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6.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notesSlides/notesSlide7.xml" ContentType="application/vnd.openxmlformats-officedocument.presentationml.notesSlide+xml"/>
  <Override PartName="/ppt/charts/chart3.xml" ContentType="application/vnd.openxmlformats-officedocument.drawingml.chart+xml"/>
  <Override PartName="/ppt/drawings/drawing3.xml" ContentType="application/vnd.openxmlformats-officedocument.drawingml.chartshap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4.xml" ContentType="application/vnd.openxmlformats-officedocument.drawingml.chart+xml"/>
  <Override PartName="/ppt/notesSlides/notesSlide20.xml" ContentType="application/vnd.openxmlformats-officedocument.presentationml.notesSlide+xml"/>
  <Override PartName="/ppt/charts/chart5.xml" ContentType="application/vnd.openxmlformats-officedocument.drawingml.chart+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6"/>
  </p:notesMasterIdLst>
  <p:sldIdLst>
    <p:sldId id="258" r:id="rId5"/>
    <p:sldId id="259" r:id="rId6"/>
    <p:sldId id="260" r:id="rId7"/>
    <p:sldId id="261" r:id="rId8"/>
    <p:sldId id="263" r:id="rId9"/>
    <p:sldId id="264" r:id="rId10"/>
    <p:sldId id="274" r:id="rId11"/>
    <p:sldId id="262" r:id="rId12"/>
    <p:sldId id="265" r:id="rId13"/>
    <p:sldId id="266" r:id="rId14"/>
    <p:sldId id="267" r:id="rId15"/>
    <p:sldId id="268" r:id="rId16"/>
    <p:sldId id="269" r:id="rId17"/>
    <p:sldId id="270" r:id="rId18"/>
    <p:sldId id="271" r:id="rId19"/>
    <p:sldId id="279" r:id="rId20"/>
    <p:sldId id="272" r:id="rId21"/>
    <p:sldId id="273" r:id="rId22"/>
    <p:sldId id="275" r:id="rId23"/>
    <p:sldId id="278" r:id="rId24"/>
    <p:sldId id="277" r:id="rId25"/>
  </p:sldIdLst>
  <p:sldSz cx="9144000" cy="5143500" type="screen16x9"/>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31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p:scale>
          <a:sx n="107" d="100"/>
          <a:sy n="107" d="100"/>
        </p:scale>
        <p:origin x="-84" y="-588"/>
      </p:cViewPr>
      <p:guideLst>
        <p:guide orient="horz" pos="668"/>
        <p:guide orient="horz" pos="718"/>
        <p:guide orient="horz" pos="2911"/>
        <p:guide pos="240"/>
        <p:guide pos="5517"/>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s0pdfs01cs\userdata$\i531\Documents\00%20-%20CM\0%20-%20AFI%20Trend\Trend%20(current)\AFI%20&amp;%20PD%20Trend%20Data%2016Qtr4.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s0pdfs01cs\userdata$\i531\Documents\00%20-%20CM\0%20-%20AFI%20Trend\Trend%20(current)\AFI%20&amp;%20PD%20Trend%20Data%2016Qtr4.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s0pdfs01cs\userdata$\i531\Documents\00%20-%20CM\0%20-%20AFI%20Trend\Trend%20(current)\AFI%20&amp;%20PD%20Trend%20Data%2016Qtr4.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s0pdfs01cs\userdata$\i531\Documents\00%20-%20CM\0%20-%20AFI%20Trend\Trend%20(current)\AFI%20&amp;%20PD%20Trend%20Data%2016Qtr4.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s0pdfs01cs\userdata$\i531\Documents\00%20-%20CM\0%20-%20AFI%20Trend\Trend%20(current)\AFI%20&amp;%20PD%20Trend%20Data%2016Qtr4.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[AFI &amp; PD Trend Data 16Qtr4.xlsx]Piv 2!PivotTable1</c:name>
    <c:fmtId val="-1"/>
  </c:pivotSource>
  <c:chart>
    <c:title>
      <c:tx>
        <c:rich>
          <a:bodyPr/>
          <a:lstStyle/>
          <a:p>
            <a:pPr algn="ctr">
              <a:defRPr>
                <a:solidFill>
                  <a:schemeClr val="bg1"/>
                </a:solidFill>
              </a:defRPr>
            </a:pPr>
            <a:r>
              <a:rPr lang="en-US" sz="1800" b="1" i="0" baseline="0" dirty="0" smtClean="0">
                <a:solidFill>
                  <a:schemeClr val="bg1"/>
                </a:solidFill>
                <a:effectLst/>
              </a:rPr>
              <a:t>Engineering and Configuration </a:t>
            </a:r>
            <a:r>
              <a:rPr lang="en-US" sz="1800" b="1" i="0" baseline="0" dirty="0">
                <a:solidFill>
                  <a:schemeClr val="bg1"/>
                </a:solidFill>
                <a:effectLst/>
              </a:rPr>
              <a:t>Management </a:t>
            </a:r>
            <a:r>
              <a:rPr lang="en-US" sz="1800" b="1" i="0" baseline="0" dirty="0" smtClean="0">
                <a:solidFill>
                  <a:schemeClr val="bg1"/>
                </a:solidFill>
                <a:effectLst/>
              </a:rPr>
              <a:t>Performance </a:t>
            </a:r>
            <a:r>
              <a:rPr lang="en-US" sz="1800" b="1" i="0" baseline="0" dirty="0">
                <a:solidFill>
                  <a:schemeClr val="bg1"/>
                </a:solidFill>
                <a:effectLst/>
              </a:rPr>
              <a:t>Gaps</a:t>
            </a:r>
            <a:endParaRPr lang="en-US" dirty="0">
              <a:solidFill>
                <a:schemeClr val="bg1"/>
              </a:solidFill>
              <a:effectLst/>
            </a:endParaRPr>
          </a:p>
        </c:rich>
      </c:tx>
      <c:layout>
        <c:manualLayout>
          <c:xMode val="edge"/>
          <c:yMode val="edge"/>
          <c:x val="0.15297391118994511"/>
          <c:y val="9.1961265790296481E-2"/>
        </c:manualLayout>
      </c:layout>
      <c:overlay val="0"/>
    </c:title>
    <c:autoTitleDeleted val="0"/>
    <c:pivotFmts>
      <c:pivotFmt>
        <c:idx val="0"/>
        <c:marker>
          <c:symbol val="none"/>
        </c:marker>
      </c:pivotFmt>
      <c:pivotFmt>
        <c:idx val="1"/>
        <c:marker>
          <c:symbol val="none"/>
        </c:marker>
      </c:pivotFmt>
      <c:pivotFmt>
        <c:idx val="2"/>
        <c:marker>
          <c:symbol val="none"/>
        </c:marker>
      </c:pivotFmt>
      <c:pivotFmt>
        <c:idx val="3"/>
        <c:marker>
          <c:symbol val="none"/>
        </c:marker>
      </c:pivotFmt>
      <c:pivotFmt>
        <c:idx val="4"/>
        <c:marker>
          <c:symbol val="none"/>
        </c:marker>
      </c:pivotFmt>
      <c:pivotFmt>
        <c:idx val="5"/>
        <c:marker>
          <c:symbol val="none"/>
        </c:marker>
      </c:pivotFmt>
      <c:pivotFmt>
        <c:idx val="6"/>
        <c:marker>
          <c:symbol val="none"/>
        </c:marker>
      </c:pivotFmt>
      <c:pivotFmt>
        <c:idx val="7"/>
        <c:marker>
          <c:symbol val="none"/>
        </c:marker>
      </c:pivotFmt>
      <c:pivotFmt>
        <c:idx val="8"/>
        <c:marker>
          <c:symbol val="none"/>
        </c:marker>
      </c:pivotFmt>
      <c:pivotFmt>
        <c:idx val="9"/>
        <c:marker>
          <c:symbol val="none"/>
        </c:marker>
      </c:pivotFmt>
      <c:pivotFmt>
        <c:idx val="10"/>
        <c:marker>
          <c:symbol val="none"/>
        </c:marker>
      </c:pivotFmt>
      <c:pivotFmt>
        <c:idx val="11"/>
        <c:marker>
          <c:symbol val="none"/>
        </c:marker>
      </c:pivotFmt>
      <c:pivotFmt>
        <c:idx val="12"/>
        <c:marker>
          <c:symbol val="none"/>
        </c:marker>
      </c:pivotFmt>
      <c:pivotFmt>
        <c:idx val="13"/>
        <c:marker>
          <c:symbol val="none"/>
        </c:marker>
      </c:pivotFmt>
      <c:pivotFmt>
        <c:idx val="14"/>
        <c:marker>
          <c:symbol val="none"/>
        </c:marker>
      </c:pivotFmt>
      <c:pivotFmt>
        <c:idx val="15"/>
        <c:marker>
          <c:symbol val="none"/>
        </c:marker>
      </c:pivotFmt>
      <c:pivotFmt>
        <c:idx val="16"/>
        <c:marker>
          <c:symbol val="none"/>
        </c:marker>
      </c:pivotFmt>
      <c:pivotFmt>
        <c:idx val="17"/>
        <c:marker>
          <c:symbol val="none"/>
        </c:marker>
      </c:pivotFmt>
      <c:pivotFmt>
        <c:idx val="18"/>
        <c:marker>
          <c:symbol val="none"/>
        </c:marker>
      </c:pivotFmt>
      <c:pivotFmt>
        <c:idx val="19"/>
        <c:marker>
          <c:symbol val="none"/>
        </c:marker>
      </c:pivotFmt>
      <c:pivotFmt>
        <c:idx val="20"/>
        <c:marker>
          <c:symbol val="none"/>
        </c:marker>
      </c:pivotFmt>
      <c:pivotFmt>
        <c:idx val="21"/>
        <c:marker>
          <c:symbol val="none"/>
        </c:marker>
      </c:pivotFmt>
    </c:pivotFmts>
    <c:view3D>
      <c:rotX val="15"/>
      <c:rotY val="20"/>
      <c:rAngAx val="0"/>
      <c:perspective val="30"/>
    </c:view3D>
    <c:floor>
      <c:thickness val="0"/>
    </c:floor>
    <c:sideWall>
      <c:thickness val="0"/>
    </c:sideWall>
    <c:backWall>
      <c:thickness val="0"/>
    </c:backWall>
    <c:plotArea>
      <c:layout>
        <c:manualLayout>
          <c:layoutTarget val="inner"/>
          <c:xMode val="edge"/>
          <c:yMode val="edge"/>
          <c:x val="6.0823361410558212E-2"/>
          <c:y val="0.15640510871906707"/>
          <c:w val="0.7558544199686924"/>
          <c:h val="0.69408027796751481"/>
        </c:manualLayout>
      </c:layout>
      <c:bar3DChart>
        <c:barDir val="col"/>
        <c:grouping val="standard"/>
        <c:varyColors val="0"/>
        <c:ser>
          <c:idx val="0"/>
          <c:order val="0"/>
          <c:tx>
            <c:strRef>
              <c:f>'Piv 2'!$B$5:$B$6</c:f>
              <c:strCache>
                <c:ptCount val="1"/>
                <c:pt idx="0">
                  <c:v>AFI</c:v>
                </c:pt>
              </c:strCache>
            </c:strRef>
          </c:tx>
          <c:invertIfNegative val="0"/>
          <c:cat>
            <c:strRef>
              <c:f>'Piv 2'!$A$7:$A$14</c:f>
              <c:strCache>
                <c:ptCount val="7"/>
                <c:pt idx="0">
                  <c:v>Eng Product Qual</c:v>
                </c:pt>
                <c:pt idx="1">
                  <c:v>Margin Mgmt</c:v>
                </c:pt>
                <c:pt idx="2">
                  <c:v>Operational Config</c:v>
                </c:pt>
                <c:pt idx="3">
                  <c:v>Plant Config, Programs, Procurement</c:v>
                </c:pt>
                <c:pt idx="4">
                  <c:v>Fuel &amp; Rx Engr</c:v>
                </c:pt>
                <c:pt idx="5">
                  <c:v>Engr Leader &amp; Tech Authority</c:v>
                </c:pt>
                <c:pt idx="6">
                  <c:v>Engr Fundamental</c:v>
                </c:pt>
              </c:strCache>
            </c:strRef>
          </c:cat>
          <c:val>
            <c:numRef>
              <c:f>'Piv 2'!$B$7:$B$14</c:f>
              <c:numCache>
                <c:formatCode>General</c:formatCode>
                <c:ptCount val="7"/>
                <c:pt idx="0">
                  <c:v>17</c:v>
                </c:pt>
                <c:pt idx="1">
                  <c:v>5</c:v>
                </c:pt>
                <c:pt idx="2">
                  <c:v>15</c:v>
                </c:pt>
                <c:pt idx="3">
                  <c:v>3</c:v>
                </c:pt>
                <c:pt idx="4">
                  <c:v>12</c:v>
                </c:pt>
                <c:pt idx="5">
                  <c:v>13</c:v>
                </c:pt>
                <c:pt idx="6">
                  <c:v>20</c:v>
                </c:pt>
              </c:numCache>
            </c:numRef>
          </c:val>
        </c:ser>
        <c:ser>
          <c:idx val="1"/>
          <c:order val="1"/>
          <c:tx>
            <c:strRef>
              <c:f>'Piv 2'!$C$5:$C$6</c:f>
              <c:strCache>
                <c:ptCount val="1"/>
                <c:pt idx="0">
                  <c:v>PD</c:v>
                </c:pt>
              </c:strCache>
            </c:strRef>
          </c:tx>
          <c:invertIfNegative val="0"/>
          <c:cat>
            <c:strRef>
              <c:f>'Piv 2'!$A$7:$A$14</c:f>
              <c:strCache>
                <c:ptCount val="7"/>
                <c:pt idx="0">
                  <c:v>Eng Product Qual</c:v>
                </c:pt>
                <c:pt idx="1">
                  <c:v>Margin Mgmt</c:v>
                </c:pt>
                <c:pt idx="2">
                  <c:v>Operational Config</c:v>
                </c:pt>
                <c:pt idx="3">
                  <c:v>Plant Config, Programs, Procurement</c:v>
                </c:pt>
                <c:pt idx="4">
                  <c:v>Fuel &amp; Rx Engr</c:v>
                </c:pt>
                <c:pt idx="5">
                  <c:v>Engr Leader &amp; Tech Authority</c:v>
                </c:pt>
                <c:pt idx="6">
                  <c:v>Engr Fundamental</c:v>
                </c:pt>
              </c:strCache>
            </c:strRef>
          </c:cat>
          <c:val>
            <c:numRef>
              <c:f>'Piv 2'!$C$7:$C$14</c:f>
              <c:numCache>
                <c:formatCode>General</c:formatCode>
                <c:ptCount val="7"/>
                <c:pt idx="0">
                  <c:v>3</c:v>
                </c:pt>
                <c:pt idx="1">
                  <c:v>3</c:v>
                </c:pt>
                <c:pt idx="2">
                  <c:v>10</c:v>
                </c:pt>
                <c:pt idx="3">
                  <c:v>2</c:v>
                </c:pt>
                <c:pt idx="4">
                  <c:v>5</c:v>
                </c:pt>
              </c:numCache>
            </c:numRef>
          </c:val>
        </c:ser>
        <c:dLbls>
          <c:showLegendKey val="0"/>
          <c:showVal val="0"/>
          <c:showCatName val="0"/>
          <c:showSerName val="0"/>
          <c:showPercent val="0"/>
          <c:showBubbleSize val="0"/>
        </c:dLbls>
        <c:gapWidth val="150"/>
        <c:shape val="box"/>
        <c:axId val="36516224"/>
        <c:axId val="36518144"/>
        <c:axId val="36487168"/>
      </c:bar3DChart>
      <c:catAx>
        <c:axId val="36516224"/>
        <c:scaling>
          <c:orientation val="minMax"/>
        </c:scaling>
        <c:delete val="0"/>
        <c:axPos val="b"/>
        <c:title>
          <c:tx>
            <c:rich>
              <a:bodyPr/>
              <a:lstStyle/>
              <a:p>
                <a:pPr>
                  <a:defRPr>
                    <a:solidFill>
                      <a:schemeClr val="bg1"/>
                    </a:solidFill>
                  </a:defRPr>
                </a:pPr>
                <a:r>
                  <a:rPr lang="en-US" sz="1800" b="1" i="0" baseline="0" dirty="0">
                    <a:solidFill>
                      <a:schemeClr val="bg1"/>
                    </a:solidFill>
                    <a:effectLst/>
                  </a:rPr>
                  <a:t>Performance Category  (CM and EN)</a:t>
                </a:r>
                <a:endParaRPr lang="en-US" dirty="0">
                  <a:solidFill>
                    <a:schemeClr val="bg1"/>
                  </a:solidFill>
                  <a:effectLst/>
                </a:endParaRPr>
              </a:p>
            </c:rich>
          </c:tx>
          <c:layout/>
          <c:overlay val="0"/>
        </c:title>
        <c:majorTickMark val="out"/>
        <c:minorTickMark val="none"/>
        <c:tickLblPos val="nextTo"/>
        <c:txPr>
          <a:bodyPr/>
          <a:lstStyle/>
          <a:p>
            <a:pPr>
              <a:defRPr>
                <a:solidFill>
                  <a:schemeClr val="bg1"/>
                </a:solidFill>
              </a:defRPr>
            </a:pPr>
            <a:endParaRPr lang="en-US"/>
          </a:p>
        </c:txPr>
        <c:crossAx val="36518144"/>
        <c:crosses val="autoZero"/>
        <c:auto val="1"/>
        <c:lblAlgn val="ctr"/>
        <c:lblOffset val="100"/>
        <c:noMultiLvlLbl val="0"/>
      </c:catAx>
      <c:valAx>
        <c:axId val="36518144"/>
        <c:scaling>
          <c:orientation val="minMax"/>
          <c:min val="0"/>
        </c:scaling>
        <c:delete val="0"/>
        <c:axPos val="l"/>
        <c:majorGridlines/>
        <c:title>
          <c:tx>
            <c:rich>
              <a:bodyPr rot="-5400000" vert="horz"/>
              <a:lstStyle/>
              <a:p>
                <a:pPr>
                  <a:defRPr>
                    <a:solidFill>
                      <a:schemeClr val="bg1"/>
                    </a:solidFill>
                  </a:defRPr>
                </a:pPr>
                <a:r>
                  <a:rPr lang="en-US" sz="1800" b="1" i="0" baseline="0" dirty="0">
                    <a:solidFill>
                      <a:schemeClr val="bg1"/>
                    </a:solidFill>
                    <a:effectLst/>
                  </a:rPr>
                  <a:t>Number of AFI &amp; PD</a:t>
                </a:r>
                <a:endParaRPr lang="en-US" dirty="0">
                  <a:solidFill>
                    <a:schemeClr val="bg1"/>
                  </a:solidFill>
                  <a:effectLst/>
                </a:endParaRPr>
              </a:p>
            </c:rich>
          </c:tx>
          <c:layout/>
          <c:overlay val="0"/>
        </c:title>
        <c:numFmt formatCode="General" sourceLinked="1"/>
        <c:majorTickMark val="out"/>
        <c:minorTickMark val="none"/>
        <c:tickLblPos val="nextTo"/>
        <c:txPr>
          <a:bodyPr/>
          <a:lstStyle/>
          <a:p>
            <a:pPr>
              <a:defRPr>
                <a:solidFill>
                  <a:schemeClr val="bg1"/>
                </a:solidFill>
              </a:defRPr>
            </a:pPr>
            <a:endParaRPr lang="en-US"/>
          </a:p>
        </c:txPr>
        <c:crossAx val="36516224"/>
        <c:crosses val="autoZero"/>
        <c:crossBetween val="between"/>
        <c:minorUnit val="1"/>
      </c:valAx>
      <c:serAx>
        <c:axId val="36487168"/>
        <c:scaling>
          <c:orientation val="minMax"/>
        </c:scaling>
        <c:delete val="0"/>
        <c:axPos val="b"/>
        <c:title>
          <c:tx>
            <c:rich>
              <a:bodyPr rot="-5400000" vert="horz"/>
              <a:lstStyle/>
              <a:p>
                <a:pPr>
                  <a:defRPr>
                    <a:solidFill>
                      <a:schemeClr val="bg1"/>
                    </a:solidFill>
                  </a:defRPr>
                </a:pPr>
                <a:r>
                  <a:rPr lang="en-US" sz="1800" b="1" i="0" baseline="0" dirty="0">
                    <a:solidFill>
                      <a:schemeClr val="bg1"/>
                    </a:solidFill>
                    <a:effectLst/>
                  </a:rPr>
                  <a:t>AFI  or  PD</a:t>
                </a:r>
                <a:endParaRPr lang="en-US" dirty="0">
                  <a:solidFill>
                    <a:schemeClr val="bg1"/>
                  </a:solidFill>
                  <a:effectLst/>
                </a:endParaRPr>
              </a:p>
            </c:rich>
          </c:tx>
          <c:layout/>
          <c:overlay val="0"/>
        </c:title>
        <c:majorTickMark val="out"/>
        <c:minorTickMark val="none"/>
        <c:tickLblPos val="nextTo"/>
        <c:txPr>
          <a:bodyPr/>
          <a:lstStyle/>
          <a:p>
            <a:pPr>
              <a:defRPr>
                <a:solidFill>
                  <a:schemeClr val="bg1"/>
                </a:solidFill>
              </a:defRPr>
            </a:pPr>
            <a:endParaRPr lang="en-US"/>
          </a:p>
        </c:txPr>
        <c:crossAx val="36518144"/>
        <c:crosses val="autoZero"/>
      </c:serAx>
    </c:plotArea>
    <c:plotVisOnly val="1"/>
    <c:dispBlanksAs val="gap"/>
    <c:showDLblsOverMax val="0"/>
  </c:chart>
  <c:externalData r:id="rId1">
    <c:autoUpdate val="0"/>
  </c:externalData>
  <c:userShapes r:id="rId2"/>
  <c:extLst>
    <c:ext xmlns:c14="http://schemas.microsoft.com/office/drawing/2007/8/2/chart" uri="{781A3756-C4B2-4CAC-9D66-4F8BD8637D16}">
      <c14:pivotOptions>
        <c14:dropZoneFilter val="1"/>
        <c14:dropZoneCategories val="1"/>
        <c14:dropZoneData val="1"/>
        <c14:dropZonesVisible val="1"/>
      </c14:pivotOptions>
    </c:ext>
  </c:extLst>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[AFI &amp; PD Trend Data 16Qtr4.xlsx]Piv 1!PivotTable1</c:name>
    <c:fmtId val="-1"/>
  </c:pivotSource>
  <c:chart>
    <c:title>
      <c:tx>
        <c:rich>
          <a:bodyPr/>
          <a:lstStyle/>
          <a:p>
            <a:pPr>
              <a:defRPr/>
            </a:pPr>
            <a:r>
              <a:rPr lang="en-US"/>
              <a:t>Engineer  Fundamental (EN.1)  -  Broad Performance Gaps</a:t>
            </a:r>
          </a:p>
        </c:rich>
      </c:tx>
      <c:layout/>
      <c:overlay val="0"/>
    </c:title>
    <c:autoTitleDeleted val="0"/>
    <c:pivotFmts>
      <c:pivotFmt>
        <c:idx val="0"/>
        <c:marker>
          <c:symbol val="none"/>
        </c:marker>
      </c:pivotFmt>
      <c:pivotFmt>
        <c:idx val="1"/>
        <c:marker>
          <c:symbol val="none"/>
        </c:marker>
      </c:pivotFmt>
      <c:pivotFmt>
        <c:idx val="2"/>
        <c:marker>
          <c:symbol val="none"/>
        </c:marker>
      </c:pivotFmt>
      <c:pivotFmt>
        <c:idx val="3"/>
        <c:marker>
          <c:symbol val="none"/>
        </c:marker>
      </c:pivotFmt>
      <c:pivotFmt>
        <c:idx val="4"/>
        <c:marker>
          <c:symbol val="none"/>
        </c:marker>
      </c:pivotFmt>
      <c:pivotFmt>
        <c:idx val="5"/>
        <c:marker>
          <c:symbol val="none"/>
        </c:marker>
      </c:pivotFmt>
    </c:pivotFmts>
    <c:view3D>
      <c:rotX val="15"/>
      <c:rotY val="20"/>
      <c:rAngAx val="0"/>
      <c:perspective val="30"/>
    </c:view3D>
    <c:floor>
      <c:thickness val="0"/>
    </c:floor>
    <c:sideWall>
      <c:thickness val="0"/>
    </c:sideWall>
    <c:backWall>
      <c:thickness val="0"/>
    </c:backWall>
    <c:plotArea>
      <c:layout/>
      <c:bar3DChart>
        <c:barDir val="col"/>
        <c:grouping val="standard"/>
        <c:varyColors val="0"/>
        <c:ser>
          <c:idx val="0"/>
          <c:order val="0"/>
          <c:tx>
            <c:strRef>
              <c:f>'Piv 1'!$B$5:$B$6</c:f>
              <c:strCache>
                <c:ptCount val="1"/>
                <c:pt idx="0">
                  <c:v>AFI</c:v>
                </c:pt>
              </c:strCache>
            </c:strRef>
          </c:tx>
          <c:invertIfNegative val="0"/>
          <c:cat>
            <c:strRef>
              <c:f>'Piv 1'!$A$7:$A$14</c:f>
              <c:strCache>
                <c:ptCount val="7"/>
                <c:pt idx="0">
                  <c:v>Monitor &amp; Investigate</c:v>
                </c:pt>
                <c:pt idx="1">
                  <c:v>Communicate, Advise, Advocate</c:v>
                </c:pt>
                <c:pt idx="2">
                  <c:v>Critical Think, Decsion Mkg, Rigor</c:v>
                </c:pt>
                <c:pt idx="3">
                  <c:v>Strategy (Bridge, Comp)</c:v>
                </c:pt>
                <c:pt idx="4">
                  <c:v>Risk Vulnerability Assess</c:v>
                </c:pt>
                <c:pt idx="5">
                  <c:v>Tech Conscience General (Engrs)</c:v>
                </c:pt>
                <c:pt idx="6">
                  <c:v>31Z Other Cross Cutting</c:v>
                </c:pt>
              </c:strCache>
            </c:strRef>
          </c:cat>
          <c:val>
            <c:numRef>
              <c:f>'Piv 1'!$B$7:$B$14</c:f>
              <c:numCache>
                <c:formatCode>General</c:formatCode>
                <c:ptCount val="7"/>
                <c:pt idx="0">
                  <c:v>2</c:v>
                </c:pt>
                <c:pt idx="1">
                  <c:v>1</c:v>
                </c:pt>
                <c:pt idx="2">
                  <c:v>10</c:v>
                </c:pt>
                <c:pt idx="3">
                  <c:v>1</c:v>
                </c:pt>
                <c:pt idx="4">
                  <c:v>2</c:v>
                </c:pt>
                <c:pt idx="5">
                  <c:v>2</c:v>
                </c:pt>
                <c:pt idx="6">
                  <c:v>1</c:v>
                </c:pt>
              </c:numCache>
            </c:numRef>
          </c:val>
        </c:ser>
        <c:dLbls>
          <c:showLegendKey val="0"/>
          <c:showVal val="0"/>
          <c:showCatName val="0"/>
          <c:showSerName val="0"/>
          <c:showPercent val="0"/>
          <c:showBubbleSize val="0"/>
        </c:dLbls>
        <c:gapWidth val="150"/>
        <c:shape val="box"/>
        <c:axId val="37624064"/>
        <c:axId val="37630336"/>
        <c:axId val="36488512"/>
      </c:bar3DChart>
      <c:catAx>
        <c:axId val="37624064"/>
        <c:scaling>
          <c:orientation val="minMax"/>
        </c:scaling>
        <c:delete val="0"/>
        <c:axPos val="b"/>
        <c:title>
          <c:tx>
            <c:rich>
              <a:bodyPr/>
              <a:lstStyle/>
              <a:p>
                <a:pPr>
                  <a:defRPr/>
                </a:pPr>
                <a:r>
                  <a:rPr lang="en-US"/>
                  <a:t>Engineer  Fundamental  Performance  Category</a:t>
                </a:r>
              </a:p>
            </c:rich>
          </c:tx>
          <c:layout/>
          <c:overlay val="0"/>
        </c:title>
        <c:majorTickMark val="out"/>
        <c:minorTickMark val="none"/>
        <c:tickLblPos val="nextTo"/>
        <c:crossAx val="37630336"/>
        <c:crosses val="autoZero"/>
        <c:auto val="1"/>
        <c:lblAlgn val="ctr"/>
        <c:lblOffset val="100"/>
        <c:noMultiLvlLbl val="0"/>
      </c:catAx>
      <c:valAx>
        <c:axId val="37630336"/>
        <c:scaling>
          <c:orientation val="minMax"/>
        </c:scaling>
        <c:delete val="0"/>
        <c:axPos val="l"/>
        <c:majorGridlines/>
        <c:title>
          <c:tx>
            <c:rich>
              <a:bodyPr rot="-5400000" vert="horz"/>
              <a:lstStyle/>
              <a:p>
                <a:pPr>
                  <a:defRPr/>
                </a:pPr>
                <a:r>
                  <a:rPr lang="en-US"/>
                  <a:t>Number of AFI and PD</a:t>
                </a:r>
              </a:p>
            </c:rich>
          </c:tx>
          <c:layout/>
          <c:overlay val="0"/>
        </c:title>
        <c:numFmt formatCode="General" sourceLinked="1"/>
        <c:majorTickMark val="out"/>
        <c:minorTickMark val="none"/>
        <c:tickLblPos val="nextTo"/>
        <c:crossAx val="37624064"/>
        <c:crosses val="autoZero"/>
        <c:crossBetween val="between"/>
        <c:majorUnit val="2"/>
      </c:valAx>
      <c:serAx>
        <c:axId val="36488512"/>
        <c:scaling>
          <c:orientation val="minMax"/>
        </c:scaling>
        <c:delete val="0"/>
        <c:axPos val="b"/>
        <c:majorTickMark val="out"/>
        <c:minorTickMark val="none"/>
        <c:tickLblPos val="nextTo"/>
        <c:crossAx val="37630336"/>
        <c:crosses val="autoZero"/>
      </c:serAx>
    </c:plotArea>
    <c:legend>
      <c:legendPos val="r"/>
      <c:layout/>
      <c:overlay val="0"/>
    </c:legend>
    <c:plotVisOnly val="1"/>
    <c:dispBlanksAs val="gap"/>
    <c:showDLblsOverMax val="0"/>
  </c:chart>
  <c:txPr>
    <a:bodyPr/>
    <a:lstStyle/>
    <a:p>
      <a:pPr>
        <a:defRPr>
          <a:solidFill>
            <a:schemeClr val="bg1"/>
          </a:solidFill>
        </a:defRPr>
      </a:pPr>
      <a:endParaRPr lang="en-US"/>
    </a:p>
  </c:txPr>
  <c:externalData r:id="rId1">
    <c:autoUpdate val="0"/>
  </c:externalData>
  <c:userShapes r:id="rId2"/>
  <c:extLst>
    <c:ext xmlns:c14="http://schemas.microsoft.com/office/drawing/2007/8/2/chart" uri="{781A3756-C4B2-4CAC-9D66-4F8BD8637D16}">
      <c14:pivotOptions>
        <c14:dropZoneFilter val="1"/>
        <c14:dropZoneCategories val="1"/>
        <c14:dropZoneData val="1"/>
        <c14:dropZoneSeries val="1"/>
        <c14:dropZonesVisible val="1"/>
      </c14:pivotOptions>
    </c:ext>
  </c:extLst>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[AFI &amp; PD Trend Data 16Qtr4.xlsx]Piv 8!PivotTable1</c:name>
    <c:fmtId val="-1"/>
  </c:pivotSource>
  <c:chart>
    <c:title>
      <c:tx>
        <c:rich>
          <a:bodyPr/>
          <a:lstStyle/>
          <a:p>
            <a:pPr>
              <a:defRPr/>
            </a:pPr>
            <a:r>
              <a:rPr lang="en-US"/>
              <a:t>How Weak Fundamentals Affect Performance</a:t>
            </a:r>
          </a:p>
        </c:rich>
      </c:tx>
      <c:layout/>
      <c:overlay val="0"/>
    </c:title>
    <c:autoTitleDeleted val="0"/>
    <c:pivotFmts>
      <c:pivotFmt>
        <c:idx val="0"/>
        <c:marker>
          <c:symbol val="none"/>
        </c:marker>
      </c:pivotFmt>
      <c:pivotFmt>
        <c:idx val="1"/>
        <c:marker>
          <c:symbol val="none"/>
        </c:marker>
      </c:pivotFmt>
      <c:pivotFmt>
        <c:idx val="2"/>
        <c:marker>
          <c:symbol val="none"/>
        </c:marker>
      </c:pivotFmt>
      <c:pivotFmt>
        <c:idx val="3"/>
        <c:marker>
          <c:symbol val="none"/>
        </c:marker>
      </c:pivotFmt>
      <c:pivotFmt>
        <c:idx val="4"/>
        <c:marker>
          <c:symbol val="none"/>
        </c:marker>
      </c:pivotFmt>
      <c:pivotFmt>
        <c:idx val="5"/>
        <c:marker>
          <c:symbol val="none"/>
        </c:marker>
      </c:pivotFmt>
      <c:pivotFmt>
        <c:idx val="6"/>
        <c:marker>
          <c:symbol val="none"/>
        </c:marker>
      </c:pivotFmt>
      <c:pivotFmt>
        <c:idx val="7"/>
        <c:marker>
          <c:symbol val="none"/>
        </c:marker>
      </c:pivotFmt>
      <c:pivotFmt>
        <c:idx val="8"/>
        <c:marker>
          <c:symbol val="none"/>
        </c:marker>
      </c:pivotFmt>
      <c:pivotFmt>
        <c:idx val="9"/>
        <c:marker>
          <c:symbol val="none"/>
        </c:marker>
      </c:pivotFmt>
      <c:pivotFmt>
        <c:idx val="10"/>
        <c:marker>
          <c:symbol val="none"/>
        </c:marker>
      </c:pivotFmt>
      <c:pivotFmt>
        <c:idx val="11"/>
        <c:marker>
          <c:symbol val="none"/>
        </c:marker>
      </c:pivotFmt>
      <c:pivotFmt>
        <c:idx val="12"/>
        <c:marker>
          <c:symbol val="none"/>
        </c:marker>
      </c:pivotFmt>
      <c:pivotFmt>
        <c:idx val="13"/>
        <c:marker>
          <c:symbol val="none"/>
        </c:marker>
      </c:pivotFmt>
      <c:pivotFmt>
        <c:idx val="14"/>
        <c:marker>
          <c:symbol val="none"/>
        </c:marker>
      </c:pivotFmt>
      <c:pivotFmt>
        <c:idx val="15"/>
        <c:marker>
          <c:symbol val="none"/>
        </c:marker>
      </c:pivotFmt>
      <c:pivotFmt>
        <c:idx val="16"/>
        <c:marker>
          <c:symbol val="none"/>
        </c:marker>
      </c:pivotFmt>
      <c:pivotFmt>
        <c:idx val="17"/>
        <c:marker>
          <c:symbol val="none"/>
        </c:marker>
      </c:pivotFmt>
      <c:pivotFmt>
        <c:idx val="18"/>
        <c:marker>
          <c:symbol val="none"/>
        </c:marker>
      </c:pivotFmt>
      <c:pivotFmt>
        <c:idx val="19"/>
        <c:marker>
          <c:symbol val="none"/>
        </c:marker>
      </c:pivotFmt>
      <c:pivotFmt>
        <c:idx val="20"/>
        <c:marker>
          <c:symbol val="none"/>
        </c:marker>
      </c:pivotFmt>
      <c:pivotFmt>
        <c:idx val="21"/>
        <c:marker>
          <c:symbol val="none"/>
        </c:marker>
      </c:pivotFmt>
      <c:pivotFmt>
        <c:idx val="22"/>
        <c:marker>
          <c:symbol val="none"/>
        </c:marker>
      </c:pivotFmt>
    </c:pivotFmts>
    <c:view3D>
      <c:rotX val="15"/>
      <c:rotY val="20"/>
      <c:rAngAx val="0"/>
      <c:perspective val="30"/>
    </c:view3D>
    <c:floor>
      <c:thickness val="0"/>
    </c:floor>
    <c:sideWall>
      <c:thickness val="0"/>
    </c:sideWall>
    <c:backWall>
      <c:thickness val="0"/>
    </c:backWall>
    <c:plotArea>
      <c:layout>
        <c:manualLayout>
          <c:layoutTarget val="inner"/>
          <c:xMode val="edge"/>
          <c:yMode val="edge"/>
          <c:x val="5.8583689969711014E-2"/>
          <c:y val="0.10201147009396823"/>
          <c:w val="0.74777724057630601"/>
          <c:h val="0.68023504270114776"/>
        </c:manualLayout>
      </c:layout>
      <c:bar3DChart>
        <c:barDir val="col"/>
        <c:grouping val="standard"/>
        <c:varyColors val="0"/>
        <c:ser>
          <c:idx val="0"/>
          <c:order val="0"/>
          <c:tx>
            <c:strRef>
              <c:f>'Piv 8'!$B$5:$B$6</c:f>
              <c:strCache>
                <c:ptCount val="1"/>
                <c:pt idx="0">
                  <c:v>Monitor &amp; Trend</c:v>
                </c:pt>
              </c:strCache>
            </c:strRef>
          </c:tx>
          <c:invertIfNegative val="0"/>
          <c:cat>
            <c:strRef>
              <c:f>'Piv 8'!$A$7:$A$12</c:f>
              <c:strCache>
                <c:ptCount val="5"/>
                <c:pt idx="0">
                  <c:v>Engr Product Qual</c:v>
                </c:pt>
                <c:pt idx="1">
                  <c:v>Margin Mgmt</c:v>
                </c:pt>
                <c:pt idx="2">
                  <c:v>Operational Config</c:v>
                </c:pt>
                <c:pt idx="3">
                  <c:v>Plant Config, Programs, Procurement</c:v>
                </c:pt>
                <c:pt idx="4">
                  <c:v>Fuel &amp; Rx Engr</c:v>
                </c:pt>
              </c:strCache>
            </c:strRef>
          </c:cat>
          <c:val>
            <c:numRef>
              <c:f>'Piv 8'!$B$7:$B$12</c:f>
              <c:numCache>
                <c:formatCode>General</c:formatCode>
                <c:ptCount val="5"/>
                <c:pt idx="1">
                  <c:v>1</c:v>
                </c:pt>
                <c:pt idx="2">
                  <c:v>1</c:v>
                </c:pt>
                <c:pt idx="4">
                  <c:v>1</c:v>
                </c:pt>
              </c:numCache>
            </c:numRef>
          </c:val>
        </c:ser>
        <c:ser>
          <c:idx val="1"/>
          <c:order val="1"/>
          <c:tx>
            <c:strRef>
              <c:f>'Piv 8'!$C$5:$C$6</c:f>
              <c:strCache>
                <c:ptCount val="1"/>
                <c:pt idx="0">
                  <c:v>Manage Config Changes</c:v>
                </c:pt>
              </c:strCache>
            </c:strRef>
          </c:tx>
          <c:invertIfNegative val="0"/>
          <c:cat>
            <c:strRef>
              <c:f>'Piv 8'!$A$7:$A$12</c:f>
              <c:strCache>
                <c:ptCount val="5"/>
                <c:pt idx="0">
                  <c:v>Engr Product Qual</c:v>
                </c:pt>
                <c:pt idx="1">
                  <c:v>Margin Mgmt</c:v>
                </c:pt>
                <c:pt idx="2">
                  <c:v>Operational Config</c:v>
                </c:pt>
                <c:pt idx="3">
                  <c:v>Plant Config, Programs, Procurement</c:v>
                </c:pt>
                <c:pt idx="4">
                  <c:v>Fuel &amp; Rx Engr</c:v>
                </c:pt>
              </c:strCache>
            </c:strRef>
          </c:cat>
          <c:val>
            <c:numRef>
              <c:f>'Piv 8'!$C$7:$C$12</c:f>
              <c:numCache>
                <c:formatCode>General</c:formatCode>
                <c:ptCount val="5"/>
                <c:pt idx="1">
                  <c:v>1</c:v>
                </c:pt>
                <c:pt idx="2">
                  <c:v>5</c:v>
                </c:pt>
              </c:numCache>
            </c:numRef>
          </c:val>
        </c:ser>
        <c:ser>
          <c:idx val="2"/>
          <c:order val="2"/>
          <c:tx>
            <c:strRef>
              <c:f>'Piv 8'!$D$5:$D$6</c:f>
              <c:strCache>
                <c:ptCount val="1"/>
                <c:pt idx="0">
                  <c:v>Communicate &amp; Advocate</c:v>
                </c:pt>
              </c:strCache>
            </c:strRef>
          </c:tx>
          <c:invertIfNegative val="0"/>
          <c:cat>
            <c:strRef>
              <c:f>'Piv 8'!$A$7:$A$12</c:f>
              <c:strCache>
                <c:ptCount val="5"/>
                <c:pt idx="0">
                  <c:v>Engr Product Qual</c:v>
                </c:pt>
                <c:pt idx="1">
                  <c:v>Margin Mgmt</c:v>
                </c:pt>
                <c:pt idx="2">
                  <c:v>Operational Config</c:v>
                </c:pt>
                <c:pt idx="3">
                  <c:v>Plant Config, Programs, Procurement</c:v>
                </c:pt>
                <c:pt idx="4">
                  <c:v>Fuel &amp; Rx Engr</c:v>
                </c:pt>
              </c:strCache>
            </c:strRef>
          </c:cat>
          <c:val>
            <c:numRef>
              <c:f>'Piv 8'!$D$7:$D$12</c:f>
              <c:numCache>
                <c:formatCode>General</c:formatCode>
                <c:ptCount val="5"/>
                <c:pt idx="1">
                  <c:v>1</c:v>
                </c:pt>
                <c:pt idx="2">
                  <c:v>1</c:v>
                </c:pt>
                <c:pt idx="4">
                  <c:v>1</c:v>
                </c:pt>
              </c:numCache>
            </c:numRef>
          </c:val>
        </c:ser>
        <c:ser>
          <c:idx val="3"/>
          <c:order val="3"/>
          <c:tx>
            <c:strRef>
              <c:f>'Piv 8'!$E$5:$E$6</c:f>
              <c:strCache>
                <c:ptCount val="1"/>
                <c:pt idx="0">
                  <c:v>Knowledge &amp; Proficiency</c:v>
                </c:pt>
              </c:strCache>
            </c:strRef>
          </c:tx>
          <c:invertIfNegative val="0"/>
          <c:cat>
            <c:strRef>
              <c:f>'Piv 8'!$A$7:$A$12</c:f>
              <c:strCache>
                <c:ptCount val="5"/>
                <c:pt idx="0">
                  <c:v>Engr Product Qual</c:v>
                </c:pt>
                <c:pt idx="1">
                  <c:v>Margin Mgmt</c:v>
                </c:pt>
                <c:pt idx="2">
                  <c:v>Operational Config</c:v>
                </c:pt>
                <c:pt idx="3">
                  <c:v>Plant Config, Programs, Procurement</c:v>
                </c:pt>
                <c:pt idx="4">
                  <c:v>Fuel &amp; Rx Engr</c:v>
                </c:pt>
              </c:strCache>
            </c:strRef>
          </c:cat>
          <c:val>
            <c:numRef>
              <c:f>'Piv 8'!$E$7:$E$12</c:f>
              <c:numCache>
                <c:formatCode>General</c:formatCode>
                <c:ptCount val="5"/>
                <c:pt idx="0">
                  <c:v>1</c:v>
                </c:pt>
                <c:pt idx="2">
                  <c:v>1</c:v>
                </c:pt>
                <c:pt idx="3">
                  <c:v>1</c:v>
                </c:pt>
              </c:numCache>
            </c:numRef>
          </c:val>
        </c:ser>
        <c:ser>
          <c:idx val="4"/>
          <c:order val="4"/>
          <c:tx>
            <c:strRef>
              <c:f>'Piv 8'!$F$5:$F$6</c:f>
              <c:strCache>
                <c:ptCount val="1"/>
                <c:pt idx="0">
                  <c:v>Thoroughness </c:v>
                </c:pt>
              </c:strCache>
            </c:strRef>
          </c:tx>
          <c:invertIfNegative val="0"/>
          <c:cat>
            <c:strRef>
              <c:f>'Piv 8'!$A$7:$A$12</c:f>
              <c:strCache>
                <c:ptCount val="5"/>
                <c:pt idx="0">
                  <c:v>Engr Product Qual</c:v>
                </c:pt>
                <c:pt idx="1">
                  <c:v>Margin Mgmt</c:v>
                </c:pt>
                <c:pt idx="2">
                  <c:v>Operational Config</c:v>
                </c:pt>
                <c:pt idx="3">
                  <c:v>Plant Config, Programs, Procurement</c:v>
                </c:pt>
                <c:pt idx="4">
                  <c:v>Fuel &amp; Rx Engr</c:v>
                </c:pt>
              </c:strCache>
            </c:strRef>
          </c:cat>
          <c:val>
            <c:numRef>
              <c:f>'Piv 8'!$F$7:$F$12</c:f>
              <c:numCache>
                <c:formatCode>General</c:formatCode>
                <c:ptCount val="5"/>
                <c:pt idx="0">
                  <c:v>15</c:v>
                </c:pt>
                <c:pt idx="1">
                  <c:v>1</c:v>
                </c:pt>
                <c:pt idx="4">
                  <c:v>7</c:v>
                </c:pt>
              </c:numCache>
            </c:numRef>
          </c:val>
        </c:ser>
        <c:dLbls>
          <c:showLegendKey val="0"/>
          <c:showVal val="0"/>
          <c:showCatName val="0"/>
          <c:showSerName val="0"/>
          <c:showPercent val="0"/>
          <c:showBubbleSize val="0"/>
        </c:dLbls>
        <c:gapWidth val="150"/>
        <c:shape val="box"/>
        <c:axId val="39345536"/>
        <c:axId val="39351808"/>
        <c:axId val="39346624"/>
      </c:bar3DChart>
      <c:catAx>
        <c:axId val="39345536"/>
        <c:scaling>
          <c:orientation val="minMax"/>
        </c:scaling>
        <c:delete val="0"/>
        <c:axPos val="b"/>
        <c:title>
          <c:tx>
            <c:rich>
              <a:bodyPr/>
              <a:lstStyle/>
              <a:p>
                <a:pPr>
                  <a:defRPr/>
                </a:pPr>
                <a:r>
                  <a:rPr lang="en-US"/>
                  <a:t>Performance Category (CM)</a:t>
                </a:r>
              </a:p>
            </c:rich>
          </c:tx>
          <c:layout>
            <c:manualLayout>
              <c:xMode val="edge"/>
              <c:yMode val="edge"/>
              <c:x val="0.24136726807148767"/>
              <c:y val="0.90938057875846723"/>
            </c:manualLayout>
          </c:layout>
          <c:overlay val="0"/>
        </c:title>
        <c:majorTickMark val="out"/>
        <c:minorTickMark val="none"/>
        <c:tickLblPos val="nextTo"/>
        <c:crossAx val="39351808"/>
        <c:crosses val="autoZero"/>
        <c:auto val="1"/>
        <c:lblAlgn val="ctr"/>
        <c:lblOffset val="100"/>
        <c:noMultiLvlLbl val="0"/>
      </c:catAx>
      <c:valAx>
        <c:axId val="39351808"/>
        <c:scaling>
          <c:orientation val="minMax"/>
        </c:scaling>
        <c:delete val="0"/>
        <c:axPos val="l"/>
        <c:majorGridlines/>
        <c:title>
          <c:tx>
            <c:rich>
              <a:bodyPr rot="-5400000" vert="horz"/>
              <a:lstStyle/>
              <a:p>
                <a:pPr>
                  <a:defRPr/>
                </a:pPr>
                <a:r>
                  <a:rPr lang="en-US"/>
                  <a:t>Number of AFI &amp; PD</a:t>
                </a:r>
              </a:p>
            </c:rich>
          </c:tx>
          <c:layout/>
          <c:overlay val="0"/>
        </c:title>
        <c:numFmt formatCode="General" sourceLinked="1"/>
        <c:majorTickMark val="out"/>
        <c:minorTickMark val="none"/>
        <c:tickLblPos val="nextTo"/>
        <c:crossAx val="39345536"/>
        <c:crosses val="autoZero"/>
        <c:crossBetween val="between"/>
      </c:valAx>
      <c:serAx>
        <c:axId val="39346624"/>
        <c:scaling>
          <c:orientation val="minMax"/>
        </c:scaling>
        <c:delete val="0"/>
        <c:axPos val="b"/>
        <c:title>
          <c:tx>
            <c:rich>
              <a:bodyPr rot="-5400000" vert="horz"/>
              <a:lstStyle/>
              <a:p>
                <a:pPr>
                  <a:defRPr/>
                </a:pPr>
                <a:r>
                  <a:rPr lang="en-US"/>
                  <a:t>Fundamental</a:t>
                </a:r>
              </a:p>
            </c:rich>
          </c:tx>
          <c:layout/>
          <c:overlay val="0"/>
        </c:title>
        <c:majorTickMark val="out"/>
        <c:minorTickMark val="none"/>
        <c:tickLblPos val="nextTo"/>
        <c:crossAx val="39351808"/>
        <c:crosses val="autoZero"/>
        <c:tickLblSkip val="1"/>
      </c:serAx>
    </c:plotArea>
    <c:plotVisOnly val="1"/>
    <c:dispBlanksAs val="gap"/>
    <c:showDLblsOverMax val="0"/>
  </c:chart>
  <c:txPr>
    <a:bodyPr/>
    <a:lstStyle/>
    <a:p>
      <a:pPr>
        <a:defRPr>
          <a:solidFill>
            <a:schemeClr val="bg1"/>
          </a:solidFill>
        </a:defRPr>
      </a:pPr>
      <a:endParaRPr lang="en-US"/>
    </a:p>
  </c:txPr>
  <c:externalData r:id="rId1">
    <c:autoUpdate val="0"/>
  </c:externalData>
  <c:userShapes r:id="rId2"/>
  <c:extLst>
    <c:ext xmlns:c14="http://schemas.microsoft.com/office/drawing/2007/8/2/chart" uri="{781A3756-C4B2-4CAC-9D66-4F8BD8637D16}">
      <c14:pivotOptions>
        <c14:dropZoneFilter val="1"/>
        <c14:dropZoneCategories val="1"/>
        <c14:dropZoneData val="1"/>
        <c14:dropZonesVisible val="1"/>
      </c14:pivotOptions>
    </c:ext>
  </c:extLst>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[AFI &amp; PD Trend Data 16Qtr4.xlsx]Piv 5A!PivotTable1</c:name>
    <c:fmtId val="-1"/>
  </c:pivotSource>
  <c:chart>
    <c:title>
      <c:tx>
        <c:rich>
          <a:bodyPr/>
          <a:lstStyle/>
          <a:p>
            <a:pPr algn="ctr">
              <a:defRPr/>
            </a:pPr>
            <a:r>
              <a:rPr lang="en-US"/>
              <a:t>AFIs for CM and EN Topics</a:t>
            </a:r>
          </a:p>
        </c:rich>
      </c:tx>
      <c:layout>
        <c:manualLayout>
          <c:xMode val="edge"/>
          <c:yMode val="edge"/>
          <c:x val="0.34114666435926277"/>
          <c:y val="3.692514583377661E-2"/>
        </c:manualLayout>
      </c:layout>
      <c:overlay val="0"/>
    </c:title>
    <c:autoTitleDeleted val="0"/>
    <c:pivotFmts>
      <c:pivotFmt>
        <c:idx val="0"/>
        <c:marker>
          <c:symbol val="none"/>
        </c:marker>
      </c:pivotFmt>
      <c:pivotFmt>
        <c:idx val="1"/>
        <c:marker>
          <c:symbol val="none"/>
        </c:marker>
      </c:pivotFmt>
      <c:pivotFmt>
        <c:idx val="2"/>
        <c:marker>
          <c:symbol val="none"/>
        </c:marker>
      </c:pivotFmt>
      <c:pivotFmt>
        <c:idx val="3"/>
        <c:marker>
          <c:symbol val="none"/>
        </c:marker>
      </c:pivotFmt>
      <c:pivotFmt>
        <c:idx val="4"/>
        <c:marker>
          <c:symbol val="none"/>
        </c:marker>
      </c:pivotFmt>
      <c:pivotFmt>
        <c:idx val="5"/>
        <c:marker>
          <c:symbol val="none"/>
        </c:marker>
      </c:pivotFmt>
      <c:pivotFmt>
        <c:idx val="6"/>
        <c:marker>
          <c:symbol val="none"/>
        </c:marker>
      </c:pivotFmt>
      <c:pivotFmt>
        <c:idx val="7"/>
        <c:marker>
          <c:symbol val="none"/>
        </c:marker>
      </c:pivotFmt>
      <c:pivotFmt>
        <c:idx val="8"/>
        <c:marker>
          <c:symbol val="none"/>
        </c:marker>
      </c:pivotFmt>
      <c:pivotFmt>
        <c:idx val="9"/>
        <c:marker>
          <c:symbol val="none"/>
        </c:marker>
      </c:pivotFmt>
      <c:pivotFmt>
        <c:idx val="10"/>
        <c:marker>
          <c:symbol val="none"/>
        </c:marker>
      </c:pivotFmt>
      <c:pivotFmt>
        <c:idx val="11"/>
        <c:marker>
          <c:symbol val="none"/>
        </c:marker>
      </c:pivotFmt>
      <c:pivotFmt>
        <c:idx val="12"/>
        <c:marker>
          <c:symbol val="none"/>
        </c:marker>
      </c:pivotFmt>
      <c:pivotFmt>
        <c:idx val="13"/>
        <c:marker>
          <c:symbol val="none"/>
        </c:marker>
      </c:pivotFmt>
      <c:pivotFmt>
        <c:idx val="14"/>
        <c:marker>
          <c:symbol val="none"/>
        </c:marker>
      </c:pivotFmt>
      <c:pivotFmt>
        <c:idx val="15"/>
        <c:marker>
          <c:symbol val="none"/>
        </c:marker>
      </c:pivotFmt>
      <c:pivotFmt>
        <c:idx val="16"/>
        <c:marker>
          <c:symbol val="none"/>
        </c:marker>
      </c:pivotFmt>
      <c:pivotFmt>
        <c:idx val="17"/>
        <c:marker>
          <c:symbol val="none"/>
        </c:marker>
      </c:pivotFmt>
      <c:pivotFmt>
        <c:idx val="18"/>
        <c:marker>
          <c:symbol val="none"/>
        </c:marker>
      </c:pivotFmt>
      <c:pivotFmt>
        <c:idx val="19"/>
        <c:marker>
          <c:symbol val="none"/>
        </c:marker>
      </c:pivotFmt>
      <c:pivotFmt>
        <c:idx val="20"/>
        <c:marker>
          <c:symbol val="none"/>
        </c:marker>
      </c:pivotFmt>
      <c:pivotFmt>
        <c:idx val="21"/>
        <c:marker>
          <c:symbol val="none"/>
        </c:marker>
      </c:pivotFmt>
      <c:pivotFmt>
        <c:idx val="22"/>
        <c:marker>
          <c:symbol val="none"/>
        </c:marker>
      </c:pivotFmt>
      <c:pivotFmt>
        <c:idx val="23"/>
        <c:marker>
          <c:symbol val="none"/>
        </c:marker>
      </c:pivotFmt>
      <c:pivotFmt>
        <c:idx val="24"/>
        <c:marker>
          <c:symbol val="none"/>
        </c:marker>
      </c:pivotFmt>
      <c:pivotFmt>
        <c:idx val="25"/>
        <c:marker>
          <c:symbol val="none"/>
        </c:marker>
      </c:pivotFmt>
      <c:pivotFmt>
        <c:idx val="26"/>
        <c:marker>
          <c:symbol val="none"/>
        </c:marker>
      </c:pivotFmt>
      <c:pivotFmt>
        <c:idx val="27"/>
        <c:marker>
          <c:symbol val="none"/>
        </c:marker>
      </c:pivotFmt>
      <c:pivotFmt>
        <c:idx val="28"/>
        <c:marker>
          <c:symbol val="none"/>
        </c:marker>
      </c:pivotFmt>
      <c:pivotFmt>
        <c:idx val="29"/>
        <c:marker>
          <c:symbol val="none"/>
        </c:marker>
      </c:pivotFmt>
      <c:pivotFmt>
        <c:idx val="30"/>
        <c:marker>
          <c:symbol val="none"/>
        </c:marker>
      </c:pivotFmt>
      <c:pivotFmt>
        <c:idx val="31"/>
        <c:marker>
          <c:symbol val="none"/>
        </c:marker>
      </c:pivotFmt>
    </c:pivotFmts>
    <c:view3D>
      <c:rotX val="15"/>
      <c:rotY val="20"/>
      <c:rAngAx val="0"/>
      <c:perspective val="30"/>
    </c:view3D>
    <c:floor>
      <c:thickness val="0"/>
    </c:floor>
    <c:sideWall>
      <c:thickness val="0"/>
    </c:sideWall>
    <c:backWall>
      <c:thickness val="0"/>
    </c:backWall>
    <c:plotArea>
      <c:layout/>
      <c:bar3DChart>
        <c:barDir val="col"/>
        <c:grouping val="clustered"/>
        <c:varyColors val="0"/>
        <c:ser>
          <c:idx val="0"/>
          <c:order val="0"/>
          <c:tx>
            <c:strRef>
              <c:f>'Piv 5A'!$B$5:$B$6</c:f>
              <c:strCache>
                <c:ptCount val="1"/>
                <c:pt idx="0">
                  <c:v>2012</c:v>
                </c:pt>
              </c:strCache>
            </c:strRef>
          </c:tx>
          <c:invertIfNegative val="0"/>
          <c:cat>
            <c:strRef>
              <c:f>'Piv 5A'!$A$7:$A$14</c:f>
              <c:strCache>
                <c:ptCount val="7"/>
                <c:pt idx="0">
                  <c:v>Eng Product Qual</c:v>
                </c:pt>
                <c:pt idx="1">
                  <c:v>Margin Mgmt</c:v>
                </c:pt>
                <c:pt idx="2">
                  <c:v>Operational Config</c:v>
                </c:pt>
                <c:pt idx="3">
                  <c:v>Plant Config, Programs, Procurement</c:v>
                </c:pt>
                <c:pt idx="4">
                  <c:v>Fuel &amp; Rx Engr</c:v>
                </c:pt>
                <c:pt idx="5">
                  <c:v>Engr Leader &amp; Tech Authority (EN2)</c:v>
                </c:pt>
                <c:pt idx="6">
                  <c:v>Engr Fundamental (EN1)</c:v>
                </c:pt>
              </c:strCache>
            </c:strRef>
          </c:cat>
          <c:val>
            <c:numRef>
              <c:f>'Piv 5A'!$B$7:$B$14</c:f>
              <c:numCache>
                <c:formatCode>General</c:formatCode>
                <c:ptCount val="7"/>
                <c:pt idx="0">
                  <c:v>12</c:v>
                </c:pt>
                <c:pt idx="1">
                  <c:v>1</c:v>
                </c:pt>
                <c:pt idx="2">
                  <c:v>11</c:v>
                </c:pt>
                <c:pt idx="4">
                  <c:v>7</c:v>
                </c:pt>
                <c:pt idx="5">
                  <c:v>5</c:v>
                </c:pt>
                <c:pt idx="6">
                  <c:v>17</c:v>
                </c:pt>
              </c:numCache>
            </c:numRef>
          </c:val>
        </c:ser>
        <c:ser>
          <c:idx val="1"/>
          <c:order val="1"/>
          <c:tx>
            <c:strRef>
              <c:f>'Piv 5A'!$C$5:$C$6</c:f>
              <c:strCache>
                <c:ptCount val="1"/>
                <c:pt idx="0">
                  <c:v>2013</c:v>
                </c:pt>
              </c:strCache>
            </c:strRef>
          </c:tx>
          <c:invertIfNegative val="0"/>
          <c:cat>
            <c:strRef>
              <c:f>'Piv 5A'!$A$7:$A$14</c:f>
              <c:strCache>
                <c:ptCount val="7"/>
                <c:pt idx="0">
                  <c:v>Eng Product Qual</c:v>
                </c:pt>
                <c:pt idx="1">
                  <c:v>Margin Mgmt</c:v>
                </c:pt>
                <c:pt idx="2">
                  <c:v>Operational Config</c:v>
                </c:pt>
                <c:pt idx="3">
                  <c:v>Plant Config, Programs, Procurement</c:v>
                </c:pt>
                <c:pt idx="4">
                  <c:v>Fuel &amp; Rx Engr</c:v>
                </c:pt>
                <c:pt idx="5">
                  <c:v>Engr Leader &amp; Tech Authority (EN2)</c:v>
                </c:pt>
                <c:pt idx="6">
                  <c:v>Engr Fundamental (EN1)</c:v>
                </c:pt>
              </c:strCache>
            </c:strRef>
          </c:cat>
          <c:val>
            <c:numRef>
              <c:f>'Piv 5A'!$C$7:$C$14</c:f>
              <c:numCache>
                <c:formatCode>General</c:formatCode>
                <c:ptCount val="7"/>
                <c:pt idx="0">
                  <c:v>7</c:v>
                </c:pt>
                <c:pt idx="1">
                  <c:v>2</c:v>
                </c:pt>
                <c:pt idx="2">
                  <c:v>4</c:v>
                </c:pt>
                <c:pt idx="3">
                  <c:v>1</c:v>
                </c:pt>
                <c:pt idx="4">
                  <c:v>7</c:v>
                </c:pt>
                <c:pt idx="5">
                  <c:v>5</c:v>
                </c:pt>
                <c:pt idx="6">
                  <c:v>9</c:v>
                </c:pt>
              </c:numCache>
            </c:numRef>
          </c:val>
        </c:ser>
        <c:ser>
          <c:idx val="2"/>
          <c:order val="2"/>
          <c:tx>
            <c:strRef>
              <c:f>'Piv 5A'!$D$5:$D$6</c:f>
              <c:strCache>
                <c:ptCount val="1"/>
                <c:pt idx="0">
                  <c:v>2014</c:v>
                </c:pt>
              </c:strCache>
            </c:strRef>
          </c:tx>
          <c:invertIfNegative val="0"/>
          <c:cat>
            <c:strRef>
              <c:f>'Piv 5A'!$A$7:$A$14</c:f>
              <c:strCache>
                <c:ptCount val="7"/>
                <c:pt idx="0">
                  <c:v>Eng Product Qual</c:v>
                </c:pt>
                <c:pt idx="1">
                  <c:v>Margin Mgmt</c:v>
                </c:pt>
                <c:pt idx="2">
                  <c:v>Operational Config</c:v>
                </c:pt>
                <c:pt idx="3">
                  <c:v>Plant Config, Programs, Procurement</c:v>
                </c:pt>
                <c:pt idx="4">
                  <c:v>Fuel &amp; Rx Engr</c:v>
                </c:pt>
                <c:pt idx="5">
                  <c:v>Engr Leader &amp; Tech Authority (EN2)</c:v>
                </c:pt>
                <c:pt idx="6">
                  <c:v>Engr Fundamental (EN1)</c:v>
                </c:pt>
              </c:strCache>
            </c:strRef>
          </c:cat>
          <c:val>
            <c:numRef>
              <c:f>'Piv 5A'!$D$7:$D$14</c:f>
              <c:numCache>
                <c:formatCode>General</c:formatCode>
                <c:ptCount val="7"/>
                <c:pt idx="0">
                  <c:v>5</c:v>
                </c:pt>
                <c:pt idx="1">
                  <c:v>1</c:v>
                </c:pt>
                <c:pt idx="2">
                  <c:v>5</c:v>
                </c:pt>
                <c:pt idx="3">
                  <c:v>4</c:v>
                </c:pt>
                <c:pt idx="4">
                  <c:v>3</c:v>
                </c:pt>
                <c:pt idx="5">
                  <c:v>6</c:v>
                </c:pt>
                <c:pt idx="6">
                  <c:v>14</c:v>
                </c:pt>
              </c:numCache>
            </c:numRef>
          </c:val>
        </c:ser>
        <c:ser>
          <c:idx val="3"/>
          <c:order val="3"/>
          <c:tx>
            <c:strRef>
              <c:f>'Piv 5A'!$E$5:$E$6</c:f>
              <c:strCache>
                <c:ptCount val="1"/>
                <c:pt idx="0">
                  <c:v>2015</c:v>
                </c:pt>
              </c:strCache>
            </c:strRef>
          </c:tx>
          <c:invertIfNegative val="0"/>
          <c:cat>
            <c:strRef>
              <c:f>'Piv 5A'!$A$7:$A$14</c:f>
              <c:strCache>
                <c:ptCount val="7"/>
                <c:pt idx="0">
                  <c:v>Eng Product Qual</c:v>
                </c:pt>
                <c:pt idx="1">
                  <c:v>Margin Mgmt</c:v>
                </c:pt>
                <c:pt idx="2">
                  <c:v>Operational Config</c:v>
                </c:pt>
                <c:pt idx="3">
                  <c:v>Plant Config, Programs, Procurement</c:v>
                </c:pt>
                <c:pt idx="4">
                  <c:v>Fuel &amp; Rx Engr</c:v>
                </c:pt>
                <c:pt idx="5">
                  <c:v>Engr Leader &amp; Tech Authority (EN2)</c:v>
                </c:pt>
                <c:pt idx="6">
                  <c:v>Engr Fundamental (EN1)</c:v>
                </c:pt>
              </c:strCache>
            </c:strRef>
          </c:cat>
          <c:val>
            <c:numRef>
              <c:f>'Piv 5A'!$E$7:$E$14</c:f>
              <c:numCache>
                <c:formatCode>General</c:formatCode>
                <c:ptCount val="7"/>
                <c:pt idx="0">
                  <c:v>9</c:v>
                </c:pt>
                <c:pt idx="1">
                  <c:v>4</c:v>
                </c:pt>
                <c:pt idx="2">
                  <c:v>10</c:v>
                </c:pt>
                <c:pt idx="3">
                  <c:v>1</c:v>
                </c:pt>
                <c:pt idx="4">
                  <c:v>7</c:v>
                </c:pt>
                <c:pt idx="5">
                  <c:v>4</c:v>
                </c:pt>
                <c:pt idx="6">
                  <c:v>10</c:v>
                </c:pt>
              </c:numCache>
            </c:numRef>
          </c:val>
        </c:ser>
        <c:ser>
          <c:idx val="4"/>
          <c:order val="4"/>
          <c:tx>
            <c:strRef>
              <c:f>'Piv 5A'!$F$5:$F$6</c:f>
              <c:strCache>
                <c:ptCount val="1"/>
                <c:pt idx="0">
                  <c:v>2016</c:v>
                </c:pt>
              </c:strCache>
            </c:strRef>
          </c:tx>
          <c:invertIfNegative val="0"/>
          <c:cat>
            <c:strRef>
              <c:f>'Piv 5A'!$A$7:$A$14</c:f>
              <c:strCache>
                <c:ptCount val="7"/>
                <c:pt idx="0">
                  <c:v>Eng Product Qual</c:v>
                </c:pt>
                <c:pt idx="1">
                  <c:v>Margin Mgmt</c:v>
                </c:pt>
                <c:pt idx="2">
                  <c:v>Operational Config</c:v>
                </c:pt>
                <c:pt idx="3">
                  <c:v>Plant Config, Programs, Procurement</c:v>
                </c:pt>
                <c:pt idx="4">
                  <c:v>Fuel &amp; Rx Engr</c:v>
                </c:pt>
                <c:pt idx="5">
                  <c:v>Engr Leader &amp; Tech Authority (EN2)</c:v>
                </c:pt>
                <c:pt idx="6">
                  <c:v>Engr Fundamental (EN1)</c:v>
                </c:pt>
              </c:strCache>
            </c:strRef>
          </c:cat>
          <c:val>
            <c:numRef>
              <c:f>'Piv 5A'!$F$7:$F$14</c:f>
              <c:numCache>
                <c:formatCode>General</c:formatCode>
                <c:ptCount val="7"/>
                <c:pt idx="0">
                  <c:v>7</c:v>
                </c:pt>
                <c:pt idx="2">
                  <c:v>5</c:v>
                </c:pt>
                <c:pt idx="4">
                  <c:v>4</c:v>
                </c:pt>
                <c:pt idx="5">
                  <c:v>8</c:v>
                </c:pt>
                <c:pt idx="6">
                  <c:v>9</c:v>
                </c:pt>
              </c:numCache>
            </c:numRef>
          </c:val>
        </c:ser>
        <c:dLbls>
          <c:showLegendKey val="0"/>
          <c:showVal val="0"/>
          <c:showCatName val="0"/>
          <c:showSerName val="0"/>
          <c:showPercent val="0"/>
          <c:showBubbleSize val="0"/>
        </c:dLbls>
        <c:gapWidth val="150"/>
        <c:shape val="box"/>
        <c:axId val="39745792"/>
        <c:axId val="39747968"/>
        <c:axId val="0"/>
      </c:bar3DChart>
      <c:catAx>
        <c:axId val="39745792"/>
        <c:scaling>
          <c:orientation val="minMax"/>
        </c:scaling>
        <c:delete val="0"/>
        <c:axPos val="b"/>
        <c:title>
          <c:tx>
            <c:rich>
              <a:bodyPr/>
              <a:lstStyle/>
              <a:p>
                <a:pPr>
                  <a:defRPr/>
                </a:pPr>
                <a:r>
                  <a:rPr lang="en-US"/>
                  <a:t>Category of AFI</a:t>
                </a:r>
              </a:p>
            </c:rich>
          </c:tx>
          <c:overlay val="0"/>
        </c:title>
        <c:majorTickMark val="out"/>
        <c:minorTickMark val="none"/>
        <c:tickLblPos val="nextTo"/>
        <c:crossAx val="39747968"/>
        <c:crosses val="autoZero"/>
        <c:auto val="1"/>
        <c:lblAlgn val="ctr"/>
        <c:lblOffset val="100"/>
        <c:noMultiLvlLbl val="0"/>
      </c:catAx>
      <c:valAx>
        <c:axId val="39747968"/>
        <c:scaling>
          <c:orientation val="minMax"/>
        </c:scaling>
        <c:delete val="0"/>
        <c:axPos val="l"/>
        <c:majorGridlines/>
        <c:title>
          <c:tx>
            <c:rich>
              <a:bodyPr rot="-5400000" vert="horz"/>
              <a:lstStyle/>
              <a:p>
                <a:pPr>
                  <a:defRPr/>
                </a:pPr>
                <a:r>
                  <a:rPr lang="en-US"/>
                  <a:t>Number of AFIs</a:t>
                </a:r>
              </a:p>
            </c:rich>
          </c:tx>
          <c:overlay val="0"/>
        </c:title>
        <c:numFmt formatCode="General" sourceLinked="1"/>
        <c:majorTickMark val="out"/>
        <c:minorTickMark val="none"/>
        <c:tickLblPos val="nextTo"/>
        <c:crossAx val="39745792"/>
        <c:crosses val="autoZero"/>
        <c:crossBetween val="between"/>
      </c:valAx>
    </c:plotArea>
    <c:legend>
      <c:legendPos val="r"/>
      <c:overlay val="0"/>
    </c:legend>
    <c:plotVisOnly val="1"/>
    <c:dispBlanksAs val="gap"/>
    <c:showDLblsOverMax val="0"/>
  </c:chart>
  <c:txPr>
    <a:bodyPr/>
    <a:lstStyle/>
    <a:p>
      <a:pPr>
        <a:defRPr>
          <a:solidFill>
            <a:schemeClr val="bg1"/>
          </a:solidFill>
        </a:defRPr>
      </a:pPr>
      <a:endParaRPr lang="en-US"/>
    </a:p>
  </c:txPr>
  <c:externalData r:id="rId1">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Lst>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[AFI &amp; PD Trend Data 16Qtr4.xlsx]Piv 5C!PivotTable1</c:name>
    <c:fmtId val="-1"/>
  </c:pivotSource>
  <c:chart>
    <c:title>
      <c:tx>
        <c:rich>
          <a:bodyPr/>
          <a:lstStyle/>
          <a:p>
            <a:pPr algn="ctr">
              <a:defRPr/>
            </a:pPr>
            <a:r>
              <a:rPr lang="en-US"/>
              <a:t>EN, CM, ER  AFIs by Year </a:t>
            </a:r>
          </a:p>
        </c:rich>
      </c:tx>
      <c:layout>
        <c:manualLayout>
          <c:xMode val="edge"/>
          <c:yMode val="edge"/>
          <c:x val="0.3850691846794132"/>
          <c:y val="2.4721716676005978E-2"/>
        </c:manualLayout>
      </c:layout>
      <c:overlay val="0"/>
    </c:title>
    <c:autoTitleDeleted val="0"/>
    <c:pivotFmts>
      <c:pivotFmt>
        <c:idx val="0"/>
        <c:marker>
          <c:symbol val="none"/>
        </c:marker>
      </c:pivotFmt>
      <c:pivotFmt>
        <c:idx val="1"/>
        <c:marker>
          <c:symbol val="none"/>
        </c:marker>
      </c:pivotFmt>
      <c:pivotFmt>
        <c:idx val="2"/>
        <c:marker>
          <c:symbol val="none"/>
        </c:marker>
      </c:pivotFmt>
      <c:pivotFmt>
        <c:idx val="3"/>
        <c:marker>
          <c:symbol val="none"/>
        </c:marker>
      </c:pivotFmt>
      <c:pivotFmt>
        <c:idx val="4"/>
        <c:marker>
          <c:symbol val="none"/>
        </c:marker>
      </c:pivotFmt>
      <c:pivotFmt>
        <c:idx val="5"/>
        <c:marker>
          <c:symbol val="none"/>
        </c:marker>
      </c:pivotFmt>
      <c:pivotFmt>
        <c:idx val="6"/>
        <c:marker>
          <c:symbol val="none"/>
        </c:marker>
      </c:pivotFmt>
      <c:pivotFmt>
        <c:idx val="7"/>
        <c:marker>
          <c:symbol val="none"/>
        </c:marker>
      </c:pivotFmt>
      <c:pivotFmt>
        <c:idx val="8"/>
        <c:marker>
          <c:symbol val="none"/>
        </c:marker>
      </c:pivotFmt>
      <c:pivotFmt>
        <c:idx val="9"/>
        <c:marker>
          <c:symbol val="none"/>
        </c:marker>
      </c:pivotFmt>
      <c:pivotFmt>
        <c:idx val="10"/>
        <c:marker>
          <c:symbol val="none"/>
        </c:marker>
      </c:pivotFmt>
      <c:pivotFmt>
        <c:idx val="11"/>
        <c:marker>
          <c:symbol val="none"/>
        </c:marker>
      </c:pivotFmt>
      <c:pivotFmt>
        <c:idx val="12"/>
        <c:marker>
          <c:symbol val="none"/>
        </c:marker>
      </c:pivotFmt>
      <c:pivotFmt>
        <c:idx val="13"/>
        <c:marker>
          <c:symbol val="none"/>
        </c:marker>
      </c:pivotFmt>
      <c:pivotFmt>
        <c:idx val="14"/>
        <c:marker>
          <c:symbol val="none"/>
        </c:marker>
      </c:pivotFmt>
      <c:pivotFmt>
        <c:idx val="15"/>
        <c:marker>
          <c:symbol val="none"/>
        </c:marker>
      </c:pivotFmt>
      <c:pivotFmt>
        <c:idx val="16"/>
        <c:marker>
          <c:symbol val="none"/>
        </c:marker>
      </c:pivotFmt>
      <c:pivotFmt>
        <c:idx val="17"/>
        <c:marker>
          <c:symbol val="none"/>
        </c:marker>
      </c:pivotFmt>
      <c:pivotFmt>
        <c:idx val="18"/>
        <c:marker>
          <c:symbol val="none"/>
        </c:marker>
      </c:pivotFmt>
      <c:pivotFmt>
        <c:idx val="19"/>
        <c:marker>
          <c:symbol val="none"/>
        </c:marker>
      </c:pivotFmt>
      <c:pivotFmt>
        <c:idx val="20"/>
        <c:marker>
          <c:symbol val="none"/>
        </c:marker>
      </c:pivotFmt>
      <c:pivotFmt>
        <c:idx val="21"/>
        <c:marker>
          <c:symbol val="none"/>
        </c:marker>
      </c:pivotFmt>
      <c:pivotFmt>
        <c:idx val="22"/>
        <c:marker>
          <c:symbol val="none"/>
        </c:marker>
      </c:pivotFmt>
      <c:pivotFmt>
        <c:idx val="23"/>
        <c:marker>
          <c:symbol val="none"/>
        </c:marker>
      </c:pivotFmt>
      <c:pivotFmt>
        <c:idx val="24"/>
        <c:marker>
          <c:symbol val="none"/>
        </c:marker>
      </c:pivotFmt>
      <c:pivotFmt>
        <c:idx val="25"/>
        <c:marker>
          <c:symbol val="none"/>
        </c:marker>
      </c:pivotFmt>
      <c:pivotFmt>
        <c:idx val="26"/>
        <c:marker>
          <c:symbol val="none"/>
        </c:marker>
      </c:pivotFmt>
      <c:pivotFmt>
        <c:idx val="27"/>
        <c:marker>
          <c:symbol val="none"/>
        </c:marker>
      </c:pivotFmt>
      <c:pivotFmt>
        <c:idx val="28"/>
        <c:marker>
          <c:symbol val="none"/>
        </c:marker>
      </c:pivotFmt>
      <c:pivotFmt>
        <c:idx val="29"/>
        <c:marker>
          <c:symbol val="none"/>
        </c:marker>
      </c:pivotFmt>
      <c:pivotFmt>
        <c:idx val="30"/>
        <c:marker>
          <c:symbol val="none"/>
        </c:marker>
      </c:pivotFmt>
      <c:pivotFmt>
        <c:idx val="31"/>
        <c:marker>
          <c:symbol val="none"/>
        </c:marker>
      </c:pivotFmt>
      <c:pivotFmt>
        <c:idx val="32"/>
        <c:marker>
          <c:symbol val="none"/>
        </c:marker>
      </c:pivotFmt>
      <c:pivotFmt>
        <c:idx val="33"/>
        <c:marker>
          <c:symbol val="none"/>
        </c:marker>
      </c:pivotFmt>
      <c:pivotFmt>
        <c:idx val="34"/>
        <c:marker>
          <c:symbol val="none"/>
        </c:marker>
      </c:pivotFmt>
      <c:pivotFmt>
        <c:idx val="35"/>
        <c:marker>
          <c:symbol val="none"/>
        </c:marker>
      </c:pivotFmt>
      <c:pivotFmt>
        <c:idx val="36"/>
        <c:marker>
          <c:symbol val="none"/>
        </c:marker>
      </c:pivotFmt>
      <c:pivotFmt>
        <c:idx val="37"/>
        <c:marker>
          <c:symbol val="none"/>
        </c:marker>
      </c:pivotFmt>
      <c:pivotFmt>
        <c:idx val="38"/>
        <c:marker>
          <c:symbol val="none"/>
        </c:marker>
      </c:pivotFmt>
      <c:pivotFmt>
        <c:idx val="39"/>
        <c:marker>
          <c:symbol val="none"/>
        </c:marker>
      </c:pivotFmt>
      <c:pivotFmt>
        <c:idx val="40"/>
        <c:marker>
          <c:symbol val="none"/>
        </c:marker>
      </c:pivotFmt>
      <c:pivotFmt>
        <c:idx val="41"/>
        <c:marker>
          <c:symbol val="none"/>
        </c:marker>
      </c:pivotFmt>
      <c:pivotFmt>
        <c:idx val="42"/>
        <c:marker>
          <c:symbol val="none"/>
        </c:marker>
      </c:pivotFmt>
      <c:pivotFmt>
        <c:idx val="43"/>
        <c:marker>
          <c:symbol val="none"/>
        </c:marker>
      </c:pivotFmt>
      <c:pivotFmt>
        <c:idx val="44"/>
        <c:marker>
          <c:symbol val="none"/>
        </c:marker>
      </c:pivotFmt>
      <c:pivotFmt>
        <c:idx val="45"/>
        <c:marker>
          <c:symbol val="none"/>
        </c:marker>
      </c:pivotFmt>
      <c:pivotFmt>
        <c:idx val="46"/>
        <c:marker>
          <c:symbol val="none"/>
        </c:marker>
      </c:pivotFmt>
      <c:pivotFmt>
        <c:idx val="47"/>
        <c:marker>
          <c:symbol val="none"/>
        </c:marker>
      </c:pivotFmt>
      <c:pivotFmt>
        <c:idx val="48"/>
        <c:marker>
          <c:symbol val="none"/>
        </c:marker>
      </c:pivotFmt>
      <c:pivotFmt>
        <c:idx val="49"/>
        <c:marker>
          <c:symbol val="none"/>
        </c:marker>
      </c:pivotFmt>
      <c:pivotFmt>
        <c:idx val="50"/>
        <c:marker>
          <c:symbol val="none"/>
        </c:marker>
      </c:pivotFmt>
      <c:pivotFmt>
        <c:idx val="51"/>
        <c:marker>
          <c:symbol val="none"/>
        </c:marker>
      </c:pivotFmt>
      <c:pivotFmt>
        <c:idx val="52"/>
        <c:marker>
          <c:symbol val="none"/>
        </c:marker>
      </c:pivotFmt>
      <c:pivotFmt>
        <c:idx val="53"/>
        <c:marker>
          <c:symbol val="none"/>
        </c:marker>
        <c:dLbl>
          <c:idx val="0"/>
          <c:spPr/>
          <c:txPr>
            <a:bodyPr/>
            <a:lstStyle/>
            <a:p>
              <a:pPr>
                <a:defRPr/>
              </a:pPr>
              <a:endParaRPr lang="en-US"/>
            </a:p>
          </c:txPr>
          <c:showLegendKey val="0"/>
          <c:showVal val="1"/>
          <c:showCatName val="0"/>
          <c:showSerName val="0"/>
          <c:showPercent val="0"/>
          <c:showBubbleSize val="0"/>
        </c:dLbl>
      </c:pivotFmt>
      <c:pivotFmt>
        <c:idx val="54"/>
        <c:marker>
          <c:symbol val="none"/>
        </c:marker>
        <c:dLbl>
          <c:idx val="0"/>
          <c:spPr/>
          <c:txPr>
            <a:bodyPr/>
            <a:lstStyle/>
            <a:p>
              <a:pPr>
                <a:defRPr/>
              </a:pPr>
              <a:endParaRPr lang="en-US"/>
            </a:p>
          </c:txPr>
          <c:showLegendKey val="0"/>
          <c:showVal val="1"/>
          <c:showCatName val="0"/>
          <c:showSerName val="0"/>
          <c:showPercent val="0"/>
          <c:showBubbleSize val="0"/>
        </c:dLbl>
      </c:pivotFmt>
      <c:pivotFmt>
        <c:idx val="55"/>
        <c:marker>
          <c:symbol val="none"/>
        </c:marker>
        <c:dLbl>
          <c:idx val="0"/>
          <c:spPr/>
          <c:txPr>
            <a:bodyPr/>
            <a:lstStyle/>
            <a:p>
              <a:pPr>
                <a:defRPr/>
              </a:pPr>
              <a:endParaRPr lang="en-US"/>
            </a:p>
          </c:txPr>
          <c:showLegendKey val="0"/>
          <c:showVal val="1"/>
          <c:showCatName val="0"/>
          <c:showSerName val="0"/>
          <c:showPercent val="0"/>
          <c:showBubbleSize val="0"/>
        </c:dLbl>
      </c:pivotFmt>
    </c:pivotFmts>
    <c:view3D>
      <c:rotX val="15"/>
      <c:rotY val="20"/>
      <c:rAngAx val="0"/>
      <c:perspective val="30"/>
    </c:view3D>
    <c:floor>
      <c:thickness val="0"/>
    </c:floor>
    <c:sideWall>
      <c:thickness val="0"/>
    </c:sideWall>
    <c:backWall>
      <c:thickness val="0"/>
    </c:backWall>
    <c:plotArea>
      <c:layout/>
      <c:bar3DChart>
        <c:barDir val="col"/>
        <c:grouping val="clustered"/>
        <c:varyColors val="0"/>
        <c:ser>
          <c:idx val="0"/>
          <c:order val="0"/>
          <c:tx>
            <c:strRef>
              <c:f>'Piv 5C'!$C$5:$C$6</c:f>
              <c:strCache>
                <c:ptCount val="1"/>
                <c:pt idx="0">
                  <c:v>Total</c:v>
                </c:pt>
              </c:strCache>
            </c:strRef>
          </c:tx>
          <c:invertIfNegative val="0"/>
          <c:cat>
            <c:multiLvlStrRef>
              <c:f>'Piv 5C'!$A$7:$B$14</c:f>
              <c:multiLvlStrCache>
                <c:ptCount val="6"/>
                <c:lvl>
                  <c:pt idx="0">
                    <c:v>2011</c:v>
                  </c:pt>
                  <c:pt idx="1">
                    <c:v>2012</c:v>
                  </c:pt>
                  <c:pt idx="2">
                    <c:v>2013</c:v>
                  </c:pt>
                  <c:pt idx="3">
                    <c:v>2014</c:v>
                  </c:pt>
                  <c:pt idx="4">
                    <c:v>2015</c:v>
                  </c:pt>
                  <c:pt idx="5">
                    <c:v>2016</c:v>
                  </c:pt>
                </c:lvl>
                <c:lvl>
                  <c:pt idx="0">
                    <c:v>AFI</c:v>
                  </c:pt>
                </c:lvl>
              </c:multiLvlStrCache>
            </c:multiLvlStrRef>
          </c:cat>
          <c:val>
            <c:numRef>
              <c:f>'Piv 5C'!$C$7:$C$14</c:f>
              <c:numCache>
                <c:formatCode>General</c:formatCode>
                <c:ptCount val="6"/>
                <c:pt idx="0">
                  <c:v>108</c:v>
                </c:pt>
                <c:pt idx="1">
                  <c:v>126</c:v>
                </c:pt>
                <c:pt idx="2">
                  <c:v>90</c:v>
                </c:pt>
                <c:pt idx="3">
                  <c:v>92</c:v>
                </c:pt>
                <c:pt idx="4">
                  <c:v>100</c:v>
                </c:pt>
                <c:pt idx="5">
                  <c:v>68</c:v>
                </c:pt>
              </c:numCache>
            </c:numRef>
          </c:val>
        </c:ser>
        <c:dLbls>
          <c:showLegendKey val="0"/>
          <c:showVal val="1"/>
          <c:showCatName val="0"/>
          <c:showSerName val="0"/>
          <c:showPercent val="0"/>
          <c:showBubbleSize val="0"/>
        </c:dLbls>
        <c:gapWidth val="150"/>
        <c:shape val="box"/>
        <c:axId val="39437056"/>
        <c:axId val="39438976"/>
        <c:axId val="0"/>
      </c:bar3DChart>
      <c:catAx>
        <c:axId val="39437056"/>
        <c:scaling>
          <c:orientation val="minMax"/>
        </c:scaling>
        <c:delete val="0"/>
        <c:axPos val="b"/>
        <c:title>
          <c:tx>
            <c:rich>
              <a:bodyPr/>
              <a:lstStyle/>
              <a:p>
                <a:pPr>
                  <a:defRPr/>
                </a:pPr>
                <a:r>
                  <a:rPr lang="en-US"/>
                  <a:t>Year for AFI</a:t>
                </a:r>
              </a:p>
            </c:rich>
          </c:tx>
          <c:overlay val="0"/>
        </c:title>
        <c:majorTickMark val="out"/>
        <c:minorTickMark val="none"/>
        <c:tickLblPos val="nextTo"/>
        <c:crossAx val="39438976"/>
        <c:crosses val="autoZero"/>
        <c:auto val="1"/>
        <c:lblAlgn val="ctr"/>
        <c:lblOffset val="100"/>
        <c:noMultiLvlLbl val="0"/>
      </c:catAx>
      <c:valAx>
        <c:axId val="39438976"/>
        <c:scaling>
          <c:orientation val="minMax"/>
        </c:scaling>
        <c:delete val="0"/>
        <c:axPos val="l"/>
        <c:majorGridlines/>
        <c:title>
          <c:tx>
            <c:rich>
              <a:bodyPr rot="-5400000" vert="horz"/>
              <a:lstStyle/>
              <a:p>
                <a:pPr>
                  <a:defRPr/>
                </a:pPr>
                <a:r>
                  <a:rPr lang="en-US"/>
                  <a:t>Number of AFIs</a:t>
                </a:r>
              </a:p>
            </c:rich>
          </c:tx>
          <c:overlay val="0"/>
        </c:title>
        <c:numFmt formatCode="General" sourceLinked="1"/>
        <c:majorTickMark val="out"/>
        <c:minorTickMark val="none"/>
        <c:tickLblPos val="nextTo"/>
        <c:crossAx val="39437056"/>
        <c:crosses val="autoZero"/>
        <c:crossBetween val="between"/>
      </c:valAx>
    </c:plotArea>
    <c:plotVisOnly val="1"/>
    <c:dispBlanksAs val="gap"/>
    <c:showDLblsOverMax val="0"/>
  </c:chart>
  <c:txPr>
    <a:bodyPr/>
    <a:lstStyle/>
    <a:p>
      <a:pPr>
        <a:defRPr>
          <a:solidFill>
            <a:schemeClr val="bg1"/>
          </a:solidFill>
        </a:defRPr>
      </a:pPr>
      <a:endParaRPr lang="en-US"/>
    </a:p>
  </c:txPr>
  <c:externalData r:id="rId1">
    <c:autoUpdate val="0"/>
  </c:externalData>
  <c:extLst>
    <c:ext xmlns:c14="http://schemas.microsoft.com/office/drawing/2007/8/2/chart" uri="{781A3756-C4B2-4CAC-9D66-4F8BD8637D16}">
      <c14:pivotOptions>
        <c14:dropZoneFilter val="1"/>
        <c14:dropZoneCategories val="1"/>
        <c14:dropZoneData val="1"/>
        <c14:dropZonesVisible val="1"/>
      </c14:pivotOptions>
    </c:ext>
  </c:extLst>
</c:chartSpace>
</file>

<file path=ppt/drawings/drawing1.xml><?xml version="1.0" encoding="utf-8"?>
<c:userShapes xmlns:c="http://schemas.openxmlformats.org/drawingml/2006/chart">
  <cdr:relSizeAnchor xmlns:cdr="http://schemas.openxmlformats.org/drawingml/2006/chartDrawing">
    <cdr:from>
      <cdr:x>0.60008</cdr:x>
      <cdr:y>0.15319</cdr:y>
    </cdr:from>
    <cdr:to>
      <cdr:x>0.95185</cdr:x>
      <cdr:y>0.26171</cdr:y>
    </cdr:to>
    <cdr:sp macro="" textlink="">
      <cdr:nvSpPr>
        <cdr:cNvPr id="2" name="TextBox 1"/>
        <cdr:cNvSpPr txBox="1"/>
      </cdr:nvSpPr>
      <cdr:spPr>
        <a:xfrm xmlns:a="http://schemas.openxmlformats.org/drawingml/2006/main">
          <a:off x="5189287" y="965701"/>
          <a:ext cx="3042007" cy="68412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dirty="0">
              <a:solidFill>
                <a:schemeClr val="bg1"/>
              </a:solidFill>
            </a:rPr>
            <a:t>Notes:</a:t>
          </a:r>
        </a:p>
        <a:p xmlns:a="http://schemas.openxmlformats.org/drawingml/2006/main">
          <a:r>
            <a:rPr lang="en-US" sz="1100" dirty="0">
              <a:solidFill>
                <a:schemeClr val="bg1"/>
              </a:solidFill>
            </a:rPr>
            <a:t>1) Includes 8 </a:t>
          </a:r>
          <a:r>
            <a:rPr lang="en-US" sz="1100" baseline="0" dirty="0">
              <a:solidFill>
                <a:schemeClr val="bg1"/>
              </a:solidFill>
            </a:rPr>
            <a:t> quarters of data (ending 12/31/16)</a:t>
          </a:r>
        </a:p>
        <a:p xmlns:a="http://schemas.openxmlformats.org/drawingml/2006/main">
          <a:r>
            <a:rPr lang="en-US" sz="1100" baseline="0" dirty="0">
              <a:solidFill>
                <a:schemeClr val="bg1"/>
              </a:solidFill>
            </a:rPr>
            <a:t>2) Includes  CM and EN AFI and PDs</a:t>
          </a:r>
          <a:endParaRPr lang="en-US" sz="1100" dirty="0">
            <a:solidFill>
              <a:schemeClr val="bg1"/>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0.58184</cdr:x>
      <cdr:y>0.20598</cdr:y>
    </cdr:from>
    <cdr:to>
      <cdr:x>0.96194</cdr:x>
      <cdr:y>0.3145</cdr:y>
    </cdr:to>
    <cdr:sp macro="" textlink="">
      <cdr:nvSpPr>
        <cdr:cNvPr id="2" name="TextBox 1"/>
        <cdr:cNvSpPr txBox="1"/>
      </cdr:nvSpPr>
      <cdr:spPr>
        <a:xfrm xmlns:a="http://schemas.openxmlformats.org/drawingml/2006/main">
          <a:off x="5044362" y="1287286"/>
          <a:ext cx="3295363" cy="67820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dirty="0">
              <a:solidFill>
                <a:schemeClr val="bg1"/>
              </a:solidFill>
            </a:rPr>
            <a:t>Notes:</a:t>
          </a:r>
        </a:p>
        <a:p xmlns:a="http://schemas.openxmlformats.org/drawingml/2006/main">
          <a:r>
            <a:rPr lang="en-US" sz="1100" dirty="0">
              <a:solidFill>
                <a:schemeClr val="bg1"/>
              </a:solidFill>
            </a:rPr>
            <a:t>1) Includes 8 </a:t>
          </a:r>
          <a:r>
            <a:rPr lang="en-US" sz="1100" baseline="0" dirty="0">
              <a:solidFill>
                <a:schemeClr val="bg1"/>
              </a:solidFill>
            </a:rPr>
            <a:t> quarters of data (ending 12/31/16)</a:t>
          </a:r>
        </a:p>
        <a:p xmlns:a="http://schemas.openxmlformats.org/drawingml/2006/main">
          <a:r>
            <a:rPr lang="en-US" sz="1100" baseline="0" dirty="0">
              <a:solidFill>
                <a:schemeClr val="bg1"/>
              </a:solidFill>
            </a:rPr>
            <a:t>2) Includes  all Engineeirng AFI and PDs</a:t>
          </a:r>
          <a:endParaRPr lang="en-US" sz="1100" dirty="0">
            <a:solidFill>
              <a:schemeClr val="bg1"/>
            </a:solidFill>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0.60156</cdr:x>
      <cdr:y>0.14828</cdr:y>
    </cdr:from>
    <cdr:to>
      <cdr:x>0.95388</cdr:x>
      <cdr:y>0.257</cdr:y>
    </cdr:to>
    <cdr:sp macro="" textlink="">
      <cdr:nvSpPr>
        <cdr:cNvPr id="2" name="TextBox 1"/>
        <cdr:cNvSpPr txBox="1"/>
      </cdr:nvSpPr>
      <cdr:spPr>
        <a:xfrm xmlns:a="http://schemas.openxmlformats.org/drawingml/2006/main">
          <a:off x="5202098" y="934786"/>
          <a:ext cx="3046772" cy="68538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dirty="0">
              <a:solidFill>
                <a:schemeClr val="bg1"/>
              </a:solidFill>
            </a:rPr>
            <a:t>Notes:</a:t>
          </a:r>
        </a:p>
        <a:p xmlns:a="http://schemas.openxmlformats.org/drawingml/2006/main">
          <a:r>
            <a:rPr lang="en-US" sz="1100" dirty="0">
              <a:solidFill>
                <a:schemeClr val="bg1"/>
              </a:solidFill>
            </a:rPr>
            <a:t>1) Includes 8 </a:t>
          </a:r>
          <a:r>
            <a:rPr lang="en-US" sz="1100" baseline="0" dirty="0">
              <a:solidFill>
                <a:schemeClr val="bg1"/>
              </a:solidFill>
            </a:rPr>
            <a:t> quarters of data (ending 12/31/16)</a:t>
          </a:r>
        </a:p>
        <a:p xmlns:a="http://schemas.openxmlformats.org/drawingml/2006/main">
          <a:r>
            <a:rPr lang="en-US" sz="1100" baseline="0" dirty="0">
              <a:solidFill>
                <a:schemeClr val="bg1"/>
              </a:solidFill>
            </a:rPr>
            <a:t>2) Includes CM and EN AFI and PDs</a:t>
          </a:r>
          <a:endParaRPr lang="en-US" sz="1100" dirty="0">
            <a:solidFill>
              <a:schemeClr val="bg1"/>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108850" tIns="54425" rIns="108850" bIns="54425" rtlCol="0"/>
          <a:lstStyle>
            <a:lvl1pPr algn="l">
              <a:defRPr sz="1400"/>
            </a:lvl1pPr>
          </a:lstStyle>
          <a:p>
            <a:endParaRPr lang="en-US"/>
          </a:p>
        </p:txBody>
      </p:sp>
      <p:sp>
        <p:nvSpPr>
          <p:cNvPr id="3" name="Date Placeholder 2"/>
          <p:cNvSpPr>
            <a:spLocks noGrp="1"/>
          </p:cNvSpPr>
          <p:nvPr>
            <p:ph type="dt" idx="1"/>
          </p:nvPr>
        </p:nvSpPr>
        <p:spPr>
          <a:xfrm>
            <a:off x="5265809" y="0"/>
            <a:ext cx="4028440" cy="350520"/>
          </a:xfrm>
          <a:prstGeom prst="rect">
            <a:avLst/>
          </a:prstGeom>
        </p:spPr>
        <p:txBody>
          <a:bodyPr vert="horz" lIns="108850" tIns="54425" rIns="108850" bIns="54425" rtlCol="0"/>
          <a:lstStyle>
            <a:lvl1pPr algn="r">
              <a:defRPr sz="1400"/>
            </a:lvl1pPr>
          </a:lstStyle>
          <a:p>
            <a:fld id="{3DA1140D-617D-4125-A096-6BC4DC328451}" type="datetimeFigureOut">
              <a:rPr lang="en-US" smtClean="0"/>
              <a:t>05/26/2017</a:t>
            </a:fld>
            <a:endParaRPr lang="en-US"/>
          </a:p>
        </p:txBody>
      </p:sp>
      <p:sp>
        <p:nvSpPr>
          <p:cNvPr id="4" name="Slide Image Placeholder 3"/>
          <p:cNvSpPr>
            <a:spLocks noGrp="1" noRot="1" noChangeAspect="1"/>
          </p:cNvSpPr>
          <p:nvPr>
            <p:ph type="sldImg" idx="2"/>
          </p:nvPr>
        </p:nvSpPr>
        <p:spPr>
          <a:xfrm>
            <a:off x="2311400" y="525463"/>
            <a:ext cx="4673600" cy="2628900"/>
          </a:xfrm>
          <a:prstGeom prst="rect">
            <a:avLst/>
          </a:prstGeom>
          <a:noFill/>
          <a:ln w="12700">
            <a:solidFill>
              <a:prstClr val="black"/>
            </a:solidFill>
          </a:ln>
        </p:spPr>
        <p:txBody>
          <a:bodyPr vert="horz" lIns="108850" tIns="54425" rIns="108850" bIns="54425" rtlCol="0" anchor="ctr"/>
          <a:lstStyle/>
          <a:p>
            <a:endParaRPr lang="en-US"/>
          </a:p>
        </p:txBody>
      </p:sp>
      <p:sp>
        <p:nvSpPr>
          <p:cNvPr id="5" name="Notes Placeholder 4"/>
          <p:cNvSpPr>
            <a:spLocks noGrp="1"/>
          </p:cNvSpPr>
          <p:nvPr>
            <p:ph type="body" sz="quarter" idx="3"/>
          </p:nvPr>
        </p:nvSpPr>
        <p:spPr>
          <a:xfrm>
            <a:off x="929640" y="3329940"/>
            <a:ext cx="7437120" cy="3154680"/>
          </a:xfrm>
          <a:prstGeom prst="rect">
            <a:avLst/>
          </a:prstGeom>
        </p:spPr>
        <p:txBody>
          <a:bodyPr vert="horz" lIns="108850" tIns="54425" rIns="108850" bIns="5442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658663"/>
            <a:ext cx="4028440" cy="350520"/>
          </a:xfrm>
          <a:prstGeom prst="rect">
            <a:avLst/>
          </a:prstGeom>
        </p:spPr>
        <p:txBody>
          <a:bodyPr vert="horz" lIns="108850" tIns="54425" rIns="108850" bIns="54425" rtlCol="0" anchor="b"/>
          <a:lstStyle>
            <a:lvl1pPr algn="l">
              <a:defRPr sz="1400"/>
            </a:lvl1pPr>
          </a:lstStyle>
          <a:p>
            <a:endParaRPr lang="en-US"/>
          </a:p>
        </p:txBody>
      </p:sp>
      <p:sp>
        <p:nvSpPr>
          <p:cNvPr id="7" name="Slide Number Placeholder 6"/>
          <p:cNvSpPr>
            <a:spLocks noGrp="1"/>
          </p:cNvSpPr>
          <p:nvPr>
            <p:ph type="sldNum" sz="quarter" idx="5"/>
          </p:nvPr>
        </p:nvSpPr>
        <p:spPr>
          <a:xfrm>
            <a:off x="5265809" y="6658663"/>
            <a:ext cx="4028440" cy="350520"/>
          </a:xfrm>
          <a:prstGeom prst="rect">
            <a:avLst/>
          </a:prstGeom>
        </p:spPr>
        <p:txBody>
          <a:bodyPr vert="horz" lIns="108850" tIns="54425" rIns="108850" bIns="54425" rtlCol="0" anchor="b"/>
          <a:lstStyle>
            <a:lvl1pPr algn="r">
              <a:defRPr sz="1400"/>
            </a:lvl1pPr>
          </a:lstStyle>
          <a:p>
            <a:fld id="{ACBE795B-CBBD-447F-A869-635A1F43C126}" type="slidenum">
              <a:rPr lang="en-US" smtClean="0"/>
              <a:t>‹#›</a:t>
            </a:fld>
            <a:endParaRPr lang="en-US"/>
          </a:p>
        </p:txBody>
      </p:sp>
    </p:spTree>
    <p:extLst>
      <p:ext uri="{BB962C8B-B14F-4D97-AF65-F5344CB8AC3E}">
        <p14:creationId xmlns:p14="http://schemas.microsoft.com/office/powerpoint/2010/main" val="25708467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C16E20-0752-4037-9855-1B3ABBDF79F4}"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29475746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lstStyle/>
          <a:p>
            <a:pPr defTabSz="1071029">
              <a:defRPr/>
            </a:pPr>
            <a:r>
              <a:rPr lang="en-US" dirty="0" smtClean="0"/>
              <a:t>At end of 2016 10 failures</a:t>
            </a:r>
            <a:r>
              <a:rPr lang="en-US" baseline="0" dirty="0" smtClean="0"/>
              <a:t> – 5 BWRs, 5 PWRs. Trend has declined and is not improving. In the last year or so, there has been a constant number of failures (between 8 and 10 existing in each quarter). Every outage season several failures are removed and then several failures occur in the following months.</a:t>
            </a:r>
          </a:p>
          <a:p>
            <a:pPr defTabSz="1071029">
              <a:defRPr/>
            </a:pPr>
            <a:r>
              <a:rPr lang="en-US" baseline="0" dirty="0" smtClean="0"/>
              <a:t>SQN,</a:t>
            </a:r>
            <a:r>
              <a:rPr lang="en-US" dirty="0" smtClean="0"/>
              <a:t> Cook and LaSalle have</a:t>
            </a:r>
            <a:r>
              <a:rPr lang="en-US" baseline="0" dirty="0" smtClean="0"/>
              <a:t> removed their leaking fuel with SQN and Cook restarting. Wolf Creek has recently</a:t>
            </a:r>
            <a:r>
              <a:rPr lang="en-US" dirty="0" smtClean="0"/>
              <a:t> announced a new failure not shown above.  They completed 9 cycles without a failure.</a:t>
            </a:r>
            <a:endParaRPr lang="en-US" baseline="0" dirty="0" smtClean="0"/>
          </a:p>
          <a:p>
            <a:pPr defTabSz="1071029">
              <a:defRPr/>
            </a:pPr>
            <a:r>
              <a:rPr lang="en-US" baseline="0" dirty="0" smtClean="0"/>
              <a:t>Performance was presented at the CEO Conference in November</a:t>
            </a:r>
            <a:endParaRPr lang="en-US" dirty="0" smtClean="0"/>
          </a:p>
          <a:p>
            <a:endParaRPr lang="en-US" dirty="0"/>
          </a:p>
        </p:txBody>
      </p:sp>
      <p:sp>
        <p:nvSpPr>
          <p:cNvPr id="4" name="Slide Number Placeholder 3"/>
          <p:cNvSpPr>
            <a:spLocks noGrp="1"/>
          </p:cNvSpPr>
          <p:nvPr>
            <p:ph type="sldNum" sz="quarter" idx="10"/>
          </p:nvPr>
        </p:nvSpPr>
        <p:spPr/>
        <p:txBody>
          <a:bodyPr/>
          <a:lstStyle/>
          <a:p>
            <a:fld id="{5D5CB88F-2ACC-473C-8568-36DCD2AE45F2}" type="slidenum">
              <a:rPr lang="en-US" smtClean="0"/>
              <a:t>10</a:t>
            </a:fld>
            <a:endParaRPr lang="en-US" dirty="0"/>
          </a:p>
        </p:txBody>
      </p:sp>
    </p:spTree>
    <p:extLst>
      <p:ext uri="{BB962C8B-B14F-4D97-AF65-F5344CB8AC3E}">
        <p14:creationId xmlns:p14="http://schemas.microsoft.com/office/powerpoint/2010/main" val="40878374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lstStyle/>
          <a:p>
            <a:r>
              <a:rPr lang="en-US" dirty="0"/>
              <a:t>Since the beginning of 2015, nuclear fuel performance has declined. This declining trend became recognizable in the latter half of 2015. The number of reactor cores operating with failed fuel increased from a historically low value of five in December 2014 to ten cores in December 2016. </a:t>
            </a:r>
          </a:p>
          <a:p>
            <a:endParaRPr lang="en-US" dirty="0"/>
          </a:p>
          <a:p>
            <a:r>
              <a:rPr lang="en-US" dirty="0"/>
              <a:t>Significance – degradation of one of the three barriers between high activity radionuclides and the public.</a:t>
            </a:r>
          </a:p>
          <a:p>
            <a:pPr lvl="0"/>
            <a:endParaRPr lang="en-US" dirty="0"/>
          </a:p>
          <a:p>
            <a:pPr lvl="0"/>
            <a:r>
              <a:rPr lang="en-US" dirty="0"/>
              <a:t>Consequences</a:t>
            </a:r>
          </a:p>
          <a:p>
            <a:pPr lvl="1"/>
            <a:r>
              <a:rPr lang="en-US" dirty="0"/>
              <a:t>Three mid-cycle outages to remove failed fuel, in the past year.</a:t>
            </a:r>
          </a:p>
          <a:p>
            <a:pPr lvl="2"/>
            <a:r>
              <a:rPr lang="en-US" dirty="0"/>
              <a:t>One BWR required two mid-cycle maintenance outages to remove failed fuel before offgas stack radiological release limits might be reached</a:t>
            </a:r>
          </a:p>
          <a:p>
            <a:pPr lvl="2" indent="-535598"/>
            <a:r>
              <a:rPr lang="en-US" dirty="0"/>
              <a:t>One core is operating with 4 failures currently.</a:t>
            </a:r>
          </a:p>
          <a:p>
            <a:endParaRPr lang="en-US" dirty="0"/>
          </a:p>
          <a:p>
            <a:pPr lvl="1"/>
            <a:r>
              <a:rPr lang="en-US" dirty="0"/>
              <a:t>Other potential consequences:</a:t>
            </a:r>
          </a:p>
          <a:p>
            <a:pPr lvl="2"/>
            <a:r>
              <a:rPr lang="en-US" dirty="0"/>
              <a:t>increased reactor coolant activity for up to five operating cycles </a:t>
            </a:r>
          </a:p>
          <a:p>
            <a:pPr lvl="2"/>
            <a:r>
              <a:rPr lang="en-US" dirty="0"/>
              <a:t>higher dose rates during refueling and maintenance activities</a:t>
            </a:r>
          </a:p>
          <a:p>
            <a:pPr lvl="2"/>
            <a:r>
              <a:rPr lang="en-US" dirty="0"/>
              <a:t>exposure to hot particles during refueling outage </a:t>
            </a:r>
          </a:p>
          <a:p>
            <a:pPr lvl="2"/>
            <a:r>
              <a:rPr lang="en-US" dirty="0"/>
              <a:t>development of new radiological hot spots, and </a:t>
            </a:r>
          </a:p>
          <a:p>
            <a:pPr lvl="2"/>
            <a:r>
              <a:rPr lang="en-US" dirty="0"/>
              <a:t>longer reactor shutdown cleanup periods for refueling outages </a:t>
            </a:r>
          </a:p>
          <a:p>
            <a:pPr lvl="2"/>
            <a:endParaRPr lang="en-US" dirty="0"/>
          </a:p>
        </p:txBody>
      </p:sp>
      <p:sp>
        <p:nvSpPr>
          <p:cNvPr id="4" name="Slide Number Placeholder 3"/>
          <p:cNvSpPr>
            <a:spLocks noGrp="1"/>
          </p:cNvSpPr>
          <p:nvPr>
            <p:ph type="sldNum" sz="quarter" idx="10"/>
          </p:nvPr>
        </p:nvSpPr>
        <p:spPr/>
        <p:txBody>
          <a:bodyPr/>
          <a:lstStyle/>
          <a:p>
            <a:fld id="{5D5CB88F-2ACC-473C-8568-36DCD2AE45F2}"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29518164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a:xfrm>
            <a:off x="911116" y="3397782"/>
            <a:ext cx="7437120" cy="3154680"/>
          </a:xfrm>
        </p:spPr>
        <p:txBody>
          <a:bodyPr/>
          <a:lstStyle/>
          <a:p>
            <a:pPr indent="-264080">
              <a:spcAft>
                <a:spcPts val="702"/>
              </a:spcAft>
              <a:buClr>
                <a:srgbClr val="0070C0"/>
              </a:buClr>
              <a:buSzPct val="110000"/>
            </a:pPr>
            <a:r>
              <a:rPr lang="en-US" sz="1000" dirty="0"/>
              <a:t>Foreign material can be introduced through two pathways, external or internal. Externally generated, during open system maintenance, refueling activities or </a:t>
            </a:r>
            <a:r>
              <a:rPr lang="en-US" sz="1000" b="1" u="sng" dirty="0"/>
              <a:t>dry cask campaigns </a:t>
            </a:r>
            <a:r>
              <a:rPr lang="en-US" sz="1000" dirty="0"/>
              <a:t>or internally generated, from degrading improperly designed or operated components. Foreign material introduced through open system maintenance work, where the opened system leads to the reactor (Preventable with right standards and reinforcement of those standards) In some cases, internal degradation of a valve, gasket/seal or strainer has generated the debris</a:t>
            </a:r>
          </a:p>
          <a:p>
            <a:pPr indent="-264080">
              <a:buClr>
                <a:srgbClr val="0070C0"/>
              </a:buClr>
              <a:buSzPct val="110000"/>
            </a:pPr>
            <a:r>
              <a:rPr lang="en-US" sz="1000" dirty="0"/>
              <a:t>PWR Failure types:</a:t>
            </a:r>
          </a:p>
          <a:p>
            <a:pPr indent="-264080">
              <a:buClr>
                <a:srgbClr val="0070C0"/>
              </a:buClr>
              <a:buSzPct val="110000"/>
            </a:pPr>
            <a:r>
              <a:rPr lang="en-US" sz="1000" dirty="0"/>
              <a:t>Debris, preventable</a:t>
            </a:r>
          </a:p>
          <a:p>
            <a:pPr>
              <a:buClr>
                <a:srgbClr val="0070C0"/>
              </a:buClr>
              <a:buSzPct val="110000"/>
            </a:pPr>
            <a:r>
              <a:rPr lang="en-US" sz="1000" dirty="0"/>
              <a:t>Baffle wall jetting – Armor fuel assemblies(interim) – upflow conversion (Returning cause last seen in 80s/90s)</a:t>
            </a:r>
          </a:p>
          <a:p>
            <a:pPr>
              <a:buClr>
                <a:srgbClr val="0070C0"/>
              </a:buClr>
              <a:buSzPct val="110000"/>
            </a:pPr>
            <a:r>
              <a:rPr lang="en-US" sz="1000" dirty="0"/>
              <a:t>Baffle bolt degradation – inspection, replace (New cause)</a:t>
            </a:r>
          </a:p>
          <a:p>
            <a:pPr>
              <a:buClr>
                <a:srgbClr val="0070C0"/>
              </a:buClr>
              <a:buSzPct val="110000"/>
            </a:pPr>
            <a:r>
              <a:rPr lang="en-US" sz="1000" dirty="0"/>
              <a:t>GTRF – implement a more robust fuel design</a:t>
            </a:r>
          </a:p>
          <a:p>
            <a:pPr lvl="0"/>
            <a:endParaRPr lang="en-US" sz="1000" dirty="0"/>
          </a:p>
          <a:p>
            <a:pPr lvl="0"/>
            <a:r>
              <a:rPr lang="en-US" sz="1000" dirty="0"/>
              <a:t>Actions:</a:t>
            </a:r>
          </a:p>
          <a:p>
            <a:pPr marL="736446" lvl="1" indent="-200849">
              <a:buFont typeface="Arial" panose="020B0604020202020204" pitchFamily="34" charset="0"/>
              <a:buChar char="•"/>
            </a:pPr>
            <a:r>
              <a:rPr lang="en-US" sz="1000" dirty="0"/>
              <a:t>Conduct at least </a:t>
            </a:r>
            <a:r>
              <a:rPr lang="en-US" sz="1000" b="1" dirty="0"/>
              <a:t>six fuel integrity review or assist visits </a:t>
            </a:r>
            <a:r>
              <a:rPr lang="en-US" sz="1000" dirty="0"/>
              <a:t>to obtain information on fuel failure causes and to provide feedback to stations regarding the effectiveness of planned actions to prevent recurrence of failures. </a:t>
            </a:r>
          </a:p>
          <a:p>
            <a:pPr lvl="0"/>
            <a:r>
              <a:rPr lang="en-US" sz="1000" dirty="0"/>
              <a:t>Prevention of future fuel failures is a focus of these review visits. In the past, these visits have resulted in recommendations for improvement that include strengthening the focus on foreign material control and standards for maintenance work. Control of this material and excluding it from systems leading to the reactor is highly dependent on the awareness and standards of the workers and supervision performing open system work.</a:t>
            </a:r>
          </a:p>
          <a:p>
            <a:r>
              <a:rPr lang="en-US" sz="1000" dirty="0"/>
              <a:t> </a:t>
            </a:r>
          </a:p>
          <a:p>
            <a:pPr marL="736446" lvl="1" indent="-200849">
              <a:buFont typeface="Arial" panose="020B0604020202020204" pitchFamily="34" charset="0"/>
              <a:buChar char="•"/>
            </a:pPr>
            <a:r>
              <a:rPr lang="en-US" sz="1000" dirty="0"/>
              <a:t>Thorough reviews of failed fuel utility response will also be conducted during INPO plant evaluations and WANO peer reviews. </a:t>
            </a:r>
          </a:p>
          <a:p>
            <a:pPr marL="736446" lvl="1" indent="-200849">
              <a:buFont typeface="Arial" panose="020B0604020202020204" pitchFamily="34" charset="0"/>
              <a:buChar char="•"/>
            </a:pPr>
            <a:r>
              <a:rPr lang="en-US" sz="1000" dirty="0"/>
              <a:t>Active participation in the EPRI Fuel Reliability Program to communicate INPO's perspective on industry’s performance and the need for increased scrutiny of foreign material exclusion program implementation to address current fuel failure trends. </a:t>
            </a:r>
          </a:p>
          <a:p>
            <a:pPr marL="736446" lvl="1" indent="-200849">
              <a:buFont typeface="Arial" panose="020B0604020202020204" pitchFamily="34" charset="0"/>
              <a:buChar char="•"/>
            </a:pPr>
            <a:r>
              <a:rPr lang="en-US" sz="1000" dirty="0"/>
              <a:t>Fuel failure presentations during the annual INPO reactor engineer’s workshop spurred discussions to address causes and corrective actions to prevent recurrence.</a:t>
            </a:r>
          </a:p>
          <a:p>
            <a:pPr marL="736446" lvl="1" indent="-200849">
              <a:buFont typeface="Arial" panose="020B0604020202020204" pitchFamily="34" charset="0"/>
              <a:buChar char="•"/>
              <a:defRPr/>
            </a:pPr>
            <a:r>
              <a:rPr lang="en-US" sz="1000" dirty="0"/>
              <a:t>Updated the Supplier Participant Advisory Committee (SPAC) on current industry nuclear fuel performance, stressed the importance of operating fuel failure free and requested supplier and service provider support in preventing future fuel failures.</a:t>
            </a:r>
          </a:p>
          <a:p>
            <a:pPr marL="736446" lvl="1" indent="-200849">
              <a:buFont typeface="Arial" panose="020B0604020202020204" pitchFamily="34" charset="0"/>
              <a:buChar char="•"/>
              <a:defRPr/>
            </a:pPr>
            <a:r>
              <a:rPr lang="en-US" sz="1000" dirty="0"/>
              <a:t>INPO Maintenance outage review visits will observe FME behaviors during open system work</a:t>
            </a:r>
            <a:r>
              <a:rPr lang="en-US" dirty="0"/>
              <a:t>.</a:t>
            </a:r>
          </a:p>
          <a:p>
            <a:r>
              <a:rPr lang="en-US" sz="1000" b="1" u="sng" dirty="0"/>
              <a:t>Conclusion</a:t>
            </a:r>
            <a:r>
              <a:rPr lang="en-US" sz="1000" dirty="0"/>
              <a:t> - Further INPO and industry attention is needed to better understand and address all the causes of failed fuel without delay. As has been shown in the past, the causes of foreign material introduction into the reactor can be addressed in a proactive manner, and future failures can be avoided with station and corporate leadership attention</a:t>
            </a:r>
          </a:p>
          <a:p>
            <a:pPr lvl="0"/>
            <a:endParaRPr lang="en-US" dirty="0"/>
          </a:p>
          <a:p>
            <a:pPr>
              <a:buClr>
                <a:srgbClr val="0070C0"/>
              </a:buClr>
              <a:buSzPct val="110000"/>
            </a:pPr>
            <a:endParaRPr lang="en-US" dirty="0"/>
          </a:p>
          <a:p>
            <a:pPr lvl="0"/>
            <a:endParaRPr lang="en-US" dirty="0"/>
          </a:p>
        </p:txBody>
      </p:sp>
      <p:sp>
        <p:nvSpPr>
          <p:cNvPr id="4" name="Slide Number Placeholder 3"/>
          <p:cNvSpPr>
            <a:spLocks noGrp="1"/>
          </p:cNvSpPr>
          <p:nvPr>
            <p:ph type="sldNum" sz="quarter" idx="10"/>
          </p:nvPr>
        </p:nvSpPr>
        <p:spPr/>
        <p:txBody>
          <a:bodyPr/>
          <a:lstStyle/>
          <a:p>
            <a:fld id="{5D5CB88F-2ACC-473C-8568-36DCD2AE45F2}" type="slidenum">
              <a:rPr lang="en-US" smtClean="0"/>
              <a:t>12</a:t>
            </a:fld>
            <a:endParaRPr lang="en-US" dirty="0"/>
          </a:p>
        </p:txBody>
      </p:sp>
    </p:spTree>
    <p:extLst>
      <p:ext uri="{BB962C8B-B14F-4D97-AF65-F5344CB8AC3E}">
        <p14:creationId xmlns:p14="http://schemas.microsoft.com/office/powerpoint/2010/main" val="29518164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a:xfrm>
            <a:off x="911116" y="3397782"/>
            <a:ext cx="7437120" cy="3154680"/>
          </a:xfrm>
        </p:spPr>
        <p:txBody>
          <a:bodyPr/>
          <a:lstStyle/>
          <a:p>
            <a:pPr indent="-264080">
              <a:spcAft>
                <a:spcPts val="702"/>
              </a:spcAft>
              <a:buClr>
                <a:srgbClr val="0070C0"/>
              </a:buClr>
              <a:buSzPct val="110000"/>
            </a:pPr>
            <a:r>
              <a:rPr lang="en-US" sz="1000" dirty="0"/>
              <a:t>Foreign material can be introduced through two pathways, external or internal. Externally generated, during system maintenance, refueling activities or </a:t>
            </a:r>
            <a:r>
              <a:rPr lang="en-US" sz="1000" b="1" u="sng" dirty="0"/>
              <a:t>dry cask campaigns </a:t>
            </a:r>
            <a:r>
              <a:rPr lang="en-US" sz="1000" dirty="0"/>
              <a:t>or internally generated, from degrading improperly designed or operated components. Foreign material introduced through open system maintenance work, where the opened system leads to the reactor (Preventable with right standards and reinforcement of those standards) In some cases, internal degradation of a valve, gasket/seal or strainer has generated the debris</a:t>
            </a:r>
          </a:p>
          <a:p>
            <a:pPr indent="-264080">
              <a:buClr>
                <a:srgbClr val="0070C0"/>
              </a:buClr>
              <a:buSzPct val="110000"/>
            </a:pPr>
            <a:r>
              <a:rPr lang="en-US" sz="1000" dirty="0"/>
              <a:t>PWR Failure types:</a:t>
            </a:r>
          </a:p>
          <a:p>
            <a:pPr indent="-264080">
              <a:buClr>
                <a:srgbClr val="0070C0"/>
              </a:buClr>
              <a:buSzPct val="110000"/>
            </a:pPr>
            <a:r>
              <a:rPr lang="en-US" sz="1000" dirty="0"/>
              <a:t>Debris, preventable</a:t>
            </a:r>
          </a:p>
          <a:p>
            <a:pPr>
              <a:buClr>
                <a:srgbClr val="0070C0"/>
              </a:buClr>
              <a:buSzPct val="110000"/>
            </a:pPr>
            <a:r>
              <a:rPr lang="en-US" sz="1000" dirty="0"/>
              <a:t>Baffle wall jetting – Armor fuel assemblies(interim) –upflow conversion (Returning cause last seen in 80s/90s)</a:t>
            </a:r>
          </a:p>
          <a:p>
            <a:pPr>
              <a:buClr>
                <a:srgbClr val="0070C0"/>
              </a:buClr>
              <a:buSzPct val="110000"/>
            </a:pPr>
            <a:r>
              <a:rPr lang="en-US" sz="1000" dirty="0"/>
              <a:t>Baffle bolt degradation – inspection, replace (New cause)</a:t>
            </a:r>
          </a:p>
          <a:p>
            <a:pPr>
              <a:buClr>
                <a:srgbClr val="0070C0"/>
              </a:buClr>
              <a:buSzPct val="110000"/>
            </a:pPr>
            <a:r>
              <a:rPr lang="en-US" sz="1000" dirty="0"/>
              <a:t>GTRF – implement a more robust fuel design</a:t>
            </a:r>
          </a:p>
          <a:p>
            <a:pPr lvl="0"/>
            <a:endParaRPr lang="en-US" sz="1000" dirty="0"/>
          </a:p>
          <a:p>
            <a:pPr lvl="0"/>
            <a:r>
              <a:rPr lang="en-US" sz="1000" dirty="0"/>
              <a:t>Actions:</a:t>
            </a:r>
          </a:p>
          <a:p>
            <a:pPr marL="736446" lvl="1" indent="-200849">
              <a:buFont typeface="Arial" panose="020B0604020202020204" pitchFamily="34" charset="0"/>
              <a:buChar char="•"/>
            </a:pPr>
            <a:r>
              <a:rPr lang="en-US" sz="1000" dirty="0"/>
              <a:t>Conduct at least </a:t>
            </a:r>
            <a:r>
              <a:rPr lang="en-US" sz="1000" b="1" dirty="0"/>
              <a:t>six fuel integrity review or assist visits </a:t>
            </a:r>
            <a:r>
              <a:rPr lang="en-US" sz="1000" dirty="0"/>
              <a:t>to obtain information on fuel failure causes and to provide feedback to stations regarding the effectiveness of planned actions to prevent recurrence of failures. </a:t>
            </a:r>
          </a:p>
          <a:p>
            <a:pPr lvl="0"/>
            <a:r>
              <a:rPr lang="en-US" sz="1000" dirty="0"/>
              <a:t>Prevention of future fuel failures is a focus of these review visits. In the past, these visits have resulted in recommendations for improvement that include strengthening the focus on foreign material control and standards for maintenance work. Control of this material and excluding it from systems leading to the reactor is highly dependent on the awareness and standards of the workers and supervision performing open system work.</a:t>
            </a:r>
          </a:p>
          <a:p>
            <a:r>
              <a:rPr lang="en-US" sz="1000" dirty="0"/>
              <a:t> </a:t>
            </a:r>
          </a:p>
          <a:p>
            <a:pPr marL="736446" lvl="1" indent="-200849">
              <a:buFont typeface="Arial" panose="020B0604020202020204" pitchFamily="34" charset="0"/>
              <a:buChar char="•"/>
            </a:pPr>
            <a:r>
              <a:rPr lang="en-US" sz="1000" dirty="0"/>
              <a:t>Thorough reviews of failed fuel utility response will also be conducted during INPO plant evaluations and WANO peer reviews. </a:t>
            </a:r>
          </a:p>
          <a:p>
            <a:pPr marL="736446" lvl="1" indent="-200849">
              <a:buFont typeface="Arial" panose="020B0604020202020204" pitchFamily="34" charset="0"/>
              <a:buChar char="•"/>
            </a:pPr>
            <a:r>
              <a:rPr lang="en-US" sz="1000" dirty="0"/>
              <a:t>Active participation in the EPRI Fuel Reliability Program to communicate INPO's perspective on industry’s performance and the need for increased scrutiny of foreign material exclusion program implementation to address current fuel failure trends. </a:t>
            </a:r>
          </a:p>
          <a:p>
            <a:pPr marL="736446" lvl="1" indent="-200849">
              <a:buFont typeface="Arial" panose="020B0604020202020204" pitchFamily="34" charset="0"/>
              <a:buChar char="•"/>
            </a:pPr>
            <a:r>
              <a:rPr lang="en-US" sz="1000" dirty="0"/>
              <a:t>Fuel failure presentations during the annual INPO reactor engineer’s workshop spurred discussions to address causes and corrective actions to prevent recurrence.</a:t>
            </a:r>
          </a:p>
          <a:p>
            <a:pPr marL="736446" lvl="1" indent="-200849">
              <a:buFont typeface="Arial" panose="020B0604020202020204" pitchFamily="34" charset="0"/>
              <a:buChar char="•"/>
              <a:defRPr/>
            </a:pPr>
            <a:r>
              <a:rPr lang="en-US" sz="1000" dirty="0"/>
              <a:t>Updated the Supplier Participant Advisory Committee (SPAC) on current industry nuclear fuel performance, stressed the importance of operating fuel failure free and requested supplier and service provider support in preventing future fuel failures.</a:t>
            </a:r>
          </a:p>
          <a:p>
            <a:pPr marL="736446" lvl="1" indent="-200849">
              <a:buFont typeface="Arial" panose="020B0604020202020204" pitchFamily="34" charset="0"/>
              <a:buChar char="•"/>
              <a:defRPr/>
            </a:pPr>
            <a:r>
              <a:rPr lang="en-US" sz="1000" dirty="0"/>
              <a:t>INPO Maintenance outage review visits will observe FME behaviors during open system work</a:t>
            </a:r>
            <a:r>
              <a:rPr lang="en-US" dirty="0"/>
              <a:t>.</a:t>
            </a:r>
          </a:p>
          <a:p>
            <a:r>
              <a:rPr lang="en-US" sz="1000" b="1" u="sng" dirty="0"/>
              <a:t>Conclusion</a:t>
            </a:r>
            <a:r>
              <a:rPr lang="en-US" sz="1000" dirty="0"/>
              <a:t> - Further INPO and industry attention is needed to better understand and address all the causes of failed fuel without delay. As has been shown in the past, the causes of foreign material introduction into the reactor can be addressed in a proactive manner, and future failures can be avoided with station and corporate leadership </a:t>
            </a:r>
            <a:r>
              <a:rPr lang="en-US" sz="1000" dirty="0" smtClean="0"/>
              <a:t>attention</a:t>
            </a:r>
          </a:p>
          <a:p>
            <a:r>
              <a:rPr lang="en-US" sz="1000" b="1" dirty="0" smtClean="0"/>
              <a:t>A</a:t>
            </a:r>
            <a:r>
              <a:rPr lang="en-US" sz="1000" b="1" baseline="0" dirty="0" smtClean="0"/>
              <a:t> focus on preventing the next fuel failure, without delay, is the key to improving industry fuel performance.</a:t>
            </a:r>
            <a:endParaRPr lang="en-US" sz="1000" b="1" dirty="0"/>
          </a:p>
          <a:p>
            <a:pPr lvl="0"/>
            <a:endParaRPr lang="en-US" dirty="0"/>
          </a:p>
          <a:p>
            <a:pPr>
              <a:buClr>
                <a:srgbClr val="0070C0"/>
              </a:buClr>
              <a:buSzPct val="110000"/>
            </a:pPr>
            <a:endParaRPr lang="en-US" dirty="0"/>
          </a:p>
          <a:p>
            <a:pPr lvl="0"/>
            <a:endParaRPr lang="en-US" dirty="0"/>
          </a:p>
        </p:txBody>
      </p:sp>
      <p:sp>
        <p:nvSpPr>
          <p:cNvPr id="4" name="Slide Number Placeholder 3"/>
          <p:cNvSpPr>
            <a:spLocks noGrp="1"/>
          </p:cNvSpPr>
          <p:nvPr>
            <p:ph type="sldNum" sz="quarter" idx="10"/>
          </p:nvPr>
        </p:nvSpPr>
        <p:spPr/>
        <p:txBody>
          <a:bodyPr/>
          <a:lstStyle/>
          <a:p>
            <a:fld id="{5D5CB88F-2ACC-473C-8568-36DCD2AE45F2}" type="slidenum">
              <a:rPr lang="en-US" smtClean="0"/>
              <a:t>13</a:t>
            </a:fld>
            <a:endParaRPr lang="en-US" dirty="0"/>
          </a:p>
        </p:txBody>
      </p:sp>
    </p:spTree>
    <p:extLst>
      <p:ext uri="{BB962C8B-B14F-4D97-AF65-F5344CB8AC3E}">
        <p14:creationId xmlns:p14="http://schemas.microsoft.com/office/powerpoint/2010/main" val="29518164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C16E20-0752-4037-9855-1B3ABBDF79F4}"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29475746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lstStyle/>
          <a:p>
            <a:pPr>
              <a:lnSpc>
                <a:spcPct val="150000"/>
              </a:lnSpc>
            </a:pPr>
            <a:r>
              <a:rPr lang="en-US" b="1" dirty="0" smtClean="0"/>
              <a:t>System</a:t>
            </a:r>
            <a:r>
              <a:rPr lang="en-US" b="1" baseline="0" dirty="0" smtClean="0"/>
              <a:t> and Design Engineering functions responsible for over 80% of the errors</a:t>
            </a:r>
          </a:p>
          <a:p>
            <a:pPr>
              <a:lnSpc>
                <a:spcPct val="150000"/>
              </a:lnSpc>
            </a:pPr>
            <a:r>
              <a:rPr lang="en-US" b="1" baseline="0" dirty="0" smtClean="0"/>
              <a:t>Engineering service providers are responsible for approximately 15% of the errors</a:t>
            </a:r>
            <a:endParaRPr lang="en-US" dirty="0"/>
          </a:p>
        </p:txBody>
      </p:sp>
      <p:sp>
        <p:nvSpPr>
          <p:cNvPr id="4" name="Slide Number Placeholder 3"/>
          <p:cNvSpPr>
            <a:spLocks noGrp="1"/>
          </p:cNvSpPr>
          <p:nvPr>
            <p:ph type="sldNum" sz="quarter" idx="10"/>
          </p:nvPr>
        </p:nvSpPr>
        <p:spPr/>
        <p:txBody>
          <a:bodyPr/>
          <a:lstStyle/>
          <a:p>
            <a:fld id="{5AC16E20-0752-4037-9855-1B3ABBDF79F4}"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13145130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lstStyle/>
          <a:p>
            <a:pPr defTabSz="1088165">
              <a:defRPr/>
            </a:pPr>
            <a:r>
              <a:rPr lang="en-US" dirty="0" smtClean="0"/>
              <a:t>Downward </a:t>
            </a:r>
            <a:r>
              <a:rPr lang="en-US" dirty="0"/>
              <a:t>trend </a:t>
            </a:r>
            <a:r>
              <a:rPr lang="en-US" dirty="0" smtClean="0"/>
              <a:t>  Approximately $125 million dollars</a:t>
            </a:r>
            <a:r>
              <a:rPr lang="en-US" baseline="0" dirty="0" smtClean="0"/>
              <a:t> worth of lost revenue, still on the table.</a:t>
            </a:r>
            <a:endParaRPr lang="en-US" dirty="0"/>
          </a:p>
          <a:p>
            <a:pPr defTabSz="1088165">
              <a:defRPr/>
            </a:pPr>
            <a:endParaRPr lang="en-US" dirty="0"/>
          </a:p>
          <a:p>
            <a:endParaRPr lang="en-US" dirty="0"/>
          </a:p>
        </p:txBody>
      </p:sp>
      <p:sp>
        <p:nvSpPr>
          <p:cNvPr id="4" name="Slide Number Placeholder 3"/>
          <p:cNvSpPr>
            <a:spLocks noGrp="1"/>
          </p:cNvSpPr>
          <p:nvPr>
            <p:ph type="sldNum" sz="quarter" idx="10"/>
          </p:nvPr>
        </p:nvSpPr>
        <p:spPr/>
        <p:txBody>
          <a:bodyPr/>
          <a:lstStyle/>
          <a:p>
            <a:fld id="{5D5CB88F-2ACC-473C-8568-36DCD2AE45F2}" type="slidenum">
              <a:rPr lang="en-US" smtClean="0"/>
              <a:t>16</a:t>
            </a:fld>
            <a:endParaRPr lang="en-US" dirty="0"/>
          </a:p>
        </p:txBody>
      </p:sp>
    </p:spTree>
    <p:extLst>
      <p:ext uri="{BB962C8B-B14F-4D97-AF65-F5344CB8AC3E}">
        <p14:creationId xmlns:p14="http://schemas.microsoft.com/office/powerpoint/2010/main" val="4338829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lstStyle/>
          <a:p>
            <a:pPr lvl="0"/>
            <a:r>
              <a:rPr lang="en-US" b="1" dirty="0" smtClean="0"/>
              <a:t>These</a:t>
            </a:r>
            <a:r>
              <a:rPr lang="en-US" b="1" baseline="0" dirty="0" smtClean="0"/>
              <a:t> activities can affect Technical evaluation preparation, reviews of evaluations, and organizational standards for performance of engineering tasks</a:t>
            </a:r>
            <a:endParaRPr lang="en-US" b="1" dirty="0"/>
          </a:p>
          <a:p>
            <a:endParaRPr lang="en-US" dirty="0"/>
          </a:p>
        </p:txBody>
      </p:sp>
      <p:sp>
        <p:nvSpPr>
          <p:cNvPr id="4" name="Slide Number Placeholder 3"/>
          <p:cNvSpPr>
            <a:spLocks noGrp="1"/>
          </p:cNvSpPr>
          <p:nvPr>
            <p:ph type="sldNum" sz="quarter" idx="10"/>
          </p:nvPr>
        </p:nvSpPr>
        <p:spPr/>
        <p:txBody>
          <a:bodyPr/>
          <a:lstStyle/>
          <a:p>
            <a:fld id="{7F023AA5-E376-4DFD-AFF5-8C471AD8B074}"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10544178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5CB88F-2ACC-473C-8568-36DCD2AE45F2}" type="slidenum">
              <a:rPr lang="en-US" smtClean="0"/>
              <a:t>18</a:t>
            </a:fld>
            <a:endParaRPr lang="en-US" dirty="0"/>
          </a:p>
        </p:txBody>
      </p:sp>
    </p:spTree>
    <p:extLst>
      <p:ext uri="{BB962C8B-B14F-4D97-AF65-F5344CB8AC3E}">
        <p14:creationId xmlns:p14="http://schemas.microsoft.com/office/powerpoint/2010/main" val="11396878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lstStyle/>
          <a:p>
            <a:r>
              <a:rPr lang="en-US" dirty="0" smtClean="0"/>
              <a:t>Engineering Fundamentals/Eng Product Quality</a:t>
            </a:r>
            <a:r>
              <a:rPr lang="en-US" baseline="0" dirty="0" smtClean="0"/>
              <a:t> performance</a:t>
            </a:r>
            <a:r>
              <a:rPr lang="en-US" dirty="0" smtClean="0"/>
              <a:t> leveling off.  EN.2</a:t>
            </a:r>
            <a:r>
              <a:rPr lang="en-US" baseline="0" dirty="0" smtClean="0"/>
              <a:t> AFIs have increased.   Margin management AFIs disappeared in 2016.  Operational Configuration Control issues still exist in 2016.</a:t>
            </a:r>
            <a:endParaRPr lang="en-US" dirty="0"/>
          </a:p>
        </p:txBody>
      </p:sp>
      <p:sp>
        <p:nvSpPr>
          <p:cNvPr id="4" name="Slide Number Placeholder 3"/>
          <p:cNvSpPr>
            <a:spLocks noGrp="1"/>
          </p:cNvSpPr>
          <p:nvPr>
            <p:ph type="sldNum" sz="quarter" idx="10"/>
          </p:nvPr>
        </p:nvSpPr>
        <p:spPr/>
        <p:txBody>
          <a:bodyPr/>
          <a:lstStyle/>
          <a:p>
            <a:fld id="{00D6A20F-4A17-43C5-BB4F-442E0FACC828}" type="slidenum">
              <a:rPr lang="en-US" smtClean="0"/>
              <a:t>19</a:t>
            </a:fld>
            <a:endParaRPr lang="en-US" dirty="0"/>
          </a:p>
        </p:txBody>
      </p:sp>
    </p:spTree>
    <p:extLst>
      <p:ext uri="{BB962C8B-B14F-4D97-AF65-F5344CB8AC3E}">
        <p14:creationId xmlns:p14="http://schemas.microsoft.com/office/powerpoint/2010/main" val="22422565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BE795B-CBBD-447F-A869-635A1F43C126}" type="slidenum">
              <a:rPr lang="en-US" smtClean="0"/>
              <a:t>2</a:t>
            </a:fld>
            <a:endParaRPr lang="en-US"/>
          </a:p>
        </p:txBody>
      </p:sp>
    </p:spTree>
    <p:extLst>
      <p:ext uri="{BB962C8B-B14F-4D97-AF65-F5344CB8AC3E}">
        <p14:creationId xmlns:p14="http://schemas.microsoft.com/office/powerpoint/2010/main" val="15427978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lstStyle/>
          <a:p>
            <a:r>
              <a:rPr lang="en-US" dirty="0" smtClean="0"/>
              <a:t>Definite decrease</a:t>
            </a:r>
            <a:r>
              <a:rPr lang="en-US" baseline="0" dirty="0" smtClean="0"/>
              <a:t> in number of </a:t>
            </a:r>
            <a:r>
              <a:rPr lang="en-US" baseline="0" dirty="0" err="1" smtClean="0"/>
              <a:t>AFIs</a:t>
            </a:r>
            <a:r>
              <a:rPr lang="en-US" baseline="0" dirty="0" smtClean="0"/>
              <a:t> in 2016</a:t>
            </a:r>
            <a:endParaRPr lang="en-US" dirty="0"/>
          </a:p>
        </p:txBody>
      </p:sp>
      <p:sp>
        <p:nvSpPr>
          <p:cNvPr id="4" name="Slide Number Placeholder 3"/>
          <p:cNvSpPr>
            <a:spLocks noGrp="1"/>
          </p:cNvSpPr>
          <p:nvPr>
            <p:ph type="sldNum" sz="quarter" idx="10"/>
          </p:nvPr>
        </p:nvSpPr>
        <p:spPr/>
        <p:txBody>
          <a:bodyPr/>
          <a:lstStyle/>
          <a:p>
            <a:fld id="{00D6A20F-4A17-43C5-BB4F-442E0FACC828}" type="slidenum">
              <a:rPr lang="en-US" smtClean="0"/>
              <a:t>20</a:t>
            </a:fld>
            <a:endParaRPr lang="en-US" dirty="0"/>
          </a:p>
        </p:txBody>
      </p:sp>
    </p:spTree>
    <p:extLst>
      <p:ext uri="{BB962C8B-B14F-4D97-AF65-F5344CB8AC3E}">
        <p14:creationId xmlns:p14="http://schemas.microsoft.com/office/powerpoint/2010/main" val="1083028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lstStyle/>
          <a:p>
            <a:r>
              <a:rPr lang="en-US" dirty="0" err="1" smtClean="0"/>
              <a:t>EN.1</a:t>
            </a:r>
            <a:r>
              <a:rPr lang="en-US" dirty="0" smtClean="0"/>
              <a:t> and </a:t>
            </a:r>
            <a:r>
              <a:rPr lang="en-US" dirty="0" err="1" smtClean="0"/>
              <a:t>EN.2</a:t>
            </a:r>
            <a:r>
              <a:rPr lang="en-US" dirty="0" smtClean="0"/>
              <a:t> </a:t>
            </a:r>
            <a:r>
              <a:rPr lang="en-US" dirty="0" err="1" smtClean="0"/>
              <a:t>AFIs</a:t>
            </a:r>
            <a:r>
              <a:rPr lang="en-US" dirty="0" smtClean="0"/>
              <a:t> have increased slightly in number</a:t>
            </a:r>
          </a:p>
          <a:p>
            <a:endParaRPr lang="en-US" dirty="0" smtClean="0"/>
          </a:p>
          <a:p>
            <a:r>
              <a:rPr lang="en-US" dirty="0" smtClean="0"/>
              <a:t>CM</a:t>
            </a:r>
            <a:r>
              <a:rPr lang="en-US" baseline="0" dirty="0" smtClean="0"/>
              <a:t> </a:t>
            </a:r>
            <a:r>
              <a:rPr lang="en-US" baseline="0" dirty="0" err="1" smtClean="0"/>
              <a:t>AFIs</a:t>
            </a:r>
            <a:r>
              <a:rPr lang="en-US" baseline="0" dirty="0" smtClean="0"/>
              <a:t> have reduced in number by a factor of two</a:t>
            </a:r>
            <a:endParaRPr lang="en-US" dirty="0"/>
          </a:p>
        </p:txBody>
      </p:sp>
      <p:sp>
        <p:nvSpPr>
          <p:cNvPr id="4" name="Slide Number Placeholder 3"/>
          <p:cNvSpPr>
            <a:spLocks noGrp="1"/>
          </p:cNvSpPr>
          <p:nvPr>
            <p:ph type="sldNum" sz="quarter" idx="10"/>
          </p:nvPr>
        </p:nvSpPr>
        <p:spPr/>
        <p:txBody>
          <a:bodyPr/>
          <a:lstStyle/>
          <a:p>
            <a:fld id="{00D6A20F-4A17-43C5-BB4F-442E0FACC828}" type="slidenum">
              <a:rPr lang="en-US" smtClean="0"/>
              <a:t>21</a:t>
            </a:fld>
            <a:endParaRPr lang="en-US" dirty="0"/>
          </a:p>
        </p:txBody>
      </p:sp>
    </p:spTree>
    <p:extLst>
      <p:ext uri="{BB962C8B-B14F-4D97-AF65-F5344CB8AC3E}">
        <p14:creationId xmlns:p14="http://schemas.microsoft.com/office/powerpoint/2010/main" val="15572913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5CB88F-2ACC-473C-8568-36DCD2AE45F2}" type="slidenum">
              <a:rPr lang="en-US" smtClean="0"/>
              <a:t>3</a:t>
            </a:fld>
            <a:endParaRPr lang="en-US" dirty="0"/>
          </a:p>
        </p:txBody>
      </p:sp>
    </p:spTree>
    <p:extLst>
      <p:ext uri="{BB962C8B-B14F-4D97-AF65-F5344CB8AC3E}">
        <p14:creationId xmlns:p14="http://schemas.microsoft.com/office/powerpoint/2010/main" val="24233415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lstStyle/>
          <a:p>
            <a:r>
              <a:rPr lang="en-US" dirty="0" smtClean="0"/>
              <a:t>“Prevention”</a:t>
            </a:r>
            <a:r>
              <a:rPr lang="en-US" baseline="0" dirty="0" smtClean="0"/>
              <a:t> of </a:t>
            </a:r>
            <a:r>
              <a:rPr lang="en-US" dirty="0" smtClean="0"/>
              <a:t>Foreign material intrusion</a:t>
            </a:r>
            <a:r>
              <a:rPr lang="en-US" baseline="0" dirty="0" smtClean="0"/>
              <a:t> into open systems, pool or reactor cavity, and due to internal system degradation will be focused on. Maintenance will be assisting in these reviews, where applicable.</a:t>
            </a:r>
          </a:p>
          <a:p>
            <a:pPr marL="0" lvl="1" defTabSz="1071195">
              <a:defRPr/>
            </a:pPr>
            <a:r>
              <a:rPr lang="en-US" sz="2600" dirty="0"/>
              <a:t>Team review approach during plant evaluations, as TC applies to all departments making technical decisions</a:t>
            </a:r>
          </a:p>
          <a:p>
            <a:endParaRPr lang="en-US" dirty="0"/>
          </a:p>
        </p:txBody>
      </p:sp>
      <p:sp>
        <p:nvSpPr>
          <p:cNvPr id="4" name="Slide Number Placeholder 3"/>
          <p:cNvSpPr>
            <a:spLocks noGrp="1"/>
          </p:cNvSpPr>
          <p:nvPr>
            <p:ph type="sldNum" sz="quarter" idx="10"/>
          </p:nvPr>
        </p:nvSpPr>
        <p:spPr/>
        <p:txBody>
          <a:bodyPr/>
          <a:lstStyle/>
          <a:p>
            <a:fld id="{5AC16E20-0752-4037-9855-1B3ABBDF79F4}"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36762616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lstStyle/>
          <a:p>
            <a:r>
              <a:rPr lang="en-US" dirty="0" smtClean="0"/>
              <a:t>Note that these results are for a 2 year period</a:t>
            </a:r>
            <a:r>
              <a:rPr lang="en-US" baseline="0" dirty="0" smtClean="0"/>
              <a:t>  and in 2015 that included PDs</a:t>
            </a:r>
            <a:endParaRPr lang="en-US" dirty="0"/>
          </a:p>
        </p:txBody>
      </p:sp>
      <p:sp>
        <p:nvSpPr>
          <p:cNvPr id="4" name="Slide Number Placeholder 3"/>
          <p:cNvSpPr>
            <a:spLocks noGrp="1"/>
          </p:cNvSpPr>
          <p:nvPr>
            <p:ph type="sldNum" sz="quarter" idx="10"/>
          </p:nvPr>
        </p:nvSpPr>
        <p:spPr/>
        <p:txBody>
          <a:bodyPr/>
          <a:lstStyle/>
          <a:p>
            <a:fld id="{00D6A20F-4A17-43C5-BB4F-442E0FACC828}" type="slidenum">
              <a:rPr lang="en-US" smtClean="0"/>
              <a:t>5</a:t>
            </a:fld>
            <a:endParaRPr lang="en-US" dirty="0"/>
          </a:p>
        </p:txBody>
      </p:sp>
    </p:spTree>
    <p:extLst>
      <p:ext uri="{BB962C8B-B14F-4D97-AF65-F5344CB8AC3E}">
        <p14:creationId xmlns:p14="http://schemas.microsoft.com/office/powerpoint/2010/main" val="39652513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D6A20F-4A17-43C5-BB4F-442E0FACC828}" type="slidenum">
              <a:rPr lang="en-US" smtClean="0"/>
              <a:t>6</a:t>
            </a:fld>
            <a:endParaRPr lang="en-US" dirty="0"/>
          </a:p>
        </p:txBody>
      </p:sp>
    </p:spTree>
    <p:extLst>
      <p:ext uri="{BB962C8B-B14F-4D97-AF65-F5344CB8AC3E}">
        <p14:creationId xmlns:p14="http://schemas.microsoft.com/office/powerpoint/2010/main" val="33166730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lstStyle/>
          <a:p>
            <a:r>
              <a:rPr lang="en-US" dirty="0" smtClean="0"/>
              <a:t>Note the thoroughness</a:t>
            </a:r>
            <a:r>
              <a:rPr lang="en-US" baseline="0" dirty="0" smtClean="0"/>
              <a:t> peaks and the peak for Operational Configuration control coinciding with management of Configuration Changes</a:t>
            </a:r>
            <a:endParaRPr lang="en-US" dirty="0"/>
          </a:p>
        </p:txBody>
      </p:sp>
      <p:sp>
        <p:nvSpPr>
          <p:cNvPr id="4" name="Slide Number Placeholder 3"/>
          <p:cNvSpPr>
            <a:spLocks noGrp="1"/>
          </p:cNvSpPr>
          <p:nvPr>
            <p:ph type="sldNum" sz="quarter" idx="10"/>
          </p:nvPr>
        </p:nvSpPr>
        <p:spPr/>
        <p:txBody>
          <a:bodyPr/>
          <a:lstStyle/>
          <a:p>
            <a:fld id="{00D6A20F-4A17-43C5-BB4F-442E0FACC828}" type="slidenum">
              <a:rPr lang="en-US" smtClean="0"/>
              <a:t>7</a:t>
            </a:fld>
            <a:endParaRPr lang="en-US" dirty="0"/>
          </a:p>
        </p:txBody>
      </p:sp>
    </p:spTree>
    <p:extLst>
      <p:ext uri="{BB962C8B-B14F-4D97-AF65-F5344CB8AC3E}">
        <p14:creationId xmlns:p14="http://schemas.microsoft.com/office/powerpoint/2010/main" val="8127675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lstStyle/>
          <a:p>
            <a:r>
              <a:rPr lang="en-US" baseline="0" dirty="0" smtClean="0"/>
              <a:t>From the prior slides:</a:t>
            </a:r>
          </a:p>
          <a:p>
            <a:r>
              <a:rPr lang="en-US" dirty="0" smtClean="0"/>
              <a:t>Critical</a:t>
            </a:r>
            <a:r>
              <a:rPr lang="en-US" baseline="0" dirty="0" smtClean="0"/>
              <a:t> Thinking and Thoroughness in Decision making is still a key driver of Configuration Management failures  failure modes include identifying and validating assumptions, identification of critical parameters that affect the decision or design change, proper consideration of risk – where high potential consequence of the decision would drive additional review, considering all options, and identifying what was the worst that could happen as a result of a decision or design change</a:t>
            </a:r>
          </a:p>
          <a:p>
            <a:r>
              <a:rPr lang="en-US" baseline="0" dirty="0" smtClean="0"/>
              <a:t>Engineering Leadership and Tech Authority is another key AFI area</a:t>
            </a:r>
          </a:p>
          <a:p>
            <a:r>
              <a:rPr lang="en-US" baseline="0" dirty="0" smtClean="0"/>
              <a:t>Configuration management, CM has two areas that stick out  The first Eng Product Quality is really a result of the previously discussed Critical Thinking category.  The second area is Temporary configuration changes in the plant that were not implemented properly, in most cases without the involvement of engineering.  Occasional problems with </a:t>
            </a:r>
            <a:r>
              <a:rPr lang="en-US" baseline="0" dirty="0" err="1" smtClean="0"/>
              <a:t>TCOAs</a:t>
            </a:r>
            <a:r>
              <a:rPr lang="en-US" baseline="0" dirty="0" smtClean="0"/>
              <a:t> also</a:t>
            </a:r>
            <a:endParaRPr lang="en-US" dirty="0"/>
          </a:p>
        </p:txBody>
      </p:sp>
      <p:sp>
        <p:nvSpPr>
          <p:cNvPr id="4" name="Slide Number Placeholder 3"/>
          <p:cNvSpPr>
            <a:spLocks noGrp="1"/>
          </p:cNvSpPr>
          <p:nvPr>
            <p:ph type="sldNum" sz="quarter" idx="10"/>
          </p:nvPr>
        </p:nvSpPr>
        <p:spPr/>
        <p:txBody>
          <a:bodyPr/>
          <a:lstStyle/>
          <a:p>
            <a:fld id="{5D5CB88F-2ACC-473C-8568-36DCD2AE45F2}" type="slidenum">
              <a:rPr lang="en-US" smtClean="0"/>
              <a:t>8</a:t>
            </a:fld>
            <a:endParaRPr lang="en-US" dirty="0"/>
          </a:p>
        </p:txBody>
      </p:sp>
    </p:spTree>
    <p:extLst>
      <p:ext uri="{BB962C8B-B14F-4D97-AF65-F5344CB8AC3E}">
        <p14:creationId xmlns:p14="http://schemas.microsoft.com/office/powerpoint/2010/main" val="39680023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lstStyle/>
          <a:p>
            <a:r>
              <a:rPr lang="en-US" dirty="0" smtClean="0"/>
              <a:t>From an INPO perspective Engineering owns fuel performance and reactor engineering even if they do not report to them directly.</a:t>
            </a:r>
            <a:endParaRPr lang="en-US" dirty="0"/>
          </a:p>
        </p:txBody>
      </p:sp>
      <p:sp>
        <p:nvSpPr>
          <p:cNvPr id="4" name="Slide Number Placeholder 3"/>
          <p:cNvSpPr>
            <a:spLocks noGrp="1"/>
          </p:cNvSpPr>
          <p:nvPr>
            <p:ph type="sldNum" sz="quarter" idx="10"/>
          </p:nvPr>
        </p:nvSpPr>
        <p:spPr/>
        <p:txBody>
          <a:bodyPr/>
          <a:lstStyle/>
          <a:p>
            <a:fld id="{5D5CB88F-2ACC-473C-8568-36DCD2AE45F2}" type="slidenum">
              <a:rPr lang="en-US" smtClean="0"/>
              <a:t>9</a:t>
            </a:fld>
            <a:endParaRPr lang="en-US" dirty="0"/>
          </a:p>
        </p:txBody>
      </p:sp>
    </p:spTree>
    <p:extLst>
      <p:ext uri="{BB962C8B-B14F-4D97-AF65-F5344CB8AC3E}">
        <p14:creationId xmlns:p14="http://schemas.microsoft.com/office/powerpoint/2010/main" val="19662409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47092" y="1342291"/>
            <a:ext cx="6968532" cy="2103037"/>
          </a:xfrm>
        </p:spPr>
        <p:txBody>
          <a:bodyPr anchor="ctr">
            <a:normAutofit/>
          </a:bodyPr>
          <a:lstStyle>
            <a:lvl1pPr algn="l">
              <a:defRPr sz="5400" i="0">
                <a:solidFill>
                  <a:schemeClr val="bg1"/>
                </a:solidFill>
                <a:effectLst>
                  <a:outerShdw blurRad="38100" dist="38100" dir="2700000" algn="tl">
                    <a:srgbClr val="000000">
                      <a:alpha val="43137"/>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693984" y="3595515"/>
            <a:ext cx="7021843" cy="1159330"/>
          </a:xfrm>
        </p:spPr>
        <p:txBody>
          <a:bodyPr anchor="t">
            <a:normAutofit/>
          </a:bodyPr>
          <a:lstStyle>
            <a:lvl1pPr marL="0" indent="0" algn="l">
              <a:spcBef>
                <a:spcPts val="0"/>
              </a:spcBef>
              <a:spcAft>
                <a:spcPts val="600"/>
              </a:spcAft>
              <a:buNone/>
              <a:defRPr sz="2400" b="1">
                <a:solidFill>
                  <a:schemeClr val="bg1"/>
                </a:solidFill>
                <a:effectLst>
                  <a:outerShdw blurRad="38100" dist="38100" dir="2700000" algn="tl">
                    <a:srgbClr val="000000">
                      <a:alpha val="43137"/>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6" name="Slide Number Placeholder 5"/>
          <p:cNvSpPr>
            <a:spLocks noGrp="1"/>
          </p:cNvSpPr>
          <p:nvPr>
            <p:ph type="sldNum" sz="quarter" idx="12"/>
          </p:nvPr>
        </p:nvSpPr>
        <p:spPr/>
        <p:txBody>
          <a:bodyPr/>
          <a:lstStyle/>
          <a:p>
            <a:fld id="{953989FF-9763-4C25-98BB-0D5AFC50A802}" type="slidenum">
              <a:rPr lang="en-US" smtClean="0"/>
              <a:t>‹#›</a:t>
            </a:fld>
            <a:endParaRPr lang="en-US"/>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2" r="-2569"/>
          <a:stretch/>
        </p:blipFill>
        <p:spPr>
          <a:xfrm>
            <a:off x="193622" y="161838"/>
            <a:ext cx="5714809" cy="145665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515000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257908" y="222739"/>
            <a:ext cx="8646380" cy="4527062"/>
          </a:xfrm>
          <a:prstGeom prst="rect">
            <a:avLst/>
          </a:prstGeom>
          <a:gradFill>
            <a:gsLst>
              <a:gs pos="0">
                <a:srgbClr val="002060"/>
              </a:gs>
              <a:gs pos="99583">
                <a:srgbClr val="002060">
                  <a:lumMod val="100000"/>
                </a:srgbClr>
              </a:gs>
              <a:gs pos="51000">
                <a:srgbClr val="0069B8"/>
              </a:gs>
            </a:gsLst>
            <a:lin ang="33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953989FF-9763-4C25-98BB-0D5AFC50A802}" type="slidenum">
              <a:rPr lang="en-US" smtClean="0"/>
              <a:pPr/>
              <a:t>‹#›</a:t>
            </a:fld>
            <a:endParaRPr lang="en-US"/>
          </a:p>
        </p:txBody>
      </p:sp>
      <p:sp>
        <p:nvSpPr>
          <p:cNvPr id="7" name="Title Placeholder 1"/>
          <p:cNvSpPr>
            <a:spLocks noGrp="1"/>
          </p:cNvSpPr>
          <p:nvPr>
            <p:ph type="title"/>
          </p:nvPr>
        </p:nvSpPr>
        <p:spPr>
          <a:xfrm>
            <a:off x="381000" y="322385"/>
            <a:ext cx="8377238" cy="738065"/>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9" name="Text Placeholder 2"/>
          <p:cNvSpPr>
            <a:spLocks noGrp="1"/>
          </p:cNvSpPr>
          <p:nvPr>
            <p:ph idx="1"/>
          </p:nvPr>
        </p:nvSpPr>
        <p:spPr>
          <a:xfrm>
            <a:off x="381000" y="1139825"/>
            <a:ext cx="8377238" cy="348138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95530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6" name="Rectangle 5"/>
          <p:cNvSpPr/>
          <p:nvPr userDrawn="1"/>
        </p:nvSpPr>
        <p:spPr>
          <a:xfrm>
            <a:off x="257908" y="222739"/>
            <a:ext cx="8646380" cy="4527062"/>
          </a:xfrm>
          <a:prstGeom prst="rect">
            <a:avLst/>
          </a:prstGeom>
          <a:gradFill>
            <a:gsLst>
              <a:gs pos="0">
                <a:srgbClr val="002060"/>
              </a:gs>
              <a:gs pos="99583">
                <a:srgbClr val="002060">
                  <a:lumMod val="100000"/>
                </a:srgbClr>
              </a:gs>
              <a:gs pos="51000">
                <a:srgbClr val="0069B8"/>
              </a:gs>
            </a:gsLst>
            <a:lin ang="33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p:cNvSpPr>
            <a:spLocks noGrp="1"/>
          </p:cNvSpPr>
          <p:nvPr>
            <p:ph type="title"/>
          </p:nvPr>
        </p:nvSpPr>
        <p:spPr>
          <a:xfrm>
            <a:off x="381000" y="316523"/>
            <a:ext cx="8377238" cy="738554"/>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81000" y="1139825"/>
            <a:ext cx="4053114" cy="3481388"/>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589585" y="1139824"/>
            <a:ext cx="4168654" cy="3481389"/>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fld id="{953989FF-9763-4C25-98BB-0D5AFC50A802}" type="slidenum">
              <a:rPr lang="en-US" smtClean="0"/>
              <a:t>‹#›</a:t>
            </a:fld>
            <a:endParaRPr lang="en-US"/>
          </a:p>
        </p:txBody>
      </p:sp>
    </p:spTree>
    <p:extLst>
      <p:ext uri="{BB962C8B-B14F-4D97-AF65-F5344CB8AC3E}">
        <p14:creationId xmlns:p14="http://schemas.microsoft.com/office/powerpoint/2010/main" val="4057873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 name="Rectangle 3"/>
          <p:cNvSpPr/>
          <p:nvPr userDrawn="1"/>
        </p:nvSpPr>
        <p:spPr>
          <a:xfrm>
            <a:off x="257908" y="222739"/>
            <a:ext cx="8646380" cy="4527062"/>
          </a:xfrm>
          <a:prstGeom prst="rect">
            <a:avLst/>
          </a:prstGeom>
          <a:gradFill>
            <a:gsLst>
              <a:gs pos="0">
                <a:srgbClr val="002060"/>
              </a:gs>
              <a:gs pos="99583">
                <a:srgbClr val="002060">
                  <a:lumMod val="100000"/>
                </a:srgbClr>
              </a:gs>
              <a:gs pos="51000">
                <a:srgbClr val="0069B8"/>
              </a:gs>
            </a:gsLst>
            <a:lin ang="33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p:cNvSpPr>
            <a:spLocks noGrp="1"/>
          </p:cNvSpPr>
          <p:nvPr>
            <p:ph type="title"/>
          </p:nvPr>
        </p:nvSpPr>
        <p:spPr>
          <a:xfrm>
            <a:off x="381000" y="392723"/>
            <a:ext cx="8377238" cy="662354"/>
          </a:xfrm>
        </p:spPr>
        <p:txBody>
          <a:bodyPr/>
          <a:lstStyle/>
          <a:p>
            <a:r>
              <a:rPr lang="en-US" smtClean="0"/>
              <a:t>Click to edit Master title style</a:t>
            </a:r>
            <a:endParaRPr lang="en-US" dirty="0"/>
          </a:p>
        </p:txBody>
      </p:sp>
      <p:sp>
        <p:nvSpPr>
          <p:cNvPr id="5" name="Slide Number Placeholder 4"/>
          <p:cNvSpPr>
            <a:spLocks noGrp="1"/>
          </p:cNvSpPr>
          <p:nvPr>
            <p:ph type="sldNum" sz="quarter" idx="12"/>
          </p:nvPr>
        </p:nvSpPr>
        <p:spPr/>
        <p:txBody>
          <a:bodyPr/>
          <a:lstStyle/>
          <a:p>
            <a:fld id="{953989FF-9763-4C25-98BB-0D5AFC50A802}" type="slidenum">
              <a:rPr lang="en-US" smtClean="0"/>
              <a:t>‹#›</a:t>
            </a:fld>
            <a:endParaRPr lang="en-US"/>
          </a:p>
        </p:txBody>
      </p:sp>
    </p:spTree>
    <p:extLst>
      <p:ext uri="{BB962C8B-B14F-4D97-AF65-F5344CB8AC3E}">
        <p14:creationId xmlns:p14="http://schemas.microsoft.com/office/powerpoint/2010/main" val="977489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2"/>
          <p:cNvSpPr/>
          <p:nvPr userDrawn="1"/>
        </p:nvSpPr>
        <p:spPr>
          <a:xfrm>
            <a:off x="257908" y="222739"/>
            <a:ext cx="8646380" cy="4527062"/>
          </a:xfrm>
          <a:prstGeom prst="rect">
            <a:avLst/>
          </a:prstGeom>
          <a:gradFill>
            <a:gsLst>
              <a:gs pos="0">
                <a:srgbClr val="002060"/>
              </a:gs>
              <a:gs pos="99583">
                <a:srgbClr val="002060">
                  <a:lumMod val="100000"/>
                </a:srgbClr>
              </a:gs>
              <a:gs pos="51000">
                <a:srgbClr val="0069B8"/>
              </a:gs>
            </a:gsLst>
            <a:lin ang="33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Slide Number Placeholder 3"/>
          <p:cNvSpPr>
            <a:spLocks noGrp="1"/>
          </p:cNvSpPr>
          <p:nvPr>
            <p:ph type="sldNum" sz="quarter" idx="12"/>
          </p:nvPr>
        </p:nvSpPr>
        <p:spPr/>
        <p:txBody>
          <a:bodyPr/>
          <a:lstStyle/>
          <a:p>
            <a:fld id="{953989FF-9763-4C25-98BB-0D5AFC50A802}" type="slidenum">
              <a:rPr lang="en-US" smtClean="0"/>
              <a:t>‹#›</a:t>
            </a:fld>
            <a:endParaRPr lang="en-US"/>
          </a:p>
        </p:txBody>
      </p:sp>
    </p:spTree>
    <p:extLst>
      <p:ext uri="{BB962C8B-B14F-4D97-AF65-F5344CB8AC3E}">
        <p14:creationId xmlns:p14="http://schemas.microsoft.com/office/powerpoint/2010/main" val="2629970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17500" y="239486"/>
            <a:ext cx="8586788" cy="815591"/>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17500" y="1137138"/>
            <a:ext cx="8586788" cy="361226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6847192" y="4762393"/>
            <a:ext cx="2133600" cy="273844"/>
          </a:xfrm>
          <a:prstGeom prst="rect">
            <a:avLst/>
          </a:prstGeom>
        </p:spPr>
        <p:txBody>
          <a:bodyPr vert="horz" lIns="91440" tIns="45720" rIns="91440" bIns="45720" rtlCol="0" anchor="ctr"/>
          <a:lstStyle>
            <a:lvl1pPr algn="r">
              <a:defRPr sz="1100">
                <a:solidFill>
                  <a:schemeClr val="bg1"/>
                </a:solidFill>
              </a:defRPr>
            </a:lvl1pPr>
          </a:lstStyle>
          <a:p>
            <a:fld id="{953989FF-9763-4C25-98BB-0D5AFC50A802}" type="slidenum">
              <a:rPr lang="en-US" smtClean="0"/>
              <a:pPr/>
              <a:t>‹#›</a:t>
            </a:fld>
            <a:endParaRPr lang="en-US"/>
          </a:p>
        </p:txBody>
      </p:sp>
      <p:sp>
        <p:nvSpPr>
          <p:cNvPr id="5" name="TextBox 7"/>
          <p:cNvSpPr txBox="1"/>
          <p:nvPr/>
        </p:nvSpPr>
        <p:spPr>
          <a:xfrm>
            <a:off x="214084" y="4813091"/>
            <a:ext cx="3519716" cy="230832"/>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spc="0" dirty="0" smtClean="0">
                <a:solidFill>
                  <a:schemeClr val="bg1"/>
                </a:solidFill>
                <a:effectLst>
                  <a:outerShdw blurRad="38100" dist="38100" dir="2700000" algn="tl">
                    <a:srgbClr val="000000">
                      <a:alpha val="43137"/>
                    </a:srgbClr>
                  </a:outerShdw>
                </a:effectLst>
                <a:latin typeface="+mn-lt"/>
              </a:rPr>
              <a:t>© Copyright 2017 Institute of Nuclear Power</a:t>
            </a:r>
            <a:r>
              <a:rPr lang="en-US" sz="900" spc="0" baseline="0" dirty="0" smtClean="0">
                <a:solidFill>
                  <a:schemeClr val="bg1"/>
                </a:solidFill>
                <a:effectLst>
                  <a:outerShdw blurRad="38100" dist="38100" dir="2700000" algn="tl">
                    <a:srgbClr val="000000">
                      <a:alpha val="43137"/>
                    </a:srgbClr>
                  </a:outerShdw>
                </a:effectLst>
                <a:latin typeface="+mn-lt"/>
              </a:rPr>
              <a:t> Operations</a:t>
            </a:r>
            <a:endParaRPr lang="en-US" sz="900" spc="0" dirty="0">
              <a:solidFill>
                <a:schemeClr val="bg1"/>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26407217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75000"/>
        </a:lnSpc>
        <a:spcBef>
          <a:spcPct val="0"/>
        </a:spcBef>
        <a:spcAft>
          <a:spcPts val="1200"/>
        </a:spcAft>
        <a:buNone/>
        <a:defRPr sz="4400" b="1" i="0" kern="1200" spc="0" baseline="0">
          <a:solidFill>
            <a:schemeClr val="bg1"/>
          </a:solidFill>
          <a:effectLst>
            <a:outerShdw blurRad="38100" dist="38100" dir="2700000" algn="tl">
              <a:srgbClr val="000000">
                <a:alpha val="43137"/>
              </a:srgbClr>
            </a:outerShdw>
          </a:effectLst>
          <a:latin typeface="Segoe UI" pitchFamily="34" charset="0"/>
          <a:ea typeface="Segoe UI" pitchFamily="34" charset="0"/>
          <a:cs typeface="Segoe UI" pitchFamily="34" charset="0"/>
        </a:defRPr>
      </a:lvl1pPr>
    </p:titleStyle>
    <p:bodyStyle>
      <a:lvl1pPr marL="282575" indent="-282575" algn="l" defTabSz="914400" rtl="0" eaLnBrk="1" latinLnBrk="0" hangingPunct="1">
        <a:lnSpc>
          <a:spcPct val="85000"/>
        </a:lnSpc>
        <a:spcBef>
          <a:spcPts val="0"/>
        </a:spcBef>
        <a:spcAft>
          <a:spcPts val="1200"/>
        </a:spcAft>
        <a:buClr>
          <a:schemeClr val="bg1"/>
        </a:buClr>
        <a:buSzPct val="110000"/>
        <a:buFont typeface="Arial" pitchFamily="34" charset="0"/>
        <a:buChar char="•"/>
        <a:defRPr sz="3200" kern="1200" spc="0" baseline="0">
          <a:solidFill>
            <a:schemeClr val="bg1"/>
          </a:solidFill>
          <a:effectLst>
            <a:outerShdw blurRad="38100" dist="38100" dir="2700000" algn="tl">
              <a:srgbClr val="000000">
                <a:alpha val="43137"/>
              </a:srgbClr>
            </a:outerShdw>
          </a:effectLst>
          <a:latin typeface="Segoe UI" pitchFamily="34" charset="0"/>
          <a:ea typeface="Segoe UI" pitchFamily="34" charset="0"/>
          <a:cs typeface="Segoe UI" pitchFamily="34" charset="0"/>
        </a:defRPr>
      </a:lvl1pPr>
      <a:lvl2pPr marL="631825" indent="-290513" algn="l" defTabSz="914400" rtl="0" eaLnBrk="1" latinLnBrk="0" hangingPunct="1">
        <a:lnSpc>
          <a:spcPct val="85000"/>
        </a:lnSpc>
        <a:spcBef>
          <a:spcPts val="0"/>
        </a:spcBef>
        <a:spcAft>
          <a:spcPts val="1200"/>
        </a:spcAft>
        <a:buClr>
          <a:schemeClr val="bg1"/>
        </a:buClr>
        <a:buFont typeface="Arial" pitchFamily="34" charset="0"/>
        <a:buChar char="–"/>
        <a:defRPr sz="2800" kern="1200" spc="0" baseline="0">
          <a:solidFill>
            <a:schemeClr val="bg1"/>
          </a:solidFill>
          <a:effectLst>
            <a:outerShdw blurRad="38100" dist="38100" dir="2700000" algn="tl">
              <a:srgbClr val="000000">
                <a:alpha val="43137"/>
              </a:srgbClr>
            </a:outerShdw>
          </a:effectLst>
          <a:latin typeface="Segoe UI" pitchFamily="34" charset="0"/>
          <a:ea typeface="Segoe UI" pitchFamily="34" charset="0"/>
          <a:cs typeface="Segoe UI" pitchFamily="34" charset="0"/>
        </a:defRPr>
      </a:lvl2pPr>
      <a:lvl3pPr marL="914400" indent="-225425" algn="l" defTabSz="914400" rtl="0" eaLnBrk="1" latinLnBrk="0" hangingPunct="1">
        <a:lnSpc>
          <a:spcPct val="85000"/>
        </a:lnSpc>
        <a:spcBef>
          <a:spcPts val="0"/>
        </a:spcBef>
        <a:spcAft>
          <a:spcPts val="1200"/>
        </a:spcAft>
        <a:buClr>
          <a:schemeClr val="bg1"/>
        </a:buClr>
        <a:buSzPct val="110000"/>
        <a:buFont typeface="Arial" pitchFamily="34" charset="0"/>
        <a:buChar char="•"/>
        <a:defRPr sz="2400" kern="1200" spc="0" baseline="0">
          <a:solidFill>
            <a:schemeClr val="bg1"/>
          </a:solidFill>
          <a:effectLst>
            <a:outerShdw blurRad="38100" dist="38100" dir="2700000" algn="tl">
              <a:srgbClr val="000000">
                <a:alpha val="43137"/>
              </a:srgbClr>
            </a:outerShdw>
          </a:effectLst>
          <a:latin typeface="Segoe UI" pitchFamily="34" charset="0"/>
          <a:ea typeface="Segoe UI" pitchFamily="34" charset="0"/>
          <a:cs typeface="Segoe UI" pitchFamily="34" charset="0"/>
        </a:defRPr>
      </a:lvl3pPr>
      <a:lvl4pPr marL="1196975" indent="-223838" algn="l" defTabSz="914400" rtl="0" eaLnBrk="1" latinLnBrk="0" hangingPunct="1">
        <a:lnSpc>
          <a:spcPct val="85000"/>
        </a:lnSpc>
        <a:spcBef>
          <a:spcPts val="0"/>
        </a:spcBef>
        <a:spcAft>
          <a:spcPts val="1200"/>
        </a:spcAft>
        <a:buClr>
          <a:schemeClr val="bg1"/>
        </a:buClr>
        <a:buFont typeface="Arial" pitchFamily="34" charset="0"/>
        <a:buChar char="–"/>
        <a:defRPr sz="2000" kern="1200" spc="0" baseline="0">
          <a:solidFill>
            <a:schemeClr val="bg1"/>
          </a:solidFill>
          <a:effectLst>
            <a:outerShdw blurRad="38100" dist="38100" dir="2700000" algn="tl">
              <a:srgbClr val="000000">
                <a:alpha val="43137"/>
              </a:srgbClr>
            </a:outerShdw>
          </a:effectLst>
          <a:latin typeface="Segoe UI" pitchFamily="34" charset="0"/>
          <a:ea typeface="Segoe UI" pitchFamily="34" charset="0"/>
          <a:cs typeface="Segoe UI" pitchFamily="34" charset="0"/>
        </a:defRPr>
      </a:lvl4pPr>
      <a:lvl5pPr marL="1430338" indent="-174625" algn="l" defTabSz="914400" rtl="0" eaLnBrk="1" latinLnBrk="0" hangingPunct="1">
        <a:lnSpc>
          <a:spcPct val="85000"/>
        </a:lnSpc>
        <a:spcBef>
          <a:spcPts val="0"/>
        </a:spcBef>
        <a:spcAft>
          <a:spcPts val="1200"/>
        </a:spcAft>
        <a:buClr>
          <a:schemeClr val="bg1"/>
        </a:buClr>
        <a:buSzPct val="110000"/>
        <a:buFont typeface="Arial" pitchFamily="34" charset="0"/>
        <a:buChar char="•"/>
        <a:defRPr sz="2000" kern="1200" spc="0" baseline="0">
          <a:solidFill>
            <a:schemeClr val="bg1"/>
          </a:solidFill>
          <a:effectLst>
            <a:outerShdw blurRad="38100" dist="38100" dir="2700000" algn="tl">
              <a:srgbClr val="000000">
                <a:alpha val="43137"/>
              </a:srgbClr>
            </a:outerShdw>
          </a:effectLst>
          <a:latin typeface="Segoe UI"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png"/><Relationship Id="rId18" Type="http://schemas.openxmlformats.org/officeDocument/2006/relationships/image" Target="../media/image18.png"/><Relationship Id="rId3" Type="http://schemas.openxmlformats.org/officeDocument/2006/relationships/image" Target="../media/image3.png"/><Relationship Id="rId7" Type="http://schemas.openxmlformats.org/officeDocument/2006/relationships/image" Target="../media/image7.jpeg"/><Relationship Id="rId12" Type="http://schemas.openxmlformats.org/officeDocument/2006/relationships/image" Target="../media/image12.jpeg"/><Relationship Id="rId17" Type="http://schemas.openxmlformats.org/officeDocument/2006/relationships/image" Target="../media/image17.jpeg"/><Relationship Id="rId2" Type="http://schemas.openxmlformats.org/officeDocument/2006/relationships/notesSlide" Target="../notesSlides/notesSlide2.xml"/><Relationship Id="rId16" Type="http://schemas.openxmlformats.org/officeDocument/2006/relationships/image" Target="../media/image16.jpeg"/><Relationship Id="rId1" Type="http://schemas.openxmlformats.org/officeDocument/2006/relationships/slideLayout" Target="../slideLayouts/slideLayout5.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5" Type="http://schemas.openxmlformats.org/officeDocument/2006/relationships/image" Target="../media/image1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 Id="rId14" Type="http://schemas.openxmlformats.org/officeDocument/2006/relationships/image" Target="../media/image14.jpeg"/></Relationships>
</file>

<file path=ppt/slides/_rels/slide2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3999" y="1371600"/>
            <a:ext cx="7225145" cy="2459784"/>
          </a:xfrm>
        </p:spPr>
        <p:txBody>
          <a:bodyPr>
            <a:normAutofit/>
          </a:bodyPr>
          <a:lstStyle/>
          <a:p>
            <a:r>
              <a:rPr lang="en-US" dirty="0" smtClean="0"/>
              <a:t>CM INPO Perspective</a:t>
            </a:r>
            <a:br>
              <a:rPr lang="en-US" dirty="0" smtClean="0"/>
            </a:br>
            <a:r>
              <a:rPr lang="en-US" dirty="0" smtClean="0"/>
              <a:t/>
            </a:r>
            <a:br>
              <a:rPr lang="en-US" dirty="0" smtClean="0"/>
            </a:br>
            <a:r>
              <a:rPr lang="en-US" sz="3600" dirty="0" err="1" smtClean="0"/>
              <a:t>CMBG</a:t>
            </a:r>
            <a:r>
              <a:rPr lang="en-US" sz="3600" dirty="0" smtClean="0"/>
              <a:t> - June 2017</a:t>
            </a:r>
            <a:endParaRPr lang="en-US" sz="3600" dirty="0"/>
          </a:p>
        </p:txBody>
      </p:sp>
      <p:sp>
        <p:nvSpPr>
          <p:cNvPr id="3" name="Subtitle 2"/>
          <p:cNvSpPr>
            <a:spLocks noGrp="1"/>
          </p:cNvSpPr>
          <p:nvPr>
            <p:ph type="subTitle" idx="1"/>
          </p:nvPr>
        </p:nvSpPr>
        <p:spPr>
          <a:xfrm>
            <a:off x="1648691" y="4000500"/>
            <a:ext cx="7067137" cy="457201"/>
          </a:xfrm>
        </p:spPr>
        <p:txBody>
          <a:bodyPr/>
          <a:lstStyle/>
          <a:p>
            <a:r>
              <a:rPr lang="en-US" dirty="0" smtClean="0"/>
              <a:t>Terry Schuster, Manager</a:t>
            </a:r>
            <a:endParaRPr lang="en-US" dirty="0"/>
          </a:p>
        </p:txBody>
      </p:sp>
      <p:sp>
        <p:nvSpPr>
          <p:cNvPr id="4" name="Slide Number Placeholder 3"/>
          <p:cNvSpPr>
            <a:spLocks noGrp="1"/>
          </p:cNvSpPr>
          <p:nvPr>
            <p:ph type="sldNum" sz="quarter" idx="4294967295"/>
          </p:nvPr>
        </p:nvSpPr>
        <p:spPr>
          <a:xfrm>
            <a:off x="7848600" y="4914900"/>
            <a:ext cx="838200" cy="228600"/>
          </a:xfrm>
          <a:prstGeom prst="rect">
            <a:avLst/>
          </a:prstGeom>
        </p:spPr>
        <p:txBody>
          <a:bodyPr/>
          <a:lstStyle/>
          <a:p>
            <a:fld id="{953989FF-9763-4C25-98BB-0D5AFC50A802}" type="slidenum">
              <a:rPr lang="en-US" smtClean="0">
                <a:solidFill>
                  <a:srgbClr val="4F81BD"/>
                </a:solidFill>
              </a:rPr>
              <a:pPr/>
              <a:t>1</a:t>
            </a:fld>
            <a:endParaRPr lang="en-US" dirty="0">
              <a:solidFill>
                <a:srgbClr val="4F81BD"/>
              </a:solidFill>
            </a:endParaRPr>
          </a:p>
        </p:txBody>
      </p:sp>
    </p:spTree>
    <p:extLst>
      <p:ext uri="{BB962C8B-B14F-4D97-AF65-F5344CB8AC3E}">
        <p14:creationId xmlns:p14="http://schemas.microsoft.com/office/powerpoint/2010/main" val="1030319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7848600" y="4914900"/>
            <a:ext cx="838200" cy="228600"/>
          </a:xfrm>
          <a:prstGeom prst="rect">
            <a:avLst/>
          </a:prstGeom>
        </p:spPr>
        <p:txBody>
          <a:bodyPr/>
          <a:lstStyle/>
          <a:p>
            <a:pPr>
              <a:defRPr/>
            </a:pPr>
            <a:fld id="{B9061E00-D5B6-4219-B368-0B1F7FCC5445}" type="slidenum">
              <a:rPr lang="en-US" smtClean="0">
                <a:solidFill>
                  <a:prstClr val="white"/>
                </a:solidFill>
              </a:rPr>
              <a:pPr>
                <a:defRPr/>
              </a:pPr>
              <a:t>10</a:t>
            </a:fld>
            <a:endParaRPr lang="en-US" dirty="0">
              <a:solidFill>
                <a:prstClr val="white"/>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369" y="322209"/>
            <a:ext cx="7987555" cy="4458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2080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8469" y="184741"/>
            <a:ext cx="8409214" cy="914400"/>
          </a:xfrm>
        </p:spPr>
        <p:txBody>
          <a:bodyPr>
            <a:normAutofit/>
          </a:bodyPr>
          <a:lstStyle/>
          <a:p>
            <a:pPr algn="ctr"/>
            <a:r>
              <a:rPr lang="en-US" sz="3600" dirty="0"/>
              <a:t>Adverse Trend in Nuclear Fuel Failures</a:t>
            </a:r>
          </a:p>
        </p:txBody>
      </p:sp>
      <p:sp>
        <p:nvSpPr>
          <p:cNvPr id="3" name="Content Placeholder 2"/>
          <p:cNvSpPr>
            <a:spLocks noGrp="1"/>
          </p:cNvSpPr>
          <p:nvPr>
            <p:ph idx="1"/>
          </p:nvPr>
        </p:nvSpPr>
        <p:spPr>
          <a:xfrm>
            <a:off x="457200" y="1257300"/>
            <a:ext cx="8416470" cy="3429000"/>
          </a:xfrm>
        </p:spPr>
        <p:txBody>
          <a:bodyPr>
            <a:normAutofit fontScale="25000" lnSpcReduction="20000"/>
          </a:bodyPr>
          <a:lstStyle/>
          <a:p>
            <a:pPr>
              <a:spcAft>
                <a:spcPts val="600"/>
              </a:spcAft>
            </a:pPr>
            <a:r>
              <a:rPr lang="en-US" sz="6800" dirty="0">
                <a:latin typeface="+mj-lt"/>
              </a:rPr>
              <a:t>Decline in Nuclear Fuel performance since January 2015, trend apparent in mid 2015</a:t>
            </a:r>
          </a:p>
          <a:p>
            <a:pPr lvl="1">
              <a:spcAft>
                <a:spcPts val="600"/>
              </a:spcAft>
            </a:pPr>
            <a:r>
              <a:rPr lang="en-US" sz="6800" dirty="0" smtClean="0">
                <a:latin typeface="+mj-lt"/>
              </a:rPr>
              <a:t>Completed 2016 with 10 </a:t>
            </a:r>
            <a:r>
              <a:rPr lang="en-US" sz="6800" dirty="0">
                <a:latin typeface="+mj-lt"/>
              </a:rPr>
              <a:t>cores with failed fuel</a:t>
            </a:r>
          </a:p>
          <a:p>
            <a:pPr lvl="1">
              <a:spcAft>
                <a:spcPts val="600"/>
              </a:spcAft>
            </a:pPr>
            <a:r>
              <a:rPr lang="en-US" sz="6800" dirty="0" smtClean="0">
                <a:latin typeface="+mj-lt"/>
              </a:rPr>
              <a:t>Over half </a:t>
            </a:r>
            <a:r>
              <a:rPr lang="en-US" sz="6800" dirty="0">
                <a:latin typeface="+mj-lt"/>
              </a:rPr>
              <a:t>of these failures are believed to be caused by debris </a:t>
            </a:r>
            <a:r>
              <a:rPr lang="en-US" sz="6800" dirty="0" smtClean="0">
                <a:latin typeface="+mj-lt"/>
              </a:rPr>
              <a:t>fretting</a:t>
            </a:r>
          </a:p>
          <a:p>
            <a:pPr lvl="1">
              <a:spcAft>
                <a:spcPts val="600"/>
              </a:spcAft>
            </a:pPr>
            <a:r>
              <a:rPr lang="en-US" sz="6800" dirty="0" smtClean="0">
                <a:latin typeface="+mj-lt"/>
              </a:rPr>
              <a:t>All of the recent BWR failures are attributable to debris</a:t>
            </a:r>
          </a:p>
          <a:p>
            <a:pPr lvl="1">
              <a:spcAft>
                <a:spcPts val="600"/>
              </a:spcAft>
            </a:pPr>
            <a:endParaRPr lang="en-US" sz="6800" dirty="0">
              <a:latin typeface="+mj-lt"/>
            </a:endParaRPr>
          </a:p>
          <a:p>
            <a:pPr>
              <a:spcAft>
                <a:spcPts val="600"/>
              </a:spcAft>
            </a:pPr>
            <a:r>
              <a:rPr lang="en-US" sz="6800" dirty="0" smtClean="0">
                <a:latin typeface="+mj-lt"/>
              </a:rPr>
              <a:t>Significance</a:t>
            </a:r>
          </a:p>
          <a:p>
            <a:pPr lvl="1">
              <a:spcAft>
                <a:spcPts val="600"/>
              </a:spcAft>
            </a:pPr>
            <a:r>
              <a:rPr lang="en-US" sz="6400" dirty="0" smtClean="0">
                <a:latin typeface="+mj-lt"/>
              </a:rPr>
              <a:t>One of three barriers between high activity radionuclides and the public is degraded </a:t>
            </a:r>
          </a:p>
          <a:p>
            <a:pPr marL="0" indent="0">
              <a:spcAft>
                <a:spcPts val="600"/>
              </a:spcAft>
              <a:buNone/>
            </a:pPr>
            <a:r>
              <a:rPr lang="en-US" sz="6800" dirty="0" smtClean="0">
                <a:latin typeface="+mj-lt"/>
              </a:rPr>
              <a:t> </a:t>
            </a:r>
          </a:p>
          <a:p>
            <a:pPr>
              <a:spcAft>
                <a:spcPts val="600"/>
              </a:spcAft>
            </a:pPr>
            <a:r>
              <a:rPr lang="en-US" sz="6800" dirty="0" smtClean="0">
                <a:latin typeface="+mj-lt"/>
              </a:rPr>
              <a:t>Potential Consequences:</a:t>
            </a:r>
            <a:endParaRPr lang="en-US" sz="6800" dirty="0">
              <a:latin typeface="+mj-lt"/>
            </a:endParaRPr>
          </a:p>
          <a:p>
            <a:pPr lvl="1">
              <a:spcAft>
                <a:spcPts val="600"/>
              </a:spcAft>
            </a:pPr>
            <a:r>
              <a:rPr lang="en-US" sz="6800" dirty="0">
                <a:latin typeface="+mj-lt"/>
              </a:rPr>
              <a:t>Longer reactor shutdown cleanup periods for outages</a:t>
            </a:r>
          </a:p>
          <a:p>
            <a:pPr lvl="1">
              <a:spcAft>
                <a:spcPts val="600"/>
              </a:spcAft>
            </a:pPr>
            <a:r>
              <a:rPr lang="en-US" sz="6800" dirty="0">
                <a:latin typeface="+mj-lt"/>
              </a:rPr>
              <a:t>Regulatory concerns with higher exposure fields and hot particles</a:t>
            </a:r>
          </a:p>
          <a:p>
            <a:pPr lvl="1">
              <a:spcAft>
                <a:spcPts val="600"/>
              </a:spcAft>
            </a:pPr>
            <a:r>
              <a:rPr lang="en-US" sz="6800" dirty="0">
                <a:latin typeface="+mj-lt"/>
              </a:rPr>
              <a:t>Higher maintenance &amp; refueling outage costs due to dose</a:t>
            </a:r>
          </a:p>
        </p:txBody>
      </p:sp>
      <p:sp>
        <p:nvSpPr>
          <p:cNvPr id="5" name="Slide Number Placeholder 4"/>
          <p:cNvSpPr>
            <a:spLocks noGrp="1"/>
          </p:cNvSpPr>
          <p:nvPr>
            <p:ph type="sldNum" sz="quarter" idx="4294967295"/>
          </p:nvPr>
        </p:nvSpPr>
        <p:spPr>
          <a:xfrm>
            <a:off x="7848600" y="4914900"/>
            <a:ext cx="838200" cy="228600"/>
          </a:xfrm>
          <a:prstGeom prst="rect">
            <a:avLst/>
          </a:prstGeom>
        </p:spPr>
        <p:txBody>
          <a:bodyPr/>
          <a:lstStyle/>
          <a:p>
            <a:pPr>
              <a:defRPr/>
            </a:pPr>
            <a:fld id="{97256DAD-A4FB-4C43-B010-B3790C1F0BCD}" type="slidenum">
              <a:rPr lang="en-US" smtClean="0">
                <a:solidFill>
                  <a:prstClr val="white"/>
                </a:solidFill>
              </a:rPr>
              <a:pPr>
                <a:defRPr/>
              </a:pPr>
              <a:t>11</a:t>
            </a:fld>
            <a:endParaRPr lang="en-US" dirty="0">
              <a:solidFill>
                <a:prstClr val="white"/>
              </a:solidFill>
            </a:endParaRPr>
          </a:p>
        </p:txBody>
      </p:sp>
    </p:spTree>
    <p:extLst>
      <p:ext uri="{BB962C8B-B14F-4D97-AF65-F5344CB8AC3E}">
        <p14:creationId xmlns:p14="http://schemas.microsoft.com/office/powerpoint/2010/main" val="3775325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0050"/>
            <a:ext cx="8409214" cy="684471"/>
          </a:xfrm>
        </p:spPr>
        <p:txBody>
          <a:bodyPr>
            <a:normAutofit/>
          </a:bodyPr>
          <a:lstStyle/>
          <a:p>
            <a:pPr algn="ctr"/>
            <a:r>
              <a:rPr lang="en-US" sz="3600" dirty="0" smtClean="0"/>
              <a:t>Adverse </a:t>
            </a:r>
            <a:r>
              <a:rPr lang="en-US" sz="3600" dirty="0"/>
              <a:t>Trend in </a:t>
            </a:r>
            <a:r>
              <a:rPr lang="en-US" sz="3600" dirty="0" smtClean="0"/>
              <a:t>Nuclear </a:t>
            </a:r>
            <a:r>
              <a:rPr lang="en-US" sz="3600" dirty="0"/>
              <a:t>Fuel </a:t>
            </a:r>
            <a:r>
              <a:rPr lang="en-US" sz="3600" dirty="0" smtClean="0"/>
              <a:t>Failures</a:t>
            </a:r>
            <a:endParaRPr lang="en-US" sz="3600" dirty="0"/>
          </a:p>
        </p:txBody>
      </p:sp>
      <p:sp>
        <p:nvSpPr>
          <p:cNvPr id="3" name="Content Placeholder 2"/>
          <p:cNvSpPr>
            <a:spLocks noGrp="1"/>
          </p:cNvSpPr>
          <p:nvPr>
            <p:ph idx="1"/>
          </p:nvPr>
        </p:nvSpPr>
        <p:spPr>
          <a:xfrm>
            <a:off x="457200" y="1092495"/>
            <a:ext cx="8416470" cy="3650955"/>
          </a:xfrm>
        </p:spPr>
        <p:txBody>
          <a:bodyPr>
            <a:normAutofit fontScale="40000" lnSpcReduction="20000"/>
          </a:bodyPr>
          <a:lstStyle/>
          <a:p>
            <a:pPr lvl="1">
              <a:lnSpc>
                <a:spcPct val="120000"/>
              </a:lnSpc>
              <a:spcAft>
                <a:spcPts val="0"/>
              </a:spcAft>
            </a:pPr>
            <a:endParaRPr lang="en-US" sz="6800" dirty="0" smtClean="0">
              <a:latin typeface="+mj-lt"/>
            </a:endParaRPr>
          </a:p>
          <a:p>
            <a:pPr lvl="1">
              <a:lnSpc>
                <a:spcPct val="120000"/>
              </a:lnSpc>
              <a:spcAft>
                <a:spcPts val="0"/>
              </a:spcAft>
            </a:pPr>
            <a:r>
              <a:rPr lang="en-US" sz="6800" dirty="0" smtClean="0">
                <a:latin typeface="+mj-lt"/>
              </a:rPr>
              <a:t>Debris </a:t>
            </a:r>
            <a:r>
              <a:rPr lang="en-US" sz="6800" dirty="0">
                <a:latin typeface="+mj-lt"/>
              </a:rPr>
              <a:t>fretting of fuel cladding by foreign material is </a:t>
            </a:r>
            <a:r>
              <a:rPr lang="en-US" sz="6800" dirty="0" smtClean="0">
                <a:latin typeface="+mj-lt"/>
              </a:rPr>
              <a:t>currently the </a:t>
            </a:r>
            <a:r>
              <a:rPr lang="en-US" sz="6800" b="1" u="sng" dirty="0" smtClean="0">
                <a:latin typeface="+mj-lt"/>
              </a:rPr>
              <a:t>only cause </a:t>
            </a:r>
            <a:r>
              <a:rPr lang="en-US" sz="6800" dirty="0">
                <a:latin typeface="+mj-lt"/>
              </a:rPr>
              <a:t>of BWR fuel </a:t>
            </a:r>
            <a:r>
              <a:rPr lang="en-US" sz="6800" dirty="0" smtClean="0">
                <a:latin typeface="+mj-lt"/>
              </a:rPr>
              <a:t>failures</a:t>
            </a:r>
          </a:p>
          <a:p>
            <a:pPr lvl="1">
              <a:lnSpc>
                <a:spcPct val="120000"/>
              </a:lnSpc>
              <a:spcAft>
                <a:spcPts val="0"/>
              </a:spcAft>
            </a:pPr>
            <a:endParaRPr lang="en-US" sz="6800" dirty="0">
              <a:latin typeface="+mj-lt"/>
            </a:endParaRPr>
          </a:p>
          <a:p>
            <a:pPr lvl="1">
              <a:lnSpc>
                <a:spcPct val="120000"/>
              </a:lnSpc>
              <a:spcAft>
                <a:spcPts val="0"/>
              </a:spcAft>
            </a:pPr>
            <a:r>
              <a:rPr lang="en-US" sz="6800" dirty="0" smtClean="0">
                <a:latin typeface="+mj-lt"/>
              </a:rPr>
              <a:t>PWR </a:t>
            </a:r>
            <a:r>
              <a:rPr lang="en-US" sz="6800" dirty="0">
                <a:latin typeface="+mj-lt"/>
              </a:rPr>
              <a:t>fuel failure causes are a combination </a:t>
            </a:r>
            <a:r>
              <a:rPr lang="en-US" sz="6800" dirty="0" smtClean="0">
                <a:latin typeface="+mj-lt"/>
              </a:rPr>
              <a:t>of failure types:</a:t>
            </a:r>
            <a:endParaRPr lang="en-US" sz="6800" dirty="0">
              <a:latin typeface="+mj-lt"/>
            </a:endParaRPr>
          </a:p>
          <a:p>
            <a:pPr lvl="2">
              <a:lnSpc>
                <a:spcPct val="120000"/>
              </a:lnSpc>
              <a:spcAft>
                <a:spcPts val="0"/>
              </a:spcAft>
            </a:pPr>
            <a:r>
              <a:rPr lang="en-US" sz="5600" dirty="0" smtClean="0">
                <a:latin typeface="+mj-lt"/>
              </a:rPr>
              <a:t>Debris fretting</a:t>
            </a:r>
          </a:p>
          <a:p>
            <a:pPr lvl="2">
              <a:lnSpc>
                <a:spcPct val="120000"/>
              </a:lnSpc>
              <a:spcAft>
                <a:spcPts val="0"/>
              </a:spcAft>
            </a:pPr>
            <a:r>
              <a:rPr lang="en-US" sz="5600" dirty="0" smtClean="0">
                <a:latin typeface="+mj-lt"/>
              </a:rPr>
              <a:t>GTRF and baffle </a:t>
            </a:r>
            <a:r>
              <a:rPr lang="en-US" sz="5600" dirty="0">
                <a:latin typeface="+mj-lt"/>
              </a:rPr>
              <a:t>wall </a:t>
            </a:r>
            <a:r>
              <a:rPr lang="en-US" sz="5600" dirty="0" smtClean="0">
                <a:latin typeface="+mj-lt"/>
              </a:rPr>
              <a:t>jetting (returning cause)</a:t>
            </a:r>
          </a:p>
          <a:p>
            <a:pPr lvl="2">
              <a:lnSpc>
                <a:spcPct val="120000"/>
              </a:lnSpc>
              <a:spcAft>
                <a:spcPts val="0"/>
              </a:spcAft>
            </a:pPr>
            <a:r>
              <a:rPr lang="en-US" sz="5600" dirty="0" smtClean="0">
                <a:latin typeface="+mj-lt"/>
              </a:rPr>
              <a:t>Baffle bolt degradation (new cause)</a:t>
            </a:r>
            <a:endParaRPr lang="en-US" sz="5600" dirty="0" smtClean="0"/>
          </a:p>
          <a:p>
            <a:endParaRPr lang="en-US" sz="5200" dirty="0" smtClean="0"/>
          </a:p>
          <a:p>
            <a:pPr lvl="2"/>
            <a:endParaRPr lang="en-US" sz="5600" dirty="0"/>
          </a:p>
        </p:txBody>
      </p:sp>
      <p:sp>
        <p:nvSpPr>
          <p:cNvPr id="5" name="Slide Number Placeholder 4"/>
          <p:cNvSpPr>
            <a:spLocks noGrp="1"/>
          </p:cNvSpPr>
          <p:nvPr>
            <p:ph type="sldNum" sz="quarter" idx="4294967295"/>
          </p:nvPr>
        </p:nvSpPr>
        <p:spPr>
          <a:xfrm>
            <a:off x="7848600" y="4914900"/>
            <a:ext cx="838200" cy="228600"/>
          </a:xfrm>
          <a:prstGeom prst="rect">
            <a:avLst/>
          </a:prstGeom>
        </p:spPr>
        <p:txBody>
          <a:bodyPr/>
          <a:lstStyle/>
          <a:p>
            <a:pPr>
              <a:defRPr/>
            </a:pPr>
            <a:fld id="{97256DAD-A4FB-4C43-B010-B3790C1F0BCD}" type="slidenum">
              <a:rPr lang="en-US" smtClean="0">
                <a:solidFill>
                  <a:prstClr val="white"/>
                </a:solidFill>
              </a:rPr>
              <a:pPr>
                <a:defRPr/>
              </a:pPr>
              <a:t>12</a:t>
            </a:fld>
            <a:endParaRPr lang="en-US" dirty="0">
              <a:solidFill>
                <a:prstClr val="white"/>
              </a:solidFill>
            </a:endParaRPr>
          </a:p>
        </p:txBody>
      </p:sp>
    </p:spTree>
    <p:extLst>
      <p:ext uri="{BB962C8B-B14F-4D97-AF65-F5344CB8AC3E}">
        <p14:creationId xmlns:p14="http://schemas.microsoft.com/office/powerpoint/2010/main" val="3149457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0050"/>
            <a:ext cx="8409214" cy="684471"/>
          </a:xfrm>
        </p:spPr>
        <p:txBody>
          <a:bodyPr>
            <a:normAutofit/>
          </a:bodyPr>
          <a:lstStyle/>
          <a:p>
            <a:pPr algn="ctr"/>
            <a:r>
              <a:rPr lang="en-US" sz="3600" dirty="0" smtClean="0"/>
              <a:t>Adverse </a:t>
            </a:r>
            <a:r>
              <a:rPr lang="en-US" sz="3600" dirty="0"/>
              <a:t>Trend in </a:t>
            </a:r>
            <a:r>
              <a:rPr lang="en-US" sz="3600" dirty="0" smtClean="0"/>
              <a:t>Nuclear </a:t>
            </a:r>
            <a:r>
              <a:rPr lang="en-US" sz="3600" dirty="0"/>
              <a:t>Fuel </a:t>
            </a:r>
            <a:r>
              <a:rPr lang="en-US" sz="3600" dirty="0" smtClean="0"/>
              <a:t>Failures</a:t>
            </a:r>
            <a:endParaRPr lang="en-US" sz="3600" dirty="0"/>
          </a:p>
        </p:txBody>
      </p:sp>
      <p:sp>
        <p:nvSpPr>
          <p:cNvPr id="3" name="Content Placeholder 2"/>
          <p:cNvSpPr>
            <a:spLocks noGrp="1"/>
          </p:cNvSpPr>
          <p:nvPr>
            <p:ph idx="1"/>
          </p:nvPr>
        </p:nvSpPr>
        <p:spPr>
          <a:xfrm>
            <a:off x="457200" y="1092495"/>
            <a:ext cx="8416470" cy="3650955"/>
          </a:xfrm>
        </p:spPr>
        <p:txBody>
          <a:bodyPr>
            <a:normAutofit fontScale="40000" lnSpcReduction="20000"/>
          </a:bodyPr>
          <a:lstStyle/>
          <a:p>
            <a:pPr lvl="1">
              <a:lnSpc>
                <a:spcPct val="120000"/>
              </a:lnSpc>
              <a:spcAft>
                <a:spcPts val="0"/>
              </a:spcAft>
              <a:buFont typeface="Arial" panose="020B0604020202020204" pitchFamily="34" charset="0"/>
              <a:buChar char="•"/>
            </a:pPr>
            <a:r>
              <a:rPr lang="en-US" sz="6000" dirty="0"/>
              <a:t> </a:t>
            </a:r>
            <a:r>
              <a:rPr lang="en-US" sz="6000" dirty="0" smtClean="0"/>
              <a:t>INPO Actions</a:t>
            </a:r>
          </a:p>
          <a:p>
            <a:pPr lvl="2">
              <a:lnSpc>
                <a:spcPct val="120000"/>
              </a:lnSpc>
              <a:spcAft>
                <a:spcPts val="0"/>
              </a:spcAft>
            </a:pPr>
            <a:r>
              <a:rPr lang="en-US" sz="4400" dirty="0" smtClean="0"/>
              <a:t>Resumed </a:t>
            </a:r>
            <a:r>
              <a:rPr lang="en-US" sz="4400" dirty="0"/>
              <a:t>fuel integrity review visits </a:t>
            </a:r>
            <a:endParaRPr lang="en-US" sz="4400" dirty="0" smtClean="0"/>
          </a:p>
          <a:p>
            <a:pPr lvl="2">
              <a:lnSpc>
                <a:spcPct val="120000"/>
              </a:lnSpc>
              <a:spcAft>
                <a:spcPts val="0"/>
              </a:spcAft>
            </a:pPr>
            <a:r>
              <a:rPr lang="en-US" sz="4400" dirty="0" smtClean="0"/>
              <a:t>4.0 reviews of failed fuel responses during evaluations</a:t>
            </a:r>
          </a:p>
          <a:p>
            <a:pPr lvl="2">
              <a:lnSpc>
                <a:spcPct val="120000"/>
              </a:lnSpc>
              <a:spcAft>
                <a:spcPts val="0"/>
              </a:spcAft>
            </a:pPr>
            <a:r>
              <a:rPr lang="en-US" sz="4400" dirty="0" smtClean="0"/>
              <a:t>Active participation in EPRI Fuel Reliability Program</a:t>
            </a:r>
          </a:p>
          <a:p>
            <a:pPr lvl="2">
              <a:lnSpc>
                <a:spcPct val="120000"/>
              </a:lnSpc>
              <a:spcAft>
                <a:spcPts val="0"/>
              </a:spcAft>
            </a:pPr>
            <a:r>
              <a:rPr lang="en-US" sz="4400" dirty="0" smtClean="0"/>
              <a:t>Updated SPAC on current performance and requested support</a:t>
            </a:r>
          </a:p>
          <a:p>
            <a:pPr lvl="2">
              <a:lnSpc>
                <a:spcPct val="120000"/>
              </a:lnSpc>
              <a:spcAft>
                <a:spcPts val="0"/>
              </a:spcAft>
            </a:pPr>
            <a:r>
              <a:rPr lang="en-US" sz="4400" dirty="0" smtClean="0"/>
              <a:t>Outage review visit observations of </a:t>
            </a:r>
            <a:r>
              <a:rPr lang="en-US" sz="4400" dirty="0" err="1" smtClean="0"/>
              <a:t>FME</a:t>
            </a:r>
            <a:r>
              <a:rPr lang="en-US" sz="4400" dirty="0" smtClean="0"/>
              <a:t> behaviors</a:t>
            </a:r>
          </a:p>
          <a:p>
            <a:pPr lvl="2">
              <a:lnSpc>
                <a:spcPct val="120000"/>
              </a:lnSpc>
              <a:spcAft>
                <a:spcPts val="0"/>
              </a:spcAft>
            </a:pPr>
            <a:endParaRPr lang="en-US" sz="4400" dirty="0"/>
          </a:p>
          <a:p>
            <a:pPr lvl="1">
              <a:lnSpc>
                <a:spcPct val="120000"/>
              </a:lnSpc>
              <a:spcAft>
                <a:spcPts val="0"/>
              </a:spcAft>
              <a:buFont typeface="Arial" panose="020B0604020202020204" pitchFamily="34" charset="0"/>
              <a:buChar char="•"/>
            </a:pPr>
            <a:r>
              <a:rPr lang="en-US" sz="6000" dirty="0"/>
              <a:t> Industry Actions</a:t>
            </a:r>
          </a:p>
          <a:p>
            <a:pPr lvl="2">
              <a:lnSpc>
                <a:spcPct val="120000"/>
              </a:lnSpc>
              <a:spcAft>
                <a:spcPts val="0"/>
              </a:spcAft>
            </a:pPr>
            <a:r>
              <a:rPr lang="en-US" sz="4400" dirty="0"/>
              <a:t>Understand &amp; address </a:t>
            </a:r>
            <a:r>
              <a:rPr lang="en-US" sz="4400" dirty="0" smtClean="0"/>
              <a:t>failed fuel causes </a:t>
            </a:r>
            <a:r>
              <a:rPr lang="en-US" sz="4400" dirty="0"/>
              <a:t>without </a:t>
            </a:r>
            <a:r>
              <a:rPr lang="en-US" sz="4400" dirty="0" smtClean="0"/>
              <a:t>delay</a:t>
            </a:r>
          </a:p>
          <a:p>
            <a:pPr lvl="2">
              <a:lnSpc>
                <a:spcPct val="120000"/>
              </a:lnSpc>
              <a:spcAft>
                <a:spcPts val="0"/>
              </a:spcAft>
            </a:pPr>
            <a:r>
              <a:rPr lang="en-US" sz="4400" dirty="0" smtClean="0"/>
              <a:t>Use Industry Operating Experience and prevent fuel failures </a:t>
            </a:r>
            <a:endParaRPr lang="en-US" sz="4400" dirty="0"/>
          </a:p>
          <a:p>
            <a:endParaRPr lang="en-US" sz="5200" dirty="0" smtClean="0"/>
          </a:p>
          <a:p>
            <a:pPr lvl="2"/>
            <a:endParaRPr lang="en-US" sz="5600" dirty="0"/>
          </a:p>
        </p:txBody>
      </p:sp>
      <p:sp>
        <p:nvSpPr>
          <p:cNvPr id="5" name="Slide Number Placeholder 4"/>
          <p:cNvSpPr>
            <a:spLocks noGrp="1"/>
          </p:cNvSpPr>
          <p:nvPr>
            <p:ph type="sldNum" sz="quarter" idx="4294967295"/>
          </p:nvPr>
        </p:nvSpPr>
        <p:spPr>
          <a:xfrm>
            <a:off x="7848600" y="4914900"/>
            <a:ext cx="838200" cy="228600"/>
          </a:xfrm>
          <a:prstGeom prst="rect">
            <a:avLst/>
          </a:prstGeom>
        </p:spPr>
        <p:txBody>
          <a:bodyPr/>
          <a:lstStyle/>
          <a:p>
            <a:pPr>
              <a:defRPr/>
            </a:pPr>
            <a:fld id="{97256DAD-A4FB-4C43-B010-B3790C1F0BCD}" type="slidenum">
              <a:rPr lang="en-US" smtClean="0">
                <a:solidFill>
                  <a:prstClr val="white"/>
                </a:solidFill>
              </a:rPr>
              <a:pPr>
                <a:defRPr/>
              </a:pPr>
              <a:t>13</a:t>
            </a:fld>
            <a:endParaRPr lang="en-US" dirty="0">
              <a:solidFill>
                <a:prstClr val="white"/>
              </a:solidFill>
            </a:endParaRPr>
          </a:p>
        </p:txBody>
      </p:sp>
    </p:spTree>
    <p:extLst>
      <p:ext uri="{BB962C8B-B14F-4D97-AF65-F5344CB8AC3E}">
        <p14:creationId xmlns:p14="http://schemas.microsoft.com/office/powerpoint/2010/main" val="1548543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33600" y="2343150"/>
            <a:ext cx="5867400" cy="1145333"/>
          </a:xfrm>
        </p:spPr>
        <p:txBody>
          <a:bodyPr>
            <a:normAutofit fontScale="90000"/>
          </a:bodyPr>
          <a:lstStyle/>
          <a:p>
            <a:r>
              <a:rPr lang="en-US" dirty="0" smtClean="0"/>
              <a:t>Consequential Engineering Errors  </a:t>
            </a:r>
            <a:endParaRPr lang="en-US" dirty="0"/>
          </a:p>
        </p:txBody>
      </p:sp>
      <p:sp>
        <p:nvSpPr>
          <p:cNvPr id="3" name="Subtitle 2"/>
          <p:cNvSpPr>
            <a:spLocks noGrp="1"/>
          </p:cNvSpPr>
          <p:nvPr>
            <p:ph type="subTitle" idx="1"/>
          </p:nvPr>
        </p:nvSpPr>
        <p:spPr>
          <a:xfrm>
            <a:off x="914400" y="3829050"/>
            <a:ext cx="7268028" cy="800100"/>
          </a:xfrm>
        </p:spPr>
        <p:txBody>
          <a:bodyPr/>
          <a:lstStyle/>
          <a:p>
            <a:endParaRPr lang="en-US" dirty="0"/>
          </a:p>
        </p:txBody>
      </p:sp>
      <p:sp>
        <p:nvSpPr>
          <p:cNvPr id="4" name="Slide Number Placeholder 3"/>
          <p:cNvSpPr>
            <a:spLocks noGrp="1"/>
          </p:cNvSpPr>
          <p:nvPr>
            <p:ph type="sldNum" sz="quarter" idx="4294967295"/>
          </p:nvPr>
        </p:nvSpPr>
        <p:spPr>
          <a:xfrm>
            <a:off x="7848600" y="4914900"/>
            <a:ext cx="838200" cy="228600"/>
          </a:xfrm>
          <a:prstGeom prst="rect">
            <a:avLst/>
          </a:prstGeom>
        </p:spPr>
        <p:txBody>
          <a:bodyPr/>
          <a:lstStyle/>
          <a:p>
            <a:fld id="{953989FF-9763-4C25-98BB-0D5AFC50A802}" type="slidenum">
              <a:rPr lang="en-US" smtClean="0">
                <a:solidFill>
                  <a:srgbClr val="4F81BD"/>
                </a:solidFill>
              </a:rPr>
              <a:pPr/>
              <a:t>14</a:t>
            </a:fld>
            <a:endParaRPr lang="en-US" dirty="0">
              <a:solidFill>
                <a:srgbClr val="4F81BD"/>
              </a:solidFill>
            </a:endParaRPr>
          </a:p>
        </p:txBody>
      </p:sp>
    </p:spTree>
    <p:extLst>
      <p:ext uri="{BB962C8B-B14F-4D97-AF65-F5344CB8AC3E}">
        <p14:creationId xmlns:p14="http://schemas.microsoft.com/office/powerpoint/2010/main" val="164372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
            <a:ext cx="8345714" cy="857250"/>
          </a:xfrm>
        </p:spPr>
        <p:txBody>
          <a:bodyPr>
            <a:normAutofit fontScale="90000"/>
          </a:bodyPr>
          <a:lstStyle/>
          <a:p>
            <a:r>
              <a:rPr lang="en-US" dirty="0"/>
              <a:t>Consequential Engineering Events </a:t>
            </a:r>
          </a:p>
        </p:txBody>
      </p:sp>
      <p:sp>
        <p:nvSpPr>
          <p:cNvPr id="3" name="Slide Number Placeholder 2"/>
          <p:cNvSpPr>
            <a:spLocks noGrp="1"/>
          </p:cNvSpPr>
          <p:nvPr>
            <p:ph type="sldNum" sz="quarter" idx="4294967295"/>
          </p:nvPr>
        </p:nvSpPr>
        <p:spPr>
          <a:xfrm>
            <a:off x="7848600" y="4914900"/>
            <a:ext cx="838200" cy="228600"/>
          </a:xfrm>
          <a:prstGeom prst="rect">
            <a:avLst/>
          </a:prstGeom>
        </p:spPr>
        <p:txBody>
          <a:bodyPr/>
          <a:lstStyle/>
          <a:p>
            <a:fld id="{953989FF-9763-4C25-98BB-0D5AFC50A802}" type="slidenum">
              <a:rPr lang="en-US" smtClean="0">
                <a:solidFill>
                  <a:prstClr val="white"/>
                </a:solidFill>
              </a:rPr>
              <a:pPr/>
              <a:t>15</a:t>
            </a:fld>
            <a:endParaRPr lang="en-US" dirty="0">
              <a:solidFill>
                <a:prstClr val="white"/>
              </a:solidFill>
            </a:endParaRPr>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18351" y="1140342"/>
            <a:ext cx="7511405" cy="3624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3228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171450"/>
            <a:ext cx="8153400" cy="783265"/>
          </a:xfrm>
        </p:spPr>
        <p:txBody>
          <a:bodyPr/>
          <a:lstStyle/>
          <a:p>
            <a:r>
              <a:rPr lang="en-US" dirty="0" smtClean="0"/>
              <a:t>Generation Losses</a:t>
            </a:r>
            <a:endParaRPr lang="en-US" dirty="0"/>
          </a:p>
        </p:txBody>
      </p:sp>
      <p:sp>
        <p:nvSpPr>
          <p:cNvPr id="2" name="Slide Number Placeholder 1"/>
          <p:cNvSpPr>
            <a:spLocks noGrp="1"/>
          </p:cNvSpPr>
          <p:nvPr>
            <p:ph type="sldNum" sz="quarter" idx="4294967295"/>
          </p:nvPr>
        </p:nvSpPr>
        <p:spPr>
          <a:xfrm>
            <a:off x="7848600" y="4914900"/>
            <a:ext cx="838200" cy="228600"/>
          </a:xfrm>
          <a:prstGeom prst="rect">
            <a:avLst/>
          </a:prstGeom>
        </p:spPr>
        <p:txBody>
          <a:bodyPr/>
          <a:lstStyle/>
          <a:p>
            <a:fld id="{953989FF-9763-4C25-98BB-0D5AFC50A802}" type="slidenum">
              <a:rPr lang="en-US" smtClean="0">
                <a:solidFill>
                  <a:prstClr val="white"/>
                </a:solidFill>
              </a:rPr>
              <a:pPr/>
              <a:t>16</a:t>
            </a:fld>
            <a:endParaRPr lang="en-US" dirty="0">
              <a:solidFill>
                <a:prstClr val="white"/>
              </a:solidFill>
            </a:endParaRPr>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61337" y="869212"/>
            <a:ext cx="7195269" cy="3837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5097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5296" y="346106"/>
            <a:ext cx="8071503" cy="858851"/>
          </a:xfrm>
        </p:spPr>
        <p:txBody>
          <a:bodyPr>
            <a:noAutofit/>
          </a:bodyPr>
          <a:lstStyle/>
          <a:p>
            <a:pPr algn="ctr">
              <a:lnSpc>
                <a:spcPct val="100000"/>
              </a:lnSpc>
            </a:pPr>
            <a:r>
              <a:rPr lang="en-US" sz="2800" dirty="0"/>
              <a:t>INPO </a:t>
            </a:r>
            <a:r>
              <a:rPr lang="en-US" sz="2800" dirty="0" smtClean="0"/>
              <a:t>and Industry Initiatives for </a:t>
            </a:r>
            <a:br>
              <a:rPr lang="en-US" sz="2800" dirty="0" smtClean="0"/>
            </a:br>
            <a:r>
              <a:rPr lang="en-US" sz="2800" dirty="0" smtClean="0"/>
              <a:t>Reducing Consequential Errors</a:t>
            </a:r>
            <a:endParaRPr lang="en-US" sz="2800" dirty="0"/>
          </a:p>
        </p:txBody>
      </p:sp>
      <p:sp>
        <p:nvSpPr>
          <p:cNvPr id="3" name="Content Placeholder 2"/>
          <p:cNvSpPr>
            <a:spLocks noGrp="1"/>
          </p:cNvSpPr>
          <p:nvPr>
            <p:ph idx="1"/>
          </p:nvPr>
        </p:nvSpPr>
        <p:spPr>
          <a:xfrm>
            <a:off x="457200" y="1257300"/>
            <a:ext cx="7696200" cy="3479207"/>
          </a:xfrm>
        </p:spPr>
        <p:txBody>
          <a:bodyPr>
            <a:normAutofit fontScale="25000" lnSpcReduction="20000"/>
          </a:bodyPr>
          <a:lstStyle/>
          <a:p>
            <a:pPr marL="282575" lvl="1" indent="-282575">
              <a:lnSpc>
                <a:spcPct val="105000"/>
              </a:lnSpc>
              <a:buSzPct val="110000"/>
              <a:buFont typeface="Arial" pitchFamily="34" charset="0"/>
              <a:buChar char="•"/>
            </a:pPr>
            <a:r>
              <a:rPr lang="en-US" sz="9600" dirty="0" smtClean="0">
                <a:effectLst/>
              </a:rPr>
              <a:t>Review and Assist visits</a:t>
            </a:r>
            <a:endParaRPr lang="en-US" sz="9600" dirty="0">
              <a:effectLst/>
            </a:endParaRPr>
          </a:p>
          <a:p>
            <a:pPr lvl="2" indent="-342900">
              <a:lnSpc>
                <a:spcPct val="120000"/>
              </a:lnSpc>
            </a:pPr>
            <a:r>
              <a:rPr lang="en-US" sz="9600" dirty="0" smtClean="0"/>
              <a:t>Project Review and Digital </a:t>
            </a:r>
            <a:r>
              <a:rPr lang="en-US" sz="9600" dirty="0"/>
              <a:t>Upgrade </a:t>
            </a:r>
            <a:r>
              <a:rPr lang="en-US" sz="9600" dirty="0" smtClean="0"/>
              <a:t>Assist visits</a:t>
            </a:r>
          </a:p>
          <a:p>
            <a:pPr marL="282575" lvl="1" indent="-282575">
              <a:lnSpc>
                <a:spcPct val="105000"/>
              </a:lnSpc>
              <a:buSzPct val="110000"/>
              <a:buFont typeface="Arial" pitchFamily="34" charset="0"/>
              <a:buChar char="•"/>
            </a:pPr>
            <a:r>
              <a:rPr lang="en-US" sz="9600" dirty="0">
                <a:effectLst/>
              </a:rPr>
              <a:t>Other Initiatives</a:t>
            </a:r>
          </a:p>
          <a:p>
            <a:pPr marL="847725" lvl="3" indent="-282575">
              <a:lnSpc>
                <a:spcPct val="105000"/>
              </a:lnSpc>
            </a:pPr>
            <a:r>
              <a:rPr lang="en-US" sz="8000" dirty="0">
                <a:effectLst/>
              </a:rPr>
              <a:t>SCRAM </a:t>
            </a:r>
            <a:r>
              <a:rPr lang="en-US" sz="8000" dirty="0" smtClean="0">
                <a:effectLst/>
              </a:rPr>
              <a:t>reduction, AC Power Reliability, Program Management Effectiveness </a:t>
            </a:r>
          </a:p>
          <a:p>
            <a:pPr marL="847725" lvl="3" indent="-282575">
              <a:lnSpc>
                <a:spcPct val="105000"/>
              </a:lnSpc>
            </a:pPr>
            <a:r>
              <a:rPr lang="en-US" sz="8000" dirty="0" smtClean="0">
                <a:effectLst/>
              </a:rPr>
              <a:t>Evaluation/Peer Review Technical Conscience strengths</a:t>
            </a:r>
            <a:r>
              <a:rPr lang="en-US" sz="8000" dirty="0" smtClean="0"/>
              <a:t>/ weaknesses feedback </a:t>
            </a:r>
          </a:p>
          <a:p>
            <a:pPr marL="847725" lvl="3" indent="-282575">
              <a:lnSpc>
                <a:spcPct val="105000"/>
              </a:lnSpc>
            </a:pPr>
            <a:r>
              <a:rPr lang="en-US" sz="8000" dirty="0" smtClean="0"/>
              <a:t>Supplier Performance Improvement Initiative</a:t>
            </a:r>
          </a:p>
          <a:p>
            <a:pPr marL="847725" lvl="3" indent="-282575">
              <a:lnSpc>
                <a:spcPct val="105000"/>
              </a:lnSpc>
            </a:pPr>
            <a:r>
              <a:rPr lang="en-US" sz="8000" dirty="0" smtClean="0">
                <a:effectLst/>
              </a:rPr>
              <a:t>Advanced </a:t>
            </a:r>
            <a:r>
              <a:rPr lang="en-US" sz="8000" dirty="0">
                <a:effectLst/>
              </a:rPr>
              <a:t>Engineering Training </a:t>
            </a:r>
          </a:p>
          <a:p>
            <a:pPr lvl="1" indent="-342900">
              <a:buFont typeface="Wingdings" pitchFamily="2" charset="2"/>
              <a:buChar char="Ø"/>
            </a:pPr>
            <a:endParaRPr lang="en-US" sz="8000" dirty="0" smtClean="0"/>
          </a:p>
          <a:p>
            <a:pPr lvl="1" indent="-342900"/>
            <a:r>
              <a:rPr lang="en-US" sz="8000" dirty="0" smtClean="0"/>
              <a:t> </a:t>
            </a:r>
            <a:endParaRPr lang="en-US" sz="8000" dirty="0"/>
          </a:p>
        </p:txBody>
      </p:sp>
      <p:sp>
        <p:nvSpPr>
          <p:cNvPr id="5" name="Slide Number Placeholder 4"/>
          <p:cNvSpPr>
            <a:spLocks noGrp="1"/>
          </p:cNvSpPr>
          <p:nvPr>
            <p:ph type="sldNum" sz="quarter" idx="4294967295"/>
          </p:nvPr>
        </p:nvSpPr>
        <p:spPr>
          <a:xfrm>
            <a:off x="7848600" y="4914900"/>
            <a:ext cx="838200" cy="228600"/>
          </a:xfrm>
          <a:prstGeom prst="rect">
            <a:avLst/>
          </a:prstGeom>
        </p:spPr>
        <p:txBody>
          <a:bodyPr/>
          <a:lstStyle/>
          <a:p>
            <a:fld id="{953989FF-9763-4C25-98BB-0D5AFC50A802}" type="slidenum">
              <a:rPr lang="en-US" smtClean="0">
                <a:solidFill>
                  <a:prstClr val="white"/>
                </a:solidFill>
              </a:rPr>
              <a:pPr/>
              <a:t>17</a:t>
            </a:fld>
            <a:endParaRPr lang="en-US" dirty="0">
              <a:solidFill>
                <a:prstClr val="white"/>
              </a:solidFill>
            </a:endParaRPr>
          </a:p>
        </p:txBody>
      </p:sp>
    </p:spTree>
    <p:extLst>
      <p:ext uri="{BB962C8B-B14F-4D97-AF65-F5344CB8AC3E}">
        <p14:creationId xmlns:p14="http://schemas.microsoft.com/office/powerpoint/2010/main" val="596786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3" cstate="print">
            <a:extLst>
              <a:ext uri="{28A0092B-C50C-407E-A947-70E740481C1C}">
                <a14:useLocalDpi xmlns:a14="http://schemas.microsoft.com/office/drawing/2010/main" val="0"/>
              </a:ext>
            </a:extLst>
          </a:blip>
          <a:stretch>
            <a:fillRect/>
          </a:stretch>
        </p:blipFill>
        <p:spPr>
          <a:xfrm>
            <a:off x="2743200" y="2018316"/>
            <a:ext cx="4906962" cy="2782284"/>
          </a:xfrm>
          <a:prstGeom prst="rect">
            <a:avLst/>
          </a:prstGeom>
          <a:ln>
            <a:noFill/>
          </a:ln>
          <a:effectLst>
            <a:softEdge rad="112500"/>
          </a:effectLst>
        </p:spPr>
      </p:pic>
      <p:sp>
        <p:nvSpPr>
          <p:cNvPr id="3" name="Slide Number Placeholder 2"/>
          <p:cNvSpPr>
            <a:spLocks noGrp="1"/>
          </p:cNvSpPr>
          <p:nvPr>
            <p:ph type="sldNum" sz="quarter" idx="4294967295"/>
          </p:nvPr>
        </p:nvSpPr>
        <p:spPr>
          <a:xfrm>
            <a:off x="7848600" y="4914900"/>
            <a:ext cx="838200" cy="228600"/>
          </a:xfrm>
          <a:prstGeom prst="rect">
            <a:avLst/>
          </a:prstGeom>
        </p:spPr>
        <p:txBody>
          <a:bodyPr/>
          <a:lstStyle/>
          <a:p>
            <a:pPr>
              <a:defRPr/>
            </a:pPr>
            <a:fld id="{90135678-A331-4690-991C-5091D95568EB}" type="slidenum">
              <a:rPr lang="en-US" smtClean="0">
                <a:solidFill>
                  <a:prstClr val="white"/>
                </a:solidFill>
              </a:rPr>
              <a:pPr>
                <a:defRPr/>
              </a:pPr>
              <a:t>18</a:t>
            </a:fld>
            <a:endParaRPr lang="en-US" dirty="0">
              <a:solidFill>
                <a:prstClr val="white"/>
              </a:solidFill>
            </a:endParaRPr>
          </a:p>
        </p:txBody>
      </p:sp>
    </p:spTree>
    <p:extLst>
      <p:ext uri="{BB962C8B-B14F-4D97-AF65-F5344CB8AC3E}">
        <p14:creationId xmlns:p14="http://schemas.microsoft.com/office/powerpoint/2010/main" val="3364735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noGrp="1"/>
          </p:cNvGraphicFramePr>
          <p:nvPr>
            <p:extLst>
              <p:ext uri="{D42A27DB-BD31-4B8C-83A1-F6EECF244321}">
                <p14:modId xmlns:p14="http://schemas.microsoft.com/office/powerpoint/2010/main" val="667729975"/>
              </p:ext>
            </p:extLst>
          </p:nvPr>
        </p:nvGraphicFramePr>
        <p:xfrm>
          <a:off x="238125" y="227707"/>
          <a:ext cx="8667750" cy="468808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88987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7086600" y="4857750"/>
            <a:ext cx="1600200" cy="228600"/>
          </a:xfrm>
          <a:prstGeom prst="rect">
            <a:avLst/>
          </a:prstGeom>
        </p:spPr>
        <p:txBody>
          <a:bodyPr/>
          <a:lstStyle/>
          <a:p>
            <a:pPr>
              <a:defRPr/>
            </a:pPr>
            <a:r>
              <a:rPr lang="en-US" sz="1000" dirty="0" smtClean="0"/>
              <a:t>Updated  April 2017</a:t>
            </a:r>
            <a:endParaRPr lang="en-US" sz="1000" dirty="0"/>
          </a:p>
        </p:txBody>
      </p:sp>
      <p:sp>
        <p:nvSpPr>
          <p:cNvPr id="4" name="Text Box 6"/>
          <p:cNvSpPr txBox="1">
            <a:spLocks noChangeArrowheads="1"/>
          </p:cNvSpPr>
          <p:nvPr/>
        </p:nvSpPr>
        <p:spPr bwMode="auto">
          <a:xfrm>
            <a:off x="6280206" y="3131269"/>
            <a:ext cx="801404" cy="242063"/>
          </a:xfrm>
          <a:prstGeom prst="rect">
            <a:avLst/>
          </a:prstGeom>
          <a:noFill/>
          <a:ln w="9525">
            <a:noFill/>
            <a:miter lim="800000"/>
            <a:headEnd/>
            <a:tailEnd/>
          </a:ln>
        </p:spPr>
        <p:txBody>
          <a:bodyPr rot="0" vert="horz" wrap="square" lIns="91440" tIns="45720" rIns="91440" bIns="45720" anchor="ctr" anchorCtr="0" upright="1">
            <a:noAutofit/>
          </a:bodyPr>
          <a:lstStyle/>
          <a:p>
            <a:pPr lvl="0" algn="ctr">
              <a:lnSpc>
                <a:spcPct val="115000"/>
              </a:lnSpc>
              <a:spcBef>
                <a:spcPts val="0"/>
              </a:spcBef>
              <a:spcAft>
                <a:spcPts val="0"/>
              </a:spcAft>
            </a:pPr>
            <a:endParaRPr lang="en-US" sz="1000" b="1" dirty="0">
              <a:solidFill>
                <a:schemeClr val="bg1"/>
              </a:solidFill>
              <a:latin typeface="Calibri"/>
              <a:ea typeface="Calibri"/>
              <a:cs typeface="Times New Roman"/>
            </a:endParaRPr>
          </a:p>
        </p:txBody>
      </p:sp>
      <p:pic>
        <p:nvPicPr>
          <p:cNvPr id="11303" name="Picture 24"/>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88744" y="1128711"/>
            <a:ext cx="676656" cy="777240"/>
          </a:xfrm>
          <a:prstGeom prst="rect">
            <a:avLst/>
          </a:prstGeom>
          <a:noFill/>
          <a:extLst>
            <a:ext uri="{909E8E84-426E-40DD-AFC4-6F175D3DCCD1}">
              <a14:hiddenFill xmlns:a14="http://schemas.microsoft.com/office/drawing/2010/main">
                <a:solidFill>
                  <a:srgbClr val="FFFFFF"/>
                </a:solidFill>
              </a14:hiddenFill>
            </a:ext>
          </a:extLst>
        </p:spPr>
      </p:pic>
      <p:sp>
        <p:nvSpPr>
          <p:cNvPr id="7" name="Text Box 3"/>
          <p:cNvSpPr txBox="1">
            <a:spLocks noChangeArrowheads="1"/>
          </p:cNvSpPr>
          <p:nvPr/>
        </p:nvSpPr>
        <p:spPr bwMode="auto">
          <a:xfrm>
            <a:off x="1704973" y="2480891"/>
            <a:ext cx="2352675" cy="276999"/>
          </a:xfrm>
          <a:prstGeom prst="rect">
            <a:avLst/>
          </a:prstGeom>
          <a:noFill/>
          <a:ln w="9525">
            <a:noFill/>
            <a:miter lim="800000"/>
            <a:headEnd/>
            <a:tailEnd/>
          </a:ln>
        </p:spPr>
        <p:txBody>
          <a:bodyPr rot="0" vert="horz" wrap="square" lIns="91440" tIns="45720" rIns="91440" bIns="45720" anchor="t" anchorCtr="0" upright="1">
            <a:spAutoFit/>
          </a:bodyPr>
          <a:lstStyle/>
          <a:p>
            <a:pPr marL="0" marR="0" algn="ctr">
              <a:spcBef>
                <a:spcPts val="0"/>
              </a:spcBef>
              <a:spcAft>
                <a:spcPts val="0"/>
              </a:spcAft>
            </a:pPr>
            <a:r>
              <a:rPr lang="en-US" sz="1200" b="1" dirty="0">
                <a:solidFill>
                  <a:schemeClr val="bg1"/>
                </a:solidFill>
                <a:effectLst/>
                <a:latin typeface="Calibri"/>
                <a:ea typeface="Calibri"/>
                <a:cs typeface="Times New Roman"/>
              </a:rPr>
              <a:t>PERMANENT EMPLOYEES</a:t>
            </a:r>
            <a:endParaRPr lang="en-US" sz="1200" dirty="0">
              <a:solidFill>
                <a:schemeClr val="bg1"/>
              </a:solidFill>
              <a:effectLst/>
              <a:latin typeface="Calibri"/>
              <a:ea typeface="Calibri"/>
              <a:cs typeface="Times New Roman"/>
            </a:endParaRPr>
          </a:p>
        </p:txBody>
      </p:sp>
      <p:sp>
        <p:nvSpPr>
          <p:cNvPr id="10" name="Rectangle 9"/>
          <p:cNvSpPr>
            <a:spLocks noChangeArrowheads="1"/>
          </p:cNvSpPr>
          <p:nvPr/>
        </p:nvSpPr>
        <p:spPr bwMode="auto">
          <a:xfrm>
            <a:off x="1643403" y="1750298"/>
            <a:ext cx="1590675" cy="257175"/>
          </a:xfrm>
          <a:prstGeom prst="rect">
            <a:avLst/>
          </a:prstGeom>
          <a:noFill/>
          <a:ln w="9525">
            <a:noFill/>
            <a:miter lim="800000"/>
            <a:headEnd/>
            <a:tailEnd/>
          </a:ln>
        </p:spPr>
        <p:txBody>
          <a:bodyPr rot="0" vert="horz" wrap="square" lIns="91440" tIns="45720" rIns="91440" bIns="45720" anchor="t" anchorCtr="0" upright="1">
            <a:noAutofit/>
          </a:bodyPr>
          <a:lstStyle/>
          <a:p>
            <a:r>
              <a:rPr lang="en-US" sz="1000" b="1" dirty="0">
                <a:solidFill>
                  <a:schemeClr val="bg1"/>
                </a:solidFill>
                <a:latin typeface="Calibri"/>
                <a:ea typeface="Calibri"/>
                <a:cs typeface="Times New Roman"/>
              </a:rPr>
              <a:t>Thomas Roddey</a:t>
            </a:r>
          </a:p>
          <a:p>
            <a:r>
              <a:rPr lang="en-US" sz="1000" b="1" dirty="0">
                <a:solidFill>
                  <a:schemeClr val="bg1"/>
                </a:solidFill>
                <a:latin typeface="Calibri"/>
                <a:ea typeface="Calibri"/>
                <a:cs typeface="Times New Roman"/>
              </a:rPr>
              <a:t>Assistant Department Manager</a:t>
            </a:r>
          </a:p>
        </p:txBody>
      </p:sp>
      <p:sp>
        <p:nvSpPr>
          <p:cNvPr id="11" name="Text Box 48"/>
          <p:cNvSpPr txBox="1">
            <a:spLocks noChangeArrowheads="1"/>
          </p:cNvSpPr>
          <p:nvPr/>
        </p:nvSpPr>
        <p:spPr bwMode="auto">
          <a:xfrm>
            <a:off x="5391150" y="791754"/>
            <a:ext cx="3495675" cy="292259"/>
          </a:xfrm>
          <a:prstGeom prst="rect">
            <a:avLst/>
          </a:prstGeom>
          <a:noFill/>
          <a:ln w="9525">
            <a:noFill/>
            <a:miter lim="800000"/>
            <a:headEnd/>
            <a:tailEnd/>
          </a:ln>
        </p:spPr>
        <p:txBody>
          <a:bodyPr rot="0" vert="horz" wrap="square" lIns="91440" tIns="45720" rIns="91440" bIns="45720" anchor="t" anchorCtr="0" upright="1">
            <a:spAutoFit/>
          </a:bodyPr>
          <a:lstStyle/>
          <a:p>
            <a:pPr>
              <a:lnSpc>
                <a:spcPct val="115000"/>
              </a:lnSpc>
            </a:pPr>
            <a:r>
              <a:rPr lang="en-US" sz="1200" b="1" dirty="0">
                <a:solidFill>
                  <a:schemeClr val="bg1"/>
                </a:solidFill>
                <a:latin typeface="Calibri"/>
                <a:ea typeface="Calibri"/>
                <a:cs typeface="Times New Roman"/>
              </a:rPr>
              <a:t>LIAISON AND SECONDEE ENGINEERS</a:t>
            </a:r>
          </a:p>
        </p:txBody>
      </p:sp>
      <p:sp>
        <p:nvSpPr>
          <p:cNvPr id="12" name="Text Box 6"/>
          <p:cNvSpPr txBox="1">
            <a:spLocks noChangeArrowheads="1"/>
          </p:cNvSpPr>
          <p:nvPr/>
        </p:nvSpPr>
        <p:spPr bwMode="auto">
          <a:xfrm>
            <a:off x="3330917" y="985837"/>
            <a:ext cx="676656" cy="777240"/>
          </a:xfrm>
          <a:prstGeom prst="rect">
            <a:avLst/>
          </a:prstGeom>
          <a:noFill/>
          <a:ln w="9525">
            <a:noFill/>
            <a:miter lim="800000"/>
            <a:headEnd/>
            <a:tailEnd/>
          </a:ln>
        </p:spPr>
        <p:txBody>
          <a:bodyPr rot="0" vert="horz" wrap="square" lIns="91440" tIns="45720" rIns="91440" bIns="45720" anchor="ctr" anchorCtr="0" upright="1">
            <a:noAutofit/>
          </a:bodyPr>
          <a:lstStyle/>
          <a:p>
            <a:pPr marL="0" marR="0">
              <a:spcBef>
                <a:spcPts val="0"/>
              </a:spcBef>
              <a:spcAft>
                <a:spcPts val="0"/>
              </a:spcAft>
            </a:pPr>
            <a:endParaRPr lang="en-US" sz="800" dirty="0">
              <a:latin typeface="Calibri"/>
              <a:ea typeface="Calibri"/>
              <a:cs typeface="Times New Roman"/>
            </a:endParaRPr>
          </a:p>
        </p:txBody>
      </p:sp>
      <p:grpSp>
        <p:nvGrpSpPr>
          <p:cNvPr id="13" name="Group 12"/>
          <p:cNvGrpSpPr/>
          <p:nvPr/>
        </p:nvGrpSpPr>
        <p:grpSpPr>
          <a:xfrm>
            <a:off x="916264" y="785814"/>
            <a:ext cx="1773371" cy="769586"/>
            <a:chOff x="0" y="1"/>
            <a:chExt cx="2055721" cy="907247"/>
          </a:xfrm>
        </p:grpSpPr>
        <p:sp>
          <p:nvSpPr>
            <p:cNvPr id="14" name="Text Box 5"/>
            <p:cNvSpPr txBox="1">
              <a:spLocks noChangeArrowheads="1"/>
            </p:cNvSpPr>
            <p:nvPr/>
          </p:nvSpPr>
          <p:spPr bwMode="auto">
            <a:xfrm>
              <a:off x="817471" y="170566"/>
              <a:ext cx="1238250" cy="361951"/>
            </a:xfrm>
            <a:prstGeom prst="rect">
              <a:avLst/>
            </a:prstGeom>
            <a:noFill/>
            <a:ln w="9525">
              <a:noFill/>
              <a:miter lim="800000"/>
              <a:headEnd/>
              <a:tailEnd/>
            </a:ln>
          </p:spPr>
          <p:txBody>
            <a:bodyPr rot="0" vert="horz" wrap="square" lIns="91440" tIns="45720" rIns="91440" bIns="45720" anchor="t" anchorCtr="0" upright="1">
              <a:noAutofit/>
            </a:bodyPr>
            <a:lstStyle/>
            <a:p>
              <a:pPr marL="0" marR="0">
                <a:spcBef>
                  <a:spcPts val="0"/>
                </a:spcBef>
                <a:spcAft>
                  <a:spcPts val="0"/>
                </a:spcAft>
              </a:pPr>
              <a:r>
                <a:rPr lang="en-US" sz="1000" b="1" dirty="0">
                  <a:solidFill>
                    <a:schemeClr val="bg1"/>
                  </a:solidFill>
                  <a:effectLst/>
                  <a:latin typeface="Calibri"/>
                  <a:ea typeface="Calibri"/>
                  <a:cs typeface="Times New Roman"/>
                </a:rPr>
                <a:t>Terry Schuster</a:t>
              </a:r>
              <a:endParaRPr lang="en-US" sz="1000" dirty="0">
                <a:solidFill>
                  <a:schemeClr val="bg1"/>
                </a:solidFill>
                <a:effectLst/>
                <a:latin typeface="Calibri"/>
                <a:ea typeface="Calibri"/>
                <a:cs typeface="Times New Roman"/>
              </a:endParaRPr>
            </a:p>
            <a:p>
              <a:pPr marL="0" marR="0">
                <a:spcBef>
                  <a:spcPts val="0"/>
                </a:spcBef>
                <a:spcAft>
                  <a:spcPts val="0"/>
                </a:spcAft>
              </a:pPr>
              <a:r>
                <a:rPr lang="en-US" sz="1000" b="1" dirty="0">
                  <a:solidFill>
                    <a:schemeClr val="bg1"/>
                  </a:solidFill>
                  <a:effectLst/>
                  <a:latin typeface="Calibri"/>
                  <a:ea typeface="Calibri"/>
                  <a:cs typeface="Times New Roman"/>
                </a:rPr>
                <a:t>Department Manager</a:t>
              </a:r>
              <a:endParaRPr lang="en-US" sz="1000" dirty="0">
                <a:solidFill>
                  <a:schemeClr val="bg1"/>
                </a:solidFill>
                <a:effectLst/>
                <a:latin typeface="Calibri"/>
                <a:ea typeface="Calibri"/>
                <a:cs typeface="Times New Roman"/>
              </a:endParaRPr>
            </a:p>
            <a:p>
              <a:pPr marL="0" marR="0">
                <a:spcBef>
                  <a:spcPts val="0"/>
                </a:spcBef>
                <a:spcAft>
                  <a:spcPts val="0"/>
                </a:spcAft>
              </a:pPr>
              <a:r>
                <a:rPr lang="en-US" sz="800" b="1" dirty="0">
                  <a:solidFill>
                    <a:schemeClr val="bg1"/>
                  </a:solidFill>
                  <a:effectLst/>
                  <a:latin typeface="Calibri"/>
                  <a:ea typeface="Calibri"/>
                  <a:cs typeface="Times New Roman"/>
                </a:rPr>
                <a:t> </a:t>
              </a:r>
              <a:endParaRPr lang="en-US" sz="1100" dirty="0">
                <a:solidFill>
                  <a:schemeClr val="bg1"/>
                </a:solidFill>
                <a:effectLst/>
                <a:latin typeface="Calibri"/>
                <a:ea typeface="Calibri"/>
                <a:cs typeface="Times New Roman"/>
              </a:endParaRPr>
            </a:p>
          </p:txBody>
        </p:sp>
        <p:pic>
          <p:nvPicPr>
            <p:cNvPr id="15" name="Picture 14" descr="C:\Users\i735\Desktop\Schuster.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
              <a:ext cx="784391" cy="907247"/>
            </a:xfrm>
            <a:prstGeom prst="rect">
              <a:avLst/>
            </a:prstGeom>
            <a:noFill/>
            <a:ln>
              <a:noFill/>
            </a:ln>
          </p:spPr>
        </p:pic>
      </p:grpSp>
      <p:grpSp>
        <p:nvGrpSpPr>
          <p:cNvPr id="19" name="Group 18"/>
          <p:cNvGrpSpPr/>
          <p:nvPr/>
        </p:nvGrpSpPr>
        <p:grpSpPr>
          <a:xfrm>
            <a:off x="3474659" y="3780270"/>
            <a:ext cx="894617" cy="946033"/>
            <a:chOff x="-80804" y="-21061"/>
            <a:chExt cx="894617" cy="1261377"/>
          </a:xfrm>
        </p:grpSpPr>
        <p:sp>
          <p:nvSpPr>
            <p:cNvPr id="20" name="Rectangle 19"/>
            <p:cNvSpPr>
              <a:spLocks noChangeArrowheads="1"/>
            </p:cNvSpPr>
            <p:nvPr/>
          </p:nvSpPr>
          <p:spPr bwMode="auto">
            <a:xfrm>
              <a:off x="-80804" y="979763"/>
              <a:ext cx="894617" cy="260553"/>
            </a:xfrm>
            <a:prstGeom prst="rect">
              <a:avLst/>
            </a:prstGeom>
            <a:noFill/>
            <a:ln w="9525">
              <a:noFill/>
              <a:miter lim="800000"/>
              <a:headEnd/>
              <a:tailEnd/>
            </a:ln>
          </p:spPr>
          <p:txBody>
            <a:bodyPr rot="0" vert="horz" wrap="square" lIns="91440" tIns="45720" rIns="91440" bIns="45720" anchor="t" anchorCtr="0" upright="1">
              <a:noAutofit/>
            </a:bodyPr>
            <a:lstStyle/>
            <a:p>
              <a:pPr marL="0" marR="0" algn="ctr">
                <a:spcBef>
                  <a:spcPts val="0"/>
                </a:spcBef>
                <a:spcAft>
                  <a:spcPts val="0"/>
                </a:spcAft>
              </a:pPr>
              <a:r>
                <a:rPr lang="en-US" sz="1000" b="1" dirty="0">
                  <a:solidFill>
                    <a:schemeClr val="bg1"/>
                  </a:solidFill>
                  <a:latin typeface="Calibri"/>
                  <a:ea typeface="Calibri"/>
                  <a:cs typeface="Times New Roman"/>
                </a:rPr>
                <a:t>Bill</a:t>
              </a:r>
              <a:r>
                <a:rPr lang="en-US" sz="800" b="1" dirty="0">
                  <a:solidFill>
                    <a:schemeClr val="bg1"/>
                  </a:solidFill>
                  <a:effectLst/>
                  <a:latin typeface="Calibri"/>
                  <a:ea typeface="Calibri"/>
                  <a:cs typeface="Times New Roman"/>
                </a:rPr>
                <a:t> </a:t>
              </a:r>
              <a:r>
                <a:rPr lang="en-US" sz="1000" b="1" dirty="0">
                  <a:solidFill>
                    <a:schemeClr val="bg1"/>
                  </a:solidFill>
                  <a:latin typeface="Calibri"/>
                  <a:ea typeface="Calibri"/>
                  <a:cs typeface="Times New Roman"/>
                </a:rPr>
                <a:t>Nowicki</a:t>
              </a:r>
            </a:p>
          </p:txBody>
        </p:sp>
        <p:pic>
          <p:nvPicPr>
            <p:cNvPr id="21" name="Picture 20" descr="\\inpo.org\open\General Business\Divisional Procedures\Engineering - 4N\ADMIN (Ferron)\Employee Pictures\Nowicki.jpg"/>
            <p:cNvPicPr>
              <a:picLocks/>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21061"/>
              <a:ext cx="676656" cy="1036320"/>
            </a:xfrm>
            <a:prstGeom prst="rect">
              <a:avLst/>
            </a:prstGeom>
            <a:noFill/>
            <a:ln>
              <a:noFill/>
            </a:ln>
          </p:spPr>
        </p:pic>
      </p:grpSp>
      <p:grpSp>
        <p:nvGrpSpPr>
          <p:cNvPr id="22" name="Group 21"/>
          <p:cNvGrpSpPr/>
          <p:nvPr/>
        </p:nvGrpSpPr>
        <p:grpSpPr>
          <a:xfrm>
            <a:off x="1595243" y="2757339"/>
            <a:ext cx="782499" cy="909728"/>
            <a:chOff x="-62561" y="2618"/>
            <a:chExt cx="969706" cy="1335515"/>
          </a:xfrm>
        </p:grpSpPr>
        <p:sp>
          <p:nvSpPr>
            <p:cNvPr id="23" name="Rectangle 22"/>
            <p:cNvSpPr>
              <a:spLocks noChangeArrowheads="1"/>
            </p:cNvSpPr>
            <p:nvPr/>
          </p:nvSpPr>
          <p:spPr bwMode="auto">
            <a:xfrm>
              <a:off x="-62561" y="1118422"/>
              <a:ext cx="969706" cy="219711"/>
            </a:xfrm>
            <a:prstGeom prst="rect">
              <a:avLst/>
            </a:prstGeom>
            <a:noFill/>
            <a:ln w="9525">
              <a:noFill/>
              <a:miter lim="800000"/>
              <a:headEnd/>
              <a:tailEnd/>
            </a:ln>
          </p:spPr>
          <p:txBody>
            <a:bodyPr rot="0" vert="horz" wrap="square" lIns="91440" tIns="45720" rIns="91440" bIns="45720" anchor="t" anchorCtr="0" upright="1">
              <a:noAutofit/>
            </a:bodyPr>
            <a:lstStyle/>
            <a:p>
              <a:pPr marL="0" marR="0" algn="ctr">
                <a:spcBef>
                  <a:spcPts val="0"/>
                </a:spcBef>
                <a:spcAft>
                  <a:spcPts val="0"/>
                </a:spcAft>
              </a:pPr>
              <a:r>
                <a:rPr lang="en-US" sz="1000" b="1" dirty="0">
                  <a:solidFill>
                    <a:schemeClr val="bg1"/>
                  </a:solidFill>
                  <a:latin typeface="Calibri"/>
                  <a:ea typeface="Calibri"/>
                  <a:cs typeface="Times New Roman"/>
                </a:rPr>
                <a:t>Carl Faller</a:t>
              </a:r>
            </a:p>
          </p:txBody>
        </p:sp>
        <p:pic>
          <p:nvPicPr>
            <p:cNvPr id="24" name="Picture 23"/>
            <p:cNvPicPr preferRelativeResize="0">
              <a:picLocks/>
            </p:cNvPicPr>
            <p:nvPr/>
          </p:nvPicPr>
          <p:blipFill>
            <a:blip r:embed="rId6" cstate="print">
              <a:extLst>
                <a:ext uri="{28A0092B-C50C-407E-A947-70E740481C1C}">
                  <a14:useLocalDpi xmlns:a14="http://schemas.microsoft.com/office/drawing/2010/main" val="0"/>
                </a:ext>
              </a:extLst>
            </a:blip>
            <a:stretch>
              <a:fillRect/>
            </a:stretch>
          </p:blipFill>
          <p:spPr bwMode="auto">
            <a:xfrm>
              <a:off x="0" y="2618"/>
              <a:ext cx="838541" cy="1141018"/>
            </a:xfrm>
            <a:prstGeom prst="rect">
              <a:avLst/>
            </a:prstGeom>
            <a:noFill/>
            <a:ln>
              <a:noFill/>
            </a:ln>
          </p:spPr>
        </p:pic>
      </p:grpSp>
      <p:grpSp>
        <p:nvGrpSpPr>
          <p:cNvPr id="25" name="Group 24"/>
          <p:cNvGrpSpPr/>
          <p:nvPr/>
        </p:nvGrpSpPr>
        <p:grpSpPr>
          <a:xfrm>
            <a:off x="1540470" y="3770424"/>
            <a:ext cx="938235" cy="967996"/>
            <a:chOff x="-107695" y="2618"/>
            <a:chExt cx="938235" cy="1290659"/>
          </a:xfrm>
        </p:grpSpPr>
        <p:sp>
          <p:nvSpPr>
            <p:cNvPr id="26" name="Rectangle 25"/>
            <p:cNvSpPr>
              <a:spLocks noChangeArrowheads="1"/>
            </p:cNvSpPr>
            <p:nvPr/>
          </p:nvSpPr>
          <p:spPr bwMode="auto">
            <a:xfrm>
              <a:off x="-107695" y="998831"/>
              <a:ext cx="938235" cy="294446"/>
            </a:xfrm>
            <a:prstGeom prst="rect">
              <a:avLst/>
            </a:prstGeom>
            <a:noFill/>
            <a:ln w="9525">
              <a:noFill/>
              <a:miter lim="800000"/>
              <a:headEnd/>
              <a:tailEnd/>
            </a:ln>
          </p:spPr>
          <p:txBody>
            <a:bodyPr rot="0" vert="horz" wrap="square" lIns="91440" tIns="45720" rIns="91440" bIns="45720" anchor="t" anchorCtr="0" upright="1">
              <a:noAutofit/>
            </a:bodyPr>
            <a:lstStyle/>
            <a:p>
              <a:pPr marL="0" marR="0" algn="ctr">
                <a:spcBef>
                  <a:spcPts val="0"/>
                </a:spcBef>
                <a:spcAft>
                  <a:spcPts val="0"/>
                </a:spcAft>
              </a:pPr>
              <a:r>
                <a:rPr lang="en-US" sz="1000" b="1" dirty="0">
                  <a:solidFill>
                    <a:schemeClr val="bg1"/>
                  </a:solidFill>
                  <a:latin typeface="Calibri"/>
                  <a:ea typeface="Calibri"/>
                  <a:cs typeface="Times New Roman"/>
                </a:rPr>
                <a:t>Gary</a:t>
              </a:r>
              <a:r>
                <a:rPr lang="en-US" sz="800" b="1" dirty="0">
                  <a:solidFill>
                    <a:schemeClr val="bg1"/>
                  </a:solidFill>
                  <a:effectLst/>
                  <a:latin typeface="Calibri"/>
                  <a:ea typeface="Calibri"/>
                  <a:cs typeface="Times New Roman"/>
                </a:rPr>
                <a:t> </a:t>
              </a:r>
              <a:r>
                <a:rPr lang="en-US" sz="1000" b="1" dirty="0">
                  <a:solidFill>
                    <a:schemeClr val="bg1"/>
                  </a:solidFill>
                  <a:latin typeface="Calibri"/>
                  <a:ea typeface="Calibri"/>
                  <a:cs typeface="Times New Roman"/>
                </a:rPr>
                <a:t>Garrett</a:t>
              </a:r>
            </a:p>
          </p:txBody>
        </p:sp>
        <p:pic>
          <p:nvPicPr>
            <p:cNvPr id="27" name="Picture 26"/>
            <p:cNvPicPr>
              <a:picLocks/>
            </p:cNvPicPr>
            <p:nvPr/>
          </p:nvPicPr>
          <p:blipFill>
            <a:blip r:embed="rId7" cstate="print">
              <a:extLst>
                <a:ext uri="{28A0092B-C50C-407E-A947-70E740481C1C}">
                  <a14:useLocalDpi xmlns:a14="http://schemas.microsoft.com/office/drawing/2010/main" val="0"/>
                </a:ext>
              </a:extLst>
            </a:blip>
            <a:stretch>
              <a:fillRect/>
            </a:stretch>
          </p:blipFill>
          <p:spPr bwMode="auto">
            <a:xfrm>
              <a:off x="0" y="2618"/>
              <a:ext cx="676656" cy="1036320"/>
            </a:xfrm>
            <a:prstGeom prst="rect">
              <a:avLst/>
            </a:prstGeom>
            <a:noFill/>
            <a:ln>
              <a:noFill/>
            </a:ln>
          </p:spPr>
        </p:pic>
      </p:grpSp>
      <p:grpSp>
        <p:nvGrpSpPr>
          <p:cNvPr id="32" name="Group 31"/>
          <p:cNvGrpSpPr/>
          <p:nvPr/>
        </p:nvGrpSpPr>
        <p:grpSpPr>
          <a:xfrm>
            <a:off x="6942899" y="1059340"/>
            <a:ext cx="790575" cy="998637"/>
            <a:chOff x="0" y="0"/>
            <a:chExt cx="790575" cy="1331938"/>
          </a:xfrm>
        </p:grpSpPr>
        <p:sp>
          <p:nvSpPr>
            <p:cNvPr id="33" name="Rectangle 32"/>
            <p:cNvSpPr>
              <a:spLocks noChangeArrowheads="1"/>
            </p:cNvSpPr>
            <p:nvPr/>
          </p:nvSpPr>
          <p:spPr bwMode="auto">
            <a:xfrm>
              <a:off x="0" y="974028"/>
              <a:ext cx="790575" cy="357910"/>
            </a:xfrm>
            <a:prstGeom prst="rect">
              <a:avLst/>
            </a:prstGeom>
            <a:noFill/>
            <a:ln w="9525">
              <a:noFill/>
              <a:miter lim="800000"/>
              <a:headEnd/>
              <a:tailEnd/>
            </a:ln>
          </p:spPr>
          <p:txBody>
            <a:bodyPr rot="0" vert="horz" wrap="square" lIns="91440" tIns="45720" rIns="91440" bIns="45720" anchor="t" anchorCtr="0" upright="1">
              <a:noAutofit/>
            </a:bodyPr>
            <a:lstStyle/>
            <a:p>
              <a:pPr>
                <a:lnSpc>
                  <a:spcPct val="115000"/>
                </a:lnSpc>
              </a:pPr>
              <a:r>
                <a:rPr lang="en-US" sz="1000" b="1" dirty="0">
                  <a:solidFill>
                    <a:schemeClr val="bg1"/>
                  </a:solidFill>
                  <a:latin typeface="Calibri"/>
                  <a:ea typeface="Calibri"/>
                  <a:cs typeface="Times New Roman"/>
                </a:rPr>
                <a:t>Vinny Kim</a:t>
              </a:r>
            </a:p>
            <a:p>
              <a:pPr>
                <a:lnSpc>
                  <a:spcPct val="115000"/>
                </a:lnSpc>
              </a:pPr>
              <a:r>
                <a:rPr lang="en-US" sz="1000" b="1" dirty="0">
                  <a:solidFill>
                    <a:schemeClr val="bg1"/>
                  </a:solidFill>
                  <a:latin typeface="Calibri"/>
                  <a:ea typeface="Calibri"/>
                  <a:cs typeface="Times New Roman"/>
                </a:rPr>
                <a:t>KHNP</a:t>
              </a:r>
            </a:p>
          </p:txBody>
        </p:sp>
        <p:pic>
          <p:nvPicPr>
            <p:cNvPr id="34" name="Picture 33" descr="\\inpo.org\open\General Business\Divisional Procedures\Engineering - 4N\ADMIN (Ferron)\Employee Pictures\Kim.jpg"/>
            <p:cNvPicPr preferRelativeResize="0">
              <a:picLocks/>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0" y="0"/>
              <a:ext cx="676656" cy="1036649"/>
            </a:xfrm>
            <a:prstGeom prst="rect">
              <a:avLst/>
            </a:prstGeom>
            <a:noFill/>
            <a:ln w="9525">
              <a:noFill/>
              <a:miter lim="800000"/>
              <a:headEnd/>
              <a:tailEnd/>
            </a:ln>
          </p:spPr>
        </p:pic>
      </p:grpSp>
      <p:grpSp>
        <p:nvGrpSpPr>
          <p:cNvPr id="35" name="Group 34"/>
          <p:cNvGrpSpPr/>
          <p:nvPr/>
        </p:nvGrpSpPr>
        <p:grpSpPr>
          <a:xfrm>
            <a:off x="6225896" y="3608803"/>
            <a:ext cx="829928" cy="1019200"/>
            <a:chOff x="1797664" y="1355565"/>
            <a:chExt cx="880572" cy="1427577"/>
          </a:xfrm>
        </p:grpSpPr>
        <p:sp>
          <p:nvSpPr>
            <p:cNvPr id="36" name="Rectangle 35"/>
            <p:cNvSpPr>
              <a:spLocks noChangeArrowheads="1"/>
            </p:cNvSpPr>
            <p:nvPr/>
          </p:nvSpPr>
          <p:spPr bwMode="auto">
            <a:xfrm>
              <a:off x="1797664" y="2430258"/>
              <a:ext cx="880572" cy="352884"/>
            </a:xfrm>
            <a:prstGeom prst="rect">
              <a:avLst/>
            </a:prstGeom>
            <a:noFill/>
            <a:ln w="9525">
              <a:noFill/>
              <a:miter lim="800000"/>
              <a:headEnd/>
              <a:tailEnd/>
            </a:ln>
          </p:spPr>
          <p:txBody>
            <a:bodyPr rot="0" vert="horz" wrap="square" lIns="91440" tIns="45720" rIns="91440" bIns="45720" anchor="t" anchorCtr="0" upright="1">
              <a:noAutofit/>
            </a:bodyPr>
            <a:lstStyle/>
            <a:p>
              <a:pPr marL="0" marR="0" algn="ctr">
                <a:lnSpc>
                  <a:spcPct val="115000"/>
                </a:lnSpc>
                <a:spcBef>
                  <a:spcPts val="0"/>
                </a:spcBef>
                <a:spcAft>
                  <a:spcPts val="0"/>
                </a:spcAft>
              </a:pPr>
              <a:r>
                <a:rPr lang="en-US" sz="1000" b="1" dirty="0">
                  <a:solidFill>
                    <a:schemeClr val="bg1"/>
                  </a:solidFill>
                  <a:latin typeface="Calibri"/>
                  <a:ea typeface="Calibri"/>
                  <a:cs typeface="Times New Roman"/>
                </a:rPr>
                <a:t>Bill</a:t>
              </a:r>
              <a:r>
                <a:rPr lang="en-US" sz="800" b="1" dirty="0">
                  <a:solidFill>
                    <a:schemeClr val="bg1"/>
                  </a:solidFill>
                  <a:effectLst/>
                  <a:latin typeface="Calibri"/>
                  <a:ea typeface="Calibri"/>
                  <a:cs typeface="Times New Roman"/>
                </a:rPr>
                <a:t> </a:t>
              </a:r>
              <a:r>
                <a:rPr lang="en-US" sz="1000" b="1" dirty="0">
                  <a:solidFill>
                    <a:schemeClr val="bg1"/>
                  </a:solidFill>
                  <a:latin typeface="Calibri"/>
                  <a:ea typeface="Calibri"/>
                  <a:cs typeface="Times New Roman"/>
                </a:rPr>
                <a:t>Suslick</a:t>
              </a:r>
            </a:p>
            <a:p>
              <a:pPr marL="0" marR="0" algn="ctr">
                <a:lnSpc>
                  <a:spcPct val="115000"/>
                </a:lnSpc>
                <a:spcBef>
                  <a:spcPts val="0"/>
                </a:spcBef>
                <a:spcAft>
                  <a:spcPts val="0"/>
                </a:spcAft>
              </a:pPr>
              <a:r>
                <a:rPr lang="en-US" sz="1000" b="1" dirty="0">
                  <a:solidFill>
                    <a:schemeClr val="bg1"/>
                  </a:solidFill>
                  <a:latin typeface="Calibri"/>
                  <a:ea typeface="Calibri"/>
                  <a:cs typeface="Times New Roman"/>
                </a:rPr>
                <a:t>Catawba</a:t>
              </a:r>
            </a:p>
          </p:txBody>
        </p:sp>
        <p:pic>
          <p:nvPicPr>
            <p:cNvPr id="37" name="Picture 36"/>
            <p:cNvPicPr>
              <a:picLocks/>
            </p:cNvPicPr>
            <p:nvPr/>
          </p:nvPicPr>
          <p:blipFill>
            <a:blip r:embed="rId9" cstate="print">
              <a:extLst>
                <a:ext uri="{28A0092B-C50C-407E-A947-70E740481C1C}">
                  <a14:useLocalDpi xmlns:a14="http://schemas.microsoft.com/office/drawing/2010/main" val="0"/>
                </a:ext>
              </a:extLst>
            </a:blip>
            <a:stretch>
              <a:fillRect/>
            </a:stretch>
          </p:blipFill>
          <p:spPr bwMode="auto">
            <a:xfrm>
              <a:off x="1855289" y="1355565"/>
              <a:ext cx="717948" cy="1088668"/>
            </a:xfrm>
            <a:prstGeom prst="rect">
              <a:avLst/>
            </a:prstGeom>
            <a:noFill/>
            <a:ln>
              <a:noFill/>
            </a:ln>
          </p:spPr>
        </p:pic>
      </p:grpSp>
      <p:sp>
        <p:nvSpPr>
          <p:cNvPr id="38" name="Text Box 4"/>
          <p:cNvSpPr txBox="1">
            <a:spLocks noChangeArrowheads="1"/>
          </p:cNvSpPr>
          <p:nvPr/>
        </p:nvSpPr>
        <p:spPr bwMode="auto">
          <a:xfrm>
            <a:off x="4956883" y="2188632"/>
            <a:ext cx="3448050" cy="292259"/>
          </a:xfrm>
          <a:prstGeom prst="rect">
            <a:avLst/>
          </a:prstGeom>
          <a:noFill/>
          <a:ln w="9525">
            <a:noFill/>
            <a:miter lim="800000"/>
            <a:headEnd/>
            <a:tailEnd/>
          </a:ln>
        </p:spPr>
        <p:txBody>
          <a:bodyPr rot="0" vert="horz" wrap="square" lIns="91440" tIns="45720" rIns="91440" bIns="45720" anchor="t" anchorCtr="0" upright="1">
            <a:spAutoFit/>
          </a:bodyPr>
          <a:lstStyle/>
          <a:p>
            <a:pPr marL="0" marR="0" algn="ctr">
              <a:lnSpc>
                <a:spcPct val="115000"/>
              </a:lnSpc>
              <a:spcBef>
                <a:spcPts val="0"/>
              </a:spcBef>
              <a:spcAft>
                <a:spcPts val="0"/>
              </a:spcAft>
            </a:pPr>
            <a:r>
              <a:rPr lang="en-US" sz="1200" b="1" dirty="0">
                <a:solidFill>
                  <a:schemeClr val="bg1"/>
                </a:solidFill>
                <a:effectLst/>
                <a:latin typeface="Calibri"/>
                <a:ea typeface="Calibri"/>
                <a:cs typeface="Times New Roman"/>
              </a:rPr>
              <a:t>LOANED EMPLOYEES</a:t>
            </a:r>
            <a:endParaRPr lang="en-US" sz="1200" dirty="0">
              <a:solidFill>
                <a:schemeClr val="bg1"/>
              </a:solidFill>
              <a:effectLst/>
              <a:latin typeface="Calibri"/>
              <a:ea typeface="Calibri"/>
              <a:cs typeface="Times New Roman"/>
            </a:endParaRPr>
          </a:p>
        </p:txBody>
      </p:sp>
      <p:grpSp>
        <p:nvGrpSpPr>
          <p:cNvPr id="45" name="Group 44"/>
          <p:cNvGrpSpPr/>
          <p:nvPr/>
        </p:nvGrpSpPr>
        <p:grpSpPr>
          <a:xfrm>
            <a:off x="5288956" y="2486423"/>
            <a:ext cx="975262" cy="986145"/>
            <a:chOff x="-94948" y="0"/>
            <a:chExt cx="975262" cy="1314860"/>
          </a:xfrm>
        </p:grpSpPr>
        <p:sp>
          <p:nvSpPr>
            <p:cNvPr id="46" name="Rectangle 45"/>
            <p:cNvSpPr>
              <a:spLocks noChangeArrowheads="1"/>
            </p:cNvSpPr>
            <p:nvPr/>
          </p:nvSpPr>
          <p:spPr bwMode="auto">
            <a:xfrm>
              <a:off x="-94948" y="968069"/>
              <a:ext cx="975262" cy="346791"/>
            </a:xfrm>
            <a:prstGeom prst="rect">
              <a:avLst/>
            </a:prstGeom>
            <a:noFill/>
            <a:ln w="9525">
              <a:noFill/>
              <a:miter lim="800000"/>
              <a:headEnd/>
              <a:tailEnd/>
            </a:ln>
          </p:spPr>
          <p:txBody>
            <a:bodyPr rot="0" vert="horz" wrap="square" lIns="91440" tIns="45720" rIns="91440" bIns="45720" anchor="t" anchorCtr="0" upright="1">
              <a:noAutofit/>
            </a:bodyPr>
            <a:lstStyle/>
            <a:p>
              <a:pPr marL="0" marR="0" algn="ctr">
                <a:lnSpc>
                  <a:spcPct val="115000"/>
                </a:lnSpc>
                <a:spcBef>
                  <a:spcPts val="0"/>
                </a:spcBef>
                <a:spcAft>
                  <a:spcPts val="0"/>
                </a:spcAft>
              </a:pPr>
              <a:r>
                <a:rPr lang="en-US" sz="1000" b="1" dirty="0">
                  <a:solidFill>
                    <a:schemeClr val="bg1"/>
                  </a:solidFill>
                  <a:latin typeface="Calibri"/>
                  <a:ea typeface="Calibri"/>
                  <a:cs typeface="Times New Roman"/>
                </a:rPr>
                <a:t>Clint</a:t>
              </a:r>
              <a:r>
                <a:rPr lang="en-US" sz="800" b="1" dirty="0">
                  <a:solidFill>
                    <a:schemeClr val="bg1"/>
                  </a:solidFill>
                  <a:effectLst/>
                  <a:latin typeface="Calibri"/>
                  <a:ea typeface="Calibri"/>
                  <a:cs typeface="Times New Roman"/>
                </a:rPr>
                <a:t> </a:t>
              </a:r>
              <a:r>
                <a:rPr lang="en-US" sz="1000" b="1" dirty="0">
                  <a:solidFill>
                    <a:schemeClr val="bg1"/>
                  </a:solidFill>
                  <a:latin typeface="Calibri"/>
                  <a:ea typeface="Calibri"/>
                  <a:cs typeface="Times New Roman"/>
                </a:rPr>
                <a:t>Alday</a:t>
              </a:r>
            </a:p>
            <a:p>
              <a:pPr marL="0" marR="0" algn="ctr">
                <a:lnSpc>
                  <a:spcPct val="115000"/>
                </a:lnSpc>
                <a:spcBef>
                  <a:spcPts val="0"/>
                </a:spcBef>
                <a:spcAft>
                  <a:spcPts val="0"/>
                </a:spcAft>
              </a:pPr>
              <a:r>
                <a:rPr lang="en-US" sz="1000" b="1" dirty="0">
                  <a:solidFill>
                    <a:schemeClr val="bg1"/>
                  </a:solidFill>
                  <a:latin typeface="Calibri"/>
                  <a:ea typeface="Calibri"/>
                  <a:cs typeface="Times New Roman"/>
                </a:rPr>
                <a:t>Waterford</a:t>
              </a:r>
            </a:p>
            <a:p>
              <a:pPr marL="0" marR="0" algn="ctr">
                <a:lnSpc>
                  <a:spcPct val="115000"/>
                </a:lnSpc>
                <a:spcBef>
                  <a:spcPts val="0"/>
                </a:spcBef>
                <a:spcAft>
                  <a:spcPts val="0"/>
                </a:spcAft>
              </a:pPr>
              <a:r>
                <a:rPr lang="en-US" sz="800" b="1" dirty="0">
                  <a:effectLst/>
                  <a:latin typeface="Calibri"/>
                  <a:ea typeface="Calibri"/>
                  <a:cs typeface="Times New Roman"/>
                </a:rPr>
                <a:t> </a:t>
              </a:r>
              <a:endParaRPr lang="en-US" sz="1100" dirty="0">
                <a:effectLst/>
                <a:latin typeface="Calibri"/>
                <a:ea typeface="Calibri"/>
                <a:cs typeface="Times New Roman"/>
              </a:endParaRPr>
            </a:p>
          </p:txBody>
        </p:sp>
        <p:pic>
          <p:nvPicPr>
            <p:cNvPr id="47" name="Picture 46" descr="\\inpo.org\open\General Business\Divisional Procedures\Engineering - 4N\ADMIN (Ferron)\Employee Pictures\Alday.jpg"/>
            <p:cNvPicPr>
              <a:picLocks/>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0" y="0"/>
              <a:ext cx="676656" cy="1036320"/>
            </a:xfrm>
            <a:prstGeom prst="rect">
              <a:avLst/>
            </a:prstGeom>
            <a:noFill/>
            <a:ln>
              <a:noFill/>
            </a:ln>
          </p:spPr>
        </p:pic>
      </p:grpSp>
      <p:sp>
        <p:nvSpPr>
          <p:cNvPr id="52" name="Rectangle 51"/>
          <p:cNvSpPr>
            <a:spLocks noChangeArrowheads="1"/>
          </p:cNvSpPr>
          <p:nvPr/>
        </p:nvSpPr>
        <p:spPr bwMode="auto">
          <a:xfrm>
            <a:off x="5276420" y="1711167"/>
            <a:ext cx="1026795" cy="264319"/>
          </a:xfrm>
          <a:prstGeom prst="rect">
            <a:avLst/>
          </a:prstGeom>
          <a:noFill/>
          <a:ln w="9525">
            <a:noFill/>
            <a:miter lim="800000"/>
            <a:headEnd/>
            <a:tailEnd/>
          </a:ln>
        </p:spPr>
        <p:txBody>
          <a:bodyPr rot="0" vert="horz" wrap="square" lIns="91440" tIns="45720" rIns="91440" bIns="45720" anchor="t" anchorCtr="0" upright="1">
            <a:noAutofit/>
          </a:bodyPr>
          <a:lstStyle/>
          <a:p>
            <a:pPr marL="0" marR="0" algn="ctr">
              <a:lnSpc>
                <a:spcPct val="115000"/>
              </a:lnSpc>
              <a:spcBef>
                <a:spcPts val="0"/>
              </a:spcBef>
              <a:spcAft>
                <a:spcPts val="0"/>
              </a:spcAft>
            </a:pPr>
            <a:r>
              <a:rPr lang="en-US" sz="800" b="1" dirty="0">
                <a:effectLst/>
                <a:latin typeface="Calibri"/>
                <a:ea typeface="Calibri"/>
                <a:cs typeface="Times New Roman"/>
              </a:rPr>
              <a:t> </a:t>
            </a:r>
            <a:endParaRPr lang="en-US" sz="1100" dirty="0">
              <a:effectLst/>
              <a:latin typeface="Calibri"/>
              <a:ea typeface="Calibri"/>
              <a:cs typeface="Times New Roman"/>
            </a:endParaRPr>
          </a:p>
          <a:p>
            <a:pPr marL="0" marR="0" algn="ctr">
              <a:lnSpc>
                <a:spcPct val="115000"/>
              </a:lnSpc>
              <a:spcBef>
                <a:spcPts val="0"/>
              </a:spcBef>
              <a:spcAft>
                <a:spcPts val="0"/>
              </a:spcAft>
            </a:pPr>
            <a:r>
              <a:rPr lang="en-US" sz="800" b="1" dirty="0">
                <a:effectLst/>
                <a:latin typeface="Calibri"/>
                <a:ea typeface="Calibri"/>
                <a:cs typeface="Times New Roman"/>
              </a:rPr>
              <a:t> </a:t>
            </a:r>
            <a:endParaRPr lang="en-US" sz="1100" dirty="0">
              <a:effectLst/>
              <a:latin typeface="Calibri"/>
              <a:ea typeface="Calibri"/>
              <a:cs typeface="Times New Roman"/>
            </a:endParaRPr>
          </a:p>
        </p:txBody>
      </p:sp>
      <p:sp>
        <p:nvSpPr>
          <p:cNvPr id="55" name="Rectangle 54"/>
          <p:cNvSpPr>
            <a:spLocks noChangeArrowheads="1"/>
          </p:cNvSpPr>
          <p:nvPr/>
        </p:nvSpPr>
        <p:spPr bwMode="auto">
          <a:xfrm>
            <a:off x="1222096" y="4404818"/>
            <a:ext cx="933450" cy="157163"/>
          </a:xfrm>
          <a:prstGeom prst="rect">
            <a:avLst/>
          </a:prstGeom>
          <a:noFill/>
          <a:ln w="9525">
            <a:noFill/>
            <a:miter lim="800000"/>
            <a:headEnd/>
            <a:tailEnd/>
          </a:ln>
        </p:spPr>
        <p:txBody>
          <a:bodyPr rot="0" vert="horz" wrap="square" lIns="91440" tIns="45720" rIns="91440" bIns="45720" anchor="t" anchorCtr="0" upright="1">
            <a:noAutofit/>
          </a:bodyPr>
          <a:lstStyle/>
          <a:p>
            <a:pPr marL="0" marR="0" algn="ctr">
              <a:spcBef>
                <a:spcPts val="0"/>
              </a:spcBef>
              <a:spcAft>
                <a:spcPts val="0"/>
              </a:spcAft>
            </a:pPr>
            <a:endParaRPr lang="en-US" sz="1100" dirty="0">
              <a:effectLst/>
              <a:latin typeface="Calibri"/>
              <a:ea typeface="Calibri"/>
              <a:cs typeface="Times New Roman"/>
            </a:endParaRPr>
          </a:p>
        </p:txBody>
      </p:sp>
      <p:sp>
        <p:nvSpPr>
          <p:cNvPr id="63" name="Rectangle 62"/>
          <p:cNvSpPr>
            <a:spLocks noChangeArrowheads="1"/>
          </p:cNvSpPr>
          <p:nvPr/>
        </p:nvSpPr>
        <p:spPr bwMode="auto">
          <a:xfrm>
            <a:off x="1704973" y="1578552"/>
            <a:ext cx="1562100" cy="250031"/>
          </a:xfrm>
          <a:prstGeom prst="rect">
            <a:avLst/>
          </a:prstGeom>
          <a:noFill/>
          <a:ln w="9525">
            <a:noFill/>
            <a:miter lim="800000"/>
            <a:headEnd/>
            <a:tailEnd/>
          </a:ln>
        </p:spPr>
        <p:txBody>
          <a:bodyPr rot="0" vert="horz" wrap="square" lIns="91440" tIns="45720" rIns="91440" bIns="45720" anchor="t" anchorCtr="0" upright="1">
            <a:noAutofit/>
          </a:bodyPr>
          <a:lstStyle/>
          <a:p>
            <a:pPr marL="0" marR="0">
              <a:spcBef>
                <a:spcPts val="0"/>
              </a:spcBef>
              <a:spcAft>
                <a:spcPts val="0"/>
              </a:spcAft>
            </a:pPr>
            <a:endParaRPr lang="en-US" sz="1100" dirty="0">
              <a:effectLst/>
              <a:latin typeface="Calibri"/>
              <a:ea typeface="Calibri"/>
              <a:cs typeface="Times New Roman"/>
            </a:endParaRPr>
          </a:p>
        </p:txBody>
      </p:sp>
      <p:sp>
        <p:nvSpPr>
          <p:cNvPr id="3" name="Rectangle 66"/>
          <p:cNvSpPr>
            <a:spLocks noChangeArrowheads="1"/>
          </p:cNvSpPr>
          <p:nvPr/>
        </p:nvSpPr>
        <p:spPr bwMode="auto">
          <a:xfrm>
            <a:off x="304800" y="230773"/>
            <a:ext cx="851759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a:r>
              <a:rPr lang="en-US" sz="1600" dirty="0" smtClean="0">
                <a:solidFill>
                  <a:schemeClr val="bg1"/>
                </a:solidFill>
              </a:rPr>
              <a:t>ENGINEERING AND CONFIGURATION MANAGEMENT (4N)</a:t>
            </a:r>
            <a:endParaRPr lang="en-US" sz="1600" dirty="0">
              <a:solidFill>
                <a:schemeClr val="bg1"/>
              </a:solidFill>
            </a:endParaRPr>
          </a:p>
        </p:txBody>
      </p:sp>
      <p:sp>
        <p:nvSpPr>
          <p:cNvPr id="5" name="Rectangle 69"/>
          <p:cNvSpPr>
            <a:spLocks noChangeArrowheads="1"/>
          </p:cNvSpPr>
          <p:nvPr/>
        </p:nvSpPr>
        <p:spPr bwMode="auto">
          <a:xfrm>
            <a:off x="0" y="1582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6" name="Rectangle 78"/>
          <p:cNvSpPr>
            <a:spLocks noChangeArrowheads="1"/>
          </p:cNvSpPr>
          <p:nvPr/>
        </p:nvSpPr>
        <p:spPr bwMode="auto">
          <a:xfrm>
            <a:off x="0" y="3429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sp>
        <p:nvSpPr>
          <p:cNvPr id="28" name="Rectangle 93"/>
          <p:cNvSpPr>
            <a:spLocks noChangeArrowheads="1"/>
          </p:cNvSpPr>
          <p:nvPr/>
        </p:nvSpPr>
        <p:spPr bwMode="auto">
          <a:xfrm>
            <a:off x="-76200" y="1027570"/>
            <a:ext cx="26161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264" name="TextBox 11263"/>
          <p:cNvSpPr txBox="1"/>
          <p:nvPr/>
        </p:nvSpPr>
        <p:spPr>
          <a:xfrm>
            <a:off x="4166554" y="1243013"/>
            <a:ext cx="1048906" cy="553998"/>
          </a:xfrm>
          <a:prstGeom prst="rect">
            <a:avLst/>
          </a:prstGeom>
          <a:noFill/>
        </p:spPr>
        <p:txBody>
          <a:bodyPr wrap="square" rtlCol="0">
            <a:spAutoFit/>
          </a:bodyPr>
          <a:lstStyle/>
          <a:p>
            <a:r>
              <a:rPr lang="en-US" sz="1000" b="1" dirty="0">
                <a:solidFill>
                  <a:schemeClr val="bg1"/>
                </a:solidFill>
                <a:latin typeface="Calibri"/>
                <a:ea typeface="Calibri"/>
                <a:cs typeface="Times New Roman"/>
              </a:rPr>
              <a:t>Ashley Roques</a:t>
            </a:r>
          </a:p>
          <a:p>
            <a:r>
              <a:rPr lang="en-US" sz="1000" b="1" dirty="0">
                <a:solidFill>
                  <a:schemeClr val="bg1"/>
                </a:solidFill>
                <a:latin typeface="Calibri"/>
                <a:ea typeface="Calibri"/>
                <a:cs typeface="Times New Roman"/>
              </a:rPr>
              <a:t>Admin Coordinator</a:t>
            </a:r>
          </a:p>
        </p:txBody>
      </p:sp>
      <p:sp>
        <p:nvSpPr>
          <p:cNvPr id="39" name="AutoShape 2" descr="https://apps.inpo.org/Data/PeopleandPlaces/ProfilePictures/316008.jpg?1234"/>
          <p:cNvSpPr>
            <a:spLocks noChangeAspect="1" noChangeArrowheads="1"/>
          </p:cNvSpPr>
          <p:nvPr/>
        </p:nvSpPr>
        <p:spPr bwMode="auto">
          <a:xfrm>
            <a:off x="155575" y="-108347"/>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1" name="Rectangle 40"/>
          <p:cNvSpPr/>
          <p:nvPr/>
        </p:nvSpPr>
        <p:spPr>
          <a:xfrm>
            <a:off x="7015799" y="3197700"/>
            <a:ext cx="893953" cy="446276"/>
          </a:xfrm>
          <a:prstGeom prst="rect">
            <a:avLst/>
          </a:prstGeom>
        </p:spPr>
        <p:txBody>
          <a:bodyPr wrap="square">
            <a:spAutoFit/>
          </a:bodyPr>
          <a:lstStyle/>
          <a:p>
            <a:pPr lvl="0" algn="ctr">
              <a:lnSpc>
                <a:spcPct val="115000"/>
              </a:lnSpc>
              <a:spcBef>
                <a:spcPts val="0"/>
              </a:spcBef>
              <a:spcAft>
                <a:spcPts val="0"/>
              </a:spcAft>
            </a:pPr>
            <a:r>
              <a:rPr lang="en-US" sz="1000" b="1" dirty="0">
                <a:solidFill>
                  <a:schemeClr val="bg1"/>
                </a:solidFill>
                <a:latin typeface="Calibri"/>
                <a:ea typeface="Calibri"/>
                <a:cs typeface="Times New Roman"/>
              </a:rPr>
              <a:t>Joe</a:t>
            </a:r>
            <a:r>
              <a:rPr lang="en-US" sz="800" b="1" dirty="0" smtClean="0">
                <a:solidFill>
                  <a:schemeClr val="bg1"/>
                </a:solidFill>
                <a:latin typeface="Calibri"/>
                <a:ea typeface="Calibri"/>
                <a:cs typeface="Times New Roman"/>
              </a:rPr>
              <a:t> </a:t>
            </a:r>
            <a:r>
              <a:rPr lang="en-US" sz="1000" b="1" dirty="0">
                <a:solidFill>
                  <a:schemeClr val="bg1"/>
                </a:solidFill>
                <a:latin typeface="Calibri"/>
                <a:ea typeface="Calibri"/>
                <a:cs typeface="Times New Roman"/>
              </a:rPr>
              <a:t>Mathew</a:t>
            </a:r>
          </a:p>
          <a:p>
            <a:pPr lvl="0" algn="ctr">
              <a:lnSpc>
                <a:spcPct val="115000"/>
              </a:lnSpc>
              <a:spcBef>
                <a:spcPts val="0"/>
              </a:spcBef>
              <a:spcAft>
                <a:spcPts val="0"/>
              </a:spcAft>
            </a:pPr>
            <a:r>
              <a:rPr lang="en-US" sz="1000" b="1" dirty="0">
                <a:solidFill>
                  <a:schemeClr val="bg1"/>
                </a:solidFill>
                <a:latin typeface="Calibri"/>
                <a:ea typeface="Calibri"/>
                <a:cs typeface="Times New Roman"/>
              </a:rPr>
              <a:t>Xcel</a:t>
            </a:r>
            <a:r>
              <a:rPr lang="en-US" sz="800" b="1" dirty="0" smtClean="0">
                <a:solidFill>
                  <a:schemeClr val="bg1"/>
                </a:solidFill>
                <a:latin typeface="Calibri"/>
                <a:ea typeface="Calibri"/>
                <a:cs typeface="Times New Roman"/>
              </a:rPr>
              <a:t> </a:t>
            </a:r>
            <a:r>
              <a:rPr lang="en-US" sz="1000" b="1" dirty="0">
                <a:solidFill>
                  <a:schemeClr val="bg1"/>
                </a:solidFill>
                <a:latin typeface="Calibri"/>
                <a:ea typeface="Calibri"/>
                <a:cs typeface="Times New Roman"/>
              </a:rPr>
              <a:t>Energy</a:t>
            </a:r>
          </a:p>
        </p:txBody>
      </p:sp>
      <p:pic>
        <p:nvPicPr>
          <p:cNvPr id="1028" name="Picture 4"/>
          <p:cNvPicPr>
            <a:picLocks noChangeArrowheads="1"/>
          </p:cNvPicPr>
          <p:nvPr/>
        </p:nvPicPr>
        <p:blipFill>
          <a:blip r:embed="rId11" cstate="print">
            <a:extLst>
              <a:ext uri="{28A0092B-C50C-407E-A947-70E740481C1C}">
                <a14:useLocalDpi xmlns:a14="http://schemas.microsoft.com/office/drawing/2010/main" val="0"/>
              </a:ext>
            </a:extLst>
          </a:blip>
          <a:stretch>
            <a:fillRect/>
          </a:stretch>
        </p:blipFill>
        <p:spPr bwMode="auto">
          <a:xfrm>
            <a:off x="6270351" y="2480891"/>
            <a:ext cx="676656" cy="777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7" name="Rectangle 66"/>
          <p:cNvSpPr/>
          <p:nvPr/>
        </p:nvSpPr>
        <p:spPr>
          <a:xfrm>
            <a:off x="6251682" y="3197700"/>
            <a:ext cx="804142" cy="446276"/>
          </a:xfrm>
          <a:prstGeom prst="rect">
            <a:avLst/>
          </a:prstGeom>
        </p:spPr>
        <p:txBody>
          <a:bodyPr wrap="square">
            <a:spAutoFit/>
          </a:bodyPr>
          <a:lstStyle/>
          <a:p>
            <a:pPr lvl="0" algn="ctr">
              <a:lnSpc>
                <a:spcPct val="115000"/>
              </a:lnSpc>
              <a:spcBef>
                <a:spcPts val="0"/>
              </a:spcBef>
              <a:spcAft>
                <a:spcPts val="0"/>
              </a:spcAft>
            </a:pPr>
            <a:r>
              <a:rPr lang="en-US" sz="1000" b="1" dirty="0">
                <a:solidFill>
                  <a:schemeClr val="bg1"/>
                </a:solidFill>
                <a:latin typeface="Calibri"/>
                <a:ea typeface="Calibri"/>
                <a:cs typeface="Times New Roman"/>
              </a:rPr>
              <a:t>Tim</a:t>
            </a:r>
            <a:r>
              <a:rPr lang="en-US" sz="800" b="1" dirty="0" smtClean="0">
                <a:solidFill>
                  <a:schemeClr val="bg1"/>
                </a:solidFill>
                <a:latin typeface="Calibri"/>
                <a:ea typeface="Calibri"/>
                <a:cs typeface="Times New Roman"/>
              </a:rPr>
              <a:t> </a:t>
            </a:r>
            <a:r>
              <a:rPr lang="en-US" sz="1000" b="1" dirty="0">
                <a:solidFill>
                  <a:schemeClr val="bg1"/>
                </a:solidFill>
                <a:latin typeface="Calibri"/>
                <a:ea typeface="Calibri"/>
                <a:cs typeface="Times New Roman"/>
              </a:rPr>
              <a:t>Long</a:t>
            </a:r>
          </a:p>
          <a:p>
            <a:pPr lvl="0" algn="ctr">
              <a:lnSpc>
                <a:spcPct val="115000"/>
              </a:lnSpc>
              <a:spcBef>
                <a:spcPts val="0"/>
              </a:spcBef>
              <a:spcAft>
                <a:spcPts val="0"/>
              </a:spcAft>
            </a:pPr>
            <a:r>
              <a:rPr lang="en-US" sz="1000" b="1" dirty="0">
                <a:solidFill>
                  <a:schemeClr val="bg1"/>
                </a:solidFill>
                <a:latin typeface="Calibri"/>
                <a:ea typeface="Calibri"/>
                <a:cs typeface="Times New Roman"/>
              </a:rPr>
              <a:t>Hatch</a:t>
            </a:r>
          </a:p>
        </p:txBody>
      </p:sp>
      <p:sp>
        <p:nvSpPr>
          <p:cNvPr id="70" name="Rectangle 69"/>
          <p:cNvSpPr>
            <a:spLocks noChangeArrowheads="1"/>
          </p:cNvSpPr>
          <p:nvPr/>
        </p:nvSpPr>
        <p:spPr bwMode="auto">
          <a:xfrm>
            <a:off x="5727361" y="1789629"/>
            <a:ext cx="1398749" cy="185857"/>
          </a:xfrm>
          <a:prstGeom prst="rect">
            <a:avLst/>
          </a:prstGeom>
          <a:noFill/>
          <a:ln w="9525">
            <a:noFill/>
            <a:miter lim="800000"/>
            <a:headEnd/>
            <a:tailEnd/>
          </a:ln>
        </p:spPr>
        <p:txBody>
          <a:bodyPr rot="0" vert="horz" wrap="square" lIns="91440" tIns="45720" rIns="91440" bIns="45720" anchor="t" anchorCtr="0" upright="1">
            <a:noAutofit/>
          </a:bodyPr>
          <a:lstStyle/>
          <a:p>
            <a:pPr>
              <a:lnSpc>
                <a:spcPct val="115000"/>
              </a:lnSpc>
            </a:pPr>
            <a:r>
              <a:rPr lang="en-US" sz="1000" b="1" dirty="0">
                <a:solidFill>
                  <a:schemeClr val="bg1"/>
                </a:solidFill>
                <a:latin typeface="Calibri"/>
                <a:ea typeface="Calibri"/>
                <a:cs typeface="Times New Roman"/>
              </a:rPr>
              <a:t>Andrew Hayward</a:t>
            </a:r>
          </a:p>
          <a:p>
            <a:pPr>
              <a:lnSpc>
                <a:spcPct val="115000"/>
              </a:lnSpc>
            </a:pPr>
            <a:r>
              <a:rPr lang="en-US" sz="1000" b="1" dirty="0">
                <a:solidFill>
                  <a:schemeClr val="bg1"/>
                </a:solidFill>
                <a:latin typeface="Calibri"/>
                <a:ea typeface="Calibri"/>
                <a:cs typeface="Times New Roman"/>
              </a:rPr>
              <a:t>New Brunswick</a:t>
            </a:r>
          </a:p>
          <a:p>
            <a:pPr marL="0" marR="0" algn="ctr">
              <a:lnSpc>
                <a:spcPct val="115000"/>
              </a:lnSpc>
              <a:spcBef>
                <a:spcPts val="0"/>
              </a:spcBef>
              <a:spcAft>
                <a:spcPts val="0"/>
              </a:spcAft>
            </a:pPr>
            <a:r>
              <a:rPr lang="en-US" sz="800" b="1" dirty="0">
                <a:effectLst/>
                <a:latin typeface="Calibri"/>
                <a:ea typeface="Calibri"/>
                <a:cs typeface="Times New Roman"/>
              </a:rPr>
              <a:t> </a:t>
            </a:r>
            <a:endParaRPr lang="en-US" sz="1100" dirty="0">
              <a:effectLst/>
              <a:latin typeface="Calibri"/>
              <a:ea typeface="Calibri"/>
              <a:cs typeface="Times New Roman"/>
            </a:endParaRPr>
          </a:p>
          <a:p>
            <a:pPr marL="0" marR="0" algn="ctr">
              <a:lnSpc>
                <a:spcPct val="115000"/>
              </a:lnSpc>
              <a:spcBef>
                <a:spcPts val="0"/>
              </a:spcBef>
              <a:spcAft>
                <a:spcPts val="0"/>
              </a:spcAft>
            </a:pPr>
            <a:r>
              <a:rPr lang="en-US" sz="800" b="1" dirty="0">
                <a:effectLst/>
                <a:latin typeface="Calibri"/>
                <a:ea typeface="Calibri"/>
                <a:cs typeface="Times New Roman"/>
              </a:rPr>
              <a:t> </a:t>
            </a:r>
            <a:endParaRPr lang="en-US" sz="1100" dirty="0">
              <a:effectLst/>
              <a:latin typeface="Calibri"/>
              <a:ea typeface="Calibri"/>
              <a:cs typeface="Times New Roman"/>
            </a:endParaRPr>
          </a:p>
        </p:txBody>
      </p:sp>
      <p:sp>
        <p:nvSpPr>
          <p:cNvPr id="40" name="AutoShape 2" descr="https://apps.inpo.org/Data/PeopleandPlaces/ProfilePictures/314259.jpg?1234"/>
          <p:cNvSpPr>
            <a:spLocks noChangeAspect="1" noChangeArrowheads="1"/>
          </p:cNvSpPr>
          <p:nvPr/>
        </p:nvSpPr>
        <p:spPr bwMode="auto">
          <a:xfrm>
            <a:off x="307975" y="5953"/>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68" name="Picture 67"/>
          <p:cNvPicPr preferRelativeResize="0">
            <a:picLocks/>
          </p:cNvPicPr>
          <p:nvPr/>
        </p:nvPicPr>
        <p:blipFill>
          <a:blip r:embed="rId12" cstate="print">
            <a:extLst>
              <a:ext uri="{28A0092B-C50C-407E-A947-70E740481C1C}">
                <a14:useLocalDpi xmlns:a14="http://schemas.microsoft.com/office/drawing/2010/main" val="0"/>
              </a:ext>
            </a:extLst>
          </a:blip>
          <a:stretch>
            <a:fillRect/>
          </a:stretch>
        </p:blipFill>
        <p:spPr>
          <a:xfrm>
            <a:off x="5913354" y="1049041"/>
            <a:ext cx="676656" cy="777240"/>
          </a:xfrm>
          <a:prstGeom prst="rect">
            <a:avLst/>
          </a:prstGeom>
        </p:spPr>
      </p:pic>
      <p:sp>
        <p:nvSpPr>
          <p:cNvPr id="29" name="Rectangle 28"/>
          <p:cNvSpPr/>
          <p:nvPr/>
        </p:nvSpPr>
        <p:spPr>
          <a:xfrm>
            <a:off x="2550779" y="4501478"/>
            <a:ext cx="787395" cy="269304"/>
          </a:xfrm>
          <a:prstGeom prst="rect">
            <a:avLst/>
          </a:prstGeom>
        </p:spPr>
        <p:txBody>
          <a:bodyPr wrap="none">
            <a:spAutoFit/>
          </a:bodyPr>
          <a:lstStyle/>
          <a:p>
            <a:pPr marL="0" marR="0" algn="ctr">
              <a:lnSpc>
                <a:spcPct val="115000"/>
              </a:lnSpc>
              <a:spcBef>
                <a:spcPts val="0"/>
              </a:spcBef>
              <a:spcAft>
                <a:spcPts val="0"/>
              </a:spcAft>
            </a:pPr>
            <a:r>
              <a:rPr lang="en-US" sz="1000" b="1" dirty="0">
                <a:solidFill>
                  <a:schemeClr val="bg1"/>
                </a:solidFill>
                <a:latin typeface="Calibri"/>
                <a:ea typeface="Calibri"/>
                <a:cs typeface="Times New Roman"/>
              </a:rPr>
              <a:t>Ray</a:t>
            </a:r>
            <a:r>
              <a:rPr lang="en-US" sz="800" b="1" dirty="0" smtClean="0">
                <a:solidFill>
                  <a:schemeClr val="bg1"/>
                </a:solidFill>
                <a:latin typeface="Calibri"/>
                <a:ea typeface="Calibri"/>
                <a:cs typeface="Times New Roman"/>
              </a:rPr>
              <a:t> </a:t>
            </a:r>
            <a:r>
              <a:rPr lang="en-US" sz="1000" b="1" dirty="0">
                <a:solidFill>
                  <a:schemeClr val="bg1"/>
                </a:solidFill>
                <a:latin typeface="Calibri"/>
                <a:ea typeface="Calibri"/>
                <a:cs typeface="Times New Roman"/>
              </a:rPr>
              <a:t>George</a:t>
            </a:r>
          </a:p>
        </p:txBody>
      </p:sp>
      <p:sp>
        <p:nvSpPr>
          <p:cNvPr id="30" name="Rectangle 29"/>
          <p:cNvSpPr/>
          <p:nvPr/>
        </p:nvSpPr>
        <p:spPr>
          <a:xfrm>
            <a:off x="2430966" y="3525722"/>
            <a:ext cx="936475" cy="269304"/>
          </a:xfrm>
          <a:prstGeom prst="rect">
            <a:avLst/>
          </a:prstGeom>
        </p:spPr>
        <p:txBody>
          <a:bodyPr wrap="none">
            <a:spAutoFit/>
          </a:bodyPr>
          <a:lstStyle/>
          <a:p>
            <a:pPr marL="0" marR="0" algn="ctr">
              <a:lnSpc>
                <a:spcPct val="115000"/>
              </a:lnSpc>
              <a:spcBef>
                <a:spcPts val="0"/>
              </a:spcBef>
              <a:spcAft>
                <a:spcPts val="0"/>
              </a:spcAft>
            </a:pPr>
            <a:r>
              <a:rPr lang="en-US" sz="1000" b="1" dirty="0">
                <a:solidFill>
                  <a:schemeClr val="bg1"/>
                </a:solidFill>
                <a:latin typeface="Calibri"/>
                <a:ea typeface="Calibri"/>
                <a:cs typeface="Times New Roman"/>
              </a:rPr>
              <a:t>Craig</a:t>
            </a:r>
            <a:r>
              <a:rPr lang="en-US" sz="800" b="1" dirty="0" smtClean="0">
                <a:solidFill>
                  <a:schemeClr val="bg1"/>
                </a:solidFill>
                <a:latin typeface="Calibri"/>
                <a:ea typeface="Calibri"/>
                <a:cs typeface="Times New Roman"/>
              </a:rPr>
              <a:t> </a:t>
            </a:r>
            <a:r>
              <a:rPr lang="en-US" sz="1000" b="1" dirty="0">
                <a:solidFill>
                  <a:schemeClr val="bg1"/>
                </a:solidFill>
                <a:latin typeface="Calibri"/>
                <a:ea typeface="Calibri"/>
                <a:cs typeface="Times New Roman"/>
              </a:rPr>
              <a:t>Faulkner</a:t>
            </a:r>
          </a:p>
        </p:txBody>
      </p:sp>
      <p:pic>
        <p:nvPicPr>
          <p:cNvPr id="17"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129173" y="2486423"/>
            <a:ext cx="649384" cy="752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2" name="Rectangle 41"/>
          <p:cNvSpPr/>
          <p:nvPr/>
        </p:nvSpPr>
        <p:spPr>
          <a:xfrm>
            <a:off x="7037689" y="2518648"/>
            <a:ext cx="872063" cy="666035"/>
          </a:xfrm>
          <a:prstGeom prst="rect">
            <a:avLst/>
          </a:prstGeom>
        </p:spPr>
        <p:txBody>
          <a:bodyPr wrap="square">
            <a:spAutoFit/>
          </a:bodyPr>
          <a:lstStyle/>
          <a:p>
            <a:pPr lvl="0" algn="ctr"/>
            <a:r>
              <a:rPr lang="en-US" sz="1200" dirty="0">
                <a:solidFill>
                  <a:prstClr val="white"/>
                </a:solidFill>
                <a:latin typeface="Calibri"/>
              </a:rPr>
              <a:t>Photo</a:t>
            </a:r>
          </a:p>
          <a:p>
            <a:pPr lvl="0" algn="ctr"/>
            <a:r>
              <a:rPr lang="en-US" sz="1200" dirty="0">
                <a:solidFill>
                  <a:prstClr val="white"/>
                </a:solidFill>
                <a:latin typeface="Calibri"/>
              </a:rPr>
              <a:t>Coming</a:t>
            </a:r>
          </a:p>
          <a:p>
            <a:pPr lvl="0" algn="ctr"/>
            <a:r>
              <a:rPr lang="en-US" sz="1200" dirty="0" smtClean="0">
                <a:solidFill>
                  <a:prstClr val="white"/>
                </a:solidFill>
                <a:latin typeface="Calibri"/>
              </a:rPr>
              <a:t>Soon</a:t>
            </a:r>
          </a:p>
        </p:txBody>
      </p:sp>
      <p:pic>
        <p:nvPicPr>
          <p:cNvPr id="1026" name="Picture 2"/>
          <p:cNvPicPr preferRelativeResize="0">
            <a:picLocks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83768" y="1627168"/>
            <a:ext cx="676656" cy="777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560875" y="2760024"/>
            <a:ext cx="676656" cy="777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4"/>
          <p:cNvPicPr>
            <a:picLocks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594970" y="3770424"/>
            <a:ext cx="676656" cy="777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https://apps.inpo.org/Data/PeopleandPlaces/ProfilePictures/88811.jpg?1234"/>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5427210" y="3596789"/>
            <a:ext cx="673681" cy="774733"/>
          </a:xfrm>
          <a:prstGeom prst="rect">
            <a:avLst/>
          </a:prstGeom>
          <a:noFill/>
          <a:extLst>
            <a:ext uri="{909E8E84-426E-40DD-AFC4-6F175D3DCCD1}">
              <a14:hiddenFill xmlns:a14="http://schemas.microsoft.com/office/drawing/2010/main">
                <a:solidFill>
                  <a:srgbClr val="FFFFFF"/>
                </a:solidFill>
              </a14:hiddenFill>
            </a:ext>
          </a:extLst>
        </p:spPr>
      </p:pic>
      <p:sp>
        <p:nvSpPr>
          <p:cNvPr id="43" name="TextBox 42"/>
          <p:cNvSpPr txBox="1"/>
          <p:nvPr/>
        </p:nvSpPr>
        <p:spPr>
          <a:xfrm>
            <a:off x="5314646" y="4381328"/>
            <a:ext cx="1112089" cy="400110"/>
          </a:xfrm>
          <a:prstGeom prst="rect">
            <a:avLst/>
          </a:prstGeom>
          <a:noFill/>
        </p:spPr>
        <p:txBody>
          <a:bodyPr wrap="square" rtlCol="0">
            <a:spAutoFit/>
          </a:bodyPr>
          <a:lstStyle/>
          <a:p>
            <a:r>
              <a:rPr lang="en-US" sz="1000" b="1" dirty="0">
                <a:solidFill>
                  <a:schemeClr val="bg1"/>
                </a:solidFill>
                <a:latin typeface="Calibri"/>
                <a:ea typeface="Calibri"/>
                <a:cs typeface="Times New Roman"/>
              </a:rPr>
              <a:t>Ken Robinson</a:t>
            </a:r>
          </a:p>
          <a:p>
            <a:r>
              <a:rPr lang="en-US" sz="1000" b="1" dirty="0">
                <a:solidFill>
                  <a:schemeClr val="bg1"/>
                </a:solidFill>
                <a:latin typeface="Calibri"/>
                <a:ea typeface="Calibri"/>
                <a:cs typeface="Times New Roman"/>
              </a:rPr>
              <a:t>Calvert Cliffs</a:t>
            </a:r>
          </a:p>
        </p:txBody>
      </p:sp>
      <p:pic>
        <p:nvPicPr>
          <p:cNvPr id="57"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126110" y="3643976"/>
            <a:ext cx="647916" cy="750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909752" y="3632545"/>
            <a:ext cx="662618" cy="767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9" name="Rectangle 48"/>
          <p:cNvSpPr/>
          <p:nvPr/>
        </p:nvSpPr>
        <p:spPr>
          <a:xfrm>
            <a:off x="7110391" y="3865394"/>
            <a:ext cx="678071" cy="307777"/>
          </a:xfrm>
          <a:prstGeom prst="rect">
            <a:avLst/>
          </a:prstGeom>
        </p:spPr>
        <p:txBody>
          <a:bodyPr wrap="none">
            <a:spAutoFit/>
          </a:bodyPr>
          <a:lstStyle/>
          <a:p>
            <a:pPr lvl="0" algn="ctr"/>
            <a:r>
              <a:rPr lang="en-US" sz="1400" dirty="0">
                <a:solidFill>
                  <a:prstClr val="white"/>
                </a:solidFill>
              </a:rPr>
              <a:t>Vacant</a:t>
            </a:r>
          </a:p>
        </p:txBody>
      </p:sp>
      <p:sp>
        <p:nvSpPr>
          <p:cNvPr id="50" name="Rectangle 49"/>
          <p:cNvSpPr/>
          <p:nvPr/>
        </p:nvSpPr>
        <p:spPr>
          <a:xfrm>
            <a:off x="7894299" y="3865394"/>
            <a:ext cx="678071" cy="307777"/>
          </a:xfrm>
          <a:prstGeom prst="rect">
            <a:avLst/>
          </a:prstGeom>
        </p:spPr>
        <p:txBody>
          <a:bodyPr wrap="none">
            <a:spAutoFit/>
          </a:bodyPr>
          <a:lstStyle/>
          <a:p>
            <a:pPr lvl="0" algn="ctr"/>
            <a:r>
              <a:rPr lang="en-US" sz="1400" dirty="0">
                <a:solidFill>
                  <a:prstClr val="white"/>
                </a:solidFill>
              </a:rPr>
              <a:t>Vacant</a:t>
            </a:r>
          </a:p>
        </p:txBody>
      </p:sp>
      <p:pic>
        <p:nvPicPr>
          <p:cNvPr id="1027" name="Picture 3"/>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3548475" y="2759931"/>
            <a:ext cx="690632" cy="794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 name="Rectangle 30"/>
          <p:cNvSpPr/>
          <p:nvPr/>
        </p:nvSpPr>
        <p:spPr>
          <a:xfrm>
            <a:off x="3262047" y="3525722"/>
            <a:ext cx="1263487" cy="269304"/>
          </a:xfrm>
          <a:prstGeom prst="rect">
            <a:avLst/>
          </a:prstGeom>
        </p:spPr>
        <p:txBody>
          <a:bodyPr wrap="none">
            <a:spAutoFit/>
          </a:bodyPr>
          <a:lstStyle/>
          <a:p>
            <a:pPr lvl="0" algn="ctr">
              <a:lnSpc>
                <a:spcPct val="115000"/>
              </a:lnSpc>
            </a:pPr>
            <a:r>
              <a:rPr lang="en-US" sz="1000" b="1" dirty="0" smtClean="0">
                <a:solidFill>
                  <a:prstClr val="white"/>
                </a:solidFill>
                <a:ea typeface="Calibri"/>
                <a:cs typeface="Times New Roman"/>
              </a:rPr>
              <a:t>Nathan Zohner 6/17</a:t>
            </a:r>
            <a:endParaRPr lang="en-US" sz="1000" b="1" dirty="0">
              <a:solidFill>
                <a:prstClr val="white"/>
              </a:solidFill>
              <a:ea typeface="Calibri"/>
              <a:cs typeface="Times New Roman"/>
            </a:endParaRPr>
          </a:p>
        </p:txBody>
      </p:sp>
    </p:spTree>
    <p:extLst>
      <p:ext uri="{BB962C8B-B14F-4D97-AF65-F5344CB8AC3E}">
        <p14:creationId xmlns:p14="http://schemas.microsoft.com/office/powerpoint/2010/main" val="1562626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noGrp="1"/>
          </p:cNvGraphicFramePr>
          <p:nvPr>
            <p:extLst>
              <p:ext uri="{D42A27DB-BD31-4B8C-83A1-F6EECF244321}">
                <p14:modId xmlns:p14="http://schemas.microsoft.com/office/powerpoint/2010/main" val="1246040165"/>
              </p:ext>
            </p:extLst>
          </p:nvPr>
        </p:nvGraphicFramePr>
        <p:xfrm>
          <a:off x="237153" y="228163"/>
          <a:ext cx="8669694" cy="46871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88435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AFI </a:t>
            </a:r>
            <a:r>
              <a:rPr lang="en-US" dirty="0" smtClean="0"/>
              <a:t>trends </a:t>
            </a:r>
            <a:r>
              <a:rPr lang="en-US" dirty="0"/>
              <a:t>as of </a:t>
            </a:r>
            <a:r>
              <a:rPr lang="en-US" dirty="0" smtClean="0"/>
              <a:t>4th QTR 2016</a:t>
            </a:r>
            <a:endParaRPr lang="en-US" dirty="0"/>
          </a:p>
        </p:txBody>
      </p:sp>
      <p:sp>
        <p:nvSpPr>
          <p:cNvPr id="3" name="Content Placeholder 2"/>
          <p:cNvSpPr>
            <a:spLocks noGrp="1"/>
          </p:cNvSpPr>
          <p:nvPr>
            <p:ph idx="1"/>
          </p:nvPr>
        </p:nvSpPr>
        <p:spPr>
          <a:xfrm>
            <a:off x="457201" y="914400"/>
            <a:ext cx="7985051" cy="2286000"/>
          </a:xfrm>
        </p:spPr>
        <p:txBody>
          <a:bodyPr>
            <a:normAutofit fontScale="70000" lnSpcReduction="20000"/>
          </a:bodyPr>
          <a:lstStyle/>
          <a:p>
            <a:pPr marL="0" indent="0">
              <a:buNone/>
            </a:pPr>
            <a:r>
              <a:rPr lang="en-US" sz="2800" dirty="0" smtClean="0"/>
              <a:t>Next slide depicts trends in </a:t>
            </a:r>
            <a:r>
              <a:rPr lang="en-US" sz="2800" dirty="0" smtClean="0">
                <a:solidFill>
                  <a:srgbClr val="4D4D4D"/>
                </a:solidFill>
              </a:rPr>
              <a:t>AFIs Only </a:t>
            </a:r>
            <a:r>
              <a:rPr lang="en-US" sz="2800" dirty="0"/>
              <a:t>from 2011 </a:t>
            </a:r>
            <a:r>
              <a:rPr lang="en-US" sz="2800" dirty="0" smtClean="0"/>
              <a:t>to end of 4th QTR 2016. </a:t>
            </a:r>
          </a:p>
          <a:p>
            <a:pPr marL="0" indent="0">
              <a:buNone/>
            </a:pPr>
            <a:r>
              <a:rPr lang="en-US" sz="1800" dirty="0" smtClean="0"/>
              <a:t>Notes: </a:t>
            </a:r>
          </a:p>
          <a:p>
            <a:r>
              <a:rPr lang="en-US" sz="1800" dirty="0" smtClean="0"/>
              <a:t>Includes EN, CM, and ER tagged AFIs</a:t>
            </a:r>
          </a:p>
          <a:p>
            <a:r>
              <a:rPr lang="en-US" sz="1800" dirty="0" smtClean="0"/>
              <a:t>“Other” includes engineering-related  AFI tagged to OF, OE, and LF</a:t>
            </a:r>
          </a:p>
          <a:p>
            <a:r>
              <a:rPr lang="en-US" sz="1800" dirty="0" smtClean="0"/>
              <a:t>30 fewer AFIs were initiated in 2016 than previous year. </a:t>
            </a:r>
          </a:p>
          <a:p>
            <a:pPr lvl="1"/>
            <a:r>
              <a:rPr lang="en-US" sz="1400" dirty="0" smtClean="0"/>
              <a:t>CM </a:t>
            </a:r>
            <a:r>
              <a:rPr lang="en-US" sz="1400" dirty="0"/>
              <a:t>and ER both dropped significantly in 2016</a:t>
            </a:r>
          </a:p>
          <a:p>
            <a:pPr lvl="1"/>
            <a:r>
              <a:rPr lang="en-US" sz="1400" dirty="0" smtClean="0"/>
              <a:t>EN and “other” (OE, LF, OF) increased slightly (these tend to be “2</a:t>
            </a:r>
            <a:r>
              <a:rPr lang="en-US" sz="1400" baseline="30000" dirty="0" smtClean="0"/>
              <a:t>nd</a:t>
            </a:r>
            <a:r>
              <a:rPr lang="en-US" sz="1400" dirty="0" smtClean="0"/>
              <a:t> week” AFIs)</a:t>
            </a:r>
          </a:p>
          <a:p>
            <a:endParaRPr lang="en-US" sz="2200" dirty="0" smtClean="0"/>
          </a:p>
          <a:p>
            <a:endParaRPr lang="en-US" sz="2200" dirty="0" smtClean="0"/>
          </a:p>
          <a:p>
            <a:endParaRPr lang="en-US" sz="2200" dirty="0" smtClean="0"/>
          </a:p>
          <a:p>
            <a:pPr marL="0" indent="0">
              <a:buNone/>
            </a:pPr>
            <a:endParaRPr lang="en-US" dirty="0" smtClean="0"/>
          </a:p>
        </p:txBody>
      </p:sp>
      <p:graphicFrame>
        <p:nvGraphicFramePr>
          <p:cNvPr id="4" name="Table 3"/>
          <p:cNvGraphicFramePr>
            <a:graphicFrameLocks noGrp="1"/>
          </p:cNvGraphicFramePr>
          <p:nvPr>
            <p:extLst>
              <p:ext uri="{D42A27DB-BD31-4B8C-83A1-F6EECF244321}">
                <p14:modId xmlns:p14="http://schemas.microsoft.com/office/powerpoint/2010/main" val="3773968459"/>
              </p:ext>
            </p:extLst>
          </p:nvPr>
        </p:nvGraphicFramePr>
        <p:xfrm>
          <a:off x="838200" y="3314700"/>
          <a:ext cx="7543802" cy="1409700"/>
        </p:xfrm>
        <a:graphic>
          <a:graphicData uri="http://schemas.openxmlformats.org/drawingml/2006/table">
            <a:tbl>
              <a:tblPr firstRow="1" bandRow="1">
                <a:tableStyleId>{5C22544A-7EE6-4342-B048-85BDC9FD1C3A}</a:tableStyleId>
              </a:tblPr>
              <a:tblGrid>
                <a:gridCol w="1077686"/>
                <a:gridCol w="1077686"/>
                <a:gridCol w="1077686"/>
                <a:gridCol w="1077686"/>
                <a:gridCol w="1077686"/>
                <a:gridCol w="1077686"/>
                <a:gridCol w="1077686"/>
              </a:tblGrid>
              <a:tr h="274320">
                <a:tc>
                  <a:txBody>
                    <a:bodyPr/>
                    <a:lstStyle/>
                    <a:p>
                      <a:endParaRPr lang="en-US" sz="1400" dirty="0"/>
                    </a:p>
                  </a:txBody>
                  <a:tcPr marT="34290" marB="34290"/>
                </a:tc>
                <a:tc>
                  <a:txBody>
                    <a:bodyPr/>
                    <a:lstStyle/>
                    <a:p>
                      <a:r>
                        <a:rPr lang="en-US" sz="1400" dirty="0" smtClean="0"/>
                        <a:t>2011</a:t>
                      </a:r>
                      <a:endParaRPr lang="en-US" sz="1400" dirty="0"/>
                    </a:p>
                  </a:txBody>
                  <a:tcPr marT="34290" marB="34290"/>
                </a:tc>
                <a:tc>
                  <a:txBody>
                    <a:bodyPr/>
                    <a:lstStyle/>
                    <a:p>
                      <a:r>
                        <a:rPr lang="en-US" sz="1400" dirty="0" smtClean="0"/>
                        <a:t>2012</a:t>
                      </a:r>
                      <a:endParaRPr lang="en-US" sz="1400" dirty="0"/>
                    </a:p>
                  </a:txBody>
                  <a:tcPr marT="34290" marB="34290"/>
                </a:tc>
                <a:tc>
                  <a:txBody>
                    <a:bodyPr/>
                    <a:lstStyle/>
                    <a:p>
                      <a:r>
                        <a:rPr lang="en-US" sz="1400" dirty="0" smtClean="0"/>
                        <a:t>2013</a:t>
                      </a:r>
                      <a:endParaRPr lang="en-US" sz="1400" dirty="0"/>
                    </a:p>
                  </a:txBody>
                  <a:tcPr marT="34290" marB="34290"/>
                </a:tc>
                <a:tc>
                  <a:txBody>
                    <a:bodyPr/>
                    <a:lstStyle/>
                    <a:p>
                      <a:r>
                        <a:rPr lang="en-US" sz="1400" dirty="0" smtClean="0"/>
                        <a:t>2014</a:t>
                      </a:r>
                      <a:endParaRPr lang="en-US" sz="1400" dirty="0"/>
                    </a:p>
                  </a:txBody>
                  <a:tcPr marT="34290" marB="34290"/>
                </a:tc>
                <a:tc>
                  <a:txBody>
                    <a:bodyPr/>
                    <a:lstStyle/>
                    <a:p>
                      <a:r>
                        <a:rPr lang="en-US" sz="1400" dirty="0" smtClean="0"/>
                        <a:t>2015</a:t>
                      </a:r>
                      <a:endParaRPr lang="en-US" sz="1400" dirty="0"/>
                    </a:p>
                  </a:txBody>
                  <a:tcPr marT="34290" marB="34290"/>
                </a:tc>
                <a:tc>
                  <a:txBody>
                    <a:bodyPr/>
                    <a:lstStyle/>
                    <a:p>
                      <a:r>
                        <a:rPr lang="en-US" sz="1400" dirty="0" smtClean="0"/>
                        <a:t>2016</a:t>
                      </a:r>
                      <a:endParaRPr lang="en-US" sz="1400" dirty="0"/>
                    </a:p>
                  </a:txBody>
                  <a:tcPr marT="34290" marB="34290"/>
                </a:tc>
              </a:tr>
              <a:tr h="274320">
                <a:tc>
                  <a:txBody>
                    <a:bodyPr/>
                    <a:lstStyle/>
                    <a:p>
                      <a:r>
                        <a:rPr lang="en-US" sz="1400" dirty="0" smtClean="0"/>
                        <a:t>EN</a:t>
                      </a:r>
                      <a:endParaRPr lang="en-US" sz="1400" dirty="0"/>
                    </a:p>
                  </a:txBody>
                  <a:tcPr marT="34290" marB="34290"/>
                </a:tc>
                <a:tc>
                  <a:txBody>
                    <a:bodyPr/>
                    <a:lstStyle/>
                    <a:p>
                      <a:r>
                        <a:rPr lang="en-US" sz="1400" dirty="0" smtClean="0"/>
                        <a:t>17</a:t>
                      </a:r>
                      <a:endParaRPr lang="en-US" sz="1400" dirty="0"/>
                    </a:p>
                  </a:txBody>
                  <a:tcPr marT="34290" marB="34290"/>
                </a:tc>
                <a:tc>
                  <a:txBody>
                    <a:bodyPr/>
                    <a:lstStyle/>
                    <a:p>
                      <a:r>
                        <a:rPr lang="en-US" sz="1400" dirty="0" smtClean="0"/>
                        <a:t>13</a:t>
                      </a:r>
                      <a:endParaRPr lang="en-US" sz="1400" dirty="0"/>
                    </a:p>
                  </a:txBody>
                  <a:tcPr marT="34290" marB="34290"/>
                </a:tc>
                <a:tc>
                  <a:txBody>
                    <a:bodyPr/>
                    <a:lstStyle/>
                    <a:p>
                      <a:r>
                        <a:rPr lang="en-US" sz="1400" dirty="0" smtClean="0"/>
                        <a:t>14</a:t>
                      </a:r>
                      <a:endParaRPr lang="en-US" sz="1400" dirty="0"/>
                    </a:p>
                  </a:txBody>
                  <a:tcPr marT="34290" marB="34290"/>
                </a:tc>
                <a:tc>
                  <a:txBody>
                    <a:bodyPr/>
                    <a:lstStyle/>
                    <a:p>
                      <a:r>
                        <a:rPr lang="en-US" sz="1400" dirty="0" smtClean="0"/>
                        <a:t>14</a:t>
                      </a:r>
                      <a:endParaRPr lang="en-US" sz="1400" dirty="0"/>
                    </a:p>
                  </a:txBody>
                  <a:tcPr marT="34290" marB="34290"/>
                </a:tc>
                <a:tc>
                  <a:txBody>
                    <a:bodyPr/>
                    <a:lstStyle/>
                    <a:p>
                      <a:r>
                        <a:rPr lang="en-US" sz="1400" dirty="0" smtClean="0"/>
                        <a:t>9</a:t>
                      </a:r>
                      <a:endParaRPr lang="en-US" sz="1400" dirty="0"/>
                    </a:p>
                  </a:txBody>
                  <a:tcPr marT="34290" marB="34290"/>
                </a:tc>
                <a:tc>
                  <a:txBody>
                    <a:bodyPr/>
                    <a:lstStyle/>
                    <a:p>
                      <a:r>
                        <a:rPr lang="en-US" sz="1400" dirty="0" smtClean="0"/>
                        <a:t>11</a:t>
                      </a:r>
                      <a:endParaRPr lang="en-US" sz="1400" dirty="0"/>
                    </a:p>
                  </a:txBody>
                  <a:tcPr marT="34290" marB="34290"/>
                </a:tc>
              </a:tr>
              <a:tr h="274320">
                <a:tc>
                  <a:txBody>
                    <a:bodyPr/>
                    <a:lstStyle/>
                    <a:p>
                      <a:r>
                        <a:rPr lang="en-US" sz="1400" dirty="0" smtClean="0"/>
                        <a:t>CM</a:t>
                      </a:r>
                      <a:endParaRPr lang="en-US" sz="1400" dirty="0"/>
                    </a:p>
                  </a:txBody>
                  <a:tcPr marT="34290" marB="34290"/>
                </a:tc>
                <a:tc>
                  <a:txBody>
                    <a:bodyPr/>
                    <a:lstStyle/>
                    <a:p>
                      <a:r>
                        <a:rPr lang="en-US" sz="1400" dirty="0" smtClean="0"/>
                        <a:t>29</a:t>
                      </a:r>
                      <a:endParaRPr lang="en-US" sz="1400" dirty="0"/>
                    </a:p>
                  </a:txBody>
                  <a:tcPr marT="34290" marB="34290"/>
                </a:tc>
                <a:tc>
                  <a:txBody>
                    <a:bodyPr/>
                    <a:lstStyle/>
                    <a:p>
                      <a:r>
                        <a:rPr lang="en-US" sz="1400" dirty="0" smtClean="0"/>
                        <a:t>39</a:t>
                      </a:r>
                      <a:endParaRPr lang="en-US" sz="1400" dirty="0"/>
                    </a:p>
                  </a:txBody>
                  <a:tcPr marT="34290" marB="34290"/>
                </a:tc>
                <a:tc>
                  <a:txBody>
                    <a:bodyPr/>
                    <a:lstStyle/>
                    <a:p>
                      <a:r>
                        <a:rPr lang="en-US" sz="1400" dirty="0" smtClean="0"/>
                        <a:t>23</a:t>
                      </a:r>
                      <a:endParaRPr lang="en-US" sz="1400" dirty="0"/>
                    </a:p>
                  </a:txBody>
                  <a:tcPr marT="34290" marB="34290"/>
                </a:tc>
                <a:tc>
                  <a:txBody>
                    <a:bodyPr/>
                    <a:lstStyle/>
                    <a:p>
                      <a:r>
                        <a:rPr lang="en-US" sz="1400" dirty="0" smtClean="0"/>
                        <a:t>23</a:t>
                      </a:r>
                      <a:endParaRPr lang="en-US" sz="1400" dirty="0"/>
                    </a:p>
                  </a:txBody>
                  <a:tcPr marT="34290" marB="34290"/>
                </a:tc>
                <a:tc>
                  <a:txBody>
                    <a:bodyPr/>
                    <a:lstStyle/>
                    <a:p>
                      <a:r>
                        <a:rPr lang="en-US" sz="1400" dirty="0" smtClean="0"/>
                        <a:t>30</a:t>
                      </a:r>
                      <a:endParaRPr lang="en-US" sz="1400" dirty="0"/>
                    </a:p>
                  </a:txBody>
                  <a:tcPr marT="34290" marB="34290"/>
                </a:tc>
                <a:tc>
                  <a:txBody>
                    <a:bodyPr/>
                    <a:lstStyle/>
                    <a:p>
                      <a:r>
                        <a:rPr lang="en-US" sz="1400" dirty="0" smtClean="0"/>
                        <a:t>16</a:t>
                      </a:r>
                      <a:endParaRPr lang="en-US" sz="1400" dirty="0"/>
                    </a:p>
                  </a:txBody>
                  <a:tcPr marT="34290" marB="34290"/>
                </a:tc>
              </a:tr>
              <a:tr h="274320">
                <a:tc>
                  <a:txBody>
                    <a:bodyPr/>
                    <a:lstStyle/>
                    <a:p>
                      <a:r>
                        <a:rPr lang="en-US" sz="1400" dirty="0" smtClean="0"/>
                        <a:t>ER</a:t>
                      </a:r>
                      <a:endParaRPr lang="en-US" sz="1400" dirty="0"/>
                    </a:p>
                  </a:txBody>
                  <a:tcPr marT="34290" marB="34290"/>
                </a:tc>
                <a:tc>
                  <a:txBody>
                    <a:bodyPr/>
                    <a:lstStyle/>
                    <a:p>
                      <a:r>
                        <a:rPr lang="en-US" sz="1400" dirty="0" smtClean="0"/>
                        <a:t>61</a:t>
                      </a:r>
                      <a:endParaRPr lang="en-US" sz="1400" dirty="0"/>
                    </a:p>
                  </a:txBody>
                  <a:tcPr marT="34290" marB="34290"/>
                </a:tc>
                <a:tc>
                  <a:txBody>
                    <a:bodyPr/>
                    <a:lstStyle/>
                    <a:p>
                      <a:r>
                        <a:rPr lang="en-US" sz="1400" dirty="0" smtClean="0"/>
                        <a:t>74</a:t>
                      </a:r>
                      <a:endParaRPr lang="en-US" sz="1400" dirty="0"/>
                    </a:p>
                  </a:txBody>
                  <a:tcPr marT="34290" marB="34290"/>
                </a:tc>
                <a:tc>
                  <a:txBody>
                    <a:bodyPr/>
                    <a:lstStyle/>
                    <a:p>
                      <a:r>
                        <a:rPr lang="en-US" sz="1400" dirty="0" smtClean="0"/>
                        <a:t>52</a:t>
                      </a:r>
                      <a:endParaRPr lang="en-US" sz="1400" dirty="0"/>
                    </a:p>
                  </a:txBody>
                  <a:tcPr marT="34290" marB="34290"/>
                </a:tc>
                <a:tc>
                  <a:txBody>
                    <a:bodyPr/>
                    <a:lstStyle/>
                    <a:p>
                      <a:r>
                        <a:rPr lang="en-US" sz="1400" dirty="0" smtClean="0"/>
                        <a:t>55</a:t>
                      </a:r>
                      <a:endParaRPr lang="en-US" sz="1400" dirty="0"/>
                    </a:p>
                  </a:txBody>
                  <a:tcPr marT="34290" marB="34290"/>
                </a:tc>
                <a:tc>
                  <a:txBody>
                    <a:bodyPr/>
                    <a:lstStyle/>
                    <a:p>
                      <a:r>
                        <a:rPr lang="en-US" sz="1400" dirty="0" smtClean="0"/>
                        <a:t>59</a:t>
                      </a:r>
                      <a:endParaRPr lang="en-US" sz="1400" dirty="0"/>
                    </a:p>
                  </a:txBody>
                  <a:tcPr marT="34290" marB="34290"/>
                </a:tc>
                <a:tc>
                  <a:txBody>
                    <a:bodyPr/>
                    <a:lstStyle/>
                    <a:p>
                      <a:r>
                        <a:rPr lang="en-US" sz="1400" dirty="0" smtClean="0"/>
                        <a:t>38</a:t>
                      </a:r>
                      <a:endParaRPr lang="en-US" sz="1400" dirty="0"/>
                    </a:p>
                  </a:txBody>
                  <a:tcPr marT="34290" marB="34290"/>
                </a:tc>
              </a:tr>
              <a:tr h="274320">
                <a:tc>
                  <a:txBody>
                    <a:bodyPr/>
                    <a:lstStyle/>
                    <a:p>
                      <a:r>
                        <a:rPr lang="en-US" sz="1400" dirty="0" smtClean="0"/>
                        <a:t>Other</a:t>
                      </a:r>
                      <a:endParaRPr lang="en-US" sz="1400" dirty="0"/>
                    </a:p>
                  </a:txBody>
                  <a:tcPr marT="34290" marB="34290"/>
                </a:tc>
                <a:tc>
                  <a:txBody>
                    <a:bodyPr/>
                    <a:lstStyle/>
                    <a:p>
                      <a:r>
                        <a:rPr lang="en-US" sz="1400" dirty="0" smtClean="0"/>
                        <a:t>1</a:t>
                      </a:r>
                      <a:endParaRPr lang="en-US" sz="1400" dirty="0"/>
                    </a:p>
                  </a:txBody>
                  <a:tcPr marT="34290" marB="34290"/>
                </a:tc>
                <a:tc>
                  <a:txBody>
                    <a:bodyPr/>
                    <a:lstStyle/>
                    <a:p>
                      <a:endParaRPr lang="en-US" sz="1400" dirty="0"/>
                    </a:p>
                  </a:txBody>
                  <a:tcPr marT="34290" marB="34290"/>
                </a:tc>
                <a:tc>
                  <a:txBody>
                    <a:bodyPr/>
                    <a:lstStyle/>
                    <a:p>
                      <a:r>
                        <a:rPr lang="en-US" sz="1400" dirty="0" smtClean="0"/>
                        <a:t>1</a:t>
                      </a:r>
                      <a:endParaRPr lang="en-US" sz="1400" dirty="0"/>
                    </a:p>
                  </a:txBody>
                  <a:tcPr marT="34290" marB="34290"/>
                </a:tc>
                <a:tc>
                  <a:txBody>
                    <a:bodyPr/>
                    <a:lstStyle/>
                    <a:p>
                      <a:endParaRPr lang="en-US" sz="1400" dirty="0"/>
                    </a:p>
                  </a:txBody>
                  <a:tcPr marT="34290" marB="34290"/>
                </a:tc>
                <a:tc>
                  <a:txBody>
                    <a:bodyPr/>
                    <a:lstStyle/>
                    <a:p>
                      <a:r>
                        <a:rPr lang="en-US" sz="1400" dirty="0" smtClean="0"/>
                        <a:t>2</a:t>
                      </a:r>
                      <a:endParaRPr lang="en-US" sz="1400" dirty="0"/>
                    </a:p>
                  </a:txBody>
                  <a:tcPr marT="34290" marB="34290"/>
                </a:tc>
                <a:tc>
                  <a:txBody>
                    <a:bodyPr/>
                    <a:lstStyle/>
                    <a:p>
                      <a:r>
                        <a:rPr lang="en-US" sz="1400" dirty="0" smtClean="0"/>
                        <a:t>3</a:t>
                      </a:r>
                      <a:endParaRPr lang="en-US" sz="1400" dirty="0"/>
                    </a:p>
                  </a:txBody>
                  <a:tcPr marT="34290" marB="34290"/>
                </a:tc>
              </a:tr>
            </a:tbl>
          </a:graphicData>
        </a:graphic>
      </p:graphicFrame>
    </p:spTree>
    <p:extLst>
      <p:ext uri="{BB962C8B-B14F-4D97-AF65-F5344CB8AC3E}">
        <p14:creationId xmlns:p14="http://schemas.microsoft.com/office/powerpoint/2010/main" val="3990918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Agenda</a:t>
            </a:r>
          </a:p>
        </p:txBody>
      </p:sp>
      <p:sp>
        <p:nvSpPr>
          <p:cNvPr id="3" name="Content Placeholder 2"/>
          <p:cNvSpPr>
            <a:spLocks noGrp="1"/>
          </p:cNvSpPr>
          <p:nvPr>
            <p:ph idx="1"/>
          </p:nvPr>
        </p:nvSpPr>
        <p:spPr>
          <a:xfrm>
            <a:off x="393700" y="1314450"/>
            <a:ext cx="8416470" cy="3511154"/>
          </a:xfrm>
        </p:spPr>
        <p:txBody>
          <a:bodyPr/>
          <a:lstStyle/>
          <a:p>
            <a:r>
              <a:rPr lang="en-US" dirty="0" smtClean="0">
                <a:latin typeface="+mn-lt"/>
              </a:rPr>
              <a:t>2017 Focus </a:t>
            </a:r>
            <a:r>
              <a:rPr lang="en-US" dirty="0">
                <a:latin typeface="+mn-lt"/>
              </a:rPr>
              <a:t>Areas</a:t>
            </a:r>
          </a:p>
          <a:p>
            <a:r>
              <a:rPr lang="en-US" dirty="0" smtClean="0">
                <a:latin typeface="+mn-lt"/>
              </a:rPr>
              <a:t>Plant Evaluation &amp; </a:t>
            </a:r>
            <a:r>
              <a:rPr lang="en-US" dirty="0" err="1" smtClean="0">
                <a:latin typeface="+mn-lt"/>
              </a:rPr>
              <a:t>WANO</a:t>
            </a:r>
            <a:r>
              <a:rPr lang="en-US" dirty="0" smtClean="0">
                <a:latin typeface="+mn-lt"/>
              </a:rPr>
              <a:t> Peer Review Trends</a:t>
            </a:r>
            <a:endParaRPr lang="en-US" dirty="0">
              <a:latin typeface="+mn-lt"/>
            </a:endParaRPr>
          </a:p>
          <a:p>
            <a:pPr lvl="1"/>
            <a:r>
              <a:rPr lang="en-US" sz="3200" dirty="0" smtClean="0">
                <a:latin typeface="+mn-lt"/>
              </a:rPr>
              <a:t>Areas for Improvement (</a:t>
            </a:r>
            <a:r>
              <a:rPr lang="en-US" sz="3200" dirty="0" err="1" smtClean="0">
                <a:latin typeface="+mn-lt"/>
              </a:rPr>
              <a:t>AFI</a:t>
            </a:r>
            <a:r>
              <a:rPr lang="en-US" sz="3200" dirty="0" smtClean="0">
                <a:latin typeface="+mn-lt"/>
              </a:rPr>
              <a:t>) </a:t>
            </a:r>
          </a:p>
          <a:p>
            <a:r>
              <a:rPr lang="en-US" dirty="0" smtClean="0">
                <a:latin typeface="+mn-lt"/>
              </a:rPr>
              <a:t>Nuclear Fuel Reliability</a:t>
            </a:r>
          </a:p>
          <a:p>
            <a:r>
              <a:rPr lang="en-US" dirty="0" smtClean="0">
                <a:latin typeface="+mn-lt"/>
              </a:rPr>
              <a:t>Consequential Engineering Errors</a:t>
            </a:r>
          </a:p>
          <a:p>
            <a:pPr marL="0" indent="0">
              <a:buNone/>
            </a:pPr>
            <a:endParaRPr lang="en-US" dirty="0"/>
          </a:p>
        </p:txBody>
      </p:sp>
      <p:sp>
        <p:nvSpPr>
          <p:cNvPr id="4" name="Slide Number Placeholder 3"/>
          <p:cNvSpPr>
            <a:spLocks noGrp="1"/>
          </p:cNvSpPr>
          <p:nvPr>
            <p:ph type="sldNum" sz="quarter" idx="4294967295"/>
          </p:nvPr>
        </p:nvSpPr>
        <p:spPr>
          <a:xfrm>
            <a:off x="7848600" y="4914900"/>
            <a:ext cx="838200" cy="228600"/>
          </a:xfrm>
          <a:prstGeom prst="rect">
            <a:avLst/>
          </a:prstGeom>
        </p:spPr>
        <p:txBody>
          <a:bodyPr/>
          <a:lstStyle/>
          <a:p>
            <a:fld id="{953989FF-9763-4C25-98BB-0D5AFC50A802}" type="slidenum">
              <a:rPr lang="en-US" smtClean="0">
                <a:solidFill>
                  <a:prstClr val="white"/>
                </a:solidFill>
              </a:rPr>
              <a:pPr/>
              <a:t>3</a:t>
            </a:fld>
            <a:endParaRPr lang="en-US" dirty="0">
              <a:solidFill>
                <a:prstClr val="white"/>
              </a:solidFill>
            </a:endParaRPr>
          </a:p>
        </p:txBody>
      </p:sp>
    </p:spTree>
    <p:extLst>
      <p:ext uri="{BB962C8B-B14F-4D97-AF65-F5344CB8AC3E}">
        <p14:creationId xmlns:p14="http://schemas.microsoft.com/office/powerpoint/2010/main" val="3313360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mj-lt"/>
              </a:rPr>
              <a:t>2017 Focus </a:t>
            </a:r>
            <a:r>
              <a:rPr lang="en-US" dirty="0">
                <a:latin typeface="+mj-lt"/>
              </a:rPr>
              <a:t>Areas </a:t>
            </a:r>
          </a:p>
        </p:txBody>
      </p:sp>
      <p:sp>
        <p:nvSpPr>
          <p:cNvPr id="3" name="Content Placeholder 2"/>
          <p:cNvSpPr>
            <a:spLocks noGrp="1"/>
          </p:cNvSpPr>
          <p:nvPr>
            <p:ph idx="1"/>
          </p:nvPr>
        </p:nvSpPr>
        <p:spPr/>
        <p:txBody>
          <a:bodyPr>
            <a:normAutofit fontScale="70000" lnSpcReduction="20000"/>
          </a:bodyPr>
          <a:lstStyle/>
          <a:p>
            <a:pPr marL="282575" lvl="1" indent="-282575">
              <a:buSzPct val="110000"/>
              <a:buFont typeface="Arial" pitchFamily="34" charset="0"/>
              <a:buChar char="•"/>
            </a:pPr>
            <a:r>
              <a:rPr lang="en-US" sz="3000" dirty="0">
                <a:latin typeface="+mn-lt"/>
              </a:rPr>
              <a:t>Improving Fuel  </a:t>
            </a:r>
            <a:r>
              <a:rPr lang="en-US" sz="3000" dirty="0" smtClean="0">
                <a:latin typeface="+mn-lt"/>
              </a:rPr>
              <a:t>Performance (key industry issue)</a:t>
            </a:r>
            <a:endParaRPr lang="en-US" sz="3000" dirty="0">
              <a:latin typeface="+mn-lt"/>
            </a:endParaRPr>
          </a:p>
          <a:p>
            <a:pPr marL="565150" lvl="1" indent="-282575"/>
            <a:r>
              <a:rPr lang="en-US" sz="3000" dirty="0">
                <a:latin typeface="+mn-lt"/>
              </a:rPr>
              <a:t>4.0 Reviews during Plant Evals/Peer </a:t>
            </a:r>
            <a:r>
              <a:rPr lang="en-US" sz="3000" dirty="0" smtClean="0">
                <a:latin typeface="+mn-lt"/>
              </a:rPr>
              <a:t>Reviews for failed fuel response</a:t>
            </a:r>
            <a:endParaRPr lang="en-US" sz="3000" dirty="0">
              <a:latin typeface="+mn-lt"/>
            </a:endParaRPr>
          </a:p>
          <a:p>
            <a:pPr marL="565150" lvl="1" indent="-282575"/>
            <a:r>
              <a:rPr lang="en-US" sz="3000" dirty="0" smtClean="0">
                <a:latin typeface="+mn-lt"/>
              </a:rPr>
              <a:t>Fuel Integrity Review Visits</a:t>
            </a:r>
          </a:p>
          <a:p>
            <a:pPr marL="565150" lvl="1" indent="-282575"/>
            <a:r>
              <a:rPr lang="en-US" sz="3000" dirty="0" smtClean="0">
                <a:latin typeface="+mn-lt"/>
              </a:rPr>
              <a:t>Operating Experience in </a:t>
            </a:r>
            <a:r>
              <a:rPr lang="en-US" sz="3000" dirty="0" err="1" smtClean="0">
                <a:latin typeface="+mn-lt"/>
              </a:rPr>
              <a:t>IERs</a:t>
            </a:r>
            <a:r>
              <a:rPr lang="en-US" sz="3000" dirty="0" smtClean="0">
                <a:latin typeface="+mn-lt"/>
              </a:rPr>
              <a:t> &amp; industry meetings</a:t>
            </a:r>
            <a:endParaRPr lang="en-US" sz="3000" dirty="0">
              <a:latin typeface="+mn-lt"/>
            </a:endParaRPr>
          </a:p>
          <a:p>
            <a:pPr marL="282575" lvl="1" indent="-282575">
              <a:buSzPct val="110000"/>
              <a:buFont typeface="Arial" pitchFamily="34" charset="0"/>
              <a:buChar char="•"/>
            </a:pPr>
            <a:r>
              <a:rPr lang="en-US" sz="3000" dirty="0">
                <a:latin typeface="+mn-lt"/>
              </a:rPr>
              <a:t>Management of Critical Safety Functions</a:t>
            </a:r>
          </a:p>
          <a:p>
            <a:pPr marL="565150" lvl="1" indent="-282575"/>
            <a:r>
              <a:rPr lang="en-US" sz="3000" dirty="0" smtClean="0">
                <a:latin typeface="+mn-lt"/>
              </a:rPr>
              <a:t>Design </a:t>
            </a:r>
            <a:r>
              <a:rPr lang="en-US" sz="3000" dirty="0">
                <a:latin typeface="+mn-lt"/>
              </a:rPr>
              <a:t>Basis </a:t>
            </a:r>
            <a:r>
              <a:rPr lang="en-US" sz="3000" dirty="0" smtClean="0">
                <a:latin typeface="+mn-lt"/>
              </a:rPr>
              <a:t>management, focused on CSFs</a:t>
            </a:r>
          </a:p>
          <a:p>
            <a:pPr marL="565150" lvl="1" indent="-282575"/>
            <a:r>
              <a:rPr lang="en-US" sz="3000" dirty="0" smtClean="0">
                <a:latin typeface="+mn-lt"/>
              </a:rPr>
              <a:t>Using </a:t>
            </a:r>
            <a:r>
              <a:rPr lang="en-US" sz="3000" dirty="0" err="1" smtClean="0">
                <a:latin typeface="+mn-lt"/>
              </a:rPr>
              <a:t>WANO</a:t>
            </a:r>
            <a:r>
              <a:rPr lang="en-US" sz="3000" dirty="0" smtClean="0">
                <a:latin typeface="+mn-lt"/>
              </a:rPr>
              <a:t> Design </a:t>
            </a:r>
            <a:r>
              <a:rPr lang="en-US" sz="3000" dirty="0">
                <a:latin typeface="+mn-lt"/>
              </a:rPr>
              <a:t>Informed Review </a:t>
            </a:r>
            <a:r>
              <a:rPr lang="en-US" sz="3000" dirty="0" smtClean="0">
                <a:latin typeface="+mn-lt"/>
              </a:rPr>
              <a:t>methodology</a:t>
            </a:r>
          </a:p>
          <a:p>
            <a:pPr marL="0" lvl="1" indent="0">
              <a:buSzPct val="110000"/>
              <a:buNone/>
            </a:pPr>
            <a:r>
              <a:rPr lang="en-US" sz="2200" dirty="0" smtClean="0">
                <a:latin typeface="+mn-lt"/>
              </a:rPr>
              <a:t>Technical Conscience – not a focus area, however</a:t>
            </a:r>
          </a:p>
          <a:p>
            <a:pPr lvl="1"/>
            <a:r>
              <a:rPr lang="en-US" sz="2200" dirty="0" smtClean="0">
                <a:latin typeface="+mn-lt"/>
              </a:rPr>
              <a:t>We will continue tagging EN.1 and EN.2 AFIs</a:t>
            </a:r>
          </a:p>
          <a:p>
            <a:pPr lvl="1"/>
            <a:r>
              <a:rPr lang="en-US" sz="2200" dirty="0" smtClean="0">
                <a:latin typeface="+mn-lt"/>
              </a:rPr>
              <a:t>Team review approach during plant evaluations</a:t>
            </a:r>
            <a:endParaRPr lang="en-US" dirty="0"/>
          </a:p>
        </p:txBody>
      </p:sp>
      <p:sp>
        <p:nvSpPr>
          <p:cNvPr id="4" name="Slide Number Placeholder 3"/>
          <p:cNvSpPr>
            <a:spLocks noGrp="1"/>
          </p:cNvSpPr>
          <p:nvPr>
            <p:ph type="sldNum" sz="quarter" idx="4294967295"/>
          </p:nvPr>
        </p:nvSpPr>
        <p:spPr>
          <a:xfrm>
            <a:off x="7848600" y="4914900"/>
            <a:ext cx="838200" cy="228600"/>
          </a:xfrm>
          <a:prstGeom prst="rect">
            <a:avLst/>
          </a:prstGeom>
        </p:spPr>
        <p:txBody>
          <a:bodyPr/>
          <a:lstStyle/>
          <a:p>
            <a:fld id="{953989FF-9763-4C25-98BB-0D5AFC50A802}" type="slidenum">
              <a:rPr lang="en-US" smtClean="0">
                <a:solidFill>
                  <a:prstClr val="white"/>
                </a:solidFill>
              </a:rPr>
              <a:pPr/>
              <a:t>4</a:t>
            </a:fld>
            <a:endParaRPr lang="en-US" dirty="0">
              <a:solidFill>
                <a:prstClr val="white"/>
              </a:solidFill>
            </a:endParaRPr>
          </a:p>
        </p:txBody>
      </p:sp>
    </p:spTree>
    <p:extLst>
      <p:ext uri="{BB962C8B-B14F-4D97-AF65-F5344CB8AC3E}">
        <p14:creationId xmlns:p14="http://schemas.microsoft.com/office/powerpoint/2010/main" val="2176644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noGrp="1"/>
          </p:cNvGraphicFramePr>
          <p:nvPr>
            <p:extLst>
              <p:ext uri="{D42A27DB-BD31-4B8C-83A1-F6EECF244321}">
                <p14:modId xmlns:p14="http://schemas.microsoft.com/office/powerpoint/2010/main" val="1638792199"/>
              </p:ext>
            </p:extLst>
          </p:nvPr>
        </p:nvGraphicFramePr>
        <p:xfrm>
          <a:off x="237153" y="228163"/>
          <a:ext cx="8669694" cy="46871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0159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noGrp="1"/>
          </p:cNvGraphicFramePr>
          <p:nvPr>
            <p:extLst>
              <p:ext uri="{D42A27DB-BD31-4B8C-83A1-F6EECF244321}">
                <p14:modId xmlns:p14="http://schemas.microsoft.com/office/powerpoint/2010/main" val="2262861500"/>
              </p:ext>
            </p:extLst>
          </p:nvPr>
        </p:nvGraphicFramePr>
        <p:xfrm>
          <a:off x="237153" y="228163"/>
          <a:ext cx="8669694" cy="46871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63772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noGrp="1"/>
          </p:cNvGraphicFramePr>
          <p:nvPr>
            <p:extLst>
              <p:ext uri="{D42A27DB-BD31-4B8C-83A1-F6EECF244321}">
                <p14:modId xmlns:p14="http://schemas.microsoft.com/office/powerpoint/2010/main" val="1671472596"/>
              </p:ext>
            </p:extLst>
          </p:nvPr>
        </p:nvGraphicFramePr>
        <p:xfrm>
          <a:off x="243417" y="230188"/>
          <a:ext cx="8657167" cy="46831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31333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409214" cy="511458"/>
          </a:xfrm>
        </p:spPr>
        <p:txBody>
          <a:bodyPr>
            <a:noAutofit/>
          </a:bodyPr>
          <a:lstStyle/>
          <a:p>
            <a:r>
              <a:rPr lang="en-US" dirty="0" smtClean="0">
                <a:latin typeface="+mj-lt"/>
              </a:rPr>
              <a:t>AFI Trends - </a:t>
            </a:r>
            <a:r>
              <a:rPr lang="en-US" sz="3600" dirty="0" smtClean="0">
                <a:latin typeface="+mj-lt"/>
              </a:rPr>
              <a:t>4th </a:t>
            </a:r>
            <a:r>
              <a:rPr lang="en-US" sz="3600" dirty="0">
                <a:latin typeface="+mj-lt"/>
              </a:rPr>
              <a:t>QTR </a:t>
            </a:r>
            <a:r>
              <a:rPr lang="en-US" sz="3600" dirty="0" smtClean="0">
                <a:latin typeface="+mj-lt"/>
              </a:rPr>
              <a:t>2016</a:t>
            </a:r>
            <a:endParaRPr lang="en-US" sz="3600" dirty="0">
              <a:latin typeface="+mj-lt"/>
            </a:endParaRPr>
          </a:p>
        </p:txBody>
      </p:sp>
      <p:sp>
        <p:nvSpPr>
          <p:cNvPr id="3" name="Content Placeholder 2"/>
          <p:cNvSpPr>
            <a:spLocks noGrp="1"/>
          </p:cNvSpPr>
          <p:nvPr>
            <p:ph idx="1"/>
          </p:nvPr>
        </p:nvSpPr>
        <p:spPr>
          <a:xfrm>
            <a:off x="404333" y="1128048"/>
            <a:ext cx="8416470" cy="3744322"/>
          </a:xfrm>
        </p:spPr>
        <p:txBody>
          <a:bodyPr>
            <a:normAutofit fontScale="85000" lnSpcReduction="10000"/>
          </a:bodyPr>
          <a:lstStyle/>
          <a:p>
            <a:pPr marL="0" indent="0">
              <a:buNone/>
            </a:pPr>
            <a:r>
              <a:rPr lang="en-US" dirty="0"/>
              <a:t>P</a:t>
            </a:r>
            <a:r>
              <a:rPr lang="en-US" dirty="0" smtClean="0"/>
              <a:t>erformance issues in:</a:t>
            </a:r>
          </a:p>
          <a:p>
            <a:r>
              <a:rPr lang="en-US" dirty="0" smtClean="0"/>
              <a:t>Engineering </a:t>
            </a:r>
            <a:r>
              <a:rPr lang="en-US" dirty="0"/>
              <a:t>F</a:t>
            </a:r>
            <a:r>
              <a:rPr lang="en-US" dirty="0" smtClean="0"/>
              <a:t>undamentals- </a:t>
            </a:r>
            <a:r>
              <a:rPr lang="en-US" dirty="0"/>
              <a:t>EN.1 </a:t>
            </a:r>
            <a:endParaRPr lang="en-US" dirty="0" smtClean="0"/>
          </a:p>
          <a:p>
            <a:pPr lvl="1"/>
            <a:r>
              <a:rPr lang="en-US" dirty="0" smtClean="0"/>
              <a:t>Critical thinking, decision making, and thoroughness </a:t>
            </a:r>
          </a:p>
          <a:p>
            <a:r>
              <a:rPr lang="en-US" dirty="0" smtClean="0"/>
              <a:t>Engineering leadership and technical </a:t>
            </a:r>
            <a:r>
              <a:rPr lang="en-US" dirty="0"/>
              <a:t>a</a:t>
            </a:r>
            <a:r>
              <a:rPr lang="en-US" dirty="0" smtClean="0"/>
              <a:t>uthority</a:t>
            </a:r>
          </a:p>
          <a:p>
            <a:r>
              <a:rPr lang="en-US" dirty="0" smtClean="0"/>
              <a:t>Configuration Management</a:t>
            </a:r>
          </a:p>
          <a:p>
            <a:pPr lvl="1"/>
            <a:r>
              <a:rPr lang="en-US" dirty="0"/>
              <a:t>Engineering </a:t>
            </a:r>
            <a:r>
              <a:rPr lang="en-US" dirty="0" smtClean="0"/>
              <a:t>product quality</a:t>
            </a:r>
          </a:p>
          <a:p>
            <a:pPr lvl="1"/>
            <a:r>
              <a:rPr lang="en-US" dirty="0"/>
              <a:t>Operational configuration control</a:t>
            </a:r>
          </a:p>
          <a:p>
            <a:pPr lvl="2"/>
            <a:r>
              <a:rPr lang="en-US" dirty="0" smtClean="0"/>
              <a:t>Temp changes made to plant by non-engineering workers</a:t>
            </a:r>
          </a:p>
          <a:p>
            <a:pPr marL="0" indent="0">
              <a:buNone/>
            </a:pPr>
            <a:endParaRPr lang="en-US" dirty="0"/>
          </a:p>
        </p:txBody>
      </p:sp>
      <p:sp>
        <p:nvSpPr>
          <p:cNvPr id="5" name="Slide Number Placeholder 4"/>
          <p:cNvSpPr>
            <a:spLocks noGrp="1"/>
          </p:cNvSpPr>
          <p:nvPr>
            <p:ph type="sldNum" sz="quarter" idx="4294967295"/>
          </p:nvPr>
        </p:nvSpPr>
        <p:spPr>
          <a:xfrm>
            <a:off x="7848600" y="4914900"/>
            <a:ext cx="838200" cy="228600"/>
          </a:xfrm>
          <a:prstGeom prst="rect">
            <a:avLst/>
          </a:prstGeom>
        </p:spPr>
        <p:txBody>
          <a:bodyPr/>
          <a:lstStyle/>
          <a:p>
            <a:pPr>
              <a:defRPr/>
            </a:pPr>
            <a:fld id="{97256DAD-A4FB-4C43-B010-B3790C1F0BCD}" type="slidenum">
              <a:rPr lang="en-US" smtClean="0">
                <a:solidFill>
                  <a:prstClr val="white"/>
                </a:solidFill>
              </a:rPr>
              <a:pPr>
                <a:defRPr/>
              </a:pPr>
              <a:t>8</a:t>
            </a:fld>
            <a:endParaRPr lang="en-US" dirty="0">
              <a:solidFill>
                <a:prstClr val="white"/>
              </a:solidFill>
            </a:endParaRPr>
          </a:p>
        </p:txBody>
      </p:sp>
    </p:spTree>
    <p:extLst>
      <p:ext uri="{BB962C8B-B14F-4D97-AF65-F5344CB8AC3E}">
        <p14:creationId xmlns:p14="http://schemas.microsoft.com/office/powerpoint/2010/main" val="1637235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58433" y="2001579"/>
            <a:ext cx="5867400" cy="1259633"/>
          </a:xfrm>
        </p:spPr>
        <p:txBody>
          <a:bodyPr>
            <a:normAutofit fontScale="90000"/>
          </a:bodyPr>
          <a:lstStyle/>
          <a:p>
            <a:pPr algn="ctr">
              <a:lnSpc>
                <a:spcPct val="100000"/>
              </a:lnSpc>
            </a:pPr>
            <a:r>
              <a:rPr lang="en-US" sz="4000" dirty="0" smtClean="0"/>
              <a:t>2017</a:t>
            </a:r>
            <a:br>
              <a:rPr lang="en-US" sz="4000" dirty="0" smtClean="0"/>
            </a:br>
            <a:r>
              <a:rPr lang="en-US" sz="4000" dirty="0" smtClean="0"/>
              <a:t>Fuel Performance Update</a:t>
            </a:r>
            <a:endParaRPr lang="en-US" sz="4000" dirty="0"/>
          </a:p>
        </p:txBody>
      </p:sp>
      <p:sp>
        <p:nvSpPr>
          <p:cNvPr id="3" name="Subtitle 2"/>
          <p:cNvSpPr>
            <a:spLocks noGrp="1"/>
          </p:cNvSpPr>
          <p:nvPr>
            <p:ph type="subTitle" idx="1"/>
          </p:nvPr>
        </p:nvSpPr>
        <p:spPr/>
        <p:txBody>
          <a:bodyPr>
            <a:normAutofit/>
          </a:bodyPr>
          <a:lstStyle/>
          <a:p>
            <a:endParaRPr lang="en-US" sz="2400" dirty="0"/>
          </a:p>
        </p:txBody>
      </p:sp>
      <p:sp>
        <p:nvSpPr>
          <p:cNvPr id="5" name="Slide Number Placeholder 4"/>
          <p:cNvSpPr>
            <a:spLocks noGrp="1"/>
          </p:cNvSpPr>
          <p:nvPr>
            <p:ph type="sldNum" sz="quarter" idx="4294967295"/>
          </p:nvPr>
        </p:nvSpPr>
        <p:spPr>
          <a:xfrm>
            <a:off x="7848600" y="4914900"/>
            <a:ext cx="838200" cy="228600"/>
          </a:xfrm>
          <a:prstGeom prst="rect">
            <a:avLst/>
          </a:prstGeom>
        </p:spPr>
        <p:txBody>
          <a:bodyPr/>
          <a:lstStyle/>
          <a:p>
            <a:pPr>
              <a:defRPr/>
            </a:pPr>
            <a:fld id="{90135678-A331-4690-991C-5091D95568EB}" type="slidenum">
              <a:rPr lang="en-US" smtClean="0">
                <a:solidFill>
                  <a:prstClr val="white"/>
                </a:solidFill>
              </a:rPr>
              <a:pPr>
                <a:defRPr/>
              </a:pPr>
              <a:t>9</a:t>
            </a:fld>
            <a:endParaRPr lang="en-US" dirty="0">
              <a:solidFill>
                <a:prstClr val="white"/>
              </a:solidFill>
            </a:endParaRPr>
          </a:p>
        </p:txBody>
      </p:sp>
    </p:spTree>
    <p:extLst>
      <p:ext uri="{BB962C8B-B14F-4D97-AF65-F5344CB8AC3E}">
        <p14:creationId xmlns:p14="http://schemas.microsoft.com/office/powerpoint/2010/main" val="433465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INPO_Template_Blue_Widescree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EB829E8CF2BA644AE382847A934FE0E" ma:contentTypeVersion="16" ma:contentTypeDescription="Create a new document." ma:contentTypeScope="" ma:versionID="9cf977f840d9ae8460843a74a3f3b633">
  <xsd:schema xmlns:xsd="http://www.w3.org/2001/XMLSchema" xmlns:xs="http://www.w3.org/2001/XMLSchema" xmlns:p="http://schemas.microsoft.com/office/2006/metadata/properties" xmlns:ns2="d26864cf-b11d-4575-8b06-b14154fd9dd9" targetNamespace="http://schemas.microsoft.com/office/2006/metadata/properties" ma:root="true" ma:fieldsID="8666bc754ddefe2ec56b1a1c29598860" ns2:_="">
    <xsd:import namespace="d26864cf-b11d-4575-8b06-b14154fd9dd9"/>
    <xsd:element name="properties">
      <xsd:complexType>
        <xsd:sequence>
          <xsd:element name="documentManagement">
            <xsd:complexType>
              <xsd:all>
                <xsd:element ref="ns2:About_x0020_This" minOccurs="0"/>
                <xsd:element ref="ns2:Content_x0020_Audience" minOccurs="0"/>
                <xsd:element ref="ns2:Content_x0020_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26864cf-b11d-4575-8b06-b14154fd9dd9" elementFormDefault="qualified">
    <xsd:import namespace="http://schemas.microsoft.com/office/2006/documentManagement/types"/>
    <xsd:import namespace="http://schemas.microsoft.com/office/infopath/2007/PartnerControls"/>
    <xsd:element name="About_x0020_This" ma:index="8" nillable="true" ma:displayName="About This" ma:description="Entering some brief text to describe this document or resource will help improve ION search" ma:internalName="About_x0020_This">
      <xsd:simpleType>
        <xsd:restriction base="dms:Text">
          <xsd:maxLength value="255"/>
        </xsd:restriction>
      </xsd:simpleType>
    </xsd:element>
    <xsd:element name="Content_x0020_Audience" ma:index="9" nillable="true" ma:displayName="Content Audience" ma:description="ION audience(s) content is targeted for (i.e. New Employees, Retirees, Support Staff)" ma:internalName="Content_x0020_Audience">
      <xsd:complexType>
        <xsd:complexContent>
          <xsd:extension base="dms:MultiChoice">
            <xsd:sequence>
              <xsd:element name="Value" maxOccurs="unbounded" minOccurs="0" nillable="true">
                <xsd:simpleType>
                  <xsd:restriction base="dms:Choice">
                    <xsd:enumeration value="All-employees"/>
                    <xsd:enumeration value="Corporate Records Liaisons"/>
                    <xsd:enumeration value="Department Managers"/>
                    <xsd:enumeration value="Evaluation Teams"/>
                    <xsd:enumeration value="ION Content Owners"/>
                    <xsd:enumeration value="New employees"/>
                    <xsd:enumeration value="Nuclear Technical Areas"/>
                    <xsd:enumeration value="Retirees"/>
                    <xsd:enumeration value="Senior Leadership Team"/>
                    <xsd:enumeration value="Senior Reps"/>
                    <xsd:enumeration value="SFA Teams"/>
                    <xsd:enumeration value="SIPM"/>
                    <xsd:enumeration value="SFT"/>
                    <xsd:enumeration value="Support Services"/>
                    <xsd:enumeration value="Support Staff"/>
                    <xsd:enumeration value="WANO-AC"/>
                  </xsd:restriction>
                </xsd:simpleType>
              </xsd:element>
            </xsd:sequence>
          </xsd:extension>
        </xsd:complexContent>
      </xsd:complexType>
    </xsd:element>
    <xsd:element name="Content_x0020_Category" ma:index="10" nillable="true" ma:displayName="Content Category" ma:description="Custom list of content categories to improve searchability and grouping of content." ma:internalName="Content_x0020_Category">
      <xsd:complexType>
        <xsd:complexContent>
          <xsd:extension base="dms:MultiChoice">
            <xsd:sequence>
              <xsd:element name="Value" maxOccurs="unbounded" minOccurs="0" nillable="true">
                <xsd:simpleType>
                  <xsd:restriction base="dms:Choice">
                    <xsd:enumeration value="accreditation"/>
                    <xsd:enumeration value="analyses"/>
                    <xsd:enumeration value="assistance"/>
                    <xsd:enumeration value="benefits"/>
                    <xsd:enumeration value="business planning"/>
                    <xsd:enumeration value="communication material"/>
                    <xsd:enumeration value="course material"/>
                    <xsd:enumeration value="directories"/>
                    <xsd:enumeration value="evaluation material"/>
                    <xsd:enumeration value="eval tool before"/>
                    <xsd:enumeration value="eval tool during"/>
                    <xsd:enumeration value="eval tool after"/>
                    <xsd:enumeration value="International Peer Review Material"/>
                    <xsd:enumeration value="Technical Exchange Visit Material"/>
                    <xsd:enumeration value="US Peer Review Material"/>
                    <xsd:enumeration value="governance/foundational"/>
                    <xsd:enumeration value="historical"/>
                    <xsd:enumeration value="internal performance"/>
                    <xsd:enumeration value="internal process"/>
                    <xsd:enumeration value="meeting material"/>
                    <xsd:enumeration value="operating experience"/>
                    <xsd:enumeration value="plant performance"/>
                    <xsd:enumeration value="qualification material"/>
                    <xsd:enumeration value="technical help"/>
                    <xsd:enumeration value="training and development"/>
                    <xsd:enumeration value="travel"/>
                  </xsd:restriction>
                </xsd:simple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Content_x0020_Category xmlns="d26864cf-b11d-4575-8b06-b14154fd9dd9"/>
    <About_x0020_This xmlns="d26864cf-b11d-4575-8b06-b14154fd9dd9" xsi:nil="true"/>
    <Content_x0020_Audience xmlns="d26864cf-b11d-4575-8b06-b14154fd9dd9"/>
  </documentManagement>
</p:properties>
</file>

<file path=customXml/itemProps1.xml><?xml version="1.0" encoding="utf-8"?>
<ds:datastoreItem xmlns:ds="http://schemas.openxmlformats.org/officeDocument/2006/customXml" ds:itemID="{8ED0291E-266A-4222-B333-154272031D9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26864cf-b11d-4575-8b06-b14154fd9dd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53E3597-DE6F-4EE9-A6A6-FFE37A6025CE}">
  <ds:schemaRefs>
    <ds:schemaRef ds:uri="http://schemas.microsoft.com/sharepoint/v3/contenttype/forms"/>
  </ds:schemaRefs>
</ds:datastoreItem>
</file>

<file path=customXml/itemProps3.xml><?xml version="1.0" encoding="utf-8"?>
<ds:datastoreItem xmlns:ds="http://schemas.openxmlformats.org/officeDocument/2006/customXml" ds:itemID="{07411E52-417D-44B1-A338-6CA58B1DA01C}">
  <ds:schemaRefs>
    <ds:schemaRef ds:uri="http://schemas.openxmlformats.org/package/2006/metadata/core-properties"/>
    <ds:schemaRef ds:uri="http://purl.org/dc/elements/1.1/"/>
    <ds:schemaRef ds:uri="http://purl.org/dc/dcmitype/"/>
    <ds:schemaRef ds:uri="http://www.w3.org/XML/1998/namespace"/>
    <ds:schemaRef ds:uri="http://schemas.microsoft.com/office/2006/documentManagement/types"/>
    <ds:schemaRef ds:uri="d26864cf-b11d-4575-8b06-b14154fd9dd9"/>
    <ds:schemaRef ds:uri="http://schemas.microsoft.com/office/infopath/2007/PartnerControls"/>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380</TotalTime>
  <Words>1897</Words>
  <Application>Microsoft Office PowerPoint</Application>
  <PresentationFormat>On-screen Show (16:9)</PresentationFormat>
  <Paragraphs>294</Paragraphs>
  <Slides>21</Slides>
  <Notes>21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INPO_Template_Blue_Widescreen</vt:lpstr>
      <vt:lpstr>CM INPO Perspective  CMBG - June 2017</vt:lpstr>
      <vt:lpstr>PowerPoint Presentation</vt:lpstr>
      <vt:lpstr>Agenda</vt:lpstr>
      <vt:lpstr>2017 Focus Areas </vt:lpstr>
      <vt:lpstr>PowerPoint Presentation</vt:lpstr>
      <vt:lpstr>PowerPoint Presentation</vt:lpstr>
      <vt:lpstr>PowerPoint Presentation</vt:lpstr>
      <vt:lpstr>AFI Trends - 4th QTR 2016</vt:lpstr>
      <vt:lpstr>2017 Fuel Performance Update</vt:lpstr>
      <vt:lpstr>PowerPoint Presentation</vt:lpstr>
      <vt:lpstr>Adverse Trend in Nuclear Fuel Failures</vt:lpstr>
      <vt:lpstr>Adverse Trend in Nuclear Fuel Failures</vt:lpstr>
      <vt:lpstr>Adverse Trend in Nuclear Fuel Failures</vt:lpstr>
      <vt:lpstr>Consequential Engineering Errors  </vt:lpstr>
      <vt:lpstr>Consequential Engineering Events </vt:lpstr>
      <vt:lpstr>Generation Losses</vt:lpstr>
      <vt:lpstr>INPO and Industry Initiatives for  Reducing Consequential Errors</vt:lpstr>
      <vt:lpstr>PowerPoint Presentation</vt:lpstr>
      <vt:lpstr>PowerPoint Presentation</vt:lpstr>
      <vt:lpstr>PowerPoint Presentation</vt:lpstr>
      <vt:lpstr>AFI trends as of 4th QTR 2016</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Sample Title</dc:title>
  <dc:creator>Toole, Amie  M (INPO)</dc:creator>
  <cp:lastModifiedBy>Epperson, David M</cp:lastModifiedBy>
  <cp:revision>22</cp:revision>
  <cp:lastPrinted>2017-03-30T18:34:14Z</cp:lastPrinted>
  <dcterms:created xsi:type="dcterms:W3CDTF">2017-01-20T17:57:03Z</dcterms:created>
  <dcterms:modified xsi:type="dcterms:W3CDTF">2017-05-26T20:04:12Z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0x0101002EB829E8CF2BA644AE382847A934FE0E</vt:lpwstr>
  </property>
</Properties>
</file>