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58" r:id="rId7"/>
    <p:sldId id="261" r:id="rId8"/>
    <p:sldId id="268" r:id="rId9"/>
    <p:sldId id="264" r:id="rId10"/>
    <p:sldId id="265" r:id="rId11"/>
    <p:sldId id="262" r:id="rId12"/>
    <p:sldId id="263" r:id="rId13"/>
    <p:sldId id="266" r:id="rId14"/>
    <p:sldId id="267" r:id="rId15"/>
    <p:sldId id="260"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633" autoAdjust="0"/>
  </p:normalViewPr>
  <p:slideViewPr>
    <p:cSldViewPr>
      <p:cViewPr>
        <p:scale>
          <a:sx n="65" d="100"/>
          <a:sy n="65" d="100"/>
        </p:scale>
        <p:origin x="-13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EFB2A-B2D3-46C0-A347-628034B95C5B}" type="datetimeFigureOut">
              <a:rPr lang="en-US" smtClean="0"/>
              <a:t>06/08/2017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CA6EE-00B1-4D47-9656-817A6E7880BE}" type="slidenum">
              <a:rPr lang="en-US" smtClean="0"/>
              <a:t>‹#›</a:t>
            </a:fld>
            <a:endParaRPr lang="en-US"/>
          </a:p>
        </p:txBody>
      </p:sp>
    </p:spTree>
    <p:extLst>
      <p:ext uri="{BB962C8B-B14F-4D97-AF65-F5344CB8AC3E}">
        <p14:creationId xmlns:p14="http://schemas.microsoft.com/office/powerpoint/2010/main" val="284272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Component identification to perform maintenance activities is critical for the success of the activity and goal.  Labeling contributes to the success and failures of maintenance</a:t>
            </a:r>
            <a:r>
              <a:rPr lang="en-US" baseline="0" dirty="0" smtClean="0"/>
              <a:t> activities and operator actions.  One weakness in labeling and configuration can be easily lost. </a:t>
            </a:r>
            <a:endParaRPr lang="en-US" dirty="0" smtClean="0"/>
          </a:p>
          <a:p>
            <a:endParaRPr lang="en-US" dirty="0"/>
          </a:p>
        </p:txBody>
      </p:sp>
      <p:sp>
        <p:nvSpPr>
          <p:cNvPr id="4" name="Slide Number Placeholder 3"/>
          <p:cNvSpPr>
            <a:spLocks noGrp="1"/>
          </p:cNvSpPr>
          <p:nvPr>
            <p:ph type="sldNum" sz="quarter" idx="10"/>
          </p:nvPr>
        </p:nvSpPr>
        <p:spPr/>
        <p:txBody>
          <a:bodyPr/>
          <a:lstStyle/>
          <a:p>
            <a:fld id="{4E9CA6EE-00B1-4D47-9656-817A6E7880BE}" type="slidenum">
              <a:rPr lang="en-US" smtClean="0"/>
              <a:t>5</a:t>
            </a:fld>
            <a:endParaRPr lang="en-US"/>
          </a:p>
        </p:txBody>
      </p:sp>
    </p:spTree>
    <p:extLst>
      <p:ext uri="{BB962C8B-B14F-4D97-AF65-F5344CB8AC3E}">
        <p14:creationId xmlns:p14="http://schemas.microsoft.com/office/powerpoint/2010/main" val="240044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becomes an</a:t>
            </a:r>
            <a:r>
              <a:rPr lang="en-US" baseline="0" dirty="0" smtClean="0"/>
              <a:t> enormous challenge to verify that the operation of what is supposed to be a like for like component is truly like for like or equivalent.  As seen from the picture, the one on the left contains a number of discrete components vs the one on the right with a single bridge rectifier, which was underrated.   This makes it even more crucial to ensure that testing satisfies the sites needs and requests as wells as vendor oversight.</a:t>
            </a:r>
            <a:endParaRPr lang="en-US" dirty="0"/>
          </a:p>
        </p:txBody>
      </p:sp>
      <p:sp>
        <p:nvSpPr>
          <p:cNvPr id="4" name="Slide Number Placeholder 3"/>
          <p:cNvSpPr>
            <a:spLocks noGrp="1"/>
          </p:cNvSpPr>
          <p:nvPr>
            <p:ph type="sldNum" sz="quarter" idx="10"/>
          </p:nvPr>
        </p:nvSpPr>
        <p:spPr/>
        <p:txBody>
          <a:bodyPr/>
          <a:lstStyle/>
          <a:p>
            <a:fld id="{4E9CA6EE-00B1-4D47-9656-817A6E7880BE}" type="slidenum">
              <a:rPr lang="en-US" smtClean="0"/>
              <a:t>6</a:t>
            </a:fld>
            <a:endParaRPr lang="en-US"/>
          </a:p>
        </p:txBody>
      </p:sp>
    </p:spTree>
    <p:extLst>
      <p:ext uri="{BB962C8B-B14F-4D97-AF65-F5344CB8AC3E}">
        <p14:creationId xmlns:p14="http://schemas.microsoft.com/office/powerpoint/2010/main" val="350446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new equipment is installed,</a:t>
            </a:r>
            <a:r>
              <a:rPr lang="en-US" baseline="0" dirty="0" smtClean="0"/>
              <a:t> engineering may have a grasp of what is needed to make the appropriate connections, but when it is relied on operators to perform the actions under a high stressed scenario, troubleshooting is not ideal.  This picture shows how open ended cables need to be connected, but the appropriate labeling does not exist to ensure operators can make the connections quickly.</a:t>
            </a:r>
            <a:endParaRPr lang="en-US" dirty="0"/>
          </a:p>
        </p:txBody>
      </p:sp>
      <p:sp>
        <p:nvSpPr>
          <p:cNvPr id="4" name="Slide Number Placeholder 3"/>
          <p:cNvSpPr>
            <a:spLocks noGrp="1"/>
          </p:cNvSpPr>
          <p:nvPr>
            <p:ph type="sldNum" sz="quarter" idx="10"/>
          </p:nvPr>
        </p:nvSpPr>
        <p:spPr/>
        <p:txBody>
          <a:bodyPr/>
          <a:lstStyle/>
          <a:p>
            <a:fld id="{4E9CA6EE-00B1-4D47-9656-817A6E7880BE}" type="slidenum">
              <a:rPr lang="en-US" smtClean="0"/>
              <a:t>7</a:t>
            </a:fld>
            <a:endParaRPr lang="en-US"/>
          </a:p>
        </p:txBody>
      </p:sp>
    </p:spTree>
    <p:extLst>
      <p:ext uri="{BB962C8B-B14F-4D97-AF65-F5344CB8AC3E}">
        <p14:creationId xmlns:p14="http://schemas.microsoft.com/office/powerpoint/2010/main" val="94658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Outages bring lots of movement</a:t>
            </a:r>
            <a:r>
              <a:rPr lang="en-US" baseline="0" dirty="0" smtClean="0"/>
              <a:t> in and out of the power block.  Placing scaffolding around Hydrogen bottles may not be ideal and could lead to a devastating event.  </a:t>
            </a:r>
            <a:endParaRPr lang="en-US" dirty="0"/>
          </a:p>
        </p:txBody>
      </p:sp>
      <p:sp>
        <p:nvSpPr>
          <p:cNvPr id="4" name="Slide Number Placeholder 3"/>
          <p:cNvSpPr>
            <a:spLocks noGrp="1"/>
          </p:cNvSpPr>
          <p:nvPr>
            <p:ph type="sldNum" sz="quarter" idx="10"/>
          </p:nvPr>
        </p:nvSpPr>
        <p:spPr/>
        <p:txBody>
          <a:bodyPr/>
          <a:lstStyle/>
          <a:p>
            <a:fld id="{4E9CA6EE-00B1-4D47-9656-817A6E7880BE}" type="slidenum">
              <a:rPr lang="en-US" smtClean="0"/>
              <a:t>9</a:t>
            </a:fld>
            <a:endParaRPr lang="en-US"/>
          </a:p>
        </p:txBody>
      </p:sp>
    </p:spTree>
    <p:extLst>
      <p:ext uri="{BB962C8B-B14F-4D97-AF65-F5344CB8AC3E}">
        <p14:creationId xmlns:p14="http://schemas.microsoft.com/office/powerpoint/2010/main" val="58924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Impairments</a:t>
            </a:r>
            <a:r>
              <a:rPr lang="en-US" baseline="0" dirty="0" smtClean="0"/>
              <a:t> have to happen, however, when evaluating for the impairment, the level of the evaluation needs to met the level of significance and complexity of the activity going on.  Here is a picture of an impairment evaluated with only one door open at a time.  This was a loss of configuration control.  The change that occurred was from a 1 </a:t>
            </a:r>
            <a:r>
              <a:rPr lang="en-US" baseline="0" dirty="0" err="1" smtClean="0"/>
              <a:t>hr</a:t>
            </a:r>
            <a:r>
              <a:rPr lang="en-US" baseline="0" dirty="0" smtClean="0"/>
              <a:t> fire watch to a continuous fire watch.</a:t>
            </a:r>
            <a:endParaRPr lang="en-US" dirty="0"/>
          </a:p>
        </p:txBody>
      </p:sp>
      <p:sp>
        <p:nvSpPr>
          <p:cNvPr id="4" name="Slide Number Placeholder 3"/>
          <p:cNvSpPr>
            <a:spLocks noGrp="1"/>
          </p:cNvSpPr>
          <p:nvPr>
            <p:ph type="sldNum" sz="quarter" idx="10"/>
          </p:nvPr>
        </p:nvSpPr>
        <p:spPr/>
        <p:txBody>
          <a:bodyPr/>
          <a:lstStyle/>
          <a:p>
            <a:fld id="{4E9CA6EE-00B1-4D47-9656-817A6E7880BE}" type="slidenum">
              <a:rPr lang="en-US" smtClean="0"/>
              <a:t>10</a:t>
            </a:fld>
            <a:endParaRPr lang="en-US"/>
          </a:p>
        </p:txBody>
      </p:sp>
    </p:spTree>
    <p:extLst>
      <p:ext uri="{BB962C8B-B14F-4D97-AF65-F5344CB8AC3E}">
        <p14:creationId xmlns:p14="http://schemas.microsoft.com/office/powerpoint/2010/main" val="140360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valve alignments</a:t>
            </a:r>
            <a:r>
              <a:rPr lang="en-US" baseline="0" dirty="0" smtClean="0"/>
              <a:t> are far and few, however, when they do occur, concurrence verification is crucial for the operation of the plant.  </a:t>
            </a:r>
            <a:r>
              <a:rPr lang="en-US" dirty="0" smtClean="0"/>
              <a:t>Opportunities</a:t>
            </a:r>
            <a:r>
              <a:rPr lang="en-US" baseline="0" dirty="0" smtClean="0"/>
              <a:t> for identifying misalignments is how the industry can prevent these kind </a:t>
            </a:r>
            <a:r>
              <a:rPr lang="en-US" baseline="0" smtClean="0"/>
              <a:t>of scenarios.</a:t>
            </a:r>
            <a:endParaRPr lang="en-US" dirty="0"/>
          </a:p>
        </p:txBody>
      </p:sp>
      <p:sp>
        <p:nvSpPr>
          <p:cNvPr id="4" name="Slide Number Placeholder 3"/>
          <p:cNvSpPr>
            <a:spLocks noGrp="1"/>
          </p:cNvSpPr>
          <p:nvPr>
            <p:ph type="sldNum" sz="quarter" idx="10"/>
          </p:nvPr>
        </p:nvSpPr>
        <p:spPr/>
        <p:txBody>
          <a:bodyPr/>
          <a:lstStyle/>
          <a:p>
            <a:fld id="{4E9CA6EE-00B1-4D47-9656-817A6E7880BE}" type="slidenum">
              <a:rPr lang="en-US" smtClean="0"/>
              <a:t>11</a:t>
            </a:fld>
            <a:endParaRPr lang="en-US"/>
          </a:p>
        </p:txBody>
      </p:sp>
    </p:spTree>
    <p:extLst>
      <p:ext uri="{BB962C8B-B14F-4D97-AF65-F5344CB8AC3E}">
        <p14:creationId xmlns:p14="http://schemas.microsoft.com/office/powerpoint/2010/main" val="28273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73619B-4034-4A2C-8889-0CACF877F48B}" type="datetimeFigureOut">
              <a:rPr lang="en-US" smtClean="0"/>
              <a:t>06/08/2017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12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3619B-4034-4A2C-8889-0CACF877F48B}" type="datetimeFigureOut">
              <a:rPr lang="en-US" smtClean="0"/>
              <a:t>06/08/2017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9633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3619B-4034-4A2C-8889-0CACF877F48B}" type="datetimeFigureOut">
              <a:rPr lang="en-US" smtClean="0"/>
              <a:t>06/08/2017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53767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3619B-4034-4A2C-8889-0CACF877F48B}" type="datetimeFigureOut">
              <a:rPr lang="en-US" smtClean="0"/>
              <a:t>06/08/2017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18459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3619B-4034-4A2C-8889-0CACF877F48B}" type="datetimeFigureOut">
              <a:rPr lang="en-US" smtClean="0"/>
              <a:t>06/08/2017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9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73619B-4034-4A2C-8889-0CACF877F48B}" type="datetimeFigureOut">
              <a:rPr lang="en-US" smtClean="0"/>
              <a:t>06/08/2017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15990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73619B-4034-4A2C-8889-0CACF877F48B}" type="datetimeFigureOut">
              <a:rPr lang="en-US" smtClean="0"/>
              <a:t>06/08/2017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15580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73619B-4034-4A2C-8889-0CACF877F48B}" type="datetimeFigureOut">
              <a:rPr lang="en-US" smtClean="0"/>
              <a:t>06/08/2017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72234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73619B-4034-4A2C-8889-0CACF877F48B}" type="datetimeFigureOut">
              <a:rPr lang="en-US" smtClean="0"/>
              <a:t>06/08/2017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75038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073619B-4034-4A2C-8889-0CACF877F48B}" type="datetimeFigureOut">
              <a:rPr lang="en-US" smtClean="0"/>
              <a:t>06/08/2017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07C49B-6361-429E-95C0-8ACFC6C4674B}" type="slidenum">
              <a:rPr lang="en-US" smtClean="0"/>
              <a:t>‹#›</a:t>
            </a:fld>
            <a:endParaRPr lang="en-US"/>
          </a:p>
        </p:txBody>
      </p:sp>
    </p:spTree>
    <p:extLst>
      <p:ext uri="{BB962C8B-B14F-4D97-AF65-F5344CB8AC3E}">
        <p14:creationId xmlns:p14="http://schemas.microsoft.com/office/powerpoint/2010/main" val="119726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06/08/2017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1099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073619B-4034-4A2C-8889-0CACF877F48B}" type="datetimeFigureOut">
              <a:rPr lang="en-US" smtClean="0"/>
              <a:t>06/08/2017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307C49B-6361-429E-95C0-8ACFC6C4674B}"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727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State of Configuration Management</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normAutofit fontScale="85000" lnSpcReduction="20000"/>
          </a:bodyPr>
          <a:lstStyle/>
          <a:p>
            <a:r>
              <a:rPr lang="en-US" dirty="0" smtClean="0">
                <a:latin typeface="Arial" pitchFamily="34" charset="0"/>
                <a:cs typeface="Arial" pitchFamily="34" charset="0"/>
              </a:rPr>
              <a:t>U.S. Nuclear Regulatory Commission</a:t>
            </a:r>
          </a:p>
          <a:p>
            <a:r>
              <a:rPr lang="en-US" dirty="0" smtClean="0">
                <a:latin typeface="Arial" pitchFamily="34" charset="0"/>
                <a:cs typeface="Arial" pitchFamily="34" charset="0"/>
              </a:rPr>
              <a:t>Anton Vegel, EDUARDO URIBE, Chris Smith </a:t>
            </a:r>
          </a:p>
          <a:p>
            <a:r>
              <a:rPr lang="en-US" dirty="0" smtClean="0">
                <a:latin typeface="Arial" pitchFamily="34" charset="0"/>
                <a:cs typeface="Arial" pitchFamily="34" charset="0"/>
              </a:rPr>
              <a:t>Division of Reactor Safety, Region IV</a:t>
            </a:r>
          </a:p>
        </p:txBody>
      </p:sp>
    </p:spTree>
    <p:extLst>
      <p:ext uri="{BB962C8B-B14F-4D97-AF65-F5344CB8AC3E}">
        <p14:creationId xmlns:p14="http://schemas.microsoft.com/office/powerpoint/2010/main" val="2747855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Impairments</a:t>
            </a:r>
            <a:endParaRPr lang="en-US" dirty="0"/>
          </a:p>
        </p:txBody>
      </p:sp>
      <p:pic>
        <p:nvPicPr>
          <p:cNvPr id="4" name="Content Placeholder 3"/>
          <p:cNvPicPr>
            <a:picLocks noGrp="1" noChangeAspect="1"/>
          </p:cNvPicPr>
          <p:nvPr>
            <p:ph idx="1"/>
          </p:nvPr>
        </p:nvPicPr>
        <p:blipFill>
          <a:blip r:embed="rId3"/>
          <a:stretch>
            <a:fillRect/>
          </a:stretch>
        </p:blipFill>
        <p:spPr>
          <a:xfrm>
            <a:off x="2241550" y="1928813"/>
            <a:ext cx="4705350" cy="3857625"/>
          </a:xfrm>
          <a:prstGeom prst="rect">
            <a:avLst/>
          </a:prstGeom>
        </p:spPr>
      </p:pic>
    </p:spTree>
    <p:extLst>
      <p:ext uri="{BB962C8B-B14F-4D97-AF65-F5344CB8AC3E}">
        <p14:creationId xmlns:p14="http://schemas.microsoft.com/office/powerpoint/2010/main" val="2601923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Valves and other </a:t>
            </a:r>
            <a:r>
              <a:rPr lang="en-US" dirty="0" err="1" smtClean="0"/>
              <a:t>Tagouts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2408" y="1846263"/>
            <a:ext cx="5363633" cy="4022725"/>
          </a:xfrm>
          <a:prstGeom prst="rect">
            <a:avLst/>
          </a:prstGeom>
        </p:spPr>
      </p:pic>
    </p:spTree>
    <p:extLst>
      <p:ext uri="{BB962C8B-B14F-4D97-AF65-F5344CB8AC3E}">
        <p14:creationId xmlns:p14="http://schemas.microsoft.com/office/powerpoint/2010/main" val="1995357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8306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smtClean="0"/>
              <a:t>Fundamentals</a:t>
            </a:r>
          </a:p>
          <a:p>
            <a:pPr lvl="1"/>
            <a:r>
              <a:rPr lang="en-US" sz="2400" dirty="0" smtClean="0"/>
              <a:t>Communications</a:t>
            </a:r>
          </a:p>
          <a:p>
            <a:pPr lvl="1"/>
            <a:r>
              <a:rPr lang="en-US" sz="2400" dirty="0" smtClean="0"/>
              <a:t>Field </a:t>
            </a:r>
            <a:r>
              <a:rPr lang="en-US" sz="2400" dirty="0" err="1" smtClean="0"/>
              <a:t>Walkdowns</a:t>
            </a:r>
            <a:endParaRPr lang="en-US" sz="2400" dirty="0" smtClean="0"/>
          </a:p>
          <a:p>
            <a:pPr lvl="1"/>
            <a:r>
              <a:rPr lang="en-US" sz="2400" dirty="0" smtClean="0"/>
              <a:t>Questioning Attitude</a:t>
            </a:r>
          </a:p>
          <a:p>
            <a:pPr lvl="2"/>
            <a:r>
              <a:rPr lang="en-US" sz="1800" dirty="0" smtClean="0"/>
              <a:t>Do not assume</a:t>
            </a:r>
          </a:p>
          <a:p>
            <a:r>
              <a:rPr lang="en-US" sz="2800" dirty="0" smtClean="0"/>
              <a:t>Configuration Management </a:t>
            </a:r>
          </a:p>
          <a:p>
            <a:pPr lvl="1"/>
            <a:r>
              <a:rPr lang="en-US" sz="2400" dirty="0" smtClean="0"/>
              <a:t>Shutdown and Operating </a:t>
            </a:r>
            <a:endParaRPr lang="en-US" sz="2400" dirty="0"/>
          </a:p>
        </p:txBody>
      </p:sp>
    </p:spTree>
    <p:extLst>
      <p:ext uri="{BB962C8B-B14F-4D97-AF65-F5344CB8AC3E}">
        <p14:creationId xmlns:p14="http://schemas.microsoft.com/office/powerpoint/2010/main" val="1269127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normAutofit/>
          </a:bodyPr>
          <a:lstStyle/>
          <a:p>
            <a:r>
              <a:rPr lang="en-US" sz="2800" dirty="0" smtClean="0"/>
              <a:t>Introduction: NRC: what we do!</a:t>
            </a:r>
          </a:p>
          <a:p>
            <a:r>
              <a:rPr lang="en-US" sz="2800" dirty="0"/>
              <a:t>Normal Operating </a:t>
            </a:r>
            <a:r>
              <a:rPr lang="en-US" sz="2800" dirty="0" smtClean="0"/>
              <a:t>Conditions</a:t>
            </a:r>
          </a:p>
          <a:p>
            <a:r>
              <a:rPr lang="en-US" sz="2800" dirty="0"/>
              <a:t>RFOs and Other </a:t>
            </a:r>
            <a:r>
              <a:rPr lang="en-US" sz="2800" dirty="0" smtClean="0"/>
              <a:t>Outages</a:t>
            </a:r>
          </a:p>
          <a:p>
            <a:r>
              <a:rPr lang="en-US" sz="2800" dirty="0" smtClean="0"/>
              <a:t>Conclusion</a:t>
            </a:r>
            <a:endParaRPr lang="en-US" sz="2800" dirty="0"/>
          </a:p>
        </p:txBody>
      </p:sp>
    </p:spTree>
    <p:extLst>
      <p:ext uri="{BB962C8B-B14F-4D97-AF65-F5344CB8AC3E}">
        <p14:creationId xmlns:p14="http://schemas.microsoft.com/office/powerpoint/2010/main" val="3533824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b="1" dirty="0" smtClean="0"/>
              <a:t>NRC Mission</a:t>
            </a:r>
            <a:r>
              <a:rPr lang="en-US" dirty="0" smtClean="0"/>
              <a:t>: </a:t>
            </a:r>
          </a:p>
          <a:p>
            <a:pPr lvl="1"/>
            <a:r>
              <a:rPr lang="en-US" dirty="0" smtClean="0"/>
              <a:t>License and Regulate the civilian use of nuclear materials in the United States to protect public health and safety, promote the common defense and security, and protect the environment.</a:t>
            </a:r>
          </a:p>
          <a:p>
            <a:pPr marL="0" indent="0">
              <a:buNone/>
            </a:pPr>
            <a:r>
              <a:rPr lang="en-US" b="1" dirty="0" smtClean="0"/>
              <a:t>Inspection Goals</a:t>
            </a:r>
            <a:r>
              <a:rPr lang="en-US" dirty="0" smtClean="0"/>
              <a:t>: Thorough, Independent, and Focused on Safety and Security</a:t>
            </a:r>
          </a:p>
          <a:p>
            <a:pPr marL="0" indent="0">
              <a:buNone/>
            </a:pPr>
            <a:endParaRPr lang="en-US" dirty="0" smtClean="0"/>
          </a:p>
          <a:p>
            <a:pPr marL="0" indent="0">
              <a:buNone/>
            </a:pPr>
            <a:r>
              <a:rPr lang="en-US" b="1" dirty="0" smtClean="0"/>
              <a:t>Plant Configuration Control is key contributor to nuclear safety and security</a:t>
            </a:r>
          </a:p>
          <a:p>
            <a:pPr marL="0" indent="0">
              <a:buNone/>
            </a:pPr>
            <a:endParaRPr lang="en-US" b="1" dirty="0"/>
          </a:p>
          <a:p>
            <a:pPr marL="0" indent="0">
              <a:buNone/>
            </a:pPr>
            <a:r>
              <a:rPr lang="en-US" b="1" dirty="0" smtClean="0"/>
              <a:t>NRC Inspections evaluate and assess configuration management</a:t>
            </a:r>
          </a:p>
          <a:p>
            <a:pPr marL="0" indent="0">
              <a:buNone/>
            </a:pPr>
            <a:endParaRPr lang="en-US" b="1" dirty="0" smtClean="0"/>
          </a:p>
          <a:p>
            <a:pPr marL="0" indent="0">
              <a:buNone/>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60836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Operating Conditions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smtClean="0"/>
              <a:t>Maintenance Activities</a:t>
            </a:r>
          </a:p>
          <a:p>
            <a:pPr>
              <a:buFont typeface="Wingdings" panose="05000000000000000000" pitchFamily="2" charset="2"/>
              <a:buChar char="§"/>
            </a:pPr>
            <a:r>
              <a:rPr lang="en-US" sz="2800" dirty="0" smtClean="0"/>
              <a:t>Reverse-Engineering</a:t>
            </a:r>
          </a:p>
          <a:p>
            <a:pPr lvl="1">
              <a:buFont typeface="Wingdings" panose="05000000000000000000" pitchFamily="2" charset="2"/>
              <a:buChar char="§"/>
            </a:pPr>
            <a:r>
              <a:rPr lang="en-US" sz="2400" dirty="0" smtClean="0"/>
              <a:t>Modification for installed equipment</a:t>
            </a:r>
          </a:p>
          <a:p>
            <a:pPr>
              <a:buFont typeface="Wingdings" panose="05000000000000000000" pitchFamily="2" charset="2"/>
              <a:buChar char="§"/>
            </a:pPr>
            <a:r>
              <a:rPr lang="en-US" sz="2800" dirty="0" smtClean="0"/>
              <a:t>New Designs</a:t>
            </a:r>
          </a:p>
          <a:p>
            <a:pPr lvl="1">
              <a:buFont typeface="Wingdings" panose="05000000000000000000" pitchFamily="2" charset="2"/>
              <a:buChar char="§"/>
            </a:pPr>
            <a:r>
              <a:rPr lang="en-US" sz="2400" dirty="0" smtClean="0"/>
              <a:t>Addressing new rules and regulations</a:t>
            </a:r>
            <a:endParaRPr lang="en-US" sz="2400" dirty="0"/>
          </a:p>
        </p:txBody>
      </p:sp>
    </p:spTree>
    <p:extLst>
      <p:ext uri="{BB962C8B-B14F-4D97-AF65-F5344CB8AC3E}">
        <p14:creationId xmlns:p14="http://schemas.microsoft.com/office/powerpoint/2010/main" val="186485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Activities</a:t>
            </a:r>
            <a:endParaRPr lang="en-US" dirty="0"/>
          </a:p>
        </p:txBody>
      </p:sp>
      <p:pic>
        <p:nvPicPr>
          <p:cNvPr id="4" name="Picture 3"/>
          <p:cNvPicPr>
            <a:picLocks noChangeAspect="1"/>
          </p:cNvPicPr>
          <p:nvPr/>
        </p:nvPicPr>
        <p:blipFill>
          <a:blip r:embed="rId3"/>
          <a:stretch>
            <a:fillRect/>
          </a:stretch>
        </p:blipFill>
        <p:spPr>
          <a:xfrm>
            <a:off x="1184910" y="2362200"/>
            <a:ext cx="6819900" cy="2847975"/>
          </a:xfrm>
          <a:prstGeom prst="rect">
            <a:avLst/>
          </a:prstGeom>
        </p:spPr>
      </p:pic>
    </p:spTree>
    <p:extLst>
      <p:ext uri="{BB962C8B-B14F-4D97-AF65-F5344CB8AC3E}">
        <p14:creationId xmlns:p14="http://schemas.microsoft.com/office/powerpoint/2010/main" val="96369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Reverse-Engineered</a:t>
            </a:r>
            <a:endParaRPr lang="en-US" dirty="0"/>
          </a:p>
        </p:txBody>
      </p:sp>
      <p:pic>
        <p:nvPicPr>
          <p:cNvPr id="4" name="Content Placeholder 3"/>
          <p:cNvPicPr>
            <a:picLocks noGrp="1"/>
          </p:cNvPicPr>
          <p:nvPr>
            <p:ph idx="1"/>
          </p:nvPr>
        </p:nvPicPr>
        <p:blipFill>
          <a:blip r:embed="rId3"/>
          <a:stretch>
            <a:fillRect/>
          </a:stretch>
        </p:blipFill>
        <p:spPr>
          <a:xfrm>
            <a:off x="1956307" y="1846263"/>
            <a:ext cx="5275835" cy="4022725"/>
          </a:xfrm>
          <a:prstGeom prst="rect">
            <a:avLst/>
          </a:prstGeom>
        </p:spPr>
      </p:pic>
    </p:spTree>
    <p:extLst>
      <p:ext uri="{BB962C8B-B14F-4D97-AF65-F5344CB8AC3E}">
        <p14:creationId xmlns:p14="http://schemas.microsoft.com/office/powerpoint/2010/main" val="206127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Designs for New Requirement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2408" y="1846263"/>
            <a:ext cx="5363633" cy="4022725"/>
          </a:xfrm>
        </p:spPr>
      </p:pic>
    </p:spTree>
    <p:extLst>
      <p:ext uri="{BB962C8B-B14F-4D97-AF65-F5344CB8AC3E}">
        <p14:creationId xmlns:p14="http://schemas.microsoft.com/office/powerpoint/2010/main" val="56707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RFOs and Other Outages</a:t>
            </a:r>
            <a:endParaRPr lang="en-US" dirty="0"/>
          </a:p>
        </p:txBody>
      </p:sp>
      <p:sp>
        <p:nvSpPr>
          <p:cNvPr id="4" name="Content Placeholder 2"/>
          <p:cNvSpPr>
            <a:spLocks noGrp="1"/>
          </p:cNvSpPr>
          <p:nvPr>
            <p:ph idx="1"/>
          </p:nvPr>
        </p:nvSpPr>
        <p:spPr/>
        <p:txBody>
          <a:bodyPr>
            <a:normAutofit/>
          </a:bodyPr>
          <a:lstStyle/>
          <a:p>
            <a:pPr>
              <a:buFont typeface="Wingdings" panose="05000000000000000000" pitchFamily="2" charset="2"/>
              <a:buChar char="§"/>
            </a:pPr>
            <a:r>
              <a:rPr lang="en-US" sz="2800" dirty="0" smtClean="0"/>
              <a:t>Outage Hazards</a:t>
            </a:r>
          </a:p>
          <a:p>
            <a:pPr>
              <a:buFont typeface="Wingdings" panose="05000000000000000000" pitchFamily="2" charset="2"/>
              <a:buChar char="§"/>
            </a:pPr>
            <a:r>
              <a:rPr lang="en-US" sz="2800" dirty="0" smtClean="0"/>
              <a:t>Impairments</a:t>
            </a:r>
          </a:p>
          <a:p>
            <a:pPr>
              <a:buFont typeface="Wingdings" panose="05000000000000000000" pitchFamily="2" charset="2"/>
              <a:buChar char="§"/>
            </a:pPr>
            <a:r>
              <a:rPr lang="en-US" sz="2800" dirty="0" smtClean="0"/>
              <a:t>Valve and Other </a:t>
            </a:r>
            <a:r>
              <a:rPr lang="en-US" sz="2800" dirty="0" err="1" smtClean="0"/>
              <a:t>Tagouts</a:t>
            </a:r>
            <a:endParaRPr lang="en-US" sz="2800" dirty="0"/>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99274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Outage Control of Hazards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2408" y="1846263"/>
            <a:ext cx="5363633" cy="4022725"/>
          </a:xfrm>
        </p:spPr>
      </p:pic>
    </p:spTree>
    <p:extLst>
      <p:ext uri="{BB962C8B-B14F-4D97-AF65-F5344CB8AC3E}">
        <p14:creationId xmlns:p14="http://schemas.microsoft.com/office/powerpoint/2010/main" val="95951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3F1B9CF968D4588E65ED7FC845733" ma:contentTypeVersion="9" ma:contentTypeDescription="Create a new document." ma:contentTypeScope="" ma:versionID="898302165a829d5e57e1a457c2d7437e">
  <xsd:schema xmlns:xsd="http://www.w3.org/2001/XMLSchema" xmlns:xs="http://www.w3.org/2001/XMLSchema" xmlns:p="http://schemas.microsoft.com/office/2006/metadata/properties" targetNamespace="http://schemas.microsoft.com/office/2006/metadata/properties" ma:root="true" ma:fieldsID="c96a38aeacb13fea58235788ebcd20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AF44F9-A743-4021-9210-1E439EA0F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F9D3D36-C48D-4052-B001-D2DC60319CDF}">
  <ds:schemaRefs>
    <ds:schemaRef ds:uri="http://schemas.microsoft.com/sharepoint/v3/contenttype/forms"/>
  </ds:schemaRefs>
</ds:datastoreItem>
</file>

<file path=customXml/itemProps3.xml><?xml version="1.0" encoding="utf-8"?>
<ds:datastoreItem xmlns:ds="http://schemas.openxmlformats.org/officeDocument/2006/customXml" ds:itemID="{A4271BEA-1D9A-4023-9CA1-69A10A6BB7E9}">
  <ds:schemaRefs>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545</TotalTime>
  <Words>522</Words>
  <Application>Microsoft Office PowerPoint</Application>
  <PresentationFormat>On-screen Show (4:3)</PresentationFormat>
  <Paragraphs>60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State of Configuration Management</vt:lpstr>
      <vt:lpstr>Discussion Topics</vt:lpstr>
      <vt:lpstr>Introduction</vt:lpstr>
      <vt:lpstr>Normal Operating Conditions</vt:lpstr>
      <vt:lpstr>Maintenance Activities</vt:lpstr>
      <vt:lpstr>Reverse-Engineered</vt:lpstr>
      <vt:lpstr>New Designs for New Requirement</vt:lpstr>
      <vt:lpstr>RFOs and Other Outages</vt:lpstr>
      <vt:lpstr>Outage Control of Hazards</vt:lpstr>
      <vt:lpstr>Impairments</vt:lpstr>
      <vt:lpstr>Valves and other Tagouts</vt:lpstr>
      <vt:lpstr>Questions?</vt:lpstr>
      <vt:lpstr>Conclusion</vt:lpstr>
    </vt:vector>
  </TitlesOfParts>
  <Company>USNRC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Configuration Management</dc:title>
  <dc:creator>Uribe, Eduardo</dc:creator>
  <cp:lastModifiedBy>Epperson, David M</cp:lastModifiedBy>
  <cp:revision>29</cp:revision>
  <dcterms:created xsi:type="dcterms:W3CDTF">2017-05-10T19:45:53Z</dcterms:created>
  <dcterms:modified xsi:type="dcterms:W3CDTF">2017-06-08T15:59:32Z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0x01010032A3F1B9CF968D4588E65ED7FC845733</vt:lpwstr>
  </property>
</Properties>
</file>