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2" r:id="rId5"/>
    <p:sldId id="497" r:id="rId6"/>
    <p:sldId id="488" r:id="rId7"/>
    <p:sldId id="491" r:id="rId8"/>
    <p:sldId id="492" r:id="rId9"/>
    <p:sldId id="490" r:id="rId10"/>
    <p:sldId id="493" r:id="rId11"/>
    <p:sldId id="495" r:id="rId12"/>
    <p:sldId id="496" r:id="rId13"/>
    <p:sldId id="487" r:id="rId14"/>
    <p:sldId id="41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lx" initials="m" lastIdx="21" clrIdx="0"/>
  <p:cmAuthor id="1" name="Matthew Woelfel" initials="" lastIdx="0" clrIdx="1"/>
  <p:cmAuthor id="2" name="TJ Swanek" initials="tj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BC5"/>
    <a:srgbClr val="316FB4"/>
    <a:srgbClr val="008DC2"/>
    <a:srgbClr val="3486C7"/>
    <a:srgbClr val="24568C"/>
    <a:srgbClr val="B0E2E6"/>
    <a:srgbClr val="A5E6E0"/>
    <a:srgbClr val="63D5D2"/>
    <a:srgbClr val="38B4BC"/>
    <a:srgbClr val="98C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53" autoAdjust="0"/>
    <p:restoredTop sz="76554" autoAdjust="0"/>
  </p:normalViewPr>
  <p:slideViewPr>
    <p:cSldViewPr snapToGrid="0" snapToObjects="1">
      <p:cViewPr>
        <p:scale>
          <a:sx n="60" d="100"/>
          <a:sy n="60" d="100"/>
        </p:scale>
        <p:origin x="-15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11244AD7-ECCE-4FA7-980E-3D98D99D1234}" type="datetimeFigureOut">
              <a:rPr lang="en-US" smtClean="0"/>
              <a:pPr/>
              <a:t>05/26/2017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307" tIns="46153" rIns="92307" bIns="46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D940C124-4E73-44A8-8A8A-4176E5FE33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5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7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8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C124-4E73-44A8-8A8A-4176E5FE33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rotWithShape="1">
          <a:blip r:embed="rId2">
            <a:alphaModFix amt="8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9273" y="1530762"/>
            <a:ext cx="7967698" cy="456913"/>
          </a:xfrm>
        </p:spPr>
        <p:txBody>
          <a:bodyPr anchor="t" anchorCtr="0"/>
          <a:lstStyle>
            <a:lvl1pPr algn="l">
              <a:defRPr sz="3000" b="0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2242299"/>
            <a:ext cx="5502255" cy="1279766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rgbClr val="7F7F7F"/>
                </a:solidFill>
                <a:latin typeface="Proxima Nova Regular"/>
                <a:cs typeface="Proxima Nova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" y="600529"/>
            <a:ext cx="2579239" cy="53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-1" y="1"/>
            <a:ext cx="9144001" cy="1185332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239" y="568471"/>
            <a:ext cx="8144027" cy="326574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7909024" cy="4343400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 wrap="square">
            <a:noAutofit/>
          </a:bodyPr>
          <a:lstStyle>
            <a:lvl1pPr>
              <a:spcBef>
                <a:spcPts val="1600"/>
              </a:spcBef>
              <a:defRPr sz="2000" b="0" i="0">
                <a:latin typeface="Proxima Nova Regular"/>
                <a:cs typeface="Proxima Nova Regular"/>
              </a:defRPr>
            </a:lvl1pPr>
            <a:lvl2pPr>
              <a:defRPr sz="1800" b="0" i="0">
                <a:latin typeface="Proxima Nova Regular"/>
                <a:cs typeface="Proxima Nova Regular"/>
              </a:defRPr>
            </a:lvl2pPr>
            <a:lvl3pPr>
              <a:defRPr sz="1800" b="0" i="0">
                <a:latin typeface="Proxima Nova Regular"/>
                <a:cs typeface="Proxima Nova Regular"/>
              </a:defRPr>
            </a:lvl3pPr>
            <a:lvl4pPr>
              <a:defRPr sz="1800" b="0" i="0">
                <a:latin typeface="Proxima Nova Regular"/>
                <a:cs typeface="Proxima Nova Regular"/>
              </a:defRPr>
            </a:lvl4pPr>
            <a:lvl5pPr>
              <a:defRPr sz="1800" b="0" i="0">
                <a:latin typeface="Proxima Nova Regular"/>
                <a:cs typeface="Proxima Nova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 userDrawn="1"/>
        </p:nvSpPr>
        <p:spPr>
          <a:xfrm>
            <a:off x="-1" y="1"/>
            <a:ext cx="9228667" cy="822476"/>
          </a:xfrm>
          <a:prstGeom prst="rect">
            <a:avLst/>
          </a:prstGeom>
          <a:solidFill>
            <a:srgbClr val="38B4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210103"/>
            <a:ext cx="8042276" cy="443042"/>
          </a:xfrm>
        </p:spPr>
        <p:txBody>
          <a:bodyPr/>
          <a:lstStyle>
            <a:lvl1pPr>
              <a:defRPr sz="2800" b="0" i="0" spc="0">
                <a:solidFill>
                  <a:schemeClr val="bg1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6" y="6323265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65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Thank You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9275" y="3073249"/>
            <a:ext cx="8042276" cy="544265"/>
          </a:xfrm>
        </p:spPr>
        <p:txBody>
          <a:bodyPr/>
          <a:lstStyle>
            <a:lvl1pPr>
              <a:defRPr sz="2800" b="0" i="0">
                <a:solidFill>
                  <a:srgbClr val="38B4BC"/>
                </a:solidFill>
                <a:latin typeface="Proxima Nova Extrabld"/>
                <a:cs typeface="Proxima Nova Extrab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458299" y="6323265"/>
            <a:ext cx="63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453D02-ADCD-AF44-94C1-E7E24B5AA180}" type="slidenum">
              <a:rPr lang="en-US" sz="12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roxima Nova Regular"/>
                <a:cs typeface="Proxima Nova Regular"/>
              </a:rPr>
              <a:pPr/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Proxima Nova Regular"/>
              <a:cs typeface="Proxima Nova Regular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896" y="6133332"/>
            <a:ext cx="8570534" cy="0"/>
          </a:xfrm>
          <a:prstGeom prst="line">
            <a:avLst/>
          </a:prstGeom>
          <a:ln w="3175" cap="rnd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27960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45F5A1D4-AB59-4F58-8CD0-050385B6DE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05/26/2017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958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10165" y="6041038"/>
            <a:ext cx="2133600" cy="365125"/>
          </a:xfrm>
          <a:prstGeom prst="rect">
            <a:avLst/>
          </a:prstGeom>
        </p:spPr>
        <p:txBody>
          <a:bodyPr/>
          <a:lstStyle/>
          <a:p>
            <a:fld id="{58D22477-DC1A-8149-B3C1-EFC6358C61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3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AAFF56-1BF5-4890-8754-6CB85E9095CC}" type="datetimeFigureOut">
              <a:rPr lang="en-US" smtClean="0"/>
              <a:t>05/26/2017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AE26E7-E33C-415B-8177-FA42D12D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405530"/>
            <a:ext cx="8042276" cy="53359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6516179" cy="434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  <p:sldLayoutId id="2147483661" r:id="rId4"/>
    <p:sldLayoutId id="2147483666" r:id="rId5"/>
    <p:sldLayoutId id="2147483667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999999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38" y="1358348"/>
            <a:ext cx="7846093" cy="2444107"/>
          </a:xfrm>
          <a:ln>
            <a:noFill/>
          </a:ln>
        </p:spPr>
        <p:txBody>
          <a:bodyPr/>
          <a:lstStyle/>
          <a:p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Design Process (SDP)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Management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Ashley Taylor</a:t>
            </a:r>
            <a:b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8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TVA</a:t>
            </a:r>
            <a:endParaRPr lang="en-US" sz="2400" b="1" dirty="0">
              <a:solidFill>
                <a:srgbClr val="008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1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611413"/>
          </a:xfrm>
        </p:spPr>
        <p:txBody>
          <a:bodyPr/>
          <a:lstStyle/>
          <a:p>
            <a:r>
              <a:rPr lang="en-US" dirty="0" smtClean="0"/>
              <a:t>Review change </a:t>
            </a:r>
            <a:r>
              <a:rPr lang="en-US" dirty="0"/>
              <a:t>m</a:t>
            </a:r>
            <a:r>
              <a:rPr lang="en-US" dirty="0" smtClean="0"/>
              <a:t>anagement template and actual examples of Utility change management plans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Solicit feedback and operating experience from other utilities regarding </a:t>
            </a:r>
            <a:r>
              <a:rPr lang="en-US" dirty="0" smtClean="0"/>
              <a:t>their implementation of the SDP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any specific questions relating to the implementation of the </a:t>
            </a:r>
            <a:r>
              <a:rPr lang="en-US" dirty="0" smtClean="0"/>
              <a:t>SDP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1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578100"/>
            <a:ext cx="7909024" cy="195579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5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SDP Change Management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Why Do We Need It?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Review of Industry Template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Breakout Preview</a:t>
            </a:r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11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Change </a:t>
            </a:r>
            <a:r>
              <a:rPr lang="en-US" b="1" dirty="0"/>
              <a:t>Management: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structured approach to transition individuals, teams, and organizations from a current state to a desired future state through risk evaluation, planning, communication and </a:t>
            </a:r>
            <a:r>
              <a:rPr lang="en-US" dirty="0" smtClean="0"/>
              <a:t>implementation</a:t>
            </a:r>
          </a:p>
          <a:p>
            <a:r>
              <a:rPr lang="en-US" dirty="0" smtClean="0"/>
              <a:t>An effective Change Management Plan is key to the success of any change, including the SDP</a:t>
            </a:r>
          </a:p>
          <a:p>
            <a:r>
              <a:rPr lang="en-US" dirty="0" smtClean="0"/>
              <a:t>An industry Change Management template was developed to assist the industry in managing this change, covering several key areas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52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/ Program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909024" cy="4532585"/>
          </a:xfrm>
        </p:spPr>
        <p:txBody>
          <a:bodyPr/>
          <a:lstStyle/>
          <a:p>
            <a:r>
              <a:rPr lang="en-US" dirty="0" smtClean="0"/>
              <a:t>Develop Utility SDP interface procedure</a:t>
            </a:r>
          </a:p>
          <a:p>
            <a:r>
              <a:rPr lang="en-US" dirty="0" smtClean="0"/>
              <a:t>Identify / update impacted Utility procedures (Engineering and others); streamline where possible</a:t>
            </a:r>
          </a:p>
          <a:p>
            <a:r>
              <a:rPr lang="en-US" dirty="0" smtClean="0"/>
              <a:t>Evaluate existing NRC, CAP and INPO commitments for relevance</a:t>
            </a:r>
          </a:p>
          <a:p>
            <a:r>
              <a:rPr lang="en-US" dirty="0"/>
              <a:t>Walk through with Document Control / Records Group</a:t>
            </a:r>
            <a:endParaRPr lang="en-US" dirty="0" smtClean="0"/>
          </a:p>
          <a:p>
            <a:r>
              <a:rPr lang="en-US" dirty="0" smtClean="0"/>
              <a:t>Review / update existing contracts and design interface agreements</a:t>
            </a:r>
          </a:p>
          <a:p>
            <a:r>
              <a:rPr lang="en-US" dirty="0" smtClean="0"/>
              <a:t>Review / update impacted software programs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1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/ 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005991" cy="4532585"/>
          </a:xfrm>
        </p:spPr>
        <p:txBody>
          <a:bodyPr/>
          <a:lstStyle/>
          <a:p>
            <a:r>
              <a:rPr lang="en-US" dirty="0" smtClean="0"/>
              <a:t>Identify / train site SMEs</a:t>
            </a:r>
          </a:p>
          <a:p>
            <a:r>
              <a:rPr lang="en-US" dirty="0" smtClean="0"/>
              <a:t>Complete Training Needs Analysis</a:t>
            </a:r>
          </a:p>
          <a:p>
            <a:r>
              <a:rPr lang="en-US" dirty="0" smtClean="0"/>
              <a:t>Develop and Conduct Engineer / Stakeholder training (using industry materials), including “gap” training (old vs. new process)</a:t>
            </a:r>
          </a:p>
          <a:p>
            <a:r>
              <a:rPr lang="en-US" dirty="0" smtClean="0"/>
              <a:t>Conversion to standard qualification</a:t>
            </a:r>
          </a:p>
          <a:p>
            <a:r>
              <a:rPr lang="en-US" dirty="0" smtClean="0"/>
              <a:t>Update of impacted Training documents (existing lesson plans, qualification cards, etc.)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49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change leaders</a:t>
            </a:r>
          </a:p>
          <a:p>
            <a:pPr lvl="1"/>
            <a:r>
              <a:rPr lang="en-US" dirty="0" smtClean="0"/>
              <a:t>Site and Corporate</a:t>
            </a:r>
          </a:p>
          <a:p>
            <a:r>
              <a:rPr lang="en-US" dirty="0" smtClean="0"/>
              <a:t>Consider fleet/alliance meetings during implementation</a:t>
            </a:r>
          </a:p>
          <a:p>
            <a:r>
              <a:rPr lang="en-US" dirty="0" smtClean="0"/>
              <a:t>Over-communicate with:</a:t>
            </a:r>
          </a:p>
          <a:p>
            <a:pPr lvl="1"/>
            <a:r>
              <a:rPr lang="en-US" dirty="0" smtClean="0"/>
              <a:t>Upper management</a:t>
            </a:r>
          </a:p>
          <a:p>
            <a:pPr lvl="1"/>
            <a:r>
              <a:rPr lang="en-US" dirty="0" smtClean="0"/>
              <a:t>Engineers and Stakeholders</a:t>
            </a:r>
          </a:p>
          <a:p>
            <a:pPr lvl="1"/>
            <a:r>
              <a:rPr lang="en-US" dirty="0" smtClean="0"/>
              <a:t>QA, NRC resident, CFAMs, Training</a:t>
            </a:r>
          </a:p>
          <a:p>
            <a:pPr lvl="1"/>
            <a:r>
              <a:rPr lang="en-US" dirty="0" smtClean="0"/>
              <a:t>Records Management</a:t>
            </a:r>
          </a:p>
          <a:p>
            <a:r>
              <a:rPr lang="en-US" dirty="0" smtClean="0"/>
              <a:t>Distribute newsletters, updates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Engineering personnel to perform oversight of SDP (e.g., meeting observations, quality reviews, etc.)</a:t>
            </a:r>
          </a:p>
          <a:p>
            <a:r>
              <a:rPr lang="en-US" dirty="0" smtClean="0"/>
              <a:t>Perform review of change type screenings during initial implementation</a:t>
            </a:r>
          </a:p>
          <a:p>
            <a:r>
              <a:rPr lang="en-US" dirty="0" smtClean="0"/>
              <a:t>Periodic </a:t>
            </a:r>
            <a:r>
              <a:rPr lang="en-US" dirty="0" err="1" smtClean="0"/>
              <a:t>telecons</a:t>
            </a:r>
            <a:r>
              <a:rPr lang="en-US" dirty="0" smtClean="0"/>
              <a:t> with fleet / site management to discuss status and comments</a:t>
            </a:r>
          </a:p>
          <a:p>
            <a:r>
              <a:rPr lang="en-US" dirty="0" smtClean="0"/>
              <a:t>Implement industry set of Performance Indicators to track/monitor progress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Implementation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project plan for implementing new industry standard software</a:t>
            </a:r>
          </a:p>
          <a:p>
            <a:r>
              <a:rPr lang="en-US" dirty="0" smtClean="0"/>
              <a:t>Obtain funding and set up contract</a:t>
            </a:r>
          </a:p>
          <a:p>
            <a:r>
              <a:rPr lang="en-US" dirty="0" smtClean="0"/>
              <a:t>Determine impacts on procedures / programs</a:t>
            </a:r>
          </a:p>
          <a:p>
            <a:r>
              <a:rPr lang="en-US" dirty="0" smtClean="0"/>
              <a:t>Develop plan for software training</a:t>
            </a:r>
          </a:p>
          <a:p>
            <a:r>
              <a:rPr lang="en-US" dirty="0"/>
              <a:t>Develop risk mitigation plan for software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Develop plan for communication of software </a:t>
            </a:r>
            <a:r>
              <a:rPr lang="en-US" dirty="0" smtClean="0"/>
              <a:t>changes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Review /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</a:t>
            </a:r>
            <a:r>
              <a:rPr lang="en-US" dirty="0" smtClean="0"/>
              <a:t>assessment </a:t>
            </a:r>
            <a:r>
              <a:rPr lang="en-US" dirty="0"/>
              <a:t>objectives to evaluate implementation effectiveness</a:t>
            </a:r>
          </a:p>
          <a:p>
            <a:r>
              <a:rPr lang="en-US" dirty="0"/>
              <a:t>Perform a snapshot self assessment at site to evaluate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/>
              <a:t>Periodic </a:t>
            </a:r>
            <a:r>
              <a:rPr lang="en-US" dirty="0" err="1"/>
              <a:t>telecons</a:t>
            </a:r>
            <a:r>
              <a:rPr lang="en-US" dirty="0"/>
              <a:t> with </a:t>
            </a:r>
            <a:r>
              <a:rPr lang="en-US" dirty="0" smtClean="0"/>
              <a:t>site/fleet </a:t>
            </a:r>
            <a:r>
              <a:rPr lang="en-US" dirty="0"/>
              <a:t>management or other sites to discuss status and </a:t>
            </a:r>
            <a:r>
              <a:rPr lang="en-US" dirty="0" smtClean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9814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UCLEAR MATTERS_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7937CB7FCD046B52E0505DE7FA48F" ma:contentTypeVersion="0" ma:contentTypeDescription="Create a new document." ma:contentTypeScope="" ma:versionID="889265d43dcdddf6e4a44a119edd77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995E7C-3A0B-4240-B85F-DB20982734E7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33518C2-2DE2-41A1-AEA2-03F73E532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1E80D-F28F-4F97-94F9-F88672CEB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NUCLEAR MATTERS_Template</Template>
  <TotalTime>10706</TotalTime>
  <Words>421</Words>
  <Application>Microsoft Office PowerPoint</Application>
  <PresentationFormat>On-screen Show (4:3)</PresentationFormat>
  <Paragraphs>70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NUCLEAR MATTERS_Template</vt:lpstr>
      <vt:lpstr>Standard Design Process (SDP)  Change Management  Ashley Taylor TVA</vt:lpstr>
      <vt:lpstr>Overview – SDP Change Management </vt:lpstr>
      <vt:lpstr>Why Do We Need It?</vt:lpstr>
      <vt:lpstr>Procedure / Program Impacts</vt:lpstr>
      <vt:lpstr>Training / Qualifications</vt:lpstr>
      <vt:lpstr>Communications</vt:lpstr>
      <vt:lpstr>Risk Management</vt:lpstr>
      <vt:lpstr>Software Implementation </vt:lpstr>
      <vt:lpstr>Effectiveness Review / Monitoring</vt:lpstr>
      <vt:lpstr>Breakout Preview</vt:lpstr>
      <vt:lpstr>PowerPoint Presentation</vt:lpstr>
    </vt:vector>
  </TitlesOfParts>
  <Company>WCNOC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MATTERS</dc:title>
  <dc:creator>Bolley Scott W</dc:creator>
  <cp:lastModifiedBy>Epperson, David M</cp:lastModifiedBy>
  <cp:revision>289</cp:revision>
  <cp:lastPrinted>2016-06-08T15:49:17Z</cp:lastPrinted>
  <dcterms:created xsi:type="dcterms:W3CDTF">2015-10-29T18:39:34Z</dcterms:created>
  <dcterms:modified xsi:type="dcterms:W3CDTF">2017-05-26T20:32:52Z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0x010100F2D7937CB7FCD046B52E0505DE7FA48F</vt:lpwstr>
  </property>
</Properties>
</file>