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2" r:id="rId5"/>
    <p:sldId id="489" r:id="rId6"/>
    <p:sldId id="334" r:id="rId7"/>
    <p:sldId id="479" r:id="rId8"/>
    <p:sldId id="481" r:id="rId9"/>
    <p:sldId id="484" r:id="rId10"/>
    <p:sldId id="483" r:id="rId11"/>
    <p:sldId id="485" r:id="rId12"/>
    <p:sldId id="488" r:id="rId13"/>
    <p:sldId id="486" r:id="rId14"/>
    <p:sldId id="487" r:id="rId15"/>
    <p:sldId id="41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lx" initials="m" lastIdx="21" clrIdx="0"/>
  <p:cmAuthor id="1" name="Matthew Woelfel" initials="" lastIdx="0" clrIdx="1"/>
  <p:cmAuthor id="2" name="TJ Swanek" initials="tj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BC5"/>
    <a:srgbClr val="316FB4"/>
    <a:srgbClr val="008DC2"/>
    <a:srgbClr val="3486C7"/>
    <a:srgbClr val="24568C"/>
    <a:srgbClr val="B0E2E6"/>
    <a:srgbClr val="A5E6E0"/>
    <a:srgbClr val="63D5D2"/>
    <a:srgbClr val="38B4BC"/>
    <a:srgbClr val="98CF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6554" autoAdjust="0"/>
  </p:normalViewPr>
  <p:slideViewPr>
    <p:cSldViewPr snapToGrid="0" snapToObjects="1">
      <p:cViewPr>
        <p:scale>
          <a:sx n="60" d="100"/>
          <a:sy n="60" d="100"/>
        </p:scale>
        <p:origin x="-1554" y="-72"/>
      </p:cViewPr>
      <p:guideLst>
        <p:guide orient="horz" pos="2160"/>
        <p:guide pos="2880"/>
      </p:guideLst>
    </p:cSldViewPr>
  </p:slideViewPr>
  <p:outlineViewPr>
    <p:cViewPr>
      <p:scale>
        <a:sx n="33" d="100"/>
        <a:sy n="33" d="100"/>
      </p:scale>
      <p:origin x="48" y="45870"/>
    </p:cViewPr>
  </p:outlineViewPr>
  <p:notesTextViewPr>
    <p:cViewPr>
      <p:scale>
        <a:sx n="100" d="100"/>
        <a:sy n="100" d="100"/>
      </p:scale>
      <p:origin x="0" y="0"/>
    </p:cViewPr>
  </p:notesTextViewPr>
  <p:sorterViewPr>
    <p:cViewPr>
      <p:scale>
        <a:sx n="100" d="100"/>
        <a:sy n="100"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20828-F510-4740-9B99-F7B4B1754FEC}"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165B1C52-CC0F-4DE8-9709-9D1449969521}">
      <dgm:prSet phldrT="[Text]" custT="1"/>
      <dgm:spPr/>
      <dgm:t>
        <a:bodyPr/>
        <a:lstStyle/>
        <a:p>
          <a:pPr algn="ctr"/>
          <a:r>
            <a:rPr lang="en-US" sz="1600" dirty="0" smtClean="0"/>
            <a:t>Codes &amp; Standards</a:t>
          </a:r>
          <a:endParaRPr lang="en-US" sz="1600" dirty="0"/>
        </a:p>
      </dgm:t>
    </dgm:pt>
    <dgm:pt modelId="{D3944A32-C0C0-4063-9BED-4AF5B2BCF3C7}" type="parTrans" cxnId="{466C5C56-2C1D-4FD3-B2D3-010CE2DF2C64}">
      <dgm:prSet/>
      <dgm:spPr/>
      <dgm:t>
        <a:bodyPr/>
        <a:lstStyle/>
        <a:p>
          <a:endParaRPr lang="en-US"/>
        </a:p>
      </dgm:t>
    </dgm:pt>
    <dgm:pt modelId="{48700321-0719-494F-BBB0-9E5658F35B85}" type="sibTrans" cxnId="{466C5C56-2C1D-4FD3-B2D3-010CE2DF2C64}">
      <dgm:prSet/>
      <dgm:spPr/>
      <dgm:t>
        <a:bodyPr/>
        <a:lstStyle/>
        <a:p>
          <a:endParaRPr lang="en-US"/>
        </a:p>
      </dgm:t>
    </dgm:pt>
    <dgm:pt modelId="{17CA54B6-E2D8-4C3A-928F-5B5344ABEBCA}">
      <dgm:prSet phldrT="[Text]"/>
      <dgm:spPr/>
      <dgm:t>
        <a:bodyPr/>
        <a:lstStyle/>
        <a:p>
          <a:r>
            <a:rPr lang="en-US" dirty="0" smtClean="0"/>
            <a:t>Guidelines &amp; Descriptions</a:t>
          </a:r>
          <a:endParaRPr lang="en-US" dirty="0"/>
        </a:p>
      </dgm:t>
    </dgm:pt>
    <dgm:pt modelId="{E3D8FD29-6B4F-4CB2-AB59-1F6E44B33596}" type="parTrans" cxnId="{1C25B1D0-4EF9-427F-B1BF-292703B8E351}">
      <dgm:prSet/>
      <dgm:spPr/>
      <dgm:t>
        <a:bodyPr/>
        <a:lstStyle/>
        <a:p>
          <a:endParaRPr lang="en-US"/>
        </a:p>
      </dgm:t>
    </dgm:pt>
    <dgm:pt modelId="{F462F2B8-302D-460D-B749-7141C222C6BF}" type="sibTrans" cxnId="{1C25B1D0-4EF9-427F-B1BF-292703B8E351}">
      <dgm:prSet/>
      <dgm:spPr/>
      <dgm:t>
        <a:bodyPr/>
        <a:lstStyle/>
        <a:p>
          <a:endParaRPr lang="en-US"/>
        </a:p>
      </dgm:t>
    </dgm:pt>
    <dgm:pt modelId="{26279DEC-F177-437E-9507-F16D8C006457}">
      <dgm:prSet phldrT="[Text]" custT="1"/>
      <dgm:spPr/>
      <dgm:t>
        <a:bodyPr/>
        <a:lstStyle/>
        <a:p>
          <a:pPr algn="ctr"/>
          <a:r>
            <a:rPr lang="en-US" sz="1600" dirty="0" smtClean="0"/>
            <a:t>Procedure &amp; Process</a:t>
          </a:r>
        </a:p>
      </dgm:t>
    </dgm:pt>
    <dgm:pt modelId="{D95C09F7-953D-4780-B4FC-7E97AAE12838}" type="parTrans" cxnId="{0E53B962-3C44-48D6-B9A9-BFEEE7332838}">
      <dgm:prSet/>
      <dgm:spPr/>
      <dgm:t>
        <a:bodyPr/>
        <a:lstStyle/>
        <a:p>
          <a:endParaRPr lang="en-US"/>
        </a:p>
      </dgm:t>
    </dgm:pt>
    <dgm:pt modelId="{8708F097-8D81-4CFE-89F2-313233632A73}" type="sibTrans" cxnId="{0E53B962-3C44-48D6-B9A9-BFEEE7332838}">
      <dgm:prSet/>
      <dgm:spPr/>
      <dgm:t>
        <a:bodyPr/>
        <a:lstStyle/>
        <a:p>
          <a:endParaRPr lang="en-US"/>
        </a:p>
      </dgm:t>
    </dgm:pt>
    <dgm:pt modelId="{EF7D9DDB-4821-4DD1-875A-F7049D46C584}">
      <dgm:prSet phldrT="[Text]"/>
      <dgm:spPr/>
      <dgm:t>
        <a:bodyPr/>
        <a:lstStyle/>
        <a:p>
          <a:r>
            <a:rPr lang="en-US" dirty="0" smtClean="0"/>
            <a:t>Resource Manual</a:t>
          </a:r>
          <a:endParaRPr lang="en-US" dirty="0"/>
        </a:p>
      </dgm:t>
    </dgm:pt>
    <dgm:pt modelId="{C00212DF-2B89-4934-A21B-94B4E7B3B922}" type="parTrans" cxnId="{B95CA51B-D499-41DB-951B-F968565B2E51}">
      <dgm:prSet/>
      <dgm:spPr/>
      <dgm:t>
        <a:bodyPr/>
        <a:lstStyle/>
        <a:p>
          <a:endParaRPr lang="en-US"/>
        </a:p>
      </dgm:t>
    </dgm:pt>
    <dgm:pt modelId="{C1119F15-82EA-4068-A6D2-F03DED56B8E7}" type="sibTrans" cxnId="{B95CA51B-D499-41DB-951B-F968565B2E51}">
      <dgm:prSet/>
      <dgm:spPr/>
      <dgm:t>
        <a:bodyPr/>
        <a:lstStyle/>
        <a:p>
          <a:endParaRPr lang="en-US"/>
        </a:p>
      </dgm:t>
    </dgm:pt>
    <dgm:pt modelId="{DB73DAA5-721E-40E9-BD1D-18690C47284D}">
      <dgm:prSet phldrT="[Text]" custT="1"/>
      <dgm:spPr/>
      <dgm:t>
        <a:bodyPr/>
        <a:lstStyle/>
        <a:p>
          <a:pPr algn="l"/>
          <a:r>
            <a:rPr lang="en-US" sz="1400" dirty="0" smtClean="0"/>
            <a:t>IP-ENG-001</a:t>
          </a:r>
          <a:endParaRPr lang="en-US" sz="1400" dirty="0"/>
        </a:p>
      </dgm:t>
    </dgm:pt>
    <dgm:pt modelId="{B328580A-4122-4938-9497-B5013798CEBD}" type="parTrans" cxnId="{D3F606EF-9B08-4214-A69E-4BAFD36F5D8A}">
      <dgm:prSet/>
      <dgm:spPr/>
      <dgm:t>
        <a:bodyPr/>
        <a:lstStyle/>
        <a:p>
          <a:endParaRPr lang="en-US"/>
        </a:p>
      </dgm:t>
    </dgm:pt>
    <dgm:pt modelId="{935101FE-D4FA-4AD4-AD0D-CD4F85E0F2E7}" type="sibTrans" cxnId="{D3F606EF-9B08-4214-A69E-4BAFD36F5D8A}">
      <dgm:prSet/>
      <dgm:spPr/>
      <dgm:t>
        <a:bodyPr/>
        <a:lstStyle/>
        <a:p>
          <a:endParaRPr lang="en-US"/>
        </a:p>
      </dgm:t>
    </dgm:pt>
    <dgm:pt modelId="{6612853A-77C8-448D-8AB2-5FFABF29716B}">
      <dgm:prSet phldrT="[Text]" custT="1"/>
      <dgm:spPr/>
      <dgm:t>
        <a:bodyPr/>
        <a:lstStyle/>
        <a:p>
          <a:pPr algn="l"/>
          <a:r>
            <a:rPr lang="en-US" sz="1400" dirty="0" smtClean="0">
              <a:solidFill>
                <a:srgbClr val="FFFF00"/>
              </a:solidFill>
            </a:rPr>
            <a:t>Interfacing Procedures</a:t>
          </a:r>
          <a:endParaRPr lang="en-US" sz="1400" dirty="0">
            <a:solidFill>
              <a:srgbClr val="FFFF00"/>
            </a:solidFill>
          </a:endParaRPr>
        </a:p>
      </dgm:t>
    </dgm:pt>
    <dgm:pt modelId="{65F680A8-CA90-412A-BDE9-5BA7E4272654}" type="parTrans" cxnId="{C54C2F3F-61AA-47A7-95BE-EBE671FE4428}">
      <dgm:prSet/>
      <dgm:spPr/>
      <dgm:t>
        <a:bodyPr/>
        <a:lstStyle/>
        <a:p>
          <a:endParaRPr lang="en-US"/>
        </a:p>
      </dgm:t>
    </dgm:pt>
    <dgm:pt modelId="{F9736FD0-3CE1-4988-A502-7CE9C41CB565}" type="sibTrans" cxnId="{C54C2F3F-61AA-47A7-95BE-EBE671FE4428}">
      <dgm:prSet/>
      <dgm:spPr/>
      <dgm:t>
        <a:bodyPr/>
        <a:lstStyle/>
        <a:p>
          <a:endParaRPr lang="en-US"/>
        </a:p>
      </dgm:t>
    </dgm:pt>
    <dgm:pt modelId="{3ADF105C-F56F-4F3E-AEE5-DF3DD316AB82}" type="pres">
      <dgm:prSet presAssocID="{97120828-F510-4740-9B99-F7B4B1754FEC}" presName="compositeShape" presStyleCnt="0">
        <dgm:presLayoutVars>
          <dgm:chMax val="9"/>
          <dgm:dir/>
          <dgm:resizeHandles val="exact"/>
        </dgm:presLayoutVars>
      </dgm:prSet>
      <dgm:spPr/>
      <dgm:t>
        <a:bodyPr/>
        <a:lstStyle/>
        <a:p>
          <a:endParaRPr lang="en-US"/>
        </a:p>
      </dgm:t>
    </dgm:pt>
    <dgm:pt modelId="{D6FD7321-E004-4FDC-9DB6-9F44966E2C51}" type="pres">
      <dgm:prSet presAssocID="{97120828-F510-4740-9B99-F7B4B1754FEC}" presName="triangle1" presStyleLbl="node1" presStyleIdx="0" presStyleCnt="4" custLinFactNeighborX="-59">
        <dgm:presLayoutVars>
          <dgm:bulletEnabled val="1"/>
        </dgm:presLayoutVars>
      </dgm:prSet>
      <dgm:spPr/>
      <dgm:t>
        <a:bodyPr/>
        <a:lstStyle/>
        <a:p>
          <a:endParaRPr lang="en-US"/>
        </a:p>
      </dgm:t>
    </dgm:pt>
    <dgm:pt modelId="{C5131BCB-EDD7-424E-8A5A-E69870C78DF8}" type="pres">
      <dgm:prSet presAssocID="{97120828-F510-4740-9B99-F7B4B1754FEC}" presName="triangle2" presStyleLbl="node1" presStyleIdx="1" presStyleCnt="4">
        <dgm:presLayoutVars>
          <dgm:bulletEnabled val="1"/>
        </dgm:presLayoutVars>
      </dgm:prSet>
      <dgm:spPr/>
      <dgm:t>
        <a:bodyPr/>
        <a:lstStyle/>
        <a:p>
          <a:endParaRPr lang="en-US"/>
        </a:p>
      </dgm:t>
    </dgm:pt>
    <dgm:pt modelId="{69CD6010-FF5E-4EBA-86D6-9E5736C46F5D}" type="pres">
      <dgm:prSet presAssocID="{97120828-F510-4740-9B99-F7B4B1754FEC}" presName="triangle3" presStyleLbl="node1" presStyleIdx="2" presStyleCnt="4">
        <dgm:presLayoutVars>
          <dgm:bulletEnabled val="1"/>
        </dgm:presLayoutVars>
      </dgm:prSet>
      <dgm:spPr/>
      <dgm:t>
        <a:bodyPr/>
        <a:lstStyle/>
        <a:p>
          <a:endParaRPr lang="en-US"/>
        </a:p>
      </dgm:t>
    </dgm:pt>
    <dgm:pt modelId="{95882A5E-271A-4C64-8FE7-4670BA408F6F}" type="pres">
      <dgm:prSet presAssocID="{97120828-F510-4740-9B99-F7B4B1754FEC}" presName="triangle4" presStyleLbl="node1" presStyleIdx="3" presStyleCnt="4" custLinFactNeighborX="-59" custLinFactNeighborY="0">
        <dgm:presLayoutVars>
          <dgm:bulletEnabled val="1"/>
        </dgm:presLayoutVars>
      </dgm:prSet>
      <dgm:spPr/>
      <dgm:t>
        <a:bodyPr/>
        <a:lstStyle/>
        <a:p>
          <a:endParaRPr lang="en-US"/>
        </a:p>
      </dgm:t>
    </dgm:pt>
  </dgm:ptLst>
  <dgm:cxnLst>
    <dgm:cxn modelId="{B95CA51B-D499-41DB-951B-F968565B2E51}" srcId="{97120828-F510-4740-9B99-F7B4B1754FEC}" destId="{EF7D9DDB-4821-4DD1-875A-F7049D46C584}" srcOrd="3" destOrd="0" parTransId="{C00212DF-2B89-4934-A21B-94B4E7B3B922}" sibTransId="{C1119F15-82EA-4068-A6D2-F03DED56B8E7}"/>
    <dgm:cxn modelId="{EEA8A0B8-564C-4B1D-8A66-10107EC08B09}" type="presOf" srcId="{97120828-F510-4740-9B99-F7B4B1754FEC}" destId="{3ADF105C-F56F-4F3E-AEE5-DF3DD316AB82}" srcOrd="0" destOrd="0" presId="urn:microsoft.com/office/officeart/2005/8/layout/pyramid4"/>
    <dgm:cxn modelId="{A0934F56-0472-4388-90AB-1BAC9BBC28D7}" type="presOf" srcId="{DB73DAA5-721E-40E9-BD1D-18690C47284D}" destId="{69CD6010-FF5E-4EBA-86D6-9E5736C46F5D}" srcOrd="0" destOrd="1" presId="urn:microsoft.com/office/officeart/2005/8/layout/pyramid4"/>
    <dgm:cxn modelId="{1EB23DB6-A8D7-4F5B-BD71-2E52672B4535}" type="presOf" srcId="{EF7D9DDB-4821-4DD1-875A-F7049D46C584}" destId="{95882A5E-271A-4C64-8FE7-4670BA408F6F}" srcOrd="0" destOrd="0" presId="urn:microsoft.com/office/officeart/2005/8/layout/pyramid4"/>
    <dgm:cxn modelId="{2DCB167E-3B00-4666-9B3F-FA32F37F9B2F}" type="presOf" srcId="{6612853A-77C8-448D-8AB2-5FFABF29716B}" destId="{69CD6010-FF5E-4EBA-86D6-9E5736C46F5D}" srcOrd="0" destOrd="2" presId="urn:microsoft.com/office/officeart/2005/8/layout/pyramid4"/>
    <dgm:cxn modelId="{C54C2F3F-61AA-47A7-95BE-EBE671FE4428}" srcId="{26279DEC-F177-437E-9507-F16D8C006457}" destId="{6612853A-77C8-448D-8AB2-5FFABF29716B}" srcOrd="1" destOrd="0" parTransId="{65F680A8-CA90-412A-BDE9-5BA7E4272654}" sibTransId="{F9736FD0-3CE1-4988-A502-7CE9C41CB565}"/>
    <dgm:cxn modelId="{86828BAD-BAE5-42FC-AF96-A361EC0A1CD9}" type="presOf" srcId="{165B1C52-CC0F-4DE8-9709-9D1449969521}" destId="{D6FD7321-E004-4FDC-9DB6-9F44966E2C51}" srcOrd="0" destOrd="0" presId="urn:microsoft.com/office/officeart/2005/8/layout/pyramid4"/>
    <dgm:cxn modelId="{466C5C56-2C1D-4FD3-B2D3-010CE2DF2C64}" srcId="{97120828-F510-4740-9B99-F7B4B1754FEC}" destId="{165B1C52-CC0F-4DE8-9709-9D1449969521}" srcOrd="0" destOrd="0" parTransId="{D3944A32-C0C0-4063-9BED-4AF5B2BCF3C7}" sibTransId="{48700321-0719-494F-BBB0-9E5658F35B85}"/>
    <dgm:cxn modelId="{0E53B962-3C44-48D6-B9A9-BFEEE7332838}" srcId="{97120828-F510-4740-9B99-F7B4B1754FEC}" destId="{26279DEC-F177-437E-9507-F16D8C006457}" srcOrd="2" destOrd="0" parTransId="{D95C09F7-953D-4780-B4FC-7E97AAE12838}" sibTransId="{8708F097-8D81-4CFE-89F2-313233632A73}"/>
    <dgm:cxn modelId="{C9064424-AC14-443C-835D-1D6E9E226149}" type="presOf" srcId="{17CA54B6-E2D8-4C3A-928F-5B5344ABEBCA}" destId="{C5131BCB-EDD7-424E-8A5A-E69870C78DF8}" srcOrd="0" destOrd="0" presId="urn:microsoft.com/office/officeart/2005/8/layout/pyramid4"/>
    <dgm:cxn modelId="{1C25B1D0-4EF9-427F-B1BF-292703B8E351}" srcId="{97120828-F510-4740-9B99-F7B4B1754FEC}" destId="{17CA54B6-E2D8-4C3A-928F-5B5344ABEBCA}" srcOrd="1" destOrd="0" parTransId="{E3D8FD29-6B4F-4CB2-AB59-1F6E44B33596}" sibTransId="{F462F2B8-302D-460D-B749-7141C222C6BF}"/>
    <dgm:cxn modelId="{77BD8D57-84C8-4411-8091-731EDCCDE9B1}" type="presOf" srcId="{26279DEC-F177-437E-9507-F16D8C006457}" destId="{69CD6010-FF5E-4EBA-86D6-9E5736C46F5D}" srcOrd="0" destOrd="0" presId="urn:microsoft.com/office/officeart/2005/8/layout/pyramid4"/>
    <dgm:cxn modelId="{D3F606EF-9B08-4214-A69E-4BAFD36F5D8A}" srcId="{26279DEC-F177-437E-9507-F16D8C006457}" destId="{DB73DAA5-721E-40E9-BD1D-18690C47284D}" srcOrd="0" destOrd="0" parTransId="{B328580A-4122-4938-9497-B5013798CEBD}" sibTransId="{935101FE-D4FA-4AD4-AD0D-CD4F85E0F2E7}"/>
    <dgm:cxn modelId="{BF414A64-FA9C-4D7E-86F7-D3EE15976589}" type="presParOf" srcId="{3ADF105C-F56F-4F3E-AEE5-DF3DD316AB82}" destId="{D6FD7321-E004-4FDC-9DB6-9F44966E2C51}" srcOrd="0" destOrd="0" presId="urn:microsoft.com/office/officeart/2005/8/layout/pyramid4"/>
    <dgm:cxn modelId="{DA9F4929-E2EB-4E7B-9952-A8E82ABA609C}" type="presParOf" srcId="{3ADF105C-F56F-4F3E-AEE5-DF3DD316AB82}" destId="{C5131BCB-EDD7-424E-8A5A-E69870C78DF8}" srcOrd="1" destOrd="0" presId="urn:microsoft.com/office/officeart/2005/8/layout/pyramid4"/>
    <dgm:cxn modelId="{0EA8B09B-BD0C-4DAF-B48D-551AA14A4A8F}" type="presParOf" srcId="{3ADF105C-F56F-4F3E-AEE5-DF3DD316AB82}" destId="{69CD6010-FF5E-4EBA-86D6-9E5736C46F5D}" srcOrd="2" destOrd="0" presId="urn:microsoft.com/office/officeart/2005/8/layout/pyramid4"/>
    <dgm:cxn modelId="{09B46183-B16A-4CEF-A444-9F142818F993}" type="presParOf" srcId="{3ADF105C-F56F-4F3E-AEE5-DF3DD316AB82}" destId="{95882A5E-271A-4C64-8FE7-4670BA408F6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D7321-E004-4FDC-9DB6-9F44966E2C51}">
      <dsp:nvSpPr>
        <dsp:cNvPr id="0" name=""/>
        <dsp:cNvSpPr/>
      </dsp:nvSpPr>
      <dsp:spPr>
        <a:xfrm>
          <a:off x="2856016" y="0"/>
          <a:ext cx="2514599" cy="2514599"/>
        </a:xfrm>
        <a:prstGeom prst="triangl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Codes &amp; Standards</a:t>
          </a:r>
          <a:endParaRPr lang="en-US" sz="1600" kern="1200" dirty="0"/>
        </a:p>
      </dsp:txBody>
      <dsp:txXfrm>
        <a:off x="3484666" y="1257300"/>
        <a:ext cx="1257299" cy="1257299"/>
      </dsp:txXfrm>
    </dsp:sp>
    <dsp:sp modelId="{C5131BCB-EDD7-424E-8A5A-E69870C78DF8}">
      <dsp:nvSpPr>
        <dsp:cNvPr id="0" name=""/>
        <dsp:cNvSpPr/>
      </dsp:nvSpPr>
      <dsp:spPr>
        <a:xfrm>
          <a:off x="1600200" y="2514599"/>
          <a:ext cx="2514599" cy="2514599"/>
        </a:xfrm>
        <a:prstGeom prst="triangl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Guidelines &amp; Descriptions</a:t>
          </a:r>
          <a:endParaRPr lang="en-US" sz="1600" kern="1200" dirty="0"/>
        </a:p>
      </dsp:txBody>
      <dsp:txXfrm>
        <a:off x="2228850" y="3771899"/>
        <a:ext cx="1257299" cy="1257299"/>
      </dsp:txXfrm>
    </dsp:sp>
    <dsp:sp modelId="{69CD6010-FF5E-4EBA-86D6-9E5736C46F5D}">
      <dsp:nvSpPr>
        <dsp:cNvPr id="0" name=""/>
        <dsp:cNvSpPr/>
      </dsp:nvSpPr>
      <dsp:spPr>
        <a:xfrm rot="10800000">
          <a:off x="2857500" y="2514599"/>
          <a:ext cx="2514599" cy="2514599"/>
        </a:xfrm>
        <a:prstGeom prst="triangl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Procedure &amp; Process</a:t>
          </a:r>
        </a:p>
        <a:p>
          <a:pPr marL="114300" lvl="1" indent="-114300" algn="l" defTabSz="622300">
            <a:lnSpc>
              <a:spcPct val="90000"/>
            </a:lnSpc>
            <a:spcBef>
              <a:spcPct val="0"/>
            </a:spcBef>
            <a:spcAft>
              <a:spcPct val="15000"/>
            </a:spcAft>
            <a:buChar char="••"/>
          </a:pPr>
          <a:r>
            <a:rPr lang="en-US" sz="1400" kern="1200" dirty="0" smtClean="0"/>
            <a:t>IP-ENG-001</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FFFF00"/>
              </a:solidFill>
            </a:rPr>
            <a:t>Interfacing Procedures</a:t>
          </a:r>
          <a:endParaRPr lang="en-US" sz="1400" kern="1200" dirty="0">
            <a:solidFill>
              <a:srgbClr val="FFFF00"/>
            </a:solidFill>
          </a:endParaRPr>
        </a:p>
      </dsp:txBody>
      <dsp:txXfrm rot="10800000">
        <a:off x="3486150" y="2514599"/>
        <a:ext cx="1257299" cy="1257299"/>
      </dsp:txXfrm>
    </dsp:sp>
    <dsp:sp modelId="{95882A5E-271A-4C64-8FE7-4670BA408F6F}">
      <dsp:nvSpPr>
        <dsp:cNvPr id="0" name=""/>
        <dsp:cNvSpPr/>
      </dsp:nvSpPr>
      <dsp:spPr>
        <a:xfrm>
          <a:off x="4113316" y="2514599"/>
          <a:ext cx="2514599" cy="2514599"/>
        </a:xfrm>
        <a:prstGeom prst="triangl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Resource Manual</a:t>
          </a:r>
          <a:endParaRPr lang="en-US" sz="1600" kern="1200" dirty="0"/>
        </a:p>
      </dsp:txBody>
      <dsp:txXfrm>
        <a:off x="4741966" y="3771899"/>
        <a:ext cx="1257299" cy="1257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307" tIns="46153" rIns="92307" bIns="46153" rtlCol="0"/>
          <a:lstStyle>
            <a:lvl1pPr algn="r">
              <a:defRPr sz="1200"/>
            </a:lvl1pPr>
          </a:lstStyle>
          <a:p>
            <a:fld id="{11244AD7-ECCE-4FA7-980E-3D98D99D1234}" type="datetimeFigureOut">
              <a:rPr lang="en-US" smtClean="0"/>
              <a:pPr/>
              <a:t>5/26/2017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307" tIns="46153" rIns="92307" bIns="46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307" tIns="46153" rIns="92307" bIns="46153" rtlCol="0" anchor="b"/>
          <a:lstStyle>
            <a:lvl1pPr algn="r">
              <a:defRPr sz="1200"/>
            </a:lvl1pPr>
          </a:lstStyle>
          <a:p>
            <a:fld id="{D940C124-4E73-44A8-8A8A-4176E5FE33DA}" type="slidenum">
              <a:rPr lang="en-US" smtClean="0"/>
              <a:pPr/>
              <a:t>‹#›</a:t>
            </a:fld>
            <a:endParaRPr lang="en-US" dirty="0"/>
          </a:p>
        </p:txBody>
      </p:sp>
    </p:spTree>
    <p:extLst>
      <p:ext uri="{BB962C8B-B14F-4D97-AF65-F5344CB8AC3E}">
        <p14:creationId xmlns:p14="http://schemas.microsoft.com/office/powerpoint/2010/main" val="374655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1</a:t>
            </a:fld>
            <a:endParaRPr lang="en-US" dirty="0"/>
          </a:p>
        </p:txBody>
      </p:sp>
    </p:spTree>
    <p:extLst>
      <p:ext uri="{BB962C8B-B14F-4D97-AF65-F5344CB8AC3E}">
        <p14:creationId xmlns:p14="http://schemas.microsoft.com/office/powerpoint/2010/main" val="155597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40C124-4E73-44A8-8A8A-4176E5FE33DA}" type="slidenum">
              <a:rPr lang="en-US" smtClean="0"/>
              <a:pPr/>
              <a:t>10</a:t>
            </a:fld>
            <a:endParaRPr lang="en-US" dirty="0"/>
          </a:p>
        </p:txBody>
      </p:sp>
    </p:spTree>
    <p:extLst>
      <p:ext uri="{BB962C8B-B14F-4D97-AF65-F5344CB8AC3E}">
        <p14:creationId xmlns:p14="http://schemas.microsoft.com/office/powerpoint/2010/main" val="102098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940C124-4E73-44A8-8A8A-4176E5FE33DA}" type="slidenum">
              <a:rPr lang="en-US" smtClean="0"/>
              <a:pPr/>
              <a:t>11</a:t>
            </a:fld>
            <a:endParaRPr lang="en-US" dirty="0"/>
          </a:p>
        </p:txBody>
      </p:sp>
    </p:spTree>
    <p:extLst>
      <p:ext uri="{BB962C8B-B14F-4D97-AF65-F5344CB8AC3E}">
        <p14:creationId xmlns:p14="http://schemas.microsoft.com/office/powerpoint/2010/main" val="102098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2</a:t>
            </a:fld>
            <a:endParaRPr lang="en-US" dirty="0"/>
          </a:p>
        </p:txBody>
      </p:sp>
    </p:spTree>
    <p:extLst>
      <p:ext uri="{BB962C8B-B14F-4D97-AF65-F5344CB8AC3E}">
        <p14:creationId xmlns:p14="http://schemas.microsoft.com/office/powerpoint/2010/main" val="392686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interface diagram was used as part of the SDP site training, and today’s topic will focus on the center of the pyramid, specifically the Utility interface procedures for the Standard Design Process, IP-ENG-001.  These interfacing procedures serve a number of purposes, which will be described in subsequent slides.</a:t>
            </a:r>
          </a:p>
        </p:txBody>
      </p:sp>
      <p:sp>
        <p:nvSpPr>
          <p:cNvPr id="4" name="Slide Number Placeholder 3"/>
          <p:cNvSpPr>
            <a:spLocks noGrp="1"/>
          </p:cNvSpPr>
          <p:nvPr>
            <p:ph type="sldNum" sz="quarter" idx="10"/>
          </p:nvPr>
        </p:nvSpPr>
        <p:spPr/>
        <p:txBody>
          <a:bodyPr/>
          <a:lstStyle/>
          <a:p>
            <a:fld id="{D940C124-4E73-44A8-8A8A-4176E5FE33DA}" type="slidenum">
              <a:rPr lang="en-US" smtClean="0"/>
              <a:pPr/>
              <a:t>3</a:t>
            </a:fld>
            <a:endParaRPr lang="en-US" dirty="0"/>
          </a:p>
        </p:txBody>
      </p:sp>
    </p:spTree>
    <p:extLst>
      <p:ext uri="{BB962C8B-B14F-4D97-AF65-F5344CB8AC3E}">
        <p14:creationId xmlns:p14="http://schemas.microsoft.com/office/powerpoint/2010/main" val="82468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40C124-4E73-44A8-8A8A-4176E5FE33DA}" type="slidenum">
              <a:rPr lang="en-US" smtClean="0"/>
              <a:pPr/>
              <a:t>4</a:t>
            </a:fld>
            <a:endParaRPr lang="en-US" dirty="0"/>
          </a:p>
        </p:txBody>
      </p:sp>
    </p:spTree>
    <p:extLst>
      <p:ext uri="{BB962C8B-B14F-4D97-AF65-F5344CB8AC3E}">
        <p14:creationId xmlns:p14="http://schemas.microsoft.com/office/powerpoint/2010/main" val="102098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40C124-4E73-44A8-8A8A-4176E5FE33DA}" type="slidenum">
              <a:rPr lang="en-US" smtClean="0"/>
              <a:pPr/>
              <a:t>5</a:t>
            </a:fld>
            <a:endParaRPr lang="en-US" dirty="0"/>
          </a:p>
        </p:txBody>
      </p:sp>
    </p:spTree>
    <p:extLst>
      <p:ext uri="{BB962C8B-B14F-4D97-AF65-F5344CB8AC3E}">
        <p14:creationId xmlns:p14="http://schemas.microsoft.com/office/powerpoint/2010/main" val="102098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40C124-4E73-44A8-8A8A-4176E5FE33DA}" type="slidenum">
              <a:rPr lang="en-US" smtClean="0"/>
              <a:pPr/>
              <a:t>6</a:t>
            </a:fld>
            <a:endParaRPr lang="en-US" dirty="0"/>
          </a:p>
        </p:txBody>
      </p:sp>
    </p:spTree>
    <p:extLst>
      <p:ext uri="{BB962C8B-B14F-4D97-AF65-F5344CB8AC3E}">
        <p14:creationId xmlns:p14="http://schemas.microsoft.com/office/powerpoint/2010/main" val="102098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40C124-4E73-44A8-8A8A-4176E5FE33DA}" type="slidenum">
              <a:rPr lang="en-US" smtClean="0"/>
              <a:pPr/>
              <a:t>7</a:t>
            </a:fld>
            <a:endParaRPr lang="en-US" dirty="0"/>
          </a:p>
        </p:txBody>
      </p:sp>
    </p:spTree>
    <p:extLst>
      <p:ext uri="{BB962C8B-B14F-4D97-AF65-F5344CB8AC3E}">
        <p14:creationId xmlns:p14="http://schemas.microsoft.com/office/powerpoint/2010/main" val="102098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40C124-4E73-44A8-8A8A-4176E5FE33DA}" type="slidenum">
              <a:rPr lang="en-US" smtClean="0"/>
              <a:pPr/>
              <a:t>8</a:t>
            </a:fld>
            <a:endParaRPr lang="en-US" dirty="0"/>
          </a:p>
        </p:txBody>
      </p:sp>
    </p:spTree>
    <p:extLst>
      <p:ext uri="{BB962C8B-B14F-4D97-AF65-F5344CB8AC3E}">
        <p14:creationId xmlns:p14="http://schemas.microsoft.com/office/powerpoint/2010/main" val="102098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9</a:t>
            </a:fld>
            <a:endParaRPr lang="en-US" dirty="0"/>
          </a:p>
        </p:txBody>
      </p:sp>
    </p:spTree>
    <p:extLst>
      <p:ext uri="{BB962C8B-B14F-4D97-AF65-F5344CB8AC3E}">
        <p14:creationId xmlns:p14="http://schemas.microsoft.com/office/powerpoint/2010/main" val="509193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rotWithShape="1">
          <a:blip r:embed="rId2">
            <a:alphaModFix amt="8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9273" y="1530762"/>
            <a:ext cx="7967698" cy="456913"/>
          </a:xfrm>
        </p:spPr>
        <p:txBody>
          <a:bodyPr anchor="t" anchorCtr="0"/>
          <a:lstStyle>
            <a:lvl1pPr algn="l">
              <a:defRPr sz="3000" b="0" i="0" cap="none" baseline="0">
                <a:solidFill>
                  <a:schemeClr val="tx1">
                    <a:lumMod val="50000"/>
                    <a:lumOff val="50000"/>
                  </a:schemeClr>
                </a:solidFill>
                <a:latin typeface="Proxima Nova Extrabld"/>
                <a:cs typeface="Proxima Nova Extrabld"/>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9274" y="2242299"/>
            <a:ext cx="5502255" cy="1279766"/>
          </a:xfrm>
        </p:spPr>
        <p:txBody>
          <a:bodyPr anchor="t" anchorCtr="0">
            <a:noAutofit/>
          </a:bodyPr>
          <a:lstStyle>
            <a:lvl1pPr marL="0" indent="0" algn="l">
              <a:spcBef>
                <a:spcPts val="300"/>
              </a:spcBef>
              <a:buNone/>
              <a:defRPr sz="1800" b="0" i="0">
                <a:solidFill>
                  <a:srgbClr val="7F7F7F"/>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05110" y="600529"/>
            <a:ext cx="2579239" cy="533757"/>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33" name="Rectangle 32"/>
          <p:cNvSpPr/>
          <p:nvPr userDrawn="1"/>
        </p:nvSpPr>
        <p:spPr>
          <a:xfrm>
            <a:off x="-1" y="1"/>
            <a:ext cx="9144001" cy="1185332"/>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11239" y="568471"/>
            <a:ext cx="8144027" cy="326574"/>
          </a:xfrm>
        </p:spPr>
        <p:txBody>
          <a:bodyPr/>
          <a:lstStyle>
            <a:lvl1pPr>
              <a:defRPr sz="2800" b="0" i="0" spc="0">
                <a:solidFill>
                  <a:schemeClr val="bg1"/>
                </a:solidFill>
                <a:latin typeface="Proxima Nova Extrabld"/>
                <a:cs typeface="Proxima Nova Extrab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9275" y="1600201"/>
            <a:ext cx="7909024" cy="4343400"/>
          </a:xfrm>
        </p:spPr>
        <p:txBody>
          <a:bodyPr/>
          <a:lstStyle>
            <a:lvl1pPr>
              <a:defRPr b="0" i="0">
                <a:solidFill>
                  <a:schemeClr val="tx1">
                    <a:lumMod val="65000"/>
                    <a:lumOff val="35000"/>
                  </a:schemeClr>
                </a:solidFill>
                <a:latin typeface="Proxima Nova Regular"/>
                <a:cs typeface="Proxima Nova Regular"/>
              </a:defRPr>
            </a:lvl1pPr>
            <a:lvl2pPr>
              <a:defRPr b="0" i="0">
                <a:solidFill>
                  <a:schemeClr val="tx1">
                    <a:lumMod val="65000"/>
                    <a:lumOff val="35000"/>
                  </a:schemeClr>
                </a:solidFill>
                <a:latin typeface="Proxima Nova Regular"/>
                <a:cs typeface="Proxima Nova Regular"/>
              </a:defRPr>
            </a:lvl2pPr>
            <a:lvl3pPr>
              <a:defRPr b="0" i="0">
                <a:solidFill>
                  <a:schemeClr val="tx1">
                    <a:lumMod val="65000"/>
                    <a:lumOff val="35000"/>
                  </a:schemeClr>
                </a:solidFill>
                <a:latin typeface="Proxima Nova Regular"/>
                <a:cs typeface="Proxima Nova Regular"/>
              </a:defRPr>
            </a:lvl3pPr>
            <a:lvl4pPr>
              <a:defRPr b="0" i="0">
                <a:solidFill>
                  <a:schemeClr val="tx1">
                    <a:lumMod val="65000"/>
                    <a:lumOff val="35000"/>
                  </a:schemeClr>
                </a:solidFill>
                <a:latin typeface="Proxima Nova Regular"/>
                <a:cs typeface="Proxima Nova Regular"/>
              </a:defRPr>
            </a:lvl4pPr>
            <a:lvl5pPr>
              <a:defRPr b="0" i="0">
                <a:solidFill>
                  <a:schemeClr val="tx1">
                    <a:lumMod val="65000"/>
                    <a:lumOff val="35000"/>
                  </a:schemeClr>
                </a:solidFill>
                <a:latin typeface="Proxima Nova Regular"/>
                <a:cs typeface="Proxima Nova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7" name="TextBox 16"/>
          <p:cNvSpPr txBox="1"/>
          <p:nvPr userDrawn="1"/>
        </p:nvSpPr>
        <p:spPr>
          <a:xfrm>
            <a:off x="8458299" y="6323265"/>
            <a:ext cx="631164"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25" name="Straight Connector 24"/>
          <p:cNvCxnSpPr/>
          <p:nvPr userDrawn="1"/>
        </p:nvCxnSpPr>
        <p:spPr>
          <a:xfrm>
            <a:off x="246896" y="6133332"/>
            <a:ext cx="8570534"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46896" y="6323265"/>
            <a:ext cx="242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549275" y="1600201"/>
            <a:ext cx="3840480" cy="4343400"/>
          </a:xfrm>
        </p:spPr>
        <p:txBody>
          <a:bodyPr wrap="square">
            <a:noAutofit/>
          </a:bodyPr>
          <a:lstStyle>
            <a:lvl1pPr>
              <a:spcBef>
                <a:spcPts val="1600"/>
              </a:spcBef>
              <a:defRPr sz="2000" b="0" i="0">
                <a:latin typeface="Proxima Nova Regular"/>
                <a:cs typeface="Proxima Nova Regular"/>
              </a:defRPr>
            </a:lvl1pPr>
            <a:lvl2pPr>
              <a:defRPr sz="1800" b="0" i="0">
                <a:latin typeface="Proxima Nova Regular"/>
                <a:cs typeface="Proxima Nova Regular"/>
              </a:defRPr>
            </a:lvl2pPr>
            <a:lvl3pPr>
              <a:defRPr sz="1800" b="0" i="0">
                <a:latin typeface="Proxima Nova Regular"/>
                <a:cs typeface="Proxima Nova Regular"/>
              </a:defRPr>
            </a:lvl3pPr>
            <a:lvl4pPr>
              <a:defRPr sz="1800" b="0" i="0">
                <a:solidFill>
                  <a:schemeClr val="tx1">
                    <a:lumMod val="65000"/>
                    <a:lumOff val="35000"/>
                  </a:schemeClr>
                </a:solidFill>
                <a:latin typeface="Proxima Nova Regular"/>
                <a:cs typeface="Proxima Nova Regular"/>
              </a:defRPr>
            </a:lvl4pPr>
            <a:lvl5pPr>
              <a:defRPr sz="1800" b="0" i="0">
                <a:latin typeface="Proxima Nova Regular"/>
                <a:cs typeface="Proxima Nova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3"/>
          <p:cNvSpPr>
            <a:spLocks noGrp="1"/>
          </p:cNvSpPr>
          <p:nvPr>
            <p:ph sz="half" idx="2"/>
          </p:nvPr>
        </p:nvSpPr>
        <p:spPr>
          <a:xfrm>
            <a:off x="4751071" y="1600201"/>
            <a:ext cx="3840480" cy="4343400"/>
          </a:xfrm>
        </p:spPr>
        <p:txBody>
          <a:bodyPr wrap="square">
            <a:noAutofit/>
          </a:bodyPr>
          <a:lstStyle>
            <a:lvl1pPr>
              <a:spcBef>
                <a:spcPts val="1600"/>
              </a:spcBef>
              <a:defRPr sz="2000" b="0" i="0">
                <a:latin typeface="Proxima Nova Regular"/>
                <a:cs typeface="Proxima Nova Regular"/>
              </a:defRPr>
            </a:lvl1pPr>
            <a:lvl2pPr>
              <a:defRPr sz="1800" b="0" i="0">
                <a:latin typeface="Proxima Nova Regular"/>
                <a:cs typeface="Proxima Nova Regular"/>
              </a:defRPr>
            </a:lvl2pPr>
            <a:lvl3pPr>
              <a:defRPr sz="1800" b="0" i="0">
                <a:latin typeface="Proxima Nova Regular"/>
                <a:cs typeface="Proxima Nova Regular"/>
              </a:defRPr>
            </a:lvl3pPr>
            <a:lvl4pPr>
              <a:defRPr sz="1800" b="0" i="0">
                <a:latin typeface="Proxima Nova Regular"/>
                <a:cs typeface="Proxima Nova Regular"/>
              </a:defRPr>
            </a:lvl4pPr>
            <a:lvl5pPr>
              <a:defRPr sz="1800" b="0" i="0">
                <a:latin typeface="Proxima Nova Regular"/>
                <a:cs typeface="Proxima Nova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3" name="TextBox 42"/>
          <p:cNvSpPr txBox="1"/>
          <p:nvPr userDrawn="1"/>
        </p:nvSpPr>
        <p:spPr>
          <a:xfrm>
            <a:off x="8458299" y="6323265"/>
            <a:ext cx="631164"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51" name="Straight Connector 50"/>
          <p:cNvCxnSpPr/>
          <p:nvPr userDrawn="1"/>
        </p:nvCxnSpPr>
        <p:spPr>
          <a:xfrm>
            <a:off x="246896" y="6133332"/>
            <a:ext cx="8570534"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2" name="Rectangle 51"/>
          <p:cNvSpPr/>
          <p:nvPr userDrawn="1"/>
        </p:nvSpPr>
        <p:spPr>
          <a:xfrm>
            <a:off x="-1" y="1"/>
            <a:ext cx="9228667" cy="822476"/>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itle 1"/>
          <p:cNvSpPr>
            <a:spLocks noGrp="1"/>
          </p:cNvSpPr>
          <p:nvPr>
            <p:ph type="title" hasCustomPrompt="1"/>
          </p:nvPr>
        </p:nvSpPr>
        <p:spPr>
          <a:xfrm>
            <a:off x="549275" y="210103"/>
            <a:ext cx="8042276" cy="443042"/>
          </a:xfrm>
        </p:spPr>
        <p:txBody>
          <a:bodyPr/>
          <a:lstStyle>
            <a:lvl1pPr>
              <a:defRPr sz="2800" b="0" i="0" spc="0">
                <a:solidFill>
                  <a:schemeClr val="bg1"/>
                </a:solidFill>
                <a:latin typeface="Proxima Nova Extrabld"/>
                <a:cs typeface="Proxima Nova Extrabld"/>
              </a:defRPr>
            </a:lvl1pPr>
          </a:lstStyle>
          <a:p>
            <a:r>
              <a:rPr lang="en-US" dirty="0" smtClean="0"/>
              <a:t>CLICK TO EDIT MASTER TITLE STYLE</a:t>
            </a:r>
            <a:endParaRPr lang="en-US" dirty="0"/>
          </a:p>
        </p:txBody>
      </p:sp>
      <p:pic>
        <p:nvPicPr>
          <p:cNvPr id="5122"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46896" y="6323265"/>
            <a:ext cx="242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653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ing Thank You">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49275" y="3073249"/>
            <a:ext cx="8042276" cy="544265"/>
          </a:xfrm>
        </p:spPr>
        <p:txBody>
          <a:bodyPr/>
          <a:lstStyle>
            <a:lvl1pPr>
              <a:defRPr sz="2800" b="0" i="0">
                <a:solidFill>
                  <a:srgbClr val="38B4BC"/>
                </a:solidFill>
                <a:latin typeface="Proxima Nova Extrabld"/>
                <a:cs typeface="Proxima Nova Extrabld"/>
              </a:defRPr>
            </a:lvl1pPr>
          </a:lstStyle>
          <a:p>
            <a:r>
              <a:rPr lang="en-US" dirty="0" smtClean="0"/>
              <a:t>CLICK TO EDIT MASTER TITLE STYLE</a:t>
            </a:r>
            <a:endParaRPr lang="en-US" dirty="0"/>
          </a:p>
        </p:txBody>
      </p:sp>
      <p:sp>
        <p:nvSpPr>
          <p:cNvPr id="24" name="TextBox 23"/>
          <p:cNvSpPr txBox="1"/>
          <p:nvPr userDrawn="1"/>
        </p:nvSpPr>
        <p:spPr>
          <a:xfrm>
            <a:off x="8458299" y="6323265"/>
            <a:ext cx="631164"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32" name="Straight Connector 31"/>
          <p:cNvCxnSpPr/>
          <p:nvPr userDrawn="1"/>
        </p:nvCxnSpPr>
        <p:spPr>
          <a:xfrm>
            <a:off x="246896" y="6133332"/>
            <a:ext cx="8570534"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27960" y="6041038"/>
            <a:ext cx="2133600" cy="365125"/>
          </a:xfrm>
          <a:prstGeom prst="rect">
            <a:avLst/>
          </a:prstGeom>
        </p:spPr>
        <p:txBody>
          <a:bodyPr/>
          <a:lstStyle/>
          <a:p>
            <a:fld id="{45F5A1D4-AB59-4F58-8CD0-050385B6DEEA}" type="datetime1">
              <a:rPr lang="en-US" smtClean="0">
                <a:solidFill>
                  <a:prstClr val="black">
                    <a:tint val="75000"/>
                  </a:prstClr>
                </a:solidFill>
                <a:latin typeface="Calibri"/>
              </a:rPr>
              <a:t>5/26/2017</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a:xfrm>
            <a:off x="3509580" y="6356350"/>
            <a:ext cx="2895600" cy="365125"/>
          </a:xfrm>
          <a:prstGeom prst="rect">
            <a:avLst/>
          </a:prstGeom>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a:xfrm>
            <a:off x="6010165" y="6041038"/>
            <a:ext cx="2133600" cy="365125"/>
          </a:xfrm>
          <a:prstGeom prst="rect">
            <a:avLst/>
          </a:prstGeom>
        </p:spPr>
        <p:txBody>
          <a:bodyPr/>
          <a:lstStyle/>
          <a:p>
            <a:fld id="{58D22477-DC1A-8149-B3C1-EFC6358C614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683881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AAFF56-1BF5-4890-8754-6CB85E9095CC}" type="datetimeFigureOut">
              <a:rPr lang="en-US" smtClean="0"/>
              <a:t>5/26/2017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AE26E7-E33C-415B-8177-FA42D12DE2BC}" type="slidenum">
              <a:rPr lang="en-US" smtClean="0"/>
              <a:t>‹#›</a:t>
            </a:fld>
            <a:endParaRPr lang="en-US"/>
          </a:p>
        </p:txBody>
      </p:sp>
    </p:spTree>
    <p:extLst>
      <p:ext uri="{BB962C8B-B14F-4D97-AF65-F5344CB8AC3E}">
        <p14:creationId xmlns:p14="http://schemas.microsoft.com/office/powerpoint/2010/main" val="401939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405530"/>
            <a:ext cx="8042276" cy="533593"/>
          </a:xfrm>
          <a:prstGeom prst="rect">
            <a:avLst/>
          </a:prstGeom>
        </p:spPr>
        <p:txBody>
          <a:bodyPr vert="horz" wrap="none"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549275" y="1600201"/>
            <a:ext cx="6516179" cy="43434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 id="2147483661" r:id="rId4"/>
    <p:sldLayoutId id="2147483666" r:id="rId5"/>
    <p:sldLayoutId id="2147483667" r:id="rId6"/>
  </p:sldLayoutIdLst>
  <p:txStyles>
    <p:titleStyle>
      <a:lvl1pPr algn="l" defTabSz="914400" rtl="0" eaLnBrk="1" latinLnBrk="0" hangingPunct="1">
        <a:spcBef>
          <a:spcPct val="0"/>
        </a:spcBef>
        <a:buNone/>
        <a:defRPr sz="3000" kern="1200">
          <a:solidFill>
            <a:srgbClr val="999999"/>
          </a:solidFill>
          <a:latin typeface="+mj-lt"/>
          <a:ea typeface="+mj-ea"/>
          <a:cs typeface="+mj-cs"/>
        </a:defRPr>
      </a:lvl1pPr>
    </p:titleStyle>
    <p:bodyStyle>
      <a:lvl1pPr marL="349250" indent="-349250" algn="l" defTabSz="914400" rtl="0" eaLnBrk="1" latinLnBrk="0" hangingPunct="1">
        <a:spcBef>
          <a:spcPts val="2000"/>
        </a:spcBef>
        <a:buClr>
          <a:schemeClr val="tx1">
            <a:lumMod val="50000"/>
            <a:lumOff val="5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tx1">
            <a:lumMod val="50000"/>
            <a:lumOff val="50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tx1">
            <a:lumMod val="50000"/>
            <a:lumOff val="5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tx1">
            <a:lumMod val="50000"/>
            <a:lumOff val="5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38" y="1358348"/>
            <a:ext cx="7846093" cy="2444107"/>
          </a:xfrm>
          <a:ln>
            <a:noFill/>
          </a:ln>
        </p:spPr>
        <p:txBody>
          <a:bodyPr/>
          <a:lstStyle/>
          <a:p>
            <a:r>
              <a:rPr lang="en-US" sz="4000" b="1" dirty="0" smtClean="0">
                <a:solidFill>
                  <a:srgbClr val="008DC2"/>
                </a:solidFill>
                <a:effectLst>
                  <a:outerShdw blurRad="38100" dist="38100" dir="2700000" algn="tl">
                    <a:srgbClr val="000000">
                      <a:alpha val="43137"/>
                    </a:srgbClr>
                  </a:outerShdw>
                </a:effectLst>
              </a:rPr>
              <a:t>Standard Design Process (SDP)</a:t>
            </a:r>
            <a:br>
              <a:rPr lang="en-US" sz="4000" b="1" dirty="0" smtClean="0">
                <a:solidFill>
                  <a:srgbClr val="008DC2"/>
                </a:solidFill>
                <a:effectLst>
                  <a:outerShdw blurRad="38100" dist="38100" dir="2700000" algn="tl">
                    <a:srgbClr val="000000">
                      <a:alpha val="43137"/>
                    </a:srgbClr>
                  </a:outerShdw>
                </a:effectLst>
              </a:rPr>
            </a:br>
            <a:r>
              <a:rPr lang="en-US" sz="4000" b="1" dirty="0" smtClean="0">
                <a:solidFill>
                  <a:srgbClr val="008DC2"/>
                </a:solidFill>
                <a:effectLst>
                  <a:outerShdw blurRad="38100" dist="38100" dir="2700000" algn="tl">
                    <a:srgbClr val="000000">
                      <a:alpha val="43137"/>
                    </a:srgbClr>
                  </a:outerShdw>
                </a:effectLst>
              </a:rPr>
              <a:t/>
            </a:r>
            <a:br>
              <a:rPr lang="en-US" sz="4000" b="1" dirty="0" smtClean="0">
                <a:solidFill>
                  <a:srgbClr val="008DC2"/>
                </a:solidFill>
                <a:effectLst>
                  <a:outerShdw blurRad="38100" dist="38100" dir="2700000" algn="tl">
                    <a:srgbClr val="000000">
                      <a:alpha val="43137"/>
                    </a:srgbClr>
                  </a:outerShdw>
                </a:effectLst>
              </a:rPr>
            </a:br>
            <a:r>
              <a:rPr lang="en-US" sz="4000" b="1" dirty="0" smtClean="0">
                <a:solidFill>
                  <a:srgbClr val="008DC2"/>
                </a:solidFill>
                <a:effectLst>
                  <a:outerShdw blurRad="38100" dist="38100" dir="2700000" algn="tl">
                    <a:srgbClr val="000000">
                      <a:alpha val="43137"/>
                    </a:srgbClr>
                  </a:outerShdw>
                </a:effectLst>
              </a:rPr>
              <a:t>Interfacing Procedures</a:t>
            </a:r>
            <a:br>
              <a:rPr lang="en-US" sz="4000" b="1" dirty="0" smtClean="0">
                <a:solidFill>
                  <a:srgbClr val="008DC2"/>
                </a:solidFill>
                <a:effectLst>
                  <a:outerShdw blurRad="38100" dist="38100" dir="2700000" algn="tl">
                    <a:srgbClr val="000000">
                      <a:alpha val="43137"/>
                    </a:srgbClr>
                  </a:outerShdw>
                </a:effectLst>
              </a:rPr>
            </a:br>
            <a:r>
              <a:rPr lang="en-US" sz="4000" b="1" dirty="0" smtClean="0">
                <a:solidFill>
                  <a:srgbClr val="008DC2"/>
                </a:solidFill>
                <a:effectLst>
                  <a:outerShdw blurRad="38100" dist="38100" dir="2700000" algn="tl">
                    <a:srgbClr val="000000">
                      <a:alpha val="43137"/>
                    </a:srgbClr>
                  </a:outerShdw>
                </a:effectLst>
              </a:rPr>
              <a:t/>
            </a:r>
            <a:br>
              <a:rPr lang="en-US" sz="4000" b="1" dirty="0" smtClean="0">
                <a:solidFill>
                  <a:srgbClr val="008DC2"/>
                </a:solidFill>
                <a:effectLst>
                  <a:outerShdw blurRad="38100" dist="38100" dir="2700000" algn="tl">
                    <a:srgbClr val="000000">
                      <a:alpha val="43137"/>
                    </a:srgbClr>
                  </a:outerShdw>
                </a:effectLst>
              </a:rPr>
            </a:br>
            <a:r>
              <a:rPr lang="en-US" sz="4000" b="1" dirty="0" smtClean="0">
                <a:solidFill>
                  <a:srgbClr val="008DC2"/>
                </a:solidFill>
                <a:effectLst>
                  <a:outerShdw blurRad="38100" dist="38100" dir="2700000" algn="tl">
                    <a:srgbClr val="000000">
                      <a:alpha val="43137"/>
                    </a:srgbClr>
                  </a:outerShdw>
                </a:effectLst>
              </a:rPr>
              <a:t>Ashley Taylor</a:t>
            </a:r>
            <a:br>
              <a:rPr lang="en-US" sz="4000" b="1" dirty="0" smtClean="0">
                <a:solidFill>
                  <a:srgbClr val="008DC2"/>
                </a:solidFill>
                <a:effectLst>
                  <a:outerShdw blurRad="38100" dist="38100" dir="2700000" algn="tl">
                    <a:srgbClr val="000000">
                      <a:alpha val="43137"/>
                    </a:srgbClr>
                  </a:outerShdw>
                </a:effectLst>
              </a:rPr>
            </a:br>
            <a:r>
              <a:rPr lang="en-US" sz="4000" b="1" dirty="0" smtClean="0">
                <a:solidFill>
                  <a:srgbClr val="008DC2"/>
                </a:solidFill>
                <a:effectLst>
                  <a:outerShdw blurRad="38100" dist="38100" dir="2700000" algn="tl">
                    <a:srgbClr val="000000">
                      <a:alpha val="43137"/>
                    </a:srgbClr>
                  </a:outerShdw>
                </a:effectLst>
              </a:rPr>
              <a:t>TVA</a:t>
            </a:r>
            <a:endParaRPr lang="en-US" sz="2400" b="1" dirty="0">
              <a:solidFill>
                <a:srgbClr val="008DC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915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Procedures	 - Lessons Learned</a:t>
            </a:r>
            <a:endParaRPr lang="en-US" dirty="0"/>
          </a:p>
        </p:txBody>
      </p:sp>
      <p:sp>
        <p:nvSpPr>
          <p:cNvPr id="3" name="Content Placeholder 2"/>
          <p:cNvSpPr>
            <a:spLocks noGrp="1"/>
          </p:cNvSpPr>
          <p:nvPr>
            <p:ph idx="1"/>
          </p:nvPr>
        </p:nvSpPr>
        <p:spPr>
          <a:xfrm>
            <a:off x="549275" y="1600200"/>
            <a:ext cx="7909024" cy="4611413"/>
          </a:xfrm>
        </p:spPr>
        <p:txBody>
          <a:bodyPr/>
          <a:lstStyle/>
          <a:p>
            <a:r>
              <a:rPr lang="en-US" dirty="0" smtClean="0"/>
              <a:t>May need to create or update Utility procedure(s) if a Utility does not currently have a formal procedure for all the interfacing processes referenced </a:t>
            </a:r>
            <a:r>
              <a:rPr lang="en-US" dirty="0"/>
              <a:t>in Sect. 6.0 of </a:t>
            </a:r>
            <a:r>
              <a:rPr lang="en-US" dirty="0" smtClean="0"/>
              <a:t>IP-ENG-001</a:t>
            </a:r>
            <a:endParaRPr lang="en-US" dirty="0"/>
          </a:p>
          <a:p>
            <a:r>
              <a:rPr lang="en-US" dirty="0" smtClean="0"/>
              <a:t>Many of the SDP procedure “issues” identified during the pilot related to the interfacing procedures vs. SDP</a:t>
            </a:r>
          </a:p>
          <a:p>
            <a:r>
              <a:rPr lang="en-US" dirty="0" smtClean="0"/>
              <a:t>Recommend </a:t>
            </a:r>
            <a:r>
              <a:rPr lang="en-US" dirty="0" smtClean="0"/>
              <a:t>performing “table top” reviews / walk-throughs of “primary” interface procedure with relevant SMEs to ensure there are no gaps or </a:t>
            </a:r>
            <a:r>
              <a:rPr lang="en-US" dirty="0" smtClean="0"/>
              <a:t>deltas</a:t>
            </a:r>
          </a:p>
          <a:p>
            <a:r>
              <a:rPr lang="en-US" dirty="0" smtClean="0"/>
              <a:t>Other Lessons Learned</a:t>
            </a:r>
            <a:endParaRPr lang="en-US" dirty="0" smtClean="0"/>
          </a:p>
          <a:p>
            <a:pPr marL="0" indent="0">
              <a:buNone/>
            </a:pPr>
            <a:endParaRPr lang="en-US" dirty="0"/>
          </a:p>
          <a:p>
            <a:pPr lvl="2">
              <a:buFont typeface="Wingdings" panose="05000000000000000000" pitchFamily="2" charset="2"/>
              <a:buChar char="Ø"/>
            </a:pPr>
            <a:endParaRPr lang="en-US" dirty="0"/>
          </a:p>
          <a:p>
            <a:endParaRPr lang="en-US" dirty="0" smtClean="0"/>
          </a:p>
          <a:p>
            <a:endParaRPr lang="en-US" dirty="0" smtClean="0"/>
          </a:p>
        </p:txBody>
      </p:sp>
    </p:spTree>
    <p:extLst>
      <p:ext uri="{BB962C8B-B14F-4D97-AF65-F5344CB8AC3E}">
        <p14:creationId xmlns:p14="http://schemas.microsoft.com/office/powerpoint/2010/main" val="1032221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Preview </a:t>
            </a:r>
            <a:endParaRPr lang="en-US" dirty="0"/>
          </a:p>
        </p:txBody>
      </p:sp>
      <p:sp>
        <p:nvSpPr>
          <p:cNvPr id="3" name="Content Placeholder 2"/>
          <p:cNvSpPr>
            <a:spLocks noGrp="1"/>
          </p:cNvSpPr>
          <p:nvPr>
            <p:ph idx="1"/>
          </p:nvPr>
        </p:nvSpPr>
        <p:spPr>
          <a:xfrm>
            <a:off x="549275" y="1600200"/>
            <a:ext cx="7909024" cy="4611413"/>
          </a:xfrm>
        </p:spPr>
        <p:txBody>
          <a:bodyPr/>
          <a:lstStyle/>
          <a:p>
            <a:r>
              <a:rPr lang="en-US" dirty="0" smtClean="0"/>
              <a:t>Review </a:t>
            </a:r>
            <a:r>
              <a:rPr lang="en-US" dirty="0" smtClean="0"/>
              <a:t>actual examples </a:t>
            </a:r>
            <a:r>
              <a:rPr lang="en-US" dirty="0" smtClean="0"/>
              <a:t>of Utility “primary</a:t>
            </a:r>
            <a:r>
              <a:rPr lang="en-US" dirty="0"/>
              <a:t>” interface </a:t>
            </a:r>
            <a:r>
              <a:rPr lang="en-US" dirty="0" smtClean="0"/>
              <a:t>procedures using different approaches</a:t>
            </a:r>
          </a:p>
          <a:p>
            <a:pPr lvl="1">
              <a:buFont typeface="Wingdings" panose="05000000000000000000" pitchFamily="2" charset="2"/>
              <a:buChar char="Ø"/>
            </a:pPr>
            <a:r>
              <a:rPr lang="en-US" dirty="0" smtClean="0"/>
              <a:t>New procedure</a:t>
            </a:r>
          </a:p>
          <a:p>
            <a:pPr lvl="1">
              <a:buFont typeface="Wingdings" panose="05000000000000000000" pitchFamily="2" charset="2"/>
              <a:buChar char="Ø"/>
            </a:pPr>
            <a:r>
              <a:rPr lang="en-US" dirty="0" smtClean="0"/>
              <a:t>Revision to existing procedure</a:t>
            </a:r>
          </a:p>
          <a:p>
            <a:r>
              <a:rPr lang="en-US" dirty="0"/>
              <a:t>Solicit</a:t>
            </a:r>
            <a:r>
              <a:rPr lang="en-US" dirty="0"/>
              <a:t> feedback and operating experience from other utilities regarding interfacing procedures</a:t>
            </a:r>
          </a:p>
          <a:p>
            <a:r>
              <a:rPr lang="en-US" dirty="0"/>
              <a:t>Answer any specific questions relating to the process of creating / revising interface </a:t>
            </a:r>
            <a:r>
              <a:rPr lang="en-US" dirty="0" smtClean="0"/>
              <a:t>procedures</a:t>
            </a:r>
            <a:endParaRPr lang="en-US" dirty="0" smtClean="0"/>
          </a:p>
          <a:p>
            <a:endParaRPr lang="en-US" dirty="0"/>
          </a:p>
          <a:p>
            <a:pPr lvl="2">
              <a:buFont typeface="Wingdings" panose="05000000000000000000" pitchFamily="2" charset="2"/>
              <a:buChar char="Ø"/>
            </a:pPr>
            <a:endParaRPr lang="en-US" dirty="0"/>
          </a:p>
          <a:p>
            <a:endParaRPr lang="en-US" dirty="0" smtClean="0"/>
          </a:p>
          <a:p>
            <a:endParaRPr lang="en-US" dirty="0" smtClean="0"/>
          </a:p>
        </p:txBody>
      </p:sp>
    </p:spTree>
    <p:extLst>
      <p:ext uri="{BB962C8B-B14F-4D97-AF65-F5344CB8AC3E}">
        <p14:creationId xmlns:p14="http://schemas.microsoft.com/office/powerpoint/2010/main" val="588196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49275" y="2578100"/>
            <a:ext cx="7909024" cy="1955799"/>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endPar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584529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SDP Interfacing Procedures</a:t>
            </a:r>
            <a:r>
              <a:rPr lang="en-US" dirty="0" smtClean="0"/>
              <a:t>	</a:t>
            </a:r>
            <a:endParaRPr lang="en-US" dirty="0"/>
          </a:p>
        </p:txBody>
      </p:sp>
      <p:sp>
        <p:nvSpPr>
          <p:cNvPr id="3" name="Content Placeholder 2"/>
          <p:cNvSpPr>
            <a:spLocks noGrp="1"/>
          </p:cNvSpPr>
          <p:nvPr>
            <p:ph idx="1"/>
          </p:nvPr>
        </p:nvSpPr>
        <p:spPr/>
        <p:txBody>
          <a:bodyPr/>
          <a:lstStyle/>
          <a:p>
            <a:pPr>
              <a:spcAft>
                <a:spcPts val="1800"/>
              </a:spcAft>
            </a:pPr>
            <a:r>
              <a:rPr lang="en-US" dirty="0" smtClean="0"/>
              <a:t>General Requirements</a:t>
            </a:r>
            <a:endParaRPr lang="en-US" dirty="0" smtClean="0"/>
          </a:p>
          <a:p>
            <a:pPr>
              <a:spcAft>
                <a:spcPts val="1800"/>
              </a:spcAft>
            </a:pPr>
            <a:r>
              <a:rPr lang="en-US" dirty="0" smtClean="0"/>
              <a:t>“Primary” Interface Procedure</a:t>
            </a:r>
            <a:endParaRPr lang="en-US" dirty="0" smtClean="0"/>
          </a:p>
          <a:p>
            <a:pPr>
              <a:spcAft>
                <a:spcPts val="1800"/>
              </a:spcAft>
            </a:pPr>
            <a:r>
              <a:rPr lang="en-US" dirty="0" smtClean="0"/>
              <a:t>Other Interfacing Procedures</a:t>
            </a:r>
            <a:endParaRPr lang="en-US" dirty="0" smtClean="0"/>
          </a:p>
          <a:p>
            <a:pPr>
              <a:spcAft>
                <a:spcPts val="1800"/>
              </a:spcAft>
            </a:pPr>
            <a:r>
              <a:rPr lang="en-US" dirty="0" smtClean="0"/>
              <a:t>Lessons Learned</a:t>
            </a:r>
          </a:p>
          <a:p>
            <a:pPr>
              <a:spcAft>
                <a:spcPts val="1800"/>
              </a:spcAft>
            </a:pPr>
            <a:r>
              <a:rPr lang="en-US" dirty="0" smtClean="0"/>
              <a:t>Breakout Preview</a:t>
            </a:r>
          </a:p>
          <a:p>
            <a:pPr>
              <a:spcAft>
                <a:spcPts val="1800"/>
              </a:spcAft>
            </a:pPr>
            <a:endParaRPr lang="en-US" dirty="0" smtClean="0"/>
          </a:p>
        </p:txBody>
      </p:sp>
    </p:spTree>
    <p:extLst>
      <p:ext uri="{BB962C8B-B14F-4D97-AF65-F5344CB8AC3E}">
        <p14:creationId xmlns:p14="http://schemas.microsoft.com/office/powerpoint/2010/main" val="2138662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SDP Interfaces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6595795"/>
              </p:ext>
            </p:extLst>
          </p:nvPr>
        </p:nvGraphicFramePr>
        <p:xfrm>
          <a:off x="446926" y="1045992"/>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25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Procedures </a:t>
            </a:r>
            <a:r>
              <a:rPr lang="en-US" dirty="0" smtClean="0"/>
              <a:t>- General Requirements</a:t>
            </a:r>
            <a:endParaRPr lang="en-US" dirty="0"/>
          </a:p>
        </p:txBody>
      </p:sp>
      <p:sp>
        <p:nvSpPr>
          <p:cNvPr id="3" name="Content Placeholder 2"/>
          <p:cNvSpPr>
            <a:spLocks noGrp="1"/>
          </p:cNvSpPr>
          <p:nvPr>
            <p:ph idx="1"/>
          </p:nvPr>
        </p:nvSpPr>
        <p:spPr/>
        <p:txBody>
          <a:bodyPr/>
          <a:lstStyle/>
          <a:p>
            <a:r>
              <a:rPr lang="en-US" dirty="0" smtClean="0"/>
              <a:t>Sect. 1.0 of IP-ENG-001:</a:t>
            </a:r>
            <a:r>
              <a:rPr lang="en-US" dirty="0"/>
              <a:t> </a:t>
            </a:r>
            <a:r>
              <a:rPr lang="en-US" dirty="0" smtClean="0"/>
              <a:t>“…This procedure is to be utilized </a:t>
            </a:r>
            <a:r>
              <a:rPr lang="en-US" dirty="0"/>
              <a:t>in conjunction with </a:t>
            </a:r>
            <a:r>
              <a:rPr lang="en-US" dirty="0" smtClean="0">
                <a:solidFill>
                  <a:srgbClr val="FF0000"/>
                </a:solidFill>
              </a:rPr>
              <a:t>Utility-specific procedures </a:t>
            </a:r>
            <a:r>
              <a:rPr lang="en-US" dirty="0" smtClean="0"/>
              <a:t>that </a:t>
            </a:r>
            <a:r>
              <a:rPr lang="en-US" dirty="0"/>
              <a:t>implement </a:t>
            </a:r>
            <a:r>
              <a:rPr lang="en-US" dirty="0">
                <a:solidFill>
                  <a:srgbClr val="FF0000"/>
                </a:solidFill>
              </a:rPr>
              <a:t>interfacing processes </a:t>
            </a:r>
            <a:r>
              <a:rPr lang="en-US" dirty="0"/>
              <a:t>that support the design control, Engineering Change and configuration management </a:t>
            </a:r>
            <a:r>
              <a:rPr lang="en-US" dirty="0" smtClean="0"/>
              <a:t>processes.”</a:t>
            </a:r>
          </a:p>
          <a:p>
            <a:r>
              <a:rPr lang="en-US" dirty="0" smtClean="0"/>
              <a:t>Sect. 6.0 of IP-ENG-001: Lists “key </a:t>
            </a:r>
            <a:r>
              <a:rPr lang="en-US" dirty="0"/>
              <a:t>generic utility interfaces in which the various phases of the Standard Design Process require the use of </a:t>
            </a:r>
            <a:r>
              <a:rPr lang="en-US" dirty="0">
                <a:solidFill>
                  <a:srgbClr val="FF0000"/>
                </a:solidFill>
              </a:rPr>
              <a:t>Utility-specific procedures, programs and processes</a:t>
            </a:r>
            <a:r>
              <a:rPr lang="en-US" dirty="0"/>
              <a:t> (if applicable) to develop the product necessary to support the change package or otherwise perform the interfacing activity</a:t>
            </a:r>
            <a:r>
              <a:rPr lang="en-US" dirty="0" smtClean="0"/>
              <a:t>.”</a:t>
            </a:r>
            <a:endParaRPr lang="en-US" dirty="0"/>
          </a:p>
          <a:p>
            <a:pPr marL="0" indent="0">
              <a:buNone/>
            </a:pPr>
            <a:endParaRPr lang="en-US" dirty="0" smtClean="0"/>
          </a:p>
        </p:txBody>
      </p:sp>
    </p:spTree>
    <p:extLst>
      <p:ext uri="{BB962C8B-B14F-4D97-AF65-F5344CB8AC3E}">
        <p14:creationId xmlns:p14="http://schemas.microsoft.com/office/powerpoint/2010/main" val="97946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Utility </a:t>
            </a:r>
            <a:r>
              <a:rPr lang="en-US" dirty="0" smtClean="0"/>
              <a:t>“Primary” Interface Procedure</a:t>
            </a:r>
            <a:endParaRPr lang="en-US" dirty="0"/>
          </a:p>
        </p:txBody>
      </p:sp>
      <p:sp>
        <p:nvSpPr>
          <p:cNvPr id="3" name="Content Placeholder 2"/>
          <p:cNvSpPr>
            <a:spLocks noGrp="1"/>
          </p:cNvSpPr>
          <p:nvPr>
            <p:ph idx="1"/>
          </p:nvPr>
        </p:nvSpPr>
        <p:spPr>
          <a:xfrm>
            <a:off x="549275" y="1600200"/>
            <a:ext cx="7909024" cy="4611413"/>
          </a:xfrm>
        </p:spPr>
        <p:txBody>
          <a:bodyPr/>
          <a:lstStyle/>
          <a:p>
            <a:r>
              <a:rPr lang="en-US" dirty="0" smtClean="0"/>
              <a:t>Endorses </a:t>
            </a:r>
            <a:r>
              <a:rPr lang="en-US" dirty="0"/>
              <a:t>industry procedure </a:t>
            </a:r>
            <a:r>
              <a:rPr lang="en-US" dirty="0" smtClean="0"/>
              <a:t>IP-ENG-001 </a:t>
            </a:r>
            <a:r>
              <a:rPr lang="en-US" dirty="0" smtClean="0">
                <a:solidFill>
                  <a:srgbClr val="FF0000"/>
                </a:solidFill>
              </a:rPr>
              <a:t>as </a:t>
            </a:r>
            <a:r>
              <a:rPr lang="en-US" dirty="0">
                <a:solidFill>
                  <a:srgbClr val="FF0000"/>
                </a:solidFill>
              </a:rPr>
              <a:t>written</a:t>
            </a:r>
            <a:r>
              <a:rPr lang="en-US" dirty="0"/>
              <a:t>, including the associated </a:t>
            </a:r>
            <a:r>
              <a:rPr lang="en-US" dirty="0" smtClean="0"/>
              <a:t>forms</a:t>
            </a:r>
          </a:p>
          <a:p>
            <a:pPr lvl="1">
              <a:buFont typeface="Wingdings" panose="05000000000000000000" pitchFamily="2" charset="2"/>
              <a:buChar char="Ø"/>
            </a:pPr>
            <a:r>
              <a:rPr lang="en-US" dirty="0" smtClean="0"/>
              <a:t>Technical, cross-discipline and commitment reviews / approvals of interface procedure “include” the industry procedure</a:t>
            </a:r>
          </a:p>
          <a:p>
            <a:r>
              <a:rPr lang="en-US" dirty="0" smtClean="0"/>
              <a:t>Provides </a:t>
            </a:r>
            <a:r>
              <a:rPr lang="en-US" dirty="0"/>
              <a:t>cross-references of the generic </a:t>
            </a:r>
            <a:r>
              <a:rPr lang="en-US" dirty="0" smtClean="0"/>
              <a:t>SDP terminology </a:t>
            </a:r>
            <a:r>
              <a:rPr lang="en-US" dirty="0"/>
              <a:t>to </a:t>
            </a:r>
            <a:r>
              <a:rPr lang="en-US" dirty="0" smtClean="0"/>
              <a:t>Utility-specific terms</a:t>
            </a:r>
          </a:p>
          <a:p>
            <a:r>
              <a:rPr lang="en-US" dirty="0" smtClean="0"/>
              <a:t>Provides Utility-specific guidance </a:t>
            </a:r>
            <a:r>
              <a:rPr lang="en-US" dirty="0"/>
              <a:t>on </a:t>
            </a:r>
            <a:r>
              <a:rPr lang="en-US" dirty="0" smtClean="0"/>
              <a:t>SDP roles </a:t>
            </a:r>
            <a:r>
              <a:rPr lang="en-US" dirty="0"/>
              <a:t>and </a:t>
            </a:r>
            <a:r>
              <a:rPr lang="en-US" dirty="0" smtClean="0"/>
              <a:t>responsibilities (e.g., titles, designees, etc.)</a:t>
            </a:r>
          </a:p>
        </p:txBody>
      </p:sp>
    </p:spTree>
    <p:extLst>
      <p:ext uri="{BB962C8B-B14F-4D97-AF65-F5344CB8AC3E}">
        <p14:creationId xmlns:p14="http://schemas.microsoft.com/office/powerpoint/2010/main" val="1695380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Utility </a:t>
            </a:r>
            <a:r>
              <a:rPr lang="en-US" dirty="0" smtClean="0"/>
              <a:t>“Primary” Interface Procedure (</a:t>
            </a:r>
            <a:r>
              <a:rPr lang="en-US" dirty="0" smtClean="0"/>
              <a:t>cont.)</a:t>
            </a:r>
            <a:endParaRPr lang="en-US" dirty="0"/>
          </a:p>
        </p:txBody>
      </p:sp>
      <p:sp>
        <p:nvSpPr>
          <p:cNvPr id="3" name="Content Placeholder 2"/>
          <p:cNvSpPr>
            <a:spLocks noGrp="1"/>
          </p:cNvSpPr>
          <p:nvPr>
            <p:ph idx="1"/>
          </p:nvPr>
        </p:nvSpPr>
        <p:spPr>
          <a:xfrm>
            <a:off x="549275" y="1600200"/>
            <a:ext cx="7909024" cy="4611413"/>
          </a:xfrm>
        </p:spPr>
        <p:txBody>
          <a:bodyPr/>
          <a:lstStyle/>
          <a:p>
            <a:r>
              <a:rPr lang="en-US" dirty="0" smtClean="0"/>
              <a:t>Provides references to Utility-specific interfacing procedures (including those referenced in Sect. 6.0 of IP-ENG-001)</a:t>
            </a:r>
          </a:p>
          <a:p>
            <a:r>
              <a:rPr lang="en-US" dirty="0" smtClean="0"/>
              <a:t>Provides Utility-specific transition instructions (e.g., design changes already in progress, “sunset” provisions, etc.)  </a:t>
            </a:r>
          </a:p>
          <a:p>
            <a:r>
              <a:rPr lang="en-US" dirty="0" smtClean="0"/>
              <a:t>Provides </a:t>
            </a:r>
            <a:r>
              <a:rPr lang="en-US" dirty="0"/>
              <a:t>reference to any Utility-specific </a:t>
            </a:r>
            <a:r>
              <a:rPr lang="en-US" dirty="0" smtClean="0"/>
              <a:t>Licensing and Quality Assurance program commitments which are addressed in the industry procedure</a:t>
            </a:r>
          </a:p>
        </p:txBody>
      </p:sp>
    </p:spTree>
    <p:extLst>
      <p:ext uri="{BB962C8B-B14F-4D97-AF65-F5344CB8AC3E}">
        <p14:creationId xmlns:p14="http://schemas.microsoft.com/office/powerpoint/2010/main" val="343082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Utility </a:t>
            </a:r>
            <a:r>
              <a:rPr lang="en-US" dirty="0" smtClean="0"/>
              <a:t>“Primary” Interface Procedure (</a:t>
            </a:r>
            <a:r>
              <a:rPr lang="en-US" dirty="0" smtClean="0"/>
              <a:t>cont.)</a:t>
            </a:r>
            <a:endParaRPr lang="en-US" dirty="0"/>
          </a:p>
        </p:txBody>
      </p:sp>
      <p:sp>
        <p:nvSpPr>
          <p:cNvPr id="3" name="Content Placeholder 2"/>
          <p:cNvSpPr>
            <a:spLocks noGrp="1"/>
          </p:cNvSpPr>
          <p:nvPr>
            <p:ph idx="1"/>
          </p:nvPr>
        </p:nvSpPr>
        <p:spPr>
          <a:xfrm>
            <a:off x="549275" y="1600200"/>
            <a:ext cx="7909024" cy="4611413"/>
          </a:xfrm>
        </p:spPr>
        <p:txBody>
          <a:bodyPr/>
          <a:lstStyle/>
          <a:p>
            <a:r>
              <a:rPr lang="en-US" dirty="0" smtClean="0"/>
              <a:t>Options:</a:t>
            </a:r>
          </a:p>
          <a:p>
            <a:pPr marL="806450" lvl="1" indent="-457200">
              <a:buFont typeface="+mj-lt"/>
              <a:buAutoNum type="arabicPeriod"/>
            </a:pPr>
            <a:r>
              <a:rPr lang="en-US" dirty="0" smtClean="0"/>
              <a:t>Create New Utility Procedure</a:t>
            </a:r>
          </a:p>
          <a:p>
            <a:pPr lvl="2">
              <a:buFont typeface="Wingdings" panose="05000000000000000000" pitchFamily="2" charset="2"/>
              <a:buChar char="Ø"/>
            </a:pPr>
            <a:r>
              <a:rPr lang="en-US" dirty="0" smtClean="0"/>
              <a:t>+ “Easy” for procedure users (i.e., just use new procedure for “new” design changes, existing procedure for “old” ones)</a:t>
            </a:r>
          </a:p>
          <a:p>
            <a:pPr lvl="2">
              <a:buFont typeface="Wingdings" panose="05000000000000000000" pitchFamily="2" charset="2"/>
              <a:buChar char="Ø"/>
            </a:pPr>
            <a:r>
              <a:rPr lang="en-US" dirty="0" smtClean="0"/>
              <a:t>- May have to revise other interfacing Utility procedures to reference the new procedure</a:t>
            </a:r>
            <a:endParaRPr lang="en-US" dirty="0"/>
          </a:p>
          <a:p>
            <a:pPr marL="349250" lvl="1" indent="0">
              <a:buNone/>
            </a:pPr>
            <a:endParaRPr lang="en-US" dirty="0" smtClean="0"/>
          </a:p>
          <a:p>
            <a:pPr marL="806450" lvl="1" indent="-457200">
              <a:spcBef>
                <a:spcPts val="0"/>
              </a:spcBef>
              <a:buFont typeface="+mj-lt"/>
              <a:buAutoNum type="arabicPeriod" startAt="2"/>
            </a:pPr>
            <a:r>
              <a:rPr lang="en-US" dirty="0"/>
              <a:t>Revise Existing Utility </a:t>
            </a:r>
            <a:r>
              <a:rPr lang="en-US" dirty="0" smtClean="0"/>
              <a:t>Procedure</a:t>
            </a:r>
          </a:p>
          <a:p>
            <a:pPr lvl="2">
              <a:buFont typeface="Wingdings" panose="05000000000000000000" pitchFamily="2" charset="2"/>
              <a:buChar char="Ø"/>
            </a:pPr>
            <a:r>
              <a:rPr lang="en-US" dirty="0" smtClean="0"/>
              <a:t>Must clearly delineate which sections of procedure apply to “new” versus “old” process during transition period</a:t>
            </a:r>
          </a:p>
          <a:p>
            <a:pPr lvl="2">
              <a:buFont typeface="Wingdings" panose="05000000000000000000" pitchFamily="2" charset="2"/>
              <a:buChar char="Ø"/>
            </a:pPr>
            <a:r>
              <a:rPr lang="en-US" dirty="0" smtClean="0"/>
              <a:t>+ May not have to revise other interfacing </a:t>
            </a:r>
            <a:r>
              <a:rPr lang="en-US" dirty="0"/>
              <a:t>Utility procedures </a:t>
            </a:r>
            <a:r>
              <a:rPr lang="en-US" dirty="0" smtClean="0"/>
              <a:t>which reference existing Utility procedure for design changes</a:t>
            </a:r>
            <a:endParaRPr lang="en-US" dirty="0"/>
          </a:p>
          <a:p>
            <a:pPr lvl="2">
              <a:buFont typeface="Wingdings" panose="05000000000000000000" pitchFamily="2" charset="2"/>
              <a:buChar char="Ø"/>
            </a:pPr>
            <a:endParaRPr lang="en-US" dirty="0"/>
          </a:p>
          <a:p>
            <a:endParaRPr lang="en-US" dirty="0" smtClean="0"/>
          </a:p>
          <a:p>
            <a:endParaRPr lang="en-US" dirty="0" smtClean="0"/>
          </a:p>
        </p:txBody>
      </p:sp>
    </p:spTree>
    <p:extLst>
      <p:ext uri="{BB962C8B-B14F-4D97-AF65-F5344CB8AC3E}">
        <p14:creationId xmlns:p14="http://schemas.microsoft.com/office/powerpoint/2010/main" val="2200951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Other Interfacing Procedures	</a:t>
            </a:r>
            <a:endParaRPr lang="en-US" dirty="0"/>
          </a:p>
        </p:txBody>
      </p:sp>
      <p:sp>
        <p:nvSpPr>
          <p:cNvPr id="3" name="Content Placeholder 2"/>
          <p:cNvSpPr>
            <a:spLocks noGrp="1"/>
          </p:cNvSpPr>
          <p:nvPr>
            <p:ph idx="1"/>
          </p:nvPr>
        </p:nvSpPr>
        <p:spPr>
          <a:xfrm>
            <a:off x="549275" y="1600200"/>
            <a:ext cx="7909024" cy="4611413"/>
          </a:xfrm>
        </p:spPr>
        <p:txBody>
          <a:bodyPr/>
          <a:lstStyle/>
          <a:p>
            <a:r>
              <a:rPr lang="en-US" dirty="0"/>
              <a:t>Sect. 6.0 of </a:t>
            </a:r>
            <a:r>
              <a:rPr lang="en-US" dirty="0" smtClean="0"/>
              <a:t>IP-ENG-001 lists key </a:t>
            </a:r>
            <a:r>
              <a:rPr lang="en-US" dirty="0"/>
              <a:t>generic utility </a:t>
            </a:r>
            <a:r>
              <a:rPr lang="en-US" dirty="0" smtClean="0"/>
              <a:t>interfacing processes used in the SDP but (e.g., Calculation process, Drawing process, etc.)</a:t>
            </a:r>
          </a:p>
          <a:p>
            <a:r>
              <a:rPr lang="en-US" dirty="0" smtClean="0"/>
              <a:t>Utilities will continue to follow their Utility-specific procedures for these processes until standardized</a:t>
            </a:r>
          </a:p>
          <a:p>
            <a:r>
              <a:rPr lang="en-US" dirty="0" smtClean="0"/>
              <a:t>In some cases, IP-ENG-001 will provide suggested guidance on what to include in a Utility-specific procedure for a specific process (this can be used at Utility discretion to enhance their current procedures)</a:t>
            </a:r>
          </a:p>
          <a:p>
            <a:endParaRPr lang="en-US" dirty="0"/>
          </a:p>
          <a:p>
            <a:pPr lvl="2">
              <a:buFont typeface="Wingdings" panose="05000000000000000000" pitchFamily="2" charset="2"/>
              <a:buChar char="Ø"/>
            </a:pPr>
            <a:endParaRPr lang="en-US" dirty="0"/>
          </a:p>
          <a:p>
            <a:endParaRPr lang="en-US" dirty="0" smtClean="0"/>
          </a:p>
          <a:p>
            <a:endParaRPr lang="en-US" dirty="0" smtClean="0"/>
          </a:p>
        </p:txBody>
      </p:sp>
    </p:spTree>
    <p:extLst>
      <p:ext uri="{BB962C8B-B14F-4D97-AF65-F5344CB8AC3E}">
        <p14:creationId xmlns:p14="http://schemas.microsoft.com/office/powerpoint/2010/main" val="406787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Cross-Reference to Utility Procedures Example</a:t>
            </a:r>
          </a:p>
        </p:txBody>
      </p:sp>
      <p:sp>
        <p:nvSpPr>
          <p:cNvPr id="3" name="Content Placeholder 2"/>
          <p:cNvSpPr>
            <a:spLocks noGrp="1"/>
          </p:cNvSpPr>
          <p:nvPr>
            <p:ph idx="1"/>
          </p:nvPr>
        </p:nvSpPr>
        <p:spPr>
          <a:xfrm>
            <a:off x="549275" y="1347953"/>
            <a:ext cx="7909024" cy="4343400"/>
          </a:xfrm>
        </p:spPr>
        <p:txBody>
          <a:bodyPr/>
          <a:lstStyle/>
          <a:p>
            <a:pPr marL="349250" lvl="1" indent="0">
              <a:buNone/>
            </a:pP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5928" y="1732263"/>
            <a:ext cx="7194486" cy="425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561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UCLEAR MATTERS_Templa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D7937CB7FCD046B52E0505DE7FA48F" ma:contentTypeVersion="0" ma:contentTypeDescription="Create a new document." ma:contentTypeScope="" ma:versionID="889265d43dcdddf6e4a44a119edd77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F1E80D-F28F-4F97-94F9-F88672CEB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33518C2-2DE2-41A1-AEA2-03F73E5329A2}">
  <ds:schemaRefs>
    <ds:schemaRef ds:uri="http://schemas.microsoft.com/sharepoint/v3/contenttype/forms"/>
  </ds:schemaRefs>
</ds:datastoreItem>
</file>

<file path=customXml/itemProps3.xml><?xml version="1.0" encoding="utf-8"?>
<ds:datastoreItem xmlns:ds="http://schemas.openxmlformats.org/officeDocument/2006/customXml" ds:itemID="{BA995E7C-3A0B-4240-B85F-DB20982734E7}">
  <ds:schemaRef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NUCLEAR MATTERS_Template</Template>
  <TotalTime>10656</TotalTime>
  <Words>642</Words>
  <Application>Microsoft Office PowerPoint</Application>
  <PresentationFormat>On-screen Show (4:3)</PresentationFormat>
  <Paragraphs>71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NUCLEAR MATTERS_Template</vt:lpstr>
      <vt:lpstr>Standard Design Process (SDP)  Interfacing Procedures  Ashley Taylor TVA</vt:lpstr>
      <vt:lpstr>Overview – SDP Interfacing Procedures </vt:lpstr>
      <vt:lpstr>SDP Interfaces</vt:lpstr>
      <vt:lpstr>Interfacing Procedures - General Requirements</vt:lpstr>
      <vt:lpstr> Utility “Primary” Interface Procedure</vt:lpstr>
      <vt:lpstr> Utility “Primary” Interface Procedure (cont.)</vt:lpstr>
      <vt:lpstr> Utility “Primary” Interface Procedure (cont.)</vt:lpstr>
      <vt:lpstr> Other Interfacing Procedures </vt:lpstr>
      <vt:lpstr>Cross-Reference to Utility Procedures Example</vt:lpstr>
      <vt:lpstr>Interfacing Procedures  - Lessons Learned</vt:lpstr>
      <vt:lpstr>Breakout Preview </vt:lpstr>
      <vt:lpstr>PowerPoint Presentation</vt:lpstr>
    </vt:vector>
  </TitlesOfParts>
  <Company>WCNOC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MATTERS</dc:title>
  <dc:creator>Bolley Scott W</dc:creator>
  <cp:lastModifiedBy>Czerniewski, Thomas</cp:lastModifiedBy>
  <cp:revision>285</cp:revision>
  <cp:lastPrinted>2016-06-08T15:49:17Z</cp:lastPrinted>
  <dcterms:created xsi:type="dcterms:W3CDTF">2015-10-29T18:39:34Z</dcterms:created>
  <dcterms:modified xsi:type="dcterms:W3CDTF">2017-05-26T14:17:32Z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0x010100F2D7937CB7FCD046B52E0505DE7FA48F</vt:lpwstr>
  </property>
</Properties>
</file>