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8" r:id="rId2"/>
    <p:sldMasterId id="2147483713" r:id="rId3"/>
  </p:sldMasterIdLst>
  <p:notesMasterIdLst>
    <p:notesMasterId r:id="rId34"/>
  </p:notesMasterIdLst>
  <p:handoutMasterIdLst>
    <p:handoutMasterId r:id="rId35"/>
  </p:handoutMasterIdLst>
  <p:sldIdLst>
    <p:sldId id="414" r:id="rId4"/>
    <p:sldId id="416" r:id="rId5"/>
    <p:sldId id="415" r:id="rId6"/>
    <p:sldId id="409" r:id="rId7"/>
    <p:sldId id="417" r:id="rId8"/>
    <p:sldId id="450" r:id="rId9"/>
    <p:sldId id="451" r:id="rId10"/>
    <p:sldId id="452" r:id="rId11"/>
    <p:sldId id="412" r:id="rId12"/>
    <p:sldId id="418" r:id="rId13"/>
    <p:sldId id="419" r:id="rId14"/>
    <p:sldId id="420" r:id="rId15"/>
    <p:sldId id="422" r:id="rId16"/>
    <p:sldId id="421" r:id="rId17"/>
    <p:sldId id="423" r:id="rId18"/>
    <p:sldId id="426" r:id="rId19"/>
    <p:sldId id="449" r:id="rId20"/>
    <p:sldId id="447" r:id="rId21"/>
    <p:sldId id="448" r:id="rId22"/>
    <p:sldId id="424" r:id="rId23"/>
    <p:sldId id="430" r:id="rId24"/>
    <p:sldId id="431" r:id="rId25"/>
    <p:sldId id="432" r:id="rId26"/>
    <p:sldId id="441" r:id="rId27"/>
    <p:sldId id="435" r:id="rId28"/>
    <p:sldId id="438" r:id="rId29"/>
    <p:sldId id="436" r:id="rId30"/>
    <p:sldId id="439" r:id="rId31"/>
    <p:sldId id="437" r:id="rId32"/>
    <p:sldId id="413" r:id="rId33"/>
  </p:sldIdLst>
  <p:sldSz cx="9144000" cy="6858000" type="letter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57D"/>
    <a:srgbClr val="3333FF"/>
    <a:srgbClr val="224E66"/>
    <a:srgbClr val="FF66FF"/>
    <a:srgbClr val="66FFFF"/>
    <a:srgbClr val="73E2E5"/>
    <a:srgbClr val="99CCFF"/>
    <a:srgbClr val="FF0066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89941" autoAdjust="0"/>
  </p:normalViewPr>
  <p:slideViewPr>
    <p:cSldViewPr snapToGrid="0">
      <p:cViewPr>
        <p:scale>
          <a:sx n="70" d="100"/>
          <a:sy n="70" d="100"/>
        </p:scale>
        <p:origin x="-1488" y="-324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1734" y="-72"/>
      </p:cViewPr>
      <p:guideLst>
        <p:guide orient="horz" pos="2187"/>
        <p:guide pos="29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94168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041" y="1"/>
            <a:ext cx="3994166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algn="r"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9318"/>
            <a:ext cx="3994168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Ground Conversion of Beamed Microwave Power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041" y="6599318"/>
            <a:ext cx="3994166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algn="r"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24F897-8D3E-478E-A9A3-E2F0ED885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57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94168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1788" y="520700"/>
            <a:ext cx="3478212" cy="260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7690" y="3300253"/>
            <a:ext cx="6764820" cy="31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226041" y="1"/>
            <a:ext cx="3994166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algn="r"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9318"/>
            <a:ext cx="3994168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6041" y="6599318"/>
            <a:ext cx="3994166" cy="34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algn="r" defTabSz="922207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1AA7CE-D5C8-472B-A6E3-83ECC6D1E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12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0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76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11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33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25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8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9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45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27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6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0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678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583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36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19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012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43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6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91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06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6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7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13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27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57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3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3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AA7CE-D5C8-472B-A6E3-83ECC6D1E40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3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45600" r="5818" b="1"/>
          <a:stretch/>
        </p:blipFill>
        <p:spPr bwMode="auto">
          <a:xfrm>
            <a:off x="0" y="0"/>
            <a:ext cx="9144000" cy="35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5638800" cy="1371600"/>
          </a:xfrm>
        </p:spPr>
        <p:txBody>
          <a:bodyPr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905000"/>
            <a:ext cx="5638800" cy="457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733800"/>
            <a:ext cx="3124200" cy="228600"/>
          </a:xfr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rgbClr val="224E66"/>
                </a:solidFill>
              </a:defRPr>
            </a:lvl1pPr>
            <a:lvl2pPr marL="457200" indent="0">
              <a:buFontTx/>
              <a:buNone/>
              <a:defRPr sz="1400">
                <a:solidFill>
                  <a:srgbClr val="224E66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224E66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224E66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224E66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3962400"/>
            <a:ext cx="3124200" cy="6096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 spc="0" baseline="0">
                <a:solidFill>
                  <a:srgbClr val="224E66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224E66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224E66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224E66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224E66"/>
                </a:solidFill>
              </a:defRPr>
            </a:lvl5pPr>
          </a:lstStyle>
          <a:p>
            <a:pPr lvl="0"/>
            <a:r>
              <a:rPr lang="en-US" dirty="0" smtClean="0"/>
              <a:t>Click to edit Title, Email &amp; Address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2438400"/>
            <a:ext cx="5638800" cy="304800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21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11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11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C8D9-AE95-455D-9DBE-8A37AE4499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1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167A-83B3-421C-8C8A-028826FAF3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23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1545-46F6-4D25-AC87-73AA1F296C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792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Headline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382000" cy="3733800"/>
          </a:xfrm>
        </p:spPr>
        <p:txBody>
          <a:bodyPr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066800"/>
            <a:ext cx="8382000" cy="533400"/>
          </a:xfrm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headline styles (2 line max)</a:t>
            </a:r>
          </a:p>
        </p:txBody>
      </p:sp>
    </p:spTree>
    <p:extLst>
      <p:ext uri="{BB962C8B-B14F-4D97-AF65-F5344CB8AC3E}">
        <p14:creationId xmlns:p14="http://schemas.microsoft.com/office/powerpoint/2010/main" val="31666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>
            <a:spLocks noChangeArrowheads="1"/>
          </p:cNvSpPr>
          <p:nvPr userDrawn="1"/>
        </p:nvSpPr>
        <p:spPr bwMode="auto">
          <a:xfrm>
            <a:off x="381000" y="2362200"/>
            <a:ext cx="838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 smtClean="0">
                <a:solidFill>
                  <a:srgbClr val="04357D"/>
                </a:solidFill>
              </a:rPr>
              <a:t>Questions?</a:t>
            </a:r>
            <a:endParaRPr lang="en-GB" sz="7200" dirty="0" smtClean="0">
              <a:solidFill>
                <a:srgbClr val="0435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1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Headline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382000" cy="3733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066800"/>
            <a:ext cx="83820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headline styles (2 line max)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02204" y="5997355"/>
            <a:ext cx="104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PILOT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25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Headline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382000" cy="3733800"/>
          </a:xfrm>
        </p:spPr>
        <p:txBody>
          <a:bodyPr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066800"/>
            <a:ext cx="8382000" cy="533400"/>
          </a:xfrm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headline styles (2 line max)</a:t>
            </a:r>
          </a:p>
        </p:txBody>
      </p:sp>
    </p:spTree>
    <p:extLst>
      <p:ext uri="{BB962C8B-B14F-4D97-AF65-F5344CB8AC3E}">
        <p14:creationId xmlns:p14="http://schemas.microsoft.com/office/powerpoint/2010/main" val="21578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>
            <a:spLocks noChangeArrowheads="1"/>
          </p:cNvSpPr>
          <p:nvPr userDrawn="1"/>
        </p:nvSpPr>
        <p:spPr bwMode="auto">
          <a:xfrm>
            <a:off x="381000" y="2362200"/>
            <a:ext cx="838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 smtClean="0">
                <a:solidFill>
                  <a:srgbClr val="04357D"/>
                </a:solidFill>
              </a:rPr>
              <a:t>Questions?</a:t>
            </a:r>
            <a:endParaRPr lang="en-GB" sz="7200" dirty="0" smtClean="0">
              <a:solidFill>
                <a:srgbClr val="0435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49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792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Headline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382000" cy="3733800"/>
          </a:xfrm>
        </p:spPr>
        <p:txBody>
          <a:bodyPr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143000"/>
            <a:ext cx="8382000" cy="533400"/>
          </a:xfrm>
        </p:spPr>
        <p:txBody>
          <a:bodyPr lIns="0" tIns="0" rIns="0" bIns="0"/>
          <a:lstStyle>
            <a:lvl1pPr marL="0" indent="0">
              <a:buFontTx/>
              <a:buNone/>
              <a:defRPr b="1">
                <a:solidFill>
                  <a:srgbClr val="04357D"/>
                </a:solidFill>
              </a:defRPr>
            </a:lvl1pPr>
          </a:lstStyle>
          <a:p>
            <a:pPr lvl="0"/>
            <a:r>
              <a:rPr lang="en-US" dirty="0" smtClean="0"/>
              <a:t>Click to edit Master headline styles (2 line max)</a:t>
            </a:r>
          </a:p>
        </p:txBody>
      </p:sp>
    </p:spTree>
    <p:extLst>
      <p:ext uri="{BB962C8B-B14F-4D97-AF65-F5344CB8AC3E}">
        <p14:creationId xmlns:p14="http://schemas.microsoft.com/office/powerpoint/2010/main" val="1682976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/ Headline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382000" cy="3733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1066800"/>
            <a:ext cx="8382000" cy="533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headline styles (2 line max)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02204" y="5997355"/>
            <a:ext cx="104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PILOT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5613" y="6397465"/>
            <a:ext cx="1241396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15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143000"/>
            <a:ext cx="8382000" cy="4343400"/>
          </a:xfrm>
        </p:spPr>
        <p:txBody>
          <a:bodyPr lIns="0" tIns="0" rIns="0" bIns="0"/>
          <a:lstStyle>
            <a:lvl1pPr marL="0" indent="0"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29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143000"/>
            <a:ext cx="8382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5126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5" name="TextBox 6"/>
          <p:cNvSpPr txBox="1">
            <a:spLocks noChangeArrowheads="1"/>
          </p:cNvSpPr>
          <p:nvPr userDrawn="1"/>
        </p:nvSpPr>
        <p:spPr bwMode="auto">
          <a:xfrm>
            <a:off x="381000" y="2362200"/>
            <a:ext cx="838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 smtClean="0">
                <a:solidFill>
                  <a:srgbClr val="04357D"/>
                </a:solidFill>
              </a:rPr>
              <a:t>Questions?</a:t>
            </a:r>
            <a:endParaRPr lang="en-GB" sz="7200" dirty="0" smtClean="0">
              <a:solidFill>
                <a:srgbClr val="043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2535742149"/>
              </p:ext>
            </p:extLst>
          </p:nvPr>
        </p:nvGraphicFramePr>
        <p:xfrm>
          <a:off x="1524000" y="1143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4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7000"/>
            <a:ext cx="2133600" cy="244475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279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7BFA-9D5E-4375-8E85-E409ECF5C3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04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1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99B3-899B-41B3-A9B8-69FB37926E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5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5864225"/>
              <a:ext cx="9144000" cy="993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00201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77000"/>
            <a:ext cx="213360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aseline="0" smtClean="0">
                <a:solidFill>
                  <a:srgbClr val="0435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C07B91-ADC1-4E07-A3E2-81D7EB4190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702" r:id="rId3"/>
    <p:sldLayoutId id="2147483706" r:id="rId4"/>
    <p:sldLayoutId id="2147483703" r:id="rId5"/>
    <p:sldLayoutId id="2147483705" r:id="rId6"/>
    <p:sldLayoutId id="2147483707" r:id="rId7"/>
    <p:sldLayoutId id="2147483696" r:id="rId8"/>
    <p:sldLayoutId id="2147483693" r:id="rId9"/>
    <p:sldLayoutId id="2147483694" r:id="rId10"/>
    <p:sldLayoutId id="2147483697" r:id="rId11"/>
    <p:sldLayoutId id="2147483698" r:id="rId12"/>
    <p:sldLayoutId id="214748371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4357D"/>
          </a:solidFill>
          <a:latin typeface="Ariel"/>
          <a:ea typeface="+mj-ea"/>
          <a:cs typeface="Arie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5864225"/>
              <a:ext cx="9144000" cy="993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00201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77000"/>
            <a:ext cx="213360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aseline="0" smtClean="0">
                <a:solidFill>
                  <a:srgbClr val="0435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C07B91-ADC1-4E07-A3E2-81D7EB4190D3}" type="slidenum">
              <a:rPr lang="en-US" altLang="en-US">
                <a:cs typeface="Arial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81000" y="6477000"/>
            <a:ext cx="3124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prstClr val="black"/>
                </a:solidFill>
              </a:rPr>
              <a:t>© 2017 Rolls-Royce plc and/or its subsidiaries</a:t>
            </a: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381000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dirty="0">
                <a:solidFill>
                  <a:srgbClr val="004990"/>
                </a:solidFill>
                <a:latin typeface="Arial" pitchFamily="34" charset="0"/>
                <a:cs typeface="Arial" pitchFamily="34" charset="0"/>
              </a:rPr>
              <a:t>Trusted to deliver excellence</a:t>
            </a:r>
          </a:p>
        </p:txBody>
      </p:sp>
      <p:pic>
        <p:nvPicPr>
          <p:cNvPr id="9" name="Picture 1" descr="RR_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el"/>
          <a:ea typeface="+mj-ea"/>
          <a:cs typeface="Arie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55B98"/>
        </a:buClr>
        <a:buSzPct val="100000"/>
        <a:buFont typeface="Arial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5864225"/>
              <a:ext cx="9144000" cy="993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00201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77000"/>
            <a:ext cx="213360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aseline="0" smtClean="0">
                <a:solidFill>
                  <a:srgbClr val="0435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C07B91-ADC1-4E07-A3E2-81D7EB4190D3}" type="slidenum">
              <a:rPr lang="en-US" altLang="en-US">
                <a:cs typeface="Arial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81000" y="6477000"/>
            <a:ext cx="3124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prstClr val="black"/>
                </a:solidFill>
              </a:rPr>
              <a:t>© 2017 Rolls-Royce plc and/or its subsidiaries</a:t>
            </a: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381000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dirty="0">
                <a:solidFill>
                  <a:srgbClr val="004990"/>
                </a:solidFill>
                <a:latin typeface="Arial" pitchFamily="34" charset="0"/>
                <a:cs typeface="Arial" pitchFamily="34" charset="0"/>
              </a:rPr>
              <a:t>Trusted to deliver excellence</a:t>
            </a:r>
          </a:p>
        </p:txBody>
      </p:sp>
      <p:pic>
        <p:nvPicPr>
          <p:cNvPr id="9" name="Picture 1" descr="RR_logo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6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el"/>
          <a:ea typeface="+mj-ea"/>
          <a:cs typeface="Arie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55B98"/>
        </a:buClr>
        <a:buSzPct val="100000"/>
        <a:buFont typeface="Arial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60748"/>
            <a:ext cx="5638800" cy="744252"/>
          </a:xfrm>
        </p:spPr>
        <p:txBody>
          <a:bodyPr/>
          <a:lstStyle/>
          <a:p>
            <a:r>
              <a:rPr lang="en-US" dirty="0" smtClean="0"/>
              <a:t>SDP Software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Bill Clover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Exelon Corporation</a:t>
            </a:r>
          </a:p>
          <a:p>
            <a:endParaRPr lang="en-US" dirty="0"/>
          </a:p>
          <a:p>
            <a:r>
              <a:rPr lang="en-US" dirty="0" smtClean="0"/>
              <a:t>William.Clover@exeloncorp.com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20"/>
          </p:nvPr>
        </p:nvSpPr>
        <p:spPr>
          <a:xfrm>
            <a:off x="381000" y="2366392"/>
            <a:ext cx="5638800" cy="270520"/>
          </a:xfrm>
        </p:spPr>
        <p:txBody>
          <a:bodyPr/>
          <a:lstStyle/>
          <a:p>
            <a:r>
              <a:rPr lang="en-US" sz="1800" dirty="0" smtClean="0"/>
              <a:t>Presented by Bill Clover and Brad Diggans</a:t>
            </a:r>
            <a:endParaRPr lang="en-US" sz="18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828540" y="3730752"/>
            <a:ext cx="312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b="0" i="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Brad Diggans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828540" y="3959352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000" b="0" i="0" kern="1200" spc="0" baseline="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000" kern="1200">
                <a:solidFill>
                  <a:srgbClr val="224E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Rolls-Royce Nuclear Engineering Services</a:t>
            </a:r>
          </a:p>
          <a:p>
            <a:endParaRPr lang="en-US" dirty="0" smtClean="0"/>
          </a:p>
          <a:p>
            <a:r>
              <a:rPr lang="en-US" dirty="0" smtClean="0"/>
              <a:t>Brad.Diggans@Rolls-Royce.com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Attribute Review (DAR)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22" y="794627"/>
            <a:ext cx="6029116" cy="4866621"/>
          </a:xfrm>
          <a:prstGeom prst="rect">
            <a:avLst/>
          </a:prstGeom>
          <a:noFill/>
          <a:ln w="9525">
            <a:solidFill>
              <a:srgbClr val="0435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Attribute Review (DAR)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84" y="795528"/>
            <a:ext cx="6117336" cy="4864608"/>
          </a:xfrm>
          <a:prstGeom prst="rect">
            <a:avLst/>
          </a:prstGeom>
          <a:noFill/>
          <a:ln w="9525">
            <a:solidFill>
              <a:srgbClr val="0435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36700" y="2489200"/>
            <a:ext cx="1177925" cy="1555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484885" y="2727325"/>
            <a:ext cx="96266" cy="400050"/>
          </a:xfrm>
          <a:prstGeom prst="leftBrace">
            <a:avLst>
              <a:gd name="adj1" fmla="val 24737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4475" y="3536950"/>
            <a:ext cx="203200" cy="203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3899" y="2441574"/>
            <a:ext cx="238125" cy="2381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Attribute Review (DAR)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7"/>
          <a:stretch/>
        </p:blipFill>
        <p:spPr bwMode="auto">
          <a:xfrm>
            <a:off x="1472184" y="795528"/>
            <a:ext cx="6117336" cy="4262947"/>
          </a:xfrm>
          <a:prstGeom prst="rect">
            <a:avLst/>
          </a:prstGeom>
          <a:noFill/>
          <a:ln w="9525">
            <a:solidFill>
              <a:srgbClr val="0435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567942" y="4010025"/>
            <a:ext cx="96266" cy="400050"/>
          </a:xfrm>
          <a:prstGeom prst="leftBrace">
            <a:avLst>
              <a:gd name="adj1" fmla="val 24737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4475" y="3536950"/>
            <a:ext cx="203200" cy="203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22599" y="2441574"/>
            <a:ext cx="238125" cy="23812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795" y="2489200"/>
            <a:ext cx="1177925" cy="1555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 Meetings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45776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Completion of DAR initiates Department Impact Reviews and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Engineer / Responsible Supervisor will determine required meetings/reviews based upon the complexity and risk of the EC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Kickoff Meeting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Conceptual Impact Review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Detailed Impact Review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Final Impact Review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Plant Review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Coordinated by </a:t>
            </a:r>
            <a:r>
              <a:rPr lang="en-US" b="1" dirty="0"/>
              <a:t>Meeting </a:t>
            </a:r>
            <a:r>
              <a:rPr lang="en-US" b="1" dirty="0" smtClean="0"/>
              <a:t>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Reviews completed in </a:t>
            </a:r>
            <a:r>
              <a:rPr lang="en-US" b="1" dirty="0" smtClean="0"/>
              <a:t>Engineering Change Reviews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Manager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12995" y="858574"/>
            <a:ext cx="6385826" cy="4802674"/>
            <a:chOff x="1312995" y="858574"/>
            <a:chExt cx="6385826" cy="4802674"/>
          </a:xfrm>
        </p:grpSpPr>
        <p:pic>
          <p:nvPicPr>
            <p:cNvPr id="5122" name="Picture 2" descr="\\pkmjsrv04\CMISDP Project\Software\Mockups\Software Pages\CMIS_MeetingManager_050917 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995" y="858574"/>
              <a:ext cx="6385826" cy="4802674"/>
            </a:xfrm>
            <a:prstGeom prst="rect">
              <a:avLst/>
            </a:prstGeom>
            <a:noFill/>
            <a:ln>
              <a:solidFill>
                <a:srgbClr val="04357D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720938" y="2888940"/>
              <a:ext cx="1110558" cy="177800"/>
              <a:chOff x="2720938" y="2888940"/>
              <a:chExt cx="1110558" cy="177800"/>
            </a:xfrm>
          </p:grpSpPr>
          <p:pic>
            <p:nvPicPr>
              <p:cNvPr id="6" name="Picture 2" descr="\\pkmjsrv04\CMISDP Project\Software\Mockups\Software Pages\CMIS_MeetingManager_050917 copy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2" t="42341" r="90856" b="53957"/>
              <a:stretch/>
            </p:blipFill>
            <p:spPr bwMode="auto">
              <a:xfrm>
                <a:off x="2720938" y="2888940"/>
                <a:ext cx="364066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\\pkmjsrv04\CMISDP Project\Software\Mockups\Software Pages\CMIS_MeetingManager_050917 copy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69" t="42724" r="61235" b="54294"/>
              <a:stretch/>
            </p:blipFill>
            <p:spPr bwMode="auto">
              <a:xfrm>
                <a:off x="3078186" y="2907888"/>
                <a:ext cx="753310" cy="143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285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Manager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146" name="Picture 2" descr="\\pkmjsrv04\CMISDP Project\Software\Mockups\Software Pages\CMIS_MeetingManager_POPUp_050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863124"/>
            <a:ext cx="6392235" cy="4834128"/>
          </a:xfrm>
          <a:prstGeom prst="rect">
            <a:avLst/>
          </a:prstGeom>
          <a:noFill/>
          <a:ln>
            <a:solidFill>
              <a:srgbClr val="0435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Change Reviews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50435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Engineering Change Reviews allow for the performance of the following </a:t>
            </a:r>
            <a:r>
              <a:rPr lang="en-US" dirty="0" smtClean="0"/>
              <a:t>types as needed: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Department </a:t>
            </a:r>
            <a:r>
              <a:rPr lang="en-US" sz="1800" dirty="0"/>
              <a:t>Impact </a:t>
            </a:r>
            <a:r>
              <a:rPr lang="en-US" sz="1800" dirty="0" smtClean="0"/>
              <a:t>Reviews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800" dirty="0"/>
              <a:t>Conceptual Impact Review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800" dirty="0"/>
              <a:t>Detailed Impact Review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800" dirty="0"/>
              <a:t>Final Impact Review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Interdisciplinary </a:t>
            </a:r>
            <a:r>
              <a:rPr lang="en-US" sz="1800" dirty="0"/>
              <a:t>and Interdepartmental Reviews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Design Verification / Engineering </a:t>
            </a:r>
            <a:r>
              <a:rPr lang="en-US" sz="1800" dirty="0" smtClean="0"/>
              <a:t>Review</a:t>
            </a:r>
            <a:endParaRPr lang="en-US" sz="1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Owner </a:t>
            </a:r>
            <a:r>
              <a:rPr lang="en-US" sz="1800" dirty="0"/>
              <a:t>Acceptance Review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Approver Review (Vendor and/or Utility)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Plant Review </a:t>
            </a:r>
            <a:r>
              <a:rPr lang="en-US" sz="1800" dirty="0" smtClean="0"/>
              <a:t>Board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Plant Manager or Site VP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Automates Review workflow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The Responsible </a:t>
            </a:r>
            <a:r>
              <a:rPr lang="en-US" sz="1800" dirty="0"/>
              <a:t>Engineer / Responsible Supervisor </a:t>
            </a:r>
            <a:r>
              <a:rPr lang="en-US" sz="1800" dirty="0" smtClean="0"/>
              <a:t>can notify Reviewers/Approvers </a:t>
            </a:r>
            <a:r>
              <a:rPr lang="en-US" sz="1800" dirty="0"/>
              <a:t>within the </a:t>
            </a:r>
            <a:r>
              <a:rPr lang="en-US" sz="1800" dirty="0" smtClean="0"/>
              <a:t>software</a:t>
            </a:r>
            <a:endParaRPr lang="en-US" sz="18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</a:t>
            </a:r>
            <a:r>
              <a:rPr lang="en-US" dirty="0"/>
              <a:t>Impact Review Workflow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1" name="Picture 2" descr="\\pkmjsrv04\CMISDP Project\Software\Mockups\Software Pages\CMIS_MeetingManager_POPUp_050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83" y="1583436"/>
            <a:ext cx="6392235" cy="4834128"/>
          </a:xfrm>
          <a:prstGeom prst="rect">
            <a:avLst/>
          </a:prstGeom>
          <a:noFill/>
          <a:ln>
            <a:solidFill>
              <a:srgbClr val="0435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45776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Meeting Manager, notify Conceptual Impact Reviewers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Manage Departments auto-populates from DAR</a:t>
            </a:r>
            <a:endParaRPr lang="en-US" sz="18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38275" y="4000500"/>
            <a:ext cx="316706" cy="16906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516855" y="3455194"/>
            <a:ext cx="128588" cy="128588"/>
          </a:xfrm>
          <a:prstGeom prst="mathMultiply">
            <a:avLst/>
          </a:prstGeom>
          <a:solidFill>
            <a:srgbClr val="FF0000"/>
          </a:solidFill>
          <a:ln w="3175" cap="sq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1516855" y="3826670"/>
            <a:ext cx="128588" cy="128588"/>
          </a:xfrm>
          <a:prstGeom prst="mathMultiply">
            <a:avLst/>
          </a:prstGeom>
          <a:solidFill>
            <a:srgbClr val="FF0000"/>
          </a:solidFill>
          <a:ln w="3175" cap="sq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Impact Review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9625"/>
          <a:stretch/>
        </p:blipFill>
        <p:spPr bwMode="auto">
          <a:xfrm>
            <a:off x="1295400" y="742950"/>
            <a:ext cx="6553200" cy="5876925"/>
          </a:xfrm>
          <a:prstGeom prst="rect">
            <a:avLst/>
          </a:prstGeom>
          <a:noFill/>
          <a:ln w="9525">
            <a:solidFill>
              <a:srgbClr val="0435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Left Brace 10"/>
          <p:cNvSpPr/>
          <p:nvPr/>
        </p:nvSpPr>
        <p:spPr>
          <a:xfrm>
            <a:off x="1129283" y="3338511"/>
            <a:ext cx="138669" cy="576263"/>
          </a:xfrm>
          <a:prstGeom prst="leftBrace">
            <a:avLst>
              <a:gd name="adj1" fmla="val 24737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1074181" y="4168773"/>
            <a:ext cx="184510" cy="766765"/>
          </a:xfrm>
          <a:prstGeom prst="leftBrace">
            <a:avLst>
              <a:gd name="adj1" fmla="val 24737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1241" y="5139686"/>
            <a:ext cx="6408299" cy="1177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10288" y="4960144"/>
            <a:ext cx="370084" cy="15001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326952" y="1257298"/>
            <a:ext cx="1297184" cy="38576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89026" y="1252536"/>
            <a:ext cx="1297184" cy="38576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36478" y="5550695"/>
            <a:ext cx="530422" cy="15001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</a:t>
            </a:r>
            <a:r>
              <a:rPr lang="en-US" dirty="0"/>
              <a:t>Impact Review Workflow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447764" y="5409220"/>
            <a:ext cx="504056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\\pkmjsrv04\CMISDP Project\Software\Mockups\Software Pages\Design Screen\CMIS_DESIGN_051517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5"/>
          <a:stretch/>
        </p:blipFill>
        <p:spPr bwMode="auto">
          <a:xfrm>
            <a:off x="1371600" y="828676"/>
            <a:ext cx="6400800" cy="6029324"/>
          </a:xfrm>
          <a:prstGeom prst="rect">
            <a:avLst/>
          </a:prstGeom>
          <a:noFill/>
          <a:ln>
            <a:solidFill>
              <a:srgbClr val="0435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1600" y="4244340"/>
            <a:ext cx="6400800" cy="1103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19225" y="1533525"/>
            <a:ext cx="585788" cy="21431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39680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Deliver the Nuclear Promise, Efficiency </a:t>
            </a:r>
            <a:r>
              <a:rPr lang="en-US" dirty="0"/>
              <a:t>Bulletin: </a:t>
            </a:r>
            <a:r>
              <a:rPr lang="en-US" dirty="0" smtClean="0"/>
              <a:t>17-06, “Implement </a:t>
            </a:r>
            <a:r>
              <a:rPr lang="en-US" dirty="0"/>
              <a:t>Standard Design Change </a:t>
            </a:r>
            <a:r>
              <a:rPr lang="en-US" dirty="0" smtClean="0"/>
              <a:t>Process” was created.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SDP implementation July 2017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Software pilot targeted implementation September 2017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Utility selected software implementation July 2018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Design Process (SDP) IP-ENG-001 delivers a standard and graded approach to the design change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Oversight Working Group (DOWG) is responsible for maintaining the process </a:t>
            </a:r>
          </a:p>
          <a:p>
            <a:pPr marL="285750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809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Impact Reviews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" y="908720"/>
            <a:ext cx="8382000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Department </a:t>
            </a:r>
            <a:r>
              <a:rPr lang="en-US" sz="1800" dirty="0"/>
              <a:t>Impact </a:t>
            </a:r>
            <a:r>
              <a:rPr lang="en-US" sz="1800" dirty="0" smtClean="0"/>
              <a:t>Reviews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Based upon the results </a:t>
            </a:r>
            <a:r>
              <a:rPr lang="en-US" sz="1800" dirty="0"/>
              <a:t>of the </a:t>
            </a:r>
            <a:r>
              <a:rPr lang="en-US" sz="1800" dirty="0" smtClean="0"/>
              <a:t>Design </a:t>
            </a:r>
            <a:r>
              <a:rPr lang="en-US" sz="1800" dirty="0"/>
              <a:t>Attribute </a:t>
            </a:r>
            <a:r>
              <a:rPr lang="en-US" sz="1800" dirty="0" smtClean="0"/>
              <a:t>Review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Departments are notified by RE or Meeting Manager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Custom Stakeholders can be created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Stakeholders can: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1800" dirty="0" smtClean="0"/>
              <a:t>View Meeting Agenda/Meeting Package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1800" dirty="0" smtClean="0"/>
              <a:t>Provide Feedback/Comments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1800" dirty="0" smtClean="0"/>
              <a:t>Identify Affected Documents 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1800" dirty="0" smtClean="0"/>
              <a:t>Provide EC Development Input</a:t>
            </a:r>
          </a:p>
          <a:p>
            <a:pPr marL="1600200" lvl="4">
              <a:buFont typeface="Arial" panose="020B0604020202020204" pitchFamily="34" charset="0"/>
              <a:buChar char="•"/>
            </a:pPr>
            <a:r>
              <a:rPr lang="en-US" sz="1800" dirty="0" smtClean="0"/>
              <a:t>Input is compiled per EC Section for the RE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1800" dirty="0" smtClean="0"/>
              <a:t>Include Attachments</a:t>
            </a:r>
          </a:p>
          <a:p>
            <a:pPr marL="1143000" lvl="3">
              <a:buFont typeface="Arial" panose="020B0604020202020204" pitchFamily="34" charset="0"/>
              <a:buChar char="•"/>
            </a:pPr>
            <a:r>
              <a:rPr lang="en-US" sz="1800" dirty="0" smtClean="0"/>
              <a:t>Sign Final Impact Review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8650" y="3040980"/>
            <a:ext cx="38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SDP Comment/Impact Review form</a:t>
            </a:r>
            <a:endParaRPr lang="en-US" sz="1800" dirty="0"/>
          </a:p>
        </p:txBody>
      </p:sp>
      <p:sp>
        <p:nvSpPr>
          <p:cNvPr id="5" name="Right Brace 4"/>
          <p:cNvSpPr/>
          <p:nvPr/>
        </p:nvSpPr>
        <p:spPr>
          <a:xfrm>
            <a:off x="4616880" y="2907816"/>
            <a:ext cx="228600" cy="609600"/>
          </a:xfrm>
          <a:prstGeom prst="rightBrace">
            <a:avLst>
              <a:gd name="adj1" fmla="val 3333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908720"/>
            <a:ext cx="8382000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Required Interfaces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User Sign-In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Component 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Implementing Work Order(s)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EC Transmittal to Records</a:t>
            </a:r>
          </a:p>
          <a:p>
            <a:pPr marL="68580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Optional Interfaces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Document Lists and Files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Existing Design Process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Initiating Documents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Action Tracking Database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Long Term Asset Management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Learning Management System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/>
              <a:t>Request for Engineering Assistance</a:t>
            </a:r>
            <a:endParaRPr lang="en-US" sz="1800" dirty="0" smtClean="0"/>
          </a:p>
          <a:p>
            <a:pPr marL="68580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Sign-In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908720"/>
            <a:ext cx="8382000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User information and data is required for authentication into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CMISDP software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User data will be populated using a single sign-on cloud management system</a:t>
            </a:r>
            <a:r>
              <a:rPr lang="en-US" sz="1800" dirty="0" smtClean="0"/>
              <a:t>.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800" dirty="0" smtClean="0"/>
              <a:t>E.g. Microsoft Azure</a:t>
            </a:r>
            <a:endParaRPr lang="en-US" sz="18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For contractors that do not have a utility </a:t>
            </a:r>
            <a:r>
              <a:rPr lang="en-US" sz="1800" dirty="0" smtClean="0"/>
              <a:t>LAN ID, </a:t>
            </a:r>
            <a:r>
              <a:rPr lang="en-US" sz="1800" dirty="0"/>
              <a:t>they will have the option to create an </a:t>
            </a:r>
            <a:r>
              <a:rPr lang="en-US" sz="1800" dirty="0" smtClean="0"/>
              <a:t>account, </a:t>
            </a:r>
            <a:r>
              <a:rPr lang="en-US" sz="1800" dirty="0"/>
              <a:t>but they will require an on-site representative to activate them within </a:t>
            </a:r>
            <a:r>
              <a:rPr lang="en-US" sz="1800" dirty="0" smtClean="0"/>
              <a:t>the software </a:t>
            </a:r>
            <a:r>
              <a:rPr lang="en-US" sz="1800" dirty="0"/>
              <a:t>to properly authenticate those </a:t>
            </a:r>
            <a:r>
              <a:rPr lang="en-US" sz="1800" dirty="0" smtClean="0"/>
              <a:t>accounts</a:t>
            </a:r>
          </a:p>
          <a:p>
            <a:pPr marL="457200" lvl="2" indent="0">
              <a:buNone/>
            </a:pPr>
            <a:endParaRPr lang="en-US" sz="1400" dirty="0"/>
          </a:p>
          <a:p>
            <a:pPr marL="68580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8580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</a:t>
            </a:r>
            <a:r>
              <a:rPr lang="en-US" dirty="0"/>
              <a:t>and Work </a:t>
            </a:r>
            <a:r>
              <a:rPr lang="en-US" dirty="0" smtClean="0"/>
              <a:t>Orders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908720"/>
            <a:ext cx="8382000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Components, Equipment, or Functional Locations </a:t>
            </a:r>
            <a:r>
              <a:rPr lang="en-US" sz="1800" dirty="0" smtClean="0"/>
              <a:t>will be </a:t>
            </a:r>
            <a:r>
              <a:rPr lang="en-US" sz="1800" dirty="0"/>
              <a:t>integrated into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application</a:t>
            </a:r>
            <a:r>
              <a:rPr lang="en-US" sz="1800" dirty="0"/>
              <a:t>. </a:t>
            </a:r>
            <a:endParaRPr lang="en-US" sz="1800" dirty="0" smtClean="0"/>
          </a:p>
          <a:p>
            <a:pPr marL="685800"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Component </a:t>
            </a:r>
            <a:r>
              <a:rPr lang="en-US" sz="1800" dirty="0"/>
              <a:t>data will be provided in real time or close to real time format from utility </a:t>
            </a:r>
            <a:r>
              <a:rPr lang="en-US" sz="1800" dirty="0" smtClean="0"/>
              <a:t>databases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Orders (WO) or Work Order Tracking numbers </a:t>
            </a:r>
            <a:r>
              <a:rPr lang="en-US" dirty="0" smtClean="0"/>
              <a:t>will </a:t>
            </a:r>
            <a:r>
              <a:rPr lang="en-US" dirty="0"/>
              <a:t>be integrated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application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Components associated to work orders would be provided through cross reference relationships provided by the utility through the data interface.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 smtClean="0"/>
              <a:t>Work </a:t>
            </a:r>
            <a:r>
              <a:rPr lang="en-US" sz="1800" dirty="0"/>
              <a:t>order data will be provided in real time or close to real time format from utility </a:t>
            </a:r>
            <a:r>
              <a:rPr lang="en-US" sz="1800" dirty="0" smtClean="0"/>
              <a:t>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 flipV="1">
            <a:off x="6160726" y="4393828"/>
            <a:ext cx="1352888" cy="9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61309" y="1808437"/>
            <a:ext cx="0" cy="935151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687098" y="1810483"/>
            <a:ext cx="743010" cy="743010"/>
          </a:xfrm>
          <a:prstGeom prst="ellipse">
            <a:avLst/>
          </a:prstGeom>
          <a:solidFill>
            <a:srgbClr val="004A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95200" y="1197048"/>
            <a:ext cx="984920" cy="984920"/>
          </a:xfrm>
          <a:prstGeom prst="ellipse">
            <a:avLst/>
          </a:prstGeom>
          <a:solidFill>
            <a:srgbClr val="004A9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82507" y="860068"/>
            <a:ext cx="0" cy="227232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97465"/>
            <a:ext cx="9144000" cy="380999"/>
          </a:xfrm>
        </p:spPr>
        <p:txBody>
          <a:bodyPr lIns="0" tIns="0" rIns="0" bIns="0"/>
          <a:lstStyle>
            <a:lvl1pPr algn="ctr">
              <a:defRPr sz="900" kern="1200">
                <a:solidFill>
                  <a:srgbClr val="04357D"/>
                </a:solidFill>
              </a:defRPr>
            </a:lvl1pPr>
          </a:lstStyle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515491" y="136316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COMP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6168718" y="2806041"/>
            <a:ext cx="1779769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Single Comp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Group Comp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19029" y="3211842"/>
            <a:ext cx="8224307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7" idx="1"/>
          </p:cNvCxnSpPr>
          <p:nvPr/>
        </p:nvCxnSpPr>
        <p:spPr>
          <a:xfrm flipH="1" flipV="1">
            <a:off x="1322517" y="1689508"/>
            <a:ext cx="1352888" cy="9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4213264" y="1363160"/>
            <a:ext cx="745900" cy="65466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Internet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456513" y="1551268"/>
            <a:ext cx="272084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8242586" y="1363160"/>
            <a:ext cx="745900" cy="65466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MEL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154125" y="1888228"/>
            <a:ext cx="272084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2675405" y="136316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WS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880719" y="136316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WS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6684207" y="1855640"/>
            <a:ext cx="745900" cy="65466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prstClr val="white"/>
                </a:solidFill>
              </a:rPr>
              <a:t>Trigger</a:t>
            </a:r>
            <a:endParaRPr lang="en-US" sz="1000" dirty="0" smtClean="0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972203" y="1888228"/>
            <a:ext cx="172800" cy="172800"/>
          </a:xfrm>
          <a:prstGeom prst="star5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423339" y="699840"/>
            <a:ext cx="3144836" cy="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4A90"/>
                </a:solidFill>
              </a:rPr>
              <a:t>Rolls-Royce</a:t>
            </a:r>
            <a:endParaRPr lang="en-US" sz="2000" dirty="0">
              <a:solidFill>
                <a:srgbClr val="004A90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 bwMode="auto">
          <a:xfrm>
            <a:off x="5512107" y="699840"/>
            <a:ext cx="3144836" cy="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4A90"/>
                </a:solidFill>
              </a:rPr>
              <a:t>Utility</a:t>
            </a:r>
            <a:endParaRPr lang="en-US" sz="2000" dirty="0">
              <a:solidFill>
                <a:srgbClr val="004A90"/>
              </a:solidFill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 bwMode="auto">
          <a:xfrm>
            <a:off x="2997961" y="466560"/>
            <a:ext cx="3144836" cy="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4A90"/>
                </a:solidFill>
              </a:rPr>
              <a:t>Synchronized Tables</a:t>
            </a:r>
            <a:endParaRPr lang="en-US" sz="2000" dirty="0">
              <a:solidFill>
                <a:srgbClr val="004A9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801449" y="860068"/>
            <a:ext cx="0" cy="227232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 txBox="1">
            <a:spLocks/>
          </p:cNvSpPr>
          <p:nvPr/>
        </p:nvSpPr>
        <p:spPr bwMode="auto">
          <a:xfrm>
            <a:off x="5512107" y="1019521"/>
            <a:ext cx="3144836" cy="2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0" dirty="0" smtClean="0">
                <a:solidFill>
                  <a:srgbClr val="004A90"/>
                </a:solidFill>
              </a:rPr>
              <a:t>(*Requires Utilities to Track Changes)</a:t>
            </a:r>
            <a:endParaRPr lang="en-US" sz="1100" b="0" dirty="0">
              <a:solidFill>
                <a:srgbClr val="004A9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1252751" y="1406361"/>
            <a:ext cx="143418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3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412665" y="1250841"/>
            <a:ext cx="388785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2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3412665" y="1898841"/>
            <a:ext cx="388785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4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095200" y="4039608"/>
            <a:ext cx="984920" cy="984920"/>
          </a:xfrm>
          <a:prstGeom prst="ellipse">
            <a:avLst/>
          </a:prstGeom>
          <a:solidFill>
            <a:srgbClr val="004A9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5382507" y="3702628"/>
            <a:ext cx="0" cy="191808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322517" y="4393828"/>
            <a:ext cx="1352888" cy="9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4213264" y="4205720"/>
            <a:ext cx="745900" cy="65466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Internet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8242586" y="4205720"/>
            <a:ext cx="745900" cy="65466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MEL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3421955" y="4730788"/>
            <a:ext cx="272084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Content Placeholder 2"/>
          <p:cNvSpPr txBox="1">
            <a:spLocks/>
          </p:cNvSpPr>
          <p:nvPr/>
        </p:nvSpPr>
        <p:spPr bwMode="auto">
          <a:xfrm>
            <a:off x="5880719" y="420572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WS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 bwMode="auto">
          <a:xfrm>
            <a:off x="2997961" y="3309120"/>
            <a:ext cx="3144836" cy="45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4A90"/>
                </a:solidFill>
              </a:rPr>
              <a:t>Live Searching</a:t>
            </a:r>
            <a:endParaRPr lang="en-US" sz="2000" dirty="0">
              <a:solidFill>
                <a:srgbClr val="004A9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801449" y="3702628"/>
            <a:ext cx="0" cy="193536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itle 1"/>
          <p:cNvSpPr txBox="1">
            <a:spLocks/>
          </p:cNvSpPr>
          <p:nvPr/>
        </p:nvSpPr>
        <p:spPr bwMode="auto">
          <a:xfrm>
            <a:off x="5512107" y="3611521"/>
            <a:ext cx="3144836" cy="2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100" b="0" dirty="0" smtClean="0">
                <a:solidFill>
                  <a:srgbClr val="004A90"/>
                </a:solidFill>
              </a:rPr>
              <a:t>(Potential Performance Issues)</a:t>
            </a:r>
            <a:endParaRPr lang="en-US" sz="1100" b="0" dirty="0">
              <a:solidFill>
                <a:srgbClr val="004A90"/>
              </a:solidFill>
            </a:endParaRP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 bwMode="auto">
          <a:xfrm>
            <a:off x="1520580" y="4110681"/>
            <a:ext cx="94172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1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3412665" y="4093401"/>
            <a:ext cx="69117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Criteria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 bwMode="auto">
          <a:xfrm>
            <a:off x="241901" y="680601"/>
            <a:ext cx="380145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4A90"/>
                </a:solidFill>
              </a:rPr>
              <a:t>1</a:t>
            </a:r>
            <a:endParaRPr lang="en-US" sz="2000" dirty="0" smtClean="0">
              <a:solidFill>
                <a:srgbClr val="004A90"/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241901" y="3505881"/>
            <a:ext cx="380145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2000" b="1" dirty="0" smtClean="0">
                <a:solidFill>
                  <a:srgbClr val="004A90"/>
                </a:solidFill>
              </a:rPr>
              <a:t>2</a:t>
            </a:r>
            <a:endParaRPr lang="en-US" sz="2000" dirty="0" smtClean="0">
              <a:solidFill>
                <a:srgbClr val="004A90"/>
              </a:solidFill>
            </a:endParaRPr>
          </a:p>
        </p:txBody>
      </p:sp>
      <p:sp>
        <p:nvSpPr>
          <p:cNvPr id="117" name="Content Placeholder 2"/>
          <p:cNvSpPr txBox="1">
            <a:spLocks/>
          </p:cNvSpPr>
          <p:nvPr/>
        </p:nvSpPr>
        <p:spPr bwMode="auto">
          <a:xfrm>
            <a:off x="120956" y="4231641"/>
            <a:ext cx="1779769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Search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1322517" y="4722148"/>
            <a:ext cx="1352888" cy="9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Content Placeholder 2"/>
          <p:cNvSpPr txBox="1">
            <a:spLocks/>
          </p:cNvSpPr>
          <p:nvPr/>
        </p:nvSpPr>
        <p:spPr bwMode="auto">
          <a:xfrm>
            <a:off x="120956" y="4568601"/>
            <a:ext cx="1779769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Results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 bwMode="auto">
          <a:xfrm>
            <a:off x="1520580" y="4724121"/>
            <a:ext cx="94172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6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21" name="Content Placeholder 2"/>
          <p:cNvSpPr txBox="1">
            <a:spLocks/>
          </p:cNvSpPr>
          <p:nvPr/>
        </p:nvSpPr>
        <p:spPr bwMode="auto">
          <a:xfrm>
            <a:off x="3412665" y="4750041"/>
            <a:ext cx="69117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Results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>
                <a:solidFill>
                  <a:srgbClr val="004A90"/>
                </a:solidFill>
              </a:rPr>
              <a:t>5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22" name="Content Placeholder 2"/>
          <p:cNvSpPr txBox="1">
            <a:spLocks/>
          </p:cNvSpPr>
          <p:nvPr/>
        </p:nvSpPr>
        <p:spPr bwMode="auto">
          <a:xfrm>
            <a:off x="5062842" y="4110681"/>
            <a:ext cx="803488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2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123" name="Content Placeholder 2"/>
          <p:cNvSpPr txBox="1">
            <a:spLocks/>
          </p:cNvSpPr>
          <p:nvPr/>
        </p:nvSpPr>
        <p:spPr bwMode="auto">
          <a:xfrm>
            <a:off x="6713015" y="4093401"/>
            <a:ext cx="69117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Criteria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>
                <a:solidFill>
                  <a:srgbClr val="004A90"/>
                </a:solidFill>
              </a:rPr>
              <a:t>3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 flipV="1">
            <a:off x="6627268" y="4722148"/>
            <a:ext cx="1352888" cy="9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"/>
          <p:cNvSpPr txBox="1">
            <a:spLocks/>
          </p:cNvSpPr>
          <p:nvPr/>
        </p:nvSpPr>
        <p:spPr bwMode="auto">
          <a:xfrm>
            <a:off x="6626619" y="4724121"/>
            <a:ext cx="829407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Results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>
                <a:solidFill>
                  <a:srgbClr val="004A90"/>
                </a:solidFill>
              </a:rPr>
              <a:t>4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7504976" y="420572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EMS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2997962" y="4955428"/>
            <a:ext cx="2877007" cy="285120"/>
          </a:xfrm>
          <a:prstGeom prst="bent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27" name="Content Placeholder 2"/>
          <p:cNvSpPr txBox="1">
            <a:spLocks/>
          </p:cNvSpPr>
          <p:nvPr/>
        </p:nvSpPr>
        <p:spPr bwMode="auto">
          <a:xfrm>
            <a:off x="4233433" y="5268441"/>
            <a:ext cx="691173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ACK 7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6635907" y="1689508"/>
            <a:ext cx="1352888" cy="98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6609340" y="1406361"/>
            <a:ext cx="889886" cy="291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004A90"/>
                </a:solidFill>
              </a:rPr>
              <a:t>1</a:t>
            </a:r>
            <a:endParaRPr lang="en-US" sz="1000" dirty="0" smtClean="0">
              <a:solidFill>
                <a:srgbClr val="004A90"/>
              </a:solidFill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7504976" y="136316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COMP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154125" y="4350628"/>
            <a:ext cx="2720844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2675405" y="4205720"/>
            <a:ext cx="745900" cy="654668"/>
          </a:xfrm>
          <a:prstGeom prst="rect">
            <a:avLst/>
          </a:prstGeom>
          <a:solidFill>
            <a:srgbClr val="004A9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55B98"/>
              </a:buClr>
              <a:buSzPct val="10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000" b="1" dirty="0" smtClean="0">
                <a:solidFill>
                  <a:srgbClr val="FFFFFF"/>
                </a:solidFill>
              </a:rPr>
              <a:t>WS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37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 Submittal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908720"/>
            <a:ext cx="8382000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Completed </a:t>
            </a:r>
            <a:r>
              <a:rPr lang="en-US" sz="1800" dirty="0"/>
              <a:t>Engineering Changes within the </a:t>
            </a:r>
            <a:r>
              <a:rPr lang="en-US" sz="1800" dirty="0" smtClean="0"/>
              <a:t>application </a:t>
            </a:r>
            <a:r>
              <a:rPr lang="en-US" sz="1800" dirty="0"/>
              <a:t>will be generated as a single PDF </a:t>
            </a:r>
            <a:r>
              <a:rPr lang="en-US" sz="1800" dirty="0" smtClean="0"/>
              <a:t>file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This file </a:t>
            </a:r>
            <a:r>
              <a:rPr lang="en-US" sz="1800" dirty="0"/>
              <a:t>along with the associated metadata </a:t>
            </a:r>
            <a:r>
              <a:rPr lang="en-US" sz="1800" dirty="0" smtClean="0"/>
              <a:t>will </a:t>
            </a:r>
            <a:r>
              <a:rPr lang="en-US" sz="1800" dirty="0"/>
              <a:t>be sent from </a:t>
            </a:r>
            <a:r>
              <a:rPr lang="en-US" sz="1800" dirty="0" smtClean="0"/>
              <a:t>software </a:t>
            </a:r>
            <a:r>
              <a:rPr lang="en-US" sz="1800" dirty="0"/>
              <a:t>to the </a:t>
            </a:r>
            <a:r>
              <a:rPr lang="en-US" sz="1800" dirty="0" smtClean="0"/>
              <a:t>utility</a:t>
            </a:r>
            <a:endParaRPr lang="en-US" sz="18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 smtClean="0"/>
              <a:t>Can </a:t>
            </a:r>
            <a:r>
              <a:rPr lang="en-US" sz="1800" dirty="0"/>
              <a:t>be provided to either a SFTP location or through a web service </a:t>
            </a:r>
            <a:r>
              <a:rPr lang="en-US" sz="1800" dirty="0" smtClean="0"/>
              <a:t>API</a:t>
            </a:r>
            <a:endParaRPr lang="en-US" sz="1800" dirty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1720" y="872716"/>
            <a:ext cx="5076564" cy="478853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 Submittal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1143000"/>
            <a:ext cx="83820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4158" r="4308" b="32657"/>
          <a:stretch/>
        </p:blipFill>
        <p:spPr bwMode="auto">
          <a:xfrm>
            <a:off x="2116667" y="980728"/>
            <a:ext cx="4969933" cy="450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</a:t>
            </a:r>
            <a:r>
              <a:rPr lang="en-US" dirty="0" smtClean="0"/>
              <a:t>Lists and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1143000"/>
            <a:ext cx="83820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4048" y="908720"/>
            <a:ext cx="8382000" cy="4577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i="0">
                <a:latin typeface="+mn-lt"/>
              </a:defRPr>
            </a:lvl1pPr>
            <a:lvl2pPr marL="2857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pPr lvl="1"/>
            <a:r>
              <a:rPr lang="en-US" dirty="0"/>
              <a:t>Document lists will be populated from multiple sources, including but not limited to: </a:t>
            </a:r>
            <a:endParaRPr lang="en-US" dirty="0" smtClean="0"/>
          </a:p>
          <a:p>
            <a:pPr lvl="2"/>
            <a:r>
              <a:rPr lang="en-US" sz="1800" dirty="0" smtClean="0"/>
              <a:t>Affected Documents List </a:t>
            </a:r>
            <a:r>
              <a:rPr lang="en-US" sz="1800" dirty="0"/>
              <a:t>(</a:t>
            </a:r>
            <a:r>
              <a:rPr lang="en-US" sz="1800" dirty="0" smtClean="0"/>
              <a:t>ADL)</a:t>
            </a:r>
          </a:p>
          <a:p>
            <a:pPr lvl="2"/>
            <a:r>
              <a:rPr lang="en-US" sz="1800" dirty="0" smtClean="0"/>
              <a:t>Equipment to Document relationship</a:t>
            </a:r>
          </a:p>
          <a:p>
            <a:pPr lvl="2"/>
            <a:r>
              <a:rPr lang="en-US" sz="1800" dirty="0" smtClean="0"/>
              <a:t>Controlled Document listings (varies by utility)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Asset Suite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Bentley </a:t>
            </a:r>
            <a:r>
              <a:rPr lang="en-US" sz="1800" dirty="0" err="1" smtClean="0"/>
              <a:t>eB</a:t>
            </a:r>
            <a:endParaRPr lang="en-US" sz="18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Documentum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PDMS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Calculation databases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Maximo</a:t>
            </a:r>
            <a:r>
              <a:rPr lang="en-US" sz="1800" dirty="0"/>
              <a:t>, etc.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</a:t>
            </a:r>
            <a:r>
              <a:rPr lang="en-US" dirty="0" smtClean="0"/>
              <a:t>Lists and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1143000"/>
            <a:ext cx="83820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836712"/>
            <a:ext cx="6544733" cy="486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Design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1000" y="908720"/>
            <a:ext cx="8382000" cy="4577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For utilities that currently have software solutions outside of the standard design process, those software solutions </a:t>
            </a:r>
            <a:r>
              <a:rPr lang="en-US" sz="1800" dirty="0" smtClean="0"/>
              <a:t>may </a:t>
            </a:r>
            <a:r>
              <a:rPr lang="en-US" sz="1800" dirty="0"/>
              <a:t>be integrated with the new </a:t>
            </a:r>
            <a:r>
              <a:rPr lang="en-US" sz="1800" dirty="0" smtClean="0"/>
              <a:t>application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Existing design modification data will be provided in real time or close to real time format from utility </a:t>
            </a:r>
            <a:r>
              <a:rPr lang="en-US" sz="1800" dirty="0" smtClean="0"/>
              <a:t>databases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600" dirty="0" smtClean="0"/>
              <a:t>EC Number/Revision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600" dirty="0" smtClean="0"/>
              <a:t>Status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600" dirty="0" smtClean="0"/>
              <a:t>Safety Class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1600" dirty="0" smtClean="0"/>
              <a:t>Title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Expectations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1475" y="689644"/>
            <a:ext cx="8382000" cy="55587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Promote/implement design sharing mechanism.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Cloud based software platform accessibility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Engineering Change (EC) abstract listing by utility/site to enable search and promote communication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Common format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Enable re-use with limited editing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Reduce vendor costs in common design change processing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Automate/streamline </a:t>
            </a:r>
            <a:r>
              <a:rPr lang="en-US" dirty="0"/>
              <a:t>SDP Process Forms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Facilitate, automate and streamline the </a:t>
            </a:r>
            <a:r>
              <a:rPr lang="en-US" sz="1800" dirty="0" smtClean="0"/>
              <a:t>SDP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Promote cafeteria data display to reduce unneeded content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Flexible solution – Tailor to existing software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Enable stitch-in use of SDP base components into existing utility software in use if desired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Allow full use and/or replacement if no or poor solution exists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Automated final records capture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Rollup of </a:t>
            </a:r>
            <a:r>
              <a:rPr lang="en-US" sz="1800" dirty="0" smtClean="0"/>
              <a:t>EC </a:t>
            </a:r>
            <a:r>
              <a:rPr lang="en-US" sz="1800" dirty="0"/>
              <a:t>content to single PDF </a:t>
            </a:r>
            <a:r>
              <a:rPr lang="en-US" sz="1800" dirty="0" smtClean="0"/>
              <a:t>format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 Key Performance Indicators to measure SDP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0630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6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752475"/>
            <a:ext cx="8382000" cy="54067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Scope included in Software mirrors SDP scope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Automate lifecycle process for the following SDP outputs: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Common Design Change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Design Change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Design Equivalent Change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Commercial Change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Field Change Request (FCR)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Advance Work Authorization (AWA)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Comment/Impact Review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Excluded Scope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Document Only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Extent of use varies by utility given the existing design change software in use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Fully automate </a:t>
            </a:r>
            <a:r>
              <a:rPr lang="en-US" sz="1800" dirty="0"/>
              <a:t>the </a:t>
            </a:r>
            <a:r>
              <a:rPr lang="en-US" sz="1800" dirty="0" smtClean="0"/>
              <a:t>process from cradle to grave. 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Stand alone software for utilities that choose to replace entire design change software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Provide defined portion of EC with remainder captured in existing utility system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45776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SSO (Single Sign On) for users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Seamless </a:t>
            </a:r>
            <a:r>
              <a:rPr lang="en-US" sz="1800" dirty="0"/>
              <a:t>to </a:t>
            </a:r>
            <a:r>
              <a:rPr lang="en-US" sz="1800" dirty="0" smtClean="0"/>
              <a:t>users is the goal</a:t>
            </a:r>
            <a:endParaRPr lang="en-US" sz="1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Promote use of URL that automatically opens the SDP EC from the </a:t>
            </a:r>
            <a:r>
              <a:rPr lang="en-US" sz="1800" dirty="0" smtClean="0"/>
              <a:t>SDP software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EC cloning capabilities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Facilitates industry sharing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Automatically creates reviews based upon results of the Design Attribute Review (DAR)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Stakeholders </a:t>
            </a:r>
            <a:r>
              <a:rPr lang="en-US" dirty="0" smtClean="0"/>
              <a:t>(other departments) to </a:t>
            </a:r>
            <a:r>
              <a:rPr lang="en-US" dirty="0"/>
              <a:t>provide direct input to EC </a:t>
            </a:r>
            <a:r>
              <a:rPr lang="en-US" dirty="0" smtClean="0"/>
              <a:t>Sections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Interfaces with existing Utility software to feed source data to SDP: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EC metadata (Number, Rev, Title, key fields)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Components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Work Orders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Controlled/Uncontrolled </a:t>
            </a:r>
            <a:r>
              <a:rPr lang="en-US" sz="1800" dirty="0" smtClean="0"/>
              <a:t>Documents (optional)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Features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45776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package generation, including Attachments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Attach external forms and documents as </a:t>
            </a:r>
            <a:r>
              <a:rPr lang="en-US" sz="1800" dirty="0" smtClean="0"/>
              <a:t>needed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Capability to mark attachments for utility sharing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Signatures for reviewers of software forms and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transfer of SDP output back to utility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Utility can determine end point and further </a:t>
            </a:r>
            <a:r>
              <a:rPr lang="en-US" sz="1800" dirty="0" smtClean="0"/>
              <a:t>consumption</a:t>
            </a:r>
            <a:endParaRPr lang="en-US" sz="1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May be continuation of approval in utility base software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May be final record ported to utility records </a:t>
            </a:r>
            <a:r>
              <a:rPr lang="en-US" sz="1800" dirty="0" smtClean="0"/>
              <a:t>system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Configuration controls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Enables use of existing </a:t>
            </a:r>
            <a:r>
              <a:rPr lang="en-US" sz="1800" dirty="0" smtClean="0"/>
              <a:t>software Affected Document List (ADL) and Affected Equipment List (AEL) features</a:t>
            </a:r>
            <a:endParaRPr lang="en-US" sz="180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Enables </a:t>
            </a:r>
            <a:r>
              <a:rPr lang="en-US" sz="1800" dirty="0" smtClean="0"/>
              <a:t>Affected </a:t>
            </a:r>
            <a:r>
              <a:rPr lang="en-US" sz="1800" dirty="0"/>
              <a:t>Document closure </a:t>
            </a:r>
            <a:r>
              <a:rPr lang="en-US" sz="1800" dirty="0" smtClean="0"/>
              <a:t>tracking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status tracking of E</a:t>
            </a:r>
            <a:r>
              <a:rPr lang="en-US" dirty="0" smtClean="0"/>
              <a:t>C (i.e. Prepare, Approved, Implemented, Closed)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Software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47681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Cloud Software – New Territory for many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Limitations at each company on exposure and extent of exposure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Research this FIRST before finalizing scope and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Interface Design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b="1" u="sng" dirty="0" smtClean="0"/>
              <a:t>Utility specific </a:t>
            </a:r>
            <a:r>
              <a:rPr lang="en-US" sz="1800" dirty="0" smtClean="0"/>
              <a:t>based on software currently in use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One way or two way interface will dictate complexity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 Package Approval Process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What are you approving?  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sz="1600" dirty="0" smtClean="0"/>
              <a:t>Design Package, ADL, AEL, Markups?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How – In SDP or in Base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term configuration controls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Determine use of existing systems for configuration control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Consider number of software systems that must be used (e.g. Document Pending Change and Document EC incorporation management)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15" y="2291751"/>
            <a:ext cx="8382000" cy="762000"/>
          </a:xfrm>
        </p:spPr>
        <p:txBody>
          <a:bodyPr/>
          <a:lstStyle/>
          <a:p>
            <a:pPr algn="ctr"/>
            <a:r>
              <a:rPr lang="en-US" dirty="0" smtClean="0"/>
              <a:t>SDP Software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08720"/>
            <a:ext cx="8382000" cy="47681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Change Matrix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31F0-3DDA-48DA-A6B1-B046514121B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852"/>
          <a:stretch/>
        </p:blipFill>
        <p:spPr bwMode="auto">
          <a:xfrm>
            <a:off x="1763688" y="809338"/>
            <a:ext cx="5484768" cy="4851910"/>
          </a:xfrm>
          <a:prstGeom prst="rect">
            <a:avLst/>
          </a:prstGeom>
          <a:noFill/>
          <a:ln w="9525">
            <a:solidFill>
              <a:srgbClr val="0435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Rolls-Royce Nucle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4357D"/>
      </a:accent1>
      <a:accent2>
        <a:srgbClr val="1D5574"/>
      </a:accent2>
      <a:accent3>
        <a:srgbClr val="14A0CB"/>
      </a:accent3>
      <a:accent4>
        <a:srgbClr val="7CBE31"/>
      </a:accent4>
      <a:accent5>
        <a:srgbClr val="F68F36"/>
      </a:accent5>
      <a:accent6>
        <a:srgbClr val="96999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Rolls-Royce Nucle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4357D"/>
      </a:accent1>
      <a:accent2>
        <a:srgbClr val="1D5574"/>
      </a:accent2>
      <a:accent3>
        <a:srgbClr val="14A0CB"/>
      </a:accent3>
      <a:accent4>
        <a:srgbClr val="7CBE31"/>
      </a:accent4>
      <a:accent5>
        <a:srgbClr val="F68F36"/>
      </a:accent5>
      <a:accent6>
        <a:srgbClr val="96999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Theme">
  <a:themeElements>
    <a:clrScheme name="Rolls-Royce Nucle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4357D"/>
      </a:accent1>
      <a:accent2>
        <a:srgbClr val="1D5574"/>
      </a:accent2>
      <a:accent3>
        <a:srgbClr val="14A0CB"/>
      </a:accent3>
      <a:accent4>
        <a:srgbClr val="7CBE31"/>
      </a:accent4>
      <a:accent5>
        <a:srgbClr val="F68F36"/>
      </a:accent5>
      <a:accent6>
        <a:srgbClr val="96999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1188</Words>
  <Application>Microsoft Office PowerPoint</Application>
  <PresentationFormat>Letter Paper (8.5x11 in)</PresentationFormat>
  <Paragraphs>320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Theme</vt:lpstr>
      <vt:lpstr>1_Default Theme</vt:lpstr>
      <vt:lpstr>2_Default Theme</vt:lpstr>
      <vt:lpstr>SDP Software</vt:lpstr>
      <vt:lpstr>SDP Overview</vt:lpstr>
      <vt:lpstr>Software Expectations</vt:lpstr>
      <vt:lpstr>Software Overview</vt:lpstr>
      <vt:lpstr>Key Features</vt:lpstr>
      <vt:lpstr>Key Features (Continued)</vt:lpstr>
      <vt:lpstr>Utility Software Considerations</vt:lpstr>
      <vt:lpstr>SDP Software Overview</vt:lpstr>
      <vt:lpstr>Engineering Change Matrix</vt:lpstr>
      <vt:lpstr>Design Attribute Review (DAR)</vt:lpstr>
      <vt:lpstr>Design Attribute Review (DAR)</vt:lpstr>
      <vt:lpstr>Design Attribute Review (DAR)</vt:lpstr>
      <vt:lpstr>SDP Meetings</vt:lpstr>
      <vt:lpstr>Meeting Manager</vt:lpstr>
      <vt:lpstr>Meeting Manager</vt:lpstr>
      <vt:lpstr>Engineering Change Reviews</vt:lpstr>
      <vt:lpstr>Conceptual Impact Review Workflow</vt:lpstr>
      <vt:lpstr>Conceptual Impact Review Workflow</vt:lpstr>
      <vt:lpstr>Conceptual Impact Review Workflow</vt:lpstr>
      <vt:lpstr>Department Impact Reviews</vt:lpstr>
      <vt:lpstr>Interface Overview</vt:lpstr>
      <vt:lpstr>User Sign-In</vt:lpstr>
      <vt:lpstr>Components and Work Orders</vt:lpstr>
      <vt:lpstr>PowerPoint Presentation</vt:lpstr>
      <vt:lpstr>EC Submittal</vt:lpstr>
      <vt:lpstr>EC Submittal</vt:lpstr>
      <vt:lpstr>Document Lists and Files</vt:lpstr>
      <vt:lpstr>Document Lists and Files</vt:lpstr>
      <vt:lpstr>Existing Design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Ciocca</dc:creator>
  <cp:lastModifiedBy>Clover, William F:(GenCo-Nuc)</cp:lastModifiedBy>
  <cp:revision>551</cp:revision>
  <cp:lastPrinted>2017-05-25T19:49:43Z</cp:lastPrinted>
  <dcterms:created xsi:type="dcterms:W3CDTF">1601-01-01T00:00:00Z</dcterms:created>
  <dcterms:modified xsi:type="dcterms:W3CDTF">2017-05-26T20:26:13Z</dcterms:modified>
</cp:coreProperties>
</file>