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57" r:id="rId4"/>
    <p:sldId id="259" r:id="rId5"/>
    <p:sldId id="262" r:id="rId6"/>
    <p:sldId id="264" r:id="rId7"/>
    <p:sldId id="265" r:id="rId8"/>
    <p:sldId id="258" r:id="rId9"/>
    <p:sldId id="260" r:id="rId10"/>
    <p:sldId id="267" r:id="rId11"/>
    <p:sldId id="266" r:id="rId12"/>
    <p:sldId id="268" r:id="rId13"/>
    <p:sldId id="271" r:id="rId14"/>
    <p:sldId id="263" r:id="rId15"/>
    <p:sldId id="270" r:id="rId16"/>
    <p:sldId id="26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993791-BA0A-4617-B1B9-FBC49B5897A4}" type="datetimeFigureOut">
              <a:rPr lang="en-US" smtClean="0"/>
              <a:t>06/07/2017</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FAE0582D-0947-49E2-8AD5-9F452F924216}"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93791-BA0A-4617-B1B9-FBC49B5897A4}" type="datetimeFigureOut">
              <a:rPr lang="en-US" smtClean="0"/>
              <a:t>06/07/2017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582D-0947-49E2-8AD5-9F452F9242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93791-BA0A-4617-B1B9-FBC49B5897A4}" type="datetimeFigureOut">
              <a:rPr lang="en-US" smtClean="0"/>
              <a:t>06/07/2017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FAE0582D-0947-49E2-8AD5-9F452F924216}"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993791-BA0A-4617-B1B9-FBC49B5897A4}" type="datetimeFigureOut">
              <a:rPr lang="en-US" smtClean="0"/>
              <a:t>06/07/2017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0582D-0947-49E2-8AD5-9F452F9242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93791-BA0A-4617-B1B9-FBC49B5897A4}" type="datetimeFigureOut">
              <a:rPr lang="en-US" smtClean="0"/>
              <a:t>06/07/2017</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FAE0582D-0947-49E2-8AD5-9F452F924216}"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993791-BA0A-4617-B1B9-FBC49B5897A4}" type="datetimeFigureOut">
              <a:rPr lang="en-US" smtClean="0"/>
              <a:t>06/07/2017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0582D-0947-49E2-8AD5-9F452F9242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993791-BA0A-4617-B1B9-FBC49B5897A4}" type="datetimeFigureOut">
              <a:rPr lang="en-US" smtClean="0"/>
              <a:t>06/07/2017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0582D-0947-49E2-8AD5-9F452F9242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993791-BA0A-4617-B1B9-FBC49B5897A4}" type="datetimeFigureOut">
              <a:rPr lang="en-US" smtClean="0"/>
              <a:t>06/07/2017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0582D-0947-49E2-8AD5-9F452F9242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93791-BA0A-4617-B1B9-FBC49B5897A4}" type="datetimeFigureOut">
              <a:rPr lang="en-US" smtClean="0"/>
              <a:t>06/07/2017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0582D-0947-49E2-8AD5-9F452F9242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993791-BA0A-4617-B1B9-FBC49B5897A4}" type="datetimeFigureOut">
              <a:rPr lang="en-US" smtClean="0"/>
              <a:t>06/07/2017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0582D-0947-49E2-8AD5-9F452F924216}"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3993791-BA0A-4617-B1B9-FBC49B5897A4}" type="datetimeFigureOut">
              <a:rPr lang="en-US" smtClean="0"/>
              <a:t>06/07/2017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0582D-0947-49E2-8AD5-9F452F924216}"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3993791-BA0A-4617-B1B9-FBC49B5897A4}" type="datetimeFigureOut">
              <a:rPr lang="en-US" smtClean="0"/>
              <a:t>06/07/2017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E0582D-0947-49E2-8AD5-9F452F924216}"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Lessons Learned in Vendor </a:t>
            </a:r>
            <a:r>
              <a:rPr lang="en-US" sz="6000" dirty="0" smtClean="0"/>
              <a:t>Oversight</a:t>
            </a:r>
            <a:endParaRPr lang="en-US" sz="6000" dirty="0"/>
          </a:p>
        </p:txBody>
      </p:sp>
      <p:sp>
        <p:nvSpPr>
          <p:cNvPr id="3" name="Subtitle 2"/>
          <p:cNvSpPr>
            <a:spLocks noGrp="1"/>
          </p:cNvSpPr>
          <p:nvPr>
            <p:ph type="subTitle" idx="1"/>
          </p:nvPr>
        </p:nvSpPr>
        <p:spPr/>
        <p:txBody>
          <a:bodyPr/>
          <a:lstStyle/>
          <a:p>
            <a:r>
              <a:rPr lang="en-US" dirty="0" smtClean="0"/>
              <a:t>Jesse Hutchison, Ameren Missouri Callaway Energy Center</a:t>
            </a:r>
            <a:endParaRPr lang="en-US" dirty="0"/>
          </a:p>
        </p:txBody>
      </p:sp>
    </p:spTree>
    <p:extLst>
      <p:ext uri="{BB962C8B-B14F-4D97-AF65-F5344CB8AC3E}">
        <p14:creationId xmlns:p14="http://schemas.microsoft.com/office/powerpoint/2010/main" val="4170682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Corrective Actions for </a:t>
            </a:r>
            <a:r>
              <a:rPr lang="en-US" dirty="0" err="1" smtClean="0"/>
              <a:t>Modutronics</a:t>
            </a:r>
            <a:r>
              <a:rPr lang="en-US" dirty="0" smtClean="0"/>
              <a:t> Failures</a:t>
            </a:r>
            <a:endParaRPr lang="en-US" dirty="0"/>
          </a:p>
        </p:txBody>
      </p:sp>
      <p:sp>
        <p:nvSpPr>
          <p:cNvPr id="3" name="Content Placeholder 2"/>
          <p:cNvSpPr>
            <a:spLocks noGrp="1"/>
          </p:cNvSpPr>
          <p:nvPr>
            <p:ph idx="1"/>
          </p:nvPr>
        </p:nvSpPr>
        <p:spPr/>
        <p:txBody>
          <a:bodyPr/>
          <a:lstStyle/>
          <a:p>
            <a:r>
              <a:rPr lang="en-US" dirty="0" smtClean="0"/>
              <a:t>Provided guidance for “Proof Testing” Reverse Engineered products</a:t>
            </a:r>
          </a:p>
          <a:p>
            <a:r>
              <a:rPr lang="en-US" dirty="0" smtClean="0"/>
              <a:t>Clarified responsibilities for the Responsible Engineer </a:t>
            </a:r>
            <a:r>
              <a:rPr lang="en-US" dirty="0" smtClean="0"/>
              <a:t>vs. Qualification Engineer</a:t>
            </a:r>
            <a:endParaRPr lang="en-US" dirty="0" smtClean="0"/>
          </a:p>
          <a:p>
            <a:r>
              <a:rPr lang="en-US" dirty="0" smtClean="0"/>
              <a:t>Seminars to Clarify Roles and Responsibilities around Technical Conscience Principals for Ops, Maintenance and Engineering (INPO 10-005)</a:t>
            </a:r>
          </a:p>
          <a:p>
            <a:r>
              <a:rPr lang="en-US" dirty="0" smtClean="0"/>
              <a:t>Corrective Actions for INPO AFI on Vendor Oversight</a:t>
            </a:r>
            <a:endParaRPr lang="en-US" dirty="0"/>
          </a:p>
        </p:txBody>
      </p:sp>
    </p:spTree>
    <p:extLst>
      <p:ext uri="{BB962C8B-B14F-4D97-AF65-F5344CB8AC3E}">
        <p14:creationId xmlns:p14="http://schemas.microsoft.com/office/powerpoint/2010/main" val="1052031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INPO AFI in Oversight of Vendor Activities</a:t>
            </a:r>
            <a:endParaRPr lang="en-US" dirty="0"/>
          </a:p>
        </p:txBody>
      </p:sp>
      <p:sp>
        <p:nvSpPr>
          <p:cNvPr id="3" name="Content Placeholder 2"/>
          <p:cNvSpPr>
            <a:spLocks noGrp="1"/>
          </p:cNvSpPr>
          <p:nvPr>
            <p:ph idx="1"/>
          </p:nvPr>
        </p:nvSpPr>
        <p:spPr/>
        <p:txBody>
          <a:bodyPr/>
          <a:lstStyle/>
          <a:p>
            <a:r>
              <a:rPr lang="en-US" dirty="0" smtClean="0"/>
              <a:t>INPO Statement – “In some cases there has been incomplete engineering oversight of vendor activities.  This has resulted in design changes that did not perform reliably when implemented and need for engineering rework when documents were accepted that did not meet requirements.  Contributing were lapses in vendor engagement, insufficient owners review and knowledge deficiencies among the responsible engineers.”</a:t>
            </a:r>
            <a:endParaRPr lang="en-US" dirty="0"/>
          </a:p>
        </p:txBody>
      </p:sp>
    </p:spTree>
    <p:extLst>
      <p:ext uri="{BB962C8B-B14F-4D97-AF65-F5344CB8AC3E}">
        <p14:creationId xmlns:p14="http://schemas.microsoft.com/office/powerpoint/2010/main" val="1220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Actions for INPO AFI</a:t>
            </a:r>
          </a:p>
        </p:txBody>
      </p:sp>
      <p:sp>
        <p:nvSpPr>
          <p:cNvPr id="3" name="Content Placeholder 2"/>
          <p:cNvSpPr>
            <a:spLocks noGrp="1"/>
          </p:cNvSpPr>
          <p:nvPr>
            <p:ph idx="1"/>
          </p:nvPr>
        </p:nvSpPr>
        <p:spPr/>
        <p:txBody>
          <a:bodyPr>
            <a:normAutofit lnSpcReduction="10000"/>
          </a:bodyPr>
          <a:lstStyle/>
          <a:p>
            <a:r>
              <a:rPr lang="en-US" dirty="0" smtClean="0"/>
              <a:t>Implement Project Management Principles into Design Engineering</a:t>
            </a:r>
          </a:p>
          <a:p>
            <a:pPr lvl="1"/>
            <a:r>
              <a:rPr lang="en-US" dirty="0" smtClean="0"/>
              <a:t>The Design Engineer is the project manager and has the responsibility for managing Scope, Cost, Schedule, Procurement, and Risk.</a:t>
            </a:r>
          </a:p>
          <a:p>
            <a:pPr lvl="1"/>
            <a:r>
              <a:rPr lang="en-US" dirty="0" smtClean="0"/>
              <a:t>Detailed Purchase Order Requirements</a:t>
            </a:r>
          </a:p>
          <a:p>
            <a:pPr lvl="1"/>
            <a:r>
              <a:rPr lang="en-US" dirty="0" smtClean="0"/>
              <a:t>Use Formal Correspondence for important information (Not Emails)</a:t>
            </a:r>
          </a:p>
          <a:p>
            <a:pPr lvl="1"/>
            <a:r>
              <a:rPr lang="en-US" dirty="0" smtClean="0"/>
              <a:t>Weekly or Bi-Weekly Phone Calls with Vendor</a:t>
            </a:r>
          </a:p>
          <a:p>
            <a:pPr lvl="1"/>
            <a:r>
              <a:rPr lang="en-US" dirty="0" smtClean="0"/>
              <a:t>Level 2 Project Schedules</a:t>
            </a:r>
          </a:p>
          <a:p>
            <a:pPr lvl="1"/>
            <a:r>
              <a:rPr lang="en-US" dirty="0" smtClean="0"/>
              <a:t>Visits to Vendor Facilities to witness assembly, testing and ensure project deliverables</a:t>
            </a:r>
          </a:p>
          <a:p>
            <a:pPr lvl="1"/>
            <a:r>
              <a:rPr lang="en-US" dirty="0" smtClean="0"/>
              <a:t>Implemented Procurement Visual Management Tool  (Status Boards) </a:t>
            </a:r>
          </a:p>
          <a:p>
            <a:pPr lvl="1"/>
            <a:endParaRPr lang="en-US" dirty="0" smtClean="0"/>
          </a:p>
          <a:p>
            <a:pPr lvl="1"/>
            <a:endParaRPr lang="en-US" dirty="0"/>
          </a:p>
        </p:txBody>
      </p:sp>
    </p:spTree>
    <p:extLst>
      <p:ext uri="{BB962C8B-B14F-4D97-AF65-F5344CB8AC3E}">
        <p14:creationId xmlns:p14="http://schemas.microsoft.com/office/powerpoint/2010/main" val="1633417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Tracking Status Board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600200"/>
            <a:ext cx="6858000" cy="5143500"/>
          </a:xfrm>
        </p:spPr>
      </p:pic>
    </p:spTree>
    <p:extLst>
      <p:ext uri="{BB962C8B-B14F-4D97-AF65-F5344CB8AC3E}">
        <p14:creationId xmlns:p14="http://schemas.microsoft.com/office/powerpoint/2010/main" val="3854064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a:t>
            </a:r>
            <a:endParaRPr lang="en-US" dirty="0"/>
          </a:p>
        </p:txBody>
      </p:sp>
      <p:sp>
        <p:nvSpPr>
          <p:cNvPr id="3" name="Content Placeholder 2"/>
          <p:cNvSpPr>
            <a:spLocks noGrp="1"/>
          </p:cNvSpPr>
          <p:nvPr>
            <p:ph idx="1"/>
          </p:nvPr>
        </p:nvSpPr>
        <p:spPr/>
        <p:txBody>
          <a:bodyPr/>
          <a:lstStyle/>
          <a:p>
            <a:r>
              <a:rPr lang="en-US" dirty="0" smtClean="0"/>
              <a:t>Be engaged and intrusive when using Vendors</a:t>
            </a:r>
          </a:p>
          <a:p>
            <a:r>
              <a:rPr lang="en-US" dirty="0" smtClean="0"/>
              <a:t>Even if the Vendor makes mistakes, you are responsible once you install it in your plant</a:t>
            </a:r>
          </a:p>
          <a:p>
            <a:r>
              <a:rPr lang="en-US" dirty="0" smtClean="0"/>
              <a:t>Reverse Engineering has a lot of risk.  It should only be used as a last resort.</a:t>
            </a:r>
          </a:p>
          <a:p>
            <a:r>
              <a:rPr lang="en-US" dirty="0" smtClean="0"/>
              <a:t>It is OK to reverse engineer analog circuit cards as a “Black Box” design from your vendor.  Just make sure that every change is clearly documented and understood.</a:t>
            </a:r>
          </a:p>
          <a:p>
            <a:endParaRPr lang="en-US" dirty="0"/>
          </a:p>
        </p:txBody>
      </p:sp>
    </p:spTree>
    <p:extLst>
      <p:ext uri="{BB962C8B-B14F-4D97-AF65-F5344CB8AC3E}">
        <p14:creationId xmlns:p14="http://schemas.microsoft.com/office/powerpoint/2010/main" val="3667709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a:t>
            </a:r>
            <a:endParaRPr lang="en-US" dirty="0"/>
          </a:p>
        </p:txBody>
      </p:sp>
      <p:sp>
        <p:nvSpPr>
          <p:cNvPr id="3" name="Content Placeholder 2"/>
          <p:cNvSpPr>
            <a:spLocks noGrp="1"/>
          </p:cNvSpPr>
          <p:nvPr>
            <p:ph idx="1"/>
          </p:nvPr>
        </p:nvSpPr>
        <p:spPr/>
        <p:txBody>
          <a:bodyPr/>
          <a:lstStyle/>
          <a:p>
            <a:r>
              <a:rPr lang="en-US" dirty="0" err="1" smtClean="0"/>
              <a:t>Identifed</a:t>
            </a:r>
            <a:r>
              <a:rPr lang="en-US" dirty="0" smtClean="0"/>
              <a:t> Fan Blades installed backwards during Fan testing at Vendor facility</a:t>
            </a:r>
          </a:p>
          <a:p>
            <a:r>
              <a:rPr lang="en-US" dirty="0" smtClean="0"/>
              <a:t>Identified incorrect fan mounted on Seismic table at Vendor facility getting ready for testing</a:t>
            </a:r>
          </a:p>
          <a:p>
            <a:r>
              <a:rPr lang="en-US" dirty="0" smtClean="0"/>
              <a:t>Engineer at Vendor site for 3 weeks to ensure Letdown throttle valve was fabricated in time for RF21</a:t>
            </a:r>
          </a:p>
          <a:p>
            <a:r>
              <a:rPr lang="en-US" dirty="0" smtClean="0"/>
              <a:t>Eliminated unqualified Vendor from EDG Relay Reverse Engineering Project by including detailed breakdown of critical characteristics in Purchase Order</a:t>
            </a:r>
            <a:endParaRPr lang="en-US" dirty="0"/>
          </a:p>
        </p:txBody>
      </p:sp>
    </p:spTree>
    <p:extLst>
      <p:ext uri="{BB962C8B-B14F-4D97-AF65-F5344CB8AC3E}">
        <p14:creationId xmlns:p14="http://schemas.microsoft.com/office/powerpoint/2010/main" val="476712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extBox 3"/>
          <p:cNvSpPr txBox="1"/>
          <p:nvPr/>
        </p:nvSpPr>
        <p:spPr>
          <a:xfrm>
            <a:off x="533400" y="3200400"/>
            <a:ext cx="8077200" cy="1015663"/>
          </a:xfrm>
          <a:prstGeom prst="rect">
            <a:avLst/>
          </a:prstGeom>
          <a:noFill/>
        </p:spPr>
        <p:txBody>
          <a:bodyPr wrap="square" rtlCol="0">
            <a:spAutoFit/>
          </a:bodyPr>
          <a:lstStyle/>
          <a:p>
            <a:pPr algn="ctr"/>
            <a:r>
              <a:rPr lang="en-US" sz="6000" dirty="0" smtClean="0">
                <a:latin typeface="Bodoni MT Condensed" panose="02070606080606020203" pitchFamily="18" charset="0"/>
              </a:rPr>
              <a:t>Questions</a:t>
            </a:r>
            <a:endParaRPr lang="en-US" sz="6000" dirty="0">
              <a:latin typeface="Bodoni MT Condensed" panose="02070606080606020203" pitchFamily="18" charset="0"/>
            </a:endParaRPr>
          </a:p>
        </p:txBody>
      </p:sp>
    </p:spTree>
    <p:extLst>
      <p:ext uri="{BB962C8B-B14F-4D97-AF65-F5344CB8AC3E}">
        <p14:creationId xmlns:p14="http://schemas.microsoft.com/office/powerpoint/2010/main" val="3167396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on </a:t>
            </a:r>
            <a:r>
              <a:rPr lang="en-US" dirty="0" err="1"/>
              <a:t>Modutronics</a:t>
            </a:r>
            <a:r>
              <a:rPr lang="en-US" dirty="0"/>
              <a:t> Cards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5348" y="2248165"/>
            <a:ext cx="5204087" cy="386318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1" y="1600200"/>
            <a:ext cx="3200400" cy="5181600"/>
          </a:xfrm>
          <a:prstGeom prst="rect">
            <a:avLst/>
          </a:prstGeom>
        </p:spPr>
      </p:pic>
      <p:sp>
        <p:nvSpPr>
          <p:cNvPr id="7" name="Rectangle 6"/>
          <p:cNvSpPr/>
          <p:nvPr/>
        </p:nvSpPr>
        <p:spPr>
          <a:xfrm>
            <a:off x="6324600" y="6019800"/>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909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228600" y="1600200"/>
            <a:ext cx="8686800" cy="4876800"/>
          </a:xfrm>
        </p:spPr>
        <p:txBody>
          <a:bodyPr>
            <a:normAutofit lnSpcReduction="10000"/>
          </a:bodyPr>
          <a:lstStyle/>
          <a:p>
            <a:r>
              <a:rPr lang="en-US" dirty="0" smtClean="0"/>
              <a:t>Timeline</a:t>
            </a:r>
          </a:p>
          <a:p>
            <a:pPr lvl="1"/>
            <a:r>
              <a:rPr lang="en-US" dirty="0" smtClean="0"/>
              <a:t>10/2010 </a:t>
            </a:r>
            <a:r>
              <a:rPr lang="en-US" dirty="0" smtClean="0"/>
              <a:t>- Health Issue initiated for new </a:t>
            </a:r>
            <a:r>
              <a:rPr lang="en-US" dirty="0" err="1" smtClean="0"/>
              <a:t>Modutronics</a:t>
            </a:r>
            <a:r>
              <a:rPr lang="en-US" dirty="0" smtClean="0"/>
              <a:t> cards</a:t>
            </a:r>
          </a:p>
          <a:p>
            <a:pPr lvl="1"/>
            <a:r>
              <a:rPr lang="en-US" dirty="0" smtClean="0"/>
              <a:t>6/2011 </a:t>
            </a:r>
            <a:r>
              <a:rPr lang="en-US" dirty="0" smtClean="0"/>
              <a:t>– Health Issue and solution approved (Reverse Engineer Cards)</a:t>
            </a:r>
          </a:p>
          <a:p>
            <a:pPr lvl="1"/>
            <a:r>
              <a:rPr lang="en-US" dirty="0" smtClean="0"/>
              <a:t>1/2012 - Issued Purchase Order to Vendor</a:t>
            </a:r>
          </a:p>
          <a:p>
            <a:pPr lvl="1"/>
            <a:r>
              <a:rPr lang="en-US" dirty="0" smtClean="0"/>
              <a:t>2/2012 – One of the old </a:t>
            </a:r>
            <a:r>
              <a:rPr lang="en-US" dirty="0" err="1" smtClean="0"/>
              <a:t>Modutronic</a:t>
            </a:r>
            <a:r>
              <a:rPr lang="en-US" dirty="0" smtClean="0"/>
              <a:t> Cards shipped to Vendor for reverse engineering</a:t>
            </a:r>
          </a:p>
          <a:p>
            <a:pPr lvl="1"/>
            <a:r>
              <a:rPr lang="en-US" dirty="0" smtClean="0"/>
              <a:t>10/2014 – Engineering Approved Reverse Engineered Cards for installation</a:t>
            </a:r>
          </a:p>
          <a:p>
            <a:pPr lvl="1"/>
            <a:r>
              <a:rPr lang="en-US" dirty="0" smtClean="0"/>
              <a:t>10/2014 and 11/2014 – Installed two Cards in plant during RF20</a:t>
            </a:r>
          </a:p>
          <a:p>
            <a:pPr lvl="1"/>
            <a:r>
              <a:rPr lang="en-US" dirty="0" smtClean="0"/>
              <a:t>12/2014 – One of the new Cards failed during a plant trip (bridge rectifier to DC Motor field failed)</a:t>
            </a:r>
          </a:p>
          <a:p>
            <a:pPr lvl="1"/>
            <a:r>
              <a:rPr lang="en-US" dirty="0" smtClean="0"/>
              <a:t>3/2015 - Lower Tier Cause evaluation determined failure to be infant mortality based on Vendor Analysis and review of bridge rectifier design</a:t>
            </a:r>
          </a:p>
          <a:p>
            <a:pPr lvl="1"/>
            <a:r>
              <a:rPr lang="en-US" dirty="0"/>
              <a:t>3/2015 – Vendor analysis recommended changing out 1.5A Bridge Rectifier with new 4A Bridge Rectifier to add “margin</a:t>
            </a:r>
            <a:r>
              <a:rPr lang="en-US" dirty="0" smtClean="0"/>
              <a:t>”.</a:t>
            </a:r>
          </a:p>
          <a:p>
            <a:pPr marL="457200" lvl="1" indent="0">
              <a:buNone/>
            </a:pPr>
            <a:endParaRPr lang="en-US" dirty="0"/>
          </a:p>
        </p:txBody>
      </p:sp>
    </p:spTree>
    <p:extLst>
      <p:ext uri="{BB962C8B-B14F-4D97-AF65-F5344CB8AC3E}">
        <p14:creationId xmlns:p14="http://schemas.microsoft.com/office/powerpoint/2010/main" val="12009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228600" y="1600200"/>
            <a:ext cx="8763000" cy="5029200"/>
          </a:xfrm>
        </p:spPr>
        <p:txBody>
          <a:bodyPr>
            <a:normAutofit lnSpcReduction="10000"/>
          </a:bodyPr>
          <a:lstStyle/>
          <a:p>
            <a:r>
              <a:rPr lang="en-US" dirty="0" smtClean="0"/>
              <a:t>Timeline Continued</a:t>
            </a:r>
          </a:p>
          <a:p>
            <a:pPr lvl="1"/>
            <a:r>
              <a:rPr lang="en-US" dirty="0" smtClean="0"/>
              <a:t>3/2015 – Vendor started on design of new “Hybrid” </a:t>
            </a:r>
            <a:r>
              <a:rPr lang="en-US" dirty="0" err="1" smtClean="0"/>
              <a:t>Modutronics</a:t>
            </a:r>
            <a:r>
              <a:rPr lang="en-US" dirty="0" smtClean="0"/>
              <a:t> cards with 4A bridge rectifier</a:t>
            </a:r>
          </a:p>
          <a:p>
            <a:pPr lvl="1"/>
            <a:r>
              <a:rPr lang="en-US" dirty="0" smtClean="0"/>
              <a:t>3/2015 – Received INPO AFI in Engineering Oversight of Vendor Activities</a:t>
            </a:r>
          </a:p>
          <a:p>
            <a:pPr lvl="1"/>
            <a:r>
              <a:rPr lang="en-US" dirty="0" smtClean="0"/>
              <a:t>8/2015 – Second </a:t>
            </a:r>
            <a:r>
              <a:rPr lang="en-US" dirty="0" err="1" smtClean="0"/>
              <a:t>Modutronics</a:t>
            </a:r>
            <a:r>
              <a:rPr lang="en-US" dirty="0" smtClean="0"/>
              <a:t> card failed after a Plant trip</a:t>
            </a:r>
          </a:p>
          <a:p>
            <a:pPr lvl="1"/>
            <a:r>
              <a:rPr lang="en-US" dirty="0" smtClean="0"/>
              <a:t>8/2015 – New “Hybrid” </a:t>
            </a:r>
            <a:r>
              <a:rPr lang="en-US" dirty="0" err="1" smtClean="0"/>
              <a:t>Modutronics</a:t>
            </a:r>
            <a:r>
              <a:rPr lang="en-US" dirty="0" smtClean="0"/>
              <a:t> card installed to replace failed board (ALHV7)</a:t>
            </a:r>
          </a:p>
          <a:p>
            <a:pPr lvl="1"/>
            <a:r>
              <a:rPr lang="en-US" dirty="0" smtClean="0"/>
              <a:t>8/2015 - New </a:t>
            </a:r>
            <a:r>
              <a:rPr lang="en-US" dirty="0"/>
              <a:t>“Hybrid” </a:t>
            </a:r>
            <a:r>
              <a:rPr lang="en-US" dirty="0" err="1"/>
              <a:t>Modutronics</a:t>
            </a:r>
            <a:r>
              <a:rPr lang="en-US" dirty="0"/>
              <a:t> </a:t>
            </a:r>
            <a:r>
              <a:rPr lang="en-US" dirty="0" smtClean="0"/>
              <a:t>card </a:t>
            </a:r>
            <a:r>
              <a:rPr lang="en-US" dirty="0"/>
              <a:t>installed to replace </a:t>
            </a:r>
            <a:r>
              <a:rPr lang="en-US" dirty="0" smtClean="0"/>
              <a:t>additional reverse engineered </a:t>
            </a:r>
            <a:r>
              <a:rPr lang="en-US" dirty="0"/>
              <a:t>board (</a:t>
            </a:r>
            <a:r>
              <a:rPr lang="en-US" dirty="0" smtClean="0"/>
              <a:t>ALHV5) (No more cards installed with undersized bridge rectifier)</a:t>
            </a:r>
          </a:p>
          <a:p>
            <a:pPr lvl="1"/>
            <a:r>
              <a:rPr lang="en-US" dirty="0" smtClean="0"/>
              <a:t>8/2015 – Formal Root Cause Team developed to determine cause of failure</a:t>
            </a:r>
          </a:p>
          <a:p>
            <a:pPr lvl="1"/>
            <a:r>
              <a:rPr lang="en-US" dirty="0" smtClean="0"/>
              <a:t>8/2015 – Root Cause Team identified that Bridge Rectifier for DC valve motor field was undersized</a:t>
            </a:r>
          </a:p>
          <a:p>
            <a:pPr lvl="1"/>
            <a:r>
              <a:rPr lang="en-US" dirty="0" smtClean="0"/>
              <a:t>9/2015 – NRC Special Inspection of Aux </a:t>
            </a:r>
            <a:r>
              <a:rPr lang="en-US" dirty="0" err="1" smtClean="0"/>
              <a:t>Feedwater</a:t>
            </a:r>
            <a:r>
              <a:rPr lang="en-US" dirty="0" smtClean="0"/>
              <a:t> System</a:t>
            </a:r>
          </a:p>
          <a:p>
            <a:pPr lvl="1"/>
            <a:endParaRPr lang="en-US" dirty="0"/>
          </a:p>
        </p:txBody>
      </p:sp>
    </p:spTree>
    <p:extLst>
      <p:ext uri="{BB962C8B-B14F-4D97-AF65-F5344CB8AC3E}">
        <p14:creationId xmlns:p14="http://schemas.microsoft.com/office/powerpoint/2010/main" val="589526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Rectifier Circuit</a:t>
            </a:r>
            <a:endParaRPr lang="en-US" dirty="0"/>
          </a:p>
        </p:txBody>
      </p:sp>
      <p:pic>
        <p:nvPicPr>
          <p:cNvPr id="5" name="Content Placeholder 4" descr="1UE27YCR.tif - Windows Photo Viewer"/>
          <p:cNvPicPr>
            <a:picLocks noGrp="1" noChangeAspect="1"/>
          </p:cNvPicPr>
          <p:nvPr>
            <p:ph idx="1"/>
          </p:nvPr>
        </p:nvPicPr>
        <p:blipFill rotWithShape="1">
          <a:blip r:embed="rId2">
            <a:extLst>
              <a:ext uri="{28A0092B-C50C-407E-A947-70E740481C1C}">
                <a14:useLocalDpi xmlns:a14="http://schemas.microsoft.com/office/drawing/2010/main" val="0"/>
              </a:ext>
            </a:extLst>
          </a:blip>
          <a:srcRect l="1505" t="6765" r="3479" b="6720"/>
          <a:stretch/>
        </p:blipFill>
        <p:spPr>
          <a:xfrm>
            <a:off x="581114" y="2153540"/>
            <a:ext cx="7819402" cy="4153256"/>
          </a:xfrm>
        </p:spPr>
      </p:pic>
    </p:spTree>
    <p:extLst>
      <p:ext uri="{BB962C8B-B14F-4D97-AF65-F5344CB8AC3E}">
        <p14:creationId xmlns:p14="http://schemas.microsoft.com/office/powerpoint/2010/main" val="133988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6800" y="2588911"/>
            <a:ext cx="4154370" cy="350708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590800"/>
            <a:ext cx="4673600" cy="3505200"/>
          </a:xfrm>
          <a:prstGeom prst="rect">
            <a:avLst/>
          </a:prstGeom>
        </p:spPr>
      </p:pic>
      <p:sp>
        <p:nvSpPr>
          <p:cNvPr id="6" name="TextBox 5"/>
          <p:cNvSpPr txBox="1"/>
          <p:nvPr/>
        </p:nvSpPr>
        <p:spPr>
          <a:xfrm>
            <a:off x="1574800" y="1916558"/>
            <a:ext cx="1676400" cy="461665"/>
          </a:xfrm>
          <a:prstGeom prst="rect">
            <a:avLst/>
          </a:prstGeom>
          <a:noFill/>
        </p:spPr>
        <p:txBody>
          <a:bodyPr wrap="square" rtlCol="0">
            <a:spAutoFit/>
          </a:bodyPr>
          <a:lstStyle/>
          <a:p>
            <a:r>
              <a:rPr lang="en-US" sz="2400" b="1" dirty="0" smtClean="0"/>
              <a:t>Original</a:t>
            </a:r>
            <a:endParaRPr lang="en-US" sz="2400" b="1" dirty="0"/>
          </a:p>
        </p:txBody>
      </p:sp>
      <p:sp>
        <p:nvSpPr>
          <p:cNvPr id="8" name="TextBox 7"/>
          <p:cNvSpPr txBox="1"/>
          <p:nvPr/>
        </p:nvSpPr>
        <p:spPr>
          <a:xfrm>
            <a:off x="6324600" y="1916558"/>
            <a:ext cx="2057400" cy="461665"/>
          </a:xfrm>
          <a:prstGeom prst="rect">
            <a:avLst/>
          </a:prstGeom>
          <a:noFill/>
        </p:spPr>
        <p:txBody>
          <a:bodyPr wrap="square" rtlCol="0">
            <a:spAutoFit/>
          </a:bodyPr>
          <a:lstStyle/>
          <a:p>
            <a:r>
              <a:rPr lang="en-US" sz="2400" b="1" dirty="0" smtClean="0"/>
              <a:t>Replacement</a:t>
            </a:r>
            <a:endParaRPr lang="en-US" sz="2400" b="1" dirty="0"/>
          </a:p>
        </p:txBody>
      </p:sp>
    </p:spTree>
    <p:extLst>
      <p:ext uri="{BB962C8B-B14F-4D97-AF65-F5344CB8AC3E}">
        <p14:creationId xmlns:p14="http://schemas.microsoft.com/office/powerpoint/2010/main" val="1559061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Failed Bridge Rectifiers</a:t>
            </a:r>
            <a:endParaRPr lang="en-US" dirty="0"/>
          </a:p>
        </p:txBody>
      </p:sp>
      <p:pic>
        <p:nvPicPr>
          <p:cNvPr id="4" name="Content Placeholder 3" descr="ALHV0005_12-3-2014.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30998" t="13309" r="16769" b="1298"/>
          <a:stretch/>
        </p:blipFill>
        <p:spPr>
          <a:xfrm>
            <a:off x="435837" y="2589377"/>
            <a:ext cx="4298534" cy="3819969"/>
          </a:xfrm>
        </p:spPr>
      </p:pic>
      <p:pic>
        <p:nvPicPr>
          <p:cNvPr id="6" name="Picture 5" descr="ALHV0007 8-11-2015.JPG - Windows Photo Viewer"/>
          <p:cNvPicPr>
            <a:picLocks noChangeAspect="1"/>
          </p:cNvPicPr>
          <p:nvPr/>
        </p:nvPicPr>
        <p:blipFill rotWithShape="1">
          <a:blip r:embed="rId3">
            <a:extLst>
              <a:ext uri="{28A0092B-C50C-407E-A947-70E740481C1C}">
                <a14:useLocalDpi xmlns:a14="http://schemas.microsoft.com/office/drawing/2010/main" val="0"/>
              </a:ext>
            </a:extLst>
          </a:blip>
          <a:srcRect l="20232" t="22086" r="39640" b="5604"/>
          <a:stretch/>
        </p:blipFill>
        <p:spPr>
          <a:xfrm>
            <a:off x="4994030" y="2602523"/>
            <a:ext cx="3859823" cy="3780692"/>
          </a:xfrm>
          <a:prstGeom prst="rect">
            <a:avLst/>
          </a:prstGeom>
        </p:spPr>
      </p:pic>
      <p:sp>
        <p:nvSpPr>
          <p:cNvPr id="7" name="Rectangle 6"/>
          <p:cNvSpPr/>
          <p:nvPr/>
        </p:nvSpPr>
        <p:spPr>
          <a:xfrm>
            <a:off x="7772400" y="2743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52600" y="1981200"/>
            <a:ext cx="1371600" cy="369332"/>
          </a:xfrm>
          <a:prstGeom prst="rect">
            <a:avLst/>
          </a:prstGeom>
          <a:noFill/>
        </p:spPr>
        <p:txBody>
          <a:bodyPr wrap="square" rtlCol="0">
            <a:spAutoFit/>
          </a:bodyPr>
          <a:lstStyle/>
          <a:p>
            <a:r>
              <a:rPr lang="en-US" b="1" dirty="0" smtClean="0"/>
              <a:t>First Failure</a:t>
            </a:r>
            <a:endParaRPr lang="en-US" b="1" dirty="0"/>
          </a:p>
        </p:txBody>
      </p:sp>
      <p:sp>
        <p:nvSpPr>
          <p:cNvPr id="9" name="TextBox 8"/>
          <p:cNvSpPr txBox="1"/>
          <p:nvPr/>
        </p:nvSpPr>
        <p:spPr>
          <a:xfrm>
            <a:off x="6201108" y="1981639"/>
            <a:ext cx="1799891" cy="369332"/>
          </a:xfrm>
          <a:prstGeom prst="rect">
            <a:avLst/>
          </a:prstGeom>
          <a:noFill/>
        </p:spPr>
        <p:txBody>
          <a:bodyPr wrap="square" rtlCol="0">
            <a:spAutoFit/>
          </a:bodyPr>
          <a:lstStyle/>
          <a:p>
            <a:r>
              <a:rPr lang="en-US" b="1" dirty="0" smtClean="0"/>
              <a:t>Second Failure</a:t>
            </a:r>
            <a:endParaRPr lang="en-US" b="1" dirty="0"/>
          </a:p>
        </p:txBody>
      </p:sp>
    </p:spTree>
    <p:extLst>
      <p:ext uri="{BB962C8B-B14F-4D97-AF65-F5344CB8AC3E}">
        <p14:creationId xmlns:p14="http://schemas.microsoft.com/office/powerpoint/2010/main" val="2114808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Swiss Cheese</a:t>
            </a:r>
            <a:endParaRPr lang="en-US" dirty="0"/>
          </a:p>
        </p:txBody>
      </p:sp>
      <p:sp>
        <p:nvSpPr>
          <p:cNvPr id="3" name="Content Placeholder 2"/>
          <p:cNvSpPr>
            <a:spLocks noGrp="1"/>
          </p:cNvSpPr>
          <p:nvPr>
            <p:ph idx="1"/>
          </p:nvPr>
        </p:nvSpPr>
        <p:spPr>
          <a:xfrm>
            <a:off x="304800" y="1600200"/>
            <a:ext cx="8610600" cy="5029200"/>
          </a:xfrm>
        </p:spPr>
        <p:txBody>
          <a:bodyPr>
            <a:normAutofit fontScale="85000" lnSpcReduction="20000"/>
          </a:bodyPr>
          <a:lstStyle/>
          <a:p>
            <a:r>
              <a:rPr lang="en-US" dirty="0" smtClean="0"/>
              <a:t>System Engineer who started process </a:t>
            </a:r>
            <a:r>
              <a:rPr lang="en-US" dirty="0" smtClean="0"/>
              <a:t>left engineering.  </a:t>
            </a:r>
            <a:r>
              <a:rPr lang="en-US" dirty="0" smtClean="0"/>
              <a:t>Turned over to new Systems Engineer.</a:t>
            </a:r>
          </a:p>
          <a:p>
            <a:r>
              <a:rPr lang="en-US" dirty="0" smtClean="0"/>
              <a:t>New System Engineer  was working directly with Vendor to procure and test new Cards.</a:t>
            </a:r>
          </a:p>
          <a:p>
            <a:r>
              <a:rPr lang="en-US" dirty="0" smtClean="0"/>
              <a:t>One of the old </a:t>
            </a:r>
            <a:r>
              <a:rPr lang="en-US" dirty="0" err="1" smtClean="0"/>
              <a:t>Modutronics</a:t>
            </a:r>
            <a:r>
              <a:rPr lang="en-US" dirty="0" smtClean="0"/>
              <a:t> cards was shipped to vendor to reverse engineer along with emails containing drawing and other documentation.  No formal vendor </a:t>
            </a:r>
            <a:r>
              <a:rPr lang="en-US" dirty="0" err="1" smtClean="0"/>
              <a:t>correspondance</a:t>
            </a:r>
            <a:r>
              <a:rPr lang="en-US" dirty="0" smtClean="0"/>
              <a:t> was used (only emails).</a:t>
            </a:r>
          </a:p>
          <a:p>
            <a:r>
              <a:rPr lang="en-US" dirty="0"/>
              <a:t>Design Engineering was not  directly involved in procurement of new Cards until 3 years into the </a:t>
            </a:r>
            <a:r>
              <a:rPr lang="en-US" dirty="0" smtClean="0"/>
              <a:t>process</a:t>
            </a:r>
          </a:p>
          <a:p>
            <a:r>
              <a:rPr lang="en-US" dirty="0" smtClean="0"/>
              <a:t>Qualification testing performed at Vendor Facility never tested/loaded the bridge rectifier circuit</a:t>
            </a:r>
          </a:p>
          <a:p>
            <a:r>
              <a:rPr lang="en-US" dirty="0" smtClean="0"/>
              <a:t>Callaway performed burn-in testing on the new cards for 50 hours, however </a:t>
            </a:r>
            <a:r>
              <a:rPr lang="en-US" dirty="0" smtClean="0"/>
              <a:t>bridge </a:t>
            </a:r>
            <a:r>
              <a:rPr lang="en-US" dirty="0" smtClean="0"/>
              <a:t>rectifier </a:t>
            </a:r>
            <a:r>
              <a:rPr lang="en-US" dirty="0" smtClean="0"/>
              <a:t>circuit was never loaded</a:t>
            </a:r>
            <a:endParaRPr lang="en-US" dirty="0"/>
          </a:p>
          <a:p>
            <a:r>
              <a:rPr lang="en-US" dirty="0" smtClean="0"/>
              <a:t>Original CR was downgraded so that formal root cause team was not required during first card failure.  Cause was determined to be infant mortality of bridge </a:t>
            </a:r>
            <a:r>
              <a:rPr lang="en-US" dirty="0" smtClean="0"/>
              <a:t>rectifier using lower tier cause analysis.</a:t>
            </a:r>
            <a:endParaRPr lang="en-US" dirty="0" smtClean="0"/>
          </a:p>
          <a:p>
            <a:r>
              <a:rPr lang="en-US" dirty="0" smtClean="0"/>
              <a:t>Bridge Rectifier Vendor data sheet had misleading information that led engineering to believe bridge rectifier was sized correctly</a:t>
            </a:r>
          </a:p>
          <a:p>
            <a:endParaRPr lang="en-US" dirty="0"/>
          </a:p>
        </p:txBody>
      </p:sp>
      <p:pic>
        <p:nvPicPr>
          <p:cNvPr id="2050" name="Picture 2" descr="C:\Users\e34719\AppData\Local\Microsoft\Windows\Temporary Internet Files\Content.IE5\USD6M5YD\0512-0710-2917-01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18288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85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Swiss Cheese</a:t>
            </a:r>
            <a:endParaRPr lang="en-US" dirty="0"/>
          </a:p>
        </p:txBody>
      </p:sp>
      <p:sp>
        <p:nvSpPr>
          <p:cNvPr id="3" name="Content Placeholder 2"/>
          <p:cNvSpPr>
            <a:spLocks noGrp="1"/>
          </p:cNvSpPr>
          <p:nvPr>
            <p:ph idx="1"/>
          </p:nvPr>
        </p:nvSpPr>
        <p:spPr/>
        <p:txBody>
          <a:bodyPr>
            <a:normAutofit lnSpcReduction="10000"/>
          </a:bodyPr>
          <a:lstStyle/>
          <a:p>
            <a:r>
              <a:rPr lang="en-US" dirty="0" smtClean="0"/>
              <a:t>Vendor analysis received 3/2015, clearly stated that “both bridges failed due to excessive heat buildup from the load current they were seeing”, however, neither the Vendor nor Callaway recognized this as Part 21 reportable.  Furthermore, neither party recognized this as a clear design deficiency.  It was simply identified as a “low margin” issue.</a:t>
            </a:r>
          </a:p>
          <a:p>
            <a:r>
              <a:rPr lang="en-US" dirty="0" smtClean="0"/>
              <a:t>Callaway Engineering never visited the Vendor facility during the entire </a:t>
            </a:r>
            <a:r>
              <a:rPr lang="en-US" dirty="0" err="1" smtClean="0"/>
              <a:t>Modutronics</a:t>
            </a:r>
            <a:r>
              <a:rPr lang="en-US" dirty="0" smtClean="0"/>
              <a:t> Reverse Engineering project</a:t>
            </a:r>
            <a:r>
              <a:rPr lang="en-US" dirty="0" smtClean="0"/>
              <a:t>.</a:t>
            </a:r>
          </a:p>
          <a:p>
            <a:r>
              <a:rPr lang="en-US" dirty="0" smtClean="0"/>
              <a:t>During the NRC special inspection, the Vendor was contacted and asked for the detailed design information used to reverse engineer the cards.  The Vendor stated that the Design Engineer had left the company and that they had lost the original design information.</a:t>
            </a:r>
            <a:endParaRPr lang="en-US" dirty="0"/>
          </a:p>
        </p:txBody>
      </p:sp>
      <p:pic>
        <p:nvPicPr>
          <p:cNvPr id="4" name="Picture 2" descr="C:\Users\e34719\AppData\Local\Microsoft\Windows\Temporary Internet Files\Content.IE5\USD6M5YD\0512-0710-2917-01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4800"/>
            <a:ext cx="18288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23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TM01790490[[fn=Decatur]]</Template>
  <TotalTime>2039</TotalTime>
  <Words>922</Words>
  <Application>Microsoft Office PowerPoint</Application>
  <PresentationFormat>On-screen Show (4:3)</PresentationFormat>
  <Paragraphs>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Decatur</vt:lpstr>
      <vt:lpstr>Lessons Learned in Vendor Oversight</vt:lpstr>
      <vt:lpstr>Case Study on Modutronics Cards</vt:lpstr>
      <vt:lpstr>Timeline</vt:lpstr>
      <vt:lpstr>Timeline</vt:lpstr>
      <vt:lpstr>Bridge Rectifier Circuit</vt:lpstr>
      <vt:lpstr>What Happened</vt:lpstr>
      <vt:lpstr>Failed Bridge Rectifiers</vt:lpstr>
      <vt:lpstr>Swiss Cheese</vt:lpstr>
      <vt:lpstr>More Swiss Cheese</vt:lpstr>
      <vt:lpstr>Corrective Actions for Modutronics Failures</vt:lpstr>
      <vt:lpstr>INPO AFI in Oversight of Vendor Activities</vt:lpstr>
      <vt:lpstr>Corrective Actions for INPO AFI</vt:lpstr>
      <vt:lpstr>Procurement Tracking Status Board</vt:lpstr>
      <vt:lpstr>What we learned</vt:lpstr>
      <vt:lpstr>Successes</vt:lpstr>
      <vt:lpstr>PowerPoint Presentation</vt:lpstr>
    </vt:vector>
  </TitlesOfParts>
  <Company>Ameren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Vendor Oversight</dc:title>
  <dc:creator>Hutchison, Jesse J</dc:creator>
  <cp:lastModifiedBy>Hutchison, Jesse J</cp:lastModifiedBy>
  <cp:revision>68</cp:revision>
  <cp:lastPrinted>2017-06-07T18:44:46Z</cp:lastPrinted>
  <dcterms:created xsi:type="dcterms:W3CDTF">2017-06-06T18:01:41Z</dcterms:created>
  <dcterms:modified xsi:type="dcterms:W3CDTF">2017-06-08T04:10:51Z</dcterms:modified>
</cp:coreProperties>
</file>