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21"/>
  </p:notesMasterIdLst>
  <p:handoutMasterIdLst>
    <p:handoutMasterId r:id="rId22"/>
  </p:handoutMasterIdLst>
  <p:sldIdLst>
    <p:sldId id="258" r:id="rId5"/>
    <p:sldId id="294" r:id="rId6"/>
    <p:sldId id="260" r:id="rId7"/>
    <p:sldId id="261" r:id="rId8"/>
    <p:sldId id="262" r:id="rId9"/>
    <p:sldId id="265" r:id="rId10"/>
    <p:sldId id="290" r:id="rId11"/>
    <p:sldId id="292" r:id="rId12"/>
    <p:sldId id="269" r:id="rId13"/>
    <p:sldId id="270" r:id="rId14"/>
    <p:sldId id="271" r:id="rId15"/>
    <p:sldId id="291" r:id="rId16"/>
    <p:sldId id="289" r:id="rId17"/>
    <p:sldId id="272" r:id="rId18"/>
    <p:sldId id="295" r:id="rId19"/>
    <p:sldId id="273" r:id="rId20"/>
  </p:sldIdLst>
  <p:sldSz cx="9144000" cy="6858000" type="screen4x3"/>
  <p:notesSz cx="6953250"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70" autoAdjust="0"/>
  </p:normalViewPr>
  <p:slideViewPr>
    <p:cSldViewPr snapToGrid="0" showGuides="1">
      <p:cViewPr>
        <p:scale>
          <a:sx n="91" d="100"/>
          <a:sy n="91" d="100"/>
        </p:scale>
        <p:origin x="-522" y="-72"/>
      </p:cViewPr>
      <p:guideLst>
        <p:guide orient="horz" pos="891"/>
        <p:guide orient="horz" pos="957"/>
        <p:guide orient="horz" pos="3881"/>
        <p:guide pos="240"/>
        <p:guide pos="551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2931"/>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2838" cy="4652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041" y="2"/>
            <a:ext cx="3014024" cy="465297"/>
          </a:xfrm>
          <a:prstGeom prst="rect">
            <a:avLst/>
          </a:prstGeom>
        </p:spPr>
        <p:txBody>
          <a:bodyPr vert="horz" lIns="91440" tIns="45720" rIns="91440" bIns="45720" rtlCol="0"/>
          <a:lstStyle>
            <a:lvl1pPr algn="r">
              <a:defRPr sz="1200"/>
            </a:lvl1pPr>
          </a:lstStyle>
          <a:p>
            <a:fld id="{648D69E3-5709-430E-9DB0-24F4540828F9}" type="datetimeFigureOut">
              <a:rPr lang="en-US" smtClean="0"/>
              <a:t>5/25/2018</a:t>
            </a:fld>
            <a:endParaRPr lang="en-US"/>
          </a:p>
        </p:txBody>
      </p:sp>
      <p:sp>
        <p:nvSpPr>
          <p:cNvPr id="4" name="Footer Placeholder 3"/>
          <p:cNvSpPr>
            <a:spLocks noGrp="1"/>
          </p:cNvSpPr>
          <p:nvPr>
            <p:ph type="ftr" sz="quarter" idx="2"/>
          </p:nvPr>
        </p:nvSpPr>
        <p:spPr>
          <a:xfrm>
            <a:off x="0" y="8838506"/>
            <a:ext cx="3012838" cy="4652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041" y="8838506"/>
            <a:ext cx="3014024" cy="465297"/>
          </a:xfrm>
          <a:prstGeom prst="rect">
            <a:avLst/>
          </a:prstGeom>
        </p:spPr>
        <p:txBody>
          <a:bodyPr vert="horz" lIns="91440" tIns="45720" rIns="91440" bIns="45720" rtlCol="0" anchor="b"/>
          <a:lstStyle>
            <a:lvl1pPr algn="r">
              <a:defRPr sz="1200"/>
            </a:lvl1pPr>
          </a:lstStyle>
          <a:p>
            <a:fld id="{80DE3729-E00C-493C-AC9C-B9A234B29045}" type="slidenum">
              <a:rPr lang="en-US" smtClean="0"/>
              <a:t>‹#›</a:t>
            </a:fld>
            <a:endParaRPr lang="en-US"/>
          </a:p>
        </p:txBody>
      </p:sp>
    </p:spTree>
    <p:extLst>
      <p:ext uri="{BB962C8B-B14F-4D97-AF65-F5344CB8AC3E}">
        <p14:creationId xmlns:p14="http://schemas.microsoft.com/office/powerpoint/2010/main" val="408525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3075" cy="465297"/>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38566" y="2"/>
            <a:ext cx="3013075" cy="465297"/>
          </a:xfrm>
          <a:prstGeom prst="rect">
            <a:avLst/>
          </a:prstGeom>
        </p:spPr>
        <p:txBody>
          <a:bodyPr vert="horz" lIns="108850" tIns="54425" rIns="108850" bIns="54425" rtlCol="0"/>
          <a:lstStyle>
            <a:lvl1pPr algn="r">
              <a:defRPr sz="1400"/>
            </a:lvl1pPr>
          </a:lstStyle>
          <a:p>
            <a:fld id="{3DA1140D-617D-4125-A096-6BC4DC328451}" type="datetimeFigureOut">
              <a:rPr lang="en-US" smtClean="0"/>
              <a:t>5/25/2018</a:t>
            </a:fld>
            <a:endParaRPr lang="en-US"/>
          </a:p>
        </p:txBody>
      </p:sp>
      <p:sp>
        <p:nvSpPr>
          <p:cNvPr id="4" name="Slide Image Placeholder 3"/>
          <p:cNvSpPr>
            <a:spLocks noGrp="1" noRot="1" noChangeAspect="1"/>
          </p:cNvSpPr>
          <p:nvPr>
            <p:ph type="sldImg" idx="2"/>
          </p:nvPr>
        </p:nvSpPr>
        <p:spPr>
          <a:xfrm>
            <a:off x="1149350" y="696913"/>
            <a:ext cx="4654550" cy="3490912"/>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695325" y="4420315"/>
            <a:ext cx="5562600" cy="4187667"/>
          </a:xfrm>
          <a:prstGeom prst="rect">
            <a:avLst/>
          </a:prstGeom>
        </p:spPr>
        <p:txBody>
          <a:bodyPr vert="horz" lIns="108850" tIns="54425" rIns="108850" bIns="54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13075" cy="465297"/>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38566" y="8839015"/>
            <a:ext cx="3013075" cy="465297"/>
          </a:xfrm>
          <a:prstGeom prst="rect">
            <a:avLst/>
          </a:prstGeom>
        </p:spPr>
        <p:txBody>
          <a:bodyPr vert="horz" lIns="108850" tIns="54425" rIns="108850" bIns="54425" rtlCol="0" anchor="b"/>
          <a:lstStyle>
            <a:lvl1pPr algn="r">
              <a:defRPr sz="1400"/>
            </a:lvl1pPr>
          </a:lstStyle>
          <a:p>
            <a:fld id="{ACBE795B-CBBD-447F-A869-635A1F43C126}" type="slidenum">
              <a:rPr lang="en-US" smtClean="0"/>
              <a:t>‹#›</a:t>
            </a:fld>
            <a:endParaRPr lang="en-US"/>
          </a:p>
        </p:txBody>
      </p:sp>
    </p:spTree>
    <p:extLst>
      <p:ext uri="{BB962C8B-B14F-4D97-AF65-F5344CB8AC3E}">
        <p14:creationId xmlns:p14="http://schemas.microsoft.com/office/powerpoint/2010/main" val="257084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pPr>
              <a:lnSpc>
                <a:spcPct val="150000"/>
              </a:lnSpc>
            </a:pPr>
            <a:endParaRPr lang="en-US" b="1" dirty="0"/>
          </a:p>
          <a:p>
            <a:pPr>
              <a:lnSpc>
                <a:spcPct val="150000"/>
              </a:lnSpc>
            </a:pPr>
            <a:r>
              <a:rPr lang="en-US" b="1" dirty="0"/>
              <a:t>Fort Calhoun Unit 1:</a:t>
            </a:r>
            <a:r>
              <a:rPr lang="en-US" b="1" dirty="0" smtClean="0"/>
              <a:t> </a:t>
            </a:r>
            <a:r>
              <a:rPr lang="en-US" dirty="0"/>
              <a:t>IsoPhase Bus Duct Cooling Fan Tripped</a:t>
            </a:r>
            <a:r>
              <a:rPr lang="en-US" dirty="0" smtClean="0"/>
              <a:t> –old design issue </a:t>
            </a:r>
          </a:p>
          <a:p>
            <a:pPr>
              <a:lnSpc>
                <a:spcPct val="150000"/>
              </a:lnSpc>
            </a:pPr>
            <a:r>
              <a:rPr lang="en-US" b="1" dirty="0"/>
              <a:t>Perry:</a:t>
            </a:r>
            <a:r>
              <a:rPr lang="en-US" b="1" dirty="0" smtClean="0"/>
              <a:t> </a:t>
            </a:r>
            <a:r>
              <a:rPr lang="en-US" dirty="0"/>
              <a:t>An Agastat Relay Extended Inoperability of A Diesel Generator Due to Voltage Setpoint Drift</a:t>
            </a:r>
          </a:p>
          <a:p>
            <a:pPr>
              <a:lnSpc>
                <a:spcPct val="150000"/>
              </a:lnSpc>
            </a:pPr>
            <a:r>
              <a:rPr lang="en-US" b="1" dirty="0"/>
              <a:t>Wolf Creek Unit 1:</a:t>
            </a:r>
            <a:r>
              <a:rPr lang="en-US" b="1" dirty="0" smtClean="0"/>
              <a:t> </a:t>
            </a:r>
            <a:r>
              <a:rPr lang="en-US" dirty="0"/>
              <a:t>Two Control Room Air Conditioning Trains Inoperable Due to Failure to Meet Surveillance Requirement</a:t>
            </a:r>
            <a:r>
              <a:rPr lang="en-US" dirty="0" smtClean="0"/>
              <a:t> </a:t>
            </a:r>
          </a:p>
          <a:p>
            <a:pPr>
              <a:lnSpc>
                <a:spcPct val="150000"/>
              </a:lnSpc>
            </a:pPr>
            <a:r>
              <a:rPr lang="en-US" b="1" dirty="0"/>
              <a:t>Fort Calhoun Unit 1:</a:t>
            </a:r>
            <a:r>
              <a:rPr lang="en-US" b="1" dirty="0" smtClean="0"/>
              <a:t> </a:t>
            </a:r>
            <a:r>
              <a:rPr lang="en-US" dirty="0"/>
              <a:t>Auxiliary Feedwater Valve Did Not Open When Given Open Signal</a:t>
            </a:r>
            <a:r>
              <a:rPr lang="en-US" dirty="0" smtClean="0"/>
              <a:t> </a:t>
            </a:r>
          </a:p>
          <a:p>
            <a:pPr>
              <a:lnSpc>
                <a:spcPct val="150000"/>
              </a:lnSpc>
            </a:pPr>
            <a:r>
              <a:rPr lang="en-US" b="1" dirty="0"/>
              <a:t>Fort Calhoun Unit 1:</a:t>
            </a:r>
            <a:r>
              <a:rPr lang="en-US" b="1" dirty="0" smtClean="0"/>
              <a:t> </a:t>
            </a:r>
            <a:r>
              <a:rPr lang="en-US" dirty="0"/>
              <a:t>Auxiliary Feedwater Pump Tripped Shortly After Starting</a:t>
            </a:r>
            <a:r>
              <a:rPr lang="en-US" dirty="0" smtClean="0"/>
              <a:t> </a:t>
            </a:r>
          </a:p>
          <a:p>
            <a:pPr>
              <a:lnSpc>
                <a:spcPct val="150000"/>
              </a:lnSpc>
            </a:pPr>
            <a:r>
              <a:rPr lang="en-US" b="1" dirty="0"/>
              <a:t>Waterford Unit 3:</a:t>
            </a:r>
            <a:r>
              <a:rPr lang="en-US" b="1" dirty="0" smtClean="0"/>
              <a:t> </a:t>
            </a:r>
            <a:r>
              <a:rPr lang="en-US" dirty="0"/>
              <a:t>4KV Fast Bus Transfer Failure</a:t>
            </a:r>
            <a:r>
              <a:rPr lang="en-US" dirty="0" smtClean="0"/>
              <a:t> </a:t>
            </a:r>
            <a:r>
              <a:rPr lang="en-US" dirty="0"/>
              <a:t>River Bend Unit 1</a:t>
            </a:r>
            <a:r>
              <a:rPr lang="en-US" dirty="0" smtClean="0"/>
              <a:t> </a:t>
            </a:r>
            <a:r>
              <a:rPr lang="en-US" dirty="0"/>
              <a:t>Automatic Reactor Scram Due to Low RPV Water Level</a:t>
            </a:r>
            <a:r>
              <a:rPr lang="en-US" dirty="0" smtClean="0"/>
              <a:t> </a:t>
            </a:r>
          </a:p>
          <a:p>
            <a:pPr>
              <a:lnSpc>
                <a:spcPct val="150000"/>
              </a:lnSpc>
            </a:pPr>
            <a:r>
              <a:rPr lang="en-US" b="1" dirty="0"/>
              <a:t>Columbia Gen Sta Unit 2:</a:t>
            </a:r>
            <a:r>
              <a:rPr lang="en-US" b="1" dirty="0" smtClean="0"/>
              <a:t> </a:t>
            </a:r>
            <a:r>
              <a:rPr lang="en-US" dirty="0"/>
              <a:t>Flow Accelerated Corrosion Discovered in Reactor Water Cleanup System Piping</a:t>
            </a:r>
            <a:r>
              <a:rPr lang="en-US" dirty="0" smtClean="0"/>
              <a:t> </a:t>
            </a:r>
          </a:p>
          <a:p>
            <a:pPr>
              <a:lnSpc>
                <a:spcPct val="150000"/>
              </a:lnSpc>
            </a:pPr>
            <a:r>
              <a:rPr lang="en-US" b="1" dirty="0"/>
              <a:t>Cooper: </a:t>
            </a:r>
            <a:r>
              <a:rPr lang="en-US" dirty="0"/>
              <a:t>Unit 1</a:t>
            </a:r>
            <a:r>
              <a:rPr lang="en-US" dirty="0" smtClean="0"/>
              <a:t> </a:t>
            </a:r>
            <a:r>
              <a:rPr lang="en-US" dirty="0"/>
              <a:t>Loss of Shutdown Cooling While in Mode 4</a:t>
            </a:r>
          </a:p>
          <a:p>
            <a:pPr>
              <a:lnSpc>
                <a:spcPct val="150000"/>
              </a:lnSpc>
            </a:pPr>
            <a:r>
              <a:rPr lang="en-US" b="1" dirty="0"/>
              <a:t>Pilgrim: </a:t>
            </a:r>
            <a:r>
              <a:rPr lang="en-US" dirty="0"/>
              <a:t>Unit 1</a:t>
            </a:r>
            <a:r>
              <a:rPr lang="en-US" dirty="0" smtClean="0"/>
              <a:t> </a:t>
            </a:r>
            <a:r>
              <a:rPr lang="en-US" dirty="0"/>
              <a:t>Manual Scram Due to Degraded Condenser Vacuum</a:t>
            </a:r>
            <a:r>
              <a:rPr lang="en-US" dirty="0" smtClean="0"/>
              <a:t> </a:t>
            </a:r>
            <a:r>
              <a:rPr lang="en-US" dirty="0"/>
              <a:t>Surry Unit 1</a:t>
            </a:r>
            <a:r>
              <a:rPr lang="en-US" dirty="0" smtClean="0"/>
              <a:t> </a:t>
            </a:r>
            <a:r>
              <a:rPr lang="en-US" dirty="0"/>
              <a:t>Service Water Intrusion into Safeguards Area Basement</a:t>
            </a:r>
            <a:r>
              <a:rPr lang="en-US" dirty="0" smtClean="0"/>
              <a:t> </a:t>
            </a:r>
          </a:p>
          <a:p>
            <a:pPr>
              <a:lnSpc>
                <a:spcPct val="150000"/>
              </a:lnSpc>
            </a:pPr>
            <a:r>
              <a:rPr lang="en-US" b="1" dirty="0"/>
              <a:t>Fort Calhoun Unit 1:</a:t>
            </a:r>
            <a:r>
              <a:rPr lang="en-US" b="1" dirty="0" smtClean="0"/>
              <a:t> </a:t>
            </a:r>
            <a:r>
              <a:rPr lang="en-US" dirty="0"/>
              <a:t>Misapplication of the Reactor Vessel Head Inspection Code Requirements</a:t>
            </a:r>
            <a:r>
              <a:rPr lang="en-US" dirty="0" smtClean="0"/>
              <a:t> </a:t>
            </a:r>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1451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r>
              <a:rPr lang="en-US" dirty="0" smtClean="0"/>
              <a:t>Put your</a:t>
            </a:r>
            <a:r>
              <a:rPr lang="en-US" baseline="0" dirty="0" smtClean="0"/>
              <a:t> own eyes on it.</a:t>
            </a:r>
          </a:p>
          <a:p>
            <a:r>
              <a:rPr lang="en-US" baseline="0" dirty="0" smtClean="0"/>
              <a:t>Write down the critical aspects of a components performance or a design change, and later make sure you have adequately addressed it, monitored it, </a:t>
            </a:r>
            <a:r>
              <a:rPr lang="en-US" baseline="0" dirty="0" err="1" smtClean="0"/>
              <a:t>etc</a:t>
            </a:r>
            <a:endParaRPr lang="en-US" baseline="0" dirty="0" smtClean="0"/>
          </a:p>
          <a:p>
            <a:r>
              <a:rPr lang="en-US" baseline="0" dirty="0" smtClean="0"/>
              <a:t>Risk </a:t>
            </a:r>
            <a:r>
              <a:rPr lang="en-US" baseline="0" dirty="0" err="1" smtClean="0"/>
              <a:t>assessement</a:t>
            </a:r>
            <a:r>
              <a:rPr lang="en-US" baseline="0" dirty="0" smtClean="0"/>
              <a:t> result may affect both the level of review and the choice by the decision maker’s decision, given options</a:t>
            </a:r>
          </a:p>
          <a:p>
            <a:r>
              <a:rPr lang="en-US" baseline="0" dirty="0" smtClean="0"/>
              <a:t>Silver bullet single choice, may not be the best one, or right one</a:t>
            </a:r>
          </a:p>
          <a:p>
            <a:r>
              <a:rPr lang="en-US" baseline="0" dirty="0" smtClean="0"/>
              <a:t>For every action there is a reaction</a:t>
            </a:r>
          </a:p>
          <a:p>
            <a:endParaRPr lang="en-US" dirty="0" smtClean="0"/>
          </a:p>
          <a:p>
            <a:r>
              <a:rPr lang="en-US" dirty="0" smtClean="0"/>
              <a:t>What Tech Conscience Principle is at</a:t>
            </a:r>
            <a:r>
              <a:rPr lang="en-US" baseline="0" dirty="0" smtClean="0"/>
              <a:t> play here?  What role does supervision or the manager have?</a:t>
            </a:r>
            <a:endParaRPr lang="en-US" dirty="0"/>
          </a:p>
        </p:txBody>
      </p:sp>
      <p:sp>
        <p:nvSpPr>
          <p:cNvPr id="4" name="Slide Number Placeholder 3"/>
          <p:cNvSpPr>
            <a:spLocks noGrp="1"/>
          </p:cNvSpPr>
          <p:nvPr>
            <p:ph type="sldNum" sz="quarter" idx="10"/>
          </p:nvPr>
        </p:nvSpPr>
        <p:spPr/>
        <p:txBody>
          <a:bodyPr/>
          <a:lstStyle/>
          <a:p>
            <a:fld id="{ACBE795B-CBBD-447F-A869-635A1F43C126}" type="slidenum">
              <a:rPr lang="en-US" smtClean="0"/>
              <a:t>13</a:t>
            </a:fld>
            <a:endParaRPr lang="en-US"/>
          </a:p>
        </p:txBody>
      </p:sp>
    </p:spTree>
    <p:extLst>
      <p:ext uri="{BB962C8B-B14F-4D97-AF65-F5344CB8AC3E}">
        <p14:creationId xmlns:p14="http://schemas.microsoft.com/office/powerpoint/2010/main" val="156814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pPr lvl="0"/>
            <a:r>
              <a:rPr lang="en-US" b="1" dirty="0" smtClean="0"/>
              <a:t>These</a:t>
            </a:r>
            <a:r>
              <a:rPr lang="en-US" b="1" baseline="0" dirty="0" smtClean="0"/>
              <a:t> activities can affect Technical evaluation preparation, reviews of evaluations, and organizational standards for performance of engineering tasks</a:t>
            </a:r>
            <a:endParaRPr lang="en-US" b="1" dirty="0"/>
          </a:p>
          <a:p>
            <a:pPr lvl="0"/>
            <a:endParaRPr lang="en-US" dirty="0"/>
          </a:p>
          <a:p>
            <a:pPr lvl="0"/>
            <a:r>
              <a:rPr lang="en-US" b="1" dirty="0"/>
              <a:t>Project Review Visits (PRV):  </a:t>
            </a:r>
            <a:r>
              <a:rPr lang="en-US" dirty="0"/>
              <a:t>For stations that are undertaking significant projects, review visits will be scheduled to provide an independent check that lessons learned from IER 14-20 Rec-3 are being appropriately applied. The intent is to be proactive in helping member stations in avoiding significant technical errors and consequences</a:t>
            </a:r>
          </a:p>
          <a:p>
            <a:r>
              <a:rPr lang="en-US" dirty="0" smtClean="0">
                <a:effectLst/>
                <a:ea typeface="Verdana" pitchFamily="34" charset="0"/>
                <a:cs typeface="Verdana" pitchFamily="34" charset="0"/>
              </a:rPr>
              <a:t>Managing projects with enterprise risk. Completed three</a:t>
            </a:r>
            <a:r>
              <a:rPr lang="en-US" baseline="0" dirty="0" smtClean="0">
                <a:effectLst/>
                <a:ea typeface="Verdana" pitchFamily="34" charset="0"/>
                <a:cs typeface="Verdana" pitchFamily="34" charset="0"/>
              </a:rPr>
              <a:t> </a:t>
            </a:r>
            <a:r>
              <a:rPr lang="en-US" b="1" baseline="0" dirty="0" smtClean="0">
                <a:effectLst/>
                <a:ea typeface="Verdana" pitchFamily="34" charset="0"/>
                <a:cs typeface="Verdana" pitchFamily="34" charset="0"/>
              </a:rPr>
              <a:t>(WC, FCS and Prairie Island)</a:t>
            </a:r>
            <a:r>
              <a:rPr lang="en-US" b="1" dirty="0" smtClean="0">
                <a:effectLst/>
                <a:ea typeface="Verdana" pitchFamily="34" charset="0"/>
                <a:cs typeface="Verdana" pitchFamily="34" charset="0"/>
              </a:rPr>
              <a:t> </a:t>
            </a:r>
            <a:r>
              <a:rPr lang="en-US" dirty="0" smtClean="0">
                <a:ea typeface="Verdana" pitchFamily="34" charset="0"/>
                <a:cs typeface="Verdana" pitchFamily="34" charset="0"/>
              </a:rPr>
              <a:t>Major/</a:t>
            </a:r>
            <a:r>
              <a:rPr lang="en-US" dirty="0" err="1" smtClean="0">
                <a:ea typeface="Verdana" pitchFamily="34" charset="0"/>
                <a:cs typeface="Verdana" pitchFamily="34" charset="0"/>
              </a:rPr>
              <a:t>FOAK</a:t>
            </a:r>
            <a:r>
              <a:rPr lang="en-US" dirty="0" smtClean="0">
                <a:ea typeface="Verdana" pitchFamily="34" charset="0"/>
                <a:cs typeface="Verdana" pitchFamily="34" charset="0"/>
              </a:rPr>
              <a:t> modification, consequence, etc.</a:t>
            </a:r>
          </a:p>
          <a:p>
            <a:r>
              <a:rPr lang="en-US" dirty="0" smtClean="0">
                <a:effectLst/>
                <a:ea typeface="Verdana" pitchFamily="34" charset="0"/>
                <a:cs typeface="Verdana" pitchFamily="34" charset="0"/>
              </a:rPr>
              <a:t>EN vendor oversight and support</a:t>
            </a:r>
            <a:r>
              <a:rPr lang="en-US" baseline="0" dirty="0" smtClean="0">
                <a:effectLst/>
                <a:ea typeface="Verdana" pitchFamily="34" charset="0"/>
                <a:cs typeface="Verdana" pitchFamily="34" charset="0"/>
              </a:rPr>
              <a:t>     </a:t>
            </a:r>
            <a:r>
              <a:rPr lang="en-US" dirty="0" smtClean="0">
                <a:effectLst/>
                <a:ea typeface="Verdana" pitchFamily="34" charset="0"/>
                <a:cs typeface="Verdana" pitchFamily="34" charset="0"/>
              </a:rPr>
              <a:t>Vendor/owner transparency, project manager proficiency, etc.</a:t>
            </a:r>
            <a:endParaRPr lang="en-US" dirty="0" smtClean="0">
              <a:ea typeface="Verdana" pitchFamily="34" charset="0"/>
              <a:cs typeface="Verdana" pitchFamily="34" charset="0"/>
            </a:endParaRPr>
          </a:p>
          <a:p>
            <a:r>
              <a:rPr lang="en-US" b="1" dirty="0" smtClean="0">
                <a:effectLst/>
                <a:ea typeface="Verdana" pitchFamily="34" charset="0"/>
                <a:cs typeface="Verdana" pitchFamily="34" charset="0"/>
              </a:rPr>
              <a:t>Technical conscience health</a:t>
            </a:r>
          </a:p>
          <a:p>
            <a:pPr defTabSz="1077657">
              <a:defRPr/>
            </a:pPr>
            <a:r>
              <a:rPr lang="en-US" dirty="0"/>
              <a:t>Technical conscience Review Visits (TCRV): The intent is to intervene in the early stages of decline to prevent or minimize the number of consequential events by identifying faint signals for the stations that may be showing weaknesses in Technical Conscience. </a:t>
            </a:r>
            <a:r>
              <a:rPr lang="en-US" dirty="0" smtClean="0">
                <a:effectLst/>
                <a:ea typeface="Verdana" pitchFamily="34" charset="0"/>
                <a:cs typeface="Verdana" pitchFamily="34" charset="0"/>
              </a:rPr>
              <a:t>Completed one </a:t>
            </a:r>
            <a:r>
              <a:rPr lang="en-US" baseline="0" dirty="0" smtClean="0">
                <a:effectLst/>
                <a:ea typeface="Verdana" pitchFamily="34" charset="0"/>
                <a:cs typeface="Verdana" pitchFamily="34" charset="0"/>
              </a:rPr>
              <a:t> </a:t>
            </a:r>
            <a:r>
              <a:rPr lang="en-US" b="1" baseline="0" dirty="0" smtClean="0">
                <a:effectLst/>
                <a:ea typeface="Verdana" pitchFamily="34" charset="0"/>
                <a:cs typeface="Verdana" pitchFamily="34" charset="0"/>
              </a:rPr>
              <a:t>(PSEG)</a:t>
            </a:r>
            <a:r>
              <a:rPr lang="en-US" b="1" dirty="0" smtClean="0">
                <a:effectLst/>
                <a:ea typeface="Verdana" pitchFamily="34" charset="0"/>
                <a:cs typeface="Verdana" pitchFamily="34" charset="0"/>
              </a:rPr>
              <a:t> -</a:t>
            </a:r>
            <a:r>
              <a:rPr lang="en-US" dirty="0" smtClean="0">
                <a:ea typeface="Verdana" pitchFamily="34" charset="0"/>
                <a:cs typeface="Verdana" pitchFamily="34" charset="0"/>
              </a:rPr>
              <a:t>Technical decision weaknesses</a:t>
            </a:r>
            <a:endParaRPr lang="en-US" dirty="0"/>
          </a:p>
          <a:p>
            <a:pPr lvl="0"/>
            <a:r>
              <a:rPr lang="en-US" b="1" dirty="0"/>
              <a:t>Design Basis Review Visits (DBRV): </a:t>
            </a:r>
            <a:r>
              <a:rPr lang="en-US" dirty="0"/>
              <a:t>The intent is to prevent consequential events and loss of regulatory margin because of weak understanding and maintenance of the design and licensing requirements. These review visits will focus on performance objective defined in CM.1 and lessons learned from IER. </a:t>
            </a:r>
            <a:r>
              <a:rPr lang="en-US" b="1" dirty="0"/>
              <a:t>Planned – Columbia, Palisades, Salem</a:t>
            </a:r>
          </a:p>
          <a:p>
            <a:pPr defTabSz="1077657">
              <a:defRPr/>
            </a:pPr>
            <a:r>
              <a:rPr lang="en-US" b="1" dirty="0"/>
              <a:t>Columbia Design Basis Review Visit </a:t>
            </a:r>
            <a:r>
              <a:rPr lang="en-US" dirty="0"/>
              <a:t>– Because of performance issues identified during the last evaluation, Columbia is considered vulnerable to consequential events and loss of regulatory margin because of weak understanding and maintenance of the design and licensing requirements.  Working with the station leadership team a one-week review visit is scheduled for August 3, 2015. </a:t>
            </a:r>
          </a:p>
          <a:p>
            <a:pPr lvl="0"/>
            <a:r>
              <a:rPr lang="en-US" b="1" u="sng" dirty="0"/>
              <a:t>Palisades:  </a:t>
            </a:r>
            <a:r>
              <a:rPr lang="en-US" dirty="0"/>
              <a:t>Not designed to SRP, pre-GDC, Weak engineering, high engineering leadership turnover and design engineering personnel.  No power uprate recent scrutiny in design basis area by NRC or others. </a:t>
            </a:r>
            <a:endParaRPr lang="en-US" b="1" dirty="0"/>
          </a:p>
          <a:p>
            <a:r>
              <a:rPr lang="en-US" b="1" u="sng" dirty="0"/>
              <a:t>Salem 1&amp;2:  </a:t>
            </a:r>
            <a:r>
              <a:rPr lang="en-US" dirty="0"/>
              <a:t>Not designed to SRP, pre-GDC, Weak engineering, high engineering leadership turnover and design engineering personnel.  No power uprate recent scrutiny in design basis area by NRC or others. Last plant evaluation identified weaknesses in technical conscience. </a:t>
            </a:r>
          </a:p>
          <a:p>
            <a:endParaRPr lang="en-US" dirty="0"/>
          </a:p>
        </p:txBody>
      </p:sp>
      <p:sp>
        <p:nvSpPr>
          <p:cNvPr id="4" name="Slide Number Placeholder 3"/>
          <p:cNvSpPr>
            <a:spLocks noGrp="1"/>
          </p:cNvSpPr>
          <p:nvPr>
            <p:ph type="sldNum" sz="quarter" idx="10"/>
          </p:nvPr>
        </p:nvSpPr>
        <p:spPr/>
        <p:txBody>
          <a:bodyPr/>
          <a:lstStyle/>
          <a:p>
            <a:fld id="{7F023AA5-E376-4DFD-AFF5-8C471AD8B07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5441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16</a:t>
            </a:fld>
            <a:endParaRPr lang="en-US" dirty="0"/>
          </a:p>
        </p:txBody>
      </p:sp>
    </p:spTree>
    <p:extLst>
      <p:ext uri="{BB962C8B-B14F-4D97-AF65-F5344CB8AC3E}">
        <p14:creationId xmlns:p14="http://schemas.microsoft.com/office/powerpoint/2010/main" val="113968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3</a:t>
            </a:fld>
            <a:endParaRPr lang="en-US" dirty="0"/>
          </a:p>
        </p:txBody>
      </p:sp>
    </p:spTree>
    <p:extLst>
      <p:ext uri="{BB962C8B-B14F-4D97-AF65-F5344CB8AC3E}">
        <p14:creationId xmlns:p14="http://schemas.microsoft.com/office/powerpoint/2010/main" val="242334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r>
              <a:rPr lang="en-US" dirty="0" smtClean="0"/>
              <a:t>“Prevention”</a:t>
            </a:r>
            <a:r>
              <a:rPr lang="en-US" baseline="0" dirty="0" smtClean="0"/>
              <a:t> of </a:t>
            </a:r>
            <a:r>
              <a:rPr lang="en-US" dirty="0" smtClean="0"/>
              <a:t>Foreign material intrusion</a:t>
            </a:r>
            <a:r>
              <a:rPr lang="en-US" baseline="0" dirty="0" smtClean="0"/>
              <a:t> into open systems, pool or reactor cavity, and due to internal system degradation will be focused on. Maintenance will be assisting in these reviews, where applicable.</a:t>
            </a:r>
          </a:p>
          <a:p>
            <a:pPr marL="0" lvl="1" defTabSz="1071195">
              <a:defRPr/>
            </a:pPr>
            <a:r>
              <a:rPr lang="en-US" sz="2600" dirty="0"/>
              <a:t>Team review approach during plant evaluations, as TC applies to all departments making technical decisions</a:t>
            </a:r>
          </a:p>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7626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5</a:t>
            </a:fld>
            <a:endParaRPr lang="en-US" dirty="0"/>
          </a:p>
        </p:txBody>
      </p:sp>
    </p:spTree>
    <p:extLst>
      <p:ext uri="{BB962C8B-B14F-4D97-AF65-F5344CB8AC3E}">
        <p14:creationId xmlns:p14="http://schemas.microsoft.com/office/powerpoint/2010/main" val="396800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6</a:t>
            </a:fld>
            <a:endParaRPr lang="en-US" dirty="0"/>
          </a:p>
        </p:txBody>
      </p:sp>
    </p:spTree>
    <p:extLst>
      <p:ext uri="{BB962C8B-B14F-4D97-AF65-F5344CB8AC3E}">
        <p14:creationId xmlns:p14="http://schemas.microsoft.com/office/powerpoint/2010/main" val="196624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2017, there were 8 cores with</a:t>
            </a:r>
            <a:r>
              <a:rPr lang="en-US" baseline="0" dirty="0" smtClean="0"/>
              <a:t> failed fuel</a:t>
            </a:r>
          </a:p>
          <a:p>
            <a:r>
              <a:rPr lang="en-US" baseline="0" dirty="0" smtClean="0"/>
              <a:t>Today, there are 10 cores.  6 </a:t>
            </a:r>
            <a:r>
              <a:rPr lang="en-US" baseline="0" dirty="0" err="1" smtClean="0"/>
              <a:t>BWRs</a:t>
            </a:r>
            <a:r>
              <a:rPr lang="en-US" baseline="0" dirty="0" smtClean="0"/>
              <a:t> and 4 </a:t>
            </a:r>
            <a:r>
              <a:rPr lang="en-US" baseline="0" dirty="0" err="1" smtClean="0"/>
              <a:t>PWRs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CBE795B-CBBD-447F-A869-635A1F43C126}" type="slidenum">
              <a:rPr lang="en-US" smtClean="0"/>
              <a:t>7</a:t>
            </a:fld>
            <a:endParaRPr lang="en-US"/>
          </a:p>
        </p:txBody>
      </p:sp>
    </p:spTree>
    <p:extLst>
      <p:ext uri="{BB962C8B-B14F-4D97-AF65-F5344CB8AC3E}">
        <p14:creationId xmlns:p14="http://schemas.microsoft.com/office/powerpoint/2010/main" val="208243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a:xfrm>
            <a:off x="681470" y="4510372"/>
            <a:ext cx="5562600" cy="4187667"/>
          </a:xfrm>
        </p:spPr>
        <p:txBody>
          <a:bodyPr/>
          <a:lstStyle/>
          <a:p>
            <a:pPr indent="-264080">
              <a:spcAft>
                <a:spcPts val="702"/>
              </a:spcAft>
              <a:buClr>
                <a:srgbClr val="0070C0"/>
              </a:buClr>
              <a:buSzPct val="110000"/>
            </a:pPr>
            <a:r>
              <a:rPr lang="en-US" sz="1000" dirty="0"/>
              <a:t>Foreign material can be introduced through two pathways, external or internal. Externally generated, during open system maintenance, refueling activities or </a:t>
            </a:r>
            <a:r>
              <a:rPr lang="en-US" sz="1000" b="1" u="sng" dirty="0"/>
              <a:t>dry cask campaigns </a:t>
            </a:r>
            <a:r>
              <a:rPr lang="en-US" sz="1000" dirty="0"/>
              <a:t>or internally generated, from degrading improperly designed or operated components. Foreign material introduced through open system maintenance work, where the opened system leads to the reactor (Preventable with right standards and reinforcement of those standards) In some cases, internal degradation of a valve, gasket/seal or strainer has generated the debris</a:t>
            </a:r>
          </a:p>
          <a:p>
            <a:pPr indent="-264080">
              <a:buClr>
                <a:srgbClr val="0070C0"/>
              </a:buClr>
              <a:buSzPct val="110000"/>
            </a:pPr>
            <a:r>
              <a:rPr lang="en-US" sz="1000" dirty="0"/>
              <a:t>PWR Failure types:</a:t>
            </a:r>
          </a:p>
          <a:p>
            <a:pPr indent="-264080">
              <a:buClr>
                <a:srgbClr val="0070C0"/>
              </a:buClr>
              <a:buSzPct val="110000"/>
            </a:pPr>
            <a:r>
              <a:rPr lang="en-US" sz="1000" dirty="0"/>
              <a:t>Debris, preventable</a:t>
            </a:r>
          </a:p>
          <a:p>
            <a:pPr>
              <a:buClr>
                <a:srgbClr val="0070C0"/>
              </a:buClr>
              <a:buSzPct val="110000"/>
            </a:pPr>
            <a:r>
              <a:rPr lang="en-US" sz="1000" dirty="0"/>
              <a:t>Baffle wall jetting – Armor fuel assemblies(interim) – upflow conversion (Returning cause last seen in 80s/90s)</a:t>
            </a:r>
          </a:p>
          <a:p>
            <a:pPr>
              <a:buClr>
                <a:srgbClr val="0070C0"/>
              </a:buClr>
              <a:buSzPct val="110000"/>
            </a:pPr>
            <a:r>
              <a:rPr lang="en-US" sz="1000" dirty="0"/>
              <a:t>Baffle bolt degradation – inspection, replace (New cause)</a:t>
            </a:r>
          </a:p>
          <a:p>
            <a:pPr>
              <a:buClr>
                <a:srgbClr val="0070C0"/>
              </a:buClr>
              <a:buSzPct val="110000"/>
            </a:pPr>
            <a:r>
              <a:rPr lang="en-US" sz="1000" dirty="0"/>
              <a:t>GTRF – implement a more robust fuel design</a:t>
            </a:r>
          </a:p>
          <a:p>
            <a:pPr lvl="0"/>
            <a:endParaRPr lang="en-US" sz="1000" dirty="0"/>
          </a:p>
          <a:p>
            <a:pPr lvl="0"/>
            <a:r>
              <a:rPr lang="en-US" sz="1000" dirty="0"/>
              <a:t>Actions:</a:t>
            </a:r>
          </a:p>
          <a:p>
            <a:pPr marL="736446" lvl="1" indent="-200849">
              <a:buFont typeface="Arial" panose="020B0604020202020204" pitchFamily="34" charset="0"/>
              <a:buChar char="•"/>
            </a:pPr>
            <a:r>
              <a:rPr lang="en-US" sz="1000" dirty="0"/>
              <a:t>Conduct at least </a:t>
            </a:r>
            <a:r>
              <a:rPr lang="en-US" sz="1000" b="1" dirty="0"/>
              <a:t>six fuel integrity review or assist visits </a:t>
            </a:r>
            <a:r>
              <a:rPr lang="en-US" sz="1000" dirty="0"/>
              <a:t>to obtain information on fuel failure causes and to provide feedback to stations regarding the effectiveness of planned actions to prevent recurrence of failures. </a:t>
            </a:r>
          </a:p>
          <a:p>
            <a:pPr lvl="0"/>
            <a:r>
              <a:rPr lang="en-US" sz="1000" dirty="0"/>
              <a:t>Prevention of future fuel failures is a focus of these review visits. In the past, these visits have resulted in recommendations for improvement that include strengthening the focus on foreign material control and standards for maintenance work. Control of this material and excluding it from systems leading to the reactor is highly dependent on the awareness and standards of the workers and supervision performing open system work.</a:t>
            </a:r>
          </a:p>
          <a:p>
            <a:r>
              <a:rPr lang="en-US" sz="1000" dirty="0"/>
              <a:t> </a:t>
            </a:r>
          </a:p>
          <a:p>
            <a:pPr marL="736446" lvl="1" indent="-200849">
              <a:buFont typeface="Arial" panose="020B0604020202020204" pitchFamily="34" charset="0"/>
              <a:buChar char="•"/>
            </a:pPr>
            <a:r>
              <a:rPr lang="en-US" sz="1000" dirty="0"/>
              <a:t>Thorough reviews of failed fuel utility response will also be conducted during INPO plant evaluations and WANO peer reviews. </a:t>
            </a:r>
          </a:p>
          <a:p>
            <a:pPr marL="736446" lvl="1" indent="-200849">
              <a:buFont typeface="Arial" panose="020B0604020202020204" pitchFamily="34" charset="0"/>
              <a:buChar char="•"/>
            </a:pPr>
            <a:r>
              <a:rPr lang="en-US" sz="1000" dirty="0"/>
              <a:t>Active participation in the EPRI Fuel Reliability Program to communicate INPO's perspective on industry’s performance and the need for increased scrutiny of foreign material exclusion program implementation to address current fuel failure trends. </a:t>
            </a:r>
          </a:p>
          <a:p>
            <a:pPr marL="736446" lvl="1" indent="-200849">
              <a:buFont typeface="Arial" panose="020B0604020202020204" pitchFamily="34" charset="0"/>
              <a:buChar char="•"/>
            </a:pPr>
            <a:r>
              <a:rPr lang="en-US" sz="1000" dirty="0"/>
              <a:t>Fuel failure presentations during the annual INPO reactor engineer’s workshop spurred discussions to address causes and corrective actions to prevent recurrence.</a:t>
            </a:r>
          </a:p>
          <a:p>
            <a:pPr marL="736446" lvl="1" indent="-200849">
              <a:buFont typeface="Arial" panose="020B0604020202020204" pitchFamily="34" charset="0"/>
              <a:buChar char="•"/>
              <a:defRPr/>
            </a:pPr>
            <a:r>
              <a:rPr lang="en-US" sz="1000" dirty="0"/>
              <a:t>Updated the Supplier Participant Advisory Committee (SPAC) on current industry nuclear fuel performance, stressed the importance of operating fuel failure free and requested supplier and service provider support in preventing future fuel failures.</a:t>
            </a:r>
          </a:p>
          <a:p>
            <a:pPr marL="736446" lvl="1" indent="-200849">
              <a:buFont typeface="Arial" panose="020B0604020202020204" pitchFamily="34" charset="0"/>
              <a:buChar char="•"/>
              <a:defRPr/>
            </a:pPr>
            <a:r>
              <a:rPr lang="en-US" sz="1000" dirty="0"/>
              <a:t>INPO Maintenance outage review visits will observe FME behaviors during open system work</a:t>
            </a:r>
            <a:r>
              <a:rPr lang="en-US" dirty="0"/>
              <a:t>.</a:t>
            </a:r>
          </a:p>
          <a:p>
            <a:r>
              <a:rPr lang="en-US" sz="1000" b="1" u="sng" dirty="0"/>
              <a:t>Conclusion</a:t>
            </a:r>
            <a:r>
              <a:rPr lang="en-US" sz="1000" dirty="0"/>
              <a:t> - Further INPO and industry attention is needed to better understand and address all the causes of failed fuel without delay. As has been shown in the past, the causes of foreign material introduction into the reactor can be addressed in a proactive manner, and future failures can be avoided with station and corporate leadership attention</a:t>
            </a:r>
          </a:p>
          <a:p>
            <a:pPr lvl="0"/>
            <a:endParaRPr lang="en-US" dirty="0"/>
          </a:p>
          <a:p>
            <a:pPr>
              <a:buClr>
                <a:srgbClr val="0070C0"/>
              </a:buClr>
              <a:buSzPct val="110000"/>
            </a:pPr>
            <a:endParaRPr lang="en-US" dirty="0"/>
          </a:p>
          <a:p>
            <a:pPr lvl="0"/>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8</a:t>
            </a:fld>
            <a:endParaRPr lang="en-US" dirty="0"/>
          </a:p>
        </p:txBody>
      </p:sp>
    </p:spTree>
    <p:extLst>
      <p:ext uri="{BB962C8B-B14F-4D97-AF65-F5344CB8AC3E}">
        <p14:creationId xmlns:p14="http://schemas.microsoft.com/office/powerpoint/2010/main" val="2951816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a:xfrm>
            <a:off x="681470" y="4510372"/>
            <a:ext cx="5562600" cy="4187667"/>
          </a:xfrm>
        </p:spPr>
        <p:txBody>
          <a:bodyPr/>
          <a:lstStyle/>
          <a:p>
            <a:pPr indent="-264080">
              <a:spcAft>
                <a:spcPts val="702"/>
              </a:spcAft>
              <a:buClr>
                <a:srgbClr val="0070C0"/>
              </a:buClr>
              <a:buSzPct val="110000"/>
            </a:pPr>
            <a:r>
              <a:rPr lang="en-US" sz="1000" dirty="0"/>
              <a:t>Foreign material can be introduced through two pathways, external or internal. Externally generated, during system maintenance, refueling activities or </a:t>
            </a:r>
            <a:r>
              <a:rPr lang="en-US" sz="1000" b="1" u="sng" dirty="0"/>
              <a:t>dry cask campaigns </a:t>
            </a:r>
            <a:r>
              <a:rPr lang="en-US" sz="1000" dirty="0"/>
              <a:t>or internally generated, from degrading improperly designed or operated components. Foreign material introduced through open system maintenance work, where the opened system leads to the reactor (Preventable with right standards and reinforcement of those standards) In some cases, internal degradation of a valve, gasket/seal or strainer has generated the debris</a:t>
            </a:r>
          </a:p>
          <a:p>
            <a:pPr indent="-264080">
              <a:buClr>
                <a:srgbClr val="0070C0"/>
              </a:buClr>
              <a:buSzPct val="110000"/>
            </a:pPr>
            <a:r>
              <a:rPr lang="en-US" sz="1000" dirty="0"/>
              <a:t>PWR Failure types:</a:t>
            </a:r>
          </a:p>
          <a:p>
            <a:pPr indent="-264080">
              <a:buClr>
                <a:srgbClr val="0070C0"/>
              </a:buClr>
              <a:buSzPct val="110000"/>
            </a:pPr>
            <a:r>
              <a:rPr lang="en-US" sz="1000" dirty="0"/>
              <a:t>Debris, preventable</a:t>
            </a:r>
          </a:p>
          <a:p>
            <a:pPr>
              <a:buClr>
                <a:srgbClr val="0070C0"/>
              </a:buClr>
              <a:buSzPct val="110000"/>
            </a:pPr>
            <a:r>
              <a:rPr lang="en-US" sz="1000" dirty="0"/>
              <a:t>Baffle wall jetting – Armor fuel assemblies(interim) –upflow conversion (Returning cause last seen in 80s/90s)</a:t>
            </a:r>
          </a:p>
          <a:p>
            <a:pPr>
              <a:buClr>
                <a:srgbClr val="0070C0"/>
              </a:buClr>
              <a:buSzPct val="110000"/>
            </a:pPr>
            <a:r>
              <a:rPr lang="en-US" sz="1000" dirty="0"/>
              <a:t>Baffle bolt degradation – inspection, replace (New cause)</a:t>
            </a:r>
          </a:p>
          <a:p>
            <a:pPr>
              <a:buClr>
                <a:srgbClr val="0070C0"/>
              </a:buClr>
              <a:buSzPct val="110000"/>
            </a:pPr>
            <a:r>
              <a:rPr lang="en-US" sz="1000" dirty="0"/>
              <a:t>GTRF – implement a more robust fuel design</a:t>
            </a:r>
          </a:p>
          <a:p>
            <a:pPr lvl="0"/>
            <a:endParaRPr lang="en-US" sz="1000" dirty="0"/>
          </a:p>
          <a:p>
            <a:pPr lvl="0"/>
            <a:r>
              <a:rPr lang="en-US" sz="1000" dirty="0"/>
              <a:t>Actions:</a:t>
            </a:r>
          </a:p>
          <a:p>
            <a:pPr marL="736446" lvl="1" indent="-200849">
              <a:buFont typeface="Arial" panose="020B0604020202020204" pitchFamily="34" charset="0"/>
              <a:buChar char="•"/>
            </a:pPr>
            <a:r>
              <a:rPr lang="en-US" sz="1000" dirty="0" smtClean="0"/>
              <a:t>Issue revised</a:t>
            </a:r>
            <a:r>
              <a:rPr lang="en-US" sz="1000" baseline="0" dirty="0" smtClean="0"/>
              <a:t> </a:t>
            </a:r>
            <a:r>
              <a:rPr lang="en-US" sz="1000" baseline="0" dirty="0" err="1" smtClean="0"/>
              <a:t>IER</a:t>
            </a:r>
            <a:r>
              <a:rPr lang="en-US" sz="1000" baseline="0" dirty="0" smtClean="0"/>
              <a:t> with new insights gained from site evaluations and visits focusing on fuel failures past and present</a:t>
            </a:r>
            <a:endParaRPr lang="en-US" sz="1000" dirty="0" smtClean="0"/>
          </a:p>
          <a:p>
            <a:pPr marL="736446" lvl="1" indent="-200849">
              <a:buFont typeface="Arial" panose="020B0604020202020204" pitchFamily="34" charset="0"/>
              <a:buChar char="•"/>
            </a:pPr>
            <a:r>
              <a:rPr lang="en-US" sz="1000" dirty="0" smtClean="0"/>
              <a:t>Conduct </a:t>
            </a:r>
            <a:r>
              <a:rPr lang="en-US" sz="1000" dirty="0"/>
              <a:t>at least </a:t>
            </a:r>
            <a:r>
              <a:rPr lang="en-US" sz="1000" b="1" dirty="0" smtClean="0"/>
              <a:t>five </a:t>
            </a:r>
            <a:r>
              <a:rPr lang="en-US" sz="1000" b="1" dirty="0"/>
              <a:t>fuel integrity review or assist visits </a:t>
            </a:r>
            <a:r>
              <a:rPr lang="en-US" sz="1000" dirty="0"/>
              <a:t>to obtain information on fuel failure causes and to provide feedback to stations regarding the effectiveness of planned actions to prevent recurrence of failures. </a:t>
            </a:r>
          </a:p>
          <a:p>
            <a:pPr lvl="0"/>
            <a:r>
              <a:rPr lang="en-US" sz="1000" b="1" i="1" dirty="0"/>
              <a:t>Prevention</a:t>
            </a:r>
            <a:r>
              <a:rPr lang="en-US" sz="1000" dirty="0"/>
              <a:t> of future fuel failures is a focus of these review visits. In the past, these visits have resulted in recommendations for improvement that include strengthening the focus on foreign material control and standards for maintenance work. Control of this material and excluding it from systems leading to the reactor is highly dependent on the awareness and standards of the workers and supervision performing open system work.</a:t>
            </a:r>
          </a:p>
          <a:p>
            <a:r>
              <a:rPr lang="en-US" sz="1000" dirty="0"/>
              <a:t> </a:t>
            </a:r>
          </a:p>
          <a:p>
            <a:pPr marL="736446" lvl="1" indent="-200849">
              <a:buFont typeface="Arial" panose="020B0604020202020204" pitchFamily="34" charset="0"/>
              <a:buChar char="•"/>
            </a:pPr>
            <a:r>
              <a:rPr lang="en-US" sz="1000" dirty="0"/>
              <a:t>Thorough reviews of failed fuel utility response will also be conducted during INPO plant evaluations and WANO peer reviews. </a:t>
            </a:r>
          </a:p>
          <a:p>
            <a:pPr marL="736446" lvl="1" indent="-200849">
              <a:buFont typeface="Arial" panose="020B0604020202020204" pitchFamily="34" charset="0"/>
              <a:buChar char="•"/>
            </a:pPr>
            <a:r>
              <a:rPr lang="en-US" sz="1000" dirty="0"/>
              <a:t>Active participation in the EPRI Fuel Reliability Program to communicate INPO's perspective on industry’s performance and the need for increased scrutiny of foreign material exclusion program implementation to address current fuel failure trends. </a:t>
            </a:r>
          </a:p>
          <a:p>
            <a:pPr marL="736446" lvl="1" indent="-200849">
              <a:buFont typeface="Arial" panose="020B0604020202020204" pitchFamily="34" charset="0"/>
              <a:buChar char="•"/>
            </a:pPr>
            <a:r>
              <a:rPr lang="en-US" sz="1000" dirty="0"/>
              <a:t>Fuel failure presentations during the annual INPO reactor engineer’s workshop spurred discussions to address causes and corrective actions to prevent recurrence.</a:t>
            </a:r>
          </a:p>
          <a:p>
            <a:pPr marL="736446" lvl="1" indent="-200849">
              <a:buFont typeface="Arial" panose="020B0604020202020204" pitchFamily="34" charset="0"/>
              <a:buChar char="•"/>
              <a:defRPr/>
            </a:pPr>
            <a:r>
              <a:rPr lang="en-US" sz="1000" dirty="0"/>
              <a:t>Updated the Supplier Participant Advisory Committee (SPAC) on current industry nuclear fuel performance, stressed the importance of operating fuel failure free and requested supplier and service provider support in preventing future fuel failures.</a:t>
            </a:r>
          </a:p>
          <a:p>
            <a:pPr marL="736446" lvl="1" indent="-200849">
              <a:buFont typeface="Arial" panose="020B0604020202020204" pitchFamily="34" charset="0"/>
              <a:buChar char="•"/>
              <a:defRPr/>
            </a:pPr>
            <a:r>
              <a:rPr lang="en-US" sz="1000" dirty="0"/>
              <a:t>INPO Maintenance outage review visits will observe FME behaviors during open system work</a:t>
            </a:r>
            <a:r>
              <a:rPr lang="en-US" dirty="0"/>
              <a:t>.</a:t>
            </a:r>
          </a:p>
          <a:p>
            <a:r>
              <a:rPr lang="en-US" sz="1000" b="1" u="sng" dirty="0"/>
              <a:t>Conclusion</a:t>
            </a:r>
            <a:r>
              <a:rPr lang="en-US" sz="1000" dirty="0"/>
              <a:t> - Further INPO and industry attention is needed to better understand and address all the causes of failed fuel without delay. As has been shown in the past, the causes of foreign material introduction into the reactor can be addressed in a proactive manner, and future failures can be avoided with station and corporate leadership attention</a:t>
            </a:r>
          </a:p>
          <a:p>
            <a:pPr lvl="0"/>
            <a:endParaRPr lang="en-US" dirty="0"/>
          </a:p>
          <a:p>
            <a:pPr>
              <a:buClr>
                <a:srgbClr val="0070C0"/>
              </a:buClr>
              <a:buSzPct val="110000"/>
            </a:pPr>
            <a:endParaRPr lang="en-US" dirty="0"/>
          </a:p>
          <a:p>
            <a:pPr lvl="0"/>
            <a:endParaRPr lang="en-US" dirty="0"/>
          </a:p>
        </p:txBody>
      </p:sp>
      <p:sp>
        <p:nvSpPr>
          <p:cNvPr id="4" name="Slide Number Placeholder 3"/>
          <p:cNvSpPr>
            <a:spLocks noGrp="1"/>
          </p:cNvSpPr>
          <p:nvPr>
            <p:ph type="sldNum" sz="quarter" idx="10"/>
          </p:nvPr>
        </p:nvSpPr>
        <p:spPr/>
        <p:txBody>
          <a:bodyPr/>
          <a:lstStyle/>
          <a:p>
            <a:fld id="{5D5CB88F-2ACC-473C-8568-36DCD2AE45F2}" type="slidenum">
              <a:rPr lang="en-US" smtClean="0"/>
              <a:t>9</a:t>
            </a:fld>
            <a:endParaRPr lang="en-US" dirty="0"/>
          </a:p>
        </p:txBody>
      </p:sp>
    </p:spTree>
    <p:extLst>
      <p:ext uri="{BB962C8B-B14F-4D97-AF65-F5344CB8AC3E}">
        <p14:creationId xmlns:p14="http://schemas.microsoft.com/office/powerpoint/2010/main" val="295181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16E20-0752-4037-9855-1B3ABBDF79F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47574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7592" y="1589314"/>
            <a:ext cx="7313893" cy="3004458"/>
          </a:xfrm>
        </p:spPr>
        <p:txBody>
          <a:bodyPr anchor="ctr">
            <a:normAutofit/>
          </a:bodyPr>
          <a:lstStyle>
            <a:lvl1pPr algn="l">
              <a:defRPr sz="6600" i="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99032" y="4794020"/>
            <a:ext cx="7316796" cy="1545773"/>
          </a:xfrm>
        </p:spPr>
        <p:txBody>
          <a:bodyPr anchor="t"/>
          <a:lstStyle>
            <a:lvl1pPr marL="0" indent="0" algn="l">
              <a:spcBef>
                <a:spcPts val="0"/>
              </a:spcBef>
              <a:spcAft>
                <a:spcPts val="600"/>
              </a:spcAft>
              <a:buNone/>
              <a:defRPr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53989FF-9763-4C25-98BB-0D5AFC50A802}"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 r="-2569"/>
          <a:stretch/>
        </p:blipFill>
        <p:spPr>
          <a:xfrm>
            <a:off x="193622" y="215784"/>
            <a:ext cx="7715938" cy="194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500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1"/>
          <p:cNvSpPr/>
          <p:nvPr/>
        </p:nvSpPr>
        <p:spPr>
          <a:xfrm>
            <a:off x="304800" y="275771"/>
            <a:ext cx="8505825"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a:p>
        </p:txBody>
      </p:sp>
      <p:sp>
        <p:nvSpPr>
          <p:cNvPr id="7" name="Title Placeholder 1"/>
          <p:cNvSpPr>
            <a:spLocks noGrp="1"/>
          </p:cNvSpPr>
          <p:nvPr>
            <p:ph type="title"/>
          </p:nvPr>
        </p:nvSpPr>
        <p:spPr>
          <a:xfrm>
            <a:off x="466725" y="449942"/>
            <a:ext cx="8140700" cy="682171"/>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9" name="Text Placeholder 2"/>
          <p:cNvSpPr>
            <a:spLocks noGrp="1"/>
          </p:cNvSpPr>
          <p:nvPr>
            <p:ph idx="1"/>
          </p:nvPr>
        </p:nvSpPr>
        <p:spPr>
          <a:xfrm>
            <a:off x="466724" y="1238250"/>
            <a:ext cx="8140701" cy="50101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955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p:nvSpPr>
        <p:spPr>
          <a:xfrm>
            <a:off x="304800" y="275771"/>
            <a:ext cx="8505825"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406400"/>
            <a:ext cx="8343900" cy="73342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6724" y="1238250"/>
            <a:ext cx="3967389" cy="502285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6973" y="1238250"/>
            <a:ext cx="4000452" cy="502285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53989FF-9763-4C25-98BB-0D5AFC50A802}" type="slidenum">
              <a:rPr lang="en-US" smtClean="0"/>
              <a:t>‹#›</a:t>
            </a:fld>
            <a:endParaRPr lang="en-US"/>
          </a:p>
        </p:txBody>
      </p:sp>
      <p:sp>
        <p:nvSpPr>
          <p:cNvPr id="8" name="Rectangle 7"/>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578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p:nvSpPr>
        <p:spPr>
          <a:xfrm>
            <a:off x="304800" y="275771"/>
            <a:ext cx="8505825"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464457"/>
            <a:ext cx="8140700" cy="675368"/>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53989FF-9763-4C25-98BB-0D5AFC50A802}" type="slidenum">
              <a:rPr lang="en-US" smtClean="0"/>
              <a:t>‹#›</a:t>
            </a:fld>
            <a:endParaRPr lang="en-US"/>
          </a:p>
        </p:txBody>
      </p:sp>
      <p:sp>
        <p:nvSpPr>
          <p:cNvPr id="6" name="Rectangle 5"/>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774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p:nvSpPr>
        <p:spPr>
          <a:xfrm>
            <a:off x="304800" y="275771"/>
            <a:ext cx="8505825" cy="6125029"/>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53989FF-9763-4C25-98BB-0D5AFC50A802}" type="slidenum">
              <a:rPr lang="en-US" smtClean="0"/>
              <a:t>‹#›</a:t>
            </a:fld>
            <a:endParaRPr lang="en-US"/>
          </a:p>
        </p:txBody>
      </p:sp>
      <p:sp>
        <p:nvSpPr>
          <p:cNvPr id="5" name="Rectangle 4"/>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299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257908" y="296985"/>
            <a:ext cx="8646380" cy="6036083"/>
          </a:xfrm>
          <a:prstGeom prst="rect">
            <a:avLst/>
          </a:prstGeom>
          <a:gradFill>
            <a:gsLst>
              <a:gs pos="0">
                <a:srgbClr val="002060"/>
              </a:gs>
              <a:gs pos="99583">
                <a:srgbClr val="002060">
                  <a:lumMod val="100000"/>
                </a:srgbClr>
              </a:gs>
              <a:gs pos="51000">
                <a:srgbClr val="0069B8"/>
              </a:gs>
            </a:gsLst>
            <a:lin ang="3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3989FF-9763-4C25-98BB-0D5AFC50A802}" type="slidenum">
              <a:rPr lang="en-US" smtClean="0"/>
              <a:pPr/>
              <a:t>‹#›</a:t>
            </a:fld>
            <a:endParaRPr lang="en-US"/>
          </a:p>
        </p:txBody>
      </p:sp>
      <p:sp>
        <p:nvSpPr>
          <p:cNvPr id="7" name="Title Placeholder 1"/>
          <p:cNvSpPr>
            <a:spLocks noGrp="1"/>
          </p:cNvSpPr>
          <p:nvPr>
            <p:ph type="title"/>
          </p:nvPr>
        </p:nvSpPr>
        <p:spPr>
          <a:xfrm>
            <a:off x="381000" y="429847"/>
            <a:ext cx="8377238" cy="984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9" name="Text Placeholder 2"/>
          <p:cNvSpPr>
            <a:spLocks noGrp="1"/>
          </p:cNvSpPr>
          <p:nvPr>
            <p:ph idx="1"/>
          </p:nvPr>
        </p:nvSpPr>
        <p:spPr>
          <a:xfrm>
            <a:off x="381000" y="1519767"/>
            <a:ext cx="8377238" cy="46418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5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319314"/>
            <a:ext cx="8416925" cy="6676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3699" y="1238250"/>
            <a:ext cx="8416925" cy="50942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847192" y="6349857"/>
            <a:ext cx="2133600" cy="365125"/>
          </a:xfrm>
          <a:prstGeom prst="rect">
            <a:avLst/>
          </a:prstGeom>
        </p:spPr>
        <p:txBody>
          <a:bodyPr vert="horz" lIns="91440" tIns="45720" rIns="91440" bIns="45720" rtlCol="0" anchor="ctr"/>
          <a:lstStyle>
            <a:lvl1pPr algn="r">
              <a:defRPr sz="1100">
                <a:solidFill>
                  <a:schemeClr val="bg1"/>
                </a:solidFill>
              </a:defRPr>
            </a:lvl1pPr>
          </a:lstStyle>
          <a:p>
            <a:fld id="{953989FF-9763-4C25-98BB-0D5AFC50A802}" type="slidenum">
              <a:rPr lang="en-US" smtClean="0"/>
              <a:pPr/>
              <a:t>‹#›</a:t>
            </a:fld>
            <a:endParaRPr lang="en-US"/>
          </a:p>
        </p:txBody>
      </p:sp>
      <p:sp>
        <p:nvSpPr>
          <p:cNvPr id="5" name="TextBox 7"/>
          <p:cNvSpPr txBox="1"/>
          <p:nvPr/>
        </p:nvSpPr>
        <p:spPr>
          <a:xfrm>
            <a:off x="214084" y="6455927"/>
            <a:ext cx="3519716" cy="2308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0" dirty="0" smtClean="0">
                <a:solidFill>
                  <a:schemeClr val="bg1"/>
                </a:solidFill>
                <a:effectLst>
                  <a:outerShdw blurRad="38100" dist="38100" dir="2700000" algn="tl">
                    <a:srgbClr val="000000">
                      <a:alpha val="43137"/>
                    </a:srgbClr>
                  </a:outerShdw>
                </a:effectLst>
                <a:latin typeface="+mn-lt"/>
              </a:rPr>
              <a:t>© Copyright 2018 Institute of Nuclear Power</a:t>
            </a:r>
            <a:r>
              <a:rPr lang="en-US" sz="900" spc="0" baseline="0" dirty="0" smtClean="0">
                <a:solidFill>
                  <a:schemeClr val="bg1"/>
                </a:solidFill>
                <a:effectLst>
                  <a:outerShdw blurRad="38100" dist="38100" dir="2700000" algn="tl">
                    <a:srgbClr val="000000">
                      <a:alpha val="43137"/>
                    </a:srgbClr>
                  </a:outerShdw>
                </a:effectLst>
                <a:latin typeface="+mn-lt"/>
              </a:rPr>
              <a:t> Operations</a:t>
            </a:r>
            <a:endParaRPr lang="en-US" sz="900" spc="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407217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5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75000"/>
        </a:lnSpc>
        <a:spcBef>
          <a:spcPct val="0"/>
        </a:spcBef>
        <a:spcAft>
          <a:spcPts val="1200"/>
        </a:spcAft>
        <a:buNone/>
        <a:defRPr sz="4400" b="1" i="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p:titleStyle>
    <p:bodyStyle>
      <a:lvl1pPr marL="282575" indent="-282575" algn="l" defTabSz="914400" rtl="0" eaLnBrk="1" latinLnBrk="0" hangingPunct="1">
        <a:lnSpc>
          <a:spcPct val="85000"/>
        </a:lnSpc>
        <a:spcBef>
          <a:spcPts val="0"/>
        </a:spcBef>
        <a:spcAft>
          <a:spcPts val="1200"/>
        </a:spcAft>
        <a:buClr>
          <a:schemeClr val="bg1"/>
        </a:buClr>
        <a:buSzPct val="110000"/>
        <a:buFont typeface="Arial" pitchFamily="34" charset="0"/>
        <a:buChar char="•"/>
        <a:defRPr sz="32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marL="631825" indent="-290513" algn="l" defTabSz="914400" rtl="0" eaLnBrk="1" latinLnBrk="0" hangingPunct="1">
        <a:lnSpc>
          <a:spcPct val="85000"/>
        </a:lnSpc>
        <a:spcBef>
          <a:spcPts val="0"/>
        </a:spcBef>
        <a:spcAft>
          <a:spcPts val="1200"/>
        </a:spcAft>
        <a:buClr>
          <a:schemeClr val="bg1"/>
        </a:buClr>
        <a:buFont typeface="Arial" pitchFamily="34" charset="0"/>
        <a:buChar char="–"/>
        <a:defRPr sz="28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2pPr>
      <a:lvl3pPr marL="914400" indent="-225425" algn="l" defTabSz="914400" rtl="0" eaLnBrk="1" latinLnBrk="0" hangingPunct="1">
        <a:lnSpc>
          <a:spcPct val="85000"/>
        </a:lnSpc>
        <a:spcBef>
          <a:spcPts val="0"/>
        </a:spcBef>
        <a:spcAft>
          <a:spcPts val="1200"/>
        </a:spcAft>
        <a:buClr>
          <a:schemeClr val="bg1"/>
        </a:buClr>
        <a:buSzPct val="110000"/>
        <a:buFont typeface="Arial" pitchFamily="34" charset="0"/>
        <a:buChar char="•"/>
        <a:defRPr sz="24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3pPr>
      <a:lvl4pPr marL="1196975" indent="-223838" algn="l" defTabSz="914400" rtl="0" eaLnBrk="1" latinLnBrk="0" hangingPunct="1">
        <a:lnSpc>
          <a:spcPct val="85000"/>
        </a:lnSpc>
        <a:spcBef>
          <a:spcPts val="0"/>
        </a:spcBef>
        <a:spcAft>
          <a:spcPts val="1200"/>
        </a:spcAft>
        <a:buClr>
          <a:schemeClr val="bg1"/>
        </a:buClr>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4pPr>
      <a:lvl5pPr marL="1430338" indent="-174625" algn="l" defTabSz="914400" rtl="0" eaLnBrk="1" latinLnBrk="0" hangingPunct="1">
        <a:lnSpc>
          <a:spcPct val="85000"/>
        </a:lnSpc>
        <a:spcBef>
          <a:spcPts val="0"/>
        </a:spcBef>
        <a:spcAft>
          <a:spcPts val="1200"/>
        </a:spcAft>
        <a:buClr>
          <a:schemeClr val="bg1"/>
        </a:buClr>
        <a:buSzPct val="110000"/>
        <a:buFont typeface="Arial" pitchFamily="34" charset="0"/>
        <a:buChar char="•"/>
        <a:defRPr sz="2000" kern="1200" spc="0" baseline="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8800"/>
            <a:ext cx="7225145" cy="3279712"/>
          </a:xfrm>
        </p:spPr>
        <p:txBody>
          <a:bodyPr>
            <a:normAutofit/>
          </a:bodyPr>
          <a:lstStyle/>
          <a:p>
            <a:r>
              <a:rPr lang="en-US" sz="6000" dirty="0"/>
              <a:t>Engineering &amp;</a:t>
            </a:r>
            <a:r>
              <a:rPr lang="en-US" sz="6000" dirty="0" smtClean="0"/>
              <a:t> </a:t>
            </a:r>
            <a:r>
              <a:rPr lang="en-US" sz="6000" dirty="0"/>
              <a:t>Configuration Management </a:t>
            </a:r>
          </a:p>
        </p:txBody>
      </p:sp>
      <p:sp>
        <p:nvSpPr>
          <p:cNvPr id="3" name="Subtitle 2"/>
          <p:cNvSpPr>
            <a:spLocks noGrp="1"/>
          </p:cNvSpPr>
          <p:nvPr>
            <p:ph type="subTitle" idx="1"/>
          </p:nvPr>
        </p:nvSpPr>
        <p:spPr>
          <a:xfrm>
            <a:off x="1648691" y="5334001"/>
            <a:ext cx="7067137" cy="609601"/>
          </a:xfrm>
        </p:spPr>
        <p:txBody>
          <a:bodyPr/>
          <a:lstStyle/>
          <a:p>
            <a:r>
              <a:rPr lang="en-US" dirty="0" smtClean="0"/>
              <a:t>Terry Schuster, Manager</a:t>
            </a:r>
            <a:endParaRPr lang="en-US" dirty="0"/>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1</a:t>
            </a:fld>
            <a:endParaRPr lang="en-US" dirty="0">
              <a:solidFill>
                <a:srgbClr val="4F81BD"/>
              </a:solidFill>
            </a:endParaRPr>
          </a:p>
        </p:txBody>
      </p:sp>
      <p:sp>
        <p:nvSpPr>
          <p:cNvPr id="5" name="TextBox 4"/>
          <p:cNvSpPr txBox="1"/>
          <p:nvPr/>
        </p:nvSpPr>
        <p:spPr>
          <a:xfrm>
            <a:off x="178420" y="6036527"/>
            <a:ext cx="4114800" cy="246221"/>
          </a:xfrm>
          <a:prstGeom prst="rect">
            <a:avLst/>
          </a:prstGeom>
          <a:noFill/>
        </p:spPr>
        <p:txBody>
          <a:bodyPr wrap="square" rtlCol="0">
            <a:spAutoFit/>
          </a:bodyPr>
          <a:lstStyle/>
          <a:p>
            <a:r>
              <a:rPr lang="en-US" sz="1000" dirty="0" err="1" smtClean="0">
                <a:solidFill>
                  <a:schemeClr val="bg1"/>
                </a:solidFill>
              </a:rPr>
              <a:t>CMBG</a:t>
            </a:r>
            <a:r>
              <a:rPr lang="en-US" sz="1000" dirty="0" smtClean="0">
                <a:solidFill>
                  <a:schemeClr val="bg1"/>
                </a:solidFill>
              </a:rPr>
              <a:t> June 25, 2018</a:t>
            </a:r>
            <a:endParaRPr lang="en-US" sz="1000" dirty="0">
              <a:solidFill>
                <a:schemeClr val="bg1"/>
              </a:solidFill>
            </a:endParaRPr>
          </a:p>
        </p:txBody>
      </p:sp>
    </p:spTree>
    <p:extLst>
      <p:ext uri="{BB962C8B-B14F-4D97-AF65-F5344CB8AC3E}">
        <p14:creationId xmlns:p14="http://schemas.microsoft.com/office/powerpoint/2010/main" val="103031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3124201"/>
            <a:ext cx="5867400" cy="1527111"/>
          </a:xfrm>
        </p:spPr>
        <p:txBody>
          <a:bodyPr>
            <a:normAutofit fontScale="90000"/>
          </a:bodyPr>
          <a:lstStyle/>
          <a:p>
            <a:r>
              <a:rPr lang="en-US" dirty="0" smtClean="0"/>
              <a:t>Consequential Engineering Errors  </a:t>
            </a:r>
            <a:endParaRPr lang="en-US" dirty="0"/>
          </a:p>
        </p:txBody>
      </p:sp>
      <p:sp>
        <p:nvSpPr>
          <p:cNvPr id="3" name="Subtitle 2"/>
          <p:cNvSpPr>
            <a:spLocks noGrp="1"/>
          </p:cNvSpPr>
          <p:nvPr>
            <p:ph type="subTitle" idx="1"/>
          </p:nvPr>
        </p:nvSpPr>
        <p:spPr>
          <a:xfrm>
            <a:off x="914400" y="5105400"/>
            <a:ext cx="7268028" cy="1066800"/>
          </a:xfrm>
        </p:spPr>
        <p:txBody>
          <a:bodyPr/>
          <a:lstStyle/>
          <a:p>
            <a:endParaRPr lang="en-US" dirty="0"/>
          </a:p>
        </p:txBody>
      </p:sp>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srgbClr val="4F81BD"/>
                </a:solidFill>
              </a:rPr>
              <a:pPr/>
              <a:t>10</a:t>
            </a:fld>
            <a:endParaRPr lang="en-US" dirty="0">
              <a:solidFill>
                <a:srgbClr val="4F81BD"/>
              </a:solidFill>
            </a:endParaRPr>
          </a:p>
        </p:txBody>
      </p:sp>
    </p:spTree>
    <p:extLst>
      <p:ext uri="{BB962C8B-B14F-4D97-AF65-F5344CB8AC3E}">
        <p14:creationId xmlns:p14="http://schemas.microsoft.com/office/powerpoint/2010/main" val="164372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prstClr val="white"/>
                </a:solidFill>
              </a:rPr>
              <a:pPr/>
              <a:t>11</a:t>
            </a:fld>
            <a:endParaRPr lang="en-US" dirty="0">
              <a:solidFill>
                <a:prstClr val="white"/>
              </a:solidFill>
            </a:endParaRPr>
          </a:p>
        </p:txBody>
      </p:sp>
      <p:sp>
        <p:nvSpPr>
          <p:cNvPr id="2" name="Title 1"/>
          <p:cNvSpPr>
            <a:spLocks noGrp="1"/>
          </p:cNvSpPr>
          <p:nvPr>
            <p:ph type="title"/>
          </p:nvPr>
        </p:nvSpPr>
        <p:spPr>
          <a:xfrm>
            <a:off x="457200" y="381000"/>
            <a:ext cx="8345714" cy="1143000"/>
          </a:xfrm>
        </p:spPr>
        <p:txBody>
          <a:bodyPr>
            <a:normAutofit/>
          </a:bodyPr>
          <a:lstStyle/>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43345" y="369455"/>
            <a:ext cx="8377381" cy="5874327"/>
          </a:xfrm>
          <a:prstGeom prst="rect">
            <a:avLst/>
          </a:prstGeom>
          <a:noFill/>
          <a:ln>
            <a:noFill/>
          </a:ln>
        </p:spPr>
      </p:pic>
    </p:spTree>
    <p:extLst>
      <p:ext uri="{BB962C8B-B14F-4D97-AF65-F5344CB8AC3E}">
        <p14:creationId xmlns:p14="http://schemas.microsoft.com/office/powerpoint/2010/main" val="9132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58" y="420631"/>
            <a:ext cx="8377238" cy="950991"/>
          </a:xfrm>
        </p:spPr>
        <p:txBody>
          <a:bodyPr>
            <a:noAutofit/>
          </a:bodyPr>
          <a:lstStyle/>
          <a:p>
            <a:r>
              <a:rPr lang="en-US" sz="4000" dirty="0" smtClean="0"/>
              <a:t>Strategies to further Reduce </a:t>
            </a:r>
            <a:r>
              <a:rPr lang="en-US" sz="4000" dirty="0" err="1" smtClean="0"/>
              <a:t>CEEs</a:t>
            </a:r>
            <a:endParaRPr lang="en-US" sz="4000" dirty="0"/>
          </a:p>
        </p:txBody>
      </p:sp>
      <p:sp>
        <p:nvSpPr>
          <p:cNvPr id="3" name="Content Placeholder 2"/>
          <p:cNvSpPr>
            <a:spLocks noGrp="1"/>
          </p:cNvSpPr>
          <p:nvPr>
            <p:ph idx="1"/>
          </p:nvPr>
        </p:nvSpPr>
        <p:spPr>
          <a:xfrm>
            <a:off x="381000" y="1511560"/>
            <a:ext cx="8377238" cy="4650058"/>
          </a:xfrm>
        </p:spPr>
        <p:txBody>
          <a:bodyPr>
            <a:normAutofit fontScale="92500" lnSpcReduction="20000"/>
          </a:bodyPr>
          <a:lstStyle/>
          <a:p>
            <a:r>
              <a:rPr lang="en-US" dirty="0" smtClean="0"/>
              <a:t>Collected Utility/Station Case Studies for industry use or modeling of site specific training</a:t>
            </a:r>
          </a:p>
          <a:p>
            <a:pPr lvl="1"/>
            <a:r>
              <a:rPr lang="en-US" dirty="0" smtClean="0"/>
              <a:t>Best practices include relating failures to Technical Conscience principles, and site engineering management presentation of material</a:t>
            </a:r>
          </a:p>
          <a:p>
            <a:r>
              <a:rPr lang="en-US" dirty="0" smtClean="0"/>
              <a:t>Case Studies now on INPO </a:t>
            </a:r>
            <a:r>
              <a:rPr lang="en-US" dirty="0" err="1" smtClean="0"/>
              <a:t>Eng</a:t>
            </a:r>
            <a:r>
              <a:rPr lang="en-US" dirty="0" smtClean="0"/>
              <a:t> </a:t>
            </a:r>
            <a:r>
              <a:rPr lang="en-US" dirty="0" err="1" smtClean="0"/>
              <a:t>Dept</a:t>
            </a:r>
            <a:r>
              <a:rPr lang="en-US" dirty="0" smtClean="0"/>
              <a:t> Website</a:t>
            </a:r>
          </a:p>
          <a:p>
            <a:r>
              <a:rPr lang="en-US" dirty="0" smtClean="0"/>
              <a:t>Future – Sharing Insights and Lessons Learned</a:t>
            </a:r>
          </a:p>
          <a:p>
            <a:pPr lvl="1"/>
            <a:r>
              <a:rPr lang="en-US" dirty="0"/>
              <a:t>Perform analysis of 2017 </a:t>
            </a:r>
            <a:r>
              <a:rPr lang="en-US" dirty="0" err="1"/>
              <a:t>CEEs</a:t>
            </a:r>
            <a:r>
              <a:rPr lang="en-US" dirty="0"/>
              <a:t> (85</a:t>
            </a:r>
            <a:r>
              <a:rPr lang="en-US" dirty="0" smtClean="0"/>
              <a:t>)</a:t>
            </a:r>
          </a:p>
          <a:p>
            <a:pPr lvl="1"/>
            <a:r>
              <a:rPr lang="en-US" dirty="0" smtClean="0"/>
              <a:t>Issue Level 4 </a:t>
            </a:r>
            <a:r>
              <a:rPr lang="en-US" dirty="0" err="1" smtClean="0"/>
              <a:t>IER</a:t>
            </a:r>
            <a:r>
              <a:rPr lang="en-US" dirty="0" smtClean="0"/>
              <a:t> &amp; use Webinar to communicate insights gained from analysis of 2017 industry events</a:t>
            </a:r>
          </a:p>
          <a:p>
            <a:pPr lvl="1"/>
            <a:endParaRPr lang="en-US" dirty="0" smtClean="0"/>
          </a:p>
        </p:txBody>
      </p:sp>
    </p:spTree>
    <p:extLst>
      <p:ext uri="{BB962C8B-B14F-4D97-AF65-F5344CB8AC3E}">
        <p14:creationId xmlns:p14="http://schemas.microsoft.com/office/powerpoint/2010/main" val="34630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Critical Thinking Failure Modes</a:t>
            </a:r>
            <a:endParaRPr lang="en-US" sz="3200" dirty="0"/>
          </a:p>
        </p:txBody>
      </p:sp>
      <p:sp>
        <p:nvSpPr>
          <p:cNvPr id="3" name="Content Placeholder 2"/>
          <p:cNvSpPr>
            <a:spLocks noGrp="1"/>
          </p:cNvSpPr>
          <p:nvPr>
            <p:ph idx="1"/>
          </p:nvPr>
        </p:nvSpPr>
        <p:spPr/>
        <p:txBody>
          <a:bodyPr>
            <a:normAutofit/>
          </a:bodyPr>
          <a:lstStyle/>
          <a:p>
            <a:r>
              <a:rPr lang="en-US" dirty="0" smtClean="0"/>
              <a:t>A year earlier CEE analysis of 2015/16 data identified same issues as </a:t>
            </a:r>
            <a:r>
              <a:rPr lang="en-US" dirty="0" err="1" smtClean="0"/>
              <a:t>AFI</a:t>
            </a:r>
            <a:r>
              <a:rPr lang="en-US" dirty="0" smtClean="0"/>
              <a:t> analysis</a:t>
            </a:r>
          </a:p>
          <a:p>
            <a:r>
              <a:rPr lang="en-US" dirty="0" smtClean="0"/>
              <a:t>When evaluating a plant condition or modifying the plant, failure to:</a:t>
            </a:r>
          </a:p>
          <a:p>
            <a:pPr lvl="1"/>
            <a:r>
              <a:rPr lang="en-US" dirty="0"/>
              <a:t>I</a:t>
            </a:r>
            <a:r>
              <a:rPr lang="en-US" dirty="0" smtClean="0"/>
              <a:t>dentify or validate assumptions</a:t>
            </a:r>
          </a:p>
          <a:p>
            <a:pPr lvl="1"/>
            <a:r>
              <a:rPr lang="en-US" dirty="0" smtClean="0"/>
              <a:t>Identify critical parameters or attributes</a:t>
            </a:r>
          </a:p>
          <a:p>
            <a:pPr lvl="1"/>
            <a:r>
              <a:rPr lang="en-US" dirty="0" smtClean="0"/>
              <a:t>Identify high risk/potential </a:t>
            </a:r>
            <a:r>
              <a:rPr lang="en-US" dirty="0"/>
              <a:t>c</a:t>
            </a:r>
            <a:r>
              <a:rPr lang="en-US" dirty="0" smtClean="0"/>
              <a:t>onsequence</a:t>
            </a:r>
          </a:p>
          <a:p>
            <a:pPr lvl="1"/>
            <a:r>
              <a:rPr lang="en-US" dirty="0" smtClean="0"/>
              <a:t>Consider all options to address or modify</a:t>
            </a:r>
          </a:p>
          <a:p>
            <a:pPr lvl="1"/>
            <a:r>
              <a:rPr lang="en-US" dirty="0" smtClean="0"/>
              <a:t>Consider what is the worst that could happen</a:t>
            </a:r>
          </a:p>
          <a:p>
            <a:endParaRPr lang="en-US" dirty="0"/>
          </a:p>
        </p:txBody>
      </p:sp>
    </p:spTree>
    <p:extLst>
      <p:ext uri="{BB962C8B-B14F-4D97-AF65-F5344CB8AC3E}">
        <p14:creationId xmlns:p14="http://schemas.microsoft.com/office/powerpoint/2010/main" val="207477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prstClr val="white"/>
                </a:solidFill>
              </a:rPr>
              <a:pPr/>
              <a:t>14</a:t>
            </a:fld>
            <a:endParaRPr lang="en-US" dirty="0">
              <a:solidFill>
                <a:prstClr val="white"/>
              </a:solidFill>
            </a:endParaRPr>
          </a:p>
        </p:txBody>
      </p:sp>
      <p:sp>
        <p:nvSpPr>
          <p:cNvPr id="2" name="Title 1"/>
          <p:cNvSpPr>
            <a:spLocks noGrp="1"/>
          </p:cNvSpPr>
          <p:nvPr>
            <p:ph type="title"/>
          </p:nvPr>
        </p:nvSpPr>
        <p:spPr>
          <a:xfrm>
            <a:off x="615296" y="461475"/>
            <a:ext cx="8071503" cy="1145135"/>
          </a:xfrm>
        </p:spPr>
        <p:txBody>
          <a:bodyPr>
            <a:noAutofit/>
          </a:bodyPr>
          <a:lstStyle/>
          <a:p>
            <a:pPr algn="ctr">
              <a:lnSpc>
                <a:spcPct val="100000"/>
              </a:lnSpc>
            </a:pPr>
            <a:r>
              <a:rPr lang="en-US" sz="2800" dirty="0"/>
              <a:t>INPO </a:t>
            </a:r>
            <a:r>
              <a:rPr lang="en-US" sz="2800" dirty="0" smtClean="0"/>
              <a:t>and Industry Initiatives for </a:t>
            </a:r>
            <a:br>
              <a:rPr lang="en-US" sz="2800" dirty="0" smtClean="0"/>
            </a:br>
            <a:r>
              <a:rPr lang="en-US" sz="2800" dirty="0" smtClean="0"/>
              <a:t>Reducing Consequential Errors</a:t>
            </a:r>
            <a:endParaRPr lang="en-US" sz="2800" dirty="0"/>
          </a:p>
        </p:txBody>
      </p:sp>
      <p:sp>
        <p:nvSpPr>
          <p:cNvPr id="3" name="Content Placeholder 2"/>
          <p:cNvSpPr>
            <a:spLocks noGrp="1"/>
          </p:cNvSpPr>
          <p:nvPr>
            <p:ph idx="1"/>
          </p:nvPr>
        </p:nvSpPr>
        <p:spPr>
          <a:xfrm>
            <a:off x="457200" y="1676400"/>
            <a:ext cx="7853082" cy="4638943"/>
          </a:xfrm>
        </p:spPr>
        <p:txBody>
          <a:bodyPr>
            <a:normAutofit fontScale="40000" lnSpcReduction="20000"/>
          </a:bodyPr>
          <a:lstStyle/>
          <a:p>
            <a:pPr marL="282575" lvl="1" indent="-282575">
              <a:lnSpc>
                <a:spcPct val="105000"/>
              </a:lnSpc>
              <a:buSzPct val="110000"/>
              <a:buFont typeface="Arial" pitchFamily="34" charset="0"/>
              <a:buChar char="•"/>
            </a:pPr>
            <a:r>
              <a:rPr lang="en-US" sz="7400" dirty="0" smtClean="0">
                <a:effectLst/>
              </a:rPr>
              <a:t>Review and Assist visits (Prevention)</a:t>
            </a:r>
            <a:endParaRPr lang="en-US" sz="7400" dirty="0">
              <a:effectLst/>
            </a:endParaRPr>
          </a:p>
          <a:p>
            <a:pPr lvl="2" indent="-342900">
              <a:lnSpc>
                <a:spcPct val="120000"/>
              </a:lnSpc>
            </a:pPr>
            <a:r>
              <a:rPr lang="en-US" sz="7400" dirty="0" smtClean="0"/>
              <a:t>Project and Digital </a:t>
            </a:r>
            <a:r>
              <a:rPr lang="en-US" sz="7400" dirty="0"/>
              <a:t>Upgrade </a:t>
            </a:r>
            <a:r>
              <a:rPr lang="en-US" sz="7400" dirty="0" smtClean="0"/>
              <a:t>Assist visits</a:t>
            </a:r>
          </a:p>
          <a:p>
            <a:pPr marL="282575" lvl="1" indent="-282575">
              <a:lnSpc>
                <a:spcPct val="105000"/>
              </a:lnSpc>
              <a:buSzPct val="110000"/>
              <a:buFont typeface="Arial" pitchFamily="34" charset="0"/>
              <a:buChar char="•"/>
            </a:pPr>
            <a:r>
              <a:rPr lang="en-US" sz="7200" dirty="0">
                <a:effectLst/>
              </a:rPr>
              <a:t>Other Initiatives</a:t>
            </a:r>
          </a:p>
          <a:p>
            <a:pPr marL="847725" lvl="3" indent="-282575">
              <a:lnSpc>
                <a:spcPct val="105000"/>
              </a:lnSpc>
            </a:pPr>
            <a:r>
              <a:rPr lang="en-US" sz="7200" dirty="0">
                <a:effectLst/>
              </a:rPr>
              <a:t>SCRAM </a:t>
            </a:r>
            <a:r>
              <a:rPr lang="en-US" sz="7200" dirty="0" smtClean="0">
                <a:effectLst/>
              </a:rPr>
              <a:t>reduction, AC Power Reliability, Program Management Effectiveness </a:t>
            </a:r>
          </a:p>
          <a:p>
            <a:pPr marL="847725" lvl="3" indent="-282575">
              <a:lnSpc>
                <a:spcPct val="105000"/>
              </a:lnSpc>
            </a:pPr>
            <a:r>
              <a:rPr lang="en-US" sz="7200" dirty="0" smtClean="0">
                <a:effectLst/>
              </a:rPr>
              <a:t>Evaluation/Peer Review Technical Conscience strengths</a:t>
            </a:r>
            <a:r>
              <a:rPr lang="en-US" sz="7200" dirty="0" smtClean="0"/>
              <a:t>/ weaknesses feedback </a:t>
            </a:r>
          </a:p>
          <a:p>
            <a:pPr marL="847725" lvl="3" indent="-282575">
              <a:lnSpc>
                <a:spcPct val="105000"/>
              </a:lnSpc>
            </a:pPr>
            <a:r>
              <a:rPr lang="en-US" sz="7200" dirty="0" smtClean="0">
                <a:effectLst/>
              </a:rPr>
              <a:t>Advanced </a:t>
            </a:r>
            <a:r>
              <a:rPr lang="en-US" sz="7200" dirty="0">
                <a:effectLst/>
              </a:rPr>
              <a:t>Engineering </a:t>
            </a:r>
            <a:r>
              <a:rPr lang="en-US" sz="7200" dirty="0" smtClean="0">
                <a:effectLst/>
              </a:rPr>
              <a:t>Training</a:t>
            </a:r>
            <a:endParaRPr lang="en-US" sz="8000" dirty="0" smtClean="0"/>
          </a:p>
        </p:txBody>
      </p:sp>
    </p:spTree>
    <p:extLst>
      <p:ext uri="{BB962C8B-B14F-4D97-AF65-F5344CB8AC3E}">
        <p14:creationId xmlns:p14="http://schemas.microsoft.com/office/powerpoint/2010/main" val="59678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61" y="274451"/>
            <a:ext cx="8140700" cy="1646713"/>
          </a:xfrm>
        </p:spPr>
        <p:txBody>
          <a:bodyPr>
            <a:normAutofit/>
          </a:bodyPr>
          <a:lstStyle/>
          <a:p>
            <a:r>
              <a:rPr lang="en-US" dirty="0" smtClean="0"/>
              <a:t>What could happen with Configuration Management?</a:t>
            </a:r>
            <a:endParaRPr lang="en-US" dirty="0"/>
          </a:p>
        </p:txBody>
      </p:sp>
      <p:sp>
        <p:nvSpPr>
          <p:cNvPr id="3" name="Content Placeholder 2"/>
          <p:cNvSpPr>
            <a:spLocks noGrp="1"/>
          </p:cNvSpPr>
          <p:nvPr>
            <p:ph idx="1"/>
          </p:nvPr>
        </p:nvSpPr>
        <p:spPr>
          <a:xfrm>
            <a:off x="420542" y="2051050"/>
            <a:ext cx="8140701" cy="4377459"/>
          </a:xfrm>
        </p:spPr>
        <p:txBody>
          <a:bodyPr>
            <a:normAutofit lnSpcReduction="10000"/>
          </a:bodyPr>
          <a:lstStyle/>
          <a:p>
            <a:r>
              <a:rPr lang="en-US" dirty="0" smtClean="0"/>
              <a:t>With engineering reorganizations,</a:t>
            </a:r>
          </a:p>
          <a:p>
            <a:r>
              <a:rPr lang="en-US" dirty="0" smtClean="0"/>
              <a:t>transition of design organization reporting relationships, </a:t>
            </a:r>
          </a:p>
          <a:p>
            <a:r>
              <a:rPr lang="en-US" dirty="0" smtClean="0"/>
              <a:t>remote monitoring of plant performance and condition,</a:t>
            </a:r>
          </a:p>
          <a:p>
            <a:r>
              <a:rPr lang="en-US" dirty="0"/>
              <a:t>&amp;</a:t>
            </a:r>
            <a:r>
              <a:rPr lang="en-US" dirty="0" smtClean="0"/>
              <a:t> fewer engineers directly supporting the stations</a:t>
            </a:r>
          </a:p>
          <a:p>
            <a:r>
              <a:rPr lang="en-US" dirty="0" smtClean="0"/>
              <a:t>How will you know if a course correction is necessary? What might indicate a problem is developing? </a:t>
            </a:r>
            <a:endParaRPr lang="en-US" dirty="0"/>
          </a:p>
        </p:txBody>
      </p:sp>
    </p:spTree>
    <p:extLst>
      <p:ext uri="{BB962C8B-B14F-4D97-AF65-F5344CB8AC3E}">
        <p14:creationId xmlns:p14="http://schemas.microsoft.com/office/powerpoint/2010/main" val="199352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848600" y="6553200"/>
            <a:ext cx="838200" cy="304800"/>
          </a:xfrm>
          <a:prstGeom prst="rect">
            <a:avLst/>
          </a:prstGeom>
        </p:spPr>
        <p:txBody>
          <a:bodyPr/>
          <a:lstStyle/>
          <a:p>
            <a:pPr>
              <a:defRPr/>
            </a:pPr>
            <a:fld id="{90135678-A331-4690-991C-5091D95568EB}" type="slidenum">
              <a:rPr lang="en-US" smtClean="0">
                <a:solidFill>
                  <a:prstClr val="white"/>
                </a:solidFill>
              </a:rPr>
              <a:pPr>
                <a:defRPr/>
              </a:pPr>
              <a:t>16</a:t>
            </a:fld>
            <a:endParaRPr lang="en-US" dirty="0">
              <a:solidFill>
                <a:prstClr val="white"/>
              </a:solidFill>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237038" y="2690813"/>
            <a:ext cx="4906962" cy="3709987"/>
          </a:xfrm>
          <a:prstGeom prst="rect">
            <a:avLst/>
          </a:prstGeom>
          <a:ln>
            <a:noFill/>
          </a:ln>
          <a:effectLst>
            <a:softEdge rad="112500"/>
          </a:effectLst>
        </p:spPr>
      </p:pic>
    </p:spTree>
    <p:extLst>
      <p:ext uri="{BB962C8B-B14F-4D97-AF65-F5344CB8AC3E}">
        <p14:creationId xmlns:p14="http://schemas.microsoft.com/office/powerpoint/2010/main" val="33647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77000"/>
            <a:ext cx="1600200" cy="304800"/>
          </a:xfrm>
          <a:prstGeom prst="rect">
            <a:avLst/>
          </a:prstGeom>
        </p:spPr>
        <p:txBody>
          <a:bodyPr/>
          <a:lstStyle/>
          <a:p>
            <a:pPr>
              <a:defRPr/>
            </a:pPr>
            <a:r>
              <a:rPr lang="en-US" sz="1000" smtClean="0">
                <a:solidFill>
                  <a:prstClr val="white"/>
                </a:solidFill>
              </a:rPr>
              <a:t>Updated April </a:t>
            </a:r>
            <a:r>
              <a:rPr lang="en-US" sz="1000" dirty="0" smtClean="0">
                <a:solidFill>
                  <a:prstClr val="white"/>
                </a:solidFill>
              </a:rPr>
              <a:t>2018</a:t>
            </a:r>
            <a:endParaRPr lang="en-US" sz="1000" dirty="0">
              <a:solidFill>
                <a:prstClr val="white"/>
              </a:solidFill>
            </a:endParaRPr>
          </a:p>
        </p:txBody>
      </p:sp>
      <p:sp>
        <p:nvSpPr>
          <p:cNvPr id="7" name="Text Box 3"/>
          <p:cNvSpPr txBox="1">
            <a:spLocks noChangeArrowheads="1"/>
          </p:cNvSpPr>
          <p:nvPr/>
        </p:nvSpPr>
        <p:spPr bwMode="auto">
          <a:xfrm>
            <a:off x="1213368" y="3256998"/>
            <a:ext cx="2352675" cy="292259"/>
          </a:xfrm>
          <a:prstGeom prst="rect">
            <a:avLst/>
          </a:prstGeom>
          <a:noFill/>
          <a:ln w="9525">
            <a:noFill/>
            <a:miter lim="800000"/>
            <a:headEnd/>
            <a:tailEnd/>
          </a:ln>
        </p:spPr>
        <p:txBody>
          <a:bodyPr rot="0" vert="horz" wrap="square" lIns="91440" tIns="45720" rIns="91440" bIns="45720" anchor="t" anchorCtr="0" upright="1">
            <a:spAutoFit/>
          </a:bodyPr>
          <a:lstStyle>
            <a:defPPr>
              <a:defRPr lang="en-US"/>
            </a:defPPr>
            <a:lvl1pPr algn="ctr" fontAlgn="base">
              <a:lnSpc>
                <a:spcPct val="115000"/>
              </a:lnSpc>
              <a:defRPr sz="1200" b="1">
                <a:solidFill>
                  <a:srgbClr val="FFFFFF"/>
                </a:solidFill>
                <a:ea typeface="Calibri"/>
                <a:cs typeface="Times New Roman"/>
              </a:defRPr>
            </a:lvl1pPr>
          </a:lstStyle>
          <a:p>
            <a:r>
              <a:rPr lang="en-US" dirty="0"/>
              <a:t>PERMANENT EMPLOYEES</a:t>
            </a:r>
          </a:p>
        </p:txBody>
      </p:sp>
      <p:sp>
        <p:nvSpPr>
          <p:cNvPr id="10" name="Rectangle 9"/>
          <p:cNvSpPr>
            <a:spLocks noChangeArrowheads="1"/>
          </p:cNvSpPr>
          <p:nvPr/>
        </p:nvSpPr>
        <p:spPr bwMode="auto">
          <a:xfrm>
            <a:off x="1676400" y="2414379"/>
            <a:ext cx="1590675" cy="342900"/>
          </a:xfrm>
          <a:prstGeom prst="rect">
            <a:avLst/>
          </a:prstGeom>
          <a:noFill/>
          <a:ln w="9525">
            <a:noFill/>
            <a:miter lim="800000"/>
            <a:headEnd/>
            <a:tailEnd/>
          </a:ln>
        </p:spPr>
        <p:txBody>
          <a:bodyPr rot="0" vert="horz" wrap="square" lIns="91440" tIns="45720" rIns="91440" bIns="45720" anchor="t" anchorCtr="0" upright="1">
            <a:noAutofit/>
          </a:bodyPr>
          <a:lstStyle/>
          <a:p>
            <a:pPr fontAlgn="base"/>
            <a:r>
              <a:rPr lang="en-US" sz="1000" b="1" dirty="0">
                <a:solidFill>
                  <a:srgbClr val="FFFFFF"/>
                </a:solidFill>
                <a:ea typeface="Calibri"/>
                <a:cs typeface="Times New Roman"/>
              </a:rPr>
              <a:t>Thomas</a:t>
            </a:r>
            <a:r>
              <a:rPr lang="en-US" sz="800" b="1" dirty="0" smtClean="0">
                <a:solidFill>
                  <a:srgbClr val="FFFFFF"/>
                </a:solidFill>
                <a:ea typeface="Calibri"/>
                <a:cs typeface="Times New Roman"/>
              </a:rPr>
              <a:t> </a:t>
            </a:r>
            <a:r>
              <a:rPr lang="en-US" sz="1000" b="1" dirty="0">
                <a:solidFill>
                  <a:srgbClr val="FFFFFF"/>
                </a:solidFill>
                <a:ea typeface="Calibri"/>
                <a:cs typeface="Times New Roman"/>
              </a:rPr>
              <a:t>Roddey</a:t>
            </a:r>
          </a:p>
          <a:p>
            <a:pPr fontAlgn="base"/>
            <a:r>
              <a:rPr lang="en-US" sz="1000" b="1" dirty="0">
                <a:solidFill>
                  <a:srgbClr val="FFFFFF"/>
                </a:solidFill>
                <a:ea typeface="Calibri"/>
                <a:cs typeface="Times New Roman"/>
              </a:rPr>
              <a:t>Assistant</a:t>
            </a:r>
            <a:r>
              <a:rPr lang="en-US" sz="800" b="1" dirty="0" smtClean="0">
                <a:solidFill>
                  <a:srgbClr val="FFFFFF"/>
                </a:solidFill>
                <a:ea typeface="Calibri"/>
                <a:cs typeface="Times New Roman"/>
              </a:rPr>
              <a:t> </a:t>
            </a:r>
            <a:r>
              <a:rPr lang="en-US" sz="1000" b="1" dirty="0">
                <a:solidFill>
                  <a:srgbClr val="FFFFFF"/>
                </a:solidFill>
                <a:ea typeface="Calibri"/>
                <a:cs typeface="Times New Roman"/>
              </a:rPr>
              <a:t>Department</a:t>
            </a:r>
            <a:r>
              <a:rPr lang="en-US" sz="800" b="1" dirty="0" smtClean="0">
                <a:solidFill>
                  <a:srgbClr val="FFFFFF"/>
                </a:solidFill>
                <a:ea typeface="Calibri"/>
                <a:cs typeface="Times New Roman"/>
              </a:rPr>
              <a:t> </a:t>
            </a:r>
            <a:r>
              <a:rPr lang="en-US" sz="1000" b="1" dirty="0">
                <a:solidFill>
                  <a:srgbClr val="FFFFFF"/>
                </a:solidFill>
                <a:ea typeface="Calibri"/>
                <a:cs typeface="Times New Roman"/>
              </a:rPr>
              <a:t>Manager</a:t>
            </a:r>
          </a:p>
        </p:txBody>
      </p:sp>
      <p:sp>
        <p:nvSpPr>
          <p:cNvPr id="11" name="Text Box 48"/>
          <p:cNvSpPr txBox="1">
            <a:spLocks noChangeArrowheads="1"/>
          </p:cNvSpPr>
          <p:nvPr/>
        </p:nvSpPr>
        <p:spPr bwMode="auto">
          <a:xfrm>
            <a:off x="5275607" y="1348941"/>
            <a:ext cx="2772923" cy="304699"/>
          </a:xfrm>
          <a:prstGeom prst="rect">
            <a:avLst/>
          </a:prstGeom>
          <a:noFill/>
          <a:ln w="9525">
            <a:noFill/>
            <a:miter lim="800000"/>
            <a:headEnd/>
            <a:tailEnd/>
          </a:ln>
        </p:spPr>
        <p:txBody>
          <a:bodyPr rot="0" vert="horz" wrap="square" lIns="91440" tIns="45720" rIns="91440" bIns="45720" anchor="t" anchorCtr="0" upright="1">
            <a:spAutoFit/>
          </a:bodyPr>
          <a:lstStyle>
            <a:defPPr>
              <a:defRPr lang="en-US"/>
            </a:defPPr>
            <a:lvl1pPr algn="ctr" fontAlgn="base">
              <a:lnSpc>
                <a:spcPct val="115000"/>
              </a:lnSpc>
              <a:defRPr sz="1200" b="1">
                <a:solidFill>
                  <a:srgbClr val="FFFFFF"/>
                </a:solidFill>
                <a:ea typeface="Calibri"/>
                <a:cs typeface="Times New Roman"/>
              </a:defRPr>
            </a:lvl1pPr>
          </a:lstStyle>
          <a:p>
            <a:r>
              <a:rPr lang="en-US" dirty="0" err="1" smtClean="0"/>
              <a:t>SECONDEE</a:t>
            </a:r>
            <a:r>
              <a:rPr lang="en-US" dirty="0" smtClean="0"/>
              <a:t>/LIAISON ENGINEER</a:t>
            </a:r>
            <a:endParaRPr lang="en-US" dirty="0"/>
          </a:p>
        </p:txBody>
      </p:sp>
      <p:sp>
        <p:nvSpPr>
          <p:cNvPr id="12" name="Text Box 6"/>
          <p:cNvSpPr txBox="1">
            <a:spLocks noChangeArrowheads="1"/>
          </p:cNvSpPr>
          <p:nvPr/>
        </p:nvSpPr>
        <p:spPr bwMode="auto">
          <a:xfrm>
            <a:off x="3295654" y="1263477"/>
            <a:ext cx="1895475" cy="1676400"/>
          </a:xfrm>
          <a:prstGeom prst="rect">
            <a:avLst/>
          </a:prstGeom>
          <a:noFill/>
          <a:ln w="9525">
            <a:noFill/>
            <a:miter lim="800000"/>
            <a:headEnd/>
            <a:tailEnd/>
          </a:ln>
        </p:spPr>
        <p:txBody>
          <a:bodyPr rot="0" vert="horz" wrap="square" lIns="91440" tIns="45720" rIns="91440" bIns="45720" anchor="ctr" anchorCtr="0" upright="1">
            <a:noAutofit/>
          </a:bodyPr>
          <a:lstStyle/>
          <a:p>
            <a:pPr fontAlgn="base"/>
            <a:endParaRPr lang="en-US" sz="800" dirty="0">
              <a:solidFill>
                <a:prstClr val="black"/>
              </a:solidFill>
              <a:ea typeface="Calibri"/>
              <a:cs typeface="Times New Roman"/>
            </a:endParaRPr>
          </a:p>
        </p:txBody>
      </p:sp>
      <p:grpSp>
        <p:nvGrpSpPr>
          <p:cNvPr id="4" name="Group 3"/>
          <p:cNvGrpSpPr/>
          <p:nvPr/>
        </p:nvGrpSpPr>
        <p:grpSpPr>
          <a:xfrm>
            <a:off x="916264" y="1047751"/>
            <a:ext cx="2028825" cy="914400"/>
            <a:chOff x="916264" y="1047751"/>
            <a:chExt cx="2028825" cy="914400"/>
          </a:xfrm>
        </p:grpSpPr>
        <p:sp>
          <p:nvSpPr>
            <p:cNvPr id="14" name="Text Box 5"/>
            <p:cNvSpPr txBox="1">
              <a:spLocks noChangeArrowheads="1"/>
            </p:cNvSpPr>
            <p:nvPr/>
          </p:nvSpPr>
          <p:spPr bwMode="auto">
            <a:xfrm>
              <a:off x="1706839" y="1304926"/>
              <a:ext cx="1238250" cy="361950"/>
            </a:xfrm>
            <a:prstGeom prst="rect">
              <a:avLst/>
            </a:prstGeom>
            <a:noFill/>
            <a:ln w="9525">
              <a:noFill/>
              <a:miter lim="800000"/>
              <a:headEnd/>
              <a:tailEnd/>
            </a:ln>
          </p:spPr>
          <p:txBody>
            <a:bodyPr rot="0" vert="horz" wrap="square" lIns="91440" tIns="45720" rIns="91440" bIns="45720" anchor="t" anchorCtr="0" upright="1">
              <a:noAutofit/>
            </a:bodyPr>
            <a:lstStyle/>
            <a:p>
              <a:pPr fontAlgn="base"/>
              <a:r>
                <a:rPr lang="en-US" sz="1000" b="1" dirty="0">
                  <a:solidFill>
                    <a:srgbClr val="FFFFFF"/>
                  </a:solidFill>
                  <a:ea typeface="Calibri"/>
                  <a:cs typeface="Times New Roman"/>
                </a:rPr>
                <a:t>Terry Schuster</a:t>
              </a:r>
              <a:endParaRPr lang="en-US" sz="1000" dirty="0">
                <a:solidFill>
                  <a:prstClr val="black"/>
                </a:solidFill>
                <a:ea typeface="Calibri"/>
                <a:cs typeface="Times New Roman"/>
              </a:endParaRPr>
            </a:p>
            <a:p>
              <a:pPr fontAlgn="base"/>
              <a:r>
                <a:rPr lang="en-US" sz="1000" b="1" dirty="0">
                  <a:solidFill>
                    <a:srgbClr val="FFFFFF"/>
                  </a:solidFill>
                  <a:ea typeface="Calibri"/>
                  <a:cs typeface="Times New Roman"/>
                </a:rPr>
                <a:t>Department Manager</a:t>
              </a:r>
              <a:endParaRPr lang="en-US" sz="1000" dirty="0">
                <a:solidFill>
                  <a:prstClr val="black"/>
                </a:solidFill>
                <a:ea typeface="Calibri"/>
                <a:cs typeface="Times New Roman"/>
              </a:endParaRPr>
            </a:p>
            <a:p>
              <a:pPr fontAlgn="base"/>
              <a:r>
                <a:rPr lang="en-US" sz="800" b="1" dirty="0">
                  <a:solidFill>
                    <a:srgbClr val="FFFFFF"/>
                  </a:solidFill>
                  <a:ea typeface="Calibri"/>
                  <a:cs typeface="Times New Roman"/>
                </a:rPr>
                <a:t> </a:t>
              </a:r>
              <a:endParaRPr lang="en-US" sz="1100" dirty="0">
                <a:solidFill>
                  <a:prstClr val="black"/>
                </a:solidFill>
                <a:ea typeface="Calibri"/>
                <a:cs typeface="Times New Roman"/>
              </a:endParaRPr>
            </a:p>
          </p:txBody>
        </p:sp>
        <p:pic>
          <p:nvPicPr>
            <p:cNvPr id="15" name="Picture 14" descr="C:\Users\i735\Desktop\Schus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264" y="1047751"/>
              <a:ext cx="790575" cy="914400"/>
            </a:xfrm>
            <a:prstGeom prst="rect">
              <a:avLst/>
            </a:prstGeom>
            <a:noFill/>
            <a:ln>
              <a:noFill/>
            </a:ln>
          </p:spPr>
        </p:pic>
      </p:grpSp>
      <p:grpSp>
        <p:nvGrpSpPr>
          <p:cNvPr id="22" name="Group 21"/>
          <p:cNvGrpSpPr/>
          <p:nvPr/>
        </p:nvGrpSpPr>
        <p:grpSpPr>
          <a:xfrm>
            <a:off x="965967" y="3579514"/>
            <a:ext cx="1002574" cy="1152960"/>
            <a:chOff x="-98673" y="2619"/>
            <a:chExt cx="1002574" cy="1152960"/>
          </a:xfrm>
        </p:grpSpPr>
        <p:sp>
          <p:nvSpPr>
            <p:cNvPr id="23" name="Rectangle 22"/>
            <p:cNvSpPr>
              <a:spLocks noChangeArrowheads="1"/>
            </p:cNvSpPr>
            <p:nvPr/>
          </p:nvSpPr>
          <p:spPr bwMode="auto">
            <a:xfrm>
              <a:off x="-98673" y="935869"/>
              <a:ext cx="1002574" cy="219710"/>
            </a:xfrm>
            <a:prstGeom prst="rect">
              <a:avLst/>
            </a:prstGeom>
            <a:noFill/>
            <a:ln w="9525">
              <a:noFill/>
              <a:miter lim="800000"/>
              <a:headEnd/>
              <a:tailEnd/>
            </a:ln>
          </p:spPr>
          <p:txBody>
            <a:bodyPr rot="0" vert="horz" wrap="square" lIns="91440" tIns="45720" rIns="91440" bIns="45720" anchor="t" anchorCtr="0" upright="1">
              <a:noAutofit/>
            </a:bodyPr>
            <a:lstStyle/>
            <a:p>
              <a:pPr algn="ctr" fontAlgn="base"/>
              <a:r>
                <a:rPr lang="en-US" sz="1000" b="1" dirty="0">
                  <a:solidFill>
                    <a:srgbClr val="FFFFFF"/>
                  </a:solidFill>
                  <a:ea typeface="Calibri"/>
                  <a:cs typeface="Times New Roman"/>
                </a:rPr>
                <a:t>Carl Faller</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2619"/>
              <a:ext cx="790575" cy="909161"/>
            </a:xfrm>
            <a:prstGeom prst="rect">
              <a:avLst/>
            </a:prstGeom>
            <a:noFill/>
            <a:ln>
              <a:noFill/>
            </a:ln>
          </p:spPr>
        </p:pic>
      </p:grpSp>
      <p:sp>
        <p:nvSpPr>
          <p:cNvPr id="38" name="Text Box 4"/>
          <p:cNvSpPr txBox="1">
            <a:spLocks noChangeArrowheads="1"/>
          </p:cNvSpPr>
          <p:nvPr/>
        </p:nvSpPr>
        <p:spPr bwMode="auto">
          <a:xfrm>
            <a:off x="4963922" y="3257232"/>
            <a:ext cx="3448050" cy="292259"/>
          </a:xfrm>
          <a:prstGeom prst="rect">
            <a:avLst/>
          </a:prstGeom>
          <a:noFill/>
          <a:ln w="9525">
            <a:noFill/>
            <a:miter lim="800000"/>
            <a:headEnd/>
            <a:tailEnd/>
          </a:ln>
        </p:spPr>
        <p:txBody>
          <a:bodyPr rot="0" vert="horz" wrap="square" lIns="91440" tIns="45720" rIns="91440" bIns="45720" anchor="t" anchorCtr="0" upright="1">
            <a:spAutoFit/>
          </a:bodyPr>
          <a:lstStyle/>
          <a:p>
            <a:pPr algn="ctr" fontAlgn="base">
              <a:lnSpc>
                <a:spcPct val="115000"/>
              </a:lnSpc>
            </a:pPr>
            <a:r>
              <a:rPr lang="en-US" sz="1200" b="1" dirty="0">
                <a:solidFill>
                  <a:srgbClr val="FFFFFF"/>
                </a:solidFill>
                <a:ea typeface="Calibri"/>
                <a:cs typeface="Times New Roman"/>
              </a:rPr>
              <a:t>LOANED EMPLOYEES</a:t>
            </a:r>
            <a:endParaRPr lang="en-US" sz="1200" dirty="0">
              <a:solidFill>
                <a:prstClr val="black"/>
              </a:solidFill>
              <a:ea typeface="Calibri"/>
              <a:cs typeface="Times New Roman"/>
            </a:endParaRPr>
          </a:p>
        </p:txBody>
      </p:sp>
      <p:sp>
        <p:nvSpPr>
          <p:cNvPr id="55" name="Rectangle 54"/>
          <p:cNvSpPr>
            <a:spLocks noChangeArrowheads="1"/>
          </p:cNvSpPr>
          <p:nvPr/>
        </p:nvSpPr>
        <p:spPr bwMode="auto">
          <a:xfrm>
            <a:off x="1222096" y="5873093"/>
            <a:ext cx="933450" cy="209551"/>
          </a:xfrm>
          <a:prstGeom prst="rect">
            <a:avLst/>
          </a:prstGeom>
          <a:noFill/>
          <a:ln w="9525">
            <a:noFill/>
            <a:miter lim="800000"/>
            <a:headEnd/>
            <a:tailEnd/>
          </a:ln>
        </p:spPr>
        <p:txBody>
          <a:bodyPr rot="0" vert="horz" wrap="square" lIns="91440" tIns="45720" rIns="91440" bIns="45720" anchor="t" anchorCtr="0" upright="1">
            <a:noAutofit/>
          </a:bodyPr>
          <a:lstStyle/>
          <a:p>
            <a:pPr algn="ctr" fontAlgn="base"/>
            <a:endParaRPr lang="en-US" sz="1100" dirty="0">
              <a:solidFill>
                <a:prstClr val="black"/>
              </a:solidFill>
              <a:ea typeface="Calibri"/>
              <a:cs typeface="Times New Roman"/>
            </a:endParaRPr>
          </a:p>
        </p:txBody>
      </p:sp>
      <p:sp>
        <p:nvSpPr>
          <p:cNvPr id="63" name="Rectangle 62"/>
          <p:cNvSpPr>
            <a:spLocks noChangeArrowheads="1"/>
          </p:cNvSpPr>
          <p:nvPr/>
        </p:nvSpPr>
        <p:spPr bwMode="auto">
          <a:xfrm>
            <a:off x="1704973" y="2104738"/>
            <a:ext cx="1562100" cy="333375"/>
          </a:xfrm>
          <a:prstGeom prst="rect">
            <a:avLst/>
          </a:prstGeom>
          <a:noFill/>
          <a:ln w="9525">
            <a:noFill/>
            <a:miter lim="800000"/>
            <a:headEnd/>
            <a:tailEnd/>
          </a:ln>
        </p:spPr>
        <p:txBody>
          <a:bodyPr rot="0" vert="horz" wrap="square" lIns="91440" tIns="45720" rIns="91440" bIns="45720" anchor="t" anchorCtr="0" upright="1">
            <a:noAutofit/>
          </a:bodyPr>
          <a:lstStyle/>
          <a:p>
            <a:pPr fontAlgn="base"/>
            <a:endParaRPr lang="en-US" sz="1100" dirty="0">
              <a:solidFill>
                <a:prstClr val="black"/>
              </a:solidFill>
              <a:ea typeface="Calibri"/>
              <a:cs typeface="Times New Roman"/>
            </a:endParaRPr>
          </a:p>
        </p:txBody>
      </p:sp>
      <p:sp>
        <p:nvSpPr>
          <p:cNvPr id="3" name="Rectangle 66"/>
          <p:cNvSpPr>
            <a:spLocks noChangeArrowheads="1"/>
          </p:cNvSpPr>
          <p:nvPr/>
        </p:nvSpPr>
        <p:spPr bwMode="auto">
          <a:xfrm>
            <a:off x="304800" y="364123"/>
            <a:ext cx="85175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dirty="0" smtClean="0">
                <a:solidFill>
                  <a:prstClr val="white"/>
                </a:solidFill>
                <a:latin typeface="Arial" charset="0"/>
              </a:rPr>
              <a:t>ENGINEERING AND CONFIGURATION MANAGEMENT (4N)</a:t>
            </a:r>
            <a:endParaRPr lang="en-US" sz="1600" dirty="0">
              <a:solidFill>
                <a:prstClr val="white"/>
              </a:solidFill>
              <a:latin typeface="Arial" charset="0"/>
            </a:endParaRPr>
          </a:p>
        </p:txBody>
      </p:sp>
      <p:sp>
        <p:nvSpPr>
          <p:cNvPr id="5" name="Rectangle 69"/>
          <p:cNvSpPr>
            <a:spLocks noChangeArrowheads="1"/>
          </p:cNvSpPr>
          <p:nvPr/>
        </p:nvSpPr>
        <p:spPr bwMode="auto">
          <a:xfrm>
            <a:off x="0"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charset="0"/>
            </a:endParaRPr>
          </a:p>
        </p:txBody>
      </p:sp>
      <p:sp>
        <p:nvSpPr>
          <p:cNvPr id="6" name="Rectangle 78"/>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endParaRPr>
          </a:p>
        </p:txBody>
      </p:sp>
      <p:sp>
        <p:nvSpPr>
          <p:cNvPr id="39" name="AutoShape 2" descr="https://apps.inpo.org/Data/PeopleandPlaces/ProfilePictures/316008.jpg?1234"/>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endParaRPr>
          </a:p>
        </p:txBody>
      </p:sp>
      <p:sp>
        <p:nvSpPr>
          <p:cNvPr id="40" name="AutoShape 2" descr="https://apps.inpo.org/Data/PeopleandPlaces/ProfilePictures/314259.jpg?1234"/>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81" y="2081956"/>
            <a:ext cx="790343" cy="90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1983028" y="3617600"/>
            <a:ext cx="790575" cy="1291872"/>
            <a:chOff x="2674517" y="3617600"/>
            <a:chExt cx="790575" cy="1291872"/>
          </a:xfrm>
        </p:grpSpPr>
        <p:sp>
          <p:nvSpPr>
            <p:cNvPr id="30" name="Rectangle 29"/>
            <p:cNvSpPr/>
            <p:nvPr/>
          </p:nvSpPr>
          <p:spPr>
            <a:xfrm>
              <a:off x="2674517" y="4463196"/>
              <a:ext cx="790575" cy="446276"/>
            </a:xfrm>
            <a:prstGeom prst="rect">
              <a:avLst/>
            </a:prstGeom>
          </p:spPr>
          <p:txBody>
            <a:bodyPr wrap="square">
              <a:spAutoFit/>
            </a:bodyPr>
            <a:lstStyle/>
            <a:p>
              <a:pPr algn="ctr" fontAlgn="base">
                <a:lnSpc>
                  <a:spcPct val="115000"/>
                </a:lnSpc>
              </a:pPr>
              <a:r>
                <a:rPr lang="en-US" sz="1000" b="1" dirty="0">
                  <a:solidFill>
                    <a:srgbClr val="FFFFFF"/>
                  </a:solidFill>
                  <a:ea typeface="Calibri"/>
                  <a:cs typeface="Times New Roman"/>
                </a:rPr>
                <a:t>Craig Faulkner</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4517" y="3617600"/>
              <a:ext cx="790575" cy="90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a:off x="5139373" y="4909472"/>
            <a:ext cx="1239512" cy="1328633"/>
            <a:chOff x="5191129" y="4909472"/>
            <a:chExt cx="1239512" cy="1328633"/>
          </a:xfrm>
        </p:grpSpPr>
        <p:pic>
          <p:nvPicPr>
            <p:cNvPr id="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2837" y="4909472"/>
              <a:ext cx="816096" cy="93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5191129" y="5791829"/>
              <a:ext cx="1239512" cy="446276"/>
            </a:xfrm>
            <a:prstGeom prst="rect">
              <a:avLst/>
            </a:prstGeom>
          </p:spPr>
          <p:txBody>
            <a:bodyPr wrap="square">
              <a:spAutoFit/>
            </a:bodyPr>
            <a:lstStyle/>
            <a:p>
              <a:pPr algn="ctr" fontAlgn="base">
                <a:lnSpc>
                  <a:spcPct val="115000"/>
                </a:lnSpc>
              </a:pPr>
              <a:r>
                <a:rPr lang="en-US" sz="1000" b="1" dirty="0">
                  <a:solidFill>
                    <a:srgbClr val="FFFFFF"/>
                  </a:solidFill>
                  <a:ea typeface="Calibri"/>
                  <a:cs typeface="Times New Roman"/>
                </a:rPr>
                <a:t>Ken Robinson</a:t>
              </a:r>
            </a:p>
            <a:p>
              <a:pPr algn="ctr" fontAlgn="base">
                <a:lnSpc>
                  <a:spcPct val="115000"/>
                </a:lnSpc>
              </a:pPr>
              <a:r>
                <a:rPr lang="en-US" sz="1000" b="1" dirty="0">
                  <a:solidFill>
                    <a:srgbClr val="FFFFFF"/>
                  </a:solidFill>
                  <a:ea typeface="Calibri"/>
                  <a:cs typeface="Times New Roman"/>
                </a:rPr>
                <a:t>Calvert Cliffs</a:t>
              </a:r>
            </a:p>
          </p:txBody>
        </p:sp>
      </p:grpSp>
      <p:grpSp>
        <p:nvGrpSpPr>
          <p:cNvPr id="13" name="Group 12"/>
          <p:cNvGrpSpPr/>
          <p:nvPr/>
        </p:nvGrpSpPr>
        <p:grpSpPr>
          <a:xfrm>
            <a:off x="6058271" y="3596767"/>
            <a:ext cx="1207594" cy="1321240"/>
            <a:chOff x="6077914" y="3549257"/>
            <a:chExt cx="1207594" cy="1321240"/>
          </a:xfrm>
        </p:grpSpPr>
        <p:sp>
          <p:nvSpPr>
            <p:cNvPr id="41" name="Rectangle 40"/>
            <p:cNvSpPr/>
            <p:nvPr/>
          </p:nvSpPr>
          <p:spPr>
            <a:xfrm>
              <a:off x="6077914" y="4424221"/>
              <a:ext cx="1207594" cy="446276"/>
            </a:xfrm>
            <a:prstGeom prst="rect">
              <a:avLst/>
            </a:prstGeom>
          </p:spPr>
          <p:txBody>
            <a:bodyPr wrap="square">
              <a:spAutoFit/>
            </a:bodyPr>
            <a:lstStyle/>
            <a:p>
              <a:pPr algn="ctr" fontAlgn="base">
                <a:lnSpc>
                  <a:spcPct val="115000"/>
                </a:lnSpc>
              </a:pPr>
              <a:r>
                <a:rPr lang="en-US" sz="1000" b="1" dirty="0">
                  <a:solidFill>
                    <a:srgbClr val="FFFFFF"/>
                  </a:solidFill>
                  <a:ea typeface="Calibri"/>
                  <a:cs typeface="Times New Roman"/>
                </a:rPr>
                <a:t>Joe Mathew</a:t>
              </a:r>
            </a:p>
            <a:p>
              <a:pPr algn="ctr" fontAlgn="base">
                <a:lnSpc>
                  <a:spcPct val="115000"/>
                </a:lnSpc>
              </a:pPr>
              <a:r>
                <a:rPr lang="en-US" sz="1000" b="1" dirty="0">
                  <a:solidFill>
                    <a:srgbClr val="FFFFFF"/>
                  </a:solidFill>
                  <a:ea typeface="Calibri"/>
                  <a:cs typeface="Times New Roman"/>
                </a:rPr>
                <a:t>Xcel Energy</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8261" y="3549257"/>
              <a:ext cx="806901" cy="92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Group 50"/>
          <p:cNvGrpSpPr/>
          <p:nvPr/>
        </p:nvGrpSpPr>
        <p:grpSpPr>
          <a:xfrm>
            <a:off x="3643856" y="1644477"/>
            <a:ext cx="1839481" cy="914400"/>
            <a:chOff x="3552825" y="1644477"/>
            <a:chExt cx="1839481" cy="914400"/>
          </a:xfrm>
        </p:grpSpPr>
        <p:sp>
          <p:nvSpPr>
            <p:cNvPr id="11264" name="TextBox 11263"/>
            <p:cNvSpPr txBox="1"/>
            <p:nvPr/>
          </p:nvSpPr>
          <p:spPr>
            <a:xfrm>
              <a:off x="4343400" y="1800226"/>
              <a:ext cx="1048906" cy="707886"/>
            </a:xfrm>
            <a:prstGeom prst="rect">
              <a:avLst/>
            </a:prstGeom>
            <a:noFill/>
          </p:spPr>
          <p:txBody>
            <a:bodyPr wrap="square" rtlCol="0">
              <a:spAutoFit/>
            </a:bodyPr>
            <a:lstStyle/>
            <a:p>
              <a:pPr fontAlgn="base">
                <a:spcBef>
                  <a:spcPct val="0"/>
                </a:spcBef>
                <a:spcAft>
                  <a:spcPct val="0"/>
                </a:spcAft>
              </a:pPr>
              <a:r>
                <a:rPr lang="en-US" sz="1000" b="1" dirty="0">
                  <a:solidFill>
                    <a:srgbClr val="FFFFFF"/>
                  </a:solidFill>
                  <a:ea typeface="Calibri"/>
                  <a:cs typeface="Times New Roman"/>
                </a:rPr>
                <a:t>Ashley</a:t>
              </a:r>
              <a:r>
                <a:rPr lang="en-US" sz="800" b="1" dirty="0" smtClean="0">
                  <a:solidFill>
                    <a:prstClr val="white"/>
                  </a:solidFill>
                </a:rPr>
                <a:t> </a:t>
              </a:r>
              <a:r>
                <a:rPr lang="en-US" sz="1000" b="1" dirty="0" smtClean="0">
                  <a:solidFill>
                    <a:srgbClr val="FFFFFF"/>
                  </a:solidFill>
                  <a:cs typeface="Times New Roman"/>
                </a:rPr>
                <a:t>Douglas</a:t>
              </a:r>
              <a:endParaRPr lang="en-US" sz="1000" b="1" dirty="0">
                <a:solidFill>
                  <a:srgbClr val="FFFFFF"/>
                </a:solidFill>
                <a:ea typeface="Calibri"/>
                <a:cs typeface="Times New Roman"/>
              </a:endParaRPr>
            </a:p>
            <a:p>
              <a:pPr fontAlgn="base">
                <a:spcBef>
                  <a:spcPct val="0"/>
                </a:spcBef>
                <a:spcAft>
                  <a:spcPct val="0"/>
                </a:spcAft>
              </a:pPr>
              <a:r>
                <a:rPr lang="en-US" sz="1000" b="1" dirty="0">
                  <a:solidFill>
                    <a:srgbClr val="FFFFFF"/>
                  </a:solidFill>
                  <a:ea typeface="Calibri"/>
                  <a:cs typeface="Times New Roman"/>
                </a:rPr>
                <a:t>Admin</a:t>
              </a:r>
              <a:r>
                <a:rPr lang="en-US" sz="800" b="1" dirty="0" smtClean="0">
                  <a:solidFill>
                    <a:prstClr val="white"/>
                  </a:solidFill>
                </a:rPr>
                <a:t> </a:t>
              </a:r>
              <a:r>
                <a:rPr lang="en-US" sz="1000" b="1" dirty="0">
                  <a:solidFill>
                    <a:srgbClr val="FFFFFF"/>
                  </a:solidFill>
                  <a:ea typeface="Calibri"/>
                  <a:cs typeface="Times New Roman"/>
                </a:rPr>
                <a:t>Coordinator</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2825" y="1644477"/>
              <a:ext cx="790575" cy="914400"/>
            </a:xfrm>
            <a:prstGeom prst="rect">
              <a:avLst/>
            </a:prstGeom>
          </p:spPr>
        </p:pic>
      </p:grpSp>
      <p:grpSp>
        <p:nvGrpSpPr>
          <p:cNvPr id="49" name="Group 48"/>
          <p:cNvGrpSpPr/>
          <p:nvPr/>
        </p:nvGrpSpPr>
        <p:grpSpPr>
          <a:xfrm>
            <a:off x="6139938" y="4909472"/>
            <a:ext cx="1044262" cy="1520167"/>
            <a:chOff x="6176161" y="4610320"/>
            <a:chExt cx="1044262" cy="1520167"/>
          </a:xfrm>
        </p:grpSpPr>
        <p:sp>
          <p:nvSpPr>
            <p:cNvPr id="31" name="Rectangle 30"/>
            <p:cNvSpPr/>
            <p:nvPr/>
          </p:nvSpPr>
          <p:spPr>
            <a:xfrm>
              <a:off x="6176161" y="5507239"/>
              <a:ext cx="1044262" cy="623248"/>
            </a:xfrm>
            <a:prstGeom prst="rect">
              <a:avLst/>
            </a:prstGeom>
          </p:spPr>
          <p:txBody>
            <a:bodyPr wrap="square">
              <a:spAutoFit/>
            </a:bodyPr>
            <a:lstStyle/>
            <a:p>
              <a:pPr algn="ctr">
                <a:lnSpc>
                  <a:spcPct val="115000"/>
                </a:lnSpc>
              </a:pPr>
              <a:r>
                <a:rPr lang="en-US" sz="1000" b="1" dirty="0" smtClean="0">
                  <a:solidFill>
                    <a:srgbClr val="FFFFFF"/>
                  </a:solidFill>
                  <a:ea typeface="Calibri"/>
                  <a:cs typeface="Times New Roman"/>
                </a:rPr>
                <a:t>John </a:t>
              </a:r>
              <a:r>
                <a:rPr lang="en-US" sz="1000" b="1" dirty="0" err="1" smtClean="0">
                  <a:solidFill>
                    <a:srgbClr val="FFFFFF"/>
                  </a:solidFill>
                  <a:ea typeface="Calibri"/>
                  <a:cs typeface="Times New Roman"/>
                </a:rPr>
                <a:t>Vukovics</a:t>
              </a:r>
              <a:endParaRPr lang="en-US" sz="1000" b="1" dirty="0">
                <a:solidFill>
                  <a:srgbClr val="FFFFFF"/>
                </a:solidFill>
                <a:ea typeface="Calibri"/>
                <a:cs typeface="Times New Roman"/>
              </a:endParaRPr>
            </a:p>
            <a:p>
              <a:pPr algn="ctr">
                <a:lnSpc>
                  <a:spcPct val="115000"/>
                </a:lnSpc>
              </a:pPr>
              <a:r>
                <a:rPr lang="en-US" sz="1000" b="1" dirty="0" smtClean="0">
                  <a:solidFill>
                    <a:srgbClr val="FFFFFF"/>
                  </a:solidFill>
                  <a:ea typeface="Calibri"/>
                  <a:cs typeface="Times New Roman"/>
                </a:rPr>
                <a:t>River Bend</a:t>
              </a:r>
              <a:endParaRPr lang="en-US" sz="1000" b="1" dirty="0">
                <a:solidFill>
                  <a:srgbClr val="FFFFFF"/>
                </a:solidFill>
                <a:ea typeface="Calibri"/>
                <a:cs typeface="Times New Roman"/>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9877" y="4610320"/>
              <a:ext cx="795528" cy="914858"/>
            </a:xfrm>
            <a:prstGeom prst="rect">
              <a:avLst/>
            </a:prstGeom>
          </p:spPr>
        </p:pic>
      </p:grpSp>
      <p:grpSp>
        <p:nvGrpSpPr>
          <p:cNvPr id="43" name="Group 42"/>
          <p:cNvGrpSpPr/>
          <p:nvPr/>
        </p:nvGrpSpPr>
        <p:grpSpPr>
          <a:xfrm>
            <a:off x="7154170" y="4900754"/>
            <a:ext cx="880500" cy="1324886"/>
            <a:chOff x="5323703" y="4610320"/>
            <a:chExt cx="880500" cy="1324886"/>
          </a:xfrm>
        </p:grpSpPr>
        <p:sp>
          <p:nvSpPr>
            <p:cNvPr id="50" name="Rectangle 49"/>
            <p:cNvSpPr/>
            <p:nvPr/>
          </p:nvSpPr>
          <p:spPr>
            <a:xfrm>
              <a:off x="5323703" y="5499317"/>
              <a:ext cx="879894" cy="435889"/>
            </a:xfrm>
            <a:prstGeom prst="rect">
              <a:avLst/>
            </a:prstGeom>
          </p:spPr>
          <p:txBody>
            <a:bodyPr wrap="square">
              <a:spAutoFit/>
            </a:bodyPr>
            <a:lstStyle/>
            <a:p>
              <a:pPr algn="ctr" fontAlgn="base">
                <a:lnSpc>
                  <a:spcPct val="115000"/>
                </a:lnSpc>
              </a:pPr>
              <a:r>
                <a:rPr lang="en-US" sz="1000" b="1" dirty="0">
                  <a:solidFill>
                    <a:srgbClr val="FFFFFF"/>
                  </a:solidFill>
                  <a:ea typeface="Calibri"/>
                  <a:cs typeface="Times New Roman"/>
                </a:rPr>
                <a:t>Jim Wade</a:t>
              </a:r>
            </a:p>
            <a:p>
              <a:pPr algn="ctr" fontAlgn="base">
                <a:lnSpc>
                  <a:spcPct val="115000"/>
                </a:lnSpc>
              </a:pPr>
              <a:r>
                <a:rPr lang="en-US" sz="1000" b="1" dirty="0">
                  <a:solidFill>
                    <a:srgbClr val="FFFFFF"/>
                  </a:solidFill>
                  <a:ea typeface="Calibri"/>
                  <a:cs typeface="Times New Roman"/>
                </a:rPr>
                <a:t>Vogtle</a:t>
              </a: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08675" y="4610320"/>
              <a:ext cx="795528" cy="914858"/>
            </a:xfrm>
            <a:prstGeom prst="rect">
              <a:avLst/>
            </a:prstGeom>
          </p:spPr>
        </p:pic>
      </p:grpSp>
      <p:grpSp>
        <p:nvGrpSpPr>
          <p:cNvPr id="18" name="Group 17"/>
          <p:cNvGrpSpPr/>
          <p:nvPr/>
        </p:nvGrpSpPr>
        <p:grpSpPr>
          <a:xfrm>
            <a:off x="1064640" y="4919278"/>
            <a:ext cx="779466" cy="1286673"/>
            <a:chOff x="2849758" y="4903094"/>
            <a:chExt cx="779466" cy="1286673"/>
          </a:xfrm>
        </p:grpSpPr>
        <p:pic>
          <p:nvPicPr>
            <p:cNvPr id="5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849759" y="4903094"/>
              <a:ext cx="779465" cy="89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2849758" y="5758559"/>
              <a:ext cx="779465" cy="431208"/>
            </a:xfrm>
            <a:prstGeom prst="rect">
              <a:avLst/>
            </a:prstGeom>
          </p:spPr>
          <p:txBody>
            <a:bodyPr wrap="square">
              <a:spAutoFit/>
            </a:bodyPr>
            <a:lstStyle/>
            <a:p>
              <a:pPr algn="ctr" fontAlgn="base">
                <a:lnSpc>
                  <a:spcPct val="115000"/>
                </a:lnSpc>
              </a:pPr>
              <a:r>
                <a:rPr lang="en-US" sz="1000" b="1" dirty="0" smtClean="0">
                  <a:solidFill>
                    <a:srgbClr val="FFFFFF"/>
                  </a:solidFill>
                  <a:ea typeface="Calibri"/>
                  <a:cs typeface="Times New Roman"/>
                </a:rPr>
                <a:t>Luis Guevara</a:t>
              </a:r>
              <a:endParaRPr lang="en-US" sz="1000" b="1" dirty="0">
                <a:solidFill>
                  <a:srgbClr val="FFFFFF"/>
                </a:solidFill>
                <a:ea typeface="Calibri"/>
                <a:cs typeface="Times New Roman"/>
              </a:endParaRPr>
            </a:p>
          </p:txBody>
        </p:sp>
      </p:grpSp>
      <p:grpSp>
        <p:nvGrpSpPr>
          <p:cNvPr id="28" name="Group 27"/>
          <p:cNvGrpSpPr/>
          <p:nvPr/>
        </p:nvGrpSpPr>
        <p:grpSpPr>
          <a:xfrm>
            <a:off x="2887251" y="3623265"/>
            <a:ext cx="811403" cy="1167914"/>
            <a:chOff x="1805287" y="4900754"/>
            <a:chExt cx="811403" cy="1167914"/>
          </a:xfrm>
        </p:grpSpPr>
        <p:sp>
          <p:nvSpPr>
            <p:cNvPr id="29" name="Rectangle 28"/>
            <p:cNvSpPr/>
            <p:nvPr/>
          </p:nvSpPr>
          <p:spPr>
            <a:xfrm>
              <a:off x="1822883" y="5809751"/>
              <a:ext cx="793807" cy="258917"/>
            </a:xfrm>
            <a:prstGeom prst="rect">
              <a:avLst/>
            </a:prstGeom>
          </p:spPr>
          <p:txBody>
            <a:bodyPr wrap="none">
              <a:spAutoFit/>
            </a:bodyPr>
            <a:lstStyle/>
            <a:p>
              <a:pPr algn="ctr" fontAlgn="base">
                <a:lnSpc>
                  <a:spcPct val="115000"/>
                </a:lnSpc>
              </a:pPr>
              <a:r>
                <a:rPr lang="en-US" sz="1000" b="1" dirty="0">
                  <a:solidFill>
                    <a:srgbClr val="FFFFFF"/>
                  </a:solidFill>
                  <a:ea typeface="Calibri"/>
                  <a:cs typeface="Times New Roman"/>
                </a:rPr>
                <a:t>Ray George</a:t>
              </a:r>
            </a:p>
          </p:txBody>
        </p:sp>
        <p:pic>
          <p:nvPicPr>
            <p:cNvPr id="5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05287" y="4900754"/>
              <a:ext cx="775921" cy="89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 44"/>
          <p:cNvGrpSpPr/>
          <p:nvPr/>
        </p:nvGrpSpPr>
        <p:grpSpPr>
          <a:xfrm>
            <a:off x="7108649" y="3580026"/>
            <a:ext cx="994998" cy="1594606"/>
            <a:chOff x="7131761" y="4891425"/>
            <a:chExt cx="994998" cy="1594606"/>
          </a:xfrm>
        </p:grpSpPr>
        <p:sp>
          <p:nvSpPr>
            <p:cNvPr id="46" name="Rectangle 45"/>
            <p:cNvSpPr>
              <a:spLocks noChangeArrowheads="1"/>
            </p:cNvSpPr>
            <p:nvPr/>
          </p:nvSpPr>
          <p:spPr bwMode="auto">
            <a:xfrm>
              <a:off x="7131761" y="5814145"/>
              <a:ext cx="994998" cy="671886"/>
            </a:xfrm>
            <a:prstGeom prst="rect">
              <a:avLst/>
            </a:prstGeom>
            <a:noFill/>
            <a:ln w="9525">
              <a:noFill/>
              <a:miter lim="800000"/>
              <a:headEnd/>
              <a:tailEnd/>
            </a:ln>
          </p:spPr>
          <p:txBody>
            <a:bodyPr rot="0" vert="horz" wrap="square" lIns="91440" tIns="45720" rIns="91440" bIns="45720" anchor="t" anchorCtr="0" upright="1">
              <a:noAutofit/>
            </a:bodyPr>
            <a:lstStyle/>
            <a:p>
              <a:pPr algn="ctr" fontAlgn="base">
                <a:lnSpc>
                  <a:spcPct val="115000"/>
                </a:lnSpc>
              </a:pPr>
              <a:r>
                <a:rPr lang="en-US" sz="1000" b="1" dirty="0" smtClean="0">
                  <a:solidFill>
                    <a:srgbClr val="FFFFFF"/>
                  </a:solidFill>
                  <a:ea typeface="Calibri"/>
                  <a:cs typeface="Times New Roman"/>
                </a:rPr>
                <a:t>Craig </a:t>
              </a:r>
              <a:r>
                <a:rPr lang="en-US" sz="1000" b="1" dirty="0" err="1" smtClean="0">
                  <a:solidFill>
                    <a:srgbClr val="FFFFFF"/>
                  </a:solidFill>
                  <a:ea typeface="Calibri"/>
                  <a:cs typeface="Times New Roman"/>
                </a:rPr>
                <a:t>Neuser</a:t>
              </a:r>
              <a:endParaRPr lang="en-US" sz="1000" b="1" dirty="0" smtClean="0">
                <a:solidFill>
                  <a:srgbClr val="FFFFFF"/>
                </a:solidFill>
                <a:ea typeface="Calibri"/>
                <a:cs typeface="Times New Roman"/>
              </a:endParaRPr>
            </a:p>
            <a:p>
              <a:pPr algn="ctr" fontAlgn="base">
                <a:lnSpc>
                  <a:spcPct val="115000"/>
                </a:lnSpc>
              </a:pPr>
              <a:r>
                <a:rPr lang="en-US" sz="1000" b="1" dirty="0" smtClean="0">
                  <a:solidFill>
                    <a:srgbClr val="FFFFFF"/>
                  </a:solidFill>
                  <a:ea typeface="Calibri"/>
                  <a:cs typeface="Times New Roman"/>
                </a:rPr>
                <a:t>Point Beach</a:t>
              </a:r>
              <a:r>
                <a:rPr lang="en-US" sz="800" b="1" dirty="0">
                  <a:solidFill>
                    <a:prstClr val="black"/>
                  </a:solidFill>
                  <a:ea typeface="Calibri"/>
                  <a:cs typeface="Times New Roman"/>
                </a:rPr>
                <a:t> </a:t>
              </a:r>
              <a:endParaRPr lang="en-US" sz="1100" dirty="0">
                <a:solidFill>
                  <a:prstClr val="black"/>
                </a:solidFill>
                <a:ea typeface="Calibri"/>
                <a:cs typeface="Times New Roman"/>
              </a:endParaRPr>
            </a:p>
          </p:txBody>
        </p:sp>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3993" y="4891425"/>
              <a:ext cx="810534" cy="932114"/>
            </a:xfrm>
            <a:prstGeom prst="rect">
              <a:avLst/>
            </a:prstGeom>
          </p:spPr>
        </p:pic>
      </p:grpSp>
      <p:grpSp>
        <p:nvGrpSpPr>
          <p:cNvPr id="32" name="Group 31"/>
          <p:cNvGrpSpPr/>
          <p:nvPr/>
        </p:nvGrpSpPr>
        <p:grpSpPr>
          <a:xfrm>
            <a:off x="5124648" y="3592015"/>
            <a:ext cx="1207594" cy="1329824"/>
            <a:chOff x="5196047" y="3544505"/>
            <a:chExt cx="1207594" cy="1329824"/>
          </a:xfrm>
        </p:grpSpPr>
        <p:sp>
          <p:nvSpPr>
            <p:cNvPr id="65" name="Rectangle 64"/>
            <p:cNvSpPr/>
            <p:nvPr/>
          </p:nvSpPr>
          <p:spPr>
            <a:xfrm>
              <a:off x="5196047" y="4428053"/>
              <a:ext cx="1207594" cy="446276"/>
            </a:xfrm>
            <a:prstGeom prst="rect">
              <a:avLst/>
            </a:prstGeom>
          </p:spPr>
          <p:txBody>
            <a:bodyPr wrap="square">
              <a:spAutoFit/>
            </a:bodyPr>
            <a:lstStyle/>
            <a:p>
              <a:pPr algn="ctr" fontAlgn="base">
                <a:lnSpc>
                  <a:spcPct val="115000"/>
                </a:lnSpc>
              </a:pPr>
              <a:r>
                <a:rPr lang="en-US" sz="1000" b="1" dirty="0" smtClean="0">
                  <a:solidFill>
                    <a:srgbClr val="FFFFFF"/>
                  </a:solidFill>
                  <a:ea typeface="Calibri"/>
                  <a:cs typeface="Times New Roman"/>
                </a:rPr>
                <a:t>John Harmon</a:t>
              </a:r>
              <a:endParaRPr lang="en-US" sz="1000" b="1" dirty="0">
                <a:solidFill>
                  <a:srgbClr val="FFFFFF"/>
                </a:solidFill>
                <a:ea typeface="Calibri"/>
                <a:cs typeface="Times New Roman"/>
              </a:endParaRPr>
            </a:p>
            <a:p>
              <a:pPr algn="ctr" fontAlgn="base">
                <a:lnSpc>
                  <a:spcPct val="115000"/>
                </a:lnSpc>
              </a:pPr>
              <a:r>
                <a:rPr lang="en-US" sz="1000" b="1" dirty="0" smtClean="0">
                  <a:solidFill>
                    <a:srgbClr val="FFFFFF"/>
                  </a:solidFill>
                  <a:ea typeface="Calibri"/>
                  <a:cs typeface="Times New Roman"/>
                </a:rPr>
                <a:t>Diablo Canyon</a:t>
              </a:r>
              <a:endParaRPr lang="en-US" sz="1000" b="1" dirty="0">
                <a:solidFill>
                  <a:srgbClr val="FFFFFF"/>
                </a:solidFill>
                <a:ea typeface="Calibri"/>
                <a:cs typeface="Times New Roman"/>
              </a:endParaRPr>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400513" y="3544505"/>
              <a:ext cx="804672" cy="932688"/>
            </a:xfrm>
            <a:prstGeom prst="rect">
              <a:avLst/>
            </a:prstGeom>
          </p:spPr>
        </p:pic>
      </p:grpSp>
      <p:grpSp>
        <p:nvGrpSpPr>
          <p:cNvPr id="25" name="Group 24"/>
          <p:cNvGrpSpPr/>
          <p:nvPr/>
        </p:nvGrpSpPr>
        <p:grpSpPr>
          <a:xfrm>
            <a:off x="6794443" y="1666876"/>
            <a:ext cx="1239621" cy="1363048"/>
            <a:chOff x="7015856" y="3571076"/>
            <a:chExt cx="1239621" cy="1363048"/>
          </a:xfrm>
        </p:grpSpPr>
        <p:sp>
          <p:nvSpPr>
            <p:cNvPr id="66" name="Rectangle 65"/>
            <p:cNvSpPr/>
            <p:nvPr/>
          </p:nvSpPr>
          <p:spPr>
            <a:xfrm>
              <a:off x="7015856" y="4487848"/>
              <a:ext cx="1239621" cy="446276"/>
            </a:xfrm>
            <a:prstGeom prst="rect">
              <a:avLst/>
            </a:prstGeom>
          </p:spPr>
          <p:txBody>
            <a:bodyPr wrap="square">
              <a:spAutoFit/>
            </a:bodyPr>
            <a:lstStyle/>
            <a:p>
              <a:pPr algn="ctr" fontAlgn="base">
                <a:lnSpc>
                  <a:spcPct val="115000"/>
                </a:lnSpc>
              </a:pPr>
              <a:r>
                <a:rPr lang="en-US" sz="1000" b="1" dirty="0" smtClean="0">
                  <a:solidFill>
                    <a:srgbClr val="FFFFFF"/>
                  </a:solidFill>
                  <a:ea typeface="Calibri"/>
                  <a:cs typeface="Times New Roman"/>
                </a:rPr>
                <a:t>Shohei</a:t>
              </a:r>
              <a:r>
                <a:rPr lang="en-US" sz="1000" b="1" dirty="0">
                  <a:solidFill>
                    <a:srgbClr val="FFFFFF"/>
                  </a:solidFill>
                  <a:ea typeface="Calibri"/>
                  <a:cs typeface="Times New Roman"/>
                </a:rPr>
                <a:t> </a:t>
              </a:r>
              <a:r>
                <a:rPr lang="en-US" sz="1000" b="1" dirty="0" smtClean="0">
                  <a:solidFill>
                    <a:srgbClr val="FFFFFF"/>
                  </a:solidFill>
                  <a:ea typeface="Calibri"/>
                  <a:cs typeface="Times New Roman"/>
                </a:rPr>
                <a:t>Onitsuka</a:t>
              </a:r>
            </a:p>
            <a:p>
              <a:pPr algn="ctr">
                <a:lnSpc>
                  <a:spcPct val="115000"/>
                </a:lnSpc>
              </a:pPr>
              <a:r>
                <a:rPr lang="en-US" sz="1000" b="1" dirty="0">
                  <a:solidFill>
                    <a:srgbClr val="FFFFFF"/>
                  </a:solidFill>
                  <a:ea typeface="Calibri"/>
                  <a:cs typeface="Times New Roman"/>
                </a:rPr>
                <a:t>Hitachi</a:t>
              </a:r>
            </a:p>
          </p:txBody>
        </p:sp>
        <p:pic>
          <p:nvPicPr>
            <p:cNvPr id="33" name="Picture 3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7230516" y="3571076"/>
              <a:ext cx="813816" cy="941832"/>
            </a:xfrm>
            <a:prstGeom prst="rect">
              <a:avLst/>
            </a:prstGeom>
          </p:spPr>
        </p:pic>
      </p:grpSp>
      <p:grpSp>
        <p:nvGrpSpPr>
          <p:cNvPr id="16" name="Group 15"/>
          <p:cNvGrpSpPr/>
          <p:nvPr/>
        </p:nvGrpSpPr>
        <p:grpSpPr>
          <a:xfrm>
            <a:off x="5389248" y="1666876"/>
            <a:ext cx="1372395" cy="1371939"/>
            <a:chOff x="6221722" y="1655803"/>
            <a:chExt cx="1372395" cy="1371939"/>
          </a:xfrm>
        </p:grpSpPr>
        <p:sp>
          <p:nvSpPr>
            <p:cNvPr id="62" name="Rectangle 61"/>
            <p:cNvSpPr/>
            <p:nvPr/>
          </p:nvSpPr>
          <p:spPr>
            <a:xfrm>
              <a:off x="6221722" y="2581466"/>
              <a:ext cx="1372395" cy="446276"/>
            </a:xfrm>
            <a:prstGeom prst="rect">
              <a:avLst/>
            </a:prstGeom>
          </p:spPr>
          <p:txBody>
            <a:bodyPr wrap="square">
              <a:spAutoFit/>
            </a:bodyPr>
            <a:lstStyle/>
            <a:p>
              <a:pPr algn="ctr" fontAlgn="base">
                <a:lnSpc>
                  <a:spcPct val="115000"/>
                </a:lnSpc>
              </a:pPr>
              <a:r>
                <a:rPr lang="en-US" sz="1000" b="1" dirty="0" smtClean="0">
                  <a:solidFill>
                    <a:srgbClr val="FFFFFF"/>
                  </a:solidFill>
                  <a:ea typeface="Calibri"/>
                  <a:cs typeface="Times New Roman"/>
                </a:rPr>
                <a:t>Hesham  Al Blooshi</a:t>
              </a:r>
            </a:p>
            <a:p>
              <a:pPr algn="ctr" fontAlgn="base">
                <a:lnSpc>
                  <a:spcPct val="115000"/>
                </a:lnSpc>
              </a:pPr>
              <a:r>
                <a:rPr lang="en-US" sz="1000" b="1" dirty="0" err="1" smtClean="0">
                  <a:solidFill>
                    <a:srgbClr val="FFFFFF"/>
                  </a:solidFill>
                  <a:ea typeface="Calibri"/>
                  <a:cs typeface="Times New Roman"/>
                </a:rPr>
                <a:t>ENEC</a:t>
              </a:r>
              <a:endParaRPr lang="en-US" sz="1000" b="1" dirty="0">
                <a:solidFill>
                  <a:srgbClr val="FFFFFF"/>
                </a:solidFill>
                <a:ea typeface="Calibri"/>
                <a:cs typeface="Times New Roman"/>
              </a:endParaRPr>
            </a:p>
          </p:txBody>
        </p:sp>
        <p:pic>
          <p:nvPicPr>
            <p:cNvPr id="37" name="Picture 36"/>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6501628" y="1655803"/>
              <a:ext cx="813816" cy="941832"/>
            </a:xfrm>
            <a:prstGeom prst="rect">
              <a:avLst/>
            </a:prstGeom>
          </p:spPr>
        </p:pic>
      </p:grpSp>
      <p:sp>
        <p:nvSpPr>
          <p:cNvPr id="26" name="Rectangle 25"/>
          <p:cNvSpPr/>
          <p:nvPr/>
        </p:nvSpPr>
        <p:spPr>
          <a:xfrm>
            <a:off x="1957211" y="4887267"/>
            <a:ext cx="813816" cy="941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005801" y="5235072"/>
            <a:ext cx="709314" cy="246221"/>
          </a:xfrm>
          <a:prstGeom prst="rect">
            <a:avLst/>
          </a:prstGeom>
          <a:noFill/>
        </p:spPr>
        <p:txBody>
          <a:bodyPr wrap="square" rtlCol="0">
            <a:spAutoFit/>
          </a:bodyPr>
          <a:lstStyle/>
          <a:p>
            <a:r>
              <a:rPr lang="en-US" sz="1000" dirty="0" smtClean="0">
                <a:solidFill>
                  <a:schemeClr val="bg1"/>
                </a:solidFill>
              </a:rPr>
              <a:t>VACANT</a:t>
            </a:r>
            <a:endParaRPr lang="en-US" sz="1000" dirty="0">
              <a:solidFill>
                <a:schemeClr val="bg1"/>
              </a:solidFill>
            </a:endParaRPr>
          </a:p>
        </p:txBody>
      </p:sp>
    </p:spTree>
    <p:extLst>
      <p:ext uri="{BB962C8B-B14F-4D97-AF65-F5344CB8AC3E}">
        <p14:creationId xmlns:p14="http://schemas.microsoft.com/office/powerpoint/2010/main" val="414206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prstClr val="white"/>
                </a:solidFill>
              </a:rPr>
              <a:pPr/>
              <a:t>3</a:t>
            </a:fld>
            <a:endParaRPr lang="en-US" dirty="0">
              <a:solidFill>
                <a:prstClr val="white"/>
              </a:solidFill>
            </a:endParaRPr>
          </a:p>
        </p:txBody>
      </p:sp>
      <p:sp>
        <p:nvSpPr>
          <p:cNvPr id="2" name="Title 1"/>
          <p:cNvSpPr>
            <a:spLocks noGrp="1"/>
          </p:cNvSpPr>
          <p:nvPr>
            <p:ph type="title"/>
          </p:nvPr>
        </p:nvSpPr>
        <p:spPr/>
        <p:txBody>
          <a:bodyPr/>
          <a:lstStyle/>
          <a:p>
            <a:r>
              <a:rPr lang="en-US" dirty="0">
                <a:latin typeface="+mj-lt"/>
              </a:rPr>
              <a:t>Agenda</a:t>
            </a:r>
          </a:p>
        </p:txBody>
      </p:sp>
      <p:sp>
        <p:nvSpPr>
          <p:cNvPr id="3" name="Content Placeholder 2"/>
          <p:cNvSpPr>
            <a:spLocks noGrp="1"/>
          </p:cNvSpPr>
          <p:nvPr>
            <p:ph idx="1"/>
          </p:nvPr>
        </p:nvSpPr>
        <p:spPr>
          <a:xfrm>
            <a:off x="393700" y="1752600"/>
            <a:ext cx="8416470" cy="4681539"/>
          </a:xfrm>
        </p:spPr>
        <p:txBody>
          <a:bodyPr/>
          <a:lstStyle/>
          <a:p>
            <a:r>
              <a:rPr lang="en-US" dirty="0" smtClean="0">
                <a:latin typeface="+mn-lt"/>
              </a:rPr>
              <a:t>2018 Focus </a:t>
            </a:r>
            <a:r>
              <a:rPr lang="en-US" dirty="0">
                <a:latin typeface="+mn-lt"/>
              </a:rPr>
              <a:t>Areas</a:t>
            </a:r>
          </a:p>
          <a:p>
            <a:r>
              <a:rPr lang="en-US" dirty="0" smtClean="0">
                <a:latin typeface="+mn-lt"/>
              </a:rPr>
              <a:t>Plant Evaluation &amp; WANO Peer Review Trends</a:t>
            </a:r>
            <a:endParaRPr lang="en-US" dirty="0">
              <a:latin typeface="+mn-lt"/>
            </a:endParaRPr>
          </a:p>
          <a:p>
            <a:pPr lvl="1"/>
            <a:r>
              <a:rPr lang="en-US" sz="3200" dirty="0" smtClean="0">
                <a:latin typeface="+mn-lt"/>
              </a:rPr>
              <a:t>Areas for Improvement (AFI) </a:t>
            </a:r>
          </a:p>
          <a:p>
            <a:r>
              <a:rPr lang="en-US" dirty="0" smtClean="0">
                <a:latin typeface="+mn-lt"/>
              </a:rPr>
              <a:t>Nuclear Fuel Reliability</a:t>
            </a:r>
          </a:p>
          <a:p>
            <a:r>
              <a:rPr lang="en-US" dirty="0" smtClean="0">
                <a:latin typeface="+mn-lt"/>
              </a:rPr>
              <a:t>Consequential Engineering Error Reduction</a:t>
            </a:r>
          </a:p>
          <a:p>
            <a:pPr marL="0" indent="0">
              <a:buNone/>
            </a:pPr>
            <a:endParaRPr lang="en-US" dirty="0"/>
          </a:p>
        </p:txBody>
      </p:sp>
    </p:spTree>
    <p:extLst>
      <p:ext uri="{BB962C8B-B14F-4D97-AF65-F5344CB8AC3E}">
        <p14:creationId xmlns:p14="http://schemas.microsoft.com/office/powerpoint/2010/main" val="331336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48600" y="6553200"/>
            <a:ext cx="838200" cy="304800"/>
          </a:xfrm>
          <a:prstGeom prst="rect">
            <a:avLst/>
          </a:prstGeom>
        </p:spPr>
        <p:txBody>
          <a:bodyPr/>
          <a:lstStyle/>
          <a:p>
            <a:fld id="{953989FF-9763-4C25-98BB-0D5AFC50A802}" type="slidenum">
              <a:rPr lang="en-US" smtClean="0">
                <a:solidFill>
                  <a:prstClr val="white"/>
                </a:solidFill>
              </a:rPr>
              <a:pPr/>
              <a:t>4</a:t>
            </a:fld>
            <a:endParaRPr lang="en-US" dirty="0">
              <a:solidFill>
                <a:prstClr val="white"/>
              </a:solidFill>
            </a:endParaRPr>
          </a:p>
        </p:txBody>
      </p:sp>
      <p:sp>
        <p:nvSpPr>
          <p:cNvPr id="2" name="Title 1"/>
          <p:cNvSpPr>
            <a:spLocks noGrp="1"/>
          </p:cNvSpPr>
          <p:nvPr>
            <p:ph type="title"/>
          </p:nvPr>
        </p:nvSpPr>
        <p:spPr/>
        <p:txBody>
          <a:bodyPr>
            <a:normAutofit/>
          </a:bodyPr>
          <a:lstStyle/>
          <a:p>
            <a:r>
              <a:rPr lang="en-US" dirty="0" smtClean="0">
                <a:latin typeface="+mj-lt"/>
              </a:rPr>
              <a:t>2018 Focus </a:t>
            </a:r>
            <a:r>
              <a:rPr lang="en-US" dirty="0">
                <a:latin typeface="+mj-lt"/>
              </a:rPr>
              <a:t>Areas </a:t>
            </a:r>
          </a:p>
        </p:txBody>
      </p:sp>
      <p:sp>
        <p:nvSpPr>
          <p:cNvPr id="3" name="Content Placeholder 2"/>
          <p:cNvSpPr>
            <a:spLocks noGrp="1"/>
          </p:cNvSpPr>
          <p:nvPr>
            <p:ph idx="1"/>
          </p:nvPr>
        </p:nvSpPr>
        <p:spPr/>
        <p:txBody>
          <a:bodyPr>
            <a:normAutofit lnSpcReduction="10000"/>
          </a:bodyPr>
          <a:lstStyle/>
          <a:p>
            <a:pPr marL="282575" lvl="1" indent="-282575">
              <a:buSzPct val="110000"/>
              <a:buFont typeface="Arial" pitchFamily="34" charset="0"/>
              <a:buChar char="•"/>
            </a:pPr>
            <a:r>
              <a:rPr lang="en-US" sz="3000" dirty="0">
                <a:latin typeface="+mn-lt"/>
              </a:rPr>
              <a:t>Improving Fuel  </a:t>
            </a:r>
            <a:r>
              <a:rPr lang="en-US" sz="3000" dirty="0" smtClean="0">
                <a:latin typeface="+mn-lt"/>
              </a:rPr>
              <a:t>Performance (key industry issue)</a:t>
            </a:r>
            <a:endParaRPr lang="en-US" sz="3000" dirty="0">
              <a:latin typeface="+mn-lt"/>
            </a:endParaRPr>
          </a:p>
          <a:p>
            <a:pPr marL="565150" lvl="1" indent="-282575"/>
            <a:r>
              <a:rPr lang="en-US" sz="3000" dirty="0">
                <a:latin typeface="+mn-lt"/>
              </a:rPr>
              <a:t>4.0 Reviews during Plant Evals/Peer </a:t>
            </a:r>
            <a:r>
              <a:rPr lang="en-US" sz="3000" dirty="0" smtClean="0">
                <a:latin typeface="+mn-lt"/>
              </a:rPr>
              <a:t>Reviews for failed fuel response</a:t>
            </a:r>
            <a:endParaRPr lang="en-US" sz="3000" dirty="0">
              <a:latin typeface="+mn-lt"/>
            </a:endParaRPr>
          </a:p>
          <a:p>
            <a:pPr marL="565150" lvl="1" indent="-282575"/>
            <a:r>
              <a:rPr lang="en-US" sz="3000" dirty="0" smtClean="0">
                <a:latin typeface="+mn-lt"/>
              </a:rPr>
              <a:t>Fuel Integrity Review </a:t>
            </a:r>
            <a:r>
              <a:rPr lang="en-US" sz="3000" dirty="0">
                <a:latin typeface="+mn-lt"/>
              </a:rPr>
              <a:t>&amp;</a:t>
            </a:r>
            <a:r>
              <a:rPr lang="en-US" sz="3000" dirty="0" smtClean="0">
                <a:latin typeface="+mn-lt"/>
              </a:rPr>
              <a:t> Assist Visits</a:t>
            </a:r>
          </a:p>
          <a:p>
            <a:pPr marL="565150" lvl="1" indent="-282575"/>
            <a:r>
              <a:rPr lang="en-US" sz="3000" dirty="0" smtClean="0">
                <a:latin typeface="+mn-lt"/>
              </a:rPr>
              <a:t>Operating Experience in IERs &amp; industry meetings</a:t>
            </a:r>
          </a:p>
          <a:p>
            <a:pPr marL="565150" lvl="1" indent="-282575"/>
            <a:r>
              <a:rPr lang="en-US" sz="3000" dirty="0" smtClean="0">
                <a:latin typeface="+mn-lt"/>
              </a:rPr>
              <a:t>Utility specific recommendations</a:t>
            </a:r>
            <a:endParaRPr lang="en-US" sz="3000" dirty="0">
              <a:latin typeface="+mn-lt"/>
            </a:endParaRPr>
          </a:p>
          <a:p>
            <a:pPr marL="282575" lvl="1" indent="-282575">
              <a:buSzPct val="110000"/>
              <a:buFont typeface="Arial" pitchFamily="34" charset="0"/>
              <a:buChar char="•"/>
            </a:pPr>
            <a:r>
              <a:rPr lang="en-US" sz="3000" dirty="0">
                <a:latin typeface="+mn-lt"/>
              </a:rPr>
              <a:t>Management of Critical Safety Functions</a:t>
            </a:r>
          </a:p>
          <a:p>
            <a:pPr marL="565150" lvl="1" indent="-282575"/>
            <a:r>
              <a:rPr lang="en-US" sz="3000" dirty="0" smtClean="0">
                <a:latin typeface="+mn-lt"/>
              </a:rPr>
              <a:t>Design </a:t>
            </a:r>
            <a:r>
              <a:rPr lang="en-US" sz="3000" dirty="0">
                <a:latin typeface="+mn-lt"/>
              </a:rPr>
              <a:t>Basis </a:t>
            </a:r>
            <a:r>
              <a:rPr lang="en-US" sz="3000" dirty="0" smtClean="0">
                <a:latin typeface="+mn-lt"/>
              </a:rPr>
              <a:t>management, focused on CSFs</a:t>
            </a:r>
          </a:p>
          <a:p>
            <a:pPr marL="565150" lvl="1" indent="-282575"/>
            <a:r>
              <a:rPr lang="en-US" sz="3000" dirty="0" smtClean="0">
                <a:latin typeface="+mn-lt"/>
              </a:rPr>
              <a:t>Using WANO Design </a:t>
            </a:r>
            <a:r>
              <a:rPr lang="en-US" sz="3000" dirty="0">
                <a:latin typeface="+mn-lt"/>
              </a:rPr>
              <a:t>Informed Review </a:t>
            </a:r>
            <a:r>
              <a:rPr lang="en-US" sz="3000" dirty="0" smtClean="0">
                <a:latin typeface="+mn-lt"/>
              </a:rPr>
              <a:t>methodology (WANO Peer Reviews only)</a:t>
            </a:r>
          </a:p>
        </p:txBody>
      </p:sp>
    </p:spTree>
    <p:extLst>
      <p:ext uri="{BB962C8B-B14F-4D97-AF65-F5344CB8AC3E}">
        <p14:creationId xmlns:p14="http://schemas.microsoft.com/office/powerpoint/2010/main" val="217664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48600" y="6553200"/>
            <a:ext cx="838200" cy="304800"/>
          </a:xfrm>
          <a:prstGeom prst="rect">
            <a:avLst/>
          </a:prstGeom>
        </p:spPr>
        <p:txBody>
          <a:bodyPr/>
          <a:lstStyle/>
          <a:p>
            <a:pPr>
              <a:defRPr/>
            </a:pPr>
            <a:fld id="{97256DAD-A4FB-4C43-B010-B3790C1F0BCD}" type="slidenum">
              <a:rPr lang="en-US" smtClean="0">
                <a:solidFill>
                  <a:prstClr val="white"/>
                </a:solidFill>
              </a:rPr>
              <a:pPr>
                <a:defRPr/>
              </a:pPr>
              <a:t>5</a:t>
            </a:fld>
            <a:endParaRPr lang="en-US" dirty="0">
              <a:solidFill>
                <a:prstClr val="white"/>
              </a:solidFill>
            </a:endParaRPr>
          </a:p>
        </p:txBody>
      </p:sp>
      <p:sp>
        <p:nvSpPr>
          <p:cNvPr id="2" name="Title 1"/>
          <p:cNvSpPr>
            <a:spLocks noGrp="1"/>
          </p:cNvSpPr>
          <p:nvPr>
            <p:ph type="title"/>
          </p:nvPr>
        </p:nvSpPr>
        <p:spPr>
          <a:xfrm>
            <a:off x="381000" y="609600"/>
            <a:ext cx="8409214" cy="681944"/>
          </a:xfrm>
        </p:spPr>
        <p:txBody>
          <a:bodyPr>
            <a:noAutofit/>
          </a:bodyPr>
          <a:lstStyle/>
          <a:p>
            <a:r>
              <a:rPr lang="en-US" dirty="0" smtClean="0">
                <a:latin typeface="+mj-lt"/>
              </a:rPr>
              <a:t>2017 </a:t>
            </a:r>
            <a:r>
              <a:rPr lang="en-US" dirty="0" err="1" smtClean="0">
                <a:latin typeface="+mj-lt"/>
              </a:rPr>
              <a:t>AFI</a:t>
            </a:r>
            <a:r>
              <a:rPr lang="en-US" dirty="0" smtClean="0">
                <a:latin typeface="+mj-lt"/>
              </a:rPr>
              <a:t> Trends</a:t>
            </a:r>
            <a:endParaRPr lang="en-US" sz="3600" dirty="0">
              <a:latin typeface="+mj-lt"/>
            </a:endParaRPr>
          </a:p>
        </p:txBody>
      </p:sp>
      <p:sp>
        <p:nvSpPr>
          <p:cNvPr id="3" name="Content Placeholder 2"/>
          <p:cNvSpPr>
            <a:spLocks noGrp="1"/>
          </p:cNvSpPr>
          <p:nvPr>
            <p:ph idx="1"/>
          </p:nvPr>
        </p:nvSpPr>
        <p:spPr>
          <a:xfrm>
            <a:off x="404333" y="1504064"/>
            <a:ext cx="8416470" cy="4992429"/>
          </a:xfrm>
        </p:spPr>
        <p:txBody>
          <a:bodyPr>
            <a:normAutofit/>
          </a:bodyPr>
          <a:lstStyle/>
          <a:p>
            <a:pPr marL="0" indent="0">
              <a:buNone/>
            </a:pPr>
            <a:r>
              <a:rPr lang="en-US" dirty="0"/>
              <a:t>P</a:t>
            </a:r>
            <a:r>
              <a:rPr lang="en-US" dirty="0" smtClean="0"/>
              <a:t>erformance issues in:</a:t>
            </a:r>
            <a:endParaRPr lang="en-US" dirty="0"/>
          </a:p>
          <a:p>
            <a:r>
              <a:rPr lang="en-US" dirty="0" err="1"/>
              <a:t>EN.1</a:t>
            </a:r>
            <a:r>
              <a:rPr lang="en-US" dirty="0"/>
              <a:t> - Engineering Fundamentals</a:t>
            </a:r>
          </a:p>
          <a:p>
            <a:pPr lvl="1"/>
            <a:r>
              <a:rPr lang="en-US" dirty="0"/>
              <a:t>Critical thinking, </a:t>
            </a:r>
            <a:r>
              <a:rPr lang="en-US" dirty="0" smtClean="0"/>
              <a:t>thoroughness, Operational Risk Management &amp; their impact on decision making</a:t>
            </a:r>
            <a:endParaRPr lang="en-US" dirty="0"/>
          </a:p>
          <a:p>
            <a:r>
              <a:rPr lang="en-US" dirty="0" err="1"/>
              <a:t>EN.2</a:t>
            </a:r>
            <a:r>
              <a:rPr lang="en-US" dirty="0"/>
              <a:t> - </a:t>
            </a:r>
            <a:r>
              <a:rPr lang="en-US" dirty="0" err="1"/>
              <a:t>Eng</a:t>
            </a:r>
            <a:r>
              <a:rPr lang="en-US" dirty="0"/>
              <a:t> Leadership &amp; Technical Authority </a:t>
            </a:r>
          </a:p>
          <a:p>
            <a:r>
              <a:rPr lang="en-US" dirty="0"/>
              <a:t>Configuration Management</a:t>
            </a:r>
          </a:p>
          <a:p>
            <a:pPr lvl="1"/>
            <a:r>
              <a:rPr lang="en-US" dirty="0"/>
              <a:t>Operational configuration control</a:t>
            </a:r>
          </a:p>
          <a:p>
            <a:pPr lvl="2">
              <a:buFont typeface="Arial" panose="020B0604020202020204" pitchFamily="34" charset="0"/>
              <a:buChar char="–"/>
            </a:pPr>
            <a:r>
              <a:rPr lang="en-US" dirty="0"/>
              <a:t>Temp changes made to plant by non-engineering </a:t>
            </a:r>
            <a:r>
              <a:rPr lang="en-US" dirty="0" smtClean="0"/>
              <a:t>workers continue into 2018</a:t>
            </a:r>
            <a:endParaRPr lang="en-US" dirty="0"/>
          </a:p>
          <a:p>
            <a:pPr marL="0" indent="0">
              <a:buNone/>
            </a:pPr>
            <a:endParaRPr lang="en-US" dirty="0"/>
          </a:p>
        </p:txBody>
      </p:sp>
    </p:spTree>
    <p:extLst>
      <p:ext uri="{BB962C8B-B14F-4D97-AF65-F5344CB8AC3E}">
        <p14:creationId xmlns:p14="http://schemas.microsoft.com/office/powerpoint/2010/main" val="163723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8433" y="2668773"/>
            <a:ext cx="5867400" cy="1679511"/>
          </a:xfrm>
        </p:spPr>
        <p:txBody>
          <a:bodyPr>
            <a:normAutofit fontScale="90000"/>
          </a:bodyPr>
          <a:lstStyle/>
          <a:p>
            <a:pPr algn="ctr">
              <a:lnSpc>
                <a:spcPct val="100000"/>
              </a:lnSpc>
            </a:pPr>
            <a:r>
              <a:rPr lang="en-US" sz="4000" dirty="0" smtClean="0"/>
              <a:t>2018</a:t>
            </a:r>
            <a:br>
              <a:rPr lang="en-US" sz="4000" dirty="0" smtClean="0"/>
            </a:br>
            <a:r>
              <a:rPr lang="en-US" sz="4000" dirty="0" smtClean="0"/>
              <a:t>Fuel Performance Update</a:t>
            </a:r>
            <a:endParaRPr lang="en-US" sz="4000" dirty="0"/>
          </a:p>
        </p:txBody>
      </p:sp>
      <p:sp>
        <p:nvSpPr>
          <p:cNvPr id="3" name="Subtitle 2"/>
          <p:cNvSpPr>
            <a:spLocks noGrp="1"/>
          </p:cNvSpPr>
          <p:nvPr>
            <p:ph type="subTitle" idx="1"/>
          </p:nvPr>
        </p:nvSpPr>
        <p:spPr/>
        <p:txBody>
          <a:bodyPr>
            <a:normAutofit/>
          </a:bodyPr>
          <a:lstStyle/>
          <a:p>
            <a:endParaRPr lang="en-US" sz="2400" dirty="0"/>
          </a:p>
        </p:txBody>
      </p:sp>
      <p:sp>
        <p:nvSpPr>
          <p:cNvPr id="5" name="Slide Number Placeholder 4"/>
          <p:cNvSpPr>
            <a:spLocks noGrp="1"/>
          </p:cNvSpPr>
          <p:nvPr>
            <p:ph type="sldNum" sz="quarter" idx="12"/>
          </p:nvPr>
        </p:nvSpPr>
        <p:spPr>
          <a:xfrm>
            <a:off x="7848600" y="6553200"/>
            <a:ext cx="838200" cy="304800"/>
          </a:xfrm>
          <a:prstGeom prst="rect">
            <a:avLst/>
          </a:prstGeom>
        </p:spPr>
        <p:txBody>
          <a:bodyPr/>
          <a:lstStyle/>
          <a:p>
            <a:pPr>
              <a:defRPr/>
            </a:pPr>
            <a:fld id="{90135678-A331-4690-991C-5091D95568EB}" type="slidenum">
              <a:rPr lang="en-US" smtClean="0">
                <a:solidFill>
                  <a:prstClr val="white"/>
                </a:solidFill>
              </a:rPr>
              <a:pPr>
                <a:defRPr/>
              </a:pPr>
              <a:t>6</a:t>
            </a:fld>
            <a:endParaRPr lang="en-US" dirty="0">
              <a:solidFill>
                <a:prstClr val="white"/>
              </a:solidFill>
            </a:endParaRPr>
          </a:p>
        </p:txBody>
      </p:sp>
    </p:spTree>
    <p:extLst>
      <p:ext uri="{BB962C8B-B14F-4D97-AF65-F5344CB8AC3E}">
        <p14:creationId xmlns:p14="http://schemas.microsoft.com/office/powerpoint/2010/main" val="43346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70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15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48600" y="6553200"/>
            <a:ext cx="838200" cy="304800"/>
          </a:xfrm>
          <a:prstGeom prst="rect">
            <a:avLst/>
          </a:prstGeom>
        </p:spPr>
        <p:txBody>
          <a:bodyPr/>
          <a:lstStyle/>
          <a:p>
            <a:pPr>
              <a:defRPr/>
            </a:pPr>
            <a:fld id="{97256DAD-A4FB-4C43-B010-B3790C1F0BCD}" type="slidenum">
              <a:rPr lang="en-US" smtClean="0">
                <a:solidFill>
                  <a:prstClr val="white"/>
                </a:solidFill>
              </a:rPr>
              <a:pPr>
                <a:defRPr/>
              </a:pPr>
              <a:t>8</a:t>
            </a:fld>
            <a:endParaRPr lang="en-US" dirty="0">
              <a:solidFill>
                <a:prstClr val="white"/>
              </a:solidFill>
            </a:endParaRPr>
          </a:p>
        </p:txBody>
      </p:sp>
      <p:sp>
        <p:nvSpPr>
          <p:cNvPr id="2" name="Title 1"/>
          <p:cNvSpPr>
            <a:spLocks noGrp="1"/>
          </p:cNvSpPr>
          <p:nvPr>
            <p:ph type="title"/>
          </p:nvPr>
        </p:nvSpPr>
        <p:spPr>
          <a:xfrm>
            <a:off x="457200" y="533402"/>
            <a:ext cx="8409214" cy="912628"/>
          </a:xfrm>
        </p:spPr>
        <p:txBody>
          <a:bodyPr>
            <a:normAutofit/>
          </a:bodyPr>
          <a:lstStyle/>
          <a:p>
            <a:pPr algn="ctr"/>
            <a:r>
              <a:rPr lang="en-US" sz="3600" dirty="0" smtClean="0"/>
              <a:t>Adverse </a:t>
            </a:r>
            <a:r>
              <a:rPr lang="en-US" sz="3600" dirty="0"/>
              <a:t>Trend in </a:t>
            </a:r>
            <a:r>
              <a:rPr lang="en-US" sz="3600" dirty="0" smtClean="0"/>
              <a:t>Nuclear </a:t>
            </a:r>
            <a:r>
              <a:rPr lang="en-US" sz="3600" dirty="0"/>
              <a:t>Fuel </a:t>
            </a:r>
            <a:r>
              <a:rPr lang="en-US" sz="3600" dirty="0" smtClean="0"/>
              <a:t>Failures</a:t>
            </a:r>
            <a:endParaRPr lang="en-US" sz="3600" dirty="0"/>
          </a:p>
        </p:txBody>
      </p:sp>
      <p:sp>
        <p:nvSpPr>
          <p:cNvPr id="3" name="Content Placeholder 2"/>
          <p:cNvSpPr>
            <a:spLocks noGrp="1"/>
          </p:cNvSpPr>
          <p:nvPr>
            <p:ph idx="1"/>
          </p:nvPr>
        </p:nvSpPr>
        <p:spPr>
          <a:xfrm>
            <a:off x="466077" y="1243597"/>
            <a:ext cx="8416470" cy="5001085"/>
          </a:xfrm>
        </p:spPr>
        <p:txBody>
          <a:bodyPr>
            <a:normAutofit fontScale="25000" lnSpcReduction="20000"/>
          </a:bodyPr>
          <a:lstStyle/>
          <a:p>
            <a:pPr lvl="1">
              <a:lnSpc>
                <a:spcPct val="120000"/>
              </a:lnSpc>
              <a:spcAft>
                <a:spcPts val="0"/>
              </a:spcAft>
            </a:pPr>
            <a:endParaRPr lang="en-US" sz="6800" dirty="0" smtClean="0">
              <a:latin typeface="+mj-lt"/>
            </a:endParaRPr>
          </a:p>
          <a:p>
            <a:pPr lvl="1">
              <a:lnSpc>
                <a:spcPct val="120000"/>
              </a:lnSpc>
              <a:spcAft>
                <a:spcPts val="0"/>
              </a:spcAft>
            </a:pPr>
            <a:r>
              <a:rPr lang="en-US" sz="11200" dirty="0" smtClean="0">
                <a:latin typeface="+mj-lt"/>
              </a:rPr>
              <a:t>Debris </a:t>
            </a:r>
            <a:r>
              <a:rPr lang="en-US" sz="11200" dirty="0">
                <a:latin typeface="+mj-lt"/>
              </a:rPr>
              <a:t>fretting of fuel cladding by foreign material is </a:t>
            </a:r>
            <a:r>
              <a:rPr lang="en-US" sz="11200" dirty="0" smtClean="0">
                <a:latin typeface="+mj-lt"/>
              </a:rPr>
              <a:t>common cause of 10 current </a:t>
            </a:r>
            <a:r>
              <a:rPr lang="en-US" sz="11200" dirty="0" err="1">
                <a:latin typeface="+mj-lt"/>
              </a:rPr>
              <a:t>B</a:t>
            </a:r>
            <a:r>
              <a:rPr lang="en-US" sz="11200" dirty="0" err="1" smtClean="0">
                <a:latin typeface="+mj-lt"/>
              </a:rPr>
              <a:t>WR</a:t>
            </a:r>
            <a:r>
              <a:rPr lang="en-US" sz="11200" dirty="0" smtClean="0">
                <a:latin typeface="+mj-lt"/>
              </a:rPr>
              <a:t> and </a:t>
            </a:r>
            <a:r>
              <a:rPr lang="en-US" sz="11200" dirty="0" err="1">
                <a:latin typeface="+mj-lt"/>
              </a:rPr>
              <a:t>P</a:t>
            </a:r>
            <a:r>
              <a:rPr lang="en-US" sz="11200" dirty="0" err="1" smtClean="0">
                <a:latin typeface="+mj-lt"/>
              </a:rPr>
              <a:t>WR</a:t>
            </a:r>
            <a:r>
              <a:rPr lang="en-US" sz="11200" dirty="0" smtClean="0">
                <a:latin typeface="+mj-lt"/>
              </a:rPr>
              <a:t> </a:t>
            </a:r>
            <a:r>
              <a:rPr lang="en-US" sz="11200" dirty="0">
                <a:latin typeface="+mj-lt"/>
              </a:rPr>
              <a:t>fuel </a:t>
            </a:r>
            <a:r>
              <a:rPr lang="en-US" sz="11200" dirty="0" smtClean="0">
                <a:latin typeface="+mj-lt"/>
              </a:rPr>
              <a:t>failures</a:t>
            </a:r>
            <a:endParaRPr lang="en-US" sz="11200" dirty="0">
              <a:latin typeface="+mj-lt"/>
            </a:endParaRPr>
          </a:p>
          <a:p>
            <a:pPr lvl="1">
              <a:lnSpc>
                <a:spcPct val="120000"/>
              </a:lnSpc>
              <a:spcAft>
                <a:spcPts val="0"/>
              </a:spcAft>
            </a:pPr>
            <a:r>
              <a:rPr lang="en-US" sz="11200" dirty="0" smtClean="0">
                <a:latin typeface="+mj-lt"/>
              </a:rPr>
              <a:t>5 of 6 </a:t>
            </a:r>
            <a:r>
              <a:rPr lang="en-US" sz="11200" dirty="0" err="1" smtClean="0">
                <a:latin typeface="+mj-lt"/>
              </a:rPr>
              <a:t>BWRs</a:t>
            </a:r>
            <a:r>
              <a:rPr lang="en-US" sz="11200" dirty="0" smtClean="0">
                <a:latin typeface="+mj-lt"/>
              </a:rPr>
              <a:t> with failed fuel are PFD plants</a:t>
            </a:r>
          </a:p>
          <a:p>
            <a:pPr lvl="1">
              <a:lnSpc>
                <a:spcPct val="120000"/>
              </a:lnSpc>
              <a:spcAft>
                <a:spcPts val="0"/>
              </a:spcAft>
            </a:pPr>
            <a:r>
              <a:rPr lang="en-US" sz="11200" dirty="0" smtClean="0">
                <a:latin typeface="+mj-lt"/>
              </a:rPr>
              <a:t>Several </a:t>
            </a:r>
            <a:r>
              <a:rPr lang="en-US" sz="11200" dirty="0" err="1" smtClean="0">
                <a:latin typeface="+mj-lt"/>
              </a:rPr>
              <a:t>PWR</a:t>
            </a:r>
            <a:r>
              <a:rPr lang="en-US" sz="11200" dirty="0" smtClean="0">
                <a:latin typeface="+mj-lt"/>
              </a:rPr>
              <a:t> </a:t>
            </a:r>
            <a:r>
              <a:rPr lang="en-US" sz="11200" dirty="0">
                <a:latin typeface="+mj-lt"/>
              </a:rPr>
              <a:t>fuel failure </a:t>
            </a:r>
            <a:r>
              <a:rPr lang="en-US" sz="11200" dirty="0" smtClean="0">
                <a:latin typeface="+mj-lt"/>
              </a:rPr>
              <a:t>causes: </a:t>
            </a:r>
          </a:p>
          <a:p>
            <a:pPr lvl="2">
              <a:lnSpc>
                <a:spcPct val="120000"/>
              </a:lnSpc>
              <a:spcAft>
                <a:spcPts val="0"/>
              </a:spcAft>
            </a:pPr>
            <a:r>
              <a:rPr lang="en-US" sz="11200" dirty="0" smtClean="0">
                <a:latin typeface="+mj-lt"/>
              </a:rPr>
              <a:t>Debris fretting is most probable cause category</a:t>
            </a:r>
          </a:p>
          <a:p>
            <a:pPr lvl="1">
              <a:lnSpc>
                <a:spcPct val="120000"/>
              </a:lnSpc>
              <a:spcAft>
                <a:spcPts val="0"/>
              </a:spcAft>
            </a:pPr>
            <a:r>
              <a:rPr lang="en-US" sz="11200" dirty="0" smtClean="0">
                <a:latin typeface="+mj-lt"/>
              </a:rPr>
              <a:t>Four key causes of Debris</a:t>
            </a:r>
          </a:p>
          <a:p>
            <a:pPr lvl="2">
              <a:lnSpc>
                <a:spcPct val="120000"/>
              </a:lnSpc>
              <a:spcAft>
                <a:spcPts val="0"/>
              </a:spcAft>
            </a:pPr>
            <a:r>
              <a:rPr lang="en-US" sz="10800" dirty="0" smtClean="0">
                <a:latin typeface="+mj-lt"/>
              </a:rPr>
              <a:t>External introduction during system or pool work</a:t>
            </a:r>
          </a:p>
          <a:p>
            <a:pPr lvl="2">
              <a:lnSpc>
                <a:spcPct val="120000"/>
              </a:lnSpc>
              <a:spcAft>
                <a:spcPts val="0"/>
              </a:spcAft>
            </a:pPr>
            <a:r>
              <a:rPr lang="en-US" sz="10800" dirty="0" smtClean="0">
                <a:latin typeface="+mj-lt"/>
              </a:rPr>
              <a:t>Internal degradation of components</a:t>
            </a:r>
          </a:p>
          <a:p>
            <a:pPr lvl="2">
              <a:lnSpc>
                <a:spcPct val="120000"/>
              </a:lnSpc>
              <a:spcAft>
                <a:spcPts val="0"/>
              </a:spcAft>
            </a:pPr>
            <a:r>
              <a:rPr lang="en-US" sz="10800" dirty="0" smtClean="0">
                <a:latin typeface="+mj-lt"/>
              </a:rPr>
              <a:t>Design vulnerability within systems leading to core</a:t>
            </a:r>
          </a:p>
          <a:p>
            <a:pPr lvl="2">
              <a:lnSpc>
                <a:spcPct val="120000"/>
              </a:lnSpc>
              <a:spcAft>
                <a:spcPts val="0"/>
              </a:spcAft>
            </a:pPr>
            <a:r>
              <a:rPr lang="en-US" sz="10800" dirty="0" smtClean="0">
                <a:latin typeface="+mj-lt"/>
              </a:rPr>
              <a:t>New reactor vessel fill flow paths during outages </a:t>
            </a:r>
            <a:endParaRPr lang="en-US" sz="11200" dirty="0" smtClean="0"/>
          </a:p>
          <a:p>
            <a:endParaRPr lang="en-US" sz="5200" dirty="0" smtClean="0"/>
          </a:p>
          <a:p>
            <a:pPr lvl="2"/>
            <a:endParaRPr lang="en-US" sz="5600" dirty="0"/>
          </a:p>
        </p:txBody>
      </p:sp>
    </p:spTree>
    <p:extLst>
      <p:ext uri="{BB962C8B-B14F-4D97-AF65-F5344CB8AC3E}">
        <p14:creationId xmlns:p14="http://schemas.microsoft.com/office/powerpoint/2010/main" val="21637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48600" y="6553200"/>
            <a:ext cx="838200" cy="304800"/>
          </a:xfrm>
          <a:prstGeom prst="rect">
            <a:avLst/>
          </a:prstGeom>
        </p:spPr>
        <p:txBody>
          <a:bodyPr/>
          <a:lstStyle/>
          <a:p>
            <a:pPr>
              <a:defRPr/>
            </a:pPr>
            <a:fld id="{97256DAD-A4FB-4C43-B010-B3790C1F0BCD}" type="slidenum">
              <a:rPr lang="en-US" smtClean="0">
                <a:solidFill>
                  <a:prstClr val="white"/>
                </a:solidFill>
              </a:rPr>
              <a:pPr>
                <a:defRPr/>
              </a:pPr>
              <a:t>9</a:t>
            </a:fld>
            <a:endParaRPr lang="en-US" dirty="0">
              <a:solidFill>
                <a:prstClr val="white"/>
              </a:solidFill>
            </a:endParaRPr>
          </a:p>
        </p:txBody>
      </p:sp>
      <p:sp>
        <p:nvSpPr>
          <p:cNvPr id="2" name="Title 1"/>
          <p:cNvSpPr>
            <a:spLocks noGrp="1"/>
          </p:cNvSpPr>
          <p:nvPr>
            <p:ph type="title"/>
          </p:nvPr>
        </p:nvSpPr>
        <p:spPr>
          <a:xfrm>
            <a:off x="457200" y="533401"/>
            <a:ext cx="8409214" cy="912628"/>
          </a:xfrm>
        </p:spPr>
        <p:txBody>
          <a:bodyPr>
            <a:normAutofit/>
          </a:bodyPr>
          <a:lstStyle/>
          <a:p>
            <a:pPr algn="ctr"/>
            <a:r>
              <a:rPr lang="en-US" sz="3600" dirty="0" smtClean="0"/>
              <a:t>Adverse </a:t>
            </a:r>
            <a:r>
              <a:rPr lang="en-US" sz="3600" dirty="0"/>
              <a:t>Trend in </a:t>
            </a:r>
            <a:r>
              <a:rPr lang="en-US" sz="3600" dirty="0" smtClean="0"/>
              <a:t>Nuclear </a:t>
            </a:r>
            <a:r>
              <a:rPr lang="en-US" sz="3600" dirty="0"/>
              <a:t>Fuel </a:t>
            </a:r>
            <a:r>
              <a:rPr lang="en-US" sz="3600" dirty="0" smtClean="0"/>
              <a:t>Failures</a:t>
            </a:r>
            <a:endParaRPr lang="en-US" sz="3600" dirty="0"/>
          </a:p>
        </p:txBody>
      </p:sp>
      <p:sp>
        <p:nvSpPr>
          <p:cNvPr id="3" name="Content Placeholder 2"/>
          <p:cNvSpPr>
            <a:spLocks noGrp="1"/>
          </p:cNvSpPr>
          <p:nvPr>
            <p:ph idx="1"/>
          </p:nvPr>
        </p:nvSpPr>
        <p:spPr>
          <a:xfrm>
            <a:off x="457200" y="1456661"/>
            <a:ext cx="8061649" cy="4867940"/>
          </a:xfrm>
        </p:spPr>
        <p:txBody>
          <a:bodyPr>
            <a:normAutofit fontScale="40000" lnSpcReduction="20000"/>
          </a:bodyPr>
          <a:lstStyle/>
          <a:p>
            <a:pPr lvl="1">
              <a:lnSpc>
                <a:spcPct val="120000"/>
              </a:lnSpc>
              <a:spcAft>
                <a:spcPts val="0"/>
              </a:spcAft>
              <a:buFont typeface="Arial" panose="020B0604020202020204" pitchFamily="34" charset="0"/>
              <a:buChar char="•"/>
            </a:pPr>
            <a:r>
              <a:rPr lang="en-US" sz="6000" dirty="0"/>
              <a:t> </a:t>
            </a:r>
            <a:r>
              <a:rPr lang="en-US" sz="5000" dirty="0" smtClean="0"/>
              <a:t>INPO Actions</a:t>
            </a:r>
          </a:p>
          <a:p>
            <a:pPr lvl="2">
              <a:lnSpc>
                <a:spcPct val="120000"/>
              </a:lnSpc>
              <a:spcAft>
                <a:spcPts val="0"/>
              </a:spcAft>
            </a:pPr>
            <a:r>
              <a:rPr lang="en-US" sz="5000" dirty="0" smtClean="0"/>
              <a:t>Resumed </a:t>
            </a:r>
            <a:r>
              <a:rPr lang="en-US" sz="5000" dirty="0"/>
              <a:t>F</a:t>
            </a:r>
            <a:r>
              <a:rPr lang="en-US" sz="5000" dirty="0" smtClean="0"/>
              <a:t>uel </a:t>
            </a:r>
            <a:r>
              <a:rPr lang="en-US" sz="5000" dirty="0"/>
              <a:t>I</a:t>
            </a:r>
            <a:r>
              <a:rPr lang="en-US" sz="5000" dirty="0" smtClean="0"/>
              <a:t>ntegrity </a:t>
            </a:r>
            <a:r>
              <a:rPr lang="en-US" sz="5000" dirty="0"/>
              <a:t>review </a:t>
            </a:r>
            <a:r>
              <a:rPr lang="en-US" sz="5000" dirty="0" smtClean="0"/>
              <a:t>visits and more Assist visits </a:t>
            </a:r>
          </a:p>
          <a:p>
            <a:pPr lvl="2">
              <a:lnSpc>
                <a:spcPct val="120000"/>
              </a:lnSpc>
              <a:spcAft>
                <a:spcPts val="0"/>
              </a:spcAft>
            </a:pPr>
            <a:r>
              <a:rPr lang="en-US" sz="5000" dirty="0" smtClean="0"/>
              <a:t>4.0 reviews of failed fuel responses during evaluations</a:t>
            </a:r>
          </a:p>
          <a:p>
            <a:pPr lvl="2">
              <a:lnSpc>
                <a:spcPct val="120000"/>
              </a:lnSpc>
              <a:spcAft>
                <a:spcPts val="0"/>
              </a:spcAft>
            </a:pPr>
            <a:r>
              <a:rPr lang="en-US" sz="5000" dirty="0" smtClean="0"/>
              <a:t>Sharing Operating Experience in </a:t>
            </a:r>
            <a:r>
              <a:rPr lang="en-US" sz="5000" dirty="0" err="1" smtClean="0"/>
              <a:t>EPRI</a:t>
            </a:r>
            <a:r>
              <a:rPr lang="en-US" sz="5000" dirty="0" smtClean="0"/>
              <a:t> &amp; all Engineering </a:t>
            </a:r>
            <a:r>
              <a:rPr lang="en-US" sz="5000" dirty="0" err="1" smtClean="0"/>
              <a:t>Mtgs</a:t>
            </a:r>
            <a:endParaRPr lang="en-US" sz="5000" dirty="0" smtClean="0"/>
          </a:p>
          <a:p>
            <a:pPr lvl="2">
              <a:lnSpc>
                <a:spcPct val="120000"/>
              </a:lnSpc>
              <a:spcAft>
                <a:spcPts val="0"/>
              </a:spcAft>
            </a:pPr>
            <a:r>
              <a:rPr lang="en-US" sz="5000" dirty="0" smtClean="0"/>
              <a:t>Revising </a:t>
            </a:r>
            <a:r>
              <a:rPr lang="en-US" sz="5000" dirty="0" err="1" smtClean="0"/>
              <a:t>IER</a:t>
            </a:r>
            <a:r>
              <a:rPr lang="en-US" sz="5000" dirty="0" smtClean="0"/>
              <a:t> </a:t>
            </a:r>
            <a:r>
              <a:rPr lang="en-US" sz="5000" dirty="0" err="1" smtClean="0"/>
              <a:t>L4</a:t>
            </a:r>
            <a:r>
              <a:rPr lang="en-US" sz="5000" dirty="0" smtClean="0"/>
              <a:t> 16-9 with new insights / June 2018</a:t>
            </a:r>
          </a:p>
          <a:p>
            <a:pPr lvl="2">
              <a:lnSpc>
                <a:spcPct val="120000"/>
              </a:lnSpc>
              <a:spcAft>
                <a:spcPts val="0"/>
              </a:spcAft>
            </a:pPr>
            <a:r>
              <a:rPr lang="en-US" sz="5000" dirty="0" smtClean="0"/>
              <a:t>Active participation in </a:t>
            </a:r>
            <a:r>
              <a:rPr lang="en-US" sz="5000" dirty="0" err="1" smtClean="0"/>
              <a:t>EPRI</a:t>
            </a:r>
            <a:r>
              <a:rPr lang="en-US" sz="5000" dirty="0" smtClean="0"/>
              <a:t> Fuel Reliability Program</a:t>
            </a:r>
          </a:p>
          <a:p>
            <a:pPr lvl="2">
              <a:lnSpc>
                <a:spcPct val="120000"/>
              </a:lnSpc>
              <a:spcAft>
                <a:spcPts val="0"/>
              </a:spcAft>
            </a:pPr>
            <a:r>
              <a:rPr lang="en-US" sz="5000" dirty="0" smtClean="0"/>
              <a:t>Outage review visit observations of </a:t>
            </a:r>
            <a:r>
              <a:rPr lang="en-US" sz="5000" dirty="0" err="1" smtClean="0"/>
              <a:t>FME</a:t>
            </a:r>
            <a:r>
              <a:rPr lang="en-US" sz="5000" dirty="0" smtClean="0"/>
              <a:t> behaviors (maintenance)</a:t>
            </a:r>
          </a:p>
          <a:p>
            <a:pPr lvl="2">
              <a:lnSpc>
                <a:spcPct val="120000"/>
              </a:lnSpc>
              <a:spcAft>
                <a:spcPts val="0"/>
              </a:spcAft>
            </a:pPr>
            <a:endParaRPr lang="en-US" sz="5000" dirty="0"/>
          </a:p>
          <a:p>
            <a:pPr lvl="1">
              <a:lnSpc>
                <a:spcPct val="120000"/>
              </a:lnSpc>
              <a:spcAft>
                <a:spcPts val="0"/>
              </a:spcAft>
              <a:buFont typeface="Arial" panose="020B0604020202020204" pitchFamily="34" charset="0"/>
              <a:buChar char="•"/>
            </a:pPr>
            <a:r>
              <a:rPr lang="en-US" sz="5000" dirty="0"/>
              <a:t> Industry Actions</a:t>
            </a:r>
          </a:p>
          <a:p>
            <a:pPr lvl="2">
              <a:lnSpc>
                <a:spcPct val="120000"/>
              </a:lnSpc>
              <a:spcAft>
                <a:spcPts val="0"/>
              </a:spcAft>
            </a:pPr>
            <a:r>
              <a:rPr lang="en-US" sz="5000" dirty="0"/>
              <a:t>Understand &amp; address </a:t>
            </a:r>
            <a:r>
              <a:rPr lang="en-US" sz="5000" dirty="0" smtClean="0"/>
              <a:t>failed fuel causes </a:t>
            </a:r>
            <a:r>
              <a:rPr lang="en-US" sz="5000" dirty="0"/>
              <a:t>without </a:t>
            </a:r>
            <a:r>
              <a:rPr lang="en-US" sz="5000" dirty="0" smtClean="0"/>
              <a:t>delay</a:t>
            </a:r>
          </a:p>
          <a:p>
            <a:pPr lvl="2">
              <a:lnSpc>
                <a:spcPct val="120000"/>
              </a:lnSpc>
              <a:spcAft>
                <a:spcPts val="0"/>
              </a:spcAft>
            </a:pPr>
            <a:r>
              <a:rPr lang="en-US" sz="5000" dirty="0" smtClean="0"/>
              <a:t>Strongly consider comprehensive foreign material recovery actions for multi-cycle fuel failures</a:t>
            </a:r>
          </a:p>
          <a:p>
            <a:pPr lvl="2">
              <a:lnSpc>
                <a:spcPct val="120000"/>
              </a:lnSpc>
              <a:spcAft>
                <a:spcPts val="0"/>
              </a:spcAft>
            </a:pPr>
            <a:r>
              <a:rPr lang="en-US" sz="5000" dirty="0" smtClean="0"/>
              <a:t>Use Industry Operating Experience and </a:t>
            </a:r>
            <a:r>
              <a:rPr lang="en-US" sz="5000" b="1" i="1" dirty="0" smtClean="0"/>
              <a:t>PREVENT</a:t>
            </a:r>
            <a:r>
              <a:rPr lang="en-US" sz="5000" dirty="0" smtClean="0"/>
              <a:t> fuel failures</a:t>
            </a:r>
          </a:p>
          <a:p>
            <a:endParaRPr lang="en-US" sz="5200" dirty="0" smtClean="0"/>
          </a:p>
          <a:p>
            <a:pPr lvl="2"/>
            <a:endParaRPr lang="en-US" sz="5600" dirty="0"/>
          </a:p>
        </p:txBody>
      </p:sp>
    </p:spTree>
    <p:extLst>
      <p:ext uri="{BB962C8B-B14F-4D97-AF65-F5344CB8AC3E}">
        <p14:creationId xmlns:p14="http://schemas.microsoft.com/office/powerpoint/2010/main" val="15485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PO_Template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829E8CF2BA644AE382847A934FE0E" ma:contentTypeVersion="16" ma:contentTypeDescription="Create a new document." ma:contentTypeScope="" ma:versionID="9cf977f840d9ae8460843a74a3f3b633">
  <xsd:schema xmlns:xsd="http://www.w3.org/2001/XMLSchema" xmlns:xs="http://www.w3.org/2001/XMLSchema" xmlns:p="http://schemas.microsoft.com/office/2006/metadata/properties" xmlns:ns2="d26864cf-b11d-4575-8b06-b14154fd9dd9" targetNamespace="http://schemas.microsoft.com/office/2006/metadata/properties" ma:root="true" ma:fieldsID="8666bc754ddefe2ec56b1a1c29598860" ns2:_="">
    <xsd:import namespace="d26864cf-b11d-4575-8b06-b14154fd9dd9"/>
    <xsd:element name="properties">
      <xsd:complexType>
        <xsd:sequence>
          <xsd:element name="documentManagement">
            <xsd:complexType>
              <xsd:all>
                <xsd:element ref="ns2:About_x0020_This" minOccurs="0"/>
                <xsd:element ref="ns2:Content_x0020_Audience" minOccurs="0"/>
                <xsd:element ref="ns2:Cont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864cf-b11d-4575-8b06-b14154fd9dd9" elementFormDefault="qualified">
    <xsd:import namespace="http://schemas.microsoft.com/office/2006/documentManagement/types"/>
    <xsd:import namespace="http://schemas.microsoft.com/office/infopath/2007/PartnerControls"/>
    <xsd:element name="About_x0020_This" ma:index="8" nillable="true" ma:displayName="About This" ma:description="Entering some brief text to describe this document or resource will help improve ION search" ma:internalName="About_x0020_This">
      <xsd:simpleType>
        <xsd:restriction base="dms:Text">
          <xsd:maxLength value="255"/>
        </xsd:restriction>
      </xsd:simpleType>
    </xsd:element>
    <xsd:element name="Content_x0020_Audience" ma:index="9" nillable="true" ma:displayName="Content Audience" ma:description="ION audience(s) content is targeted for (i.e. New Employees, Retirees, Support Staff)" ma:internalName="Content_x0020_Audience">
      <xsd:complexType>
        <xsd:complexContent>
          <xsd:extension base="dms:MultiChoice">
            <xsd:sequence>
              <xsd:element name="Value" maxOccurs="unbounded" minOccurs="0" nillable="true">
                <xsd:simpleType>
                  <xsd:restriction base="dms:Choice">
                    <xsd:enumeration value="All-employees"/>
                    <xsd:enumeration value="Corporate Records Liaisons"/>
                    <xsd:enumeration value="Department Managers"/>
                    <xsd:enumeration value="Evaluation Teams"/>
                    <xsd:enumeration value="ION Content Owners"/>
                    <xsd:enumeration value="New employees"/>
                    <xsd:enumeration value="Nuclear Technical Areas"/>
                    <xsd:enumeration value="Retirees"/>
                    <xsd:enumeration value="Senior Leadership Team"/>
                    <xsd:enumeration value="Senior Reps"/>
                    <xsd:enumeration value="SFA Teams"/>
                    <xsd:enumeration value="SIPM"/>
                    <xsd:enumeration value="SFT"/>
                    <xsd:enumeration value="Support Services"/>
                    <xsd:enumeration value="Support Staff"/>
                    <xsd:enumeration value="WANO-AC"/>
                  </xsd:restriction>
                </xsd:simpleType>
              </xsd:element>
            </xsd:sequence>
          </xsd:extension>
        </xsd:complexContent>
      </xsd:complexType>
    </xsd:element>
    <xsd:element name="Content_x0020_Category" ma:index="10" nillable="true" ma:displayName="Content Category" ma:description="Custom list of content categories to improve searchability and grouping of content." ma:internalName="Content_x0020_Category">
      <xsd:complexType>
        <xsd:complexContent>
          <xsd:extension base="dms:MultiChoice">
            <xsd:sequence>
              <xsd:element name="Value" maxOccurs="unbounded" minOccurs="0" nillable="true">
                <xsd:simpleType>
                  <xsd:restriction base="dms:Choice">
                    <xsd:enumeration value="accreditation"/>
                    <xsd:enumeration value="analyses"/>
                    <xsd:enumeration value="assistance"/>
                    <xsd:enumeration value="benefits"/>
                    <xsd:enumeration value="business planning"/>
                    <xsd:enumeration value="communication material"/>
                    <xsd:enumeration value="course material"/>
                    <xsd:enumeration value="directories"/>
                    <xsd:enumeration value="evaluation material"/>
                    <xsd:enumeration value="eval tool before"/>
                    <xsd:enumeration value="eval tool during"/>
                    <xsd:enumeration value="eval tool after"/>
                    <xsd:enumeration value="International Peer Review Material"/>
                    <xsd:enumeration value="Technical Exchange Visit Material"/>
                    <xsd:enumeration value="US Peer Review Material"/>
                    <xsd:enumeration value="governance/foundational"/>
                    <xsd:enumeration value="historical"/>
                    <xsd:enumeration value="internal performance"/>
                    <xsd:enumeration value="internal process"/>
                    <xsd:enumeration value="meeting material"/>
                    <xsd:enumeration value="operating experience"/>
                    <xsd:enumeration value="plant performance"/>
                    <xsd:enumeration value="qualification material"/>
                    <xsd:enumeration value="technical help"/>
                    <xsd:enumeration value="training and development"/>
                    <xsd:enumeration value="travel"/>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_x0020_Category xmlns="d26864cf-b11d-4575-8b06-b14154fd9dd9"/>
    <About_x0020_This xmlns="d26864cf-b11d-4575-8b06-b14154fd9dd9" xsi:nil="true"/>
    <Content_x0020_Audience xmlns="d26864cf-b11d-4575-8b06-b14154fd9dd9"/>
  </documentManagement>
</p:properties>
</file>

<file path=customXml/itemProps1.xml><?xml version="1.0" encoding="utf-8"?>
<ds:datastoreItem xmlns:ds="http://schemas.openxmlformats.org/officeDocument/2006/customXml" ds:itemID="{8ED0291E-266A-4222-B333-154272031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6864cf-b11d-4575-8b06-b14154fd9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3E3597-DE6F-4EE9-A6A6-FFE37A6025CE}">
  <ds:schemaRefs>
    <ds:schemaRef ds:uri="http://schemas.microsoft.com/sharepoint/v3/contenttype/forms"/>
  </ds:schemaRefs>
</ds:datastoreItem>
</file>

<file path=customXml/itemProps3.xml><?xml version="1.0" encoding="utf-8"?>
<ds:datastoreItem xmlns:ds="http://schemas.openxmlformats.org/officeDocument/2006/customXml" ds:itemID="{07411E52-417D-44B1-A338-6CA58B1DA01C}">
  <ds:schemaRefs>
    <ds:schemaRef ds:uri="d26864cf-b11d-4575-8b06-b14154fd9dd9"/>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INPO_Template_Blue</Template>
  <TotalTime>1190</TotalTime>
  <Words>1829</Words>
  <Application>Microsoft Office PowerPoint</Application>
  <PresentationFormat>On-screen Show (4:3)</PresentationFormat>
  <Paragraphs>207</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INPO_Template_Blue</vt:lpstr>
      <vt:lpstr>Engineering &amp; Configuration Management </vt:lpstr>
      <vt:lpstr>PowerPoint Presentation</vt:lpstr>
      <vt:lpstr>Agenda</vt:lpstr>
      <vt:lpstr>2018 Focus Areas </vt:lpstr>
      <vt:lpstr>2017 AFI Trends</vt:lpstr>
      <vt:lpstr>2018 Fuel Performance Update</vt:lpstr>
      <vt:lpstr>PowerPoint Presentation</vt:lpstr>
      <vt:lpstr>Adverse Trend in Nuclear Fuel Failures</vt:lpstr>
      <vt:lpstr>Adverse Trend in Nuclear Fuel Failures</vt:lpstr>
      <vt:lpstr>Consequential Engineering Errors  </vt:lpstr>
      <vt:lpstr>PowerPoint Presentation</vt:lpstr>
      <vt:lpstr>Strategies to further Reduce CEEs</vt:lpstr>
      <vt:lpstr>Critical Thinking Failure Modes</vt:lpstr>
      <vt:lpstr>INPO and Industry Initiatives for  Reducing Consequential Errors</vt:lpstr>
      <vt:lpstr>What could happen with Configuration 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Toole, Amie  M (INPO)</dc:creator>
  <cp:lastModifiedBy>Taylor, John D.</cp:lastModifiedBy>
  <cp:revision>80</cp:revision>
  <cp:lastPrinted>2018-05-23T16:59:25Z</cp:lastPrinted>
  <dcterms:created xsi:type="dcterms:W3CDTF">2017-01-20T17:57:03Z</dcterms:created>
  <dcterms:modified xsi:type="dcterms:W3CDTF">2018-05-25T12:24:31Z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0x0101002EB829E8CF2BA644AE382847A934FE0E</vt:lpwstr>
  </property>
</Properties>
</file>