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46" r:id="rId3"/>
    <p:sldId id="408" r:id="rId4"/>
    <p:sldId id="409" r:id="rId5"/>
    <p:sldId id="399" r:id="rId6"/>
    <p:sldId id="400" r:id="rId7"/>
    <p:sldId id="401" r:id="rId8"/>
    <p:sldId id="407" r:id="rId9"/>
    <p:sldId id="402" r:id="rId10"/>
    <p:sldId id="403" r:id="rId11"/>
    <p:sldId id="404" r:id="rId12"/>
    <p:sldId id="406" r:id="rId13"/>
    <p:sldId id="405" r:id="rId14"/>
    <p:sldId id="388" r:id="rId15"/>
    <p:sldId id="325" r:id="rId16"/>
    <p:sldId id="413" r:id="rId17"/>
    <p:sldId id="410" r:id="rId18"/>
    <p:sldId id="411" r:id="rId19"/>
    <p:sldId id="412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5781" autoAdjust="0"/>
  </p:normalViewPr>
  <p:slideViewPr>
    <p:cSldViewPr>
      <p:cViewPr>
        <p:scale>
          <a:sx n="80" d="100"/>
          <a:sy n="80" d="100"/>
        </p:scale>
        <p:origin x="-10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2AEB-226D-4B52-A101-763223330EA4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136E57-D45F-4941-9EB3-809EE1B8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E57-D45F-4941-9EB3-809EE1B88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4" y="1530763"/>
            <a:ext cx="10623597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6" y="2242299"/>
            <a:ext cx="7336340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1" y="600530"/>
            <a:ext cx="3438985" cy="53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" y="2"/>
            <a:ext cx="12192001" cy="761999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698" y="152400"/>
            <a:ext cx="10858703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42654"/>
            <a:ext cx="10545365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1434400" y="6581002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06400" y="6477000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3" name="TextBox 42"/>
          <p:cNvSpPr txBox="1"/>
          <p:nvPr/>
        </p:nvSpPr>
        <p:spPr>
          <a:xfrm>
            <a:off x="11277732" y="6323266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29195" y="6133332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-1" y="1"/>
            <a:ext cx="12304889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732367" y="210103"/>
            <a:ext cx="10723035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" y="6335823"/>
            <a:ext cx="3238532" cy="3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32367" y="3073250"/>
            <a:ext cx="10723035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277732" y="6323266"/>
            <a:ext cx="84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29195" y="6133332"/>
            <a:ext cx="11427379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4" y="6317839"/>
            <a:ext cx="3289765" cy="327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37280" y="6041039"/>
            <a:ext cx="2844800" cy="365125"/>
          </a:xfrm>
          <a:prstGeom prst="rect">
            <a:avLst/>
          </a:prstGeom>
        </p:spPr>
        <p:txBody>
          <a:bodyPr/>
          <a:lstStyle/>
          <a:p>
            <a:fld id="{44C7CF39-C0BD-4994-A665-34D91AB812C1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944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13553" y="6041039"/>
            <a:ext cx="2844800" cy="365125"/>
          </a:xfrm>
          <a:prstGeom prst="rect">
            <a:avLst/>
          </a:prstGeom>
        </p:spPr>
        <p:txBody>
          <a:bodyPr/>
          <a:lstStyle/>
          <a:p>
            <a:fld id="{0A8328B4-06D2-42DF-A0BB-D6A8065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C7CF39-C0BD-4994-A665-34D91AB812C1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8328B4-06D2-42DF-A0BB-D6A80659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405531"/>
            <a:ext cx="10723035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868823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4" y="1371601"/>
            <a:ext cx="7146926" cy="456913"/>
          </a:xfrm>
        </p:spPr>
        <p:txBody>
          <a:bodyPr/>
          <a:lstStyle/>
          <a:p>
            <a:r>
              <a:rPr lang="en-US" dirty="0" smtClean="0"/>
              <a:t>ENG-008:  Standard Digital Engineering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073274" y="2242298"/>
            <a:ext cx="7146926" cy="2863101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Process Overview and Status </a:t>
            </a:r>
            <a:r>
              <a:rPr lang="en-US" sz="2000" b="1" dirty="0">
                <a:solidFill>
                  <a:schemeClr val="tx1"/>
                </a:solidFill>
              </a:rPr>
              <a:t>Update </a:t>
            </a:r>
            <a:r>
              <a:rPr lang="en-US" sz="2000" b="1" dirty="0" smtClean="0">
                <a:solidFill>
                  <a:schemeClr val="tx1"/>
                </a:solidFill>
              </a:rPr>
              <a:t>for </a:t>
            </a: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CMBG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June 25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, 2018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chemeClr val="tx1"/>
                </a:solidFill>
              </a:rPr>
              <a:t>Ashley </a:t>
            </a:r>
            <a:r>
              <a:rPr lang="en-US" sz="2000" b="1" dirty="0">
                <a:solidFill>
                  <a:schemeClr val="tx1"/>
                </a:solidFill>
              </a:rPr>
              <a:t>Taylor- </a:t>
            </a:r>
            <a:r>
              <a:rPr lang="en-US" sz="2000" b="1" dirty="0" smtClean="0">
                <a:solidFill>
                  <a:schemeClr val="tx1"/>
                </a:solidFill>
              </a:rPr>
              <a:t>TVA</a:t>
            </a:r>
          </a:p>
        </p:txBody>
      </p:sp>
    </p:spTree>
    <p:extLst>
      <p:ext uri="{BB962C8B-B14F-4D97-AF65-F5344CB8AC3E}">
        <p14:creationId xmlns:p14="http://schemas.microsoft.com/office/powerpoint/2010/main" val="36139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NISP-EN-04 Graded Approach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65759" y="1005839"/>
            <a:ext cx="6343145" cy="542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 Configurability Screen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(A Few Settings)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Medium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(Wide Range of Settable Parameters)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(Custom Application Software)</a:t>
            </a:r>
          </a:p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2: DEG Activity Applicability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Not Applicable – Technology/Function does not exist 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Conditional – See each DEG Section Guidance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Required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8765D072-27F8-48C7-86A4-B2363BB7ADA1}"/>
              </a:ext>
            </a:extLst>
          </p:cNvPr>
          <p:cNvSpPr/>
          <p:nvPr/>
        </p:nvSpPr>
        <p:spPr bwMode="auto">
          <a:xfrm>
            <a:off x="4876800" y="2588289"/>
            <a:ext cx="1136073" cy="409353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AD91B5-F07C-4520-9C04-C70065AB94DD}"/>
              </a:ext>
            </a:extLst>
          </p:cNvPr>
          <p:cNvSpPr txBox="1"/>
          <p:nvPr/>
        </p:nvSpPr>
        <p:spPr>
          <a:xfrm>
            <a:off x="6421239" y="5403366"/>
            <a:ext cx="587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For each activity in the DEG, this form provides suggested applicability by configurability category.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However, RE/RS have the final decision.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708775" y="322263"/>
            <a:ext cx="5086350" cy="4940300"/>
            <a:chOff x="4226" y="203"/>
            <a:chExt cx="3204" cy="3112"/>
          </a:xfrm>
        </p:grpSpPr>
        <p:sp>
          <p:nvSpPr>
            <p:cNvPr id="4" name="AutoShape 3"/>
            <p:cNvSpPr>
              <a:spLocks noChangeAspect="1" noTextEdit="1"/>
            </p:cNvSpPr>
            <p:nvPr/>
          </p:nvSpPr>
          <p:spPr bwMode="auto">
            <a:xfrm>
              <a:off x="4226" y="203"/>
              <a:ext cx="3204" cy="3112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226" y="220"/>
              <a:ext cx="3662" cy="3157"/>
              <a:chOff x="4226" y="220"/>
              <a:chExt cx="3662" cy="3157"/>
            </a:xfrm>
          </p:grpSpPr>
          <p:sp>
            <p:nvSpPr>
              <p:cNvPr id="327" name="Rectangle 5"/>
              <p:cNvSpPr>
                <a:spLocks noChangeArrowheads="1"/>
              </p:cNvSpPr>
              <p:nvPr/>
            </p:nvSpPr>
            <p:spPr bwMode="auto">
              <a:xfrm>
                <a:off x="5919" y="446"/>
                <a:ext cx="133" cy="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6"/>
              <p:cNvSpPr>
                <a:spLocks noChangeArrowheads="1"/>
              </p:cNvSpPr>
              <p:nvPr/>
            </p:nvSpPr>
            <p:spPr bwMode="auto">
              <a:xfrm>
                <a:off x="4226" y="520"/>
                <a:ext cx="3204" cy="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7"/>
              <p:cNvSpPr>
                <a:spLocks noChangeArrowheads="1"/>
              </p:cNvSpPr>
              <p:nvPr/>
            </p:nvSpPr>
            <p:spPr bwMode="auto">
              <a:xfrm>
                <a:off x="4226" y="582"/>
                <a:ext cx="79" cy="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8"/>
              <p:cNvSpPr>
                <a:spLocks noChangeArrowheads="1"/>
              </p:cNvSpPr>
              <p:nvPr/>
            </p:nvSpPr>
            <p:spPr bwMode="auto">
              <a:xfrm>
                <a:off x="4410" y="582"/>
                <a:ext cx="3020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9"/>
              <p:cNvSpPr>
                <a:spLocks noChangeArrowheads="1"/>
              </p:cNvSpPr>
              <p:nvPr/>
            </p:nvSpPr>
            <p:spPr bwMode="auto">
              <a:xfrm>
                <a:off x="4226" y="647"/>
                <a:ext cx="79" cy="24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10"/>
              <p:cNvSpPr>
                <a:spLocks noChangeArrowheads="1"/>
              </p:cNvSpPr>
              <p:nvPr/>
            </p:nvSpPr>
            <p:spPr bwMode="auto">
              <a:xfrm>
                <a:off x="4410" y="645"/>
                <a:ext cx="3020" cy="2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11"/>
              <p:cNvSpPr>
                <a:spLocks noChangeArrowheads="1"/>
              </p:cNvSpPr>
              <p:nvPr/>
            </p:nvSpPr>
            <p:spPr bwMode="auto">
              <a:xfrm>
                <a:off x="4226" y="895"/>
                <a:ext cx="79" cy="1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12"/>
              <p:cNvSpPr>
                <a:spLocks noChangeArrowheads="1"/>
              </p:cNvSpPr>
              <p:nvPr/>
            </p:nvSpPr>
            <p:spPr bwMode="auto">
              <a:xfrm>
                <a:off x="4410" y="893"/>
                <a:ext cx="3020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13"/>
              <p:cNvSpPr>
                <a:spLocks noChangeArrowheads="1"/>
              </p:cNvSpPr>
              <p:nvPr/>
            </p:nvSpPr>
            <p:spPr bwMode="auto">
              <a:xfrm>
                <a:off x="4226" y="1019"/>
                <a:ext cx="79" cy="1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14"/>
              <p:cNvSpPr>
                <a:spLocks noChangeArrowheads="1"/>
              </p:cNvSpPr>
              <p:nvPr/>
            </p:nvSpPr>
            <p:spPr bwMode="auto">
              <a:xfrm>
                <a:off x="4410" y="1017"/>
                <a:ext cx="3020" cy="12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5"/>
              <p:cNvSpPr>
                <a:spLocks noChangeArrowheads="1"/>
              </p:cNvSpPr>
              <p:nvPr/>
            </p:nvSpPr>
            <p:spPr bwMode="auto">
              <a:xfrm>
                <a:off x="4226" y="1143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16"/>
              <p:cNvSpPr>
                <a:spLocks noChangeArrowheads="1"/>
              </p:cNvSpPr>
              <p:nvPr/>
            </p:nvSpPr>
            <p:spPr bwMode="auto">
              <a:xfrm>
                <a:off x="4410" y="1141"/>
                <a:ext cx="3020" cy="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17"/>
              <p:cNvSpPr>
                <a:spLocks noChangeArrowheads="1"/>
              </p:cNvSpPr>
              <p:nvPr/>
            </p:nvSpPr>
            <p:spPr bwMode="auto">
              <a:xfrm>
                <a:off x="4226" y="1205"/>
                <a:ext cx="79" cy="1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18"/>
              <p:cNvSpPr>
                <a:spLocks noChangeArrowheads="1"/>
              </p:cNvSpPr>
              <p:nvPr/>
            </p:nvSpPr>
            <p:spPr bwMode="auto">
              <a:xfrm>
                <a:off x="4410" y="1203"/>
                <a:ext cx="3020" cy="12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19"/>
              <p:cNvSpPr>
                <a:spLocks noChangeArrowheads="1"/>
              </p:cNvSpPr>
              <p:nvPr/>
            </p:nvSpPr>
            <p:spPr bwMode="auto">
              <a:xfrm>
                <a:off x="4226" y="1329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20"/>
              <p:cNvSpPr>
                <a:spLocks noChangeArrowheads="1"/>
              </p:cNvSpPr>
              <p:nvPr/>
            </p:nvSpPr>
            <p:spPr bwMode="auto">
              <a:xfrm>
                <a:off x="4410" y="1327"/>
                <a:ext cx="3020" cy="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21"/>
              <p:cNvSpPr>
                <a:spLocks noChangeArrowheads="1"/>
              </p:cNvSpPr>
              <p:nvPr/>
            </p:nvSpPr>
            <p:spPr bwMode="auto">
              <a:xfrm>
                <a:off x="4226" y="1391"/>
                <a:ext cx="79" cy="18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22"/>
              <p:cNvSpPr>
                <a:spLocks noChangeArrowheads="1"/>
              </p:cNvSpPr>
              <p:nvPr/>
            </p:nvSpPr>
            <p:spPr bwMode="auto">
              <a:xfrm>
                <a:off x="4410" y="1389"/>
                <a:ext cx="3020" cy="18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23"/>
              <p:cNvSpPr>
                <a:spLocks noChangeArrowheads="1"/>
              </p:cNvSpPr>
              <p:nvPr/>
            </p:nvSpPr>
            <p:spPr bwMode="auto">
              <a:xfrm>
                <a:off x="4226" y="1578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24"/>
              <p:cNvSpPr>
                <a:spLocks noChangeArrowheads="1"/>
              </p:cNvSpPr>
              <p:nvPr/>
            </p:nvSpPr>
            <p:spPr bwMode="auto">
              <a:xfrm>
                <a:off x="4410" y="1575"/>
                <a:ext cx="3020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25"/>
              <p:cNvSpPr>
                <a:spLocks noChangeArrowheads="1"/>
              </p:cNvSpPr>
              <p:nvPr/>
            </p:nvSpPr>
            <p:spPr bwMode="auto">
              <a:xfrm>
                <a:off x="4226" y="1640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26"/>
              <p:cNvSpPr>
                <a:spLocks noChangeArrowheads="1"/>
              </p:cNvSpPr>
              <p:nvPr/>
            </p:nvSpPr>
            <p:spPr bwMode="auto">
              <a:xfrm>
                <a:off x="4410" y="1637"/>
                <a:ext cx="3020" cy="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27"/>
              <p:cNvSpPr>
                <a:spLocks noChangeArrowheads="1"/>
              </p:cNvSpPr>
              <p:nvPr/>
            </p:nvSpPr>
            <p:spPr bwMode="auto">
              <a:xfrm>
                <a:off x="4226" y="1702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28"/>
              <p:cNvSpPr>
                <a:spLocks noChangeArrowheads="1"/>
              </p:cNvSpPr>
              <p:nvPr/>
            </p:nvSpPr>
            <p:spPr bwMode="auto">
              <a:xfrm>
                <a:off x="4410" y="1699"/>
                <a:ext cx="3020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29"/>
              <p:cNvSpPr>
                <a:spLocks noChangeArrowheads="1"/>
              </p:cNvSpPr>
              <p:nvPr/>
            </p:nvSpPr>
            <p:spPr bwMode="auto">
              <a:xfrm>
                <a:off x="4226" y="1764"/>
                <a:ext cx="79" cy="18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30"/>
              <p:cNvSpPr>
                <a:spLocks noChangeArrowheads="1"/>
              </p:cNvSpPr>
              <p:nvPr/>
            </p:nvSpPr>
            <p:spPr bwMode="auto">
              <a:xfrm>
                <a:off x="4410" y="1761"/>
                <a:ext cx="3020" cy="18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31"/>
              <p:cNvSpPr>
                <a:spLocks noChangeArrowheads="1"/>
              </p:cNvSpPr>
              <p:nvPr/>
            </p:nvSpPr>
            <p:spPr bwMode="auto">
              <a:xfrm>
                <a:off x="4226" y="1948"/>
                <a:ext cx="3204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32"/>
              <p:cNvSpPr>
                <a:spLocks noChangeArrowheads="1"/>
              </p:cNvSpPr>
              <p:nvPr/>
            </p:nvSpPr>
            <p:spPr bwMode="auto">
              <a:xfrm>
                <a:off x="4226" y="2010"/>
                <a:ext cx="79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33"/>
              <p:cNvSpPr>
                <a:spLocks noChangeArrowheads="1"/>
              </p:cNvSpPr>
              <p:nvPr/>
            </p:nvSpPr>
            <p:spPr bwMode="auto">
              <a:xfrm>
                <a:off x="4302" y="2010"/>
                <a:ext cx="3128" cy="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34"/>
              <p:cNvSpPr>
                <a:spLocks noChangeArrowheads="1"/>
              </p:cNvSpPr>
              <p:nvPr/>
            </p:nvSpPr>
            <p:spPr bwMode="auto">
              <a:xfrm>
                <a:off x="4226" y="2072"/>
                <a:ext cx="79" cy="2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35"/>
              <p:cNvSpPr>
                <a:spLocks noChangeArrowheads="1"/>
              </p:cNvSpPr>
              <p:nvPr/>
            </p:nvSpPr>
            <p:spPr bwMode="auto">
              <a:xfrm>
                <a:off x="4302" y="2072"/>
                <a:ext cx="110" cy="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36"/>
              <p:cNvSpPr>
                <a:spLocks noChangeArrowheads="1"/>
              </p:cNvSpPr>
              <p:nvPr/>
            </p:nvSpPr>
            <p:spPr bwMode="auto">
              <a:xfrm>
                <a:off x="4410" y="2072"/>
                <a:ext cx="3020" cy="2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37"/>
              <p:cNvSpPr>
                <a:spLocks noChangeArrowheads="1"/>
              </p:cNvSpPr>
              <p:nvPr/>
            </p:nvSpPr>
            <p:spPr bwMode="auto">
              <a:xfrm>
                <a:off x="4226" y="2320"/>
                <a:ext cx="79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38"/>
              <p:cNvSpPr>
                <a:spLocks noChangeArrowheads="1"/>
              </p:cNvSpPr>
              <p:nvPr/>
            </p:nvSpPr>
            <p:spPr bwMode="auto">
              <a:xfrm>
                <a:off x="4302" y="2320"/>
                <a:ext cx="3128" cy="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39"/>
              <p:cNvSpPr>
                <a:spLocks noChangeArrowheads="1"/>
              </p:cNvSpPr>
              <p:nvPr/>
            </p:nvSpPr>
            <p:spPr bwMode="auto">
              <a:xfrm>
                <a:off x="4226" y="2382"/>
                <a:ext cx="79" cy="18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40"/>
              <p:cNvSpPr>
                <a:spLocks noChangeArrowheads="1"/>
              </p:cNvSpPr>
              <p:nvPr/>
            </p:nvSpPr>
            <p:spPr bwMode="auto">
              <a:xfrm>
                <a:off x="4302" y="2382"/>
                <a:ext cx="110" cy="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41"/>
              <p:cNvSpPr>
                <a:spLocks noChangeArrowheads="1"/>
              </p:cNvSpPr>
              <p:nvPr/>
            </p:nvSpPr>
            <p:spPr bwMode="auto">
              <a:xfrm>
                <a:off x="4410" y="2382"/>
                <a:ext cx="3020" cy="18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42"/>
              <p:cNvSpPr>
                <a:spLocks noChangeArrowheads="1"/>
              </p:cNvSpPr>
              <p:nvPr/>
            </p:nvSpPr>
            <p:spPr bwMode="auto">
              <a:xfrm>
                <a:off x="4226" y="2568"/>
                <a:ext cx="79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43"/>
              <p:cNvSpPr>
                <a:spLocks noChangeArrowheads="1"/>
              </p:cNvSpPr>
              <p:nvPr/>
            </p:nvSpPr>
            <p:spPr bwMode="auto">
              <a:xfrm>
                <a:off x="4410" y="2568"/>
                <a:ext cx="3020" cy="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44"/>
              <p:cNvSpPr>
                <a:spLocks noChangeArrowheads="1"/>
              </p:cNvSpPr>
              <p:nvPr/>
            </p:nvSpPr>
            <p:spPr bwMode="auto">
              <a:xfrm>
                <a:off x="4226" y="2632"/>
                <a:ext cx="79" cy="24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45"/>
              <p:cNvSpPr>
                <a:spLocks noChangeArrowheads="1"/>
              </p:cNvSpPr>
              <p:nvPr/>
            </p:nvSpPr>
            <p:spPr bwMode="auto">
              <a:xfrm>
                <a:off x="4410" y="2630"/>
                <a:ext cx="3020" cy="2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46"/>
              <p:cNvSpPr>
                <a:spLocks noChangeArrowheads="1"/>
              </p:cNvSpPr>
              <p:nvPr/>
            </p:nvSpPr>
            <p:spPr bwMode="auto">
              <a:xfrm>
                <a:off x="4226" y="2881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47"/>
              <p:cNvSpPr>
                <a:spLocks noChangeArrowheads="1"/>
              </p:cNvSpPr>
              <p:nvPr/>
            </p:nvSpPr>
            <p:spPr bwMode="auto">
              <a:xfrm>
                <a:off x="4410" y="2878"/>
                <a:ext cx="3020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48"/>
              <p:cNvSpPr>
                <a:spLocks noChangeArrowheads="1"/>
              </p:cNvSpPr>
              <p:nvPr/>
            </p:nvSpPr>
            <p:spPr bwMode="auto">
              <a:xfrm>
                <a:off x="4226" y="2943"/>
                <a:ext cx="79" cy="1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49"/>
              <p:cNvSpPr>
                <a:spLocks noChangeArrowheads="1"/>
              </p:cNvSpPr>
              <p:nvPr/>
            </p:nvSpPr>
            <p:spPr bwMode="auto">
              <a:xfrm>
                <a:off x="4410" y="2940"/>
                <a:ext cx="3020" cy="12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50"/>
              <p:cNvSpPr>
                <a:spLocks noChangeArrowheads="1"/>
              </p:cNvSpPr>
              <p:nvPr/>
            </p:nvSpPr>
            <p:spPr bwMode="auto">
              <a:xfrm>
                <a:off x="4226" y="3067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51"/>
              <p:cNvSpPr>
                <a:spLocks noChangeArrowheads="1"/>
              </p:cNvSpPr>
              <p:nvPr/>
            </p:nvSpPr>
            <p:spPr bwMode="auto">
              <a:xfrm>
                <a:off x="4410" y="3064"/>
                <a:ext cx="3020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52"/>
              <p:cNvSpPr>
                <a:spLocks noChangeArrowheads="1"/>
              </p:cNvSpPr>
              <p:nvPr/>
            </p:nvSpPr>
            <p:spPr bwMode="auto">
              <a:xfrm>
                <a:off x="4226" y="3129"/>
                <a:ext cx="79" cy="6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53"/>
              <p:cNvSpPr>
                <a:spLocks noChangeArrowheads="1"/>
              </p:cNvSpPr>
              <p:nvPr/>
            </p:nvSpPr>
            <p:spPr bwMode="auto">
              <a:xfrm>
                <a:off x="4410" y="3127"/>
                <a:ext cx="3020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54"/>
              <p:cNvSpPr>
                <a:spLocks noChangeArrowheads="1"/>
              </p:cNvSpPr>
              <p:nvPr/>
            </p:nvSpPr>
            <p:spPr bwMode="auto">
              <a:xfrm>
                <a:off x="4226" y="3191"/>
                <a:ext cx="79" cy="12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55"/>
              <p:cNvSpPr>
                <a:spLocks noChangeArrowheads="1"/>
              </p:cNvSpPr>
              <p:nvPr/>
            </p:nvSpPr>
            <p:spPr bwMode="auto">
              <a:xfrm>
                <a:off x="4410" y="3189"/>
                <a:ext cx="3020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56"/>
              <p:cNvSpPr>
                <a:spLocks noChangeArrowheads="1"/>
              </p:cNvSpPr>
              <p:nvPr/>
            </p:nvSpPr>
            <p:spPr bwMode="auto">
              <a:xfrm>
                <a:off x="4226" y="3313"/>
                <a:ext cx="3204" cy="6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57"/>
              <p:cNvSpPr>
                <a:spLocks noChangeArrowheads="1"/>
              </p:cNvSpPr>
              <p:nvPr/>
            </p:nvSpPr>
            <p:spPr bwMode="auto">
              <a:xfrm>
                <a:off x="5818" y="458"/>
                <a:ext cx="10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Low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58"/>
              <p:cNvSpPr>
                <a:spLocks noChangeArrowheads="1"/>
              </p:cNvSpPr>
              <p:nvPr/>
            </p:nvSpPr>
            <p:spPr bwMode="auto">
              <a:xfrm>
                <a:off x="5945" y="458"/>
                <a:ext cx="11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59"/>
              <p:cNvSpPr>
                <a:spLocks noChangeArrowheads="1"/>
              </p:cNvSpPr>
              <p:nvPr/>
            </p:nvSpPr>
            <p:spPr bwMode="auto">
              <a:xfrm>
                <a:off x="6076" y="458"/>
                <a:ext cx="11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High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60"/>
              <p:cNvSpPr>
                <a:spLocks noChangeArrowheads="1"/>
              </p:cNvSpPr>
              <p:nvPr/>
            </p:nvSpPr>
            <p:spPr bwMode="auto">
              <a:xfrm>
                <a:off x="4452" y="652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3.1.1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61"/>
              <p:cNvSpPr>
                <a:spLocks noChangeArrowheads="1"/>
              </p:cNvSpPr>
              <p:nvPr/>
            </p:nvSpPr>
            <p:spPr bwMode="auto">
              <a:xfrm>
                <a:off x="4588" y="652"/>
                <a:ext cx="38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I&amp;C Strategic Plan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62"/>
              <p:cNvSpPr>
                <a:spLocks noChangeArrowheads="1"/>
              </p:cNvSpPr>
              <p:nvPr/>
            </p:nvSpPr>
            <p:spPr bwMode="auto">
              <a:xfrm>
                <a:off x="5840" y="652"/>
                <a:ext cx="5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63"/>
              <p:cNvSpPr>
                <a:spLocks noChangeArrowheads="1"/>
              </p:cNvSpPr>
              <p:nvPr/>
            </p:nvSpPr>
            <p:spPr bwMode="auto">
              <a:xfrm>
                <a:off x="5973" y="652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64"/>
              <p:cNvSpPr>
                <a:spLocks noChangeArrowheads="1"/>
              </p:cNvSpPr>
              <p:nvPr/>
            </p:nvSpPr>
            <p:spPr bwMode="auto">
              <a:xfrm>
                <a:off x="6105" y="652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65"/>
              <p:cNvSpPr>
                <a:spLocks noChangeArrowheads="1"/>
              </p:cNvSpPr>
              <p:nvPr/>
            </p:nvSpPr>
            <p:spPr bwMode="auto">
              <a:xfrm>
                <a:off x="6219" y="652"/>
                <a:ext cx="51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Common Design Package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66"/>
              <p:cNvSpPr>
                <a:spLocks noChangeArrowheads="1"/>
              </p:cNvSpPr>
              <p:nvPr/>
            </p:nvSpPr>
            <p:spPr bwMode="auto">
              <a:xfrm>
                <a:off x="4452" y="714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67"/>
              <p:cNvSpPr>
                <a:spLocks noChangeArrowheads="1"/>
              </p:cNvSpPr>
              <p:nvPr/>
            </p:nvSpPr>
            <p:spPr bwMode="auto">
              <a:xfrm>
                <a:off x="4588" y="714"/>
                <a:ext cx="80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Equipment &amp; Vendor Selection Criteria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68"/>
              <p:cNvSpPr>
                <a:spLocks noChangeArrowheads="1"/>
              </p:cNvSpPr>
              <p:nvPr/>
            </p:nvSpPr>
            <p:spPr bwMode="auto">
              <a:xfrm>
                <a:off x="5842" y="714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69"/>
              <p:cNvSpPr>
                <a:spLocks noChangeArrowheads="1"/>
              </p:cNvSpPr>
              <p:nvPr/>
            </p:nvSpPr>
            <p:spPr bwMode="auto">
              <a:xfrm>
                <a:off x="5973" y="714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70"/>
              <p:cNvSpPr>
                <a:spLocks noChangeArrowheads="1"/>
              </p:cNvSpPr>
              <p:nvPr/>
            </p:nvSpPr>
            <p:spPr bwMode="auto">
              <a:xfrm>
                <a:off x="6105" y="714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71"/>
              <p:cNvSpPr>
                <a:spLocks noChangeArrowheads="1"/>
              </p:cNvSpPr>
              <p:nvPr/>
            </p:nvSpPr>
            <p:spPr bwMode="auto">
              <a:xfrm>
                <a:off x="6219" y="714"/>
                <a:ext cx="71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Yokogawa DX 2000 /xx/yy/zz/aa/bb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72"/>
              <p:cNvSpPr>
                <a:spLocks noChangeArrowheads="1"/>
              </p:cNvSpPr>
              <p:nvPr/>
            </p:nvSpPr>
            <p:spPr bwMode="auto">
              <a:xfrm>
                <a:off x="4452" y="776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3.1.3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73"/>
              <p:cNvSpPr>
                <a:spLocks noChangeArrowheads="1"/>
              </p:cNvSpPr>
              <p:nvPr/>
            </p:nvSpPr>
            <p:spPr bwMode="auto">
              <a:xfrm>
                <a:off x="4588" y="776"/>
                <a:ext cx="38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HFE Program Plan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74"/>
              <p:cNvSpPr>
                <a:spLocks noChangeArrowheads="1"/>
              </p:cNvSpPr>
              <p:nvPr/>
            </p:nvSpPr>
            <p:spPr bwMode="auto">
              <a:xfrm>
                <a:off x="6219" y="776"/>
                <a:ext cx="79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 HFE checklist and/or DEG Chapter 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75"/>
              <p:cNvSpPr>
                <a:spLocks noChangeArrowheads="1"/>
              </p:cNvSpPr>
              <p:nvPr/>
            </p:nvSpPr>
            <p:spPr bwMode="auto">
              <a:xfrm>
                <a:off x="4452" y="838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3.1.4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76"/>
              <p:cNvSpPr>
                <a:spLocks noChangeArrowheads="1"/>
              </p:cNvSpPr>
              <p:nvPr/>
            </p:nvSpPr>
            <p:spPr bwMode="auto">
              <a:xfrm>
                <a:off x="4588" y="838"/>
                <a:ext cx="41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Cyber Security Plan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77"/>
              <p:cNvSpPr>
                <a:spLocks noChangeArrowheads="1"/>
              </p:cNvSpPr>
              <p:nvPr/>
            </p:nvSpPr>
            <p:spPr bwMode="auto">
              <a:xfrm>
                <a:off x="6219" y="838"/>
                <a:ext cx="226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Applicable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78"/>
              <p:cNvSpPr>
                <a:spLocks noChangeArrowheads="1"/>
              </p:cNvSpPr>
              <p:nvPr/>
            </p:nvSpPr>
            <p:spPr bwMode="auto">
              <a:xfrm>
                <a:off x="4331" y="900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79"/>
              <p:cNvSpPr>
                <a:spLocks noChangeArrowheads="1"/>
              </p:cNvSpPr>
              <p:nvPr/>
            </p:nvSpPr>
            <p:spPr bwMode="auto">
              <a:xfrm>
                <a:off x="4452" y="1024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3.3.1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80"/>
              <p:cNvSpPr>
                <a:spLocks noChangeArrowheads="1"/>
              </p:cNvSpPr>
              <p:nvPr/>
            </p:nvSpPr>
            <p:spPr bwMode="auto">
              <a:xfrm>
                <a:off x="4588" y="1024"/>
                <a:ext cx="43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Vee Model Activities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81"/>
              <p:cNvSpPr>
                <a:spLocks noChangeArrowheads="1"/>
              </p:cNvSpPr>
              <p:nvPr/>
            </p:nvSpPr>
            <p:spPr bwMode="auto">
              <a:xfrm>
                <a:off x="6219" y="1024"/>
                <a:ext cx="46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Yes - see EPRI example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82"/>
              <p:cNvSpPr>
                <a:spLocks noChangeArrowheads="1"/>
              </p:cNvSpPr>
              <p:nvPr/>
            </p:nvSpPr>
            <p:spPr bwMode="auto">
              <a:xfrm>
                <a:off x="4452" y="1086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3.3.2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83"/>
              <p:cNvSpPr>
                <a:spLocks noChangeArrowheads="1"/>
              </p:cNvSpPr>
              <p:nvPr/>
            </p:nvSpPr>
            <p:spPr bwMode="auto">
              <a:xfrm>
                <a:off x="4588" y="1086"/>
                <a:ext cx="51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Process Model Activities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84"/>
              <p:cNvSpPr>
                <a:spLocks noChangeArrowheads="1"/>
              </p:cNvSpPr>
              <p:nvPr/>
            </p:nvSpPr>
            <p:spPr bwMode="auto">
              <a:xfrm>
                <a:off x="6219" y="1086"/>
                <a:ext cx="46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Yes - see EPRI example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85"/>
              <p:cNvSpPr>
                <a:spLocks noChangeArrowheads="1"/>
              </p:cNvSpPr>
              <p:nvPr/>
            </p:nvSpPr>
            <p:spPr bwMode="auto">
              <a:xfrm>
                <a:off x="4452" y="1210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3.4.1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86"/>
              <p:cNvSpPr>
                <a:spLocks noChangeArrowheads="1"/>
              </p:cNvSpPr>
              <p:nvPr/>
            </p:nvSpPr>
            <p:spPr bwMode="auto">
              <a:xfrm>
                <a:off x="4588" y="1210"/>
                <a:ext cx="89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Development Activities in the Generic SDLC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87"/>
              <p:cNvSpPr>
                <a:spLocks noChangeArrowheads="1"/>
              </p:cNvSpPr>
              <p:nvPr/>
            </p:nvSpPr>
            <p:spPr bwMode="auto">
              <a:xfrm>
                <a:off x="6219" y="1210"/>
                <a:ext cx="7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88"/>
              <p:cNvSpPr>
                <a:spLocks noChangeArrowheads="1"/>
              </p:cNvSpPr>
              <p:nvPr/>
            </p:nvSpPr>
            <p:spPr bwMode="auto">
              <a:xfrm>
                <a:off x="4452" y="1272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3.4.2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89"/>
              <p:cNvSpPr>
                <a:spLocks noChangeArrowheads="1"/>
              </p:cNvSpPr>
              <p:nvPr/>
            </p:nvSpPr>
            <p:spPr bwMode="auto">
              <a:xfrm>
                <a:off x="4588" y="1272"/>
                <a:ext cx="111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Verification &amp; Validation Activities in the Generic SDLC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90"/>
              <p:cNvSpPr>
                <a:spLocks noChangeArrowheads="1"/>
              </p:cNvSpPr>
              <p:nvPr/>
            </p:nvSpPr>
            <p:spPr bwMode="auto">
              <a:xfrm>
                <a:off x="6219" y="1272"/>
                <a:ext cx="7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91"/>
              <p:cNvSpPr>
                <a:spLocks noChangeArrowheads="1"/>
              </p:cNvSpPr>
              <p:nvPr/>
            </p:nvSpPr>
            <p:spPr bwMode="auto">
              <a:xfrm>
                <a:off x="4452" y="1396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3.5.1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Rectangle 92"/>
              <p:cNvSpPr>
                <a:spLocks noChangeArrowheads="1"/>
              </p:cNvSpPr>
              <p:nvPr/>
            </p:nvSpPr>
            <p:spPr bwMode="auto">
              <a:xfrm>
                <a:off x="4588" y="1396"/>
                <a:ext cx="56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 Configurability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93"/>
              <p:cNvSpPr>
                <a:spLocks noChangeArrowheads="1"/>
              </p:cNvSpPr>
              <p:nvPr/>
            </p:nvSpPr>
            <p:spPr bwMode="auto">
              <a:xfrm>
                <a:off x="6219" y="1396"/>
                <a:ext cx="5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See configurability screen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94"/>
              <p:cNvSpPr>
                <a:spLocks noChangeArrowheads="1"/>
              </p:cNvSpPr>
              <p:nvPr/>
            </p:nvSpPr>
            <p:spPr bwMode="auto">
              <a:xfrm>
                <a:off x="4452" y="1458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3.5.2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95"/>
              <p:cNvSpPr>
                <a:spLocks noChangeArrowheads="1"/>
              </p:cNvSpPr>
              <p:nvPr/>
            </p:nvSpPr>
            <p:spPr bwMode="auto">
              <a:xfrm>
                <a:off x="4588" y="1458"/>
                <a:ext cx="46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DEG Activity Selection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96"/>
              <p:cNvSpPr>
                <a:spLocks noChangeArrowheads="1"/>
              </p:cNvSpPr>
              <p:nvPr/>
            </p:nvSpPr>
            <p:spPr bwMode="auto">
              <a:xfrm>
                <a:off x="6219" y="1458"/>
                <a:ext cx="24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This screen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97"/>
              <p:cNvSpPr>
                <a:spLocks noChangeArrowheads="1"/>
              </p:cNvSpPr>
              <p:nvPr/>
            </p:nvSpPr>
            <p:spPr bwMode="auto">
              <a:xfrm>
                <a:off x="4452" y="1520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3.5.3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98"/>
              <p:cNvSpPr>
                <a:spLocks noChangeArrowheads="1"/>
              </p:cNvSpPr>
              <p:nvPr/>
            </p:nvSpPr>
            <p:spPr bwMode="auto">
              <a:xfrm>
                <a:off x="4588" y="1520"/>
                <a:ext cx="32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Risk Reduction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99"/>
              <p:cNvSpPr>
                <a:spLocks noChangeArrowheads="1"/>
              </p:cNvSpPr>
              <p:nvPr/>
            </p:nvSpPr>
            <p:spPr bwMode="auto">
              <a:xfrm>
                <a:off x="6219" y="1520"/>
                <a:ext cx="5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See DEG section guidance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100"/>
              <p:cNvSpPr>
                <a:spLocks noChangeArrowheads="1"/>
              </p:cNvSpPr>
              <p:nvPr/>
            </p:nvSpPr>
            <p:spPr bwMode="auto">
              <a:xfrm>
                <a:off x="4452" y="1644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3.6.1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101"/>
              <p:cNvSpPr>
                <a:spLocks noChangeArrowheads="1"/>
              </p:cNvSpPr>
              <p:nvPr/>
            </p:nvSpPr>
            <p:spPr bwMode="auto">
              <a:xfrm>
                <a:off x="4588" y="1644"/>
                <a:ext cx="65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 Vendor Oversight Plan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102"/>
              <p:cNvSpPr>
                <a:spLocks noChangeArrowheads="1"/>
              </p:cNvSpPr>
              <p:nvPr/>
            </p:nvSpPr>
            <p:spPr bwMode="auto">
              <a:xfrm>
                <a:off x="5840" y="1644"/>
                <a:ext cx="5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103"/>
              <p:cNvSpPr>
                <a:spLocks noChangeArrowheads="1"/>
              </p:cNvSpPr>
              <p:nvPr/>
            </p:nvSpPr>
            <p:spPr bwMode="auto">
              <a:xfrm>
                <a:off x="5973" y="1644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104"/>
              <p:cNvSpPr>
                <a:spLocks noChangeArrowheads="1"/>
              </p:cNvSpPr>
              <p:nvPr/>
            </p:nvSpPr>
            <p:spPr bwMode="auto">
              <a:xfrm>
                <a:off x="6105" y="1644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105"/>
              <p:cNvSpPr>
                <a:spLocks noChangeArrowheads="1"/>
              </p:cNvSpPr>
              <p:nvPr/>
            </p:nvSpPr>
            <p:spPr bwMode="auto">
              <a:xfrm>
                <a:off x="6219" y="1644"/>
                <a:ext cx="43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if 3rd party qual/CGD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106"/>
              <p:cNvSpPr>
                <a:spLocks noChangeArrowheads="1"/>
              </p:cNvSpPr>
              <p:nvPr/>
            </p:nvSpPr>
            <p:spPr bwMode="auto">
              <a:xfrm>
                <a:off x="4452" y="1769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3.7.1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107"/>
              <p:cNvSpPr>
                <a:spLocks noChangeArrowheads="1"/>
              </p:cNvSpPr>
              <p:nvPr/>
            </p:nvSpPr>
            <p:spPr bwMode="auto">
              <a:xfrm>
                <a:off x="4588" y="1769"/>
                <a:ext cx="63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EPRI Computer Based Training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108"/>
              <p:cNvSpPr>
                <a:spLocks noChangeArrowheads="1"/>
              </p:cNvSpPr>
              <p:nvPr/>
            </p:nvSpPr>
            <p:spPr bwMode="auto">
              <a:xfrm>
                <a:off x="5842" y="1769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Rectangle 109"/>
              <p:cNvSpPr>
                <a:spLocks noChangeArrowheads="1"/>
              </p:cNvSpPr>
              <p:nvPr/>
            </p:nvSpPr>
            <p:spPr bwMode="auto">
              <a:xfrm>
                <a:off x="5973" y="1769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" name="Rectangle 110"/>
              <p:cNvSpPr>
                <a:spLocks noChangeArrowheads="1"/>
              </p:cNvSpPr>
              <p:nvPr/>
            </p:nvSpPr>
            <p:spPr bwMode="auto">
              <a:xfrm>
                <a:off x="6105" y="1769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3" name="Rectangle 111"/>
              <p:cNvSpPr>
                <a:spLocks noChangeArrowheads="1"/>
              </p:cNvSpPr>
              <p:nvPr/>
            </p:nvSpPr>
            <p:spPr bwMode="auto">
              <a:xfrm>
                <a:off x="6219" y="1769"/>
                <a:ext cx="9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112"/>
              <p:cNvSpPr>
                <a:spLocks noChangeArrowheads="1"/>
              </p:cNvSpPr>
              <p:nvPr/>
            </p:nvSpPr>
            <p:spPr bwMode="auto">
              <a:xfrm>
                <a:off x="4452" y="1831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3.7.2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113"/>
              <p:cNvSpPr>
                <a:spLocks noChangeArrowheads="1"/>
              </p:cNvSpPr>
              <p:nvPr/>
            </p:nvSpPr>
            <p:spPr bwMode="auto">
              <a:xfrm>
                <a:off x="4588" y="1831"/>
                <a:ext cx="50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EPRI Classroom Training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Rectangle 114"/>
              <p:cNvSpPr>
                <a:spLocks noChangeArrowheads="1"/>
              </p:cNvSpPr>
              <p:nvPr/>
            </p:nvSpPr>
            <p:spPr bwMode="auto">
              <a:xfrm>
                <a:off x="5842" y="1831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Rectangle 115"/>
              <p:cNvSpPr>
                <a:spLocks noChangeArrowheads="1"/>
              </p:cNvSpPr>
              <p:nvPr/>
            </p:nvSpPr>
            <p:spPr bwMode="auto">
              <a:xfrm>
                <a:off x="5973" y="1831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Rectangle 116"/>
              <p:cNvSpPr>
                <a:spLocks noChangeArrowheads="1"/>
              </p:cNvSpPr>
              <p:nvPr/>
            </p:nvSpPr>
            <p:spPr bwMode="auto">
              <a:xfrm>
                <a:off x="6105" y="183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117"/>
              <p:cNvSpPr>
                <a:spLocks noChangeArrowheads="1"/>
              </p:cNvSpPr>
              <p:nvPr/>
            </p:nvSpPr>
            <p:spPr bwMode="auto">
              <a:xfrm>
                <a:off x="6219" y="1831"/>
                <a:ext cx="9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Rectangle 118"/>
              <p:cNvSpPr>
                <a:spLocks noChangeArrowheads="1"/>
              </p:cNvSpPr>
              <p:nvPr/>
            </p:nvSpPr>
            <p:spPr bwMode="auto">
              <a:xfrm>
                <a:off x="4452" y="1893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3.7.3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119"/>
              <p:cNvSpPr>
                <a:spLocks noChangeArrowheads="1"/>
              </p:cNvSpPr>
              <p:nvPr/>
            </p:nvSpPr>
            <p:spPr bwMode="auto">
              <a:xfrm>
                <a:off x="4588" y="1893"/>
                <a:ext cx="34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Vendor Training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120"/>
              <p:cNvSpPr>
                <a:spLocks noChangeArrowheads="1"/>
              </p:cNvSpPr>
              <p:nvPr/>
            </p:nvSpPr>
            <p:spPr bwMode="auto">
              <a:xfrm>
                <a:off x="5840" y="1893"/>
                <a:ext cx="5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121"/>
              <p:cNvSpPr>
                <a:spLocks noChangeArrowheads="1"/>
              </p:cNvSpPr>
              <p:nvPr/>
            </p:nvSpPr>
            <p:spPr bwMode="auto">
              <a:xfrm>
                <a:off x="5973" y="1893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122"/>
              <p:cNvSpPr>
                <a:spLocks noChangeArrowheads="1"/>
              </p:cNvSpPr>
              <p:nvPr/>
            </p:nvSpPr>
            <p:spPr bwMode="auto">
              <a:xfrm>
                <a:off x="6105" y="1893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123"/>
              <p:cNvSpPr>
                <a:spLocks noChangeArrowheads="1"/>
              </p:cNvSpPr>
              <p:nvPr/>
            </p:nvSpPr>
            <p:spPr bwMode="auto">
              <a:xfrm>
                <a:off x="6219" y="1893"/>
                <a:ext cx="35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Read the manual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6" name="Rectangle 124"/>
              <p:cNvSpPr>
                <a:spLocks noChangeArrowheads="1"/>
              </p:cNvSpPr>
              <p:nvPr/>
            </p:nvSpPr>
            <p:spPr bwMode="auto">
              <a:xfrm>
                <a:off x="4452" y="2079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7" name="Rectangle 125"/>
              <p:cNvSpPr>
                <a:spLocks noChangeArrowheads="1"/>
              </p:cNvSpPr>
              <p:nvPr/>
            </p:nvSpPr>
            <p:spPr bwMode="auto">
              <a:xfrm>
                <a:off x="4588" y="2079"/>
                <a:ext cx="68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Perform Problem/Needs Analysis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8" name="Rectangle 126"/>
              <p:cNvSpPr>
                <a:spLocks noChangeArrowheads="1"/>
              </p:cNvSpPr>
              <p:nvPr/>
            </p:nvSpPr>
            <p:spPr bwMode="auto">
              <a:xfrm>
                <a:off x="6219" y="2079"/>
                <a:ext cx="42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Obsolescence driven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9" name="Rectangle 127"/>
              <p:cNvSpPr>
                <a:spLocks noChangeArrowheads="1"/>
              </p:cNvSpPr>
              <p:nvPr/>
            </p:nvSpPr>
            <p:spPr bwMode="auto">
              <a:xfrm>
                <a:off x="4452" y="2141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128"/>
              <p:cNvSpPr>
                <a:spLocks noChangeArrowheads="1"/>
              </p:cNvSpPr>
              <p:nvPr/>
            </p:nvSpPr>
            <p:spPr bwMode="auto">
              <a:xfrm>
                <a:off x="4588" y="2141"/>
                <a:ext cx="90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 I&amp;C Insights from Existing Analyses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129"/>
              <p:cNvSpPr>
                <a:spLocks noChangeArrowheads="1"/>
              </p:cNvSpPr>
              <p:nvPr/>
            </p:nvSpPr>
            <p:spPr bwMode="auto">
              <a:xfrm>
                <a:off x="5842" y="2141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130"/>
              <p:cNvSpPr>
                <a:spLocks noChangeArrowheads="1"/>
              </p:cNvSpPr>
              <p:nvPr/>
            </p:nvSpPr>
            <p:spPr bwMode="auto">
              <a:xfrm>
                <a:off x="5973" y="2141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131"/>
              <p:cNvSpPr>
                <a:spLocks noChangeArrowheads="1"/>
              </p:cNvSpPr>
              <p:nvPr/>
            </p:nvSpPr>
            <p:spPr bwMode="auto">
              <a:xfrm>
                <a:off x="6105" y="214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132"/>
              <p:cNvSpPr>
                <a:spLocks noChangeArrowheads="1"/>
              </p:cNvSpPr>
              <p:nvPr/>
            </p:nvSpPr>
            <p:spPr bwMode="auto">
              <a:xfrm>
                <a:off x="6219" y="2141"/>
                <a:ext cx="24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HRA or SFA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133"/>
              <p:cNvSpPr>
                <a:spLocks noChangeArrowheads="1"/>
              </p:cNvSpPr>
              <p:nvPr/>
            </p:nvSpPr>
            <p:spPr bwMode="auto">
              <a:xfrm>
                <a:off x="4452" y="2203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134"/>
              <p:cNvSpPr>
                <a:spLocks noChangeArrowheads="1"/>
              </p:cNvSpPr>
              <p:nvPr/>
            </p:nvSpPr>
            <p:spPr bwMode="auto">
              <a:xfrm>
                <a:off x="4588" y="2203"/>
                <a:ext cx="78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Perform Operating Experience Review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135"/>
              <p:cNvSpPr>
                <a:spLocks noChangeArrowheads="1"/>
              </p:cNvSpPr>
              <p:nvPr/>
            </p:nvSpPr>
            <p:spPr bwMode="auto">
              <a:xfrm>
                <a:off x="6219" y="2203"/>
                <a:ext cx="9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136"/>
              <p:cNvSpPr>
                <a:spLocks noChangeArrowheads="1"/>
              </p:cNvSpPr>
              <p:nvPr/>
            </p:nvSpPr>
            <p:spPr bwMode="auto">
              <a:xfrm>
                <a:off x="4452" y="2265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137"/>
              <p:cNvSpPr>
                <a:spLocks noChangeArrowheads="1"/>
              </p:cNvSpPr>
              <p:nvPr/>
            </p:nvSpPr>
            <p:spPr bwMode="auto">
              <a:xfrm>
                <a:off x="4588" y="2265"/>
                <a:ext cx="61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 Hazard Analysis Plan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" name="Rectangle 138"/>
              <p:cNvSpPr>
                <a:spLocks noChangeArrowheads="1"/>
              </p:cNvSpPr>
              <p:nvPr/>
            </p:nvSpPr>
            <p:spPr bwMode="auto">
              <a:xfrm>
                <a:off x="5840" y="2265"/>
                <a:ext cx="5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139"/>
              <p:cNvSpPr>
                <a:spLocks noChangeArrowheads="1"/>
              </p:cNvSpPr>
              <p:nvPr/>
            </p:nvSpPr>
            <p:spPr bwMode="auto">
              <a:xfrm>
                <a:off x="5973" y="2265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Rectangle 140"/>
              <p:cNvSpPr>
                <a:spLocks noChangeArrowheads="1"/>
              </p:cNvSpPr>
              <p:nvPr/>
            </p:nvSpPr>
            <p:spPr bwMode="auto">
              <a:xfrm>
                <a:off x="6105" y="2265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141"/>
              <p:cNvSpPr>
                <a:spLocks noChangeArrowheads="1"/>
              </p:cNvSpPr>
              <p:nvPr/>
            </p:nvSpPr>
            <p:spPr bwMode="auto">
              <a:xfrm>
                <a:off x="6219" y="2265"/>
                <a:ext cx="7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4" name="Rectangle 142"/>
              <p:cNvSpPr>
                <a:spLocks noChangeArrowheads="1"/>
              </p:cNvSpPr>
              <p:nvPr/>
            </p:nvSpPr>
            <p:spPr bwMode="auto">
              <a:xfrm>
                <a:off x="4452" y="2389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4.2.1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143"/>
              <p:cNvSpPr>
                <a:spLocks noChangeArrowheads="1"/>
              </p:cNvSpPr>
              <p:nvPr/>
            </p:nvSpPr>
            <p:spPr bwMode="auto">
              <a:xfrm>
                <a:off x="4588" y="2389"/>
                <a:ext cx="98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 or Confirm Preliminary Hazard Analysis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Rectangle 144"/>
              <p:cNvSpPr>
                <a:spLocks noChangeArrowheads="1"/>
              </p:cNvSpPr>
              <p:nvPr/>
            </p:nvSpPr>
            <p:spPr bwMode="auto">
              <a:xfrm>
                <a:off x="5842" y="2389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Rectangle 145"/>
              <p:cNvSpPr>
                <a:spLocks noChangeArrowheads="1"/>
              </p:cNvSpPr>
              <p:nvPr/>
            </p:nvSpPr>
            <p:spPr bwMode="auto">
              <a:xfrm>
                <a:off x="5973" y="2389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8" name="Rectangle 146"/>
              <p:cNvSpPr>
                <a:spLocks noChangeArrowheads="1"/>
              </p:cNvSpPr>
              <p:nvPr/>
            </p:nvSpPr>
            <p:spPr bwMode="auto">
              <a:xfrm>
                <a:off x="6105" y="2389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9" name="Rectangle 147"/>
              <p:cNvSpPr>
                <a:spLocks noChangeArrowheads="1"/>
              </p:cNvSpPr>
              <p:nvPr/>
            </p:nvSpPr>
            <p:spPr bwMode="auto">
              <a:xfrm>
                <a:off x="6219" y="2389"/>
                <a:ext cx="1216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 formal FMEA, but document failure mpdes in the package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148"/>
              <p:cNvSpPr>
                <a:spLocks noChangeArrowheads="1"/>
              </p:cNvSpPr>
              <p:nvPr/>
            </p:nvSpPr>
            <p:spPr bwMode="auto">
              <a:xfrm>
                <a:off x="4452" y="2451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4.2.2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149"/>
              <p:cNvSpPr>
                <a:spLocks noChangeArrowheads="1"/>
              </p:cNvSpPr>
              <p:nvPr/>
            </p:nvSpPr>
            <p:spPr bwMode="auto">
              <a:xfrm>
                <a:off x="4588" y="2451"/>
                <a:ext cx="51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Assess CCF Susceptibility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2" name="Rectangle 150"/>
              <p:cNvSpPr>
                <a:spLocks noChangeArrowheads="1"/>
              </p:cNvSpPr>
              <p:nvPr/>
            </p:nvSpPr>
            <p:spPr bwMode="auto">
              <a:xfrm>
                <a:off x="6219" y="2451"/>
                <a:ext cx="166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if in multiple division - and include CCF P/Ls to the extent possible in common design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Rectangle 151"/>
              <p:cNvSpPr>
                <a:spLocks noChangeArrowheads="1"/>
              </p:cNvSpPr>
              <p:nvPr/>
            </p:nvSpPr>
            <p:spPr bwMode="auto">
              <a:xfrm>
                <a:off x="4452" y="2513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4.2.3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152"/>
              <p:cNvSpPr>
                <a:spLocks noChangeArrowheads="1"/>
              </p:cNvSpPr>
              <p:nvPr/>
            </p:nvSpPr>
            <p:spPr bwMode="auto">
              <a:xfrm>
                <a:off x="4588" y="2513"/>
                <a:ext cx="82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Perform CCF Coping Analysis (if needed)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153"/>
              <p:cNvSpPr>
                <a:spLocks noChangeArrowheads="1"/>
              </p:cNvSpPr>
              <p:nvPr/>
            </p:nvSpPr>
            <p:spPr bwMode="auto">
              <a:xfrm>
                <a:off x="6219" y="2513"/>
                <a:ext cx="27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if susceptible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154"/>
              <p:cNvSpPr>
                <a:spLocks noChangeArrowheads="1"/>
              </p:cNvSpPr>
              <p:nvPr/>
            </p:nvSpPr>
            <p:spPr bwMode="auto">
              <a:xfrm>
                <a:off x="4452" y="2637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4.3.1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155"/>
              <p:cNvSpPr>
                <a:spLocks noChangeArrowheads="1"/>
              </p:cNvSpPr>
              <p:nvPr/>
            </p:nvSpPr>
            <p:spPr bwMode="auto">
              <a:xfrm>
                <a:off x="4588" y="2637"/>
                <a:ext cx="92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Develop or Confirm Detailed Hazard Analysis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156"/>
              <p:cNvSpPr>
                <a:spLocks noChangeArrowheads="1"/>
              </p:cNvSpPr>
              <p:nvPr/>
            </p:nvSpPr>
            <p:spPr bwMode="auto">
              <a:xfrm>
                <a:off x="6219" y="2637"/>
                <a:ext cx="1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see 4.2.1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157"/>
              <p:cNvSpPr>
                <a:spLocks noChangeArrowheads="1"/>
              </p:cNvSpPr>
              <p:nvPr/>
            </p:nvSpPr>
            <p:spPr bwMode="auto">
              <a:xfrm>
                <a:off x="4452" y="2699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4.3.2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158"/>
              <p:cNvSpPr>
                <a:spLocks noChangeArrowheads="1"/>
              </p:cNvSpPr>
              <p:nvPr/>
            </p:nvSpPr>
            <p:spPr bwMode="auto">
              <a:xfrm>
                <a:off x="4588" y="2699"/>
                <a:ext cx="106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Identify &amp; Resolve Single Point Vulnerabilities (SPV)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159"/>
              <p:cNvSpPr>
                <a:spLocks noChangeArrowheads="1"/>
              </p:cNvSpPr>
              <p:nvPr/>
            </p:nvSpPr>
            <p:spPr bwMode="auto">
              <a:xfrm>
                <a:off x="6219" y="2699"/>
                <a:ext cx="10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TBD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160"/>
              <p:cNvSpPr>
                <a:spLocks noChangeArrowheads="1"/>
              </p:cNvSpPr>
              <p:nvPr/>
            </p:nvSpPr>
            <p:spPr bwMode="auto">
              <a:xfrm>
                <a:off x="4452" y="2761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4.3.3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161"/>
              <p:cNvSpPr>
                <a:spLocks noChangeArrowheads="1"/>
              </p:cNvSpPr>
              <p:nvPr/>
            </p:nvSpPr>
            <p:spPr bwMode="auto">
              <a:xfrm>
                <a:off x="4588" y="2761"/>
                <a:ext cx="57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Resolve Remaining Hazards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162"/>
              <p:cNvSpPr>
                <a:spLocks noChangeArrowheads="1"/>
              </p:cNvSpPr>
              <p:nvPr/>
            </p:nvSpPr>
            <p:spPr bwMode="auto">
              <a:xfrm>
                <a:off x="6219" y="2761"/>
                <a:ext cx="1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see 4.2.1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Rectangle 163"/>
              <p:cNvSpPr>
                <a:spLocks noChangeArrowheads="1"/>
              </p:cNvSpPr>
              <p:nvPr/>
            </p:nvSpPr>
            <p:spPr bwMode="auto">
              <a:xfrm>
                <a:off x="4452" y="2823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4.3.4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6" name="Rectangle 164"/>
              <p:cNvSpPr>
                <a:spLocks noChangeArrowheads="1"/>
              </p:cNvSpPr>
              <p:nvPr/>
            </p:nvSpPr>
            <p:spPr bwMode="auto">
              <a:xfrm>
                <a:off x="4588" y="2823"/>
                <a:ext cx="62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Verify Hazard Analysis Results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165"/>
              <p:cNvSpPr>
                <a:spLocks noChangeArrowheads="1"/>
              </p:cNvSpPr>
              <p:nvPr/>
            </p:nvSpPr>
            <p:spPr bwMode="auto">
              <a:xfrm>
                <a:off x="6219" y="2823"/>
                <a:ext cx="43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verify results of 4.2.1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166"/>
              <p:cNvSpPr>
                <a:spLocks noChangeArrowheads="1"/>
              </p:cNvSpPr>
              <p:nvPr/>
            </p:nvSpPr>
            <p:spPr bwMode="auto">
              <a:xfrm>
                <a:off x="4452" y="2948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4.4.1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167"/>
              <p:cNvSpPr>
                <a:spLocks noChangeArrowheads="1"/>
              </p:cNvSpPr>
              <p:nvPr/>
            </p:nvSpPr>
            <p:spPr bwMode="auto">
              <a:xfrm>
                <a:off x="4588" y="2948"/>
                <a:ext cx="26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Update PRA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0" name="Rectangle 168"/>
              <p:cNvSpPr>
                <a:spLocks noChangeArrowheads="1"/>
              </p:cNvSpPr>
              <p:nvPr/>
            </p:nvSpPr>
            <p:spPr bwMode="auto">
              <a:xfrm>
                <a:off x="6219" y="2948"/>
                <a:ext cx="3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application-specific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169"/>
              <p:cNvSpPr>
                <a:spLocks noChangeArrowheads="1"/>
              </p:cNvSpPr>
              <p:nvPr/>
            </p:nvSpPr>
            <p:spPr bwMode="auto">
              <a:xfrm>
                <a:off x="4452" y="3010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4.4.2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170"/>
              <p:cNvSpPr>
                <a:spLocks noChangeArrowheads="1"/>
              </p:cNvSpPr>
              <p:nvPr/>
            </p:nvSpPr>
            <p:spPr bwMode="auto">
              <a:xfrm>
                <a:off x="4588" y="3010"/>
                <a:ext cx="67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Validate Hazard Analysis Results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3" name="Rectangle 171"/>
              <p:cNvSpPr>
                <a:spLocks noChangeArrowheads="1"/>
              </p:cNvSpPr>
              <p:nvPr/>
            </p:nvSpPr>
            <p:spPr bwMode="auto">
              <a:xfrm>
                <a:off x="6219" y="3010"/>
                <a:ext cx="1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see 4.2.1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Rectangle 172"/>
              <p:cNvSpPr>
                <a:spLocks noChangeArrowheads="1"/>
              </p:cNvSpPr>
              <p:nvPr/>
            </p:nvSpPr>
            <p:spPr bwMode="auto">
              <a:xfrm>
                <a:off x="4452" y="3134"/>
                <a:ext cx="124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4.5.1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173"/>
              <p:cNvSpPr>
                <a:spLocks noChangeArrowheads="1"/>
              </p:cNvSpPr>
              <p:nvPr/>
            </p:nvSpPr>
            <p:spPr bwMode="auto">
              <a:xfrm>
                <a:off x="4588" y="3134"/>
                <a:ext cx="67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Validate Hazard Analysis Results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174"/>
              <p:cNvSpPr>
                <a:spLocks noChangeArrowheads="1"/>
              </p:cNvSpPr>
              <p:nvPr/>
            </p:nvSpPr>
            <p:spPr bwMode="auto">
              <a:xfrm>
                <a:off x="6219" y="3134"/>
                <a:ext cx="22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bench test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Rectangle 175"/>
              <p:cNvSpPr>
                <a:spLocks noChangeArrowheads="1"/>
              </p:cNvSpPr>
              <p:nvPr/>
            </p:nvSpPr>
            <p:spPr bwMode="auto">
              <a:xfrm>
                <a:off x="4331" y="3196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176"/>
              <p:cNvSpPr>
                <a:spLocks noChangeArrowheads="1"/>
              </p:cNvSpPr>
              <p:nvPr/>
            </p:nvSpPr>
            <p:spPr bwMode="auto">
              <a:xfrm>
                <a:off x="4331" y="3258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177"/>
              <p:cNvSpPr>
                <a:spLocks noChangeArrowheads="1"/>
              </p:cNvSpPr>
              <p:nvPr/>
            </p:nvSpPr>
            <p:spPr bwMode="auto">
              <a:xfrm>
                <a:off x="5318" y="220"/>
                <a:ext cx="1228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Replace L&amp;N Paper Recorder with Yokogawa DX2000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Rectangle 178"/>
              <p:cNvSpPr>
                <a:spLocks noChangeArrowheads="1"/>
              </p:cNvSpPr>
              <p:nvPr/>
            </p:nvSpPr>
            <p:spPr bwMode="auto">
              <a:xfrm>
                <a:off x="5134" y="291"/>
                <a:ext cx="1597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Common Design Package - Indication Only, No Data Communications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" name="Rectangle 179"/>
              <p:cNvSpPr>
                <a:spLocks noChangeArrowheads="1"/>
              </p:cNvSpPr>
              <p:nvPr/>
            </p:nvSpPr>
            <p:spPr bwMode="auto">
              <a:xfrm>
                <a:off x="4250" y="260"/>
                <a:ext cx="16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Project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180"/>
              <p:cNvSpPr>
                <a:spLocks noChangeArrowheads="1"/>
              </p:cNvSpPr>
              <p:nvPr/>
            </p:nvSpPr>
            <p:spPr bwMode="auto">
              <a:xfrm>
                <a:off x="4605" y="413"/>
                <a:ext cx="820" cy="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Digital Engineering Guide Activities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181"/>
              <p:cNvSpPr>
                <a:spLocks noChangeArrowheads="1"/>
              </p:cNvSpPr>
              <p:nvPr/>
            </p:nvSpPr>
            <p:spPr bwMode="auto">
              <a:xfrm>
                <a:off x="5840" y="382"/>
                <a:ext cx="32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Configurability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182"/>
              <p:cNvSpPr>
                <a:spLocks noChangeArrowheads="1"/>
              </p:cNvSpPr>
              <p:nvPr/>
            </p:nvSpPr>
            <p:spPr bwMode="auto">
              <a:xfrm>
                <a:off x="6603" y="408"/>
                <a:ext cx="43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RE/RS Decision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183"/>
              <p:cNvSpPr>
                <a:spLocks noChangeArrowheads="1"/>
              </p:cNvSpPr>
              <p:nvPr/>
            </p:nvSpPr>
            <p:spPr bwMode="auto">
              <a:xfrm>
                <a:off x="4255" y="1952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184"/>
              <p:cNvSpPr>
                <a:spLocks noChangeArrowheads="1"/>
              </p:cNvSpPr>
              <p:nvPr/>
            </p:nvSpPr>
            <p:spPr bwMode="auto">
              <a:xfrm>
                <a:off x="4255" y="525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185"/>
              <p:cNvSpPr>
                <a:spLocks noChangeArrowheads="1"/>
              </p:cNvSpPr>
              <p:nvPr/>
            </p:nvSpPr>
            <p:spPr bwMode="auto">
              <a:xfrm>
                <a:off x="4312" y="525"/>
                <a:ext cx="71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I&amp;C Programs, Plans and Lifecycles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186"/>
              <p:cNvSpPr>
                <a:spLocks noChangeArrowheads="1"/>
              </p:cNvSpPr>
              <p:nvPr/>
            </p:nvSpPr>
            <p:spPr bwMode="auto">
              <a:xfrm>
                <a:off x="4331" y="587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187"/>
              <p:cNvSpPr>
                <a:spLocks noChangeArrowheads="1"/>
              </p:cNvSpPr>
              <p:nvPr/>
            </p:nvSpPr>
            <p:spPr bwMode="auto">
              <a:xfrm>
                <a:off x="4419" y="587"/>
                <a:ext cx="56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I&amp;C Program Management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188"/>
              <p:cNvSpPr>
                <a:spLocks noChangeArrowheads="1"/>
              </p:cNvSpPr>
              <p:nvPr/>
            </p:nvSpPr>
            <p:spPr bwMode="auto">
              <a:xfrm>
                <a:off x="5973" y="773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189"/>
              <p:cNvSpPr>
                <a:spLocks noChangeArrowheads="1"/>
              </p:cNvSpPr>
              <p:nvPr/>
            </p:nvSpPr>
            <p:spPr bwMode="auto">
              <a:xfrm>
                <a:off x="5973" y="835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190"/>
              <p:cNvSpPr>
                <a:spLocks noChangeArrowheads="1"/>
              </p:cNvSpPr>
              <p:nvPr/>
            </p:nvSpPr>
            <p:spPr bwMode="auto">
              <a:xfrm>
                <a:off x="4419" y="897"/>
                <a:ext cx="51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Standard Design 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191"/>
              <p:cNvSpPr>
                <a:spLocks noChangeArrowheads="1"/>
              </p:cNvSpPr>
              <p:nvPr/>
            </p:nvSpPr>
            <p:spPr bwMode="auto">
              <a:xfrm>
                <a:off x="5973" y="282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192"/>
              <p:cNvSpPr>
                <a:spLocks noChangeArrowheads="1"/>
              </p:cNvSpPr>
              <p:nvPr/>
            </p:nvSpPr>
            <p:spPr bwMode="auto">
              <a:xfrm>
                <a:off x="4331" y="2883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193"/>
              <p:cNvSpPr>
                <a:spLocks noChangeArrowheads="1"/>
              </p:cNvSpPr>
              <p:nvPr/>
            </p:nvSpPr>
            <p:spPr bwMode="auto">
              <a:xfrm>
                <a:off x="4419" y="2883"/>
                <a:ext cx="32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Planning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194"/>
              <p:cNvSpPr>
                <a:spLocks noChangeArrowheads="1"/>
              </p:cNvSpPr>
              <p:nvPr/>
            </p:nvSpPr>
            <p:spPr bwMode="auto">
              <a:xfrm>
                <a:off x="5973" y="2945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195"/>
              <p:cNvSpPr>
                <a:spLocks noChangeArrowheads="1"/>
              </p:cNvSpPr>
              <p:nvPr/>
            </p:nvSpPr>
            <p:spPr bwMode="auto">
              <a:xfrm>
                <a:off x="5973" y="3007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196"/>
              <p:cNvSpPr>
                <a:spLocks noChangeArrowheads="1"/>
              </p:cNvSpPr>
              <p:nvPr/>
            </p:nvSpPr>
            <p:spPr bwMode="auto">
              <a:xfrm>
                <a:off x="4331" y="3069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197"/>
              <p:cNvSpPr>
                <a:spLocks noChangeArrowheads="1"/>
              </p:cNvSpPr>
              <p:nvPr/>
            </p:nvSpPr>
            <p:spPr bwMode="auto">
              <a:xfrm>
                <a:off x="4419" y="3069"/>
                <a:ext cx="54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Installation/Testing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198"/>
              <p:cNvSpPr>
                <a:spLocks noChangeArrowheads="1"/>
              </p:cNvSpPr>
              <p:nvPr/>
            </p:nvSpPr>
            <p:spPr bwMode="auto">
              <a:xfrm>
                <a:off x="5973" y="313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199"/>
              <p:cNvSpPr>
                <a:spLocks noChangeArrowheads="1"/>
              </p:cNvSpPr>
              <p:nvPr/>
            </p:nvSpPr>
            <p:spPr bwMode="auto">
              <a:xfrm>
                <a:off x="5973" y="1084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200"/>
              <p:cNvSpPr>
                <a:spLocks noChangeArrowheads="1"/>
              </p:cNvSpPr>
              <p:nvPr/>
            </p:nvSpPr>
            <p:spPr bwMode="auto">
              <a:xfrm>
                <a:off x="4331" y="1146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201"/>
              <p:cNvSpPr>
                <a:spLocks noChangeArrowheads="1"/>
              </p:cNvSpPr>
              <p:nvPr/>
            </p:nvSpPr>
            <p:spPr bwMode="auto">
              <a:xfrm>
                <a:off x="4419" y="1146"/>
                <a:ext cx="77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Development Lifecycle (SDLC)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202"/>
              <p:cNvSpPr>
                <a:spLocks noChangeArrowheads="1"/>
              </p:cNvSpPr>
              <p:nvPr/>
            </p:nvSpPr>
            <p:spPr bwMode="auto">
              <a:xfrm>
                <a:off x="5973" y="1208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203"/>
              <p:cNvSpPr>
                <a:spLocks noChangeArrowheads="1"/>
              </p:cNvSpPr>
              <p:nvPr/>
            </p:nvSpPr>
            <p:spPr bwMode="auto">
              <a:xfrm>
                <a:off x="5973" y="1270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204"/>
              <p:cNvSpPr>
                <a:spLocks noChangeArrowheads="1"/>
              </p:cNvSpPr>
              <p:nvPr/>
            </p:nvSpPr>
            <p:spPr bwMode="auto">
              <a:xfrm>
                <a:off x="4331" y="1332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6"/>
            <p:cNvGrpSpPr>
              <a:grpSpLocks/>
            </p:cNvGrpSpPr>
            <p:nvPr/>
          </p:nvGrpSpPr>
          <p:grpSpPr bwMode="auto">
            <a:xfrm>
              <a:off x="4226" y="201"/>
              <a:ext cx="3206" cy="3123"/>
              <a:chOff x="4226" y="201"/>
              <a:chExt cx="3206" cy="3123"/>
            </a:xfrm>
          </p:grpSpPr>
          <p:sp>
            <p:nvSpPr>
              <p:cNvPr id="127" name="Rectangle 206"/>
              <p:cNvSpPr>
                <a:spLocks noChangeArrowheads="1"/>
              </p:cNvSpPr>
              <p:nvPr/>
            </p:nvSpPr>
            <p:spPr bwMode="auto">
              <a:xfrm>
                <a:off x="4419" y="1332"/>
                <a:ext cx="37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Graded Approach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207"/>
              <p:cNvSpPr>
                <a:spLocks noChangeArrowheads="1"/>
              </p:cNvSpPr>
              <p:nvPr/>
            </p:nvSpPr>
            <p:spPr bwMode="auto">
              <a:xfrm>
                <a:off x="5973" y="1394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208"/>
              <p:cNvSpPr>
                <a:spLocks noChangeArrowheads="1"/>
              </p:cNvSpPr>
              <p:nvPr/>
            </p:nvSpPr>
            <p:spPr bwMode="auto">
              <a:xfrm>
                <a:off x="5973" y="1456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209"/>
              <p:cNvSpPr>
                <a:spLocks noChangeArrowheads="1"/>
              </p:cNvSpPr>
              <p:nvPr/>
            </p:nvSpPr>
            <p:spPr bwMode="auto">
              <a:xfrm>
                <a:off x="5973" y="1518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210"/>
              <p:cNvSpPr>
                <a:spLocks noChangeArrowheads="1"/>
              </p:cNvSpPr>
              <p:nvPr/>
            </p:nvSpPr>
            <p:spPr bwMode="auto">
              <a:xfrm>
                <a:off x="4331" y="960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211"/>
              <p:cNvSpPr>
                <a:spLocks noChangeArrowheads="1"/>
              </p:cNvSpPr>
              <p:nvPr/>
            </p:nvSpPr>
            <p:spPr bwMode="auto">
              <a:xfrm>
                <a:off x="4419" y="960"/>
                <a:ext cx="59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Systems Engineering Process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212"/>
              <p:cNvSpPr>
                <a:spLocks noChangeArrowheads="1"/>
              </p:cNvSpPr>
              <p:nvPr/>
            </p:nvSpPr>
            <p:spPr bwMode="auto">
              <a:xfrm>
                <a:off x="5973" y="1022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213"/>
              <p:cNvSpPr>
                <a:spLocks noChangeArrowheads="1"/>
              </p:cNvSpPr>
              <p:nvPr/>
            </p:nvSpPr>
            <p:spPr bwMode="auto">
              <a:xfrm>
                <a:off x="4331" y="1580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214"/>
              <p:cNvSpPr>
                <a:spLocks noChangeArrowheads="1"/>
              </p:cNvSpPr>
              <p:nvPr/>
            </p:nvSpPr>
            <p:spPr bwMode="auto">
              <a:xfrm>
                <a:off x="4419" y="1580"/>
                <a:ext cx="37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Vendor Oversight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215"/>
              <p:cNvSpPr>
                <a:spLocks noChangeArrowheads="1"/>
              </p:cNvSpPr>
              <p:nvPr/>
            </p:nvSpPr>
            <p:spPr bwMode="auto">
              <a:xfrm>
                <a:off x="4331" y="1704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3.7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216"/>
              <p:cNvSpPr>
                <a:spLocks noChangeArrowheads="1"/>
              </p:cNvSpPr>
              <p:nvPr/>
            </p:nvSpPr>
            <p:spPr bwMode="auto">
              <a:xfrm>
                <a:off x="4419" y="1704"/>
                <a:ext cx="39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Technical Transfer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217"/>
              <p:cNvSpPr>
                <a:spLocks noChangeArrowheads="1"/>
              </p:cNvSpPr>
              <p:nvPr/>
            </p:nvSpPr>
            <p:spPr bwMode="auto">
              <a:xfrm>
                <a:off x="4312" y="1952"/>
                <a:ext cx="20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Analyses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218"/>
              <p:cNvSpPr>
                <a:spLocks noChangeArrowheads="1"/>
              </p:cNvSpPr>
              <p:nvPr/>
            </p:nvSpPr>
            <p:spPr bwMode="auto">
              <a:xfrm>
                <a:off x="4331" y="2014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219"/>
              <p:cNvSpPr>
                <a:spLocks noChangeArrowheads="1"/>
              </p:cNvSpPr>
              <p:nvPr/>
            </p:nvSpPr>
            <p:spPr bwMode="auto">
              <a:xfrm>
                <a:off x="4419" y="2014"/>
                <a:ext cx="439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Initial Scoping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220"/>
              <p:cNvSpPr>
                <a:spLocks noChangeArrowheads="1"/>
              </p:cNvSpPr>
              <p:nvPr/>
            </p:nvSpPr>
            <p:spPr bwMode="auto">
              <a:xfrm>
                <a:off x="5973" y="2076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221"/>
              <p:cNvSpPr>
                <a:spLocks noChangeArrowheads="1"/>
              </p:cNvSpPr>
              <p:nvPr/>
            </p:nvSpPr>
            <p:spPr bwMode="auto">
              <a:xfrm>
                <a:off x="5973" y="220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222"/>
              <p:cNvSpPr>
                <a:spLocks noChangeArrowheads="1"/>
              </p:cNvSpPr>
              <p:nvPr/>
            </p:nvSpPr>
            <p:spPr bwMode="auto">
              <a:xfrm>
                <a:off x="4331" y="2325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223"/>
              <p:cNvSpPr>
                <a:spLocks noChangeArrowheads="1"/>
              </p:cNvSpPr>
              <p:nvPr/>
            </p:nvSpPr>
            <p:spPr bwMode="auto">
              <a:xfrm>
                <a:off x="4419" y="2325"/>
                <a:ext cx="727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Conceptual/Common Design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224"/>
              <p:cNvSpPr>
                <a:spLocks noChangeArrowheads="1"/>
              </p:cNvSpPr>
              <p:nvPr/>
            </p:nvSpPr>
            <p:spPr bwMode="auto">
              <a:xfrm>
                <a:off x="5973" y="2449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225"/>
              <p:cNvSpPr>
                <a:spLocks noChangeArrowheads="1"/>
              </p:cNvSpPr>
              <p:nvPr/>
            </p:nvSpPr>
            <p:spPr bwMode="auto">
              <a:xfrm>
                <a:off x="5973" y="2511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226"/>
              <p:cNvSpPr>
                <a:spLocks noChangeArrowheads="1"/>
              </p:cNvSpPr>
              <p:nvPr/>
            </p:nvSpPr>
            <p:spPr bwMode="auto">
              <a:xfrm>
                <a:off x="4331" y="2573"/>
                <a:ext cx="8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227"/>
              <p:cNvSpPr>
                <a:spLocks noChangeArrowheads="1"/>
              </p:cNvSpPr>
              <p:nvPr/>
            </p:nvSpPr>
            <p:spPr bwMode="auto">
              <a:xfrm>
                <a:off x="4419" y="2573"/>
                <a:ext cx="47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Detailed Design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228"/>
              <p:cNvSpPr>
                <a:spLocks noChangeArrowheads="1"/>
              </p:cNvSpPr>
              <p:nvPr/>
            </p:nvSpPr>
            <p:spPr bwMode="auto">
              <a:xfrm>
                <a:off x="5973" y="2635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229"/>
              <p:cNvSpPr>
                <a:spLocks noChangeArrowheads="1"/>
              </p:cNvSpPr>
              <p:nvPr/>
            </p:nvSpPr>
            <p:spPr bwMode="auto">
              <a:xfrm>
                <a:off x="5973" y="2697"/>
                <a:ext cx="50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230"/>
              <p:cNvSpPr>
                <a:spLocks noChangeArrowheads="1"/>
              </p:cNvSpPr>
              <p:nvPr/>
            </p:nvSpPr>
            <p:spPr bwMode="auto">
              <a:xfrm>
                <a:off x="5973" y="2759"/>
                <a:ext cx="52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231"/>
              <p:cNvSpPr>
                <a:spLocks noChangeArrowheads="1"/>
              </p:cNvSpPr>
              <p:nvPr/>
            </p:nvSpPr>
            <p:spPr bwMode="auto">
              <a:xfrm>
                <a:off x="4419" y="3193"/>
                <a:ext cx="33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Closeout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232"/>
              <p:cNvSpPr>
                <a:spLocks noChangeArrowheads="1"/>
              </p:cNvSpPr>
              <p:nvPr/>
            </p:nvSpPr>
            <p:spPr bwMode="auto">
              <a:xfrm>
                <a:off x="4419" y="3255"/>
                <a:ext cx="741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Operations and Maintenance Phase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Line 233"/>
              <p:cNvSpPr>
                <a:spLocks noChangeShapeType="1"/>
              </p:cNvSpPr>
              <p:nvPr/>
            </p:nvSpPr>
            <p:spPr bwMode="auto">
              <a:xfrm flipV="1">
                <a:off x="4226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234"/>
              <p:cNvSpPr>
                <a:spLocks noChangeArrowheads="1"/>
              </p:cNvSpPr>
              <p:nvPr/>
            </p:nvSpPr>
            <p:spPr bwMode="auto">
              <a:xfrm>
                <a:off x="4226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35"/>
              <p:cNvSpPr>
                <a:spLocks noChangeShapeType="1"/>
              </p:cNvSpPr>
              <p:nvPr/>
            </p:nvSpPr>
            <p:spPr bwMode="auto">
              <a:xfrm flipV="1">
                <a:off x="4410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236"/>
              <p:cNvSpPr>
                <a:spLocks noChangeArrowheads="1"/>
              </p:cNvSpPr>
              <p:nvPr/>
            </p:nvSpPr>
            <p:spPr bwMode="auto">
              <a:xfrm>
                <a:off x="4410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37"/>
              <p:cNvSpPr>
                <a:spLocks noChangeShapeType="1"/>
              </p:cNvSpPr>
              <p:nvPr/>
            </p:nvSpPr>
            <p:spPr bwMode="auto">
              <a:xfrm flipV="1">
                <a:off x="7428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238"/>
              <p:cNvSpPr>
                <a:spLocks noChangeArrowheads="1"/>
              </p:cNvSpPr>
              <p:nvPr/>
            </p:nvSpPr>
            <p:spPr bwMode="auto">
              <a:xfrm>
                <a:off x="7428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39"/>
              <p:cNvSpPr>
                <a:spLocks noChangeShapeType="1"/>
              </p:cNvSpPr>
              <p:nvPr/>
            </p:nvSpPr>
            <p:spPr bwMode="auto">
              <a:xfrm flipV="1">
                <a:off x="5787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240"/>
              <p:cNvSpPr>
                <a:spLocks noChangeArrowheads="1"/>
              </p:cNvSpPr>
              <p:nvPr/>
            </p:nvSpPr>
            <p:spPr bwMode="auto">
              <a:xfrm>
                <a:off x="5787" y="201"/>
                <a:ext cx="3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41"/>
              <p:cNvSpPr>
                <a:spLocks noChangeShapeType="1"/>
              </p:cNvSpPr>
              <p:nvPr/>
            </p:nvSpPr>
            <p:spPr bwMode="auto">
              <a:xfrm flipV="1">
                <a:off x="6181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242"/>
              <p:cNvSpPr>
                <a:spLocks noChangeArrowheads="1"/>
              </p:cNvSpPr>
              <p:nvPr/>
            </p:nvSpPr>
            <p:spPr bwMode="auto">
              <a:xfrm>
                <a:off x="6181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43"/>
              <p:cNvSpPr>
                <a:spLocks noChangeShapeType="1"/>
              </p:cNvSpPr>
              <p:nvPr/>
            </p:nvSpPr>
            <p:spPr bwMode="auto">
              <a:xfrm flipV="1">
                <a:off x="5919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44"/>
              <p:cNvSpPr>
                <a:spLocks noChangeArrowheads="1"/>
              </p:cNvSpPr>
              <p:nvPr/>
            </p:nvSpPr>
            <p:spPr bwMode="auto">
              <a:xfrm>
                <a:off x="5919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245"/>
              <p:cNvSpPr>
                <a:spLocks noChangeShapeType="1"/>
              </p:cNvSpPr>
              <p:nvPr/>
            </p:nvSpPr>
            <p:spPr bwMode="auto">
              <a:xfrm flipV="1">
                <a:off x="6050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46"/>
              <p:cNvSpPr>
                <a:spLocks noChangeArrowheads="1"/>
              </p:cNvSpPr>
              <p:nvPr/>
            </p:nvSpPr>
            <p:spPr bwMode="auto">
              <a:xfrm>
                <a:off x="6050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47"/>
              <p:cNvSpPr>
                <a:spLocks noChangeShapeType="1"/>
              </p:cNvSpPr>
              <p:nvPr/>
            </p:nvSpPr>
            <p:spPr bwMode="auto">
              <a:xfrm flipV="1">
                <a:off x="4302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48"/>
              <p:cNvSpPr>
                <a:spLocks noChangeArrowheads="1"/>
              </p:cNvSpPr>
              <p:nvPr/>
            </p:nvSpPr>
            <p:spPr bwMode="auto">
              <a:xfrm>
                <a:off x="4302" y="201"/>
                <a:ext cx="3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249"/>
              <p:cNvSpPr>
                <a:spLocks noChangeShapeType="1"/>
              </p:cNvSpPr>
              <p:nvPr/>
            </p:nvSpPr>
            <p:spPr bwMode="auto">
              <a:xfrm>
                <a:off x="4410" y="208"/>
                <a:ext cx="0" cy="1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250"/>
              <p:cNvSpPr>
                <a:spLocks noChangeArrowheads="1"/>
              </p:cNvSpPr>
              <p:nvPr/>
            </p:nvSpPr>
            <p:spPr bwMode="auto">
              <a:xfrm>
                <a:off x="4410" y="208"/>
                <a:ext cx="2" cy="1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251"/>
              <p:cNvSpPr>
                <a:spLocks noChangeShapeType="1"/>
              </p:cNvSpPr>
              <p:nvPr/>
            </p:nvSpPr>
            <p:spPr bwMode="auto">
              <a:xfrm flipV="1">
                <a:off x="4579" y="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252"/>
              <p:cNvSpPr>
                <a:spLocks noChangeArrowheads="1"/>
              </p:cNvSpPr>
              <p:nvPr/>
            </p:nvSpPr>
            <p:spPr bwMode="auto">
              <a:xfrm>
                <a:off x="4579" y="201"/>
                <a:ext cx="2" cy="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253"/>
              <p:cNvSpPr>
                <a:spLocks noChangeArrowheads="1"/>
              </p:cNvSpPr>
              <p:nvPr/>
            </p:nvSpPr>
            <p:spPr bwMode="auto">
              <a:xfrm>
                <a:off x="5785" y="377"/>
                <a:ext cx="7" cy="1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254"/>
              <p:cNvSpPr>
                <a:spLocks noChangeShapeType="1"/>
              </p:cNvSpPr>
              <p:nvPr/>
            </p:nvSpPr>
            <p:spPr bwMode="auto">
              <a:xfrm>
                <a:off x="5919" y="451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255"/>
              <p:cNvSpPr>
                <a:spLocks noChangeArrowheads="1"/>
              </p:cNvSpPr>
              <p:nvPr/>
            </p:nvSpPr>
            <p:spPr bwMode="auto">
              <a:xfrm>
                <a:off x="5919" y="451"/>
                <a:ext cx="2" cy="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256"/>
              <p:cNvSpPr>
                <a:spLocks noChangeShapeType="1"/>
              </p:cNvSpPr>
              <p:nvPr/>
            </p:nvSpPr>
            <p:spPr bwMode="auto">
              <a:xfrm>
                <a:off x="6050" y="451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257"/>
              <p:cNvSpPr>
                <a:spLocks noChangeArrowheads="1"/>
              </p:cNvSpPr>
              <p:nvPr/>
            </p:nvSpPr>
            <p:spPr bwMode="auto">
              <a:xfrm>
                <a:off x="6050" y="451"/>
                <a:ext cx="2" cy="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258"/>
              <p:cNvSpPr>
                <a:spLocks noChangeArrowheads="1"/>
              </p:cNvSpPr>
              <p:nvPr/>
            </p:nvSpPr>
            <p:spPr bwMode="auto">
              <a:xfrm>
                <a:off x="6178" y="377"/>
                <a:ext cx="8" cy="1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259"/>
              <p:cNvSpPr>
                <a:spLocks noChangeShapeType="1"/>
              </p:cNvSpPr>
              <p:nvPr/>
            </p:nvSpPr>
            <p:spPr bwMode="auto">
              <a:xfrm>
                <a:off x="4412" y="645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60"/>
              <p:cNvSpPr>
                <a:spLocks noChangeArrowheads="1"/>
              </p:cNvSpPr>
              <p:nvPr/>
            </p:nvSpPr>
            <p:spPr bwMode="auto">
              <a:xfrm>
                <a:off x="4412" y="645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261"/>
              <p:cNvSpPr>
                <a:spLocks noChangeShapeType="1"/>
              </p:cNvSpPr>
              <p:nvPr/>
            </p:nvSpPr>
            <p:spPr bwMode="auto">
              <a:xfrm>
                <a:off x="4412" y="707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262"/>
              <p:cNvSpPr>
                <a:spLocks noChangeArrowheads="1"/>
              </p:cNvSpPr>
              <p:nvPr/>
            </p:nvSpPr>
            <p:spPr bwMode="auto">
              <a:xfrm>
                <a:off x="4412" y="707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263"/>
              <p:cNvSpPr>
                <a:spLocks noChangeShapeType="1"/>
              </p:cNvSpPr>
              <p:nvPr/>
            </p:nvSpPr>
            <p:spPr bwMode="auto">
              <a:xfrm>
                <a:off x="4412" y="769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264"/>
              <p:cNvSpPr>
                <a:spLocks noChangeArrowheads="1"/>
              </p:cNvSpPr>
              <p:nvPr/>
            </p:nvSpPr>
            <p:spPr bwMode="auto">
              <a:xfrm>
                <a:off x="4412" y="769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265"/>
              <p:cNvSpPr>
                <a:spLocks noChangeShapeType="1"/>
              </p:cNvSpPr>
              <p:nvPr/>
            </p:nvSpPr>
            <p:spPr bwMode="auto">
              <a:xfrm>
                <a:off x="4412" y="831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266"/>
              <p:cNvSpPr>
                <a:spLocks noChangeArrowheads="1"/>
              </p:cNvSpPr>
              <p:nvPr/>
            </p:nvSpPr>
            <p:spPr bwMode="auto">
              <a:xfrm>
                <a:off x="4412" y="831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267"/>
              <p:cNvSpPr>
                <a:spLocks noChangeShapeType="1"/>
              </p:cNvSpPr>
              <p:nvPr/>
            </p:nvSpPr>
            <p:spPr bwMode="auto">
              <a:xfrm>
                <a:off x="4410" y="645"/>
                <a:ext cx="0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268"/>
              <p:cNvSpPr>
                <a:spLocks noChangeArrowheads="1"/>
              </p:cNvSpPr>
              <p:nvPr/>
            </p:nvSpPr>
            <p:spPr bwMode="auto">
              <a:xfrm>
                <a:off x="4410" y="645"/>
                <a:ext cx="2" cy="2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69"/>
              <p:cNvSpPr>
                <a:spLocks noChangeShapeType="1"/>
              </p:cNvSpPr>
              <p:nvPr/>
            </p:nvSpPr>
            <p:spPr bwMode="auto">
              <a:xfrm>
                <a:off x="4305" y="893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270"/>
              <p:cNvSpPr>
                <a:spLocks noChangeArrowheads="1"/>
              </p:cNvSpPr>
              <p:nvPr/>
            </p:nvSpPr>
            <p:spPr bwMode="auto">
              <a:xfrm>
                <a:off x="4305" y="893"/>
                <a:ext cx="187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71"/>
              <p:cNvSpPr>
                <a:spLocks noChangeShapeType="1"/>
              </p:cNvSpPr>
              <p:nvPr/>
            </p:nvSpPr>
            <p:spPr bwMode="auto">
              <a:xfrm>
                <a:off x="5787" y="647"/>
                <a:ext cx="0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272"/>
              <p:cNvSpPr>
                <a:spLocks noChangeArrowheads="1"/>
              </p:cNvSpPr>
              <p:nvPr/>
            </p:nvSpPr>
            <p:spPr bwMode="auto">
              <a:xfrm>
                <a:off x="5787" y="647"/>
                <a:ext cx="3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273"/>
              <p:cNvSpPr>
                <a:spLocks noChangeArrowheads="1"/>
              </p:cNvSpPr>
              <p:nvPr/>
            </p:nvSpPr>
            <p:spPr bwMode="auto">
              <a:xfrm>
                <a:off x="6178" y="645"/>
                <a:ext cx="8" cy="2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74"/>
              <p:cNvSpPr>
                <a:spLocks noChangeShapeType="1"/>
              </p:cNvSpPr>
              <p:nvPr/>
            </p:nvSpPr>
            <p:spPr bwMode="auto">
              <a:xfrm>
                <a:off x="4412" y="1017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275"/>
              <p:cNvSpPr>
                <a:spLocks noChangeArrowheads="1"/>
              </p:cNvSpPr>
              <p:nvPr/>
            </p:nvSpPr>
            <p:spPr bwMode="auto">
              <a:xfrm>
                <a:off x="4412" y="1017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76"/>
              <p:cNvSpPr>
                <a:spLocks noChangeShapeType="1"/>
              </p:cNvSpPr>
              <p:nvPr/>
            </p:nvSpPr>
            <p:spPr bwMode="auto">
              <a:xfrm>
                <a:off x="4412" y="1079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277"/>
              <p:cNvSpPr>
                <a:spLocks noChangeArrowheads="1"/>
              </p:cNvSpPr>
              <p:nvPr/>
            </p:nvSpPr>
            <p:spPr bwMode="auto">
              <a:xfrm>
                <a:off x="4412" y="1079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78"/>
              <p:cNvSpPr>
                <a:spLocks noChangeShapeType="1"/>
              </p:cNvSpPr>
              <p:nvPr/>
            </p:nvSpPr>
            <p:spPr bwMode="auto">
              <a:xfrm>
                <a:off x="4410" y="1017"/>
                <a:ext cx="0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279"/>
              <p:cNvSpPr>
                <a:spLocks noChangeArrowheads="1"/>
              </p:cNvSpPr>
              <p:nvPr/>
            </p:nvSpPr>
            <p:spPr bwMode="auto">
              <a:xfrm>
                <a:off x="4410" y="1017"/>
                <a:ext cx="2" cy="1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80"/>
              <p:cNvSpPr>
                <a:spLocks noChangeShapeType="1"/>
              </p:cNvSpPr>
              <p:nvPr/>
            </p:nvSpPr>
            <p:spPr bwMode="auto">
              <a:xfrm>
                <a:off x="4305" y="1141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281"/>
              <p:cNvSpPr>
                <a:spLocks noChangeArrowheads="1"/>
              </p:cNvSpPr>
              <p:nvPr/>
            </p:nvSpPr>
            <p:spPr bwMode="auto">
              <a:xfrm>
                <a:off x="4305" y="1141"/>
                <a:ext cx="187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82"/>
              <p:cNvSpPr>
                <a:spLocks noChangeShapeType="1"/>
              </p:cNvSpPr>
              <p:nvPr/>
            </p:nvSpPr>
            <p:spPr bwMode="auto">
              <a:xfrm>
                <a:off x="5787" y="1019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283"/>
              <p:cNvSpPr>
                <a:spLocks noChangeArrowheads="1"/>
              </p:cNvSpPr>
              <p:nvPr/>
            </p:nvSpPr>
            <p:spPr bwMode="auto">
              <a:xfrm>
                <a:off x="5787" y="1019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84"/>
              <p:cNvSpPr>
                <a:spLocks noChangeArrowheads="1"/>
              </p:cNvSpPr>
              <p:nvPr/>
            </p:nvSpPr>
            <p:spPr bwMode="auto">
              <a:xfrm>
                <a:off x="6178" y="1017"/>
                <a:ext cx="8" cy="1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85"/>
              <p:cNvSpPr>
                <a:spLocks noChangeShapeType="1"/>
              </p:cNvSpPr>
              <p:nvPr/>
            </p:nvSpPr>
            <p:spPr bwMode="auto">
              <a:xfrm>
                <a:off x="4412" y="1203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286"/>
              <p:cNvSpPr>
                <a:spLocks noChangeArrowheads="1"/>
              </p:cNvSpPr>
              <p:nvPr/>
            </p:nvSpPr>
            <p:spPr bwMode="auto">
              <a:xfrm>
                <a:off x="4412" y="1203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87"/>
              <p:cNvSpPr>
                <a:spLocks noChangeShapeType="1"/>
              </p:cNvSpPr>
              <p:nvPr/>
            </p:nvSpPr>
            <p:spPr bwMode="auto">
              <a:xfrm>
                <a:off x="4412" y="1265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88"/>
              <p:cNvSpPr>
                <a:spLocks noChangeArrowheads="1"/>
              </p:cNvSpPr>
              <p:nvPr/>
            </p:nvSpPr>
            <p:spPr bwMode="auto">
              <a:xfrm>
                <a:off x="4412" y="1265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89"/>
              <p:cNvSpPr>
                <a:spLocks noChangeShapeType="1"/>
              </p:cNvSpPr>
              <p:nvPr/>
            </p:nvSpPr>
            <p:spPr bwMode="auto">
              <a:xfrm>
                <a:off x="4410" y="1203"/>
                <a:ext cx="0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290"/>
              <p:cNvSpPr>
                <a:spLocks noChangeArrowheads="1"/>
              </p:cNvSpPr>
              <p:nvPr/>
            </p:nvSpPr>
            <p:spPr bwMode="auto">
              <a:xfrm>
                <a:off x="4410" y="1203"/>
                <a:ext cx="2" cy="1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91"/>
              <p:cNvSpPr>
                <a:spLocks noChangeShapeType="1"/>
              </p:cNvSpPr>
              <p:nvPr/>
            </p:nvSpPr>
            <p:spPr bwMode="auto">
              <a:xfrm>
                <a:off x="4305" y="1327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92"/>
              <p:cNvSpPr>
                <a:spLocks noChangeArrowheads="1"/>
              </p:cNvSpPr>
              <p:nvPr/>
            </p:nvSpPr>
            <p:spPr bwMode="auto">
              <a:xfrm>
                <a:off x="4305" y="1327"/>
                <a:ext cx="187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93"/>
              <p:cNvSpPr>
                <a:spLocks noChangeShapeType="1"/>
              </p:cNvSpPr>
              <p:nvPr/>
            </p:nvSpPr>
            <p:spPr bwMode="auto">
              <a:xfrm>
                <a:off x="5787" y="1205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294"/>
              <p:cNvSpPr>
                <a:spLocks noChangeArrowheads="1"/>
              </p:cNvSpPr>
              <p:nvPr/>
            </p:nvSpPr>
            <p:spPr bwMode="auto">
              <a:xfrm>
                <a:off x="5787" y="1205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295"/>
              <p:cNvSpPr>
                <a:spLocks noChangeArrowheads="1"/>
              </p:cNvSpPr>
              <p:nvPr/>
            </p:nvSpPr>
            <p:spPr bwMode="auto">
              <a:xfrm>
                <a:off x="6178" y="1203"/>
                <a:ext cx="8" cy="1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96"/>
              <p:cNvSpPr>
                <a:spLocks noChangeShapeType="1"/>
              </p:cNvSpPr>
              <p:nvPr/>
            </p:nvSpPr>
            <p:spPr bwMode="auto">
              <a:xfrm>
                <a:off x="4412" y="1389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297"/>
              <p:cNvSpPr>
                <a:spLocks noChangeArrowheads="1"/>
              </p:cNvSpPr>
              <p:nvPr/>
            </p:nvSpPr>
            <p:spPr bwMode="auto">
              <a:xfrm>
                <a:off x="4412" y="1389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298"/>
              <p:cNvSpPr>
                <a:spLocks noChangeShapeType="1"/>
              </p:cNvSpPr>
              <p:nvPr/>
            </p:nvSpPr>
            <p:spPr bwMode="auto">
              <a:xfrm>
                <a:off x="4412" y="1451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299"/>
              <p:cNvSpPr>
                <a:spLocks noChangeArrowheads="1"/>
              </p:cNvSpPr>
              <p:nvPr/>
            </p:nvSpPr>
            <p:spPr bwMode="auto">
              <a:xfrm>
                <a:off x="4412" y="1451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300"/>
              <p:cNvSpPr>
                <a:spLocks noChangeShapeType="1"/>
              </p:cNvSpPr>
              <p:nvPr/>
            </p:nvSpPr>
            <p:spPr bwMode="auto">
              <a:xfrm>
                <a:off x="4412" y="1513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301"/>
              <p:cNvSpPr>
                <a:spLocks noChangeArrowheads="1"/>
              </p:cNvSpPr>
              <p:nvPr/>
            </p:nvSpPr>
            <p:spPr bwMode="auto">
              <a:xfrm>
                <a:off x="4412" y="1513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302"/>
              <p:cNvSpPr>
                <a:spLocks noChangeShapeType="1"/>
              </p:cNvSpPr>
              <p:nvPr/>
            </p:nvSpPr>
            <p:spPr bwMode="auto">
              <a:xfrm>
                <a:off x="4410" y="1389"/>
                <a:ext cx="0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303"/>
              <p:cNvSpPr>
                <a:spLocks noChangeArrowheads="1"/>
              </p:cNvSpPr>
              <p:nvPr/>
            </p:nvSpPr>
            <p:spPr bwMode="auto">
              <a:xfrm>
                <a:off x="4410" y="1389"/>
                <a:ext cx="2" cy="1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304"/>
              <p:cNvSpPr>
                <a:spLocks noChangeShapeType="1"/>
              </p:cNvSpPr>
              <p:nvPr/>
            </p:nvSpPr>
            <p:spPr bwMode="auto">
              <a:xfrm>
                <a:off x="4305" y="1575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305"/>
              <p:cNvSpPr>
                <a:spLocks noChangeArrowheads="1"/>
              </p:cNvSpPr>
              <p:nvPr/>
            </p:nvSpPr>
            <p:spPr bwMode="auto">
              <a:xfrm>
                <a:off x="4305" y="1575"/>
                <a:ext cx="187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306"/>
              <p:cNvSpPr>
                <a:spLocks noChangeShapeType="1"/>
              </p:cNvSpPr>
              <p:nvPr/>
            </p:nvSpPr>
            <p:spPr bwMode="auto">
              <a:xfrm>
                <a:off x="5787" y="1391"/>
                <a:ext cx="0" cy="1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307"/>
              <p:cNvSpPr>
                <a:spLocks noChangeArrowheads="1"/>
              </p:cNvSpPr>
              <p:nvPr/>
            </p:nvSpPr>
            <p:spPr bwMode="auto">
              <a:xfrm>
                <a:off x="5787" y="1391"/>
                <a:ext cx="3" cy="1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308"/>
              <p:cNvSpPr>
                <a:spLocks noChangeShapeType="1"/>
              </p:cNvSpPr>
              <p:nvPr/>
            </p:nvSpPr>
            <p:spPr bwMode="auto">
              <a:xfrm>
                <a:off x="5919" y="647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309"/>
              <p:cNvSpPr>
                <a:spLocks noChangeArrowheads="1"/>
              </p:cNvSpPr>
              <p:nvPr/>
            </p:nvSpPr>
            <p:spPr bwMode="auto">
              <a:xfrm>
                <a:off x="5919" y="647"/>
                <a:ext cx="2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310"/>
              <p:cNvSpPr>
                <a:spLocks noChangeShapeType="1"/>
              </p:cNvSpPr>
              <p:nvPr/>
            </p:nvSpPr>
            <p:spPr bwMode="auto">
              <a:xfrm>
                <a:off x="6050" y="647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311"/>
              <p:cNvSpPr>
                <a:spLocks noChangeArrowheads="1"/>
              </p:cNvSpPr>
              <p:nvPr/>
            </p:nvSpPr>
            <p:spPr bwMode="auto">
              <a:xfrm>
                <a:off x="6050" y="647"/>
                <a:ext cx="2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312"/>
              <p:cNvSpPr>
                <a:spLocks noChangeArrowheads="1"/>
              </p:cNvSpPr>
              <p:nvPr/>
            </p:nvSpPr>
            <p:spPr bwMode="auto">
              <a:xfrm>
                <a:off x="6178" y="1389"/>
                <a:ext cx="8" cy="1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313"/>
              <p:cNvSpPr>
                <a:spLocks noChangeShapeType="1"/>
              </p:cNvSpPr>
              <p:nvPr/>
            </p:nvSpPr>
            <p:spPr bwMode="auto">
              <a:xfrm>
                <a:off x="4412" y="1637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314"/>
              <p:cNvSpPr>
                <a:spLocks noChangeArrowheads="1"/>
              </p:cNvSpPr>
              <p:nvPr/>
            </p:nvSpPr>
            <p:spPr bwMode="auto">
              <a:xfrm>
                <a:off x="4412" y="1637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315"/>
              <p:cNvSpPr>
                <a:spLocks noChangeShapeType="1"/>
              </p:cNvSpPr>
              <p:nvPr/>
            </p:nvSpPr>
            <p:spPr bwMode="auto">
              <a:xfrm>
                <a:off x="4410" y="1637"/>
                <a:ext cx="0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316"/>
              <p:cNvSpPr>
                <a:spLocks noChangeArrowheads="1"/>
              </p:cNvSpPr>
              <p:nvPr/>
            </p:nvSpPr>
            <p:spPr bwMode="auto">
              <a:xfrm>
                <a:off x="4410" y="1637"/>
                <a:ext cx="2" cy="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317"/>
              <p:cNvSpPr>
                <a:spLocks noChangeShapeType="1"/>
              </p:cNvSpPr>
              <p:nvPr/>
            </p:nvSpPr>
            <p:spPr bwMode="auto">
              <a:xfrm>
                <a:off x="4305" y="1699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318"/>
              <p:cNvSpPr>
                <a:spLocks noChangeArrowheads="1"/>
              </p:cNvSpPr>
              <p:nvPr/>
            </p:nvSpPr>
            <p:spPr bwMode="auto">
              <a:xfrm>
                <a:off x="4305" y="1699"/>
                <a:ext cx="187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319"/>
              <p:cNvSpPr>
                <a:spLocks noChangeShapeType="1"/>
              </p:cNvSpPr>
              <p:nvPr/>
            </p:nvSpPr>
            <p:spPr bwMode="auto">
              <a:xfrm>
                <a:off x="5787" y="1640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320"/>
              <p:cNvSpPr>
                <a:spLocks noChangeArrowheads="1"/>
              </p:cNvSpPr>
              <p:nvPr/>
            </p:nvSpPr>
            <p:spPr bwMode="auto">
              <a:xfrm>
                <a:off x="5787" y="1640"/>
                <a:ext cx="3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321"/>
              <p:cNvSpPr>
                <a:spLocks noChangeShapeType="1"/>
              </p:cNvSpPr>
              <p:nvPr/>
            </p:nvSpPr>
            <p:spPr bwMode="auto">
              <a:xfrm>
                <a:off x="5919" y="1640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322"/>
              <p:cNvSpPr>
                <a:spLocks noChangeArrowheads="1"/>
              </p:cNvSpPr>
              <p:nvPr/>
            </p:nvSpPr>
            <p:spPr bwMode="auto">
              <a:xfrm>
                <a:off x="5919" y="1640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23"/>
              <p:cNvSpPr>
                <a:spLocks noChangeShapeType="1"/>
              </p:cNvSpPr>
              <p:nvPr/>
            </p:nvSpPr>
            <p:spPr bwMode="auto">
              <a:xfrm>
                <a:off x="6050" y="1640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324"/>
              <p:cNvSpPr>
                <a:spLocks noChangeArrowheads="1"/>
              </p:cNvSpPr>
              <p:nvPr/>
            </p:nvSpPr>
            <p:spPr bwMode="auto">
              <a:xfrm>
                <a:off x="6050" y="1640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325"/>
              <p:cNvSpPr>
                <a:spLocks noChangeArrowheads="1"/>
              </p:cNvSpPr>
              <p:nvPr/>
            </p:nvSpPr>
            <p:spPr bwMode="auto">
              <a:xfrm>
                <a:off x="6178" y="1637"/>
                <a:ext cx="8" cy="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326"/>
              <p:cNvSpPr>
                <a:spLocks noChangeShapeType="1"/>
              </p:cNvSpPr>
              <p:nvPr/>
            </p:nvSpPr>
            <p:spPr bwMode="auto">
              <a:xfrm>
                <a:off x="4412" y="1761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327"/>
              <p:cNvSpPr>
                <a:spLocks noChangeArrowheads="1"/>
              </p:cNvSpPr>
              <p:nvPr/>
            </p:nvSpPr>
            <p:spPr bwMode="auto">
              <a:xfrm>
                <a:off x="4412" y="1761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328"/>
              <p:cNvSpPr>
                <a:spLocks noChangeShapeType="1"/>
              </p:cNvSpPr>
              <p:nvPr/>
            </p:nvSpPr>
            <p:spPr bwMode="auto">
              <a:xfrm>
                <a:off x="4412" y="1823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329"/>
              <p:cNvSpPr>
                <a:spLocks noChangeArrowheads="1"/>
              </p:cNvSpPr>
              <p:nvPr/>
            </p:nvSpPr>
            <p:spPr bwMode="auto">
              <a:xfrm>
                <a:off x="4412" y="1823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330"/>
              <p:cNvSpPr>
                <a:spLocks noChangeShapeType="1"/>
              </p:cNvSpPr>
              <p:nvPr/>
            </p:nvSpPr>
            <p:spPr bwMode="auto">
              <a:xfrm>
                <a:off x="4412" y="1886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331"/>
              <p:cNvSpPr>
                <a:spLocks noChangeArrowheads="1"/>
              </p:cNvSpPr>
              <p:nvPr/>
            </p:nvSpPr>
            <p:spPr bwMode="auto">
              <a:xfrm>
                <a:off x="4412" y="1886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332"/>
              <p:cNvSpPr>
                <a:spLocks noChangeShapeType="1"/>
              </p:cNvSpPr>
              <p:nvPr/>
            </p:nvSpPr>
            <p:spPr bwMode="auto">
              <a:xfrm>
                <a:off x="4302" y="582"/>
                <a:ext cx="0" cy="13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333"/>
              <p:cNvSpPr>
                <a:spLocks noChangeArrowheads="1"/>
              </p:cNvSpPr>
              <p:nvPr/>
            </p:nvSpPr>
            <p:spPr bwMode="auto">
              <a:xfrm>
                <a:off x="4302" y="582"/>
                <a:ext cx="3" cy="13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334"/>
              <p:cNvSpPr>
                <a:spLocks noChangeShapeType="1"/>
              </p:cNvSpPr>
              <p:nvPr/>
            </p:nvSpPr>
            <p:spPr bwMode="auto">
              <a:xfrm>
                <a:off x="4410" y="1761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335"/>
              <p:cNvSpPr>
                <a:spLocks noChangeArrowheads="1"/>
              </p:cNvSpPr>
              <p:nvPr/>
            </p:nvSpPr>
            <p:spPr bwMode="auto">
              <a:xfrm>
                <a:off x="4410" y="1761"/>
                <a:ext cx="2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336"/>
              <p:cNvSpPr>
                <a:spLocks noChangeShapeType="1"/>
              </p:cNvSpPr>
              <p:nvPr/>
            </p:nvSpPr>
            <p:spPr bwMode="auto">
              <a:xfrm>
                <a:off x="5787" y="1764"/>
                <a:ext cx="0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337"/>
              <p:cNvSpPr>
                <a:spLocks noChangeArrowheads="1"/>
              </p:cNvSpPr>
              <p:nvPr/>
            </p:nvSpPr>
            <p:spPr bwMode="auto">
              <a:xfrm>
                <a:off x="5787" y="1764"/>
                <a:ext cx="3" cy="1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338"/>
              <p:cNvSpPr>
                <a:spLocks noChangeArrowheads="1"/>
              </p:cNvSpPr>
              <p:nvPr/>
            </p:nvSpPr>
            <p:spPr bwMode="auto">
              <a:xfrm>
                <a:off x="6178" y="1761"/>
                <a:ext cx="8" cy="1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339"/>
              <p:cNvSpPr>
                <a:spLocks noChangeShapeType="1"/>
              </p:cNvSpPr>
              <p:nvPr/>
            </p:nvSpPr>
            <p:spPr bwMode="auto">
              <a:xfrm>
                <a:off x="4412" y="2072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340"/>
              <p:cNvSpPr>
                <a:spLocks noChangeArrowheads="1"/>
              </p:cNvSpPr>
              <p:nvPr/>
            </p:nvSpPr>
            <p:spPr bwMode="auto">
              <a:xfrm>
                <a:off x="4412" y="2072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341"/>
              <p:cNvSpPr>
                <a:spLocks noChangeShapeType="1"/>
              </p:cNvSpPr>
              <p:nvPr/>
            </p:nvSpPr>
            <p:spPr bwMode="auto">
              <a:xfrm>
                <a:off x="5919" y="1764"/>
                <a:ext cx="0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342"/>
              <p:cNvSpPr>
                <a:spLocks noChangeArrowheads="1"/>
              </p:cNvSpPr>
              <p:nvPr/>
            </p:nvSpPr>
            <p:spPr bwMode="auto">
              <a:xfrm>
                <a:off x="5919" y="1764"/>
                <a:ext cx="2" cy="1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343"/>
              <p:cNvSpPr>
                <a:spLocks noChangeShapeType="1"/>
              </p:cNvSpPr>
              <p:nvPr/>
            </p:nvSpPr>
            <p:spPr bwMode="auto">
              <a:xfrm>
                <a:off x="6050" y="1764"/>
                <a:ext cx="0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344"/>
              <p:cNvSpPr>
                <a:spLocks noChangeArrowheads="1"/>
              </p:cNvSpPr>
              <p:nvPr/>
            </p:nvSpPr>
            <p:spPr bwMode="auto">
              <a:xfrm>
                <a:off x="6050" y="1764"/>
                <a:ext cx="2" cy="1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345"/>
              <p:cNvSpPr>
                <a:spLocks noChangeShapeType="1"/>
              </p:cNvSpPr>
              <p:nvPr/>
            </p:nvSpPr>
            <p:spPr bwMode="auto">
              <a:xfrm>
                <a:off x="4412" y="2134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346"/>
              <p:cNvSpPr>
                <a:spLocks noChangeArrowheads="1"/>
              </p:cNvSpPr>
              <p:nvPr/>
            </p:nvSpPr>
            <p:spPr bwMode="auto">
              <a:xfrm>
                <a:off x="4412" y="2134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347"/>
              <p:cNvSpPr>
                <a:spLocks noChangeShapeType="1"/>
              </p:cNvSpPr>
              <p:nvPr/>
            </p:nvSpPr>
            <p:spPr bwMode="auto">
              <a:xfrm>
                <a:off x="4412" y="2196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348"/>
              <p:cNvSpPr>
                <a:spLocks noChangeArrowheads="1"/>
              </p:cNvSpPr>
              <p:nvPr/>
            </p:nvSpPr>
            <p:spPr bwMode="auto">
              <a:xfrm>
                <a:off x="4412" y="2196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349"/>
              <p:cNvSpPr>
                <a:spLocks noChangeShapeType="1"/>
              </p:cNvSpPr>
              <p:nvPr/>
            </p:nvSpPr>
            <p:spPr bwMode="auto">
              <a:xfrm>
                <a:off x="5919" y="2136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350"/>
              <p:cNvSpPr>
                <a:spLocks noChangeArrowheads="1"/>
              </p:cNvSpPr>
              <p:nvPr/>
            </p:nvSpPr>
            <p:spPr bwMode="auto">
              <a:xfrm>
                <a:off x="5919" y="2136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351"/>
              <p:cNvSpPr>
                <a:spLocks noChangeShapeType="1"/>
              </p:cNvSpPr>
              <p:nvPr/>
            </p:nvSpPr>
            <p:spPr bwMode="auto">
              <a:xfrm>
                <a:off x="6050" y="2136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352"/>
              <p:cNvSpPr>
                <a:spLocks noChangeArrowheads="1"/>
              </p:cNvSpPr>
              <p:nvPr/>
            </p:nvSpPr>
            <p:spPr bwMode="auto">
              <a:xfrm>
                <a:off x="6050" y="2136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353"/>
              <p:cNvSpPr>
                <a:spLocks noChangeShapeType="1"/>
              </p:cNvSpPr>
              <p:nvPr/>
            </p:nvSpPr>
            <p:spPr bwMode="auto">
              <a:xfrm>
                <a:off x="4412" y="2258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354"/>
              <p:cNvSpPr>
                <a:spLocks noChangeArrowheads="1"/>
              </p:cNvSpPr>
              <p:nvPr/>
            </p:nvSpPr>
            <p:spPr bwMode="auto">
              <a:xfrm>
                <a:off x="4412" y="2258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55"/>
              <p:cNvSpPr>
                <a:spLocks noChangeShapeType="1"/>
              </p:cNvSpPr>
              <p:nvPr/>
            </p:nvSpPr>
            <p:spPr bwMode="auto">
              <a:xfrm>
                <a:off x="4410" y="2072"/>
                <a:ext cx="0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356"/>
              <p:cNvSpPr>
                <a:spLocks noChangeArrowheads="1"/>
              </p:cNvSpPr>
              <p:nvPr/>
            </p:nvSpPr>
            <p:spPr bwMode="auto">
              <a:xfrm>
                <a:off x="4410" y="2072"/>
                <a:ext cx="2" cy="2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357"/>
              <p:cNvSpPr>
                <a:spLocks noChangeShapeType="1"/>
              </p:cNvSpPr>
              <p:nvPr/>
            </p:nvSpPr>
            <p:spPr bwMode="auto">
              <a:xfrm>
                <a:off x="4305" y="2320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358"/>
              <p:cNvSpPr>
                <a:spLocks noChangeArrowheads="1"/>
              </p:cNvSpPr>
              <p:nvPr/>
            </p:nvSpPr>
            <p:spPr bwMode="auto">
              <a:xfrm>
                <a:off x="4305" y="2320"/>
                <a:ext cx="187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359"/>
              <p:cNvSpPr>
                <a:spLocks noChangeShapeType="1"/>
              </p:cNvSpPr>
              <p:nvPr/>
            </p:nvSpPr>
            <p:spPr bwMode="auto">
              <a:xfrm>
                <a:off x="5787" y="2074"/>
                <a:ext cx="0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360"/>
              <p:cNvSpPr>
                <a:spLocks noChangeArrowheads="1"/>
              </p:cNvSpPr>
              <p:nvPr/>
            </p:nvSpPr>
            <p:spPr bwMode="auto">
              <a:xfrm>
                <a:off x="5787" y="2074"/>
                <a:ext cx="3" cy="2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361"/>
              <p:cNvSpPr>
                <a:spLocks noChangeShapeType="1"/>
              </p:cNvSpPr>
              <p:nvPr/>
            </p:nvSpPr>
            <p:spPr bwMode="auto">
              <a:xfrm>
                <a:off x="5919" y="2260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362"/>
              <p:cNvSpPr>
                <a:spLocks noChangeArrowheads="1"/>
              </p:cNvSpPr>
              <p:nvPr/>
            </p:nvSpPr>
            <p:spPr bwMode="auto">
              <a:xfrm>
                <a:off x="5919" y="2260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363"/>
              <p:cNvSpPr>
                <a:spLocks noChangeShapeType="1"/>
              </p:cNvSpPr>
              <p:nvPr/>
            </p:nvSpPr>
            <p:spPr bwMode="auto">
              <a:xfrm>
                <a:off x="6050" y="2260"/>
                <a:ext cx="0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364"/>
              <p:cNvSpPr>
                <a:spLocks noChangeArrowheads="1"/>
              </p:cNvSpPr>
              <p:nvPr/>
            </p:nvSpPr>
            <p:spPr bwMode="auto">
              <a:xfrm>
                <a:off x="6050" y="2260"/>
                <a:ext cx="2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365"/>
              <p:cNvSpPr>
                <a:spLocks noChangeArrowheads="1"/>
              </p:cNvSpPr>
              <p:nvPr/>
            </p:nvSpPr>
            <p:spPr bwMode="auto">
              <a:xfrm>
                <a:off x="6178" y="2072"/>
                <a:ext cx="8" cy="2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366"/>
              <p:cNvSpPr>
                <a:spLocks noChangeShapeType="1"/>
              </p:cNvSpPr>
              <p:nvPr/>
            </p:nvSpPr>
            <p:spPr bwMode="auto">
              <a:xfrm>
                <a:off x="4412" y="2382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367"/>
              <p:cNvSpPr>
                <a:spLocks noChangeArrowheads="1"/>
              </p:cNvSpPr>
              <p:nvPr/>
            </p:nvSpPr>
            <p:spPr bwMode="auto">
              <a:xfrm>
                <a:off x="4412" y="2382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368"/>
              <p:cNvSpPr>
                <a:spLocks noChangeShapeType="1"/>
              </p:cNvSpPr>
              <p:nvPr/>
            </p:nvSpPr>
            <p:spPr bwMode="auto">
              <a:xfrm>
                <a:off x="4412" y="2444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369"/>
              <p:cNvSpPr>
                <a:spLocks noChangeArrowheads="1"/>
              </p:cNvSpPr>
              <p:nvPr/>
            </p:nvSpPr>
            <p:spPr bwMode="auto">
              <a:xfrm>
                <a:off x="4412" y="2444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370"/>
              <p:cNvSpPr>
                <a:spLocks noChangeShapeType="1"/>
              </p:cNvSpPr>
              <p:nvPr/>
            </p:nvSpPr>
            <p:spPr bwMode="auto">
              <a:xfrm>
                <a:off x="4412" y="2506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371"/>
              <p:cNvSpPr>
                <a:spLocks noChangeArrowheads="1"/>
              </p:cNvSpPr>
              <p:nvPr/>
            </p:nvSpPr>
            <p:spPr bwMode="auto">
              <a:xfrm>
                <a:off x="4412" y="2506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372"/>
              <p:cNvSpPr>
                <a:spLocks noChangeArrowheads="1"/>
              </p:cNvSpPr>
              <p:nvPr/>
            </p:nvSpPr>
            <p:spPr bwMode="auto">
              <a:xfrm>
                <a:off x="7425" y="208"/>
                <a:ext cx="7" cy="2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373"/>
              <p:cNvSpPr>
                <a:spLocks noChangeShapeType="1"/>
              </p:cNvSpPr>
              <p:nvPr/>
            </p:nvSpPr>
            <p:spPr bwMode="auto">
              <a:xfrm>
                <a:off x="4410" y="2382"/>
                <a:ext cx="0" cy="1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374"/>
              <p:cNvSpPr>
                <a:spLocks noChangeArrowheads="1"/>
              </p:cNvSpPr>
              <p:nvPr/>
            </p:nvSpPr>
            <p:spPr bwMode="auto">
              <a:xfrm>
                <a:off x="4410" y="2382"/>
                <a:ext cx="2" cy="1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375"/>
              <p:cNvSpPr>
                <a:spLocks noChangeShapeType="1"/>
              </p:cNvSpPr>
              <p:nvPr/>
            </p:nvSpPr>
            <p:spPr bwMode="auto">
              <a:xfrm>
                <a:off x="4305" y="2568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376"/>
              <p:cNvSpPr>
                <a:spLocks noChangeArrowheads="1"/>
              </p:cNvSpPr>
              <p:nvPr/>
            </p:nvSpPr>
            <p:spPr bwMode="auto">
              <a:xfrm>
                <a:off x="4305" y="2568"/>
                <a:ext cx="187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77"/>
              <p:cNvSpPr>
                <a:spLocks noChangeShapeType="1"/>
              </p:cNvSpPr>
              <p:nvPr/>
            </p:nvSpPr>
            <p:spPr bwMode="auto">
              <a:xfrm>
                <a:off x="5787" y="2384"/>
                <a:ext cx="0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378"/>
              <p:cNvSpPr>
                <a:spLocks noChangeArrowheads="1"/>
              </p:cNvSpPr>
              <p:nvPr/>
            </p:nvSpPr>
            <p:spPr bwMode="auto">
              <a:xfrm>
                <a:off x="5787" y="2384"/>
                <a:ext cx="3" cy="1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379"/>
              <p:cNvSpPr>
                <a:spLocks noChangeArrowheads="1"/>
              </p:cNvSpPr>
              <p:nvPr/>
            </p:nvSpPr>
            <p:spPr bwMode="auto">
              <a:xfrm>
                <a:off x="6178" y="2382"/>
                <a:ext cx="8" cy="1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380"/>
              <p:cNvSpPr>
                <a:spLocks noChangeShapeType="1"/>
              </p:cNvSpPr>
              <p:nvPr/>
            </p:nvSpPr>
            <p:spPr bwMode="auto">
              <a:xfrm>
                <a:off x="4412" y="2630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381"/>
              <p:cNvSpPr>
                <a:spLocks noChangeArrowheads="1"/>
              </p:cNvSpPr>
              <p:nvPr/>
            </p:nvSpPr>
            <p:spPr bwMode="auto">
              <a:xfrm>
                <a:off x="4412" y="2630"/>
                <a:ext cx="1766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382"/>
              <p:cNvSpPr>
                <a:spLocks noChangeShapeType="1"/>
              </p:cNvSpPr>
              <p:nvPr/>
            </p:nvSpPr>
            <p:spPr bwMode="auto">
              <a:xfrm>
                <a:off x="4412" y="2692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383"/>
              <p:cNvSpPr>
                <a:spLocks noChangeArrowheads="1"/>
              </p:cNvSpPr>
              <p:nvPr/>
            </p:nvSpPr>
            <p:spPr bwMode="auto">
              <a:xfrm>
                <a:off x="4412" y="2692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384"/>
              <p:cNvSpPr>
                <a:spLocks noChangeShapeType="1"/>
              </p:cNvSpPr>
              <p:nvPr/>
            </p:nvSpPr>
            <p:spPr bwMode="auto">
              <a:xfrm>
                <a:off x="4412" y="2754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385"/>
              <p:cNvSpPr>
                <a:spLocks noChangeArrowheads="1"/>
              </p:cNvSpPr>
              <p:nvPr/>
            </p:nvSpPr>
            <p:spPr bwMode="auto">
              <a:xfrm>
                <a:off x="4412" y="2754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386"/>
              <p:cNvSpPr>
                <a:spLocks noChangeShapeType="1"/>
              </p:cNvSpPr>
              <p:nvPr/>
            </p:nvSpPr>
            <p:spPr bwMode="auto">
              <a:xfrm>
                <a:off x="4412" y="2816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387"/>
              <p:cNvSpPr>
                <a:spLocks noChangeArrowheads="1"/>
              </p:cNvSpPr>
              <p:nvPr/>
            </p:nvSpPr>
            <p:spPr bwMode="auto">
              <a:xfrm>
                <a:off x="4412" y="2816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388"/>
              <p:cNvSpPr>
                <a:spLocks noChangeShapeType="1"/>
              </p:cNvSpPr>
              <p:nvPr/>
            </p:nvSpPr>
            <p:spPr bwMode="auto">
              <a:xfrm>
                <a:off x="4410" y="2630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389"/>
              <p:cNvSpPr>
                <a:spLocks noChangeArrowheads="1"/>
              </p:cNvSpPr>
              <p:nvPr/>
            </p:nvSpPr>
            <p:spPr bwMode="auto">
              <a:xfrm>
                <a:off x="4410" y="2630"/>
                <a:ext cx="2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390"/>
              <p:cNvSpPr>
                <a:spLocks noChangeShapeType="1"/>
              </p:cNvSpPr>
              <p:nvPr/>
            </p:nvSpPr>
            <p:spPr bwMode="auto">
              <a:xfrm>
                <a:off x="4305" y="2878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391"/>
              <p:cNvSpPr>
                <a:spLocks noChangeArrowheads="1"/>
              </p:cNvSpPr>
              <p:nvPr/>
            </p:nvSpPr>
            <p:spPr bwMode="auto">
              <a:xfrm>
                <a:off x="4305" y="2878"/>
                <a:ext cx="187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392"/>
              <p:cNvSpPr>
                <a:spLocks noChangeShapeType="1"/>
              </p:cNvSpPr>
              <p:nvPr/>
            </p:nvSpPr>
            <p:spPr bwMode="auto">
              <a:xfrm>
                <a:off x="5787" y="2632"/>
                <a:ext cx="0" cy="2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393"/>
              <p:cNvSpPr>
                <a:spLocks noChangeArrowheads="1"/>
              </p:cNvSpPr>
              <p:nvPr/>
            </p:nvSpPr>
            <p:spPr bwMode="auto">
              <a:xfrm>
                <a:off x="5787" y="2632"/>
                <a:ext cx="3" cy="2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394"/>
              <p:cNvSpPr>
                <a:spLocks noChangeArrowheads="1"/>
              </p:cNvSpPr>
              <p:nvPr/>
            </p:nvSpPr>
            <p:spPr bwMode="auto">
              <a:xfrm>
                <a:off x="6178" y="2630"/>
                <a:ext cx="8" cy="2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395"/>
              <p:cNvSpPr>
                <a:spLocks noChangeShapeType="1"/>
              </p:cNvSpPr>
              <p:nvPr/>
            </p:nvSpPr>
            <p:spPr bwMode="auto">
              <a:xfrm>
                <a:off x="4412" y="2940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396"/>
              <p:cNvSpPr>
                <a:spLocks noChangeArrowheads="1"/>
              </p:cNvSpPr>
              <p:nvPr/>
            </p:nvSpPr>
            <p:spPr bwMode="auto">
              <a:xfrm>
                <a:off x="4412" y="2940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397"/>
              <p:cNvSpPr>
                <a:spLocks noChangeShapeType="1"/>
              </p:cNvSpPr>
              <p:nvPr/>
            </p:nvSpPr>
            <p:spPr bwMode="auto">
              <a:xfrm>
                <a:off x="4412" y="3002"/>
                <a:ext cx="17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398"/>
              <p:cNvSpPr>
                <a:spLocks noChangeArrowheads="1"/>
              </p:cNvSpPr>
              <p:nvPr/>
            </p:nvSpPr>
            <p:spPr bwMode="auto">
              <a:xfrm>
                <a:off x="4412" y="3002"/>
                <a:ext cx="176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399"/>
              <p:cNvSpPr>
                <a:spLocks noChangeShapeType="1"/>
              </p:cNvSpPr>
              <p:nvPr/>
            </p:nvSpPr>
            <p:spPr bwMode="auto">
              <a:xfrm>
                <a:off x="4410" y="2940"/>
                <a:ext cx="0" cy="1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400"/>
              <p:cNvSpPr>
                <a:spLocks noChangeArrowheads="1"/>
              </p:cNvSpPr>
              <p:nvPr/>
            </p:nvSpPr>
            <p:spPr bwMode="auto">
              <a:xfrm>
                <a:off x="4410" y="2940"/>
                <a:ext cx="2" cy="1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401"/>
              <p:cNvSpPr>
                <a:spLocks noChangeShapeType="1"/>
              </p:cNvSpPr>
              <p:nvPr/>
            </p:nvSpPr>
            <p:spPr bwMode="auto">
              <a:xfrm>
                <a:off x="4305" y="3064"/>
                <a:ext cx="18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402"/>
              <p:cNvSpPr>
                <a:spLocks noChangeArrowheads="1"/>
              </p:cNvSpPr>
              <p:nvPr/>
            </p:nvSpPr>
            <p:spPr bwMode="auto">
              <a:xfrm>
                <a:off x="4305" y="3064"/>
                <a:ext cx="187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403"/>
              <p:cNvSpPr>
                <a:spLocks noChangeShapeType="1"/>
              </p:cNvSpPr>
              <p:nvPr/>
            </p:nvSpPr>
            <p:spPr bwMode="auto">
              <a:xfrm>
                <a:off x="5787" y="294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404"/>
              <p:cNvSpPr>
                <a:spLocks noChangeArrowheads="1"/>
              </p:cNvSpPr>
              <p:nvPr/>
            </p:nvSpPr>
            <p:spPr bwMode="auto">
              <a:xfrm>
                <a:off x="5787" y="2943"/>
                <a:ext cx="3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405"/>
              <p:cNvSpPr>
                <a:spLocks noChangeArrowheads="1"/>
              </p:cNvSpPr>
              <p:nvPr/>
            </p:nvSpPr>
            <p:spPr bwMode="auto">
              <a:xfrm>
                <a:off x="6178" y="2940"/>
                <a:ext cx="8" cy="1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407"/>
            <p:cNvSpPr>
              <a:spLocks noChangeShapeType="1"/>
            </p:cNvSpPr>
            <p:nvPr/>
          </p:nvSpPr>
          <p:spPr bwMode="auto">
            <a:xfrm>
              <a:off x="4412" y="3127"/>
              <a:ext cx="17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4412" y="3127"/>
              <a:ext cx="1766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09"/>
            <p:cNvSpPr>
              <a:spLocks noChangeShapeType="1"/>
            </p:cNvSpPr>
            <p:nvPr/>
          </p:nvSpPr>
          <p:spPr bwMode="auto">
            <a:xfrm>
              <a:off x="4410" y="3127"/>
              <a:ext cx="0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410"/>
            <p:cNvSpPr>
              <a:spLocks noChangeArrowheads="1"/>
            </p:cNvSpPr>
            <p:nvPr/>
          </p:nvSpPr>
          <p:spPr bwMode="auto">
            <a:xfrm>
              <a:off x="4410" y="3127"/>
              <a:ext cx="2" cy="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4305" y="3189"/>
              <a:ext cx="18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412"/>
            <p:cNvSpPr>
              <a:spLocks noChangeArrowheads="1"/>
            </p:cNvSpPr>
            <p:nvPr/>
          </p:nvSpPr>
          <p:spPr bwMode="auto">
            <a:xfrm>
              <a:off x="4305" y="3189"/>
              <a:ext cx="1873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224" y="201"/>
              <a:ext cx="7" cy="31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14"/>
            <p:cNvSpPr>
              <a:spLocks noChangeShapeType="1"/>
            </p:cNvSpPr>
            <p:nvPr/>
          </p:nvSpPr>
          <p:spPr bwMode="auto">
            <a:xfrm>
              <a:off x="4302" y="2010"/>
              <a:ext cx="0" cy="13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415"/>
            <p:cNvSpPr>
              <a:spLocks noChangeArrowheads="1"/>
            </p:cNvSpPr>
            <p:nvPr/>
          </p:nvSpPr>
          <p:spPr bwMode="auto">
            <a:xfrm>
              <a:off x="4302" y="2010"/>
              <a:ext cx="3" cy="1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416"/>
            <p:cNvSpPr>
              <a:spLocks noChangeShapeType="1"/>
            </p:cNvSpPr>
            <p:nvPr/>
          </p:nvSpPr>
          <p:spPr bwMode="auto">
            <a:xfrm>
              <a:off x="5787" y="3129"/>
              <a:ext cx="0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17"/>
            <p:cNvSpPr>
              <a:spLocks noChangeArrowheads="1"/>
            </p:cNvSpPr>
            <p:nvPr/>
          </p:nvSpPr>
          <p:spPr bwMode="auto">
            <a:xfrm>
              <a:off x="5787" y="3129"/>
              <a:ext cx="3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18"/>
            <p:cNvSpPr>
              <a:spLocks noChangeShapeType="1"/>
            </p:cNvSpPr>
            <p:nvPr/>
          </p:nvSpPr>
          <p:spPr bwMode="auto">
            <a:xfrm>
              <a:off x="5919" y="2384"/>
              <a:ext cx="0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419"/>
            <p:cNvSpPr>
              <a:spLocks noChangeArrowheads="1"/>
            </p:cNvSpPr>
            <p:nvPr/>
          </p:nvSpPr>
          <p:spPr bwMode="auto">
            <a:xfrm>
              <a:off x="5919" y="2384"/>
              <a:ext cx="2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20"/>
            <p:cNvSpPr>
              <a:spLocks noChangeShapeType="1"/>
            </p:cNvSpPr>
            <p:nvPr/>
          </p:nvSpPr>
          <p:spPr bwMode="auto">
            <a:xfrm>
              <a:off x="6050" y="2384"/>
              <a:ext cx="0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21"/>
            <p:cNvSpPr>
              <a:spLocks noChangeArrowheads="1"/>
            </p:cNvSpPr>
            <p:nvPr/>
          </p:nvSpPr>
          <p:spPr bwMode="auto">
            <a:xfrm>
              <a:off x="6050" y="2384"/>
              <a:ext cx="2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422"/>
            <p:cNvSpPr>
              <a:spLocks noChangeArrowheads="1"/>
            </p:cNvSpPr>
            <p:nvPr/>
          </p:nvSpPr>
          <p:spPr bwMode="auto">
            <a:xfrm>
              <a:off x="6178" y="3127"/>
              <a:ext cx="8" cy="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23"/>
            <p:cNvSpPr>
              <a:spLocks noChangeArrowheads="1"/>
            </p:cNvSpPr>
            <p:nvPr/>
          </p:nvSpPr>
          <p:spPr bwMode="auto">
            <a:xfrm>
              <a:off x="7425" y="2506"/>
              <a:ext cx="7" cy="8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24"/>
            <p:cNvSpPr>
              <a:spLocks noChangeArrowheads="1"/>
            </p:cNvSpPr>
            <p:nvPr/>
          </p:nvSpPr>
          <p:spPr bwMode="auto">
            <a:xfrm>
              <a:off x="4231" y="201"/>
              <a:ext cx="320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25"/>
            <p:cNvSpPr>
              <a:spLocks noChangeArrowheads="1"/>
            </p:cNvSpPr>
            <p:nvPr/>
          </p:nvSpPr>
          <p:spPr bwMode="auto">
            <a:xfrm>
              <a:off x="4231" y="370"/>
              <a:ext cx="320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26"/>
            <p:cNvSpPr>
              <a:spLocks noChangeArrowheads="1"/>
            </p:cNvSpPr>
            <p:nvPr/>
          </p:nvSpPr>
          <p:spPr bwMode="auto">
            <a:xfrm>
              <a:off x="5792" y="444"/>
              <a:ext cx="39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427"/>
            <p:cNvSpPr>
              <a:spLocks noChangeArrowheads="1"/>
            </p:cNvSpPr>
            <p:nvPr/>
          </p:nvSpPr>
          <p:spPr bwMode="auto">
            <a:xfrm>
              <a:off x="4231" y="518"/>
              <a:ext cx="320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28"/>
            <p:cNvSpPr>
              <a:spLocks noChangeShapeType="1"/>
            </p:cNvSpPr>
            <p:nvPr/>
          </p:nvSpPr>
          <p:spPr bwMode="auto">
            <a:xfrm>
              <a:off x="4305" y="582"/>
              <a:ext cx="31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429"/>
            <p:cNvSpPr>
              <a:spLocks noChangeArrowheads="1"/>
            </p:cNvSpPr>
            <p:nvPr/>
          </p:nvSpPr>
          <p:spPr bwMode="auto">
            <a:xfrm>
              <a:off x="4305" y="582"/>
              <a:ext cx="312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30"/>
            <p:cNvSpPr>
              <a:spLocks noChangeShapeType="1"/>
            </p:cNvSpPr>
            <p:nvPr/>
          </p:nvSpPr>
          <p:spPr bwMode="auto">
            <a:xfrm>
              <a:off x="6186" y="645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31"/>
            <p:cNvSpPr>
              <a:spLocks noChangeArrowheads="1"/>
            </p:cNvSpPr>
            <p:nvPr/>
          </p:nvSpPr>
          <p:spPr bwMode="auto">
            <a:xfrm>
              <a:off x="6186" y="645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32"/>
            <p:cNvSpPr>
              <a:spLocks noChangeShapeType="1"/>
            </p:cNvSpPr>
            <p:nvPr/>
          </p:nvSpPr>
          <p:spPr bwMode="auto">
            <a:xfrm>
              <a:off x="6186" y="707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33"/>
            <p:cNvSpPr>
              <a:spLocks noChangeArrowheads="1"/>
            </p:cNvSpPr>
            <p:nvPr/>
          </p:nvSpPr>
          <p:spPr bwMode="auto">
            <a:xfrm>
              <a:off x="6186" y="707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34"/>
            <p:cNvSpPr>
              <a:spLocks noChangeShapeType="1"/>
            </p:cNvSpPr>
            <p:nvPr/>
          </p:nvSpPr>
          <p:spPr bwMode="auto">
            <a:xfrm>
              <a:off x="6186" y="769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35"/>
            <p:cNvSpPr>
              <a:spLocks noChangeArrowheads="1"/>
            </p:cNvSpPr>
            <p:nvPr/>
          </p:nvSpPr>
          <p:spPr bwMode="auto">
            <a:xfrm>
              <a:off x="6186" y="769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36"/>
            <p:cNvSpPr>
              <a:spLocks noChangeShapeType="1"/>
            </p:cNvSpPr>
            <p:nvPr/>
          </p:nvSpPr>
          <p:spPr bwMode="auto">
            <a:xfrm>
              <a:off x="6186" y="831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7"/>
            <p:cNvSpPr>
              <a:spLocks noChangeArrowheads="1"/>
            </p:cNvSpPr>
            <p:nvPr/>
          </p:nvSpPr>
          <p:spPr bwMode="auto">
            <a:xfrm>
              <a:off x="6186" y="831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8"/>
            <p:cNvSpPr>
              <a:spLocks noChangeShapeType="1"/>
            </p:cNvSpPr>
            <p:nvPr/>
          </p:nvSpPr>
          <p:spPr bwMode="auto">
            <a:xfrm>
              <a:off x="6186" y="893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39"/>
            <p:cNvSpPr>
              <a:spLocks noChangeArrowheads="1"/>
            </p:cNvSpPr>
            <p:nvPr/>
          </p:nvSpPr>
          <p:spPr bwMode="auto">
            <a:xfrm>
              <a:off x="6186" y="893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0"/>
            <p:cNvSpPr>
              <a:spLocks noChangeShapeType="1"/>
            </p:cNvSpPr>
            <p:nvPr/>
          </p:nvSpPr>
          <p:spPr bwMode="auto">
            <a:xfrm>
              <a:off x="4305" y="955"/>
              <a:ext cx="31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41"/>
            <p:cNvSpPr>
              <a:spLocks noChangeArrowheads="1"/>
            </p:cNvSpPr>
            <p:nvPr/>
          </p:nvSpPr>
          <p:spPr bwMode="auto">
            <a:xfrm>
              <a:off x="4305" y="955"/>
              <a:ext cx="312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2"/>
            <p:cNvSpPr>
              <a:spLocks noChangeShapeType="1"/>
            </p:cNvSpPr>
            <p:nvPr/>
          </p:nvSpPr>
          <p:spPr bwMode="auto">
            <a:xfrm>
              <a:off x="6186" y="1017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3"/>
            <p:cNvSpPr>
              <a:spLocks noChangeArrowheads="1"/>
            </p:cNvSpPr>
            <p:nvPr/>
          </p:nvSpPr>
          <p:spPr bwMode="auto">
            <a:xfrm>
              <a:off x="6186" y="1017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44"/>
            <p:cNvSpPr>
              <a:spLocks noChangeShapeType="1"/>
            </p:cNvSpPr>
            <p:nvPr/>
          </p:nvSpPr>
          <p:spPr bwMode="auto">
            <a:xfrm>
              <a:off x="6186" y="1079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45"/>
            <p:cNvSpPr>
              <a:spLocks noChangeArrowheads="1"/>
            </p:cNvSpPr>
            <p:nvPr/>
          </p:nvSpPr>
          <p:spPr bwMode="auto">
            <a:xfrm>
              <a:off x="6186" y="1079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46"/>
            <p:cNvSpPr>
              <a:spLocks noChangeShapeType="1"/>
            </p:cNvSpPr>
            <p:nvPr/>
          </p:nvSpPr>
          <p:spPr bwMode="auto">
            <a:xfrm>
              <a:off x="6186" y="1141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47"/>
            <p:cNvSpPr>
              <a:spLocks noChangeArrowheads="1"/>
            </p:cNvSpPr>
            <p:nvPr/>
          </p:nvSpPr>
          <p:spPr bwMode="auto">
            <a:xfrm>
              <a:off x="6186" y="1141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48"/>
            <p:cNvSpPr>
              <a:spLocks noChangeShapeType="1"/>
            </p:cNvSpPr>
            <p:nvPr/>
          </p:nvSpPr>
          <p:spPr bwMode="auto">
            <a:xfrm>
              <a:off x="6186" y="1203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49"/>
            <p:cNvSpPr>
              <a:spLocks noChangeArrowheads="1"/>
            </p:cNvSpPr>
            <p:nvPr/>
          </p:nvSpPr>
          <p:spPr bwMode="auto">
            <a:xfrm>
              <a:off x="6186" y="1203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50"/>
            <p:cNvSpPr>
              <a:spLocks noChangeShapeType="1"/>
            </p:cNvSpPr>
            <p:nvPr/>
          </p:nvSpPr>
          <p:spPr bwMode="auto">
            <a:xfrm>
              <a:off x="6186" y="1265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51"/>
            <p:cNvSpPr>
              <a:spLocks noChangeArrowheads="1"/>
            </p:cNvSpPr>
            <p:nvPr/>
          </p:nvSpPr>
          <p:spPr bwMode="auto">
            <a:xfrm>
              <a:off x="6186" y="1265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52"/>
            <p:cNvSpPr>
              <a:spLocks noChangeShapeType="1"/>
            </p:cNvSpPr>
            <p:nvPr/>
          </p:nvSpPr>
          <p:spPr bwMode="auto">
            <a:xfrm>
              <a:off x="6186" y="1327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3"/>
            <p:cNvSpPr>
              <a:spLocks noChangeArrowheads="1"/>
            </p:cNvSpPr>
            <p:nvPr/>
          </p:nvSpPr>
          <p:spPr bwMode="auto">
            <a:xfrm>
              <a:off x="6186" y="1327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54"/>
            <p:cNvSpPr>
              <a:spLocks noChangeShapeType="1"/>
            </p:cNvSpPr>
            <p:nvPr/>
          </p:nvSpPr>
          <p:spPr bwMode="auto">
            <a:xfrm>
              <a:off x="6186" y="1389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55"/>
            <p:cNvSpPr>
              <a:spLocks noChangeArrowheads="1"/>
            </p:cNvSpPr>
            <p:nvPr/>
          </p:nvSpPr>
          <p:spPr bwMode="auto">
            <a:xfrm>
              <a:off x="6186" y="1389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56"/>
            <p:cNvSpPr>
              <a:spLocks noChangeShapeType="1"/>
            </p:cNvSpPr>
            <p:nvPr/>
          </p:nvSpPr>
          <p:spPr bwMode="auto">
            <a:xfrm>
              <a:off x="6186" y="1451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57"/>
            <p:cNvSpPr>
              <a:spLocks noChangeArrowheads="1"/>
            </p:cNvSpPr>
            <p:nvPr/>
          </p:nvSpPr>
          <p:spPr bwMode="auto">
            <a:xfrm>
              <a:off x="6186" y="1451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458"/>
            <p:cNvSpPr>
              <a:spLocks noChangeShapeType="1"/>
            </p:cNvSpPr>
            <p:nvPr/>
          </p:nvSpPr>
          <p:spPr bwMode="auto">
            <a:xfrm>
              <a:off x="6186" y="1513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59"/>
            <p:cNvSpPr>
              <a:spLocks noChangeArrowheads="1"/>
            </p:cNvSpPr>
            <p:nvPr/>
          </p:nvSpPr>
          <p:spPr bwMode="auto">
            <a:xfrm>
              <a:off x="6186" y="1513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60"/>
            <p:cNvSpPr>
              <a:spLocks noChangeShapeType="1"/>
            </p:cNvSpPr>
            <p:nvPr/>
          </p:nvSpPr>
          <p:spPr bwMode="auto">
            <a:xfrm>
              <a:off x="6186" y="1575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61"/>
            <p:cNvSpPr>
              <a:spLocks noChangeArrowheads="1"/>
            </p:cNvSpPr>
            <p:nvPr/>
          </p:nvSpPr>
          <p:spPr bwMode="auto">
            <a:xfrm>
              <a:off x="6186" y="1575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62"/>
            <p:cNvSpPr>
              <a:spLocks noChangeShapeType="1"/>
            </p:cNvSpPr>
            <p:nvPr/>
          </p:nvSpPr>
          <p:spPr bwMode="auto">
            <a:xfrm>
              <a:off x="6186" y="1637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63"/>
            <p:cNvSpPr>
              <a:spLocks noChangeArrowheads="1"/>
            </p:cNvSpPr>
            <p:nvPr/>
          </p:nvSpPr>
          <p:spPr bwMode="auto">
            <a:xfrm>
              <a:off x="6186" y="1637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64"/>
            <p:cNvSpPr>
              <a:spLocks noChangeShapeType="1"/>
            </p:cNvSpPr>
            <p:nvPr/>
          </p:nvSpPr>
          <p:spPr bwMode="auto">
            <a:xfrm>
              <a:off x="6186" y="1699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65"/>
            <p:cNvSpPr>
              <a:spLocks noChangeArrowheads="1"/>
            </p:cNvSpPr>
            <p:nvPr/>
          </p:nvSpPr>
          <p:spPr bwMode="auto">
            <a:xfrm>
              <a:off x="6186" y="1699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466"/>
            <p:cNvSpPr>
              <a:spLocks noChangeShapeType="1"/>
            </p:cNvSpPr>
            <p:nvPr/>
          </p:nvSpPr>
          <p:spPr bwMode="auto">
            <a:xfrm>
              <a:off x="6186" y="1761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67"/>
            <p:cNvSpPr>
              <a:spLocks noChangeArrowheads="1"/>
            </p:cNvSpPr>
            <p:nvPr/>
          </p:nvSpPr>
          <p:spPr bwMode="auto">
            <a:xfrm>
              <a:off x="6186" y="1761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68"/>
            <p:cNvSpPr>
              <a:spLocks noChangeShapeType="1"/>
            </p:cNvSpPr>
            <p:nvPr/>
          </p:nvSpPr>
          <p:spPr bwMode="auto">
            <a:xfrm>
              <a:off x="6186" y="1823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69"/>
            <p:cNvSpPr>
              <a:spLocks noChangeArrowheads="1"/>
            </p:cNvSpPr>
            <p:nvPr/>
          </p:nvSpPr>
          <p:spPr bwMode="auto">
            <a:xfrm>
              <a:off x="6186" y="1823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470"/>
            <p:cNvSpPr>
              <a:spLocks noChangeShapeType="1"/>
            </p:cNvSpPr>
            <p:nvPr/>
          </p:nvSpPr>
          <p:spPr bwMode="auto">
            <a:xfrm>
              <a:off x="6186" y="1886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71"/>
            <p:cNvSpPr>
              <a:spLocks noChangeArrowheads="1"/>
            </p:cNvSpPr>
            <p:nvPr/>
          </p:nvSpPr>
          <p:spPr bwMode="auto">
            <a:xfrm>
              <a:off x="6186" y="1886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72"/>
            <p:cNvSpPr>
              <a:spLocks noChangeArrowheads="1"/>
            </p:cNvSpPr>
            <p:nvPr/>
          </p:nvSpPr>
          <p:spPr bwMode="auto">
            <a:xfrm>
              <a:off x="4231" y="1945"/>
              <a:ext cx="320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473"/>
            <p:cNvSpPr>
              <a:spLocks noChangeShapeType="1"/>
            </p:cNvSpPr>
            <p:nvPr/>
          </p:nvSpPr>
          <p:spPr bwMode="auto">
            <a:xfrm>
              <a:off x="4305" y="2010"/>
              <a:ext cx="31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74"/>
            <p:cNvSpPr>
              <a:spLocks noChangeArrowheads="1"/>
            </p:cNvSpPr>
            <p:nvPr/>
          </p:nvSpPr>
          <p:spPr bwMode="auto">
            <a:xfrm>
              <a:off x="4305" y="2010"/>
              <a:ext cx="312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475"/>
            <p:cNvSpPr>
              <a:spLocks noChangeShapeType="1"/>
            </p:cNvSpPr>
            <p:nvPr/>
          </p:nvSpPr>
          <p:spPr bwMode="auto">
            <a:xfrm>
              <a:off x="6186" y="2072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76"/>
            <p:cNvSpPr>
              <a:spLocks noChangeArrowheads="1"/>
            </p:cNvSpPr>
            <p:nvPr/>
          </p:nvSpPr>
          <p:spPr bwMode="auto">
            <a:xfrm>
              <a:off x="6186" y="2072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77"/>
            <p:cNvSpPr>
              <a:spLocks noChangeShapeType="1"/>
            </p:cNvSpPr>
            <p:nvPr/>
          </p:nvSpPr>
          <p:spPr bwMode="auto">
            <a:xfrm>
              <a:off x="6186" y="2134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478"/>
            <p:cNvSpPr>
              <a:spLocks noChangeArrowheads="1"/>
            </p:cNvSpPr>
            <p:nvPr/>
          </p:nvSpPr>
          <p:spPr bwMode="auto">
            <a:xfrm>
              <a:off x="6186" y="2134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79"/>
            <p:cNvSpPr>
              <a:spLocks noChangeShapeType="1"/>
            </p:cNvSpPr>
            <p:nvPr/>
          </p:nvSpPr>
          <p:spPr bwMode="auto">
            <a:xfrm>
              <a:off x="6186" y="2196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480"/>
            <p:cNvSpPr>
              <a:spLocks noChangeArrowheads="1"/>
            </p:cNvSpPr>
            <p:nvPr/>
          </p:nvSpPr>
          <p:spPr bwMode="auto">
            <a:xfrm>
              <a:off x="6186" y="2196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81"/>
            <p:cNvSpPr>
              <a:spLocks noChangeShapeType="1"/>
            </p:cNvSpPr>
            <p:nvPr/>
          </p:nvSpPr>
          <p:spPr bwMode="auto">
            <a:xfrm>
              <a:off x="6186" y="2258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82"/>
            <p:cNvSpPr>
              <a:spLocks noChangeArrowheads="1"/>
            </p:cNvSpPr>
            <p:nvPr/>
          </p:nvSpPr>
          <p:spPr bwMode="auto">
            <a:xfrm>
              <a:off x="6186" y="2258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83"/>
            <p:cNvSpPr>
              <a:spLocks noChangeShapeType="1"/>
            </p:cNvSpPr>
            <p:nvPr/>
          </p:nvSpPr>
          <p:spPr bwMode="auto">
            <a:xfrm>
              <a:off x="6186" y="2320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84"/>
            <p:cNvSpPr>
              <a:spLocks noChangeArrowheads="1"/>
            </p:cNvSpPr>
            <p:nvPr/>
          </p:nvSpPr>
          <p:spPr bwMode="auto">
            <a:xfrm>
              <a:off x="6186" y="2320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485"/>
            <p:cNvSpPr>
              <a:spLocks noChangeShapeType="1"/>
            </p:cNvSpPr>
            <p:nvPr/>
          </p:nvSpPr>
          <p:spPr bwMode="auto">
            <a:xfrm>
              <a:off x="6186" y="2382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86"/>
            <p:cNvSpPr>
              <a:spLocks noChangeArrowheads="1"/>
            </p:cNvSpPr>
            <p:nvPr/>
          </p:nvSpPr>
          <p:spPr bwMode="auto">
            <a:xfrm>
              <a:off x="6186" y="2382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487"/>
            <p:cNvSpPr>
              <a:spLocks noChangeShapeType="1"/>
            </p:cNvSpPr>
            <p:nvPr/>
          </p:nvSpPr>
          <p:spPr bwMode="auto">
            <a:xfrm>
              <a:off x="6186" y="2444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88"/>
            <p:cNvSpPr>
              <a:spLocks noChangeArrowheads="1"/>
            </p:cNvSpPr>
            <p:nvPr/>
          </p:nvSpPr>
          <p:spPr bwMode="auto">
            <a:xfrm>
              <a:off x="6186" y="2444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89"/>
            <p:cNvSpPr>
              <a:spLocks noChangeShapeType="1"/>
            </p:cNvSpPr>
            <p:nvPr/>
          </p:nvSpPr>
          <p:spPr bwMode="auto">
            <a:xfrm>
              <a:off x="6186" y="2506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0"/>
            <p:cNvSpPr>
              <a:spLocks noChangeArrowheads="1"/>
            </p:cNvSpPr>
            <p:nvPr/>
          </p:nvSpPr>
          <p:spPr bwMode="auto">
            <a:xfrm>
              <a:off x="6186" y="2506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91"/>
            <p:cNvSpPr>
              <a:spLocks noChangeShapeType="1"/>
            </p:cNvSpPr>
            <p:nvPr/>
          </p:nvSpPr>
          <p:spPr bwMode="auto">
            <a:xfrm>
              <a:off x="6186" y="2568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492"/>
            <p:cNvSpPr>
              <a:spLocks noChangeArrowheads="1"/>
            </p:cNvSpPr>
            <p:nvPr/>
          </p:nvSpPr>
          <p:spPr bwMode="auto">
            <a:xfrm>
              <a:off x="6186" y="2568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93"/>
            <p:cNvSpPr>
              <a:spLocks noChangeShapeType="1"/>
            </p:cNvSpPr>
            <p:nvPr/>
          </p:nvSpPr>
          <p:spPr bwMode="auto">
            <a:xfrm>
              <a:off x="6186" y="2630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494"/>
            <p:cNvSpPr>
              <a:spLocks noChangeArrowheads="1"/>
            </p:cNvSpPr>
            <p:nvPr/>
          </p:nvSpPr>
          <p:spPr bwMode="auto">
            <a:xfrm>
              <a:off x="6186" y="2630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95"/>
            <p:cNvSpPr>
              <a:spLocks noChangeShapeType="1"/>
            </p:cNvSpPr>
            <p:nvPr/>
          </p:nvSpPr>
          <p:spPr bwMode="auto">
            <a:xfrm>
              <a:off x="6186" y="2692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96"/>
            <p:cNvSpPr>
              <a:spLocks noChangeArrowheads="1"/>
            </p:cNvSpPr>
            <p:nvPr/>
          </p:nvSpPr>
          <p:spPr bwMode="auto">
            <a:xfrm>
              <a:off x="6186" y="2692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97"/>
            <p:cNvSpPr>
              <a:spLocks noChangeShapeType="1"/>
            </p:cNvSpPr>
            <p:nvPr/>
          </p:nvSpPr>
          <p:spPr bwMode="auto">
            <a:xfrm>
              <a:off x="6186" y="2754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498"/>
            <p:cNvSpPr>
              <a:spLocks noChangeArrowheads="1"/>
            </p:cNvSpPr>
            <p:nvPr/>
          </p:nvSpPr>
          <p:spPr bwMode="auto">
            <a:xfrm>
              <a:off x="6186" y="2754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99"/>
            <p:cNvSpPr>
              <a:spLocks noChangeShapeType="1"/>
            </p:cNvSpPr>
            <p:nvPr/>
          </p:nvSpPr>
          <p:spPr bwMode="auto">
            <a:xfrm>
              <a:off x="6186" y="2816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00"/>
            <p:cNvSpPr>
              <a:spLocks noChangeArrowheads="1"/>
            </p:cNvSpPr>
            <p:nvPr/>
          </p:nvSpPr>
          <p:spPr bwMode="auto">
            <a:xfrm>
              <a:off x="6186" y="2816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501"/>
            <p:cNvSpPr>
              <a:spLocks noChangeShapeType="1"/>
            </p:cNvSpPr>
            <p:nvPr/>
          </p:nvSpPr>
          <p:spPr bwMode="auto">
            <a:xfrm>
              <a:off x="6186" y="2878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502"/>
            <p:cNvSpPr>
              <a:spLocks noChangeArrowheads="1"/>
            </p:cNvSpPr>
            <p:nvPr/>
          </p:nvSpPr>
          <p:spPr bwMode="auto">
            <a:xfrm>
              <a:off x="6186" y="2878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503"/>
            <p:cNvSpPr>
              <a:spLocks noChangeShapeType="1"/>
            </p:cNvSpPr>
            <p:nvPr/>
          </p:nvSpPr>
          <p:spPr bwMode="auto">
            <a:xfrm>
              <a:off x="6186" y="2940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504"/>
            <p:cNvSpPr>
              <a:spLocks noChangeArrowheads="1"/>
            </p:cNvSpPr>
            <p:nvPr/>
          </p:nvSpPr>
          <p:spPr bwMode="auto">
            <a:xfrm>
              <a:off x="6186" y="2940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05"/>
            <p:cNvSpPr>
              <a:spLocks noChangeShapeType="1"/>
            </p:cNvSpPr>
            <p:nvPr/>
          </p:nvSpPr>
          <p:spPr bwMode="auto">
            <a:xfrm>
              <a:off x="6186" y="3002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506"/>
            <p:cNvSpPr>
              <a:spLocks noChangeArrowheads="1"/>
            </p:cNvSpPr>
            <p:nvPr/>
          </p:nvSpPr>
          <p:spPr bwMode="auto">
            <a:xfrm>
              <a:off x="6186" y="3002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07"/>
            <p:cNvSpPr>
              <a:spLocks noChangeShapeType="1"/>
            </p:cNvSpPr>
            <p:nvPr/>
          </p:nvSpPr>
          <p:spPr bwMode="auto">
            <a:xfrm>
              <a:off x="6186" y="3064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08"/>
            <p:cNvSpPr>
              <a:spLocks noChangeArrowheads="1"/>
            </p:cNvSpPr>
            <p:nvPr/>
          </p:nvSpPr>
          <p:spPr bwMode="auto">
            <a:xfrm>
              <a:off x="6186" y="3064"/>
              <a:ext cx="123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09"/>
            <p:cNvSpPr>
              <a:spLocks noChangeShapeType="1"/>
            </p:cNvSpPr>
            <p:nvPr/>
          </p:nvSpPr>
          <p:spPr bwMode="auto">
            <a:xfrm>
              <a:off x="6186" y="3127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10"/>
            <p:cNvSpPr>
              <a:spLocks noChangeArrowheads="1"/>
            </p:cNvSpPr>
            <p:nvPr/>
          </p:nvSpPr>
          <p:spPr bwMode="auto">
            <a:xfrm>
              <a:off x="6186" y="3127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11"/>
            <p:cNvSpPr>
              <a:spLocks noChangeShapeType="1"/>
            </p:cNvSpPr>
            <p:nvPr/>
          </p:nvSpPr>
          <p:spPr bwMode="auto">
            <a:xfrm>
              <a:off x="6186" y="3189"/>
              <a:ext cx="12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12"/>
            <p:cNvSpPr>
              <a:spLocks noChangeArrowheads="1"/>
            </p:cNvSpPr>
            <p:nvPr/>
          </p:nvSpPr>
          <p:spPr bwMode="auto">
            <a:xfrm>
              <a:off x="6186" y="3189"/>
              <a:ext cx="1239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13"/>
            <p:cNvSpPr>
              <a:spLocks noChangeShapeType="1"/>
            </p:cNvSpPr>
            <p:nvPr/>
          </p:nvSpPr>
          <p:spPr bwMode="auto">
            <a:xfrm>
              <a:off x="4305" y="3251"/>
              <a:ext cx="31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514"/>
            <p:cNvSpPr>
              <a:spLocks noChangeArrowheads="1"/>
            </p:cNvSpPr>
            <p:nvPr/>
          </p:nvSpPr>
          <p:spPr bwMode="auto">
            <a:xfrm>
              <a:off x="4305" y="3251"/>
              <a:ext cx="312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15"/>
            <p:cNvSpPr>
              <a:spLocks noChangeArrowheads="1"/>
            </p:cNvSpPr>
            <p:nvPr/>
          </p:nvSpPr>
          <p:spPr bwMode="auto">
            <a:xfrm>
              <a:off x="4231" y="3310"/>
              <a:ext cx="320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516"/>
            <p:cNvSpPr>
              <a:spLocks noChangeArrowheads="1"/>
            </p:cNvSpPr>
            <p:nvPr/>
          </p:nvSpPr>
          <p:spPr bwMode="auto">
            <a:xfrm>
              <a:off x="4224" y="201"/>
              <a:ext cx="3208" cy="7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517"/>
            <p:cNvSpPr>
              <a:spLocks noChangeArrowheads="1"/>
            </p:cNvSpPr>
            <p:nvPr/>
          </p:nvSpPr>
          <p:spPr bwMode="auto">
            <a:xfrm>
              <a:off x="4224" y="201"/>
              <a:ext cx="7" cy="3178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518"/>
            <p:cNvSpPr>
              <a:spLocks noChangeArrowheads="1"/>
            </p:cNvSpPr>
            <p:nvPr/>
          </p:nvSpPr>
          <p:spPr bwMode="auto">
            <a:xfrm>
              <a:off x="7425" y="201"/>
              <a:ext cx="7" cy="3178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519"/>
            <p:cNvSpPr>
              <a:spLocks noChangeArrowheads="1"/>
            </p:cNvSpPr>
            <p:nvPr/>
          </p:nvSpPr>
          <p:spPr bwMode="auto">
            <a:xfrm>
              <a:off x="4224" y="3310"/>
              <a:ext cx="3208" cy="7"/>
            </a:xfrm>
            <a:prstGeom prst="rect">
              <a:avLst/>
            </a:prstGeom>
            <a:solidFill>
              <a:srgbClr val="000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4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NISP-EN-04 Graded Approach</a:t>
            </a:r>
            <a:endParaRPr lang="en-US" dirty="0"/>
          </a:p>
        </p:txBody>
      </p:sp>
      <p:graphicFrame>
        <p:nvGraphicFramePr>
          <p:cNvPr id="527" name="Object 526"/>
          <p:cNvGraphicFramePr>
            <a:graphicFrameLocks noChangeAspect="1"/>
          </p:cNvGraphicFramePr>
          <p:nvPr>
            <p:extLst/>
          </p:nvPr>
        </p:nvGraphicFramePr>
        <p:xfrm>
          <a:off x="6339839" y="182563"/>
          <a:ext cx="4846255" cy="627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4663177" imgH="6034847" progId="Acrobat.Document.11">
                  <p:embed/>
                </p:oleObj>
              </mc:Choice>
              <mc:Fallback>
                <p:oleObj name="Acrobat Document" r:id="rId3" imgW="4663177" imgH="603484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9839" y="182563"/>
                        <a:ext cx="4846255" cy="627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" name="Content Placeholder 4"/>
          <p:cNvSpPr txBox="1">
            <a:spLocks/>
          </p:cNvSpPr>
          <p:nvPr/>
        </p:nvSpPr>
        <p:spPr bwMode="auto">
          <a:xfrm>
            <a:off x="365758" y="1005839"/>
            <a:ext cx="6217921" cy="542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 Configurability Screen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(A Few Settings)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Medium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(Wide Range of Settable Parameters)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(Custom Application Software)</a:t>
            </a:r>
          </a:p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2: DEG Activity Applicability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Not Applicable – Technology/Function does not exist 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Conditional – See each DEG Section Guidance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Required</a:t>
            </a:r>
          </a:p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3: Consequence Screen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Does not meet High Consequence Criteria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Meets Risk and Impact thresholds for High  Consequences</a:t>
            </a:r>
          </a:p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9" name="Arrow: Right 2">
            <a:extLst>
              <a:ext uri="{FF2B5EF4-FFF2-40B4-BE49-F238E27FC236}">
                <a16:creationId xmlns="" xmlns:a16="http://schemas.microsoft.com/office/drawing/2014/main" id="{170A40F5-6D6B-4339-80D4-FA25DA429CBB}"/>
              </a:ext>
            </a:extLst>
          </p:cNvPr>
          <p:cNvSpPr/>
          <p:nvPr/>
        </p:nvSpPr>
        <p:spPr bwMode="auto">
          <a:xfrm>
            <a:off x="5129591" y="4181522"/>
            <a:ext cx="1526689" cy="409353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Depths of SDP and DEG Guidance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1C44A9-5D49-48E3-8967-73B72CE3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64" y="901745"/>
            <a:ext cx="9930370" cy="4754984"/>
          </a:xfrm>
          <a:prstGeom prst="rect">
            <a:avLst/>
          </a:prstGeom>
        </p:spPr>
      </p:pic>
      <p:sp>
        <p:nvSpPr>
          <p:cNvPr id="5" name="Freeform: Shape 8">
            <a:extLst>
              <a:ext uri="{FF2B5EF4-FFF2-40B4-BE49-F238E27FC236}">
                <a16:creationId xmlns:a16="http://schemas.microsoft.com/office/drawing/2014/main" xmlns="" id="{9E3C2489-5FD2-4073-A3F3-4288CA99E926}"/>
              </a:ext>
            </a:extLst>
          </p:cNvPr>
          <p:cNvSpPr/>
          <p:nvPr/>
        </p:nvSpPr>
        <p:spPr bwMode="auto">
          <a:xfrm>
            <a:off x="948059" y="2058802"/>
            <a:ext cx="9946204" cy="3416380"/>
          </a:xfrm>
          <a:custGeom>
            <a:avLst/>
            <a:gdLst>
              <a:gd name="connsiteX0" fmla="*/ 0 w 9693762"/>
              <a:gd name="connsiteY0" fmla="*/ 3578152 h 4083035"/>
              <a:gd name="connsiteX1" fmla="*/ 1509040 w 9693762"/>
              <a:gd name="connsiteY1" fmla="*/ 2287894 h 4083035"/>
              <a:gd name="connsiteX2" fmla="*/ 2120510 w 9693762"/>
              <a:gd name="connsiteY2" fmla="*/ 302019 h 4083035"/>
              <a:gd name="connsiteX3" fmla="*/ 3898822 w 9693762"/>
              <a:gd name="connsiteY3" fmla="*/ 251531 h 4083035"/>
              <a:gd name="connsiteX4" fmla="*/ 5099323 w 9693762"/>
              <a:gd name="connsiteY4" fmla="*/ 2646922 h 4083035"/>
              <a:gd name="connsiteX5" fmla="*/ 6462508 w 9693762"/>
              <a:gd name="connsiteY5" fmla="*/ 3679128 h 4083035"/>
              <a:gd name="connsiteX6" fmla="*/ 9693762 w 9693762"/>
              <a:gd name="connsiteY6" fmla="*/ 4083035 h 4083035"/>
              <a:gd name="connsiteX0" fmla="*/ 0 w 9693762"/>
              <a:gd name="connsiteY0" fmla="*/ 3572597 h 4077480"/>
              <a:gd name="connsiteX1" fmla="*/ 1279037 w 9693762"/>
              <a:gd name="connsiteY1" fmla="*/ 2181362 h 4077480"/>
              <a:gd name="connsiteX2" fmla="*/ 2120510 w 9693762"/>
              <a:gd name="connsiteY2" fmla="*/ 296464 h 4077480"/>
              <a:gd name="connsiteX3" fmla="*/ 3898822 w 9693762"/>
              <a:gd name="connsiteY3" fmla="*/ 245976 h 4077480"/>
              <a:gd name="connsiteX4" fmla="*/ 5099323 w 9693762"/>
              <a:gd name="connsiteY4" fmla="*/ 2641367 h 4077480"/>
              <a:gd name="connsiteX5" fmla="*/ 6462508 w 9693762"/>
              <a:gd name="connsiteY5" fmla="*/ 3673573 h 4077480"/>
              <a:gd name="connsiteX6" fmla="*/ 9693762 w 9693762"/>
              <a:gd name="connsiteY6" fmla="*/ 4077480 h 4077480"/>
              <a:gd name="connsiteX0" fmla="*/ 0 w 9693762"/>
              <a:gd name="connsiteY0" fmla="*/ 3515155 h 4020038"/>
              <a:gd name="connsiteX1" fmla="*/ 1279037 w 9693762"/>
              <a:gd name="connsiteY1" fmla="*/ 2123920 h 4020038"/>
              <a:gd name="connsiteX2" fmla="*/ 1744653 w 9693762"/>
              <a:gd name="connsiteY2" fmla="*/ 373658 h 4020038"/>
              <a:gd name="connsiteX3" fmla="*/ 3898822 w 9693762"/>
              <a:gd name="connsiteY3" fmla="*/ 188534 h 4020038"/>
              <a:gd name="connsiteX4" fmla="*/ 5099323 w 9693762"/>
              <a:gd name="connsiteY4" fmla="*/ 2583925 h 4020038"/>
              <a:gd name="connsiteX5" fmla="*/ 6462508 w 9693762"/>
              <a:gd name="connsiteY5" fmla="*/ 3616131 h 4020038"/>
              <a:gd name="connsiteX6" fmla="*/ 9693762 w 9693762"/>
              <a:gd name="connsiteY6" fmla="*/ 4020038 h 4020038"/>
              <a:gd name="connsiteX0" fmla="*/ 0 w 9693762"/>
              <a:gd name="connsiteY0" fmla="*/ 3518728 h 4023611"/>
              <a:gd name="connsiteX1" fmla="*/ 1009766 w 9693762"/>
              <a:gd name="connsiteY1" fmla="*/ 2211640 h 4023611"/>
              <a:gd name="connsiteX2" fmla="*/ 1744653 w 9693762"/>
              <a:gd name="connsiteY2" fmla="*/ 377231 h 4023611"/>
              <a:gd name="connsiteX3" fmla="*/ 3898822 w 9693762"/>
              <a:gd name="connsiteY3" fmla="*/ 192107 h 4023611"/>
              <a:gd name="connsiteX4" fmla="*/ 5099323 w 9693762"/>
              <a:gd name="connsiteY4" fmla="*/ 2587498 h 4023611"/>
              <a:gd name="connsiteX5" fmla="*/ 6462508 w 9693762"/>
              <a:gd name="connsiteY5" fmla="*/ 3619704 h 4023611"/>
              <a:gd name="connsiteX6" fmla="*/ 9693762 w 9693762"/>
              <a:gd name="connsiteY6" fmla="*/ 4023611 h 4023611"/>
              <a:gd name="connsiteX0" fmla="*/ 0 w 9693762"/>
              <a:gd name="connsiteY0" fmla="*/ 3418846 h 3923729"/>
              <a:gd name="connsiteX1" fmla="*/ 1009766 w 9693762"/>
              <a:gd name="connsiteY1" fmla="*/ 2111758 h 3923729"/>
              <a:gd name="connsiteX2" fmla="*/ 1744653 w 9693762"/>
              <a:gd name="connsiteY2" fmla="*/ 277349 h 3923729"/>
              <a:gd name="connsiteX3" fmla="*/ 4033458 w 9693762"/>
              <a:gd name="connsiteY3" fmla="*/ 238080 h 3923729"/>
              <a:gd name="connsiteX4" fmla="*/ 5099323 w 9693762"/>
              <a:gd name="connsiteY4" fmla="*/ 2487616 h 3923729"/>
              <a:gd name="connsiteX5" fmla="*/ 6462508 w 9693762"/>
              <a:gd name="connsiteY5" fmla="*/ 3519822 h 3923729"/>
              <a:gd name="connsiteX6" fmla="*/ 9693762 w 9693762"/>
              <a:gd name="connsiteY6" fmla="*/ 3923729 h 3923729"/>
              <a:gd name="connsiteX0" fmla="*/ 0 w 9693762"/>
              <a:gd name="connsiteY0" fmla="*/ 3418846 h 3923729"/>
              <a:gd name="connsiteX1" fmla="*/ 1009766 w 9693762"/>
              <a:gd name="connsiteY1" fmla="*/ 2111758 h 3923729"/>
              <a:gd name="connsiteX2" fmla="*/ 1744653 w 9693762"/>
              <a:gd name="connsiteY2" fmla="*/ 277349 h 3923729"/>
              <a:gd name="connsiteX3" fmla="*/ 4033458 w 9693762"/>
              <a:gd name="connsiteY3" fmla="*/ 238080 h 3923729"/>
              <a:gd name="connsiteX4" fmla="*/ 5138592 w 9693762"/>
              <a:gd name="connsiteY4" fmla="*/ 2487616 h 3923729"/>
              <a:gd name="connsiteX5" fmla="*/ 6462508 w 9693762"/>
              <a:gd name="connsiteY5" fmla="*/ 3519822 h 3923729"/>
              <a:gd name="connsiteX6" fmla="*/ 9693762 w 9693762"/>
              <a:gd name="connsiteY6" fmla="*/ 3923729 h 3923729"/>
              <a:gd name="connsiteX0" fmla="*/ 0 w 9693762"/>
              <a:gd name="connsiteY0" fmla="*/ 3467937 h 3972820"/>
              <a:gd name="connsiteX1" fmla="*/ 1009766 w 9693762"/>
              <a:gd name="connsiteY1" fmla="*/ 2160849 h 3972820"/>
              <a:gd name="connsiteX2" fmla="*/ 1744653 w 9693762"/>
              <a:gd name="connsiteY2" fmla="*/ 326440 h 3972820"/>
              <a:gd name="connsiteX3" fmla="*/ 2883445 w 9693762"/>
              <a:gd name="connsiteY3" fmla="*/ 34729 h 3972820"/>
              <a:gd name="connsiteX4" fmla="*/ 4033458 w 9693762"/>
              <a:gd name="connsiteY4" fmla="*/ 287171 h 3972820"/>
              <a:gd name="connsiteX5" fmla="*/ 5138592 w 9693762"/>
              <a:gd name="connsiteY5" fmla="*/ 2536707 h 3972820"/>
              <a:gd name="connsiteX6" fmla="*/ 6462508 w 9693762"/>
              <a:gd name="connsiteY6" fmla="*/ 3568913 h 3972820"/>
              <a:gd name="connsiteX7" fmla="*/ 9693762 w 9693762"/>
              <a:gd name="connsiteY7" fmla="*/ 3972820 h 3972820"/>
              <a:gd name="connsiteX0" fmla="*/ 0 w 9693762"/>
              <a:gd name="connsiteY0" fmla="*/ 3697309 h 4202192"/>
              <a:gd name="connsiteX1" fmla="*/ 1009766 w 9693762"/>
              <a:gd name="connsiteY1" fmla="*/ 2390221 h 4202192"/>
              <a:gd name="connsiteX2" fmla="*/ 1744653 w 9693762"/>
              <a:gd name="connsiteY2" fmla="*/ 555812 h 4202192"/>
              <a:gd name="connsiteX3" fmla="*/ 2889055 w 9693762"/>
              <a:gd name="connsiteY3" fmla="*/ 439 h 4202192"/>
              <a:gd name="connsiteX4" fmla="*/ 4033458 w 9693762"/>
              <a:gd name="connsiteY4" fmla="*/ 516543 h 4202192"/>
              <a:gd name="connsiteX5" fmla="*/ 5138592 w 9693762"/>
              <a:gd name="connsiteY5" fmla="*/ 2766079 h 4202192"/>
              <a:gd name="connsiteX6" fmla="*/ 6462508 w 9693762"/>
              <a:gd name="connsiteY6" fmla="*/ 3798285 h 4202192"/>
              <a:gd name="connsiteX7" fmla="*/ 9693762 w 9693762"/>
              <a:gd name="connsiteY7" fmla="*/ 4202192 h 4202192"/>
              <a:gd name="connsiteX0" fmla="*/ 0 w 9693762"/>
              <a:gd name="connsiteY0" fmla="*/ 3697309 h 4202192"/>
              <a:gd name="connsiteX1" fmla="*/ 1009766 w 9693762"/>
              <a:gd name="connsiteY1" fmla="*/ 2390221 h 4202192"/>
              <a:gd name="connsiteX2" fmla="*/ 1744653 w 9693762"/>
              <a:gd name="connsiteY2" fmla="*/ 555812 h 4202192"/>
              <a:gd name="connsiteX3" fmla="*/ 2889055 w 9693762"/>
              <a:gd name="connsiteY3" fmla="*/ 439 h 4202192"/>
              <a:gd name="connsiteX4" fmla="*/ 4033458 w 9693762"/>
              <a:gd name="connsiteY4" fmla="*/ 516543 h 4202192"/>
              <a:gd name="connsiteX5" fmla="*/ 5138592 w 9693762"/>
              <a:gd name="connsiteY5" fmla="*/ 2766079 h 4202192"/>
              <a:gd name="connsiteX6" fmla="*/ 7001362 w 9693762"/>
              <a:gd name="connsiteY6" fmla="*/ 3536788 h 4202192"/>
              <a:gd name="connsiteX7" fmla="*/ 9693762 w 9693762"/>
              <a:gd name="connsiteY7" fmla="*/ 4202192 h 4202192"/>
              <a:gd name="connsiteX0" fmla="*/ 0 w 9693762"/>
              <a:gd name="connsiteY0" fmla="*/ 3697079 h 4201962"/>
              <a:gd name="connsiteX1" fmla="*/ 1009766 w 9693762"/>
              <a:gd name="connsiteY1" fmla="*/ 2389991 h 4201962"/>
              <a:gd name="connsiteX2" fmla="*/ 1744653 w 9693762"/>
              <a:gd name="connsiteY2" fmla="*/ 555582 h 4201962"/>
              <a:gd name="connsiteX3" fmla="*/ 2889055 w 9693762"/>
              <a:gd name="connsiteY3" fmla="*/ 209 h 4201962"/>
              <a:gd name="connsiteX4" fmla="*/ 4033458 w 9693762"/>
              <a:gd name="connsiteY4" fmla="*/ 516313 h 4201962"/>
              <a:gd name="connsiteX5" fmla="*/ 5312597 w 9693762"/>
              <a:gd name="connsiteY5" fmla="*/ 2255017 h 4201962"/>
              <a:gd name="connsiteX6" fmla="*/ 7001362 w 9693762"/>
              <a:gd name="connsiteY6" fmla="*/ 3536558 h 4201962"/>
              <a:gd name="connsiteX7" fmla="*/ 9693762 w 9693762"/>
              <a:gd name="connsiteY7" fmla="*/ 4201962 h 4201962"/>
              <a:gd name="connsiteX0" fmla="*/ 0 w 9693762"/>
              <a:gd name="connsiteY0" fmla="*/ 3697079 h 4201962"/>
              <a:gd name="connsiteX1" fmla="*/ 1009766 w 9693762"/>
              <a:gd name="connsiteY1" fmla="*/ 2389991 h 4201962"/>
              <a:gd name="connsiteX2" fmla="*/ 1744653 w 9693762"/>
              <a:gd name="connsiteY2" fmla="*/ 555582 h 4201962"/>
              <a:gd name="connsiteX3" fmla="*/ 2889055 w 9693762"/>
              <a:gd name="connsiteY3" fmla="*/ 209 h 4201962"/>
              <a:gd name="connsiteX4" fmla="*/ 4033458 w 9693762"/>
              <a:gd name="connsiteY4" fmla="*/ 516313 h 4201962"/>
              <a:gd name="connsiteX5" fmla="*/ 5312597 w 9693762"/>
              <a:gd name="connsiteY5" fmla="*/ 2255017 h 4201962"/>
              <a:gd name="connsiteX6" fmla="*/ 7383050 w 9693762"/>
              <a:gd name="connsiteY6" fmla="*/ 3196004 h 4201962"/>
              <a:gd name="connsiteX7" fmla="*/ 9693762 w 9693762"/>
              <a:gd name="connsiteY7" fmla="*/ 4201962 h 4201962"/>
              <a:gd name="connsiteX0" fmla="*/ 0 w 9693762"/>
              <a:gd name="connsiteY0" fmla="*/ 3697031 h 4201914"/>
              <a:gd name="connsiteX1" fmla="*/ 1009766 w 9693762"/>
              <a:gd name="connsiteY1" fmla="*/ 2389943 h 4201914"/>
              <a:gd name="connsiteX2" fmla="*/ 1744653 w 9693762"/>
              <a:gd name="connsiteY2" fmla="*/ 555534 h 4201914"/>
              <a:gd name="connsiteX3" fmla="*/ 2889055 w 9693762"/>
              <a:gd name="connsiteY3" fmla="*/ 161 h 4201914"/>
              <a:gd name="connsiteX4" fmla="*/ 4033458 w 9693762"/>
              <a:gd name="connsiteY4" fmla="*/ 516265 h 4201914"/>
              <a:gd name="connsiteX5" fmla="*/ 5503441 w 9693762"/>
              <a:gd name="connsiteY5" fmla="*/ 1969148 h 4201914"/>
              <a:gd name="connsiteX6" fmla="*/ 7383050 w 9693762"/>
              <a:gd name="connsiteY6" fmla="*/ 3195956 h 4201914"/>
              <a:gd name="connsiteX7" fmla="*/ 9693762 w 9693762"/>
              <a:gd name="connsiteY7" fmla="*/ 4201914 h 4201914"/>
              <a:gd name="connsiteX0" fmla="*/ 0 w 9693762"/>
              <a:gd name="connsiteY0" fmla="*/ 3697031 h 4201914"/>
              <a:gd name="connsiteX1" fmla="*/ 1009766 w 9693762"/>
              <a:gd name="connsiteY1" fmla="*/ 2389943 h 4201914"/>
              <a:gd name="connsiteX2" fmla="*/ 1744653 w 9693762"/>
              <a:gd name="connsiteY2" fmla="*/ 555534 h 4201914"/>
              <a:gd name="connsiteX3" fmla="*/ 2889055 w 9693762"/>
              <a:gd name="connsiteY3" fmla="*/ 161 h 4201914"/>
              <a:gd name="connsiteX4" fmla="*/ 4033458 w 9693762"/>
              <a:gd name="connsiteY4" fmla="*/ 516265 h 4201914"/>
              <a:gd name="connsiteX5" fmla="*/ 5503441 w 9693762"/>
              <a:gd name="connsiteY5" fmla="*/ 1969148 h 4201914"/>
              <a:gd name="connsiteX6" fmla="*/ 7383050 w 9693762"/>
              <a:gd name="connsiteY6" fmla="*/ 3195956 h 4201914"/>
              <a:gd name="connsiteX7" fmla="*/ 9693762 w 9693762"/>
              <a:gd name="connsiteY7" fmla="*/ 4201914 h 4201914"/>
              <a:gd name="connsiteX0" fmla="*/ 0 w 9693762"/>
              <a:gd name="connsiteY0" fmla="*/ 3697017 h 4201900"/>
              <a:gd name="connsiteX1" fmla="*/ 1009766 w 9693762"/>
              <a:gd name="connsiteY1" fmla="*/ 2389929 h 4201900"/>
              <a:gd name="connsiteX2" fmla="*/ 1744653 w 9693762"/>
              <a:gd name="connsiteY2" fmla="*/ 555520 h 4201900"/>
              <a:gd name="connsiteX3" fmla="*/ 2889055 w 9693762"/>
              <a:gd name="connsiteY3" fmla="*/ 147 h 4201900"/>
              <a:gd name="connsiteX4" fmla="*/ 4033458 w 9693762"/>
              <a:gd name="connsiteY4" fmla="*/ 516251 h 4201900"/>
              <a:gd name="connsiteX5" fmla="*/ 5559572 w 9693762"/>
              <a:gd name="connsiteY5" fmla="*/ 1859670 h 4201900"/>
              <a:gd name="connsiteX6" fmla="*/ 7383050 w 9693762"/>
              <a:gd name="connsiteY6" fmla="*/ 3195942 h 4201900"/>
              <a:gd name="connsiteX7" fmla="*/ 9693762 w 9693762"/>
              <a:gd name="connsiteY7" fmla="*/ 4201900 h 4201900"/>
              <a:gd name="connsiteX0" fmla="*/ 0 w 9693762"/>
              <a:gd name="connsiteY0" fmla="*/ 3696994 h 4201877"/>
              <a:gd name="connsiteX1" fmla="*/ 1009766 w 9693762"/>
              <a:gd name="connsiteY1" fmla="*/ 2389906 h 4201877"/>
              <a:gd name="connsiteX2" fmla="*/ 1744653 w 9693762"/>
              <a:gd name="connsiteY2" fmla="*/ 555497 h 4201877"/>
              <a:gd name="connsiteX3" fmla="*/ 2889055 w 9693762"/>
              <a:gd name="connsiteY3" fmla="*/ 124 h 4201877"/>
              <a:gd name="connsiteX4" fmla="*/ 4033458 w 9693762"/>
              <a:gd name="connsiteY4" fmla="*/ 516228 h 4201877"/>
              <a:gd name="connsiteX5" fmla="*/ 5722352 w 9693762"/>
              <a:gd name="connsiteY5" fmla="*/ 1604231 h 4201877"/>
              <a:gd name="connsiteX6" fmla="*/ 7383050 w 9693762"/>
              <a:gd name="connsiteY6" fmla="*/ 3195919 h 4201877"/>
              <a:gd name="connsiteX7" fmla="*/ 9693762 w 9693762"/>
              <a:gd name="connsiteY7" fmla="*/ 4201877 h 4201877"/>
              <a:gd name="connsiteX0" fmla="*/ 0 w 9693762"/>
              <a:gd name="connsiteY0" fmla="*/ 3697010 h 4201893"/>
              <a:gd name="connsiteX1" fmla="*/ 1009766 w 9693762"/>
              <a:gd name="connsiteY1" fmla="*/ 2389922 h 4201893"/>
              <a:gd name="connsiteX2" fmla="*/ 1744653 w 9693762"/>
              <a:gd name="connsiteY2" fmla="*/ 555513 h 4201893"/>
              <a:gd name="connsiteX3" fmla="*/ 2889055 w 9693762"/>
              <a:gd name="connsiteY3" fmla="*/ 140 h 4201893"/>
              <a:gd name="connsiteX4" fmla="*/ 4033458 w 9693762"/>
              <a:gd name="connsiteY4" fmla="*/ 516244 h 4201893"/>
              <a:gd name="connsiteX5" fmla="*/ 5542734 w 9693762"/>
              <a:gd name="connsiteY5" fmla="*/ 1798849 h 4201893"/>
              <a:gd name="connsiteX6" fmla="*/ 7383050 w 9693762"/>
              <a:gd name="connsiteY6" fmla="*/ 3195935 h 4201893"/>
              <a:gd name="connsiteX7" fmla="*/ 9693762 w 9693762"/>
              <a:gd name="connsiteY7" fmla="*/ 4201893 h 4201893"/>
              <a:gd name="connsiteX0" fmla="*/ 0 w 9693762"/>
              <a:gd name="connsiteY0" fmla="*/ 3697054 h 4201937"/>
              <a:gd name="connsiteX1" fmla="*/ 1009766 w 9693762"/>
              <a:gd name="connsiteY1" fmla="*/ 2389966 h 4201937"/>
              <a:gd name="connsiteX2" fmla="*/ 1744653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1009766 w 9693762"/>
              <a:gd name="connsiteY1" fmla="*/ 2389966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08731 w 9693762"/>
              <a:gd name="connsiteY1" fmla="*/ 2389966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08731 w 9693762"/>
              <a:gd name="connsiteY1" fmla="*/ 2389966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08731 w 9693762"/>
              <a:gd name="connsiteY1" fmla="*/ 2389966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08731 w 9693762"/>
              <a:gd name="connsiteY1" fmla="*/ 2389966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19957 w 9693762"/>
              <a:gd name="connsiteY1" fmla="*/ 2183201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  <a:gd name="connsiteX0" fmla="*/ 0 w 9693762"/>
              <a:gd name="connsiteY0" fmla="*/ 3697054 h 4201937"/>
              <a:gd name="connsiteX1" fmla="*/ 919957 w 9693762"/>
              <a:gd name="connsiteY1" fmla="*/ 2183201 h 4201937"/>
              <a:gd name="connsiteX2" fmla="*/ 1638005 w 9693762"/>
              <a:gd name="connsiteY2" fmla="*/ 555557 h 4201937"/>
              <a:gd name="connsiteX3" fmla="*/ 2889055 w 9693762"/>
              <a:gd name="connsiteY3" fmla="*/ 184 h 4201937"/>
              <a:gd name="connsiteX4" fmla="*/ 4179398 w 9693762"/>
              <a:gd name="connsiteY4" fmla="*/ 461556 h 4201937"/>
              <a:gd name="connsiteX5" fmla="*/ 5542734 w 9693762"/>
              <a:gd name="connsiteY5" fmla="*/ 1798893 h 4201937"/>
              <a:gd name="connsiteX6" fmla="*/ 7383050 w 9693762"/>
              <a:gd name="connsiteY6" fmla="*/ 3195979 h 4201937"/>
              <a:gd name="connsiteX7" fmla="*/ 9693762 w 9693762"/>
              <a:gd name="connsiteY7" fmla="*/ 4201937 h 420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3762" h="4201937">
                <a:moveTo>
                  <a:pt x="0" y="3697054"/>
                </a:moveTo>
                <a:cubicBezTo>
                  <a:pt x="521681" y="3112090"/>
                  <a:pt x="674293" y="2748182"/>
                  <a:pt x="919957" y="2183201"/>
                </a:cubicBezTo>
                <a:cubicBezTo>
                  <a:pt x="1165621" y="1618220"/>
                  <a:pt x="1309822" y="919393"/>
                  <a:pt x="1638005" y="555557"/>
                </a:cubicBezTo>
                <a:cubicBezTo>
                  <a:pt x="1966188" y="191721"/>
                  <a:pt x="2507588" y="6729"/>
                  <a:pt x="2889055" y="184"/>
                </a:cubicBezTo>
                <a:cubicBezTo>
                  <a:pt x="3270523" y="-6361"/>
                  <a:pt x="3737118" y="161771"/>
                  <a:pt x="4179398" y="461556"/>
                </a:cubicBezTo>
                <a:cubicBezTo>
                  <a:pt x="4621678" y="761341"/>
                  <a:pt x="5008792" y="1343156"/>
                  <a:pt x="5542734" y="1798893"/>
                </a:cubicBezTo>
                <a:cubicBezTo>
                  <a:pt x="6076676" y="2254630"/>
                  <a:pt x="6691212" y="2795472"/>
                  <a:pt x="7383050" y="3195979"/>
                </a:cubicBezTo>
                <a:cubicBezTo>
                  <a:pt x="8074888" y="3596486"/>
                  <a:pt x="8584492" y="3748699"/>
                  <a:pt x="9693762" y="4201937"/>
                </a:cubicBezTo>
              </a:path>
            </a:pathLst>
          </a:custGeom>
          <a:noFill/>
          <a:ln w="57150" cap="flat" cmpd="sng" algn="ctr">
            <a:solidFill>
              <a:srgbClr val="30BE3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75608E55-C557-4DC6-8BA4-2E26F0608DB0}"/>
              </a:ext>
            </a:extLst>
          </p:cNvPr>
          <p:cNvSpPr/>
          <p:nvPr/>
        </p:nvSpPr>
        <p:spPr bwMode="auto">
          <a:xfrm>
            <a:off x="920010" y="1700275"/>
            <a:ext cx="9811568" cy="1194399"/>
          </a:xfrm>
          <a:custGeom>
            <a:avLst/>
            <a:gdLst>
              <a:gd name="connsiteX0" fmla="*/ 0 w 9811568"/>
              <a:gd name="connsiteY0" fmla="*/ 728265 h 1137782"/>
              <a:gd name="connsiteX1" fmla="*/ 3107838 w 9811568"/>
              <a:gd name="connsiteY1" fmla="*/ 15818 h 1137782"/>
              <a:gd name="connsiteX2" fmla="*/ 6417629 w 9811568"/>
              <a:gd name="connsiteY2" fmla="*/ 307529 h 1137782"/>
              <a:gd name="connsiteX3" fmla="*/ 9811568 w 9811568"/>
              <a:gd name="connsiteY3" fmla="*/ 1137782 h 1137782"/>
              <a:gd name="connsiteX4" fmla="*/ 9811568 w 9811568"/>
              <a:gd name="connsiteY4" fmla="*/ 1137782 h 1137782"/>
              <a:gd name="connsiteX0" fmla="*/ 0 w 9811568"/>
              <a:gd name="connsiteY0" fmla="*/ 754924 h 1164441"/>
              <a:gd name="connsiteX1" fmla="*/ 2367342 w 9811568"/>
              <a:gd name="connsiteY1" fmla="*/ 14428 h 1164441"/>
              <a:gd name="connsiteX2" fmla="*/ 6417629 w 9811568"/>
              <a:gd name="connsiteY2" fmla="*/ 334188 h 1164441"/>
              <a:gd name="connsiteX3" fmla="*/ 9811568 w 9811568"/>
              <a:gd name="connsiteY3" fmla="*/ 1164441 h 1164441"/>
              <a:gd name="connsiteX4" fmla="*/ 9811568 w 9811568"/>
              <a:gd name="connsiteY4" fmla="*/ 1164441 h 1164441"/>
              <a:gd name="connsiteX0" fmla="*/ 0 w 9811568"/>
              <a:gd name="connsiteY0" fmla="*/ 784882 h 1194399"/>
              <a:gd name="connsiteX1" fmla="*/ 2367342 w 9811568"/>
              <a:gd name="connsiteY1" fmla="*/ 44386 h 1194399"/>
              <a:gd name="connsiteX2" fmla="*/ 6417629 w 9811568"/>
              <a:gd name="connsiteY2" fmla="*/ 364146 h 1194399"/>
              <a:gd name="connsiteX3" fmla="*/ 9811568 w 9811568"/>
              <a:gd name="connsiteY3" fmla="*/ 1194399 h 1194399"/>
              <a:gd name="connsiteX4" fmla="*/ 9811568 w 9811568"/>
              <a:gd name="connsiteY4" fmla="*/ 1194399 h 1194399"/>
              <a:gd name="connsiteX0" fmla="*/ 0 w 9811568"/>
              <a:gd name="connsiteY0" fmla="*/ 784882 h 1194399"/>
              <a:gd name="connsiteX1" fmla="*/ 2367342 w 9811568"/>
              <a:gd name="connsiteY1" fmla="*/ 44386 h 1194399"/>
              <a:gd name="connsiteX2" fmla="*/ 6417629 w 9811568"/>
              <a:gd name="connsiteY2" fmla="*/ 364146 h 1194399"/>
              <a:gd name="connsiteX3" fmla="*/ 9811568 w 9811568"/>
              <a:gd name="connsiteY3" fmla="*/ 1194399 h 1194399"/>
              <a:gd name="connsiteX4" fmla="*/ 9811568 w 9811568"/>
              <a:gd name="connsiteY4" fmla="*/ 1194399 h 1194399"/>
              <a:gd name="connsiteX0" fmla="*/ 0 w 9811568"/>
              <a:gd name="connsiteY0" fmla="*/ 784882 h 1194399"/>
              <a:gd name="connsiteX1" fmla="*/ 2367342 w 9811568"/>
              <a:gd name="connsiteY1" fmla="*/ 44386 h 1194399"/>
              <a:gd name="connsiteX2" fmla="*/ 6417629 w 9811568"/>
              <a:gd name="connsiteY2" fmla="*/ 364146 h 1194399"/>
              <a:gd name="connsiteX3" fmla="*/ 9811568 w 9811568"/>
              <a:gd name="connsiteY3" fmla="*/ 1194399 h 1194399"/>
              <a:gd name="connsiteX4" fmla="*/ 9811568 w 9811568"/>
              <a:gd name="connsiteY4" fmla="*/ 1194399 h 11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568" h="1194399">
                <a:moveTo>
                  <a:pt x="0" y="784882"/>
                </a:moveTo>
                <a:cubicBezTo>
                  <a:pt x="1041555" y="345914"/>
                  <a:pt x="1219199" y="198656"/>
                  <a:pt x="2367342" y="44386"/>
                </a:cubicBezTo>
                <a:cubicBezTo>
                  <a:pt x="3515485" y="-109884"/>
                  <a:pt x="5176925" y="172477"/>
                  <a:pt x="6417629" y="364146"/>
                </a:cubicBezTo>
                <a:cubicBezTo>
                  <a:pt x="7658333" y="555815"/>
                  <a:pt x="9811568" y="1194399"/>
                  <a:pt x="9811568" y="1194399"/>
                </a:cubicBezTo>
                <a:lnTo>
                  <a:pt x="9811568" y="1194399"/>
                </a:lnTo>
              </a:path>
            </a:pathLst>
          </a:custGeom>
          <a:noFill/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9EDD99-B16E-42D6-A620-87DAC6FF11A5}"/>
              </a:ext>
            </a:extLst>
          </p:cNvPr>
          <p:cNvSpPr txBox="1"/>
          <p:nvPr/>
        </p:nvSpPr>
        <p:spPr>
          <a:xfrm>
            <a:off x="10759627" y="2669810"/>
            <a:ext cx="755408" cy="449728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19075" marR="0" indent="-219075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marL="219075" marR="0" lvl="0" indent="-219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360C32-1FA9-4C43-B737-EFA46F5A9EA7}"/>
              </a:ext>
            </a:extLst>
          </p:cNvPr>
          <p:cNvSpPr txBox="1"/>
          <p:nvPr/>
        </p:nvSpPr>
        <p:spPr>
          <a:xfrm>
            <a:off x="10731578" y="5207001"/>
            <a:ext cx="755408" cy="449728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30BE30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19075" marR="0" indent="-219075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marL="219075" marR="0" lvl="0" indent="-219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SDP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6DD5A43-61F5-49BA-A088-5B7FDE89DEFC}"/>
              </a:ext>
            </a:extLst>
          </p:cNvPr>
          <p:cNvGrpSpPr/>
          <p:nvPr/>
        </p:nvGrpSpPr>
        <p:grpSpPr>
          <a:xfrm>
            <a:off x="1736881" y="1848119"/>
            <a:ext cx="8420350" cy="4194890"/>
            <a:chOff x="1736881" y="1848119"/>
            <a:chExt cx="8420350" cy="419489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99BB383-B238-4B1C-8BC1-A453433A2E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36881" y="2161215"/>
              <a:ext cx="0" cy="1878178"/>
            </a:xfrm>
            <a:prstGeom prst="line">
              <a:avLst/>
            </a:prstGeom>
            <a:solidFill>
              <a:srgbClr val="0066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E99CB64-9EDD-4AA1-9083-988A1561A4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6406" y="2058802"/>
              <a:ext cx="0" cy="1905979"/>
            </a:xfrm>
            <a:prstGeom prst="line">
              <a:avLst/>
            </a:prstGeom>
            <a:solidFill>
              <a:srgbClr val="0066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1F6245B-2CDB-4E0A-BEB2-595E7AFF8B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54675" y="2331512"/>
              <a:ext cx="0" cy="2411938"/>
            </a:xfrm>
            <a:prstGeom prst="line">
              <a:avLst/>
            </a:prstGeom>
            <a:solidFill>
              <a:srgbClr val="0066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8F95277-1CB9-4F69-9B28-7405029AEB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57231" y="2758812"/>
              <a:ext cx="0" cy="2448189"/>
            </a:xfrm>
            <a:prstGeom prst="line">
              <a:avLst/>
            </a:prstGeom>
            <a:solidFill>
              <a:srgbClr val="0066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8E026E9-5145-4B2A-A495-1645794366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35275" y="1848119"/>
              <a:ext cx="0" cy="1087586"/>
            </a:xfrm>
            <a:prstGeom prst="line">
              <a:avLst/>
            </a:prstGeom>
            <a:solidFill>
              <a:srgbClr val="0066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40AFAFC-81DD-4ADF-88F0-1D797CEF2BB4}"/>
                </a:ext>
              </a:extLst>
            </p:cNvPr>
            <p:cNvSpPr txBox="1"/>
            <p:nvPr/>
          </p:nvSpPr>
          <p:spPr>
            <a:xfrm>
              <a:off x="1896121" y="5088902"/>
              <a:ext cx="5679658" cy="954107"/>
            </a:xfrm>
            <a:prstGeom prst="rect">
              <a:avLst/>
            </a:prstGeom>
            <a:solidFill>
              <a:srgbClr val="CCECFF"/>
            </a:solidFill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The SDP is relatively silent on several EC lifecycle phases, leaving them to site-specific procedures.  The DEG provides guidance throughout the whole EC lifecycle. NISP-EN-04 will provide the “glue” between the SDP and the DEG.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3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Design Process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0734" y="1664046"/>
            <a:ext cx="312942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Applicability of Topic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6055" y="1932943"/>
            <a:ext cx="1600200" cy="1143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Medium </a:t>
            </a:r>
          </a:p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Risk</a:t>
            </a:r>
            <a:r>
              <a:rPr lang="en-US" dirty="0" smtClean="0"/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063792" y="1932943"/>
            <a:ext cx="1600200" cy="1143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High</a:t>
            </a:r>
          </a:p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Risk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63592" y="3075943"/>
            <a:ext cx="1600200" cy="1143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Transitional </a:t>
            </a:r>
          </a:p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Risk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63792" y="3075943"/>
            <a:ext cx="1600200" cy="1143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>
              <a:spcBef>
                <a:spcPts val="0"/>
              </a:spcBef>
            </a:pPr>
            <a:r>
              <a:rPr lang="en-US" b="1" dirty="0"/>
              <a:t>Medium </a:t>
            </a:r>
          </a:p>
          <a:p>
            <a:pPr marL="219075" indent="-219075" algn="ctr">
              <a:spcBef>
                <a:spcPts val="0"/>
              </a:spcBef>
            </a:pPr>
            <a:r>
              <a:rPr lang="en-US" b="1" dirty="0"/>
              <a:t>Risk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63592" y="4218943"/>
            <a:ext cx="1600200" cy="1143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Low</a:t>
            </a:r>
          </a:p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Risk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063792" y="4218943"/>
            <a:ext cx="1600200" cy="1143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Transitional </a:t>
            </a:r>
          </a:p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Risk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463592" y="1320085"/>
            <a:ext cx="0" cy="4118611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443470" y="5410200"/>
            <a:ext cx="4377575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2600" y="1104973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Technology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Configurability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(Likelihood)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61448" y="601980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Potential Consequence of Error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48519" y="5562600"/>
            <a:ext cx="130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58859" y="2354644"/>
            <a:ext cx="130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60968" y="3478166"/>
            <a:ext cx="130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Medium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59339" y="5562600"/>
            <a:ext cx="130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</a:t>
            </a:r>
            <a:endParaRPr lang="en-US" b="1" dirty="0"/>
          </a:p>
        </p:txBody>
      </p:sp>
      <p:sp>
        <p:nvSpPr>
          <p:cNvPr id="19" name="Plus 18"/>
          <p:cNvSpPr/>
          <p:nvPr/>
        </p:nvSpPr>
        <p:spPr bwMode="auto">
          <a:xfrm>
            <a:off x="4504692" y="1665951"/>
            <a:ext cx="914400" cy="9144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98A9736C-EBE0-425E-A454-6E152A3B2113}"/>
              </a:ext>
            </a:extLst>
          </p:cNvPr>
          <p:cNvSpPr txBox="1">
            <a:spLocks/>
          </p:cNvSpPr>
          <p:nvPr/>
        </p:nvSpPr>
        <p:spPr bwMode="auto">
          <a:xfrm>
            <a:off x="428207" y="3218914"/>
            <a:ext cx="6735517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kern="0" dirty="0" smtClean="0"/>
              <a:t>The Process is Activity Based</a:t>
            </a:r>
          </a:p>
          <a:p>
            <a:pPr>
              <a:lnSpc>
                <a:spcPct val="120000"/>
              </a:lnSpc>
            </a:pPr>
            <a:r>
              <a:rPr lang="en-US" sz="2000" kern="0" dirty="0" smtClean="0"/>
              <a:t>If Applicable, then…</a:t>
            </a:r>
          </a:p>
          <a:p>
            <a:pPr lvl="1">
              <a:lnSpc>
                <a:spcPct val="120000"/>
              </a:lnSpc>
            </a:pPr>
            <a:r>
              <a:rPr lang="en-US" sz="1800" kern="0" dirty="0" smtClean="0"/>
              <a:t>Consider Risk </a:t>
            </a:r>
          </a:p>
          <a:p>
            <a:pPr lvl="1">
              <a:lnSpc>
                <a:spcPct val="120000"/>
              </a:lnSpc>
            </a:pPr>
            <a:r>
              <a:rPr lang="en-US" sz="1800" kern="0" dirty="0" smtClean="0"/>
              <a:t>Drives level of Rigor and Documentation</a:t>
            </a:r>
          </a:p>
          <a:p>
            <a:pPr lvl="1">
              <a:lnSpc>
                <a:spcPct val="120000"/>
              </a:lnSpc>
            </a:pPr>
            <a:r>
              <a:rPr lang="en-US" sz="1800" kern="0" dirty="0" smtClean="0"/>
              <a:t>Rigor is defined as assurance methods that reduce the likelihood of error</a:t>
            </a:r>
          </a:p>
          <a:p>
            <a:pPr lvl="1">
              <a:lnSpc>
                <a:spcPct val="120000"/>
              </a:lnSpc>
            </a:pPr>
            <a:r>
              <a:rPr lang="en-US" sz="1800" kern="0" dirty="0" smtClean="0"/>
              <a:t>Many activities can be completed </a:t>
            </a:r>
            <a:r>
              <a:rPr lang="en-US" sz="1800" u="sng" kern="0" dirty="0" smtClean="0"/>
              <a:t>without an artifact </a:t>
            </a:r>
          </a:p>
          <a:p>
            <a:pPr lvl="1">
              <a:lnSpc>
                <a:spcPct val="120000"/>
              </a:lnSpc>
            </a:pPr>
            <a:endParaRPr lang="en-US" sz="1800" kern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58859" y="4621166"/>
            <a:ext cx="130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804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 to 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&amp; integration workshops are complete</a:t>
            </a:r>
          </a:p>
          <a:p>
            <a:r>
              <a:rPr lang="en-US" dirty="0" smtClean="0"/>
              <a:t>Site tabletop pilots are complete, Engineering vendors included</a:t>
            </a:r>
          </a:p>
          <a:p>
            <a:r>
              <a:rPr lang="en-US" dirty="0" smtClean="0"/>
              <a:t>Comment period open on Draft B of procedures</a:t>
            </a:r>
          </a:p>
          <a:p>
            <a:r>
              <a:rPr lang="en-US" dirty="0" smtClean="0"/>
              <a:t>Remaining Items:</a:t>
            </a:r>
          </a:p>
          <a:p>
            <a:pPr lvl="1"/>
            <a:r>
              <a:rPr lang="en-US" dirty="0" smtClean="0"/>
              <a:t>DOWG issue approve NISP-EN-04 – 7/18/18</a:t>
            </a:r>
          </a:p>
          <a:p>
            <a:pPr lvl="1"/>
            <a:r>
              <a:rPr lang="en-US" dirty="0" smtClean="0"/>
              <a:t>EPRI Publish DEG (3002011816) – 10/1/18</a:t>
            </a:r>
          </a:p>
          <a:p>
            <a:pPr lvl="1"/>
            <a:r>
              <a:rPr lang="en-US" dirty="0" smtClean="0"/>
              <a:t>Develop Phase 1 CBT and EPRI one-day courses – 9/15/18</a:t>
            </a:r>
          </a:p>
          <a:p>
            <a:pPr lvl="1"/>
            <a:r>
              <a:rPr lang="en-US" dirty="0" smtClean="0"/>
              <a:t>Issue procedure Efficiency Opportunity, </a:t>
            </a:r>
            <a:r>
              <a:rPr lang="en-US" dirty="0"/>
              <a:t>standard qualification, </a:t>
            </a:r>
            <a:r>
              <a:rPr lang="en-US" dirty="0" smtClean="0"/>
              <a:t>NISP-EN-04 – 8/3/18</a:t>
            </a:r>
          </a:p>
          <a:p>
            <a:pPr lvl="1"/>
            <a:r>
              <a:rPr lang="en-US" dirty="0"/>
              <a:t>Issue organizational Efficiency Opportunity – 8/3/18</a:t>
            </a:r>
          </a:p>
          <a:p>
            <a:pPr lvl="1"/>
            <a:r>
              <a:rPr lang="en-US" dirty="0" smtClean="0"/>
              <a:t>Regional Workshops – August &amp; September</a:t>
            </a:r>
          </a:p>
          <a:p>
            <a:pPr lvl="1"/>
            <a:r>
              <a:rPr lang="en-US" dirty="0" smtClean="0"/>
              <a:t>Industry Implementation – 6/1/19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80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4393" y="2133600"/>
            <a:ext cx="7523214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14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Relay Replacement</a:t>
            </a:r>
          </a:p>
          <a:p>
            <a:pPr lvl="1"/>
            <a:r>
              <a:rPr lang="en-US" dirty="0" smtClean="0"/>
              <a:t>Configurability:  LOW</a:t>
            </a:r>
          </a:p>
          <a:p>
            <a:pPr lvl="1"/>
            <a:r>
              <a:rPr lang="en-US" dirty="0" smtClean="0"/>
              <a:t>Consequences:  LOW</a:t>
            </a:r>
          </a:p>
          <a:p>
            <a:pPr lvl="1"/>
            <a:r>
              <a:rPr lang="en-US" dirty="0" smtClean="0"/>
              <a:t>Required Activities beyond basic design process: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Address Cyber Security Requirements – DEG Section 8</a:t>
            </a:r>
            <a:r>
              <a:rPr lang="en-US" dirty="0"/>
              <a:t>, document in IP-ENG-001 form sections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Identify any Interface Requirements (EMI, EQ, Cable, etc.) – DEG Section 9, document in IP-ENG-001 form sections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Review Obsolescence Plans – no documentation required, update existing plans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50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Recorder Replacement</a:t>
            </a:r>
          </a:p>
          <a:p>
            <a:pPr lvl="1"/>
            <a:r>
              <a:rPr lang="en-US" dirty="0" smtClean="0"/>
              <a:t>Configurability:  MEDIUM – procured with unneeded features removed</a:t>
            </a:r>
          </a:p>
          <a:p>
            <a:pPr lvl="1"/>
            <a:r>
              <a:rPr lang="en-US" dirty="0" smtClean="0"/>
              <a:t>Consequences:  LOW</a:t>
            </a:r>
          </a:p>
          <a:p>
            <a:pPr lvl="1"/>
            <a:r>
              <a:rPr lang="en-US" dirty="0" smtClean="0"/>
              <a:t>Required Activities beyond basic design process: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Human Factors Considerations – DEG Section 6, document in IP-ENG-001 form sections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Address Cyber Security Requirements – DEG Section 8</a:t>
            </a:r>
            <a:r>
              <a:rPr lang="en-US" dirty="0"/>
              <a:t>, document in IP-ENG-001 form sections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Identify any Interface Requirements (EMI, EQ, Cable, etc.) – DEG Section 9, document in IP-ENG-001 form sections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dirty="0" smtClean="0"/>
              <a:t>Review Obsolescence Plans – no documentation required, update existing plans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73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Feedwater Distributed Control System (DCS)</a:t>
            </a:r>
          </a:p>
          <a:p>
            <a:pPr lvl="1"/>
            <a:r>
              <a:rPr lang="en-US" dirty="0" smtClean="0"/>
              <a:t>Configurability:  HIGH</a:t>
            </a:r>
          </a:p>
          <a:p>
            <a:pPr lvl="1"/>
            <a:r>
              <a:rPr lang="en-US" dirty="0" smtClean="0"/>
              <a:t>Consequences:  HIGH</a:t>
            </a:r>
          </a:p>
          <a:p>
            <a:pPr lvl="1"/>
            <a:r>
              <a:rPr lang="en-US" dirty="0" smtClean="0"/>
              <a:t>Required activities beyond basic design process: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Plan for discovery – DEG Section 4, Project Plan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Requirements, Function, Hazard, CCF Analysis – DEG Section 4, System </a:t>
            </a:r>
            <a:r>
              <a:rPr lang="en-US" sz="1600" dirty="0"/>
              <a:t>Requirements Spec, FMEA, Hardware </a:t>
            </a:r>
            <a:r>
              <a:rPr lang="en-US" sz="1600" dirty="0" err="1"/>
              <a:t>Req</a:t>
            </a:r>
            <a:r>
              <a:rPr lang="en-US" sz="1600" dirty="0"/>
              <a:t> Spec, Software </a:t>
            </a:r>
            <a:r>
              <a:rPr lang="en-US" sz="1600" dirty="0" err="1"/>
              <a:t>Req</a:t>
            </a:r>
            <a:r>
              <a:rPr lang="en-US" sz="1600" dirty="0"/>
              <a:t> Spec, V&amp;V Report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Procurement and Vendor Oversight Strategy – DEG Section 5, Procurement Spec, Critical Digital Review, Vendor Oversight Plans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Human Factors – DEG Section 6, Stakeholder Requirements Spec, Project Plan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Data Communications – DEG Section 7, part of #2 items above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Cyber Security – DEG Section 8, </a:t>
            </a:r>
            <a:r>
              <a:rPr lang="en-US" sz="1600" dirty="0"/>
              <a:t>document in IP-ENG-001 form </a:t>
            </a:r>
            <a:r>
              <a:rPr lang="en-US" sz="1600" dirty="0" smtClean="0"/>
              <a:t>sections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Plant Integration Design – DEG Section 9</a:t>
            </a:r>
            <a:r>
              <a:rPr lang="en-US" sz="1600" dirty="0"/>
              <a:t>, part of #2 items above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Testing – DEG Section 10, Test Plan, </a:t>
            </a:r>
            <a:r>
              <a:rPr lang="en-US" sz="1600" dirty="0"/>
              <a:t>part of #2 items above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Configuration Management – DEG Section 11, Project Plan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Obsolescence Planning – DEG Section 12, Obsolescence Risk and </a:t>
            </a:r>
            <a:r>
              <a:rPr lang="en-US" sz="1600" dirty="0" err="1" smtClean="0"/>
              <a:t>Mgmt</a:t>
            </a:r>
            <a:r>
              <a:rPr lang="en-US" sz="1600" dirty="0" smtClean="0"/>
              <a:t> Assessment, Update existing plans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48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Related Chiller Replacement</a:t>
            </a:r>
          </a:p>
          <a:p>
            <a:pPr lvl="1"/>
            <a:r>
              <a:rPr lang="en-US" dirty="0" smtClean="0"/>
              <a:t>Configurability:  MEDIUM</a:t>
            </a:r>
          </a:p>
          <a:p>
            <a:pPr lvl="1"/>
            <a:r>
              <a:rPr lang="en-US" dirty="0" smtClean="0"/>
              <a:t>Consequences:  LOW</a:t>
            </a:r>
          </a:p>
          <a:p>
            <a:pPr lvl="1"/>
            <a:r>
              <a:rPr lang="en-US" dirty="0" smtClean="0"/>
              <a:t>Required activities beyond basic design process: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Requirements, Function, Hazard, CCF Analysis – DEG Section 4, System </a:t>
            </a:r>
            <a:r>
              <a:rPr lang="en-US" sz="1600" dirty="0"/>
              <a:t>Requirements Spec, FMEA, </a:t>
            </a:r>
            <a:r>
              <a:rPr lang="en-US" sz="1600" dirty="0" smtClean="0"/>
              <a:t>V&amp;V Report (CONDITIONAL)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Procurement and Vendor Oversight Strategy – DEG Section 5, Procurement Spec, Critical Digital Review, Vendor Oversight Plans (CONDITIONAL)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Data Communications – DEG Section 7, part of #1 </a:t>
            </a:r>
            <a:r>
              <a:rPr lang="en-US" sz="1600" dirty="0"/>
              <a:t>items above (CONDITIONAL</a:t>
            </a:r>
            <a:r>
              <a:rPr lang="en-US" sz="1600" dirty="0" smtClean="0"/>
              <a:t>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Cyber Security – DEG Section 8, </a:t>
            </a:r>
            <a:r>
              <a:rPr lang="en-US" sz="1600" dirty="0"/>
              <a:t>document in IP-ENG-001 form </a:t>
            </a:r>
            <a:r>
              <a:rPr lang="en-US" sz="1600" dirty="0" smtClean="0"/>
              <a:t>sections 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Plant Integration Design – DEG Section 9</a:t>
            </a:r>
            <a:r>
              <a:rPr lang="en-US" sz="1600" dirty="0"/>
              <a:t>, part of </a:t>
            </a:r>
            <a:r>
              <a:rPr lang="en-US" sz="1600" dirty="0" smtClean="0"/>
              <a:t>#1 </a:t>
            </a:r>
            <a:r>
              <a:rPr lang="en-US" sz="1600" dirty="0"/>
              <a:t>items </a:t>
            </a:r>
            <a:r>
              <a:rPr lang="en-US" sz="1600" dirty="0" smtClean="0"/>
              <a:t>above </a:t>
            </a:r>
            <a:r>
              <a:rPr lang="en-US" sz="1600" dirty="0"/>
              <a:t>(CONDITIONAL)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Testing – DEG Section 10, Test Plan, </a:t>
            </a:r>
            <a:r>
              <a:rPr lang="en-US" sz="1600" dirty="0"/>
              <a:t>part of </a:t>
            </a:r>
            <a:r>
              <a:rPr lang="en-US" sz="1600" dirty="0" smtClean="0"/>
              <a:t>#1 </a:t>
            </a:r>
            <a:r>
              <a:rPr lang="en-US" sz="1600" dirty="0"/>
              <a:t>items </a:t>
            </a:r>
            <a:r>
              <a:rPr lang="en-US" sz="1600" dirty="0" smtClean="0"/>
              <a:t>above </a:t>
            </a:r>
            <a:r>
              <a:rPr lang="en-US" sz="1600" dirty="0"/>
              <a:t>(CONDITIONAL)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Configuration Management – DEG Section 11, </a:t>
            </a:r>
            <a:r>
              <a:rPr lang="en-US" sz="1600" dirty="0"/>
              <a:t>Project Plan (CONDITIONAL)</a:t>
            </a:r>
            <a:endParaRPr lang="en-US" sz="1600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1600" dirty="0" smtClean="0"/>
              <a:t>Digital Obsolescence Planning – DEG Section 12, Obsolescence Risk and </a:t>
            </a:r>
            <a:r>
              <a:rPr lang="en-US" sz="1600" dirty="0" err="1" smtClean="0"/>
              <a:t>Mgmt</a:t>
            </a:r>
            <a:r>
              <a:rPr lang="en-US" sz="1600" dirty="0" smtClean="0"/>
              <a:t> Assessment, Update existing plans </a:t>
            </a:r>
            <a:r>
              <a:rPr lang="en-US" sz="1600" dirty="0"/>
              <a:t>(CONDITIONAL)</a:t>
            </a:r>
            <a:endParaRPr lang="en-US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Where We Are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u="sng" dirty="0" smtClean="0"/>
              <a:t>three</a:t>
            </a:r>
            <a:r>
              <a:rPr lang="en-US" dirty="0" smtClean="0"/>
              <a:t> broad issues with the application of digital technology preventing many digital mods from consideration:</a:t>
            </a:r>
          </a:p>
          <a:p>
            <a:pPr lvl="1"/>
            <a:r>
              <a:rPr lang="en-US" dirty="0" smtClean="0"/>
              <a:t>The regulatory framework for CCF – RIS 2002-22, Supplement 1, including for many SR systems</a:t>
            </a:r>
          </a:p>
          <a:p>
            <a:pPr lvl="1"/>
            <a:r>
              <a:rPr lang="en-US" dirty="0" smtClean="0"/>
              <a:t>Inconsistent modification processes between peer utilities reduces our ability to share design content and use economies of scale – NISP-EN-04 and EPRI Digital Engineering Guide</a:t>
            </a:r>
          </a:p>
          <a:p>
            <a:pPr lvl="1"/>
            <a:r>
              <a:rPr lang="en-US" dirty="0" smtClean="0"/>
              <a:t>Organizational structures and processes are not optimized or scalable for the technologies we are deploying – ENG-008 further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11353800" cy="11079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 convergence of these industry initiatives affords us an unprecedented </a:t>
            </a:r>
            <a:r>
              <a:rPr lang="en-US" sz="2200" dirty="0" smtClean="0">
                <a:solidFill>
                  <a:schemeClr val="bg1"/>
                </a:solidFill>
              </a:rPr>
              <a:t>opportunity </a:t>
            </a:r>
            <a:r>
              <a:rPr lang="en-US" sz="2200" dirty="0">
                <a:solidFill>
                  <a:schemeClr val="bg1"/>
                </a:solidFill>
              </a:rPr>
              <a:t>to move the industry forward. In so doing, we can significantly reduce </a:t>
            </a:r>
            <a:r>
              <a:rPr lang="en-US" sz="2200" dirty="0" smtClean="0">
                <a:solidFill>
                  <a:schemeClr val="bg1"/>
                </a:solidFill>
              </a:rPr>
              <a:t>costs using digital technology to reduce SPVs and improve plant performance and availability.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ENG-008 Efficiency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Desired end-state—</a:t>
            </a:r>
          </a:p>
          <a:p>
            <a:pPr lvl="1">
              <a:buFontTx/>
              <a:buChar char="─"/>
            </a:pPr>
            <a:r>
              <a:rPr lang="en-US" dirty="0" smtClean="0"/>
              <a:t>The standard digital engineering process, including both the NISP-EN-04 and EPRI Digital Engineering Guide, is used across the industry to the benefit of each stakeholder.</a:t>
            </a:r>
          </a:p>
          <a:p>
            <a:pPr lvl="1">
              <a:buFontTx/>
              <a:buChar char="─"/>
            </a:pPr>
            <a:r>
              <a:rPr lang="en-US" dirty="0" smtClean="0"/>
              <a:t>Solutions to common digital design issues are developed and shared.</a:t>
            </a:r>
          </a:p>
          <a:p>
            <a:pPr lvl="1">
              <a:buFontTx/>
              <a:buChar char="─"/>
            </a:pPr>
            <a:r>
              <a:rPr lang="en-US" dirty="0" smtClean="0"/>
              <a:t>Key stakeholders, including independent engineering service providers (ESP), are engaged and supportive of digital modifications, resulting in lower design and implementation costs.</a:t>
            </a:r>
          </a:p>
          <a:p>
            <a:pPr lvl="1">
              <a:buFontTx/>
              <a:buChar char="─"/>
            </a:pPr>
            <a:r>
              <a:rPr lang="en-US" dirty="0" smtClean="0"/>
              <a:t>Common training material is available to all stations and ESPs.</a:t>
            </a:r>
          </a:p>
          <a:p>
            <a:pPr lvl="1">
              <a:buFontTx/>
              <a:buChar char="─"/>
            </a:pPr>
            <a:r>
              <a:rPr lang="en-US" dirty="0" smtClean="0"/>
              <a:t>Common set of minimum requirements for software and digital equipment are developed and used.</a:t>
            </a:r>
          </a:p>
        </p:txBody>
      </p:sp>
    </p:spTree>
    <p:extLst>
      <p:ext uri="{BB962C8B-B14F-4D97-AF65-F5344CB8AC3E}">
        <p14:creationId xmlns:p14="http://schemas.microsoft.com/office/powerpoint/2010/main" val="358851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ENG-008 Efficiency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proposition (vision of excellence)—</a:t>
            </a:r>
          </a:p>
          <a:p>
            <a:pPr lvl="1">
              <a:buFontTx/>
              <a:buChar char="─"/>
            </a:pPr>
            <a:r>
              <a:rPr lang="en-US" dirty="0"/>
              <a:t>Improve quality of digital modifications through a scalable and robust technical framework.</a:t>
            </a:r>
          </a:p>
          <a:p>
            <a:pPr lvl="1">
              <a:buFontTx/>
              <a:buChar char="─"/>
            </a:pPr>
            <a:r>
              <a:rPr lang="en-US" dirty="0"/>
              <a:t>Improve regulatory stability by increasing the understanding of the processes used to develop digital modifications.</a:t>
            </a:r>
          </a:p>
          <a:p>
            <a:pPr lvl="1">
              <a:buFontTx/>
              <a:buChar char="─"/>
            </a:pPr>
            <a:r>
              <a:rPr lang="en-US" dirty="0"/>
              <a:t>Reduce costs by enabling: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sharing of digital modification content,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standardized training and qualification structures,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ESPs to become proficient to a single process,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equipment manufacturers and system integrators to develop standardized product offerings, 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standardized Cyber Security assessments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1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58CED-CD23-4828-B365-BFB427A9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Digital Engineering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25684" y="1052330"/>
            <a:ext cx="4420719" cy="5362739"/>
            <a:chOff x="938933" y="905627"/>
            <a:chExt cx="4420719" cy="5362739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938934" y="3907547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Data Communications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938934" y="4417951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Plant Integration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938934" y="3402628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Cyber Security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938934" y="4902445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Testing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938934" y="5392600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Configuration Management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938937" y="5882754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Life Cycle Management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938934" y="2887802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Human Factors Engineering (HFE)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938934" y="2395730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Procurement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938934" y="1880228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Requirements Engineering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938934" y="1401364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Analysis – Hazard/SPV/CCF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938933" y="916871"/>
              <a:ext cx="3702565" cy="385612"/>
            </a:xfrm>
            <a:prstGeom prst="roundRect">
              <a:avLst/>
            </a:prstGeom>
            <a:solidFill>
              <a:srgbClr val="595959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Architecture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Right Brace 45"/>
            <p:cNvSpPr/>
            <p:nvPr/>
          </p:nvSpPr>
          <p:spPr bwMode="auto">
            <a:xfrm>
              <a:off x="4666996" y="905627"/>
              <a:ext cx="692656" cy="5362739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lvl="0" indent="-219075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48103" y="1250757"/>
            <a:ext cx="2038033" cy="4965883"/>
            <a:chOff x="5385147" y="1104054"/>
            <a:chExt cx="2038033" cy="4965883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5385147" y="1104054"/>
              <a:ext cx="1504516" cy="4965883"/>
            </a:xfrm>
            <a:prstGeom prst="roundRect">
              <a:avLst/>
            </a:prstGeom>
            <a:solidFill>
              <a:srgbClr val="6CC3C0">
                <a:alpha val="7960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Aft>
                  <a:spcPct val="0"/>
                </a:spcAft>
                <a:defRPr/>
              </a:pP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Right Brace 48"/>
            <p:cNvSpPr/>
            <p:nvPr/>
          </p:nvSpPr>
          <p:spPr bwMode="auto">
            <a:xfrm>
              <a:off x="6952688" y="4109498"/>
              <a:ext cx="470492" cy="1516313"/>
            </a:xfrm>
            <a:prstGeom prst="rightBrace">
              <a:avLst>
                <a:gd name="adj1" fmla="val 8333"/>
                <a:gd name="adj2" fmla="val 51005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Right Brace 49"/>
            <p:cNvSpPr/>
            <p:nvPr/>
          </p:nvSpPr>
          <p:spPr bwMode="auto">
            <a:xfrm>
              <a:off x="6904098" y="1442351"/>
              <a:ext cx="456590" cy="1516313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36891" y="1975170"/>
              <a:ext cx="140615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Digital</a:t>
              </a:r>
              <a:br>
                <a:rPr lang="en-US" sz="16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Engineering</a:t>
              </a:r>
              <a:br>
                <a:rPr lang="en-US" sz="16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Guide (DEG)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Systems</a:t>
              </a:r>
              <a:br>
                <a:rPr lang="en-US" sz="14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Engineering</a:t>
              </a:r>
              <a:br>
                <a:rPr lang="en-US" sz="14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Based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Risk</a:t>
              </a:r>
              <a:br>
                <a:rPr lang="en-US" sz="14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Based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Graded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Approach</a:t>
              </a: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86136" y="1546991"/>
            <a:ext cx="2463697" cy="4184935"/>
            <a:chOff x="7421909" y="1418483"/>
            <a:chExt cx="2463697" cy="418493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497719" y="4168279"/>
              <a:ext cx="1754384" cy="1435139"/>
            </a:xfrm>
            <a:prstGeom prst="roundRect">
              <a:avLst/>
            </a:prstGeom>
            <a:solidFill>
              <a:srgbClr val="C7E4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469540" y="1469492"/>
              <a:ext cx="1810570" cy="1498419"/>
            </a:xfrm>
            <a:prstGeom prst="roundRect">
              <a:avLst/>
            </a:prstGeom>
            <a:solidFill>
              <a:srgbClr val="C7E4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45720" bIns="45720" numCol="1" rtlCol="0" anchor="t" anchorCtr="1" compatLnSpc="1">
              <a:prstTxWarp prst="textNoShape">
                <a:avLst/>
              </a:prstTxWarp>
              <a:normAutofit/>
            </a:bodyPr>
            <a:lstStyle/>
            <a:p>
              <a:pPr marL="219075" indent="-219075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ight Brace 54"/>
            <p:cNvSpPr/>
            <p:nvPr/>
          </p:nvSpPr>
          <p:spPr bwMode="auto">
            <a:xfrm>
              <a:off x="9352088" y="2060367"/>
              <a:ext cx="533518" cy="2921022"/>
            </a:xfrm>
            <a:prstGeom prst="rightBrace">
              <a:avLst>
                <a:gd name="adj1" fmla="val 8333"/>
                <a:gd name="adj2" fmla="val 49654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21909" y="1418483"/>
              <a:ext cx="1858201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Long Range Plan</a:t>
              </a:r>
            </a:p>
            <a:p>
              <a:pPr algn="ctr" eaLnBrk="0" fontAlgn="base" hangingPunct="0">
                <a:spcAft>
                  <a:spcPct val="0"/>
                </a:spcAft>
              </a:pPr>
              <a:endParaRPr lang="en-US" sz="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Project</a:t>
              </a: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US" sz="16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Management</a:t>
              </a:r>
            </a:p>
            <a:p>
              <a:pPr algn="ctr" eaLnBrk="0" fontAlgn="base" hangingPunct="0">
                <a:spcAft>
                  <a:spcPct val="0"/>
                </a:spcAft>
              </a:pPr>
              <a:endParaRPr lang="en-US" sz="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Programs</a:t>
              </a:r>
            </a:p>
            <a:p>
              <a:pPr algn="ctr" eaLnBrk="0" fontAlgn="base" hangingPunct="0">
                <a:spcAft>
                  <a:spcPct val="0"/>
                </a:spcAft>
              </a:pPr>
              <a:endParaRPr lang="en-US" sz="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O&amp;M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97719" y="4307194"/>
              <a:ext cx="178927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Engineering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 Design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&amp; 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Change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Process</a:t>
              </a:r>
            </a:p>
            <a:p>
              <a:pPr algn="ctr" eaLnBrk="0" fontAlgn="base" hangingPunct="0">
                <a:spcAft>
                  <a:spcPct val="0"/>
                </a:spcAft>
              </a:pPr>
              <a:endParaRPr lang="en-US" sz="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(SDP)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49833" y="2867974"/>
            <a:ext cx="2405617" cy="1539395"/>
            <a:chOff x="9825008" y="2783696"/>
            <a:chExt cx="1864613" cy="1539395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9870496" y="2783696"/>
              <a:ext cx="1773636" cy="1539395"/>
            </a:xfrm>
            <a:prstGeom prst="roundRect">
              <a:avLst/>
            </a:prstGeom>
            <a:solidFill>
              <a:srgbClr val="007396">
                <a:alpha val="4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indent="-219075" algn="ctr" eaLnBrk="0" fontAlgn="base" hangingPunct="0">
                <a:spcAft>
                  <a:spcPct val="0"/>
                </a:spcAft>
                <a:defRPr/>
              </a:pP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825008" y="3137894"/>
              <a:ext cx="18646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Optimized Digital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Engineering </a:t>
              </a: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US" sz="16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Organization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82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58CED-CD23-4828-B365-BFB427A9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/>
              <a:t>Architecture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6" y="883327"/>
            <a:ext cx="10866813" cy="55861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 bwMode="auto">
          <a:xfrm>
            <a:off x="9922007" y="1157688"/>
            <a:ext cx="140892" cy="131102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9922007" y="1457896"/>
            <a:ext cx="140892" cy="131102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1925" y="1059981"/>
            <a:ext cx="163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Procedure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1925" y="1377549"/>
            <a:ext cx="163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Guidance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5682336-3D8B-4A87-9DB1-B7BD53F9C556}"/>
              </a:ext>
            </a:extLst>
          </p:cNvPr>
          <p:cNvSpPr/>
          <p:nvPr/>
        </p:nvSpPr>
        <p:spPr bwMode="auto">
          <a:xfrm>
            <a:off x="4735033" y="864781"/>
            <a:ext cx="1998921" cy="2030819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5682336-3D8B-4A87-9DB1-B7BD53F9C556}"/>
              </a:ext>
            </a:extLst>
          </p:cNvPr>
          <p:cNvSpPr/>
          <p:nvPr/>
        </p:nvSpPr>
        <p:spPr bwMode="auto">
          <a:xfrm>
            <a:off x="5917571" y="1880190"/>
            <a:ext cx="1998921" cy="2030819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indent="-219075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F60572A-38AD-4907-AA56-51AA47614015}"/>
              </a:ext>
            </a:extLst>
          </p:cNvPr>
          <p:cNvSpPr/>
          <p:nvPr/>
        </p:nvSpPr>
        <p:spPr bwMode="auto">
          <a:xfrm>
            <a:off x="7393172" y="2862714"/>
            <a:ext cx="1998921" cy="2030819"/>
          </a:xfrm>
          <a:prstGeom prst="ellipse">
            <a:avLst/>
          </a:prstGeom>
          <a:noFill/>
          <a:ln w="31750" cap="flat" cmpd="sng" algn="ctr">
            <a:solidFill>
              <a:srgbClr val="30B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F60572A-38AD-4907-AA56-51AA47614015}"/>
              </a:ext>
            </a:extLst>
          </p:cNvPr>
          <p:cNvSpPr/>
          <p:nvPr/>
        </p:nvSpPr>
        <p:spPr bwMode="auto">
          <a:xfrm>
            <a:off x="9063438" y="4267200"/>
            <a:ext cx="1998921" cy="2030819"/>
          </a:xfrm>
          <a:prstGeom prst="ellipse">
            <a:avLst/>
          </a:prstGeom>
          <a:noFill/>
          <a:ln w="31750" cap="flat" cmpd="sng" algn="ctr">
            <a:solidFill>
              <a:srgbClr val="30BE3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7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EPRI Digital Engineering Guide (DEG)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8A9736C-EBE0-425E-A454-6E152A3B2113}"/>
              </a:ext>
            </a:extLst>
          </p:cNvPr>
          <p:cNvSpPr txBox="1">
            <a:spLocks/>
          </p:cNvSpPr>
          <p:nvPr/>
        </p:nvSpPr>
        <p:spPr bwMode="auto">
          <a:xfrm>
            <a:off x="365760" y="834184"/>
            <a:ext cx="6052795" cy="222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1 thru 3 Framework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Graded Approach</a:t>
            </a:r>
          </a:p>
          <a:p>
            <a:pPr marL="855663" marR="0" lvl="2" indent="-22383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Configurability determination</a:t>
            </a:r>
          </a:p>
          <a:p>
            <a:pPr marL="855663" marR="0" lvl="2" indent="-22383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Consequence determination</a:t>
            </a:r>
          </a:p>
          <a:p>
            <a:pPr marL="855663" marR="0" lvl="2" indent="-22383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Activity Applicability determination</a:t>
            </a:r>
          </a:p>
          <a:p>
            <a:pPr marL="855663" marR="0" lvl="2" indent="-22383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Structured Information guidance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8A9736C-EBE0-425E-A454-6E152A3B2113}"/>
              </a:ext>
            </a:extLst>
          </p:cNvPr>
          <p:cNvSpPr txBox="1">
            <a:spLocks/>
          </p:cNvSpPr>
          <p:nvPr/>
        </p:nvSpPr>
        <p:spPr bwMode="auto">
          <a:xfrm>
            <a:off x="5105400" y="854030"/>
            <a:ext cx="6353962" cy="2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Chapter 4 – Systems Engineering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Modeled after EPRI 3002008018 and ISO/IEC/IEEE 15288:2015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Synthesizes various ISO/IEC/IEEE standards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Chapter 4 is the foundation for all remaining chapters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8A9736C-EBE0-425E-A454-6E152A3B2113}"/>
              </a:ext>
            </a:extLst>
          </p:cNvPr>
          <p:cNvSpPr txBox="1">
            <a:spLocks/>
          </p:cNvSpPr>
          <p:nvPr/>
        </p:nvSpPr>
        <p:spPr bwMode="auto">
          <a:xfrm>
            <a:off x="5257800" y="3322419"/>
            <a:ext cx="6858000" cy="30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Chapters 5 thru 12 – Topical Guidance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Procurement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Human Factors Engineering 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Data Communication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Cyber Security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77880"/>
            <a:ext cx="3735061" cy="3647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8A9736C-EBE0-425E-A454-6E152A3B2113}"/>
              </a:ext>
            </a:extLst>
          </p:cNvPr>
          <p:cNvSpPr txBox="1">
            <a:spLocks/>
          </p:cNvSpPr>
          <p:nvPr/>
        </p:nvSpPr>
        <p:spPr bwMode="auto">
          <a:xfrm>
            <a:off x="8175170" y="3750623"/>
            <a:ext cx="3940629" cy="17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Plant Integration Design 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Testing 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Configuration Management </a:t>
            </a:r>
          </a:p>
          <a:p>
            <a:pPr lvl="1">
              <a:lnSpc>
                <a:spcPct val="120000"/>
              </a:lnSpc>
              <a:buClr>
                <a:srgbClr val="000099"/>
              </a:buClr>
              <a:buFont typeface="Arial" panose="020B0604020202020204" pitchFamily="34" charset="0"/>
              <a:buChar char="─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Digital Obsolescence Management</a:t>
            </a:r>
          </a:p>
        </p:txBody>
      </p:sp>
    </p:spTree>
    <p:extLst>
      <p:ext uri="{BB962C8B-B14F-4D97-AF65-F5344CB8AC3E}">
        <p14:creationId xmlns:p14="http://schemas.microsoft.com/office/powerpoint/2010/main" val="300757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NISP-EN-04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IP-ENG-001 flowchart format</a:t>
            </a:r>
          </a:p>
          <a:p>
            <a:r>
              <a:rPr lang="en-US" dirty="0" smtClean="0"/>
              <a:t>Intended to be used with IP-ENG-001</a:t>
            </a:r>
          </a:p>
          <a:p>
            <a:r>
              <a:rPr lang="en-US" dirty="0" smtClean="0"/>
              <a:t>Describes supplemental details for digital design to existing steps from the IP-ENG-001, adds steps when needed</a:t>
            </a:r>
          </a:p>
          <a:p>
            <a:r>
              <a:rPr lang="en-US" dirty="0" smtClean="0"/>
              <a:t>Attachments 7-10 determine the activities to be performed based on configurability and consequences and how to document them, if at all, providing the “what to do”</a:t>
            </a:r>
          </a:p>
          <a:p>
            <a:r>
              <a:rPr lang="en-US" dirty="0" smtClean="0"/>
              <a:t>These activities align with the EPRI DEG, which provides a “how to do”</a:t>
            </a:r>
          </a:p>
          <a:p>
            <a:r>
              <a:rPr lang="en-US" dirty="0" smtClean="0"/>
              <a:t>Separate, optional checklist created as a </a:t>
            </a:r>
            <a:r>
              <a:rPr lang="en-US" dirty="0" err="1" smtClean="0"/>
              <a:t>placekeeping</a:t>
            </a:r>
            <a:r>
              <a:rPr lang="en-US" dirty="0" smtClean="0"/>
              <a:t> tool for the results of this review, similar to the DAR but for concepts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72974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NISP-EN-04 Graded Approach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65760" y="1005839"/>
            <a:ext cx="5131274" cy="542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 Configurability Screen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(A Few Settings)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Medium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(Wide Range of Settable Parameters)</a:t>
            </a:r>
          </a:p>
          <a:p>
            <a:pPr marL="566738" marR="0" lvl="1" indent="-279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(Custom Application Software)</a:t>
            </a:r>
          </a:p>
          <a:p>
            <a:pPr marL="231775" marR="0" lvl="0" indent="-231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rrow: Right 5">
            <a:extLst>
              <a:ext uri="{FF2B5EF4-FFF2-40B4-BE49-F238E27FC236}">
                <a16:creationId xmlns="" xmlns:a16="http://schemas.microsoft.com/office/drawing/2014/main" id="{99430C64-11B2-4E96-AD37-5A2620E85847}"/>
              </a:ext>
            </a:extLst>
          </p:cNvPr>
          <p:cNvSpPr/>
          <p:nvPr/>
        </p:nvSpPr>
        <p:spPr bwMode="auto">
          <a:xfrm>
            <a:off x="4535055" y="1044892"/>
            <a:ext cx="1313809" cy="409353"/>
          </a:xfrm>
          <a:prstGeom prst="rightArrow">
            <a:avLst/>
          </a:prstGeom>
          <a:solidFill>
            <a:srgbClr val="00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259655" y="182563"/>
          <a:ext cx="5094145" cy="623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3" imgW="5829177" imgH="7543800" progId="Acrobat.Document.11">
                  <p:embed/>
                </p:oleObj>
              </mc:Choice>
              <mc:Fallback>
                <p:oleObj name="Acrobat Document" r:id="rId3" imgW="5829177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9655" y="182563"/>
                        <a:ext cx="5094145" cy="623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199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NP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DNP</Template>
  <TotalTime>1571</TotalTime>
  <Words>1812</Words>
  <Application>Microsoft Office PowerPoint</Application>
  <PresentationFormat>Custom</PresentationFormat>
  <Paragraphs>386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DNP</vt:lpstr>
      <vt:lpstr>Acrobat Document</vt:lpstr>
      <vt:lpstr>ENG-008:  Standard Digital Engineering Process</vt:lpstr>
      <vt:lpstr>Review: Where We Are Today </vt:lpstr>
      <vt:lpstr>ENG-008 Efficiency Opportunity</vt:lpstr>
      <vt:lpstr>ENG-008 Efficiency Opportunity</vt:lpstr>
      <vt:lpstr>Integrated Digital Engineering </vt:lpstr>
      <vt:lpstr>Overall Architecture </vt:lpstr>
      <vt:lpstr>EPRI Digital Engineering Guide (DEG)</vt:lpstr>
      <vt:lpstr>NISP-EN-04</vt:lpstr>
      <vt:lpstr>NISP-EN-04 Graded Approach</vt:lpstr>
      <vt:lpstr>NISP-EN-04 Graded Approach</vt:lpstr>
      <vt:lpstr>NISP-EN-04 Graded Approach</vt:lpstr>
      <vt:lpstr>Relative Depths of SDP and DEG Guidance</vt:lpstr>
      <vt:lpstr>Digital Design Process Overview</vt:lpstr>
      <vt:lpstr>Progress to Date</vt:lpstr>
      <vt:lpstr>PowerPoint Presentation</vt:lpstr>
      <vt:lpstr>Example #1</vt:lpstr>
      <vt:lpstr>Example #2</vt:lpstr>
      <vt:lpstr>Example #3</vt:lpstr>
      <vt:lpstr>Example #4</vt:lpstr>
    </vt:vector>
  </TitlesOfParts>
  <Company>Tennessee Valley Authority-TVA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IP-ENG-001: Standard Design Process</dc:title>
  <dc:creator>Taylor, Ashley J</dc:creator>
  <cp:lastModifiedBy>Taylor, Ashley J</cp:lastModifiedBy>
  <cp:revision>170</cp:revision>
  <cp:lastPrinted>2016-07-09T16:16:14Z</cp:lastPrinted>
  <dcterms:created xsi:type="dcterms:W3CDTF">2016-07-09T14:33:51Z</dcterms:created>
  <dcterms:modified xsi:type="dcterms:W3CDTF">2018-06-22T20:00:12Z</dcterms:modified>
</cp:coreProperties>
</file>