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p:normalViewPr>
  <p:slideViewPr>
    <p:cSldViewPr snapToGrid="0">
      <p:cViewPr varScale="1">
        <p:scale>
          <a:sx n="111" d="100"/>
          <a:sy n="111" d="100"/>
        </p:scale>
        <p:origin x="51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BB09C62-C741-4147-A9EB-EC4EBF1FBB87}" type="datetimeFigureOut">
              <a:rPr lang="en-US" smtClean="0"/>
              <a:t>5/17/2018</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59284CFB-1427-45A1-B721-90053D73DA7E}"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2883701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B09C62-C741-4147-A9EB-EC4EBF1FBB87}"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284CFB-1427-45A1-B721-90053D73DA7E}" type="slidenum">
              <a:rPr lang="en-US" smtClean="0"/>
              <a:t>‹#›</a:t>
            </a:fld>
            <a:endParaRPr lang="en-US"/>
          </a:p>
        </p:txBody>
      </p:sp>
    </p:spTree>
    <p:extLst>
      <p:ext uri="{BB962C8B-B14F-4D97-AF65-F5344CB8AC3E}">
        <p14:creationId xmlns:p14="http://schemas.microsoft.com/office/powerpoint/2010/main" val="1296298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B09C62-C741-4147-A9EB-EC4EBF1FBB87}"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284CFB-1427-45A1-B721-90053D73DA7E}" type="slidenum">
              <a:rPr lang="en-US" smtClean="0"/>
              <a:t>‹#›</a:t>
            </a:fld>
            <a:endParaRPr lang="en-US"/>
          </a:p>
        </p:txBody>
      </p:sp>
    </p:spTree>
    <p:extLst>
      <p:ext uri="{BB962C8B-B14F-4D97-AF65-F5344CB8AC3E}">
        <p14:creationId xmlns:p14="http://schemas.microsoft.com/office/powerpoint/2010/main" val="1606211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B09C62-C741-4147-A9EB-EC4EBF1FBB87}"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284CFB-1427-45A1-B721-90053D73DA7E}" type="slidenum">
              <a:rPr lang="en-US" smtClean="0"/>
              <a:t>‹#›</a:t>
            </a:fld>
            <a:endParaRPr lang="en-US"/>
          </a:p>
        </p:txBody>
      </p:sp>
    </p:spTree>
    <p:extLst>
      <p:ext uri="{BB962C8B-B14F-4D97-AF65-F5344CB8AC3E}">
        <p14:creationId xmlns:p14="http://schemas.microsoft.com/office/powerpoint/2010/main" val="3634629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BB09C62-C741-4147-A9EB-EC4EBF1FBB87}" type="datetimeFigureOut">
              <a:rPr lang="en-US" smtClean="0"/>
              <a:t>5/17/2018</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59284CFB-1427-45A1-B721-90053D73DA7E}"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47824645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BB09C62-C741-4147-A9EB-EC4EBF1FBB87}" type="datetimeFigureOut">
              <a:rPr lang="en-US" smtClean="0"/>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284CFB-1427-45A1-B721-90053D73DA7E}" type="slidenum">
              <a:rPr lang="en-US" smtClean="0"/>
              <a:t>‹#›</a:t>
            </a:fld>
            <a:endParaRPr lang="en-US"/>
          </a:p>
        </p:txBody>
      </p:sp>
    </p:spTree>
    <p:extLst>
      <p:ext uri="{BB962C8B-B14F-4D97-AF65-F5344CB8AC3E}">
        <p14:creationId xmlns:p14="http://schemas.microsoft.com/office/powerpoint/2010/main" val="1387863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B09C62-C741-4147-A9EB-EC4EBF1FBB87}" type="datetimeFigureOut">
              <a:rPr lang="en-US" smtClean="0"/>
              <a:t>5/17/2018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284CFB-1427-45A1-B721-90053D73DA7E}" type="slidenum">
              <a:rPr lang="en-US" smtClean="0"/>
              <a:t>‹#›</a:t>
            </a:fld>
            <a:endParaRPr lang="en-US"/>
          </a:p>
        </p:txBody>
      </p:sp>
    </p:spTree>
    <p:extLst>
      <p:ext uri="{BB962C8B-B14F-4D97-AF65-F5344CB8AC3E}">
        <p14:creationId xmlns:p14="http://schemas.microsoft.com/office/powerpoint/2010/main" val="4000237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B09C62-C741-4147-A9EB-EC4EBF1FBB87}" type="datetimeFigureOut">
              <a:rPr lang="en-US" smtClean="0"/>
              <a:t>5/17/2018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284CFB-1427-45A1-B721-90053D73DA7E}" type="slidenum">
              <a:rPr lang="en-US" smtClean="0"/>
              <a:t>‹#›</a:t>
            </a:fld>
            <a:endParaRPr lang="en-US"/>
          </a:p>
        </p:txBody>
      </p:sp>
    </p:spTree>
    <p:extLst>
      <p:ext uri="{BB962C8B-B14F-4D97-AF65-F5344CB8AC3E}">
        <p14:creationId xmlns:p14="http://schemas.microsoft.com/office/powerpoint/2010/main" val="628144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B09C62-C741-4147-A9EB-EC4EBF1FBB87}" type="datetimeFigureOut">
              <a:rPr lang="en-US" smtClean="0"/>
              <a:t>5/17/2018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284CFB-1427-45A1-B721-90053D73DA7E}" type="slidenum">
              <a:rPr lang="en-US" smtClean="0"/>
              <a:t>‹#›</a:t>
            </a:fld>
            <a:endParaRPr lang="en-US"/>
          </a:p>
        </p:txBody>
      </p:sp>
    </p:spTree>
    <p:extLst>
      <p:ext uri="{BB962C8B-B14F-4D97-AF65-F5344CB8AC3E}">
        <p14:creationId xmlns:p14="http://schemas.microsoft.com/office/powerpoint/2010/main" val="909605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BB09C62-C741-4147-A9EB-EC4EBF1FBB87}" type="datetimeFigureOut">
              <a:rPr lang="en-US" smtClean="0"/>
              <a:t>5/17/2018</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9284CFB-1427-45A1-B721-90053D73DA7E}"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82893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BB09C62-C741-4147-A9EB-EC4EBF1FBB87}" type="datetimeFigureOut">
              <a:rPr lang="en-US" smtClean="0"/>
              <a:t>5/17/2018</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9284CFB-1427-45A1-B721-90053D73DA7E}"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77261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BB09C62-C741-4147-A9EB-EC4EBF1FBB87}" type="datetimeFigureOut">
              <a:rPr lang="en-US" smtClean="0"/>
              <a:t>5/17/2018</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59284CFB-1427-45A1-B721-90053D73DA7E}"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60785371"/>
      </p:ext>
    </p:extLst>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B1A9C-FF5E-426F-852D-A3853F63900C}"/>
              </a:ext>
            </a:extLst>
          </p:cNvPr>
          <p:cNvSpPr>
            <a:spLocks noGrp="1"/>
          </p:cNvSpPr>
          <p:nvPr>
            <p:ph type="ctrTitle"/>
          </p:nvPr>
        </p:nvSpPr>
        <p:spPr>
          <a:xfrm>
            <a:off x="1915125" y="2246242"/>
            <a:ext cx="8361229" cy="2098226"/>
          </a:xfrm>
        </p:spPr>
        <p:txBody>
          <a:bodyPr/>
          <a:lstStyle/>
          <a:p>
            <a:r>
              <a:rPr lang="en-US" dirty="0"/>
              <a:t>Document Update Benchmark results</a:t>
            </a:r>
          </a:p>
        </p:txBody>
      </p:sp>
      <p:sp>
        <p:nvSpPr>
          <p:cNvPr id="3" name="Subtitle 2">
            <a:extLst>
              <a:ext uri="{FF2B5EF4-FFF2-40B4-BE49-F238E27FC236}">
                <a16:creationId xmlns:a16="http://schemas.microsoft.com/office/drawing/2014/main" id="{7319D94B-1055-4581-8B38-1D01DBFF3B10}"/>
              </a:ext>
            </a:extLst>
          </p:cNvPr>
          <p:cNvSpPr>
            <a:spLocks noGrp="1"/>
          </p:cNvSpPr>
          <p:nvPr>
            <p:ph type="subTitle" idx="1"/>
          </p:nvPr>
        </p:nvSpPr>
        <p:spPr>
          <a:xfrm>
            <a:off x="2679904" y="4344468"/>
            <a:ext cx="6831673" cy="1086237"/>
          </a:xfrm>
        </p:spPr>
        <p:txBody>
          <a:bodyPr/>
          <a:lstStyle/>
          <a:p>
            <a:r>
              <a:rPr lang="en-US" dirty="0"/>
              <a:t>CMBG working group results from the document update benchmark questionnaire</a:t>
            </a:r>
          </a:p>
        </p:txBody>
      </p:sp>
    </p:spTree>
    <p:extLst>
      <p:ext uri="{BB962C8B-B14F-4D97-AF65-F5344CB8AC3E}">
        <p14:creationId xmlns:p14="http://schemas.microsoft.com/office/powerpoint/2010/main" val="51540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59E91-9926-4A44-A8D6-2773FBF1BDC2}"/>
              </a:ext>
            </a:extLst>
          </p:cNvPr>
          <p:cNvSpPr>
            <a:spLocks noGrp="1"/>
          </p:cNvSpPr>
          <p:nvPr>
            <p:ph type="title"/>
          </p:nvPr>
        </p:nvSpPr>
        <p:spPr/>
        <p:txBody>
          <a:bodyPr/>
          <a:lstStyle/>
          <a:p>
            <a:r>
              <a:rPr lang="en-US" dirty="0"/>
              <a:t>Benchmark Recommendations (Other)</a:t>
            </a:r>
          </a:p>
        </p:txBody>
      </p:sp>
      <p:graphicFrame>
        <p:nvGraphicFramePr>
          <p:cNvPr id="5" name="Content Placeholder 4">
            <a:extLst>
              <a:ext uri="{FF2B5EF4-FFF2-40B4-BE49-F238E27FC236}">
                <a16:creationId xmlns:a16="http://schemas.microsoft.com/office/drawing/2014/main" id="{C13E47FF-6033-4D1B-AC21-2CCE9E381DA6}"/>
              </a:ext>
            </a:extLst>
          </p:cNvPr>
          <p:cNvGraphicFramePr>
            <a:graphicFrameLocks noGrp="1"/>
          </p:cNvGraphicFramePr>
          <p:nvPr>
            <p:ph idx="1"/>
            <p:extLst>
              <p:ext uri="{D42A27DB-BD31-4B8C-83A1-F6EECF244321}">
                <p14:modId xmlns:p14="http://schemas.microsoft.com/office/powerpoint/2010/main" val="1014890950"/>
              </p:ext>
            </p:extLst>
          </p:nvPr>
        </p:nvGraphicFramePr>
        <p:xfrm>
          <a:off x="2179608" y="1690688"/>
          <a:ext cx="7832783" cy="3597213"/>
        </p:xfrm>
        <a:graphic>
          <a:graphicData uri="http://schemas.openxmlformats.org/drawingml/2006/table">
            <a:tbl>
              <a:tblPr>
                <a:tableStyleId>{5C22544A-7EE6-4342-B048-85BDC9FD1C3A}</a:tableStyleId>
              </a:tblPr>
              <a:tblGrid>
                <a:gridCol w="1495245">
                  <a:extLst>
                    <a:ext uri="{9D8B030D-6E8A-4147-A177-3AD203B41FA5}">
                      <a16:colId xmlns:a16="http://schemas.microsoft.com/office/drawing/2014/main" val="27648871"/>
                    </a:ext>
                  </a:extLst>
                </a:gridCol>
                <a:gridCol w="3168769">
                  <a:extLst>
                    <a:ext uri="{9D8B030D-6E8A-4147-A177-3AD203B41FA5}">
                      <a16:colId xmlns:a16="http://schemas.microsoft.com/office/drawing/2014/main" val="4189697564"/>
                    </a:ext>
                  </a:extLst>
                </a:gridCol>
                <a:gridCol w="3168769">
                  <a:extLst>
                    <a:ext uri="{9D8B030D-6E8A-4147-A177-3AD203B41FA5}">
                      <a16:colId xmlns:a16="http://schemas.microsoft.com/office/drawing/2014/main" val="1949467146"/>
                    </a:ext>
                  </a:extLst>
                </a:gridCol>
              </a:tblGrid>
              <a:tr h="297290">
                <a:tc>
                  <a:txBody>
                    <a:bodyPr/>
                    <a:lstStyle/>
                    <a:p>
                      <a:pPr marL="60325" indent="0" algn="l" fontAlgn="t"/>
                      <a:r>
                        <a:rPr lang="en-US" sz="1500" b="1" u="none" strike="noStrike" dirty="0">
                          <a:solidFill>
                            <a:schemeClr val="bg1"/>
                          </a:solidFill>
                          <a:effectLst/>
                        </a:rPr>
                        <a:t>Priority Level</a:t>
                      </a:r>
                      <a:endParaRPr lang="en-US" sz="1500" b="1"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en-US" sz="1500" b="1" u="none" strike="noStrike" dirty="0">
                          <a:solidFill>
                            <a:schemeClr val="bg1"/>
                          </a:solidFill>
                          <a:effectLst/>
                        </a:rPr>
                        <a:t>Priority 1</a:t>
                      </a:r>
                      <a:endParaRPr lang="en-US" sz="1500" b="1"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en-US" sz="1500" b="1" u="none" strike="noStrike" dirty="0">
                          <a:solidFill>
                            <a:schemeClr val="bg1"/>
                          </a:solidFill>
                          <a:effectLst/>
                        </a:rPr>
                        <a:t>Priority 2</a:t>
                      </a:r>
                      <a:endParaRPr lang="en-US" sz="1500" b="1"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348167475"/>
                  </a:ext>
                </a:extLst>
              </a:tr>
              <a:tr h="2378323">
                <a:tc>
                  <a:txBody>
                    <a:bodyPr/>
                    <a:lstStyle/>
                    <a:p>
                      <a:pPr marL="60325" indent="0" algn="l" fontAlgn="t"/>
                      <a:r>
                        <a:rPr lang="en-US" sz="1500" b="1" u="none" strike="noStrike" dirty="0">
                          <a:solidFill>
                            <a:schemeClr val="bg1"/>
                          </a:solidFill>
                          <a:effectLst/>
                        </a:rPr>
                        <a:t>Definition of calculations in this category</a:t>
                      </a:r>
                      <a:endParaRPr lang="en-US" sz="1500" b="1" i="0" u="none" strike="noStrike" dirty="0">
                        <a:solidFill>
                          <a:schemeClr val="bg1"/>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60325" indent="0" algn="l" fontAlgn="t"/>
                      <a:r>
                        <a:rPr lang="en-US" sz="1500" u="none" strike="noStrike" dirty="0">
                          <a:effectLst/>
                        </a:rPr>
                        <a:t>Station Required: Any controlled document that is not considered a drawing or calculation and provides engineering or licensing information.</a:t>
                      </a:r>
                      <a:endParaRPr lang="en-US" sz="1500" b="0"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0325" indent="0" algn="l" fontAlgn="t"/>
                      <a:r>
                        <a:rPr lang="en-US" sz="1500" u="none" strike="noStrike" dirty="0">
                          <a:effectLst/>
                        </a:rPr>
                        <a:t>Station Reference: Documents that are historical in nature and/or contain useful reference</a:t>
                      </a:r>
                      <a:br>
                        <a:rPr lang="en-US" sz="1500" u="none" strike="noStrike" dirty="0">
                          <a:effectLst/>
                        </a:rPr>
                      </a:br>
                      <a:r>
                        <a:rPr lang="en-US" sz="1500" u="none" strike="noStrike" dirty="0">
                          <a:effectLst/>
                        </a:rPr>
                        <a:t>information. These documents are not required for safe and reliable plant operation.</a:t>
                      </a:r>
                      <a:endParaRPr lang="en-US" sz="1500" b="0"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7966308"/>
                  </a:ext>
                </a:extLst>
              </a:tr>
              <a:tr h="921600">
                <a:tc>
                  <a:txBody>
                    <a:bodyPr/>
                    <a:lstStyle/>
                    <a:p>
                      <a:pPr marL="60325" indent="0" algn="l" fontAlgn="t"/>
                      <a:r>
                        <a:rPr lang="en-US" sz="1500" b="1" u="none" strike="noStrike" dirty="0">
                          <a:solidFill>
                            <a:schemeClr val="bg1"/>
                          </a:solidFill>
                          <a:effectLst/>
                        </a:rPr>
                        <a:t>Update frequency</a:t>
                      </a:r>
                      <a:endParaRPr lang="en-US" sz="1500" b="1" i="0" u="none" strike="noStrike" dirty="0">
                        <a:solidFill>
                          <a:schemeClr val="bg1"/>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60325" indent="0" algn="l" fontAlgn="t"/>
                      <a:r>
                        <a:rPr lang="en-US" sz="1500" u="none" strike="noStrike" dirty="0">
                          <a:effectLst/>
                        </a:rPr>
                        <a:t>within 24 months of RTS</a:t>
                      </a:r>
                      <a:endParaRPr lang="en-US" sz="1500" b="0"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0325" indent="0" algn="l" fontAlgn="t"/>
                      <a:r>
                        <a:rPr lang="en-US" sz="1500" u="none" strike="noStrike" dirty="0">
                          <a:effectLst/>
                        </a:rPr>
                        <a:t>Update as needed. These will not be tracked in the standard performance indicators.</a:t>
                      </a:r>
                      <a:endParaRPr lang="en-US" sz="1500" b="0"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081790"/>
                  </a:ext>
                </a:extLst>
              </a:tr>
            </a:tbl>
          </a:graphicData>
        </a:graphic>
      </p:graphicFrame>
    </p:spTree>
    <p:extLst>
      <p:ext uri="{BB962C8B-B14F-4D97-AF65-F5344CB8AC3E}">
        <p14:creationId xmlns:p14="http://schemas.microsoft.com/office/powerpoint/2010/main" val="2296535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A47E4BC-38FC-430C-93DB-848FB36A36BE}"/>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3157268" y="746455"/>
            <a:ext cx="5572125" cy="5572125"/>
          </a:xfrm>
          <a:prstGeom prst="rect">
            <a:avLst/>
          </a:prstGeom>
        </p:spPr>
      </p:pic>
    </p:spTree>
    <p:extLst>
      <p:ext uri="{BB962C8B-B14F-4D97-AF65-F5344CB8AC3E}">
        <p14:creationId xmlns:p14="http://schemas.microsoft.com/office/powerpoint/2010/main" val="320114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EB32-3D40-4A9A-B6A4-DE3B9883C41E}"/>
              </a:ext>
            </a:extLst>
          </p:cNvPr>
          <p:cNvSpPr>
            <a:spLocks noGrp="1"/>
          </p:cNvSpPr>
          <p:nvPr>
            <p:ph type="title"/>
          </p:nvPr>
        </p:nvSpPr>
        <p:spPr>
          <a:xfrm>
            <a:off x="1371600" y="685800"/>
            <a:ext cx="9601200" cy="927340"/>
          </a:xfrm>
        </p:spPr>
        <p:txBody>
          <a:bodyPr>
            <a:normAutofit/>
          </a:bodyPr>
          <a:lstStyle/>
          <a:p>
            <a:r>
              <a:rPr lang="en-US" sz="4800" dirty="0"/>
              <a:t>Purpose of the CMBG working group</a:t>
            </a:r>
          </a:p>
        </p:txBody>
      </p:sp>
      <p:sp>
        <p:nvSpPr>
          <p:cNvPr id="3" name="Content Placeholder 2">
            <a:extLst>
              <a:ext uri="{FF2B5EF4-FFF2-40B4-BE49-F238E27FC236}">
                <a16:creationId xmlns:a16="http://schemas.microsoft.com/office/drawing/2014/main" id="{33084C83-7BAD-4AC6-B7BB-322E84533929}"/>
              </a:ext>
            </a:extLst>
          </p:cNvPr>
          <p:cNvSpPr>
            <a:spLocks noGrp="1"/>
          </p:cNvSpPr>
          <p:nvPr>
            <p:ph idx="1"/>
          </p:nvPr>
        </p:nvSpPr>
        <p:spPr>
          <a:xfrm>
            <a:off x="931653" y="1544128"/>
            <a:ext cx="10041147" cy="4323272"/>
          </a:xfrm>
        </p:spPr>
        <p:txBody>
          <a:bodyPr>
            <a:normAutofit/>
          </a:bodyPr>
          <a:lstStyle/>
          <a:p>
            <a:r>
              <a:rPr lang="en-US" sz="2800" dirty="0"/>
              <a:t>Original intent of the working group was to develop standard document update requirements.</a:t>
            </a:r>
          </a:p>
          <a:p>
            <a:endParaRPr lang="en-US" sz="2800" dirty="0"/>
          </a:p>
          <a:p>
            <a:r>
              <a:rPr lang="en-US" sz="2800" dirty="0"/>
              <a:t>Original intent was to be used in conjunction with the Industry Configuration Management Performance Indicators.</a:t>
            </a:r>
          </a:p>
          <a:p>
            <a:endParaRPr lang="en-US" sz="2800" dirty="0"/>
          </a:p>
          <a:p>
            <a:r>
              <a:rPr lang="en-US" sz="2800" dirty="0"/>
              <a:t>Release of Efficiency Bulletin 17-24, “Industry Standardized Performance Indicators” has changed the intent.</a:t>
            </a:r>
          </a:p>
          <a:p>
            <a:pPr marL="457200" lvl="1" indent="0">
              <a:buNone/>
            </a:pPr>
            <a:endParaRPr lang="en-US" dirty="0"/>
          </a:p>
        </p:txBody>
      </p:sp>
    </p:spTree>
    <p:extLst>
      <p:ext uri="{BB962C8B-B14F-4D97-AF65-F5344CB8AC3E}">
        <p14:creationId xmlns:p14="http://schemas.microsoft.com/office/powerpoint/2010/main" val="3378682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59E91-9926-4A44-A8D6-2773FBF1BDC2}"/>
              </a:ext>
            </a:extLst>
          </p:cNvPr>
          <p:cNvSpPr>
            <a:spLocks noGrp="1"/>
          </p:cNvSpPr>
          <p:nvPr>
            <p:ph type="title"/>
          </p:nvPr>
        </p:nvSpPr>
        <p:spPr/>
        <p:txBody>
          <a:bodyPr/>
          <a:lstStyle/>
          <a:p>
            <a:r>
              <a:rPr lang="en-US" dirty="0"/>
              <a:t>Benchmark Results</a:t>
            </a:r>
          </a:p>
        </p:txBody>
      </p:sp>
      <p:sp>
        <p:nvSpPr>
          <p:cNvPr id="3" name="Content Placeholder 2">
            <a:extLst>
              <a:ext uri="{FF2B5EF4-FFF2-40B4-BE49-F238E27FC236}">
                <a16:creationId xmlns:a16="http://schemas.microsoft.com/office/drawing/2014/main" id="{F8F19F6B-8782-48B1-B7DD-D8D251D16C00}"/>
              </a:ext>
            </a:extLst>
          </p:cNvPr>
          <p:cNvSpPr>
            <a:spLocks noGrp="1"/>
          </p:cNvSpPr>
          <p:nvPr>
            <p:ph idx="1"/>
          </p:nvPr>
        </p:nvSpPr>
        <p:spPr>
          <a:xfrm>
            <a:off x="914400" y="1475117"/>
            <a:ext cx="10058400" cy="4392283"/>
          </a:xfrm>
        </p:spPr>
        <p:txBody>
          <a:bodyPr>
            <a:noAutofit/>
          </a:bodyPr>
          <a:lstStyle/>
          <a:p>
            <a:r>
              <a:rPr lang="en-US" sz="2800" dirty="0"/>
              <a:t>A questionnaire was developed and sent out to the industry that included:</a:t>
            </a:r>
          </a:p>
          <a:p>
            <a:pPr lvl="1"/>
            <a:r>
              <a:rPr lang="en-US" sz="2800" dirty="0"/>
              <a:t>Drawings</a:t>
            </a:r>
          </a:p>
          <a:p>
            <a:pPr lvl="1"/>
            <a:r>
              <a:rPr lang="en-US" sz="2800" dirty="0"/>
              <a:t>Calculations</a:t>
            </a:r>
          </a:p>
          <a:p>
            <a:pPr lvl="1"/>
            <a:r>
              <a:rPr lang="en-US" sz="2800" dirty="0"/>
              <a:t>Other documents (i.e. Procedures, Vendor Documents, EQ doc, Specs, etc.)</a:t>
            </a:r>
          </a:p>
          <a:p>
            <a:pPr marL="457200" lvl="1" indent="0">
              <a:buNone/>
            </a:pPr>
            <a:endParaRPr lang="en-US" sz="2800" dirty="0"/>
          </a:p>
          <a:p>
            <a:r>
              <a:rPr lang="en-US" sz="2800" dirty="0"/>
              <a:t>The questionnaire also included questions on who typically performs the updates (In house or External engineering firm).</a:t>
            </a:r>
          </a:p>
        </p:txBody>
      </p:sp>
    </p:spTree>
    <p:extLst>
      <p:ext uri="{BB962C8B-B14F-4D97-AF65-F5344CB8AC3E}">
        <p14:creationId xmlns:p14="http://schemas.microsoft.com/office/powerpoint/2010/main" val="1834601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59E91-9926-4A44-A8D6-2773FBF1BDC2}"/>
              </a:ext>
            </a:extLst>
          </p:cNvPr>
          <p:cNvSpPr>
            <a:spLocks noGrp="1"/>
          </p:cNvSpPr>
          <p:nvPr>
            <p:ph type="title"/>
          </p:nvPr>
        </p:nvSpPr>
        <p:spPr/>
        <p:txBody>
          <a:bodyPr/>
          <a:lstStyle/>
          <a:p>
            <a:r>
              <a:rPr lang="en-US" dirty="0"/>
              <a:t>Benchmark Results</a:t>
            </a:r>
          </a:p>
        </p:txBody>
      </p:sp>
      <p:sp>
        <p:nvSpPr>
          <p:cNvPr id="3" name="Content Placeholder 2">
            <a:extLst>
              <a:ext uri="{FF2B5EF4-FFF2-40B4-BE49-F238E27FC236}">
                <a16:creationId xmlns:a16="http://schemas.microsoft.com/office/drawing/2014/main" id="{F8F19F6B-8782-48B1-B7DD-D8D251D16C00}"/>
              </a:ext>
            </a:extLst>
          </p:cNvPr>
          <p:cNvSpPr>
            <a:spLocks noGrp="1"/>
          </p:cNvSpPr>
          <p:nvPr>
            <p:ph idx="1"/>
          </p:nvPr>
        </p:nvSpPr>
        <p:spPr>
          <a:xfrm>
            <a:off x="802257" y="1285335"/>
            <a:ext cx="10877909" cy="5262113"/>
          </a:xfrm>
        </p:spPr>
        <p:txBody>
          <a:bodyPr>
            <a:normAutofit lnSpcReduction="10000"/>
          </a:bodyPr>
          <a:lstStyle/>
          <a:p>
            <a:r>
              <a:rPr lang="en-US" dirty="0"/>
              <a:t>Utilities that responded:</a:t>
            </a:r>
          </a:p>
          <a:p>
            <a:pPr lvl="1"/>
            <a:r>
              <a:rPr lang="en-US" dirty="0"/>
              <a:t>Exelon</a:t>
            </a:r>
          </a:p>
          <a:p>
            <a:pPr lvl="1"/>
            <a:r>
              <a:rPr lang="en-US" dirty="0"/>
              <a:t>PSEG</a:t>
            </a:r>
          </a:p>
          <a:p>
            <a:pPr lvl="1"/>
            <a:r>
              <a:rPr lang="en-US" dirty="0"/>
              <a:t>Southern Nuclear</a:t>
            </a:r>
          </a:p>
          <a:p>
            <a:pPr lvl="1"/>
            <a:r>
              <a:rPr lang="en-US" dirty="0"/>
              <a:t>Duke</a:t>
            </a:r>
          </a:p>
          <a:p>
            <a:pPr lvl="1"/>
            <a:r>
              <a:rPr lang="en-US" dirty="0"/>
              <a:t>Entergy</a:t>
            </a:r>
          </a:p>
          <a:p>
            <a:pPr lvl="1"/>
            <a:r>
              <a:rPr lang="en-US" dirty="0"/>
              <a:t>Dominion</a:t>
            </a:r>
          </a:p>
          <a:p>
            <a:pPr lvl="1"/>
            <a:r>
              <a:rPr lang="en-US" dirty="0"/>
              <a:t>Xcel</a:t>
            </a:r>
          </a:p>
          <a:p>
            <a:pPr lvl="1"/>
            <a:r>
              <a:rPr lang="en-US" dirty="0"/>
              <a:t>FPL</a:t>
            </a:r>
          </a:p>
          <a:p>
            <a:pPr lvl="1"/>
            <a:r>
              <a:rPr lang="en-US" dirty="0"/>
              <a:t>Talen</a:t>
            </a:r>
          </a:p>
          <a:p>
            <a:pPr lvl="1"/>
            <a:r>
              <a:rPr lang="en-US" dirty="0"/>
              <a:t>AEP</a:t>
            </a:r>
          </a:p>
          <a:p>
            <a:pPr lvl="1"/>
            <a:r>
              <a:rPr lang="en-US" dirty="0"/>
              <a:t>TVA</a:t>
            </a:r>
          </a:p>
          <a:p>
            <a:pPr lvl="1"/>
            <a:r>
              <a:rPr lang="en-US" dirty="0"/>
              <a:t>Energy Northwest</a:t>
            </a:r>
          </a:p>
          <a:p>
            <a:r>
              <a:rPr lang="en-US" dirty="0"/>
              <a:t>The response represent a total of 68 Nuclear Units</a:t>
            </a:r>
          </a:p>
        </p:txBody>
      </p:sp>
    </p:spTree>
    <p:extLst>
      <p:ext uri="{BB962C8B-B14F-4D97-AF65-F5344CB8AC3E}">
        <p14:creationId xmlns:p14="http://schemas.microsoft.com/office/powerpoint/2010/main" val="2540723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59E91-9926-4A44-A8D6-2773FBF1BDC2}"/>
              </a:ext>
            </a:extLst>
          </p:cNvPr>
          <p:cNvSpPr>
            <a:spLocks noGrp="1"/>
          </p:cNvSpPr>
          <p:nvPr>
            <p:ph type="title"/>
          </p:nvPr>
        </p:nvSpPr>
        <p:spPr/>
        <p:txBody>
          <a:bodyPr/>
          <a:lstStyle/>
          <a:p>
            <a:r>
              <a:rPr lang="en-US" dirty="0"/>
              <a:t>Benchmark Results (Drawings)</a:t>
            </a:r>
          </a:p>
        </p:txBody>
      </p:sp>
      <p:sp>
        <p:nvSpPr>
          <p:cNvPr id="3" name="Content Placeholder 2">
            <a:extLst>
              <a:ext uri="{FF2B5EF4-FFF2-40B4-BE49-F238E27FC236}">
                <a16:creationId xmlns:a16="http://schemas.microsoft.com/office/drawing/2014/main" id="{F8F19F6B-8782-48B1-B7DD-D8D251D16C00}"/>
              </a:ext>
            </a:extLst>
          </p:cNvPr>
          <p:cNvSpPr>
            <a:spLocks noGrp="1"/>
          </p:cNvSpPr>
          <p:nvPr>
            <p:ph idx="1"/>
          </p:nvPr>
        </p:nvSpPr>
        <p:spPr>
          <a:xfrm>
            <a:off x="845389" y="1423358"/>
            <a:ext cx="11059064" cy="5184476"/>
          </a:xfrm>
        </p:spPr>
        <p:txBody>
          <a:bodyPr>
            <a:normAutofit/>
          </a:bodyPr>
          <a:lstStyle/>
          <a:p>
            <a:r>
              <a:rPr lang="en-US" sz="2800" dirty="0"/>
              <a:t>Results varied between the utilities.</a:t>
            </a:r>
          </a:p>
          <a:p>
            <a:endParaRPr lang="en-US" sz="2800" dirty="0"/>
          </a:p>
          <a:p>
            <a:r>
              <a:rPr lang="en-US" sz="2800" dirty="0"/>
              <a:t>Most have multiple drawing update categories.</a:t>
            </a:r>
          </a:p>
          <a:p>
            <a:pPr lvl="1"/>
            <a:r>
              <a:rPr lang="en-US" sz="2800" dirty="0"/>
              <a:t>High of 9 and low of 2</a:t>
            </a:r>
          </a:p>
          <a:p>
            <a:endParaRPr lang="en-US" sz="2800" dirty="0"/>
          </a:p>
          <a:p>
            <a:r>
              <a:rPr lang="en-US" sz="2800" dirty="0"/>
              <a:t>All utilities are consistent with the highest level category (update with 7-15 days).</a:t>
            </a:r>
          </a:p>
          <a:p>
            <a:endParaRPr lang="en-US" sz="2800" dirty="0"/>
          </a:p>
          <a:p>
            <a:r>
              <a:rPr lang="en-US" sz="2800" dirty="0"/>
              <a:t>Most utilities allowed a number of posted changes to lower level categories before a document update was required.</a:t>
            </a:r>
          </a:p>
        </p:txBody>
      </p:sp>
    </p:spTree>
    <p:extLst>
      <p:ext uri="{BB962C8B-B14F-4D97-AF65-F5344CB8AC3E}">
        <p14:creationId xmlns:p14="http://schemas.microsoft.com/office/powerpoint/2010/main" val="1983011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59E91-9926-4A44-A8D6-2773FBF1BDC2}"/>
              </a:ext>
            </a:extLst>
          </p:cNvPr>
          <p:cNvSpPr>
            <a:spLocks noGrp="1"/>
          </p:cNvSpPr>
          <p:nvPr>
            <p:ph type="title"/>
          </p:nvPr>
        </p:nvSpPr>
        <p:spPr/>
        <p:txBody>
          <a:bodyPr/>
          <a:lstStyle/>
          <a:p>
            <a:r>
              <a:rPr lang="en-US" dirty="0"/>
              <a:t>Benchmark Results (Calculations)</a:t>
            </a:r>
          </a:p>
        </p:txBody>
      </p:sp>
      <p:sp>
        <p:nvSpPr>
          <p:cNvPr id="3" name="Content Placeholder 2">
            <a:extLst>
              <a:ext uri="{FF2B5EF4-FFF2-40B4-BE49-F238E27FC236}">
                <a16:creationId xmlns:a16="http://schemas.microsoft.com/office/drawing/2014/main" id="{F8F19F6B-8782-48B1-B7DD-D8D251D16C00}"/>
              </a:ext>
            </a:extLst>
          </p:cNvPr>
          <p:cNvSpPr>
            <a:spLocks noGrp="1"/>
          </p:cNvSpPr>
          <p:nvPr>
            <p:ph idx="1"/>
          </p:nvPr>
        </p:nvSpPr>
        <p:spPr>
          <a:xfrm>
            <a:off x="836761" y="1380226"/>
            <a:ext cx="10946921" cy="5365630"/>
          </a:xfrm>
        </p:spPr>
        <p:txBody>
          <a:bodyPr>
            <a:normAutofit/>
          </a:bodyPr>
          <a:lstStyle/>
          <a:p>
            <a:r>
              <a:rPr lang="en-US" sz="2800" dirty="0"/>
              <a:t>Results varied between the utilities.</a:t>
            </a:r>
          </a:p>
          <a:p>
            <a:endParaRPr lang="en-US" sz="2800" dirty="0"/>
          </a:p>
          <a:p>
            <a:r>
              <a:rPr lang="en-US" sz="2800" dirty="0"/>
              <a:t>Less consistency with the calculation categories.</a:t>
            </a:r>
          </a:p>
          <a:p>
            <a:pPr lvl="1"/>
            <a:r>
              <a:rPr lang="en-US" sz="2800" dirty="0"/>
              <a:t>Some allow 5 posted changes against all calculations</a:t>
            </a:r>
          </a:p>
          <a:p>
            <a:pPr lvl="1"/>
            <a:r>
              <a:rPr lang="en-US" sz="2800" dirty="0"/>
              <a:t>Others have between 2 and 4 calculation categories with varying update frequencies.</a:t>
            </a:r>
          </a:p>
          <a:p>
            <a:pPr marL="0" indent="0">
              <a:buNone/>
            </a:pPr>
            <a:endParaRPr lang="en-US" sz="2800" dirty="0"/>
          </a:p>
        </p:txBody>
      </p:sp>
    </p:spTree>
    <p:extLst>
      <p:ext uri="{BB962C8B-B14F-4D97-AF65-F5344CB8AC3E}">
        <p14:creationId xmlns:p14="http://schemas.microsoft.com/office/powerpoint/2010/main" val="1830148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59E91-9926-4A44-A8D6-2773FBF1BDC2}"/>
              </a:ext>
            </a:extLst>
          </p:cNvPr>
          <p:cNvSpPr>
            <a:spLocks noGrp="1"/>
          </p:cNvSpPr>
          <p:nvPr>
            <p:ph type="title"/>
          </p:nvPr>
        </p:nvSpPr>
        <p:spPr/>
        <p:txBody>
          <a:bodyPr/>
          <a:lstStyle/>
          <a:p>
            <a:r>
              <a:rPr lang="en-US" dirty="0"/>
              <a:t>Benchmark Results (Other)</a:t>
            </a:r>
          </a:p>
        </p:txBody>
      </p:sp>
      <p:sp>
        <p:nvSpPr>
          <p:cNvPr id="3" name="Content Placeholder 2">
            <a:extLst>
              <a:ext uri="{FF2B5EF4-FFF2-40B4-BE49-F238E27FC236}">
                <a16:creationId xmlns:a16="http://schemas.microsoft.com/office/drawing/2014/main" id="{F8F19F6B-8782-48B1-B7DD-D8D251D16C00}"/>
              </a:ext>
            </a:extLst>
          </p:cNvPr>
          <p:cNvSpPr>
            <a:spLocks noGrp="1"/>
          </p:cNvSpPr>
          <p:nvPr>
            <p:ph idx="1"/>
          </p:nvPr>
        </p:nvSpPr>
        <p:spPr>
          <a:xfrm>
            <a:off x="879894" y="1302589"/>
            <a:ext cx="10783019" cy="5193102"/>
          </a:xfrm>
        </p:spPr>
        <p:txBody>
          <a:bodyPr>
            <a:normAutofit/>
          </a:bodyPr>
          <a:lstStyle/>
          <a:p>
            <a:r>
              <a:rPr lang="en-US" sz="2800" dirty="0"/>
              <a:t>Most that reported consider Vendor documents and critical software in this category.</a:t>
            </a:r>
          </a:p>
          <a:p>
            <a:endParaRPr lang="en-US" sz="2800" dirty="0"/>
          </a:p>
          <a:p>
            <a:r>
              <a:rPr lang="en-US" sz="2800" dirty="0"/>
              <a:t> This is the most inconsistent category of the questionnaire.</a:t>
            </a:r>
          </a:p>
          <a:p>
            <a:endParaRPr lang="en-US" sz="2800" dirty="0"/>
          </a:p>
          <a:p>
            <a:r>
              <a:rPr lang="en-US" sz="2800" dirty="0"/>
              <a:t>A best practice was not identified in this category.</a:t>
            </a:r>
          </a:p>
          <a:p>
            <a:pPr marL="0" indent="0">
              <a:buNone/>
            </a:pPr>
            <a:endParaRPr lang="en-US" sz="2800" dirty="0"/>
          </a:p>
        </p:txBody>
      </p:sp>
    </p:spTree>
    <p:extLst>
      <p:ext uri="{BB962C8B-B14F-4D97-AF65-F5344CB8AC3E}">
        <p14:creationId xmlns:p14="http://schemas.microsoft.com/office/powerpoint/2010/main" val="2431325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59E91-9926-4A44-A8D6-2773FBF1BDC2}"/>
              </a:ext>
            </a:extLst>
          </p:cNvPr>
          <p:cNvSpPr>
            <a:spLocks noGrp="1"/>
          </p:cNvSpPr>
          <p:nvPr>
            <p:ph type="title"/>
          </p:nvPr>
        </p:nvSpPr>
        <p:spPr>
          <a:xfrm>
            <a:off x="785004" y="655608"/>
            <a:ext cx="10187796" cy="1516092"/>
          </a:xfrm>
        </p:spPr>
        <p:txBody>
          <a:bodyPr/>
          <a:lstStyle/>
          <a:p>
            <a:r>
              <a:rPr lang="en-US" dirty="0"/>
              <a:t>Benchmark Recommendations (Drawings)</a:t>
            </a:r>
          </a:p>
        </p:txBody>
      </p:sp>
      <p:graphicFrame>
        <p:nvGraphicFramePr>
          <p:cNvPr id="5" name="Content Placeholder 4">
            <a:extLst>
              <a:ext uri="{FF2B5EF4-FFF2-40B4-BE49-F238E27FC236}">
                <a16:creationId xmlns:a16="http://schemas.microsoft.com/office/drawing/2014/main" id="{E4A781D8-7843-4C0E-924A-0372B5EDF972}"/>
              </a:ext>
            </a:extLst>
          </p:cNvPr>
          <p:cNvGraphicFramePr>
            <a:graphicFrameLocks noGrp="1"/>
          </p:cNvGraphicFramePr>
          <p:nvPr>
            <p:ph idx="1"/>
            <p:extLst>
              <p:ext uri="{D42A27DB-BD31-4B8C-83A1-F6EECF244321}">
                <p14:modId xmlns:p14="http://schemas.microsoft.com/office/powerpoint/2010/main" val="407616122"/>
              </p:ext>
            </p:extLst>
          </p:nvPr>
        </p:nvGraphicFramePr>
        <p:xfrm>
          <a:off x="377505" y="1275127"/>
          <a:ext cx="11526946" cy="5486400"/>
        </p:xfrm>
        <a:graphic>
          <a:graphicData uri="http://schemas.openxmlformats.org/drawingml/2006/table">
            <a:tbl>
              <a:tblPr>
                <a:tableStyleId>{5C22544A-7EE6-4342-B048-85BDC9FD1C3A}</a:tableStyleId>
              </a:tblPr>
              <a:tblGrid>
                <a:gridCol w="1513290">
                  <a:extLst>
                    <a:ext uri="{9D8B030D-6E8A-4147-A177-3AD203B41FA5}">
                      <a16:colId xmlns:a16="http://schemas.microsoft.com/office/drawing/2014/main" val="1293623729"/>
                    </a:ext>
                  </a:extLst>
                </a:gridCol>
                <a:gridCol w="2503414">
                  <a:extLst>
                    <a:ext uri="{9D8B030D-6E8A-4147-A177-3AD203B41FA5}">
                      <a16:colId xmlns:a16="http://schemas.microsoft.com/office/drawing/2014/main" val="1983265292"/>
                    </a:ext>
                  </a:extLst>
                </a:gridCol>
                <a:gridCol w="2503414">
                  <a:extLst>
                    <a:ext uri="{9D8B030D-6E8A-4147-A177-3AD203B41FA5}">
                      <a16:colId xmlns:a16="http://schemas.microsoft.com/office/drawing/2014/main" val="1063224722"/>
                    </a:ext>
                  </a:extLst>
                </a:gridCol>
                <a:gridCol w="2503414">
                  <a:extLst>
                    <a:ext uri="{9D8B030D-6E8A-4147-A177-3AD203B41FA5}">
                      <a16:colId xmlns:a16="http://schemas.microsoft.com/office/drawing/2014/main" val="3714452113"/>
                    </a:ext>
                  </a:extLst>
                </a:gridCol>
                <a:gridCol w="2503414">
                  <a:extLst>
                    <a:ext uri="{9D8B030D-6E8A-4147-A177-3AD203B41FA5}">
                      <a16:colId xmlns:a16="http://schemas.microsoft.com/office/drawing/2014/main" val="338177116"/>
                    </a:ext>
                  </a:extLst>
                </a:gridCol>
              </a:tblGrid>
              <a:tr h="223818">
                <a:tc>
                  <a:txBody>
                    <a:bodyPr/>
                    <a:lstStyle/>
                    <a:p>
                      <a:pPr marL="60325" indent="0" algn="l" fontAlgn="t"/>
                      <a:r>
                        <a:rPr lang="en-US" sz="1500" b="1" u="none" strike="noStrike" dirty="0">
                          <a:solidFill>
                            <a:schemeClr val="bg1"/>
                          </a:solidFill>
                          <a:effectLst/>
                        </a:rPr>
                        <a:t>Priority Level</a:t>
                      </a:r>
                      <a:endParaRPr lang="en-US" sz="1500" b="1" i="0" u="none" strike="noStrike" dirty="0">
                        <a:solidFill>
                          <a:schemeClr val="bg1"/>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en-US" sz="1500" b="1" u="none" strike="noStrike" dirty="0">
                          <a:solidFill>
                            <a:schemeClr val="bg1"/>
                          </a:solidFill>
                          <a:effectLst/>
                        </a:rPr>
                        <a:t>Priority 1</a:t>
                      </a:r>
                      <a:endParaRPr lang="en-US" sz="1500" b="1"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en-US" sz="1500" b="1" u="none" strike="noStrike" dirty="0">
                          <a:solidFill>
                            <a:schemeClr val="bg1"/>
                          </a:solidFill>
                          <a:effectLst/>
                        </a:rPr>
                        <a:t>Priority 2</a:t>
                      </a:r>
                      <a:endParaRPr lang="en-US" sz="1500" b="1"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en-US" sz="1500" b="1" u="none" strike="noStrike" dirty="0">
                          <a:solidFill>
                            <a:schemeClr val="bg1"/>
                          </a:solidFill>
                          <a:effectLst/>
                        </a:rPr>
                        <a:t>Priority 3</a:t>
                      </a:r>
                      <a:endParaRPr lang="en-US" sz="1500" b="1"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en-US" sz="1500" b="1" u="none" strike="noStrike" dirty="0">
                          <a:solidFill>
                            <a:schemeClr val="bg1"/>
                          </a:solidFill>
                          <a:effectLst/>
                        </a:rPr>
                        <a:t>Priority 4</a:t>
                      </a:r>
                      <a:endParaRPr lang="en-US" sz="1500" b="1"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2939883087"/>
                  </a:ext>
                </a:extLst>
              </a:tr>
              <a:tr h="4124790">
                <a:tc>
                  <a:txBody>
                    <a:bodyPr/>
                    <a:lstStyle/>
                    <a:p>
                      <a:pPr marL="60325" indent="0" algn="l" fontAlgn="t"/>
                      <a:r>
                        <a:rPr lang="en-US" sz="1500" b="1" u="none" strike="noStrike" dirty="0">
                          <a:solidFill>
                            <a:schemeClr val="bg1"/>
                          </a:solidFill>
                          <a:effectLst/>
                        </a:rPr>
                        <a:t>Definition of drawings in this category</a:t>
                      </a:r>
                      <a:endParaRPr lang="en-US" sz="1500" b="1" i="0" u="none" strike="noStrike" dirty="0">
                        <a:solidFill>
                          <a:schemeClr val="bg1"/>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60325" indent="0" algn="l" fontAlgn="t"/>
                      <a:r>
                        <a:rPr lang="en-US" sz="1500" u="none" strike="noStrike" dirty="0">
                          <a:effectLst/>
                        </a:rPr>
                        <a:t>Operations Critical: Drawings critical to operation of the plant (Control room drawings). This may include P&amp;IDs, </a:t>
                      </a:r>
                      <a:r>
                        <a:rPr lang="en-US" sz="1500" u="none" strike="noStrike" dirty="0" err="1">
                          <a:effectLst/>
                        </a:rPr>
                        <a:t>Elementaries</a:t>
                      </a:r>
                      <a:r>
                        <a:rPr lang="en-US" sz="1500" u="none" strike="noStrike" dirty="0">
                          <a:effectLst/>
                        </a:rPr>
                        <a:t>, Single Lines etc. anything that has been determined to be critical to the operation of the plant.</a:t>
                      </a:r>
                      <a:endParaRPr lang="en-US" sz="1500" b="0"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0325" indent="0" algn="l" fontAlgn="t"/>
                      <a:r>
                        <a:rPr lang="en-US" sz="1500" u="none" strike="noStrike" dirty="0">
                          <a:effectLst/>
                        </a:rPr>
                        <a:t>Maintenance Significant: Priority Functional drawings / documents that are needed to safely maintain the plant or perform plant analysis. This may include second-tier one-line, elementary, schematic and piping &amp;</a:t>
                      </a:r>
                      <a:br>
                        <a:rPr lang="en-US" sz="1500" u="none" strike="noStrike" dirty="0">
                          <a:effectLst/>
                        </a:rPr>
                      </a:br>
                      <a:r>
                        <a:rPr lang="en-US" sz="1500" u="none" strike="noStrike" dirty="0">
                          <a:effectLst/>
                        </a:rPr>
                        <a:t>instrumentation diagrams (flow diagrams), power distribution diagrams, logic diagrams and panel schedules.</a:t>
                      </a:r>
                      <a:endParaRPr lang="en-US" sz="1500" b="0"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0325" indent="0" algn="l" fontAlgn="t"/>
                      <a:r>
                        <a:rPr lang="en-US" sz="1500" u="none" strike="noStrike" dirty="0">
                          <a:effectLst/>
                        </a:rPr>
                        <a:t>Engineering Documents:</a:t>
                      </a:r>
                      <a:br>
                        <a:rPr lang="en-US" sz="1500" u="none" strike="noStrike" dirty="0">
                          <a:effectLst/>
                        </a:rPr>
                      </a:br>
                      <a:r>
                        <a:rPr lang="en-US" sz="1500" u="none" strike="noStrike" dirty="0">
                          <a:effectLst/>
                        </a:rPr>
                        <a:t>Documents containing design information that is not routinely used external to Engineering identifying dimensional data or installation details. This may include electrical raceway drawings, HVAC plan drawings, Vendor drawings, Architectural or Structural, Plumbing and Drainage, Masonry, concrete, or rebar schedules, Storm drains or other drawings that documents plant configuration or information typically used in the design process.  </a:t>
                      </a:r>
                      <a:endParaRPr lang="en-US" sz="1500" b="0"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0325" indent="0" algn="l" fontAlgn="t"/>
                      <a:r>
                        <a:rPr lang="en-US" sz="1500" u="none" strike="noStrike" dirty="0">
                          <a:effectLst/>
                        </a:rPr>
                        <a:t>Station Reference: Historical (post only) reference drawings not required for safe reliable operation of the station. This may include commercial building drawings, one time usage drawings.</a:t>
                      </a:r>
                      <a:endParaRPr lang="en-US" sz="1500" b="0"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8962608"/>
                  </a:ext>
                </a:extLst>
              </a:tr>
              <a:tr h="906461">
                <a:tc>
                  <a:txBody>
                    <a:bodyPr/>
                    <a:lstStyle/>
                    <a:p>
                      <a:pPr marL="60325" indent="0" algn="l" fontAlgn="t"/>
                      <a:r>
                        <a:rPr lang="en-US" sz="1500" b="1" u="none" strike="noStrike" dirty="0">
                          <a:solidFill>
                            <a:schemeClr val="bg1"/>
                          </a:solidFill>
                          <a:effectLst/>
                        </a:rPr>
                        <a:t>Update frequency</a:t>
                      </a:r>
                      <a:endParaRPr lang="en-US" sz="1500" b="1" i="0" u="none" strike="noStrike" dirty="0">
                        <a:solidFill>
                          <a:schemeClr val="bg1"/>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60325" indent="0" algn="l" fontAlgn="t"/>
                      <a:r>
                        <a:rPr lang="en-US" sz="1500" u="none" strike="noStrike" dirty="0">
                          <a:effectLst/>
                        </a:rPr>
                        <a:t>within 15 days of Return to Service (RTS)</a:t>
                      </a:r>
                      <a:endParaRPr lang="en-US" sz="1500" b="0"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0325" indent="0" algn="l" fontAlgn="t"/>
                      <a:r>
                        <a:rPr lang="en-US" sz="1500" u="none" strike="noStrike" dirty="0">
                          <a:effectLst/>
                        </a:rPr>
                        <a:t>within 90 days of RTS</a:t>
                      </a:r>
                      <a:endParaRPr lang="en-US" sz="1500" b="0"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0325" indent="0" algn="l" fontAlgn="t"/>
                      <a:r>
                        <a:rPr lang="en-US" sz="1500" u="none" strike="noStrike" dirty="0">
                          <a:effectLst/>
                        </a:rPr>
                        <a:t>New drawings within 180 days of RTS. </a:t>
                      </a:r>
                      <a:r>
                        <a:rPr lang="en-US" sz="1500" u="none" strike="noStrike" dirty="0" err="1">
                          <a:effectLst/>
                        </a:rPr>
                        <a:t>Exisitng</a:t>
                      </a:r>
                      <a:r>
                        <a:rPr lang="en-US" sz="1500" u="none" strike="noStrike" dirty="0">
                          <a:effectLst/>
                        </a:rPr>
                        <a:t> drawings within 180 days after the 6th posted change</a:t>
                      </a:r>
                      <a:endParaRPr lang="en-US" sz="1500" b="0"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0325" indent="0" algn="l" fontAlgn="t"/>
                      <a:r>
                        <a:rPr lang="en-US" sz="1500" u="none" strike="noStrike" dirty="0">
                          <a:effectLst/>
                        </a:rPr>
                        <a:t>Update as needed. These will not be tracked in the standard performance indicators.</a:t>
                      </a:r>
                      <a:endParaRPr lang="en-US" sz="1500" b="0"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694798"/>
                  </a:ext>
                </a:extLst>
              </a:tr>
            </a:tbl>
          </a:graphicData>
        </a:graphic>
      </p:graphicFrame>
    </p:spTree>
    <p:extLst>
      <p:ext uri="{BB962C8B-B14F-4D97-AF65-F5344CB8AC3E}">
        <p14:creationId xmlns:p14="http://schemas.microsoft.com/office/powerpoint/2010/main" val="608729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59E91-9926-4A44-A8D6-2773FBF1BDC2}"/>
              </a:ext>
            </a:extLst>
          </p:cNvPr>
          <p:cNvSpPr>
            <a:spLocks noGrp="1"/>
          </p:cNvSpPr>
          <p:nvPr>
            <p:ph type="title"/>
          </p:nvPr>
        </p:nvSpPr>
        <p:spPr>
          <a:xfrm>
            <a:off x="698739" y="621102"/>
            <a:ext cx="10998679" cy="1550597"/>
          </a:xfrm>
        </p:spPr>
        <p:txBody>
          <a:bodyPr>
            <a:normAutofit/>
          </a:bodyPr>
          <a:lstStyle/>
          <a:p>
            <a:r>
              <a:rPr lang="en-US" dirty="0"/>
              <a:t>Benchmark Recommendations (Calculations)</a:t>
            </a:r>
          </a:p>
        </p:txBody>
      </p:sp>
      <p:graphicFrame>
        <p:nvGraphicFramePr>
          <p:cNvPr id="8" name="Content Placeholder 7">
            <a:extLst>
              <a:ext uri="{FF2B5EF4-FFF2-40B4-BE49-F238E27FC236}">
                <a16:creationId xmlns:a16="http://schemas.microsoft.com/office/drawing/2014/main" id="{EF290398-5069-4746-B22F-6133BF51B8BE}"/>
              </a:ext>
            </a:extLst>
          </p:cNvPr>
          <p:cNvGraphicFramePr>
            <a:graphicFrameLocks noGrp="1"/>
          </p:cNvGraphicFramePr>
          <p:nvPr>
            <p:ph idx="1"/>
            <p:extLst>
              <p:ext uri="{D42A27DB-BD31-4B8C-83A1-F6EECF244321}">
                <p14:modId xmlns:p14="http://schemas.microsoft.com/office/powerpoint/2010/main" val="2450408508"/>
              </p:ext>
            </p:extLst>
          </p:nvPr>
        </p:nvGraphicFramePr>
        <p:xfrm>
          <a:off x="318781" y="1266738"/>
          <a:ext cx="11249641" cy="5276675"/>
        </p:xfrm>
        <a:graphic>
          <a:graphicData uri="http://schemas.openxmlformats.org/drawingml/2006/table">
            <a:tbl>
              <a:tblPr>
                <a:tableStyleId>{5C22544A-7EE6-4342-B048-85BDC9FD1C3A}</a:tableStyleId>
              </a:tblPr>
              <a:tblGrid>
                <a:gridCol w="1378349">
                  <a:extLst>
                    <a:ext uri="{9D8B030D-6E8A-4147-A177-3AD203B41FA5}">
                      <a16:colId xmlns:a16="http://schemas.microsoft.com/office/drawing/2014/main" val="3875793215"/>
                    </a:ext>
                  </a:extLst>
                </a:gridCol>
                <a:gridCol w="2467823">
                  <a:extLst>
                    <a:ext uri="{9D8B030D-6E8A-4147-A177-3AD203B41FA5}">
                      <a16:colId xmlns:a16="http://schemas.microsoft.com/office/drawing/2014/main" val="2487952517"/>
                    </a:ext>
                  </a:extLst>
                </a:gridCol>
                <a:gridCol w="2467823">
                  <a:extLst>
                    <a:ext uri="{9D8B030D-6E8A-4147-A177-3AD203B41FA5}">
                      <a16:colId xmlns:a16="http://schemas.microsoft.com/office/drawing/2014/main" val="2534613096"/>
                    </a:ext>
                  </a:extLst>
                </a:gridCol>
                <a:gridCol w="2467823">
                  <a:extLst>
                    <a:ext uri="{9D8B030D-6E8A-4147-A177-3AD203B41FA5}">
                      <a16:colId xmlns:a16="http://schemas.microsoft.com/office/drawing/2014/main" val="1968487707"/>
                    </a:ext>
                  </a:extLst>
                </a:gridCol>
                <a:gridCol w="2467823">
                  <a:extLst>
                    <a:ext uri="{9D8B030D-6E8A-4147-A177-3AD203B41FA5}">
                      <a16:colId xmlns:a16="http://schemas.microsoft.com/office/drawing/2014/main" val="3074615842"/>
                    </a:ext>
                  </a:extLst>
                </a:gridCol>
              </a:tblGrid>
              <a:tr h="292336">
                <a:tc>
                  <a:txBody>
                    <a:bodyPr/>
                    <a:lstStyle/>
                    <a:p>
                      <a:pPr marL="60325" indent="0" algn="l" fontAlgn="t"/>
                      <a:r>
                        <a:rPr lang="en-US" sz="1500" b="1" u="none" strike="noStrike" dirty="0">
                          <a:solidFill>
                            <a:schemeClr val="bg1"/>
                          </a:solidFill>
                          <a:effectLst/>
                        </a:rPr>
                        <a:t>Priority Level</a:t>
                      </a:r>
                      <a:endParaRPr lang="en-US" sz="1500" b="1"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en-US" sz="1500" b="1" u="none" strike="noStrike" dirty="0">
                          <a:solidFill>
                            <a:schemeClr val="bg1"/>
                          </a:solidFill>
                          <a:effectLst/>
                        </a:rPr>
                        <a:t>Priority 1</a:t>
                      </a:r>
                      <a:endParaRPr lang="en-US" sz="1500" b="1"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en-US" sz="1500" b="1" u="none" strike="noStrike" dirty="0">
                          <a:solidFill>
                            <a:schemeClr val="bg1"/>
                          </a:solidFill>
                          <a:effectLst/>
                        </a:rPr>
                        <a:t>Priority 2</a:t>
                      </a:r>
                      <a:endParaRPr lang="en-US" sz="1500" b="1"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en-US" sz="1500" b="1" u="none" strike="noStrike" dirty="0">
                          <a:solidFill>
                            <a:schemeClr val="bg1"/>
                          </a:solidFill>
                          <a:effectLst/>
                        </a:rPr>
                        <a:t>Priority 3</a:t>
                      </a:r>
                      <a:endParaRPr lang="en-US" sz="1500" b="1"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en-US" sz="1500" b="1" u="none" strike="noStrike" dirty="0">
                          <a:solidFill>
                            <a:schemeClr val="bg1"/>
                          </a:solidFill>
                          <a:effectLst/>
                        </a:rPr>
                        <a:t>Priority 4</a:t>
                      </a:r>
                      <a:endParaRPr lang="en-US" sz="1500" b="1"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218629792"/>
                  </a:ext>
                </a:extLst>
              </a:tr>
              <a:tr h="2923366">
                <a:tc>
                  <a:txBody>
                    <a:bodyPr/>
                    <a:lstStyle/>
                    <a:p>
                      <a:pPr marL="60325" indent="0" algn="l" fontAlgn="t"/>
                      <a:r>
                        <a:rPr lang="en-US" sz="1500" b="1" u="none" strike="noStrike" dirty="0">
                          <a:solidFill>
                            <a:schemeClr val="bg1"/>
                          </a:solidFill>
                          <a:effectLst/>
                        </a:rPr>
                        <a:t>Definition of calculations in this category</a:t>
                      </a:r>
                      <a:endParaRPr lang="en-US" sz="1500" b="1" i="0" u="none" strike="noStrike" dirty="0">
                        <a:solidFill>
                          <a:schemeClr val="bg1"/>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60325" indent="0" algn="l" fontAlgn="t"/>
                      <a:r>
                        <a:rPr lang="en-US" sz="1500" u="none" strike="noStrike" dirty="0">
                          <a:effectLst/>
                        </a:rPr>
                        <a:t>Station Significant Calculations: Calculations commonly used by engineering for design information and </a:t>
                      </a:r>
                      <a:r>
                        <a:rPr lang="en-US" sz="1500" u="none" strike="noStrike" dirty="0" err="1">
                          <a:effectLst/>
                        </a:rPr>
                        <a:t>considrations</a:t>
                      </a:r>
                      <a:r>
                        <a:rPr lang="en-US" sz="1500" u="none" strike="noStrike" dirty="0">
                          <a:effectLst/>
                        </a:rPr>
                        <a:t>. These </a:t>
                      </a:r>
                      <a:r>
                        <a:rPr lang="en-US" sz="1500" u="none" strike="noStrike" dirty="0" err="1">
                          <a:effectLst/>
                        </a:rPr>
                        <a:t>calculatiosn</a:t>
                      </a:r>
                      <a:r>
                        <a:rPr lang="en-US" sz="1500" u="none" strike="noStrike" dirty="0">
                          <a:effectLst/>
                        </a:rPr>
                        <a:t> do not use complex analytical analysis tools such as ETAP and flow modeling software. </a:t>
                      </a:r>
                      <a:endParaRPr lang="en-US" sz="1500" b="0"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0325" indent="0" algn="l" fontAlgn="t"/>
                      <a:r>
                        <a:rPr lang="en-US" sz="1500" u="none" strike="noStrike" dirty="0">
                          <a:effectLst/>
                        </a:rPr>
                        <a:t>Complex Calculations: Calculations that utilize complex analytical software to perform the analysis. These calculations </a:t>
                      </a:r>
                      <a:r>
                        <a:rPr lang="en-US" sz="1500" u="none" strike="noStrike" dirty="0" err="1">
                          <a:effectLst/>
                        </a:rPr>
                        <a:t>typicallys</a:t>
                      </a:r>
                      <a:r>
                        <a:rPr lang="en-US" sz="1500" u="none" strike="noStrike" dirty="0">
                          <a:effectLst/>
                        </a:rPr>
                        <a:t> utilize </a:t>
                      </a:r>
                      <a:r>
                        <a:rPr lang="en-US" sz="1500" u="none" strike="noStrike" dirty="0" err="1">
                          <a:effectLst/>
                        </a:rPr>
                        <a:t>anyalytical</a:t>
                      </a:r>
                      <a:r>
                        <a:rPr lang="en-US" sz="1500" u="none" strike="noStrike" dirty="0">
                          <a:effectLst/>
                        </a:rPr>
                        <a:t> models of the system that require specific expertise to perform the updates (i.e. ETAP, flow modeling, etc.).</a:t>
                      </a:r>
                      <a:endParaRPr lang="en-US" sz="1500" b="0"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0325" indent="0" algn="l" fontAlgn="t"/>
                      <a:r>
                        <a:rPr lang="en-US" sz="1500" u="none" strike="noStrike" dirty="0">
                          <a:effectLst/>
                        </a:rPr>
                        <a:t>Other Calculations: Calculations that do not meet the definition of a Station Significant or Complex calculation. </a:t>
                      </a:r>
                      <a:endParaRPr lang="en-US" sz="1500" b="0"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0325" indent="0" algn="l" fontAlgn="t"/>
                      <a:r>
                        <a:rPr lang="en-US" sz="1500" u="none" strike="noStrike" dirty="0">
                          <a:effectLst/>
                        </a:rPr>
                        <a:t>Station Reference: Calculations that contain stand alone design outputs used for design change package development or have no direct impact on Structures, Systems or Components.</a:t>
                      </a:r>
                      <a:endParaRPr lang="en-US" sz="1500" b="0"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54641498"/>
                  </a:ext>
                </a:extLst>
              </a:tr>
              <a:tr h="2060973">
                <a:tc>
                  <a:txBody>
                    <a:bodyPr/>
                    <a:lstStyle/>
                    <a:p>
                      <a:pPr marL="60325" indent="0" algn="l" fontAlgn="t"/>
                      <a:r>
                        <a:rPr lang="en-US" sz="1500" b="1" u="none" strike="noStrike" dirty="0">
                          <a:solidFill>
                            <a:schemeClr val="bg1"/>
                          </a:solidFill>
                          <a:effectLst/>
                        </a:rPr>
                        <a:t>Update frequency</a:t>
                      </a:r>
                      <a:endParaRPr lang="en-US" sz="1500" b="1" i="0" u="none" strike="noStrike" dirty="0">
                        <a:solidFill>
                          <a:schemeClr val="bg1"/>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60325" indent="0" algn="l" fontAlgn="t"/>
                      <a:r>
                        <a:rPr lang="en-US" sz="1500" u="none" strike="noStrike" dirty="0">
                          <a:effectLst/>
                        </a:rPr>
                        <a:t>new calculations within 90 days of RTS. Existing calculations within 90 days of RTS after the 6th posted change or within 36 months of the first posted change, whichever is first.</a:t>
                      </a:r>
                      <a:endParaRPr lang="en-US" sz="1500" b="0"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0325" indent="0" algn="l" fontAlgn="t"/>
                      <a:r>
                        <a:rPr lang="en-US" sz="1500" u="none" strike="noStrike" dirty="0">
                          <a:effectLst/>
                        </a:rPr>
                        <a:t>new calculations within 24 months of RTS. Existing calculations within 180 days of RTS after the 6th posted change or within 36 months of the first posted change, whichever is first.</a:t>
                      </a:r>
                      <a:endParaRPr lang="en-US" sz="1500" b="0"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2713" indent="0" algn="l" fontAlgn="t"/>
                      <a:r>
                        <a:rPr lang="en-US" sz="1500" u="none" strike="noStrike" dirty="0">
                          <a:effectLst/>
                        </a:rPr>
                        <a:t>new calculations within 90 days of RTS. Existing calculations within 180 days of RTS after the 6th posted change or within 36 months of the first posted change, whichever is first.</a:t>
                      </a:r>
                      <a:endParaRPr lang="en-US" sz="1500" b="0"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0325" indent="0" algn="l" fontAlgn="t"/>
                      <a:r>
                        <a:rPr lang="en-US" sz="1500" u="none" strike="noStrike" dirty="0">
                          <a:effectLst/>
                        </a:rPr>
                        <a:t>Update as needed. These will not be tracked in the standard performance indicators.</a:t>
                      </a:r>
                      <a:endParaRPr lang="en-US" sz="1500" b="0" i="0" u="none" strike="noStrike" dirty="0">
                        <a:solidFill>
                          <a:srgbClr val="000000"/>
                        </a:solidFill>
                        <a:effectLst/>
                        <a:latin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1637099"/>
                  </a:ext>
                </a:extLst>
              </a:tr>
            </a:tbl>
          </a:graphicData>
        </a:graphic>
      </p:graphicFrame>
    </p:spTree>
    <p:extLst>
      <p:ext uri="{BB962C8B-B14F-4D97-AF65-F5344CB8AC3E}">
        <p14:creationId xmlns:p14="http://schemas.microsoft.com/office/powerpoint/2010/main" val="37944669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318</TotalTime>
  <Words>806</Words>
  <Application>Microsoft Office PowerPoint</Application>
  <PresentationFormat>Widescreen</PresentationFormat>
  <Paragraphs>93</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Calibri</vt:lpstr>
      <vt:lpstr>Franklin Gothic Book</vt:lpstr>
      <vt:lpstr>Crop</vt:lpstr>
      <vt:lpstr>Document Update Benchmark results</vt:lpstr>
      <vt:lpstr>Purpose of the CMBG working group</vt:lpstr>
      <vt:lpstr>Benchmark Results</vt:lpstr>
      <vt:lpstr>Benchmark Results</vt:lpstr>
      <vt:lpstr>Benchmark Results (Drawings)</vt:lpstr>
      <vt:lpstr>Benchmark Results (Calculations)</vt:lpstr>
      <vt:lpstr>Benchmark Results (Other)</vt:lpstr>
      <vt:lpstr>Benchmark Recommendations (Drawings)</vt:lpstr>
      <vt:lpstr>Benchmark Recommendations (Calculations)</vt:lpstr>
      <vt:lpstr>Benchmark Recommendations (Other)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 Update Benchmark results</dc:title>
  <dc:creator>Neal, Andrew A.</dc:creator>
  <cp:lastModifiedBy>Neal, Andrew A.</cp:lastModifiedBy>
  <cp:revision>18</cp:revision>
  <dcterms:created xsi:type="dcterms:W3CDTF">2018-05-16T20:07:58Z</dcterms:created>
  <dcterms:modified xsi:type="dcterms:W3CDTF">2018-05-17T19:31:26Z</dcterms:modified>
</cp:coreProperties>
</file>