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9" r:id="rId5"/>
    <p:sldMasterId id="2147483669" r:id="rId6"/>
  </p:sldMasterIdLst>
  <p:notesMasterIdLst>
    <p:notesMasterId r:id="rId24"/>
  </p:notesMasterIdLst>
  <p:sldIdLst>
    <p:sldId id="293" r:id="rId7"/>
    <p:sldId id="298" r:id="rId8"/>
    <p:sldId id="299" r:id="rId9"/>
    <p:sldId id="290" r:id="rId10"/>
    <p:sldId id="264" r:id="rId11"/>
    <p:sldId id="308" r:id="rId12"/>
    <p:sldId id="309" r:id="rId13"/>
    <p:sldId id="310" r:id="rId14"/>
    <p:sldId id="292" r:id="rId15"/>
    <p:sldId id="306" r:id="rId16"/>
    <p:sldId id="307" r:id="rId17"/>
    <p:sldId id="311" r:id="rId18"/>
    <p:sldId id="304" r:id="rId19"/>
    <p:sldId id="305" r:id="rId20"/>
    <p:sldId id="312" r:id="rId21"/>
    <p:sldId id="313" r:id="rId22"/>
    <p:sldId id="284" r:id="rId23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rickard, Jason Scott" initials="MJ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529"/>
    <a:srgbClr val="CF1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8" autoAdjust="0"/>
    <p:restoredTop sz="87939" autoAdjust="0"/>
  </p:normalViewPr>
  <p:slideViewPr>
    <p:cSldViewPr snapToGrid="0">
      <p:cViewPr varScale="1">
        <p:scale>
          <a:sx n="105" d="100"/>
          <a:sy n="105" d="100"/>
        </p:scale>
        <p:origin x="17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-4544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CB0F99-440A-4E37-8719-D1B04DD78A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18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9C9F-32CF-4769-A64A-0FDA91E0068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7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4619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709613"/>
            <a:ext cx="4733925" cy="354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B0F99-440A-4E37-8719-D1B04DD78AD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8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B0F99-440A-4E37-8719-D1B04DD78A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5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B0F99-440A-4E37-8719-D1B04DD78A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8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B0F99-440A-4E37-8719-D1B04DD78A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01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09613"/>
            <a:ext cx="4733925" cy="354965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8527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2679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5645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4785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B0F99-440A-4E37-8719-D1B04DD78A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0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B0F99-440A-4E37-8719-D1B04DD78A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7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B0F99-440A-4E37-8719-D1B04DD78AD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1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gtle Nuclear Development GP SN logo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4644" y="1887075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5118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59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42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16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23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03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69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68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96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41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1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274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160975-F6C5-F045-8AAB-C0DB76AE1425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E84BB3-C72F-4147-8809-F4692DDF0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55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996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217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8141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74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75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gtle Nuclear Development GP SN logos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 Bold" pitchFamily="-64" charset="0"/>
          <a:ea typeface="ＭＳ Ｐゴシック" pitchFamily="-6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 Bold" pitchFamily="-64" charset="0"/>
          <a:ea typeface="ＭＳ Ｐゴシック" pitchFamily="-6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 Bold" pitchFamily="-64" charset="0"/>
          <a:ea typeface="ＭＳ Ｐゴシック" pitchFamily="-6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 Bold" pitchFamily="-64" charset="0"/>
          <a:ea typeface="ＭＳ Ｐゴシック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 Bold" pitchFamily="-64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 Bold" pitchFamily="-64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 Bold" pitchFamily="-64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 Bold" pitchFamily="-64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ogtle Nuclear Development GP SN logos3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1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ogtle Nuclear Development GP SN logos4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44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rgiapower.com/company/plant-vogtle/showcase.html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5273F-377C-4225-AEF6-946EB5D16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Plant Vogtle Units 3 and 4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6D45674-2B56-48D6-9EB3-E0BB752FD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89256"/>
            <a:ext cx="6400800" cy="1752600"/>
          </a:xfrm>
        </p:spPr>
        <p:txBody>
          <a:bodyPr/>
          <a:lstStyle/>
          <a:p>
            <a:r>
              <a:rPr lang="en-US" dirty="0"/>
              <a:t>Alex Thirkell</a:t>
            </a:r>
          </a:p>
        </p:txBody>
      </p:sp>
    </p:spTree>
    <p:extLst>
      <p:ext uri="{BB962C8B-B14F-4D97-AF65-F5344CB8AC3E}">
        <p14:creationId xmlns:p14="http://schemas.microsoft.com/office/powerpoint/2010/main" val="217065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887"/>
            <a:ext cx="7772400" cy="1066800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Project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257300"/>
            <a:ext cx="8791575" cy="50006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Construction is over 50 percent complete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/>
                <a:cs typeface="Arial"/>
              </a:rPr>
              <a:t>Westinghouse provides design, engineering and support services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/>
                <a:cs typeface="Arial"/>
              </a:rPr>
              <a:t>Bechtel selected as the primary construction contractor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Target In-service dates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/>
                <a:cs typeface="Arial"/>
              </a:rPr>
              <a:t>Unit 3 – November 2021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/>
                <a:cs typeface="Arial"/>
              </a:rPr>
              <a:t>Unit 4 – November 2022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Projected Capital Forecast is $7.3 billion (GPC %)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Customer rate impact continues to be less than 10%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/>
                <a:cs typeface="Arial"/>
              </a:rPr>
              <a:t>Production tax credits (PTCs), Toshiba Parent Guarantee, and additional DOE Loan Guarantee</a:t>
            </a:r>
            <a:endParaRPr lang="en-US" sz="2800" dirty="0">
              <a:latin typeface="Arial"/>
              <a:cs typeface="Arial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1200" dirty="0">
              <a:latin typeface="Arial"/>
              <a:cs typeface="Arial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644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887"/>
            <a:ext cx="7772400" cy="1066800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Construction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49" y="1257300"/>
            <a:ext cx="8391525" cy="5000625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Safety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/>
                <a:cs typeface="Arial"/>
              </a:rPr>
              <a:t>52 million man-hours worked without a lost-time injury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1050" dirty="0">
              <a:latin typeface="Arial"/>
              <a:cs typeface="Arial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1000" dirty="0">
              <a:latin typeface="Arial"/>
              <a:cs typeface="Arial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1000" dirty="0">
              <a:latin typeface="Arial"/>
              <a:cs typeface="Arial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1000" dirty="0">
              <a:latin typeface="Arial"/>
              <a:cs typeface="Arial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Major Initiatives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/>
                <a:cs typeface="Arial"/>
              </a:rPr>
              <a:t>Craft Per Diem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/>
                <a:cs typeface="Arial"/>
              </a:rPr>
              <a:t>Process Improvements 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/>
                <a:cs typeface="Arial"/>
              </a:rPr>
              <a:t>Initial Test Program (ITP) Readiness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971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Vogtle 3&amp;4 – March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E2423-8447-49C2-A43C-CF6192522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85850"/>
            <a:ext cx="9144000" cy="57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888"/>
            <a:ext cx="7772400" cy="1143000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Economic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40545" y="1531817"/>
            <a:ext cx="36436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Vogtle 3 and 4 construction employs more than 8,000 people on-site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Will create 800 new careers once the units come online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Local community benefits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010" y="1599908"/>
            <a:ext cx="5095783" cy="33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2DB3A2-ED57-4FFF-9FA3-3123443C6458}"/>
              </a:ext>
            </a:extLst>
          </p:cNvPr>
          <p:cNvSpPr txBox="1">
            <a:spLocks/>
          </p:cNvSpPr>
          <p:nvPr/>
        </p:nvSpPr>
        <p:spPr bwMode="auto">
          <a:xfrm>
            <a:off x="838200" y="328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AP1000s in China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4056" y="1459187"/>
            <a:ext cx="5313388" cy="3665264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789" y="1459187"/>
            <a:ext cx="3107184" cy="3886200"/>
          </a:xfrm>
        </p:spPr>
        <p:txBody>
          <a:bodyPr anchor="t">
            <a:noAutofit/>
          </a:bodyPr>
          <a:lstStyle/>
          <a:p>
            <a:r>
              <a:rPr lang="en-US" sz="2200" dirty="0">
                <a:latin typeface="Arial"/>
                <a:cs typeface="Arial"/>
              </a:rPr>
              <a:t>Sanmen Nuclear Power Station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6 unit site (2 complete)</a:t>
            </a:r>
            <a:br>
              <a:rPr lang="en-US" sz="2200" dirty="0">
                <a:latin typeface="Arial"/>
                <a:cs typeface="Arial"/>
              </a:rPr>
            </a:b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Sanmen, China</a:t>
            </a:r>
            <a:br>
              <a:rPr lang="en-US" sz="2200" dirty="0">
                <a:latin typeface="Arial"/>
                <a:cs typeface="Arial"/>
              </a:rPr>
            </a:b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Fuel Load Unit 1: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April 2018</a:t>
            </a:r>
            <a:br>
              <a:rPr lang="en-US" sz="2200" dirty="0">
                <a:latin typeface="Arial"/>
                <a:cs typeface="Arial"/>
              </a:rPr>
            </a:b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Commercial Operation: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Late 2018</a:t>
            </a:r>
          </a:p>
        </p:txBody>
      </p:sp>
    </p:spTree>
    <p:extLst>
      <p:ext uri="{BB962C8B-B14F-4D97-AF65-F5344CB8AC3E}">
        <p14:creationId xmlns:p14="http://schemas.microsoft.com/office/powerpoint/2010/main" val="216865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887"/>
            <a:ext cx="7772400" cy="1066800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China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0175"/>
            <a:ext cx="8001000" cy="47625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latin typeface="Arial"/>
                <a:cs typeface="Arial"/>
              </a:rPr>
              <a:t>Resolution of First of a Kind Equipment issues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latin typeface="Arial"/>
                <a:cs typeface="Arial"/>
              </a:rPr>
              <a:t>Structural module redesign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latin typeface="Arial"/>
                <a:cs typeface="Arial"/>
              </a:rPr>
              <a:t>Electrical layout design and cable separation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latin typeface="Arial"/>
                <a:cs typeface="Arial"/>
              </a:rPr>
              <a:t>Nuclear island piping issues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latin typeface="Arial"/>
                <a:cs typeface="Arial"/>
              </a:rPr>
              <a:t>Initial Test Program benefits – Test procedures, test data and schedules shared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AutoNum type="arabicPeriod"/>
            </a:pP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AutoNum type="arabicPeriod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45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2DB3A2-ED57-4FFF-9FA3-3123443C6458}"/>
              </a:ext>
            </a:extLst>
          </p:cNvPr>
          <p:cNvSpPr txBox="1">
            <a:spLocks/>
          </p:cNvSpPr>
          <p:nvPr/>
        </p:nvSpPr>
        <p:spPr bwMode="auto">
          <a:xfrm>
            <a:off x="838200" y="328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 Bold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AP1000 Fuel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BDA23-B50C-49C8-AF85-60D7E43D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371600"/>
            <a:ext cx="8010525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Westinghouse Design – 14’ Fuel Assemblies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17x17 fuel rod configuration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AP1000 Reactor uses 157 assemblies and a rate output of 3400 MW thermal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Cycle Core designed to mimic a core with once and twice burned fuel assemblies: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Accomplished by having 5 different fuel enrichments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IFBA and WABA extensively used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A1D4D-61E9-489B-8D6D-C71EA1DE40F7}"/>
              </a:ext>
            </a:extLst>
          </p:cNvPr>
          <p:cNvSpPr txBox="1"/>
          <p:nvPr/>
        </p:nvSpPr>
        <p:spPr>
          <a:xfrm>
            <a:off x="0" y="5572125"/>
            <a:ext cx="2809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IFBA: Integrated Fuel Burnable Absorber</a:t>
            </a:r>
          </a:p>
          <a:p>
            <a:r>
              <a:rPr lang="en-US" sz="1100" dirty="0"/>
              <a:t>WABA: Wet Annular Burnable Absorber</a:t>
            </a:r>
          </a:p>
        </p:txBody>
      </p:sp>
    </p:spTree>
    <p:extLst>
      <p:ext uri="{BB962C8B-B14F-4D97-AF65-F5344CB8AC3E}">
        <p14:creationId xmlns:p14="http://schemas.microsoft.com/office/powerpoint/2010/main" val="85987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ogtle Nuclear Development GP SN logo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15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B73F87-8824-4E96-9846-CF11B1DCDDB3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More photos, videos and 360 site tour available at: </a:t>
            </a:r>
          </a:p>
          <a:p>
            <a:r>
              <a:rPr lang="en-US" sz="2000" dirty="0">
                <a:solidFill>
                  <a:srgbClr val="0070C0"/>
                </a:solidFill>
                <a:hlinkClick r:id="rId5"/>
              </a:rPr>
              <a:t>https://www.georgiapower.com/company/plant-vogtle/showcase.html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6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088" y="600075"/>
            <a:ext cx="7149825" cy="53437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0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0583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spc="-60" dirty="0">
                <a:latin typeface="Arial" panose="020B0604020202020204" pitchFamily="34" charset="0"/>
                <a:cs typeface="Arial" panose="020B0604020202020204" pitchFamily="34" charset="0"/>
              </a:rPr>
              <a:t>AP1000 (Advanced Passive) </a:t>
            </a:r>
            <a:br>
              <a:rPr lang="en-US" sz="3200" b="1" spc="-6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6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" y="1762897"/>
            <a:ext cx="6038850" cy="499247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2000" spc="-60" dirty="0">
                <a:latin typeface="Arial" panose="020B0604020202020204" pitchFamily="34" charset="0"/>
                <a:cs typeface="Arial" panose="020B0604020202020204" pitchFamily="34" charset="0"/>
              </a:rPr>
              <a:t>AC electrical power not required for safe shutdown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2000" spc="-60" dirty="0">
                <a:latin typeface="Arial" panose="020B0604020202020204" pitchFamily="34" charset="0"/>
                <a:cs typeface="Arial" panose="020B0604020202020204" pitchFamily="34" charset="0"/>
              </a:rPr>
              <a:t>Operator actions not required for 72 hours to maintain core and containment cooling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2000" spc="-60" dirty="0">
                <a:latin typeface="Arial" panose="020B0604020202020204" pitchFamily="34" charset="0"/>
                <a:cs typeface="Arial" panose="020B0604020202020204" pitchFamily="34" charset="0"/>
              </a:rPr>
              <a:t>The NRC’s Fukushima 90-day Task Force noted the AP1000 design already met most of its recommendations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000" spc="-60" dirty="0">
                <a:latin typeface="Arial" panose="020B0604020202020204" pitchFamily="34" charset="0"/>
                <a:cs typeface="Arial" panose="020B0604020202020204" pitchFamily="34" charset="0"/>
              </a:rPr>
              <a:t>Differences to V1&amp;2: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000" spc="-60" dirty="0">
                <a:latin typeface="Arial" panose="020B0604020202020204" pitchFamily="34" charset="0"/>
                <a:cs typeface="Arial" panose="020B0604020202020204" pitchFamily="34" charset="0"/>
              </a:rPr>
              <a:t>Containment Structure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000" spc="-60" dirty="0">
                <a:latin typeface="Arial" panose="020B0604020202020204" pitchFamily="34" charset="0"/>
                <a:cs typeface="Arial" panose="020B0604020202020204" pitchFamily="34" charset="0"/>
              </a:rPr>
              <a:t>RCS System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000" spc="-60" dirty="0">
                <a:latin typeface="Arial" panose="020B0604020202020204" pitchFamily="34" charset="0"/>
                <a:cs typeface="Arial" panose="020B0604020202020204" pitchFamily="34" charset="0"/>
              </a:rPr>
              <a:t>Main Control Room</a:t>
            </a:r>
          </a:p>
        </p:txBody>
      </p:sp>
      <p:pic>
        <p:nvPicPr>
          <p:cNvPr id="1026" name="Picture 2" descr="http://www.technologyreview.com/files/21506/reactor_labld_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1" y="496570"/>
            <a:ext cx="3029467" cy="570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1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Vogtle 3 and 4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1213" y="1295400"/>
            <a:ext cx="6485361" cy="5467350"/>
          </a:xfrm>
        </p:spPr>
        <p:txBody>
          <a:bodyPr>
            <a:noAutofit/>
          </a:bodyPr>
          <a:lstStyle/>
          <a:p>
            <a:pPr marL="11430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  <a:t>Two units: 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1,117 MW each</a:t>
            </a:r>
          </a:p>
          <a:p>
            <a:pPr marL="11430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  <a:t>Technology: 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Westinghouse AP1000</a:t>
            </a:r>
          </a:p>
          <a:p>
            <a:pPr marL="11430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  <a:t>Location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:  Waynesboro, GA</a:t>
            </a:r>
          </a:p>
          <a:p>
            <a:pPr marL="11430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  <a:t>When completed, Vogtle 1-4:</a:t>
            </a:r>
          </a:p>
          <a:p>
            <a:pPr marL="685800" lvl="1" indent="-457200" algn="l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Will be the largest nuclear </a:t>
            </a:r>
            <a:endParaRPr lang="en-US" sz="2200" dirty="0">
              <a:latin typeface="Arial"/>
              <a:cs typeface="Arial"/>
            </a:endParaRPr>
          </a:p>
          <a:p>
            <a:pPr marL="228600" lvl="1" indent="0" algn="l">
              <a:lnSpc>
                <a:spcPts val="2400"/>
              </a:lnSpc>
              <a:buNone/>
            </a:pP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     energy facility in the U.S.</a:t>
            </a:r>
          </a:p>
          <a:p>
            <a:pPr marL="685800" lvl="1" indent="-457200" algn="l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Expected to power 1+ million </a:t>
            </a:r>
          </a:p>
          <a:p>
            <a:pPr marL="228600" lvl="1" indent="0" algn="l">
              <a:lnSpc>
                <a:spcPts val="2400"/>
              </a:lnSpc>
              <a:buNone/>
            </a:pP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      homes and businesses</a:t>
            </a:r>
          </a:p>
          <a:p>
            <a:pPr marL="114300" indent="0" algn="l">
              <a:lnSpc>
                <a:spcPts val="2400"/>
              </a:lnSpc>
              <a:buNone/>
            </a:pPr>
            <a: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  <a:t>Operating life: 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60-years</a:t>
            </a:r>
          </a:p>
          <a:p>
            <a:pPr marL="114300" indent="0" algn="l">
              <a:lnSpc>
                <a:spcPts val="2400"/>
              </a:lnSpc>
              <a:buNone/>
            </a:pPr>
            <a:r>
              <a:rPr lang="en-US" sz="2200" b="1" dirty="0">
                <a:latin typeface="Arial"/>
                <a:cs typeface="Arial"/>
              </a:rPr>
              <a:t>Owners:</a:t>
            </a:r>
          </a:p>
          <a:p>
            <a:pPr marL="571500" indent="-457200" algn="l">
              <a:spcBef>
                <a:spcPts val="0"/>
              </a:spcBef>
              <a:buAutoNum type="arabicPeriod"/>
            </a:pPr>
            <a:r>
              <a:rPr lang="en-US" sz="2000" dirty="0">
                <a:latin typeface="Arial"/>
                <a:cs typeface="Arial"/>
              </a:rPr>
              <a:t>Georgia Power 45.7%       3. MEAG Power 22.7%</a:t>
            </a:r>
          </a:p>
          <a:p>
            <a:pPr marL="571500" indent="-457200" algn="l">
              <a:spcBef>
                <a:spcPts val="0"/>
              </a:spcBef>
              <a:buAutoNum type="arabicPeriod"/>
            </a:pPr>
            <a:r>
              <a:rPr lang="en-US" sz="2000" dirty="0">
                <a:latin typeface="Arial"/>
                <a:cs typeface="Arial"/>
              </a:rPr>
              <a:t>Oglethorpe Power 30%     4. Dalton Utilities 1.6%</a:t>
            </a:r>
          </a:p>
        </p:txBody>
      </p:sp>
      <p:pic>
        <p:nvPicPr>
          <p:cNvPr id="5" name="Picture 2" descr="http://vogtlegallery.georgiapower.com/gallery/latest/main/TL17861.jpg">
            <a:extLst>
              <a:ext uri="{FF2B5EF4-FFF2-40B4-BE49-F238E27FC236}">
                <a16:creationId xmlns:a16="http://schemas.microsoft.com/office/drawing/2014/main" id="{56539C0D-EDCD-4796-BD69-E9C6638AFE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24" y="2087587"/>
            <a:ext cx="4074076" cy="2713961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0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Vogtle 3 and 4 Timeline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8428" y="1295400"/>
            <a:ext cx="7987145" cy="4495800"/>
          </a:xfrm>
        </p:spPr>
        <p:txBody>
          <a:bodyPr>
            <a:no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Arial"/>
                <a:cs typeface="Arial"/>
              </a:rPr>
              <a:t>2006</a:t>
            </a:r>
            <a:r>
              <a:rPr lang="en-US" sz="2200" dirty="0">
                <a:latin typeface="Arial"/>
                <a:cs typeface="Arial"/>
              </a:rPr>
              <a:t>	Southern Nuclear files for Early Site Permit with NRC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Arial"/>
                <a:cs typeface="Arial"/>
              </a:rPr>
              <a:t>2009</a:t>
            </a:r>
            <a:r>
              <a:rPr lang="en-US" sz="2200" dirty="0">
                <a:latin typeface="Arial"/>
                <a:cs typeface="Arial"/>
              </a:rPr>
              <a:t>	Georgia PSC approves construction of Units 3 and 4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200" dirty="0">
                <a:latin typeface="Arial"/>
                <a:cs typeface="Arial"/>
              </a:rPr>
              <a:t>	NRC issues Early Site Permit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	Preliminary site work begins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Arial"/>
                <a:cs typeface="Arial"/>
              </a:rPr>
              <a:t>2012</a:t>
            </a:r>
            <a:r>
              <a:rPr lang="en-US" sz="2200" dirty="0">
                <a:latin typeface="Arial"/>
                <a:cs typeface="Arial"/>
              </a:rPr>
              <a:t>	NRC issues Construction and Operating License (COL)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	Full construction begins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Arial"/>
                <a:cs typeface="Arial"/>
              </a:rPr>
              <a:t>2017</a:t>
            </a:r>
            <a:r>
              <a:rPr lang="en-US" sz="2200" dirty="0">
                <a:latin typeface="Arial"/>
                <a:cs typeface="Arial"/>
              </a:rPr>
              <a:t>	Westinghouse Bankruptcy                              	Project Management shifts to Southern Nuclear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Arial"/>
                <a:cs typeface="Arial"/>
              </a:rPr>
              <a:t>2021</a:t>
            </a:r>
            <a:r>
              <a:rPr lang="en-US" sz="2200" dirty="0">
                <a:latin typeface="Arial"/>
                <a:cs typeface="Arial"/>
              </a:rPr>
              <a:t>	Unit 3 expected to begin commercial operation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Arial"/>
                <a:cs typeface="Arial"/>
              </a:rPr>
              <a:t>2022</a:t>
            </a:r>
            <a:r>
              <a:rPr lang="en-US" sz="2200" dirty="0">
                <a:latin typeface="Arial"/>
                <a:cs typeface="Arial"/>
              </a:rPr>
              <a:t>	Unit 4 expected to begin commercial operation</a:t>
            </a:r>
            <a:r>
              <a:rPr lang="en-US" sz="2400" b="1" dirty="0"/>
              <a:t>	</a:t>
            </a:r>
            <a:br>
              <a:rPr lang="en-US" sz="1800" dirty="0"/>
            </a:br>
            <a:r>
              <a:rPr lang="en-US" dirty="0"/>
              <a:t>		</a:t>
            </a:r>
          </a:p>
          <a:p>
            <a:pPr marL="0" indent="0">
              <a:lnSpc>
                <a:spcPts val="24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5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Vogtle 3&amp;4 – April 2010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3ECBF-2CEF-4F83-9818-EE5ABCFE5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85850"/>
            <a:ext cx="9144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Vogtle 3&amp;4 – August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85E0F-466D-4C78-B506-D6D650DEF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23950"/>
            <a:ext cx="91440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3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Vogtle 3&amp;4 – January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59C72-F17D-472D-A682-5610A87333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4900"/>
            <a:ext cx="9144000" cy="57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9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887"/>
            <a:ext cx="7772400" cy="1066800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2017 Project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2050"/>
            <a:ext cx="8001000" cy="5000625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/>
                <a:cs typeface="Arial"/>
              </a:rPr>
              <a:t>March </a:t>
            </a:r>
            <a:r>
              <a:rPr lang="en-US" sz="2000" dirty="0">
                <a:latin typeface="Arial"/>
                <a:cs typeface="Arial"/>
              </a:rPr>
              <a:t>- Westinghouse filed for bankruptcy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100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/>
                <a:cs typeface="Arial"/>
              </a:rPr>
              <a:t>July </a:t>
            </a:r>
            <a:r>
              <a:rPr lang="en-US" sz="2000" dirty="0">
                <a:latin typeface="Arial"/>
                <a:cs typeface="Arial"/>
              </a:rPr>
              <a:t>- Transition of project management from Westinghouse to Southern Nuclear and Georgia Power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100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/>
                <a:cs typeface="Arial"/>
              </a:rPr>
              <a:t>August</a:t>
            </a:r>
            <a:r>
              <a:rPr lang="en-US" sz="2000" dirty="0">
                <a:latin typeface="Arial"/>
                <a:cs typeface="Arial"/>
              </a:rPr>
              <a:t> - Board approvals, filed recommendation to complete Vogtle 3&amp;4 to Georgia Public Service Commission (PSC)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100" b="1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/>
                <a:cs typeface="Arial"/>
              </a:rPr>
              <a:t>October </a:t>
            </a:r>
            <a:r>
              <a:rPr lang="en-US" sz="2000" dirty="0">
                <a:latin typeface="Arial"/>
                <a:cs typeface="Arial"/>
              </a:rPr>
              <a:t>- Bechtel selected as primary construction contractor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100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/>
                <a:cs typeface="Arial"/>
              </a:rPr>
              <a:t>December </a:t>
            </a:r>
            <a:r>
              <a:rPr lang="en-US" sz="2000" dirty="0">
                <a:latin typeface="Arial"/>
                <a:cs typeface="Arial"/>
              </a:rPr>
              <a:t>- Georgia PSC unanimously approves Georgia Power’s recommendation to complete Units 3 and 4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/>
                <a:cs typeface="Arial"/>
              </a:rPr>
              <a:t>Received Toshiba Parent Guarantee of $3.68 billion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7907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 Bold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7e06589b-f101-4ed3-9d1d-ce9c47d8fd22">Vogtle ppt presentation_March 2015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52A1A917F504192172E0DF9DEA22D" ma:contentTypeVersion="1" ma:contentTypeDescription="Create a new document." ma:contentTypeScope="" ma:versionID="7ae5bb6f393bf4d5fc51237ef0aaa0e3">
  <xsd:schema xmlns:xsd="http://www.w3.org/2001/XMLSchema" xmlns:xs="http://www.w3.org/2001/XMLSchema" xmlns:p="http://schemas.microsoft.com/office/2006/metadata/properties" xmlns:ns2="7e06589b-f101-4ed3-9d1d-ce9c47d8fd22" targetNamespace="http://schemas.microsoft.com/office/2006/metadata/properties" ma:root="true" ma:fieldsID="4ae7b2ff46a33ca59a744d812399ad0e" ns2:_="">
    <xsd:import namespace="7e06589b-f101-4ed3-9d1d-ce9c47d8fd22"/>
    <xsd:element name="properties">
      <xsd:complexType>
        <xsd:sequence>
          <xsd:element name="documentManagement">
            <xsd:complexType>
              <xsd:all>
                <xsd:element ref="ns2:description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6589b-f101-4ed3-9d1d-ce9c47d8fd22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E0CE12-612E-42E9-A034-EB001EB7C9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1C2C5D-0505-4DD3-8EA8-08C53237D590}">
  <ds:schemaRefs>
    <ds:schemaRef ds:uri="http://schemas.microsoft.com/office/2006/metadata/properties"/>
    <ds:schemaRef ds:uri="7e06589b-f101-4ed3-9d1d-ce9c47d8fd2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1658F6-C838-49AC-871A-975EE3455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06589b-f101-4ed3-9d1d-ce9c47d8f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466</Words>
  <Application>Microsoft Office PowerPoint</Application>
  <PresentationFormat>On-screen Show (4:3)</PresentationFormat>
  <Paragraphs>109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Arial Narrow</vt:lpstr>
      <vt:lpstr>Arial Narrow Bold</vt:lpstr>
      <vt:lpstr>Calibri</vt:lpstr>
      <vt:lpstr>Wingdings</vt:lpstr>
      <vt:lpstr>Blank Presentation</vt:lpstr>
      <vt:lpstr>Custom Design</vt:lpstr>
      <vt:lpstr>1_Custom Design</vt:lpstr>
      <vt:lpstr>Plant Vogtle Units 3 and 4</vt:lpstr>
      <vt:lpstr>PowerPoint Presentation</vt:lpstr>
      <vt:lpstr>AP1000 (Advanced Passive)  Design</vt:lpstr>
      <vt:lpstr>Vogtle 3 and 4 Overview</vt:lpstr>
      <vt:lpstr>Vogtle 3 and 4 Timeline</vt:lpstr>
      <vt:lpstr>Vogtle 3&amp;4 – April 2010</vt:lpstr>
      <vt:lpstr>Vogtle 3&amp;4 – August 2012</vt:lpstr>
      <vt:lpstr>Vogtle 3&amp;4 – January 2017</vt:lpstr>
      <vt:lpstr>2017 Project Timeline</vt:lpstr>
      <vt:lpstr>Project Update</vt:lpstr>
      <vt:lpstr>Construction Update</vt:lpstr>
      <vt:lpstr>Vogtle 3&amp;4 – March 2018</vt:lpstr>
      <vt:lpstr>Economic Benefits</vt:lpstr>
      <vt:lpstr>Sanmen Nuclear Power Station 6 unit site (2 complete)  Sanmen, China  Fuel Load Unit 1: April 2018  Commercial Operation:  Late 2018</vt:lpstr>
      <vt:lpstr>China Lessons Learned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Vogtle ppt presentation_March 2015</dc:title>
  <dc:creator>user</dc:creator>
  <cp:lastModifiedBy>Thirkell, Alexander Thomas</cp:lastModifiedBy>
  <cp:revision>214</cp:revision>
  <cp:lastPrinted>2018-05-14T19:49:19Z</cp:lastPrinted>
  <dcterms:created xsi:type="dcterms:W3CDTF">2010-07-07T13:25:05Z</dcterms:created>
  <dcterms:modified xsi:type="dcterms:W3CDTF">2018-06-06T18:35:42Z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0x010100BDF52A1A917F504192172E0DF9DEA22D</vt:lpwstr>
  </property>
  <property fmtid="{D5CDD505-2E9C-101B-9397-08002B2CF9AE}" pid="3" name="_NewReviewCycle">
    <vt:lpwstr/>
  </property>
  <property fmtid="{D5CDD505-2E9C-101B-9397-08002B2CF9AE}" pid="4" name="_AdHocReviewCycleID">
    <vt:i4>-1939345953</vt:i4>
  </property>
  <property fmtid="{D5CDD505-2E9C-101B-9397-08002B2CF9AE}" pid="5" name="_EmailSubject">
    <vt:lpwstr>CMBG - Vogtle 3&amp;4 Presentation</vt:lpwstr>
  </property>
  <property fmtid="{D5CDD505-2E9C-101B-9397-08002B2CF9AE}" pid="6" name="_AuthorEmail">
    <vt:lpwstr>ATTHIRKE@SOUTHERNCO.COM</vt:lpwstr>
  </property>
  <property fmtid="{D5CDD505-2E9C-101B-9397-08002B2CF9AE}" pid="7" name="_AuthorEmailDisplayName">
    <vt:lpwstr>Thirkell, Alexander Thomas</vt:lpwstr>
  </property>
</Properties>
</file>