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62" r:id="rId5"/>
    <p:sldId id="489" r:id="rId6"/>
    <p:sldId id="479" r:id="rId7"/>
    <p:sldId id="490" r:id="rId8"/>
    <p:sldId id="491" r:id="rId9"/>
    <p:sldId id="481" r:id="rId10"/>
    <p:sldId id="492" r:id="rId11"/>
    <p:sldId id="484" r:id="rId12"/>
    <p:sldId id="487" r:id="rId13"/>
    <p:sldId id="41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lx" initials="m" lastIdx="21" clrIdx="0"/>
  <p:cmAuthor id="1" name="Matthew Woelfel" initials="" lastIdx="0" clrIdx="1"/>
  <p:cmAuthor id="2" name="TJ Swanek" initials="tj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BC5"/>
    <a:srgbClr val="316FB4"/>
    <a:srgbClr val="008DC2"/>
    <a:srgbClr val="3486C7"/>
    <a:srgbClr val="24568C"/>
    <a:srgbClr val="B0E2E6"/>
    <a:srgbClr val="A5E6E0"/>
    <a:srgbClr val="63D5D2"/>
    <a:srgbClr val="38B4BC"/>
    <a:srgbClr val="98C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3834" autoAdjust="0"/>
  </p:normalViewPr>
  <p:slideViewPr>
    <p:cSldViewPr snapToGrid="0" snapToObjects="1">
      <p:cViewPr>
        <p:scale>
          <a:sx n="60" d="100"/>
          <a:sy n="60" d="100"/>
        </p:scale>
        <p:origin x="-88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11244AD7-ECCE-4FA7-980E-3D98D99D1234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307" tIns="46153" rIns="92307" bIns="46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D940C124-4E73-44A8-8A8A-4176E5FE33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5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7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273" y="1530762"/>
            <a:ext cx="7967698" cy="456913"/>
          </a:xfrm>
        </p:spPr>
        <p:txBody>
          <a:bodyPr anchor="t" anchorCtr="0"/>
          <a:lstStyle>
            <a:lvl1pPr algn="l">
              <a:defRPr sz="3000" b="0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2242299"/>
            <a:ext cx="5502255" cy="127976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rgbClr val="7F7F7F"/>
                </a:solidFill>
                <a:latin typeface="Proxima Nova Regular"/>
                <a:cs typeface="Proxima Nova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" y="600529"/>
            <a:ext cx="2579239" cy="53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-1" y="1"/>
            <a:ext cx="9144001" cy="1185332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239" y="568471"/>
            <a:ext cx="8144027" cy="326574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7909024" cy="4343400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-1" y="1"/>
            <a:ext cx="9228667" cy="822476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210103"/>
            <a:ext cx="8042276" cy="443042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Thank You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3073249"/>
            <a:ext cx="8042276" cy="544265"/>
          </a:xfrm>
        </p:spPr>
        <p:txBody>
          <a:bodyPr/>
          <a:lstStyle>
            <a:lvl1pPr>
              <a:defRPr sz="2800" b="0" i="0">
                <a:solidFill>
                  <a:srgbClr val="38B4BC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7960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45F5A1D4-AB59-4F58-8CD0-050385B6DE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10165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3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AFF56-1BF5-4890-8754-6CB85E9095C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E26E7-E33C-415B-8177-FA42D12D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405530"/>
            <a:ext cx="8042276" cy="53359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6516179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1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999999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38" y="1358348"/>
            <a:ext cx="7846093" cy="2444107"/>
          </a:xfrm>
          <a:ln>
            <a:noFill/>
          </a:ln>
        </p:spPr>
        <p:txBody>
          <a:bodyPr/>
          <a:lstStyle/>
          <a:p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Design Process (SDP)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Czerniewski</a:t>
            </a:r>
            <a:b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Entergy Nuclear</a:t>
            </a:r>
            <a:endParaRPr lang="en-US" sz="2400" b="1" dirty="0">
              <a:solidFill>
                <a:srgbClr val="008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1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8100"/>
            <a:ext cx="7909024" cy="195579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 </a:t>
            </a:r>
            <a:r>
              <a:rPr lang="en-US" dirty="0" smtClean="0"/>
              <a:t>– SDP Software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General </a:t>
            </a:r>
            <a:r>
              <a:rPr lang="en-US" dirty="0"/>
              <a:t>Requirements</a:t>
            </a:r>
          </a:p>
          <a:p>
            <a:pPr>
              <a:spcAft>
                <a:spcPts val="1800"/>
              </a:spcAft>
            </a:pPr>
            <a:r>
              <a:rPr lang="en-US" dirty="0"/>
              <a:t>Specific Software Considerations</a:t>
            </a:r>
          </a:p>
          <a:p>
            <a:pPr>
              <a:spcAft>
                <a:spcPts val="1800"/>
              </a:spcAft>
            </a:pPr>
            <a:r>
              <a:rPr lang="en-US" dirty="0"/>
              <a:t>Challenges and Lessons Learned</a:t>
            </a:r>
          </a:p>
          <a:p>
            <a:pPr>
              <a:spcAft>
                <a:spcPts val="1800"/>
              </a:spcAft>
            </a:pPr>
            <a:r>
              <a:rPr lang="en-US" dirty="0"/>
              <a:t>SDP Panel </a:t>
            </a:r>
            <a:r>
              <a:rPr lang="en-US" dirty="0" smtClean="0"/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138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</a:t>
            </a:r>
            <a:r>
              <a:rPr lang="en-US" dirty="0" smtClean="0"/>
              <a:t>Software - 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SDP Efficiency Bulletin 17-06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industry procedure IP-ENG-001, Standard Design </a:t>
            </a:r>
            <a:r>
              <a:rPr lang="en-US" dirty="0" smtClean="0"/>
              <a:t>Process, </a:t>
            </a:r>
            <a:r>
              <a:rPr lang="en-US" dirty="0"/>
              <a:t>provides a streamlined and graded approach to the design change </a:t>
            </a:r>
            <a:r>
              <a:rPr lang="en-US" dirty="0" smtClean="0"/>
              <a:t>process. This </a:t>
            </a:r>
            <a:r>
              <a:rPr lang="en-US" dirty="0"/>
              <a:t>initiative also suggests the use of </a:t>
            </a:r>
            <a:r>
              <a:rPr lang="en-US" dirty="0">
                <a:solidFill>
                  <a:srgbClr val="FF0000"/>
                </a:solidFill>
              </a:rPr>
              <a:t>standardized (i.e. compatible reader) software </a:t>
            </a:r>
            <a:r>
              <a:rPr lang="en-US" dirty="0"/>
              <a:t>to facilitate compatibility and training to support implementation of the new </a:t>
            </a:r>
            <a:r>
              <a:rPr lang="en-US" dirty="0" smtClean="0"/>
              <a:t>process. …”</a:t>
            </a:r>
          </a:p>
          <a:p>
            <a:pPr lvl="1"/>
            <a:r>
              <a:rPr lang="en-US" dirty="0"/>
              <a:t>Desired </a:t>
            </a:r>
            <a:r>
              <a:rPr lang="en-US" dirty="0" smtClean="0"/>
              <a:t>end-state— “The </a:t>
            </a:r>
            <a:r>
              <a:rPr lang="en-US" dirty="0"/>
              <a:t>standard design change procedure IP-ENG-001, </a:t>
            </a:r>
            <a:r>
              <a:rPr lang="en-US" dirty="0">
                <a:solidFill>
                  <a:srgbClr val="FF0000"/>
                </a:solidFill>
              </a:rPr>
              <a:t>supported by standardized software</a:t>
            </a:r>
            <a:r>
              <a:rPr lang="en-US" dirty="0"/>
              <a:t>, is used across the industry to the benefit of each stakeholder</a:t>
            </a:r>
            <a:r>
              <a:rPr lang="en-US" dirty="0" smtClean="0"/>
              <a:t>. …”</a:t>
            </a:r>
          </a:p>
        </p:txBody>
      </p:sp>
    </p:spTree>
    <p:extLst>
      <p:ext uri="{BB962C8B-B14F-4D97-AF65-F5344CB8AC3E}">
        <p14:creationId xmlns:p14="http://schemas.microsoft.com/office/powerpoint/2010/main" val="9794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</a:t>
            </a:r>
            <a:r>
              <a:rPr lang="en-US" dirty="0" smtClean="0"/>
              <a:t>Software - General </a:t>
            </a:r>
            <a:r>
              <a:rPr lang="en-US" dirty="0"/>
              <a:t>Requirements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SDP Efficiency Bulletin 17-06 </a:t>
            </a:r>
          </a:p>
          <a:p>
            <a:pPr lvl="1"/>
            <a:r>
              <a:rPr lang="en-US" dirty="0"/>
              <a:t>Value proposition (vision of excellence</a:t>
            </a:r>
            <a:r>
              <a:rPr lang="en-US" dirty="0" smtClean="0"/>
              <a:t>)— “…</a:t>
            </a:r>
            <a:r>
              <a:rPr lang="en-US" dirty="0" smtClean="0">
                <a:solidFill>
                  <a:srgbClr val="FF0000"/>
                </a:solidFill>
              </a:rPr>
              <a:t>Standardized </a:t>
            </a:r>
            <a:r>
              <a:rPr lang="en-US" dirty="0">
                <a:solidFill>
                  <a:srgbClr val="FF0000"/>
                </a:solidFill>
              </a:rPr>
              <a:t>software to facilitate compatibility</a:t>
            </a:r>
            <a:r>
              <a:rPr lang="en-US" dirty="0"/>
              <a:t> will streamline the implementation of the new procedure</a:t>
            </a:r>
            <a:r>
              <a:rPr lang="en-US" dirty="0" smtClean="0"/>
              <a:t>.”</a:t>
            </a:r>
          </a:p>
          <a:p>
            <a:pPr lvl="1"/>
            <a:r>
              <a:rPr lang="en-US" dirty="0"/>
              <a:t>Measure of effectiveness— “…Sharing of engineering changes: Utilities will post their design change abstracts in the </a:t>
            </a:r>
            <a:r>
              <a:rPr lang="en-US" dirty="0">
                <a:solidFill>
                  <a:srgbClr val="FF0000"/>
                </a:solidFill>
              </a:rPr>
              <a:t>software tool located on shared electronic database </a:t>
            </a:r>
            <a:r>
              <a:rPr lang="en-US" dirty="0"/>
              <a:t>that will </a:t>
            </a:r>
            <a:r>
              <a:rPr lang="en-US" dirty="0" smtClean="0"/>
              <a:t>facilitate </a:t>
            </a:r>
            <a:r>
              <a:rPr lang="en-US" dirty="0"/>
              <a:t>sharing throughout the industry</a:t>
            </a:r>
            <a:r>
              <a:rPr lang="en-US" dirty="0" smtClean="0"/>
              <a:t>. …”</a:t>
            </a:r>
          </a:p>
          <a:p>
            <a:pPr lvl="1"/>
            <a:r>
              <a:rPr lang="en-US" i="1" dirty="0" smtClean="0"/>
              <a:t>Company Actions  </a:t>
            </a:r>
            <a:r>
              <a:rPr lang="en-US" dirty="0" smtClean="0"/>
              <a:t>“…Project </a:t>
            </a:r>
            <a:r>
              <a:rPr lang="en-US" dirty="0"/>
              <a:t>plan for </a:t>
            </a:r>
            <a:r>
              <a:rPr lang="en-US" dirty="0" smtClean="0"/>
              <a:t>implementation of </a:t>
            </a:r>
            <a:r>
              <a:rPr lang="en-US" dirty="0"/>
              <a:t>the company’s chosen </a:t>
            </a:r>
            <a:r>
              <a:rPr lang="en-US" dirty="0">
                <a:solidFill>
                  <a:srgbClr val="FF0000"/>
                </a:solidFill>
              </a:rPr>
              <a:t>standardized design software (i.e., base software package as a minimum)</a:t>
            </a:r>
            <a:r>
              <a:rPr lang="en-US" dirty="0"/>
              <a:t> by </a:t>
            </a:r>
            <a:r>
              <a:rPr lang="en-US" dirty="0" smtClean="0"/>
              <a:t>December </a:t>
            </a:r>
            <a:r>
              <a:rPr lang="en-US" dirty="0"/>
              <a:t>31, </a:t>
            </a:r>
            <a:r>
              <a:rPr lang="en-US" dirty="0" smtClean="0"/>
              <a:t>2018</a:t>
            </a:r>
            <a:r>
              <a:rPr lang="en-US" baseline="30000" dirty="0" smtClean="0"/>
              <a:t>*</a:t>
            </a:r>
            <a:r>
              <a:rPr lang="en-US" dirty="0" smtClean="0"/>
              <a:t>. …” </a:t>
            </a:r>
            <a:r>
              <a:rPr lang="en-US" sz="1800" dirty="0" smtClean="0"/>
              <a:t>*Note: Due date </a:t>
            </a:r>
            <a:r>
              <a:rPr lang="en-US" sz="1800" dirty="0"/>
              <a:t>i</a:t>
            </a:r>
            <a:r>
              <a:rPr lang="en-US" sz="1800" dirty="0" smtClean="0"/>
              <a:t>s based on draft Rev. 1 of EB.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085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</a:t>
            </a:r>
            <a:r>
              <a:rPr lang="en-US" dirty="0" smtClean="0"/>
              <a:t>Software - General </a:t>
            </a:r>
            <a:r>
              <a:rPr lang="en-US" dirty="0"/>
              <a:t>Requirements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General Requirements </a:t>
            </a:r>
          </a:p>
          <a:p>
            <a:pPr lvl="1"/>
            <a:r>
              <a:rPr lang="en-US" dirty="0" smtClean="0"/>
              <a:t>EB 17-06 does not mandate any one specific software solution</a:t>
            </a:r>
          </a:p>
          <a:p>
            <a:pPr lvl="1"/>
            <a:r>
              <a:rPr lang="en-US" dirty="0" smtClean="0"/>
              <a:t>Standardized, compatible reader software (e.g., can output to pdf </a:t>
            </a:r>
            <a:r>
              <a:rPr lang="en-US" dirty="0" smtClean="0"/>
              <a:t>or other compatible format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Supports posting of design </a:t>
            </a:r>
            <a:r>
              <a:rPr lang="en-US" dirty="0"/>
              <a:t>change abstracts </a:t>
            </a:r>
            <a:r>
              <a:rPr lang="en-US" dirty="0" smtClean="0"/>
              <a:t>to facilitate industry sharing</a:t>
            </a:r>
          </a:p>
          <a:p>
            <a:pPr lvl="1"/>
            <a:r>
              <a:rPr lang="en-US" dirty="0" smtClean="0"/>
              <a:t>Implement base software package as a minimum (i.e., interfaces with other utility software applications are optional)</a:t>
            </a:r>
          </a:p>
        </p:txBody>
      </p:sp>
    </p:spTree>
    <p:extLst>
      <p:ext uri="{BB962C8B-B14F-4D97-AF65-F5344CB8AC3E}">
        <p14:creationId xmlns:p14="http://schemas.microsoft.com/office/powerpoint/2010/main" val="40107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Specific </a:t>
            </a:r>
            <a:r>
              <a:rPr lang="en-US" dirty="0"/>
              <a:t>Software 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353426" cy="4611413"/>
          </a:xfrm>
        </p:spPr>
        <p:txBody>
          <a:bodyPr/>
          <a:lstStyle/>
          <a:p>
            <a:r>
              <a:rPr lang="en-US" dirty="0" smtClean="0"/>
              <a:t>Automation of the SDP Where Possible</a:t>
            </a:r>
          </a:p>
          <a:p>
            <a:pPr lvl="1"/>
            <a:r>
              <a:rPr lang="en-US" dirty="0" smtClean="0"/>
              <a:t>Design Attribute Review (use software to identify impacts, build Department Interfaces table and trigger review actions)</a:t>
            </a:r>
          </a:p>
          <a:p>
            <a:pPr lvl="1"/>
            <a:r>
              <a:rPr lang="en-US" dirty="0" smtClean="0"/>
              <a:t>Change Package Development and Approvals (enter data in software which produces electronic forms and signatures)</a:t>
            </a:r>
          </a:p>
          <a:p>
            <a:pPr lvl="1"/>
            <a:r>
              <a:rPr lang="en-US" dirty="0" smtClean="0"/>
              <a:t>Impact Reviews and Meetings (use software to track reviews, initiate and manage meetings)</a:t>
            </a:r>
          </a:p>
          <a:p>
            <a:pPr lvl="1"/>
            <a:r>
              <a:rPr lang="en-US" dirty="0" smtClean="0"/>
              <a:t>Review Comments (reviewers </a:t>
            </a:r>
            <a:r>
              <a:rPr lang="en-US" dirty="0"/>
              <a:t>provide comments electronically, versus use of hardcopy form)</a:t>
            </a:r>
          </a:p>
          <a:p>
            <a:pPr lvl="1"/>
            <a:r>
              <a:rPr lang="en-US" dirty="0" smtClean="0"/>
              <a:t>Industry Sharing (auto-generate, populate, share EC abstract)</a:t>
            </a:r>
          </a:p>
          <a:p>
            <a:pPr lvl="1"/>
            <a:r>
              <a:rPr lang="en-US" dirty="0" smtClean="0"/>
              <a:t>Field Change Requests, Advance Work Authorization</a:t>
            </a:r>
          </a:p>
          <a:p>
            <a:pPr lvl="1"/>
            <a:r>
              <a:rPr lang="en-US" dirty="0" smtClean="0"/>
              <a:t>Cloning / Copying of ECs</a:t>
            </a:r>
          </a:p>
        </p:txBody>
      </p:sp>
    </p:spTree>
    <p:extLst>
      <p:ext uri="{BB962C8B-B14F-4D97-AF65-F5344CB8AC3E}">
        <p14:creationId xmlns:p14="http://schemas.microsoft.com/office/powerpoint/2010/main" val="16953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Specific </a:t>
            </a:r>
            <a:r>
              <a:rPr lang="en-US" dirty="0"/>
              <a:t>Software </a:t>
            </a:r>
            <a:r>
              <a:rPr lang="en-US" dirty="0" smtClean="0"/>
              <a:t>Considerations (cont.)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175625" cy="4611413"/>
          </a:xfrm>
        </p:spPr>
        <p:txBody>
          <a:bodyPr/>
          <a:lstStyle/>
          <a:p>
            <a:r>
              <a:rPr lang="en-US" dirty="0" smtClean="0"/>
              <a:t>Interfaces with Other Utility Software Applications</a:t>
            </a:r>
          </a:p>
          <a:p>
            <a:pPr lvl="1"/>
            <a:r>
              <a:rPr lang="en-US" dirty="0" smtClean="0"/>
              <a:t>Enterprise Asset Management System (such as for Modification Requests, ECs, Work Orders, Affected Documents, Affected Components, etc.)</a:t>
            </a:r>
          </a:p>
          <a:p>
            <a:pPr lvl="1"/>
            <a:r>
              <a:rPr lang="en-US" dirty="0" smtClean="0"/>
              <a:t>Electronic Document Management System (such as for EC Record File, Document </a:t>
            </a:r>
            <a:r>
              <a:rPr lang="en-US" dirty="0"/>
              <a:t>M</a:t>
            </a:r>
            <a:r>
              <a:rPr lang="en-US" dirty="0" smtClean="0"/>
              <a:t>arkups, Document Images, etc.)</a:t>
            </a:r>
          </a:p>
          <a:p>
            <a:pPr lvl="1"/>
            <a:r>
              <a:rPr lang="en-US" dirty="0" smtClean="0"/>
              <a:t>Other Software Applications</a:t>
            </a:r>
          </a:p>
        </p:txBody>
      </p:sp>
    </p:spTree>
    <p:extLst>
      <p:ext uri="{BB962C8B-B14F-4D97-AF65-F5344CB8AC3E}">
        <p14:creationId xmlns:p14="http://schemas.microsoft.com/office/powerpoint/2010/main" val="7714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SDP Software - Challenges </a:t>
            </a:r>
            <a:r>
              <a:rPr lang="en-US" dirty="0"/>
              <a:t>and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611413"/>
          </a:xfrm>
        </p:spPr>
        <p:txBody>
          <a:bodyPr/>
          <a:lstStyle/>
          <a:p>
            <a:r>
              <a:rPr lang="en-US" dirty="0" smtClean="0"/>
              <a:t>Need to Have Clear Understanding of Current Utility and New Software Process Workflows (for ECs, Documents, etc.) to Ensure Proper Integration</a:t>
            </a:r>
          </a:p>
          <a:p>
            <a:r>
              <a:rPr lang="en-US" dirty="0" smtClean="0"/>
              <a:t>Need to Engage IT and Business Support Personnel Early in the Process and Develop Realistic Schedule</a:t>
            </a:r>
          </a:p>
          <a:p>
            <a:pPr lvl="1"/>
            <a:r>
              <a:rPr lang="en-US" dirty="0" smtClean="0"/>
              <a:t>Contract with software vendor (approvals may take time)</a:t>
            </a:r>
          </a:p>
          <a:p>
            <a:pPr lvl="1"/>
            <a:r>
              <a:rPr lang="en-US" dirty="0" smtClean="0"/>
              <a:t>Interfaces (may require significant and varied resources to configure)</a:t>
            </a:r>
          </a:p>
          <a:p>
            <a:pPr lvl="1"/>
            <a:r>
              <a:rPr lang="en-US" dirty="0" smtClean="0"/>
              <a:t>Configuration of user IDs and authentication against single sign-on </a:t>
            </a:r>
            <a:r>
              <a:rPr lang="en-US" dirty="0"/>
              <a:t>m</a:t>
            </a:r>
            <a:r>
              <a:rPr lang="en-US" dirty="0" smtClean="0"/>
              <a:t>anagement system (if applicable)</a:t>
            </a:r>
          </a:p>
          <a:p>
            <a:pPr lvl="1"/>
            <a:r>
              <a:rPr lang="en-US" dirty="0" smtClean="0"/>
              <a:t>Software testing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8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Panel Preview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7909024" cy="4611413"/>
          </a:xfrm>
        </p:spPr>
        <p:txBody>
          <a:bodyPr/>
          <a:lstStyle/>
          <a:p>
            <a:r>
              <a:rPr lang="en-US" dirty="0"/>
              <a:t>Representatives </a:t>
            </a:r>
            <a:r>
              <a:rPr lang="en-US" dirty="0" smtClean="0"/>
              <a:t>from Software Pilot </a:t>
            </a:r>
            <a:r>
              <a:rPr lang="en-US" dirty="0"/>
              <a:t>and </a:t>
            </a:r>
            <a:r>
              <a:rPr lang="en-US" dirty="0" smtClean="0"/>
              <a:t>Other Utilities That Have Implemented (or </a:t>
            </a:r>
            <a:r>
              <a:rPr lang="en-US" dirty="0"/>
              <a:t>are </a:t>
            </a:r>
            <a:r>
              <a:rPr lang="en-US" dirty="0" smtClean="0"/>
              <a:t>Implementing) </a:t>
            </a:r>
            <a:r>
              <a:rPr lang="en-US" dirty="0"/>
              <a:t>SDP </a:t>
            </a:r>
            <a:r>
              <a:rPr lang="en-US" dirty="0" smtClean="0"/>
              <a:t>Software Solutions </a:t>
            </a:r>
            <a:r>
              <a:rPr lang="en-US" dirty="0"/>
              <a:t>of </a:t>
            </a:r>
            <a:r>
              <a:rPr lang="en-US" dirty="0" smtClean="0"/>
              <a:t>Various Types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TVA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Exelon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Southern Nuclear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Ameren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Energy Northwest</a:t>
            </a:r>
          </a:p>
          <a:p>
            <a:r>
              <a:rPr lang="en-US" dirty="0" smtClean="0"/>
              <a:t>Discuss Experiences Relative </a:t>
            </a:r>
            <a:r>
              <a:rPr lang="en-US" dirty="0"/>
              <a:t>to </a:t>
            </a:r>
            <a:r>
              <a:rPr lang="en-US" dirty="0" smtClean="0"/>
              <a:t>SDP Software Implementation</a:t>
            </a:r>
            <a:r>
              <a:rPr lang="en-US" dirty="0"/>
              <a:t>, </a:t>
            </a:r>
            <a:r>
              <a:rPr lang="en-US" dirty="0" smtClean="0"/>
              <a:t>Including Key Insights </a:t>
            </a:r>
            <a:r>
              <a:rPr lang="en-US" dirty="0"/>
              <a:t>and </a:t>
            </a:r>
            <a:r>
              <a:rPr lang="en-US" dirty="0" smtClean="0"/>
              <a:t>Lessons </a:t>
            </a:r>
            <a:r>
              <a:rPr lang="en-US" dirty="0"/>
              <a:t>L</a:t>
            </a:r>
            <a:r>
              <a:rPr lang="en-US" dirty="0" smtClean="0"/>
              <a:t>earned</a:t>
            </a:r>
          </a:p>
          <a:p>
            <a:r>
              <a:rPr lang="en-US" dirty="0" smtClean="0"/>
              <a:t>Answer Questions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1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UCLEAR MATTERS_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7937CB7FCD046B52E0505DE7FA48F" ma:contentTypeVersion="0" ma:contentTypeDescription="Create a new document." ma:contentTypeScope="" ma:versionID="889265d43dcdddf6e4a44a119edd77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995E7C-3A0B-4240-B85F-DB20982734E7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3518C2-2DE2-41A1-AEA2-03F73E532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1E80D-F28F-4F97-94F9-F88672CEB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NUCLEAR MATTERS_Template</Template>
  <TotalTime>11619</TotalTime>
  <Words>598</Words>
  <Application>Microsoft Office PowerPoint</Application>
  <PresentationFormat>On-screen Show (4:3)</PresentationFormat>
  <Paragraphs>61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NUCLEAR MATTERS_Template</vt:lpstr>
      <vt:lpstr>Standard Design Process (SDP)  Software  Tom Czerniewski Entergy Nuclear</vt:lpstr>
      <vt:lpstr>Agenda – SDP Software </vt:lpstr>
      <vt:lpstr>SDP Software - General Requirements</vt:lpstr>
      <vt:lpstr>SDP Software - General Requirements (cont.)</vt:lpstr>
      <vt:lpstr>SDP Software - General Requirements (cont.)</vt:lpstr>
      <vt:lpstr> Specific Software Considerations </vt:lpstr>
      <vt:lpstr> Specific Software Considerations (cont.)  </vt:lpstr>
      <vt:lpstr> SDP Software - Challenges and Lessons Learned</vt:lpstr>
      <vt:lpstr>Software Panel Preview </vt:lpstr>
      <vt:lpstr>PowerPoint Presentation</vt:lpstr>
    </vt:vector>
  </TitlesOfParts>
  <Company>WCNOC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MATTERS</dc:title>
  <dc:creator>Bolley Scott W</dc:creator>
  <cp:lastModifiedBy>Czerniewski, Thomas</cp:lastModifiedBy>
  <cp:revision>311</cp:revision>
  <cp:lastPrinted>2016-06-08T15:49:17Z</cp:lastPrinted>
  <dcterms:created xsi:type="dcterms:W3CDTF">2015-10-29T18:39:34Z</dcterms:created>
  <dcterms:modified xsi:type="dcterms:W3CDTF">2018-06-21T21:25:33Z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0x010100F2D7937CB7FCD046B52E0505DE7FA48F</vt:lpwstr>
  </property>
</Properties>
</file>