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eg"/>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0" r:id="rId3"/>
    <p:sldMasterId id="2147483686" r:id="rId4"/>
  </p:sldMasterIdLst>
  <p:notesMasterIdLst>
    <p:notesMasterId r:id="rId45"/>
  </p:notesMasterIdLst>
  <p:sldIdLst>
    <p:sldId id="256" r:id="rId5"/>
    <p:sldId id="258" r:id="rId6"/>
    <p:sldId id="257" r:id="rId7"/>
    <p:sldId id="259" r:id="rId8"/>
    <p:sldId id="291" r:id="rId9"/>
    <p:sldId id="292" r:id="rId10"/>
    <p:sldId id="299" r:id="rId11"/>
    <p:sldId id="300" r:id="rId12"/>
    <p:sldId id="293" r:id="rId13"/>
    <p:sldId id="294" r:id="rId14"/>
    <p:sldId id="260" r:id="rId15"/>
    <p:sldId id="261" r:id="rId16"/>
    <p:sldId id="262" r:id="rId17"/>
    <p:sldId id="263" r:id="rId18"/>
    <p:sldId id="264" r:id="rId19"/>
    <p:sldId id="265" r:id="rId20"/>
    <p:sldId id="266" r:id="rId21"/>
    <p:sldId id="267" r:id="rId22"/>
    <p:sldId id="268"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98" r:id="rId43"/>
    <p:sldId id="289" r:id="rId44"/>
  </p:sldIdLst>
  <p:sldSz cx="10058400" cy="7772400"/>
  <p:notesSz cx="10058400" cy="7772400"/>
  <p:defaultTextStyle>
    <a:defPPr>
      <a:defRPr lang="en-US"/>
    </a:defPPr>
    <a:lvl1pPr marL="0" algn="l" defTabSz="913331" rtl="0" eaLnBrk="1" latinLnBrk="0" hangingPunct="1">
      <a:defRPr sz="1800" kern="1200">
        <a:solidFill>
          <a:schemeClr val="tx1"/>
        </a:solidFill>
        <a:latin typeface="+mn-lt"/>
        <a:ea typeface="+mn-ea"/>
        <a:cs typeface="+mn-cs"/>
      </a:defRPr>
    </a:lvl1pPr>
    <a:lvl2pPr marL="456665"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7" algn="l" defTabSz="913331" rtl="0" eaLnBrk="1" latinLnBrk="0" hangingPunct="1">
      <a:defRPr sz="1800" kern="1200">
        <a:solidFill>
          <a:schemeClr val="tx1"/>
        </a:solidFill>
        <a:latin typeface="+mn-lt"/>
        <a:ea typeface="+mn-ea"/>
        <a:cs typeface="+mn-cs"/>
      </a:defRPr>
    </a:lvl4pPr>
    <a:lvl5pPr marL="1826663" algn="l" defTabSz="913331" rtl="0" eaLnBrk="1" latinLnBrk="0" hangingPunct="1">
      <a:defRPr sz="1800" kern="1200">
        <a:solidFill>
          <a:schemeClr val="tx1"/>
        </a:solidFill>
        <a:latin typeface="+mn-lt"/>
        <a:ea typeface="+mn-ea"/>
        <a:cs typeface="+mn-cs"/>
      </a:defRPr>
    </a:lvl5pPr>
    <a:lvl6pPr marL="2283328" algn="l" defTabSz="913331" rtl="0" eaLnBrk="1" latinLnBrk="0" hangingPunct="1">
      <a:defRPr sz="1800" kern="1200">
        <a:solidFill>
          <a:schemeClr val="tx1"/>
        </a:solidFill>
        <a:latin typeface="+mn-lt"/>
        <a:ea typeface="+mn-ea"/>
        <a:cs typeface="+mn-cs"/>
      </a:defRPr>
    </a:lvl6pPr>
    <a:lvl7pPr marL="2739995" algn="l" defTabSz="913331" rtl="0" eaLnBrk="1" latinLnBrk="0" hangingPunct="1">
      <a:defRPr sz="1800" kern="1200">
        <a:solidFill>
          <a:schemeClr val="tx1"/>
        </a:solidFill>
        <a:latin typeface="+mn-lt"/>
        <a:ea typeface="+mn-ea"/>
        <a:cs typeface="+mn-cs"/>
      </a:defRPr>
    </a:lvl7pPr>
    <a:lvl8pPr marL="3196659"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77" y="3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1980E427-B75A-438E-8677-5BEA5EB35203}" type="datetimeFigureOut">
              <a:rPr lang="en-US" smtClean="0"/>
              <a:t>6/22/2018</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967A18DD-82EB-4B85-91C9-287322210EEE}" type="slidenum">
              <a:rPr lang="en-US" smtClean="0"/>
              <a:t>‹#›</a:t>
            </a:fld>
            <a:endParaRPr lang="en-US"/>
          </a:p>
        </p:txBody>
      </p:sp>
    </p:spTree>
    <p:extLst>
      <p:ext uri="{BB962C8B-B14F-4D97-AF65-F5344CB8AC3E}">
        <p14:creationId xmlns:p14="http://schemas.microsoft.com/office/powerpoint/2010/main" val="703613541"/>
      </p:ext>
    </p:extLst>
  </p:cSld>
  <p:clrMap bg1="lt1" tx1="dk1" bg2="lt2" tx2="dk2" accent1="accent1" accent2="accent2" accent3="accent3" accent4="accent4" accent5="accent5" accent6="accent6" hlink="hlink" folHlink="folHlink"/>
  <p:notesStyle>
    <a:lvl1pPr marL="0" algn="l" defTabSz="913331" rtl="0" eaLnBrk="1" latinLnBrk="0" hangingPunct="1">
      <a:defRPr sz="1200" kern="1200">
        <a:solidFill>
          <a:schemeClr val="tx1"/>
        </a:solidFill>
        <a:latin typeface="+mn-lt"/>
        <a:ea typeface="+mn-ea"/>
        <a:cs typeface="+mn-cs"/>
      </a:defRPr>
    </a:lvl1pPr>
    <a:lvl2pPr marL="456665" algn="l" defTabSz="913331" rtl="0" eaLnBrk="1" latinLnBrk="0" hangingPunct="1">
      <a:defRPr sz="1200" kern="1200">
        <a:solidFill>
          <a:schemeClr val="tx1"/>
        </a:solidFill>
        <a:latin typeface="+mn-lt"/>
        <a:ea typeface="+mn-ea"/>
        <a:cs typeface="+mn-cs"/>
      </a:defRPr>
    </a:lvl2pPr>
    <a:lvl3pPr marL="913331" algn="l" defTabSz="913331" rtl="0" eaLnBrk="1" latinLnBrk="0" hangingPunct="1">
      <a:defRPr sz="1200" kern="1200">
        <a:solidFill>
          <a:schemeClr val="tx1"/>
        </a:solidFill>
        <a:latin typeface="+mn-lt"/>
        <a:ea typeface="+mn-ea"/>
        <a:cs typeface="+mn-cs"/>
      </a:defRPr>
    </a:lvl3pPr>
    <a:lvl4pPr marL="1369997" algn="l" defTabSz="913331" rtl="0" eaLnBrk="1" latinLnBrk="0" hangingPunct="1">
      <a:defRPr sz="1200" kern="1200">
        <a:solidFill>
          <a:schemeClr val="tx1"/>
        </a:solidFill>
        <a:latin typeface="+mn-lt"/>
        <a:ea typeface="+mn-ea"/>
        <a:cs typeface="+mn-cs"/>
      </a:defRPr>
    </a:lvl4pPr>
    <a:lvl5pPr marL="1826663" algn="l" defTabSz="913331" rtl="0" eaLnBrk="1" latinLnBrk="0" hangingPunct="1">
      <a:defRPr sz="1200" kern="1200">
        <a:solidFill>
          <a:schemeClr val="tx1"/>
        </a:solidFill>
        <a:latin typeface="+mn-lt"/>
        <a:ea typeface="+mn-ea"/>
        <a:cs typeface="+mn-cs"/>
      </a:defRPr>
    </a:lvl5pPr>
    <a:lvl6pPr marL="2283328" algn="l" defTabSz="913331" rtl="0" eaLnBrk="1" latinLnBrk="0" hangingPunct="1">
      <a:defRPr sz="1200" kern="1200">
        <a:solidFill>
          <a:schemeClr val="tx1"/>
        </a:solidFill>
        <a:latin typeface="+mn-lt"/>
        <a:ea typeface="+mn-ea"/>
        <a:cs typeface="+mn-cs"/>
      </a:defRPr>
    </a:lvl6pPr>
    <a:lvl7pPr marL="2739995" algn="l" defTabSz="913331" rtl="0" eaLnBrk="1" latinLnBrk="0" hangingPunct="1">
      <a:defRPr sz="1200" kern="1200">
        <a:solidFill>
          <a:schemeClr val="tx1"/>
        </a:solidFill>
        <a:latin typeface="+mn-lt"/>
        <a:ea typeface="+mn-ea"/>
        <a:cs typeface="+mn-cs"/>
      </a:defRPr>
    </a:lvl7pPr>
    <a:lvl8pPr marL="3196659" algn="l" defTabSz="913331" rtl="0" eaLnBrk="1" latinLnBrk="0" hangingPunct="1">
      <a:defRPr sz="1200" kern="1200">
        <a:solidFill>
          <a:schemeClr val="tx1"/>
        </a:solidFill>
        <a:latin typeface="+mn-lt"/>
        <a:ea typeface="+mn-ea"/>
        <a:cs typeface="+mn-cs"/>
      </a:defRPr>
    </a:lvl8pPr>
    <a:lvl9pPr marL="3653324" algn="l" defTabSz="913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smtClean="0"/>
              <a:t>Plain and simple</a:t>
            </a:r>
            <a:r>
              <a:rPr lang="en-US" baseline="0" dirty="0" smtClean="0"/>
              <a:t> – standardization of processes promotes consistency and efficiency.</a:t>
            </a:r>
          </a:p>
          <a:p>
            <a:endParaRPr lang="en-US" baseline="0" dirty="0" smtClean="0"/>
          </a:p>
          <a:p>
            <a:r>
              <a:rPr lang="en-US" baseline="0" dirty="0" smtClean="0"/>
              <a:t>The SIEP team feels that use of the process will improve timely disposition of alternate replacement items for resolving obsolescence challenges or evaluating manufacturer product improvements.  Hard cost savings are modest and dependent on the maturity of your existing program and the degree that your resources are centralized and automated.</a:t>
            </a:r>
          </a:p>
          <a:p>
            <a:endParaRPr lang="en-US" baseline="0" dirty="0" smtClean="0"/>
          </a:p>
          <a:p>
            <a:r>
              <a:rPr lang="en-US" baseline="0" dirty="0" smtClean="0"/>
              <a:t>Additional benefits in material and labor costs may be realized through use of a graded approach to item equivalency evaluations, sharing of IEEs to other utilities, and improved methods to receive engineering inputs to keep the evaluation in IEE space.</a:t>
            </a:r>
            <a:endParaRPr lang="en-US" dirty="0" smtClean="0"/>
          </a:p>
          <a:p>
            <a:endParaRPr lang="en-US" dirty="0"/>
          </a:p>
        </p:txBody>
      </p:sp>
      <p:sp>
        <p:nvSpPr>
          <p:cNvPr id="4" name="Slide Number Placeholder 3"/>
          <p:cNvSpPr>
            <a:spLocks noGrp="1"/>
          </p:cNvSpPr>
          <p:nvPr>
            <p:ph type="sldNum" sz="quarter" idx="10"/>
          </p:nvPr>
        </p:nvSpPr>
        <p:spPr/>
        <p:txBody>
          <a:bodyPr/>
          <a:lstStyle/>
          <a:p>
            <a:fld id="{967A18DD-82EB-4B85-91C9-287322210EEE}" type="slidenum">
              <a:rPr lang="en-US" smtClean="0"/>
              <a:t>2</a:t>
            </a:fld>
            <a:endParaRPr lang="en-US"/>
          </a:p>
        </p:txBody>
      </p:sp>
    </p:spTree>
    <p:extLst>
      <p:ext uri="{BB962C8B-B14F-4D97-AF65-F5344CB8AC3E}">
        <p14:creationId xmlns:p14="http://schemas.microsoft.com/office/powerpoint/2010/main" val="22307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5350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smtClean="0"/>
              <a:t>Like an</a:t>
            </a:r>
            <a:r>
              <a:rPr lang="en-US" baseline="0" dirty="0" smtClean="0"/>
              <a:t> administrative change; the configuration only change does not require an engineering work product but may allow for document and drawing updates to reflect the replacement item (e.g. part number update).  For NSSS certified equivalent items, we are leveraging the equivalency evaluation already performed by the supplier' who is uniquely cognizant of the original plant system/equipment requirements, provided that any implementation requirements can be controlled skill of the craft.</a:t>
            </a:r>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5350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582613"/>
            <a:ext cx="3886200" cy="2914650"/>
          </a:xfrm>
        </p:spPr>
      </p:sp>
      <p:sp>
        <p:nvSpPr>
          <p:cNvPr id="3" name="Notes Placeholder 2"/>
          <p:cNvSpPr>
            <a:spLocks noGrp="1"/>
          </p:cNvSpPr>
          <p:nvPr>
            <p:ph type="body" idx="1"/>
          </p:nvPr>
        </p:nvSpPr>
        <p:spPr/>
        <p:txBody>
          <a:bodyPr>
            <a:normAutofit/>
          </a:bodyPr>
          <a:lstStyle/>
          <a:p>
            <a:endParaRPr lang="en-US" baseline="0" dirty="0"/>
          </a:p>
          <a:p>
            <a:r>
              <a:rPr lang="en-US" baseline="0" dirty="0"/>
              <a:t> </a:t>
            </a:r>
            <a:r>
              <a:rPr lang="en-US" baseline="0" dirty="0" smtClean="0"/>
              <a:t>The part change typically begins with revising the active part number in the catalog ID or stock system, and is followed by the Change Impact Assessment Form of the SIEP which can initiate appropriate document updates.  Since the change is accepted – no item equivalency evaluation is required.</a:t>
            </a:r>
            <a:endParaRPr lang="en-US" baseline="0" dirty="0"/>
          </a:p>
        </p:txBody>
      </p:sp>
      <p:sp>
        <p:nvSpPr>
          <p:cNvPr id="4" name="Slide Number Placeholder 3"/>
          <p:cNvSpPr>
            <a:spLocks noGrp="1"/>
          </p:cNvSpPr>
          <p:nvPr>
            <p:ph type="sldNum" sz="quarter" idx="10"/>
          </p:nvPr>
        </p:nvSpPr>
        <p:spPr/>
        <p:txBody>
          <a:bodyPr/>
          <a:lstStyle/>
          <a:p>
            <a:fld id="{4F4567BF-A811-4B2F-8DA7-8BA72F9C277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4594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normAutofit/>
          </a:bodyPr>
          <a:lstStyle/>
          <a:p>
            <a:endParaRPr lang="en-US" baseline="0" dirty="0"/>
          </a:p>
          <a:p>
            <a:r>
              <a:rPr lang="en-US" baseline="0" dirty="0"/>
              <a:t> </a:t>
            </a:r>
            <a:r>
              <a:rPr lang="en-US" baseline="0" dirty="0" smtClean="0"/>
              <a:t>The SIEP Configuration Only Change takes credit for NSSS suppliers (GE, Westinghouse, </a:t>
            </a:r>
            <a:r>
              <a:rPr lang="en-US" baseline="0" dirty="0" err="1" smtClean="0"/>
              <a:t>Areva</a:t>
            </a:r>
            <a:r>
              <a:rPr lang="en-US" baseline="0" dirty="0" smtClean="0"/>
              <a:t>, CE) performed equivalency evaluations since these companies are uniquely postured to have knowledge and control of the original system/equipment design such that they are capable of assessing impacts on equipment technical design basis requirements.  The SIEP includes examples of terms and conditions in which credit can be established and certified under this process.  This is typically used for minor design upgrades but still must operate within the IEE screening boundaries that proceeded this step.  Other considerations for moving the NSSS change to an item equivalency reside in the document or craft installation instructions that may drive the potential configuration only change into a long or short form IEE process.</a:t>
            </a:r>
            <a:endParaRPr lang="en-US" baseline="0" dirty="0"/>
          </a:p>
        </p:txBody>
      </p:sp>
      <p:sp>
        <p:nvSpPr>
          <p:cNvPr id="4" name="Slide Number Placeholder 3"/>
          <p:cNvSpPr>
            <a:spLocks noGrp="1"/>
          </p:cNvSpPr>
          <p:nvPr>
            <p:ph type="sldNum" sz="quarter" idx="10"/>
          </p:nvPr>
        </p:nvSpPr>
        <p:spPr/>
        <p:txBody>
          <a:bodyPr/>
          <a:lstStyle/>
          <a:p>
            <a:fld id="{4F4567BF-A811-4B2F-8DA7-8BA72F9C2774}" type="slidenum">
              <a:rPr lang="en-US" smtClean="0"/>
              <a:pPr/>
              <a:t>8</a:t>
            </a:fld>
            <a:endParaRPr lang="en-US" dirty="0"/>
          </a:p>
        </p:txBody>
      </p:sp>
    </p:spTree>
    <p:extLst>
      <p:ext uri="{BB962C8B-B14F-4D97-AF65-F5344CB8AC3E}">
        <p14:creationId xmlns:p14="http://schemas.microsoft.com/office/powerpoint/2010/main" val="354594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smtClean="0"/>
              <a:t>Short</a:t>
            </a:r>
            <a:r>
              <a:rPr lang="en-US" baseline="0" dirty="0" smtClean="0"/>
              <a:t> Form IEEs are intended for changes that have minimal impact on the parent component’s design basis functions, such that failure modes and effects are unchanged from previous evaluations and are therefore omitted from the evaluation.  Short form evaluations are particularly well suited for evaluations of upgraded materials or piece-parts used in higher order assemblies.</a:t>
            </a:r>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5350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3250" y="582613"/>
            <a:ext cx="3771900" cy="2914650"/>
          </a:xfrm>
        </p:spPr>
      </p:sp>
      <p:sp>
        <p:nvSpPr>
          <p:cNvPr id="3" name="Notes Placeholder 2"/>
          <p:cNvSpPr>
            <a:spLocks noGrp="1"/>
          </p:cNvSpPr>
          <p:nvPr>
            <p:ph type="body" idx="1"/>
          </p:nvPr>
        </p:nvSpPr>
        <p:spPr/>
        <p:txBody>
          <a:bodyPr/>
          <a:lstStyle/>
          <a:p>
            <a:r>
              <a:rPr lang="en-US" dirty="0" smtClean="0"/>
              <a:t>The</a:t>
            </a:r>
            <a:r>
              <a:rPr lang="en-US" baseline="0" dirty="0" smtClean="0"/>
              <a:t> Long Form IEE is the appropriate tool when the scope of the changes are complex in nature, involve extensive characteristic changes, or may require detailed implementation instructions beyond skill of the craft.  The long form also provides a vehicle for evaluating impacts on the FMEA of the parent component, provided the impacts are still bounded by failures of the same type from previous analysis.  In some cases, the long form may require engineering inputs which will be discussed in later slides.</a:t>
            </a:r>
          </a:p>
          <a:p>
            <a:endParaRPr lang="en-US" baseline="0" dirty="0" smtClean="0"/>
          </a:p>
          <a:p>
            <a:r>
              <a:rPr lang="en-US" baseline="0" dirty="0" smtClean="0"/>
              <a:t>INSTRUCTOR Ask: Are these tools different from your current process?</a:t>
            </a:r>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5350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4462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6/22/2018</a:t>
            </a:fld>
            <a:endParaRPr lang="en-US"/>
          </a:p>
        </p:txBody>
      </p:sp>
      <p:sp>
        <p:nvSpPr>
          <p:cNvPr id="6" name="Holder 6"/>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8819" indent="0">
              <a:buNone/>
              <a:defRPr sz="2200" b="1"/>
            </a:lvl2pPr>
            <a:lvl3pPr marL="1017633" indent="0">
              <a:buNone/>
              <a:defRPr sz="2000" b="1"/>
            </a:lvl3pPr>
            <a:lvl4pPr marL="1526452" indent="0">
              <a:buNone/>
              <a:defRPr sz="1800" b="1"/>
            </a:lvl4pPr>
            <a:lvl5pPr marL="2035267" indent="0">
              <a:buNone/>
              <a:defRPr sz="1800" b="1"/>
            </a:lvl5pPr>
            <a:lvl6pPr marL="2544086" indent="0">
              <a:buNone/>
              <a:defRPr sz="1800" b="1"/>
            </a:lvl6pPr>
            <a:lvl7pPr marL="3052900" indent="0">
              <a:buNone/>
              <a:defRPr sz="1800" b="1"/>
            </a:lvl7pPr>
            <a:lvl8pPr marL="3561719" indent="0">
              <a:buNone/>
              <a:defRPr sz="1800" b="1"/>
            </a:lvl8pPr>
            <a:lvl9pPr marL="407053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9" y="1739795"/>
            <a:ext cx="4445953" cy="725064"/>
          </a:xfrm>
        </p:spPr>
        <p:txBody>
          <a:bodyPr anchor="b"/>
          <a:lstStyle>
            <a:lvl1pPr marL="0" indent="0">
              <a:buNone/>
              <a:defRPr sz="2700" b="1"/>
            </a:lvl1pPr>
            <a:lvl2pPr marL="508819" indent="0">
              <a:buNone/>
              <a:defRPr sz="2200" b="1"/>
            </a:lvl2pPr>
            <a:lvl3pPr marL="1017633" indent="0">
              <a:buNone/>
              <a:defRPr sz="2000" b="1"/>
            </a:lvl3pPr>
            <a:lvl4pPr marL="1526452" indent="0">
              <a:buNone/>
              <a:defRPr sz="1800" b="1"/>
            </a:lvl4pPr>
            <a:lvl5pPr marL="2035267" indent="0">
              <a:buNone/>
              <a:defRPr sz="1800" b="1"/>
            </a:lvl5pPr>
            <a:lvl6pPr marL="2544086" indent="0">
              <a:buNone/>
              <a:defRPr sz="1800" b="1"/>
            </a:lvl6pPr>
            <a:lvl7pPr marL="3052900" indent="0">
              <a:buNone/>
              <a:defRPr sz="1800" b="1"/>
            </a:lvl7pPr>
            <a:lvl8pPr marL="3561719" indent="0">
              <a:buNone/>
              <a:defRPr sz="1800" b="1"/>
            </a:lvl8pPr>
            <a:lvl9pPr marL="40705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50756" y="6846510"/>
            <a:ext cx="2346960" cy="413808"/>
          </a:xfrm>
          <a:prstGeom prst="rect">
            <a:avLst/>
          </a:prstGeom>
        </p:spPr>
        <p:txBody>
          <a:bodyPr lIns="101763" tIns="50882" rIns="101763" bIns="50882"/>
          <a:lstStyle/>
          <a:p>
            <a:pPr defTabSz="1017633"/>
            <a:fld id="{45F5A1D4-AB59-4F58-8CD0-050385B6DEEA}" type="datetime1">
              <a:rPr lang="en-US" sz="2000" smtClean="0">
                <a:solidFill>
                  <a:prstClr val="black">
                    <a:tint val="75000"/>
                  </a:prstClr>
                </a:solidFill>
                <a:latin typeface="Calibri"/>
              </a:rPr>
              <a:pPr defTabSz="1017633"/>
              <a:t>6/22/2018</a:t>
            </a:fld>
            <a:endParaRPr lang="en-US" sz="2000" dirty="0">
              <a:solidFill>
                <a:prstClr val="black">
                  <a:tint val="75000"/>
                </a:prstClr>
              </a:solidFill>
              <a:latin typeface="Calibri"/>
            </a:endParaRPr>
          </a:p>
        </p:txBody>
      </p:sp>
      <p:sp>
        <p:nvSpPr>
          <p:cNvPr id="8" name="Footer Placeholder 7"/>
          <p:cNvSpPr>
            <a:spLocks noGrp="1"/>
          </p:cNvSpPr>
          <p:nvPr>
            <p:ph type="ftr" sz="quarter" idx="11"/>
          </p:nvPr>
        </p:nvSpPr>
        <p:spPr>
          <a:xfrm>
            <a:off x="3860538" y="7203864"/>
            <a:ext cx="3185160" cy="413808"/>
          </a:xfrm>
          <a:prstGeom prst="rect">
            <a:avLst/>
          </a:prstGeom>
        </p:spPr>
        <p:txBody>
          <a:bodyPr lIns="101763" tIns="50882" rIns="101763" bIns="50882"/>
          <a:lstStyle/>
          <a:p>
            <a:pPr defTabSz="1017633"/>
            <a:endParaRPr lang="en-US" sz="2000" dirty="0">
              <a:solidFill>
                <a:prstClr val="black">
                  <a:tint val="75000"/>
                </a:prstClr>
              </a:solidFill>
              <a:latin typeface="Calibri"/>
            </a:endParaRPr>
          </a:p>
        </p:txBody>
      </p:sp>
      <p:sp>
        <p:nvSpPr>
          <p:cNvPr id="9" name="Slide Number Placeholder 8"/>
          <p:cNvSpPr>
            <a:spLocks noGrp="1"/>
          </p:cNvSpPr>
          <p:nvPr>
            <p:ph type="sldNum" sz="quarter" idx="12"/>
          </p:nvPr>
        </p:nvSpPr>
        <p:spPr>
          <a:xfrm>
            <a:off x="6611182" y="6846510"/>
            <a:ext cx="2346960" cy="413808"/>
          </a:xfrm>
          <a:prstGeom prst="rect">
            <a:avLst/>
          </a:prstGeom>
        </p:spPr>
        <p:txBody>
          <a:bodyPr lIns="101763" tIns="50882" rIns="101763" bIns="50882"/>
          <a:lstStyle/>
          <a:p>
            <a:pPr defTabSz="1017633"/>
            <a:fld id="{58D22477-DC1A-8149-B3C1-EFC6358C6140}" type="slidenum">
              <a:rPr lang="en-US" sz="2000" smtClean="0">
                <a:solidFill>
                  <a:prstClr val="black">
                    <a:tint val="75000"/>
                  </a:prstClr>
                </a:solidFill>
                <a:latin typeface="Calibri"/>
              </a:rPr>
              <a:pPr defTabSz="1017633"/>
              <a:t>‹#›</a:t>
            </a:fld>
            <a:endParaRPr lang="en-US" sz="2000" dirty="0">
              <a:solidFill>
                <a:prstClr val="black">
                  <a:tint val="75000"/>
                </a:prstClr>
              </a:solidFill>
              <a:latin typeface="Calibri"/>
            </a:endParaRPr>
          </a:p>
        </p:txBody>
      </p:sp>
    </p:spTree>
    <p:extLst>
      <p:ext uri="{BB962C8B-B14F-4D97-AF65-F5344CB8AC3E}">
        <p14:creationId xmlns:p14="http://schemas.microsoft.com/office/powerpoint/2010/main" val="189573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7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7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763" tIns="50882" rIns="101763" bIns="50882"/>
          <a:lstStyle/>
          <a:p>
            <a:pPr defTabSz="1017633"/>
            <a:fld id="{02AAFF56-1BF5-4890-8754-6CB85E9095CC}" type="datetimeFigureOut">
              <a:rPr lang="en-US" sz="2000" smtClean="0">
                <a:solidFill>
                  <a:prstClr val="black"/>
                </a:solidFill>
              </a:rPr>
              <a:pPr defTabSz="1017633"/>
              <a:t>6/22/2018</a:t>
            </a:fld>
            <a:endParaRPr lang="en-US" sz="2000">
              <a:solidFill>
                <a:prstClr val="black"/>
              </a:solidFill>
            </a:endParaRPr>
          </a:p>
        </p:txBody>
      </p:sp>
      <p:sp>
        <p:nvSpPr>
          <p:cNvPr id="6" name="Footer Placeholder 5"/>
          <p:cNvSpPr>
            <a:spLocks noGrp="1"/>
          </p:cNvSpPr>
          <p:nvPr>
            <p:ph type="ftr" sz="quarter" idx="11"/>
          </p:nvPr>
        </p:nvSpPr>
        <p:spPr>
          <a:xfrm>
            <a:off x="3436620" y="7203864"/>
            <a:ext cx="3185160" cy="413808"/>
          </a:xfrm>
          <a:prstGeom prst="rect">
            <a:avLst/>
          </a:prstGeom>
        </p:spPr>
        <p:txBody>
          <a:bodyPr lIns="101763" tIns="50882" rIns="101763" bIns="50882"/>
          <a:lstStyle/>
          <a:p>
            <a:pPr defTabSz="1017633"/>
            <a:endParaRPr lang="en-US" sz="2000">
              <a:solidFill>
                <a:prstClr val="black"/>
              </a:solidFill>
            </a:endParaRP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763" tIns="50882" rIns="101763" bIns="50882"/>
          <a:lstStyle/>
          <a:p>
            <a:pPr defTabSz="1017633"/>
            <a:fld id="{8BAE26E7-E33C-415B-8177-FA42D12DE2BC}" type="slidenum">
              <a:rPr lang="en-US" sz="2000" smtClean="0">
                <a:solidFill>
                  <a:prstClr val="black"/>
                </a:solidFill>
              </a:rPr>
              <a:pPr defTabSz="1017633"/>
              <a:t>‹#›</a:t>
            </a:fld>
            <a:endParaRPr lang="en-US" sz="2000">
              <a:solidFill>
                <a:prstClr val="black"/>
              </a:solidFill>
            </a:endParaRPr>
          </a:p>
        </p:txBody>
      </p:sp>
    </p:spTree>
    <p:extLst>
      <p:ext uri="{BB962C8B-B14F-4D97-AF65-F5344CB8AC3E}">
        <p14:creationId xmlns:p14="http://schemas.microsoft.com/office/powerpoint/2010/main" val="317874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4462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extLst>
      <p:ext uri="{BB962C8B-B14F-4D97-AF65-F5344CB8AC3E}">
        <p14:creationId xmlns:p14="http://schemas.microsoft.com/office/powerpoint/2010/main" val="296817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83325" y="657435"/>
            <a:ext cx="891748" cy="453458"/>
          </a:xfrm>
        </p:spPr>
        <p:txBody>
          <a:bodyPr lIns="0" tIns="0" rIns="0" bIns="0"/>
          <a:lstStyle>
            <a:lvl1pPr>
              <a:defRPr sz="2900" b="1" i="0">
                <a:solidFill>
                  <a:schemeClr val="bg1"/>
                </a:solidFill>
                <a:latin typeface="Arial Black"/>
                <a:cs typeface="Arial Black"/>
              </a:defRPr>
            </a:lvl1pPr>
          </a:lstStyle>
          <a:p>
            <a:endParaRPr/>
          </a:p>
        </p:txBody>
      </p:sp>
      <p:sp>
        <p:nvSpPr>
          <p:cNvPr id="3" name="Holder 3"/>
          <p:cNvSpPr>
            <a:spLocks noGrp="1"/>
          </p:cNvSpPr>
          <p:nvPr>
            <p:ph type="body" idx="1"/>
          </p:nvPr>
        </p:nvSpPr>
        <p:spPr>
          <a:xfrm>
            <a:off x="762420" y="1366004"/>
            <a:ext cx="8533571" cy="383695"/>
          </a:xfrm>
        </p:spPr>
        <p:txBody>
          <a:bodyPr lIns="0" tIns="0" rIns="0" bIns="0"/>
          <a:lstStyle>
            <a:lvl1pPr>
              <a:defRPr sz="2500" b="0" i="0">
                <a:solidFill>
                  <a:srgbClr val="656769"/>
                </a:solidFill>
                <a:latin typeface="Arial Unicode MS"/>
                <a:cs typeface="Arial Unicode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extLst>
      <p:ext uri="{BB962C8B-B14F-4D97-AF65-F5344CB8AC3E}">
        <p14:creationId xmlns:p14="http://schemas.microsoft.com/office/powerpoint/2010/main" val="3152271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83325" y="657435"/>
            <a:ext cx="891748" cy="453458"/>
          </a:xfrm>
        </p:spPr>
        <p:txBody>
          <a:bodyPr lIns="0" tIns="0" rIns="0" bIns="0"/>
          <a:lstStyle>
            <a:lvl1pPr>
              <a:defRPr sz="29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502920" y="1787652"/>
            <a:ext cx="4375404"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extLst>
      <p:ext uri="{BB962C8B-B14F-4D97-AF65-F5344CB8AC3E}">
        <p14:creationId xmlns:p14="http://schemas.microsoft.com/office/powerpoint/2010/main" val="213265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187" y="6080783"/>
            <a:ext cx="9144012" cy="123443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4583325" y="657435"/>
            <a:ext cx="891748" cy="453458"/>
          </a:xfrm>
        </p:spPr>
        <p:txBody>
          <a:bodyPr lIns="0" tIns="0" rIns="0" bIns="0"/>
          <a:lstStyle>
            <a:lvl1pPr>
              <a:defRPr sz="2900" b="1"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extLst>
      <p:ext uri="{BB962C8B-B14F-4D97-AF65-F5344CB8AC3E}">
        <p14:creationId xmlns:p14="http://schemas.microsoft.com/office/powerpoint/2010/main" val="665218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solidFill>
                <a:prstClr val="black"/>
              </a:solidFill>
            </a:endParaRPr>
          </a:p>
        </p:txBody>
      </p:sp>
      <p:sp>
        <p:nvSpPr>
          <p:cNvPr id="17" name="bk object 17"/>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solidFill>
                <a:prstClr val="black"/>
              </a:solidFill>
            </a:endParaRPr>
          </a:p>
        </p:txBody>
      </p:sp>
      <p:sp>
        <p:nvSpPr>
          <p:cNvPr id="18" name="bk object 18"/>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solidFill>
                <a:prstClr val="black"/>
              </a:solidFill>
            </a:endParaRPr>
          </a:p>
        </p:txBody>
      </p:sp>
      <p:sp>
        <p:nvSpPr>
          <p:cNvPr id="19" name="bk object 19"/>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solidFill>
                <a:prstClr val="black"/>
              </a:solidFill>
            </a:endParaRPr>
          </a:p>
        </p:txBody>
      </p:sp>
      <p:sp>
        <p:nvSpPr>
          <p:cNvPr id="20" name="bk object 20"/>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solidFill>
                <a:prstClr val="black"/>
              </a:solidFill>
            </a:endParaRPr>
          </a:p>
        </p:txBody>
      </p:sp>
      <p:sp>
        <p:nvSpPr>
          <p:cNvPr id="21" name="bk object 21"/>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solidFill>
                <a:prstClr val="black"/>
              </a:solidFill>
            </a:endParaRPr>
          </a:p>
        </p:txBody>
      </p:sp>
      <p:sp>
        <p:nvSpPr>
          <p:cNvPr id="22" name="bk object 22"/>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extLst>
      <p:ext uri="{BB962C8B-B14F-4D97-AF65-F5344CB8AC3E}">
        <p14:creationId xmlns:p14="http://schemas.microsoft.com/office/powerpoint/2010/main" val="385309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200" y="1734864"/>
            <a:ext cx="8764468" cy="517835"/>
          </a:xfrm>
        </p:spPr>
        <p:txBody>
          <a:bodyPr anchor="t" anchorCtr="0"/>
          <a:lstStyle>
            <a:lvl1pPr algn="l">
              <a:defRPr sz="3300" b="0" i="0" cap="none" baseline="0">
                <a:solidFill>
                  <a:schemeClr val="tx1">
                    <a:lumMod val="50000"/>
                    <a:lumOff val="50000"/>
                  </a:schemeClr>
                </a:solidFill>
                <a:latin typeface="Proxima Nova Extrabld"/>
                <a:cs typeface="Proxima Nova Extrabld"/>
              </a:defRPr>
            </a:lvl1pPr>
          </a:lstStyle>
          <a:p>
            <a:r>
              <a:rPr lang="en-US" dirty="0"/>
              <a:t>CLICK TO EDIT MASTER TITLE STYLE</a:t>
            </a:r>
          </a:p>
        </p:txBody>
      </p:sp>
      <p:sp>
        <p:nvSpPr>
          <p:cNvPr id="3" name="Text Placeholder 2"/>
          <p:cNvSpPr>
            <a:spLocks noGrp="1"/>
          </p:cNvSpPr>
          <p:nvPr>
            <p:ph type="body" idx="1"/>
          </p:nvPr>
        </p:nvSpPr>
        <p:spPr>
          <a:xfrm>
            <a:off x="604202" y="2541272"/>
            <a:ext cx="6052481" cy="1450401"/>
          </a:xfrm>
        </p:spPr>
        <p:txBody>
          <a:bodyPr anchor="t" anchorCtr="0">
            <a:noAutofit/>
          </a:bodyPr>
          <a:lstStyle>
            <a:lvl1pPr marL="0" indent="0" algn="l">
              <a:spcBef>
                <a:spcPts val="334"/>
              </a:spcBef>
              <a:buNone/>
              <a:defRPr sz="2000" b="0" i="0">
                <a:solidFill>
                  <a:srgbClr val="7F7F7F"/>
                </a:solidFill>
                <a:latin typeface="Proxima Nova Regular"/>
                <a:cs typeface="Proxima Nova Regular"/>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55622" y="680600"/>
            <a:ext cx="2837163" cy="604925"/>
          </a:xfrm>
          <a:prstGeom prst="rect">
            <a:avLst/>
          </a:prstGeom>
        </p:spPr>
      </p:pic>
    </p:spTree>
    <p:extLst>
      <p:ext uri="{BB962C8B-B14F-4D97-AF65-F5344CB8AC3E}">
        <p14:creationId xmlns:p14="http://schemas.microsoft.com/office/powerpoint/2010/main" val="3881963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33" name="Rectangle 32"/>
          <p:cNvSpPr/>
          <p:nvPr userDrawn="1"/>
        </p:nvSpPr>
        <p:spPr>
          <a:xfrm>
            <a:off x="-1" y="1"/>
            <a:ext cx="10058401" cy="1343376"/>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defTabSz="1018824"/>
            <a:endParaRPr lang="en-US" sz="2000" dirty="0">
              <a:solidFill>
                <a:prstClr val="white"/>
              </a:solidFill>
            </a:endParaRPr>
          </a:p>
        </p:txBody>
      </p:sp>
      <p:sp>
        <p:nvSpPr>
          <p:cNvPr id="2" name="Title 1"/>
          <p:cNvSpPr>
            <a:spLocks noGrp="1"/>
          </p:cNvSpPr>
          <p:nvPr>
            <p:ph type="title" hasCustomPrompt="1"/>
          </p:nvPr>
        </p:nvSpPr>
        <p:spPr>
          <a:xfrm>
            <a:off x="452363" y="644267"/>
            <a:ext cx="8958430" cy="370117"/>
          </a:xfrm>
        </p:spPr>
        <p:txBody>
          <a:bodyPr/>
          <a:lstStyle>
            <a:lvl1pPr>
              <a:defRPr sz="3100" b="0" i="0" spc="0">
                <a:solidFill>
                  <a:schemeClr val="bg1"/>
                </a:solidFill>
                <a:latin typeface="Proxima Nova Extrabld"/>
                <a:cs typeface="Proxima Nova Extrabld"/>
              </a:defRPr>
            </a:lvl1pPr>
          </a:lstStyle>
          <a:p>
            <a:r>
              <a:rPr lang="en-US" dirty="0"/>
              <a:t>CLICK TO EDIT MASTER TITLE STYLE</a:t>
            </a:r>
          </a:p>
        </p:txBody>
      </p:sp>
      <p:sp>
        <p:nvSpPr>
          <p:cNvPr id="3" name="Content Placeholder 2"/>
          <p:cNvSpPr>
            <a:spLocks noGrp="1"/>
          </p:cNvSpPr>
          <p:nvPr>
            <p:ph idx="1"/>
          </p:nvPr>
        </p:nvSpPr>
        <p:spPr>
          <a:xfrm>
            <a:off x="604203" y="1813561"/>
            <a:ext cx="8699926" cy="4922520"/>
          </a:xfrm>
        </p:spPr>
        <p:txBody>
          <a:bodyPr/>
          <a:lstStyle>
            <a:lvl1pPr>
              <a:defRPr b="0" i="0">
                <a:solidFill>
                  <a:schemeClr val="tx1">
                    <a:lumMod val="65000"/>
                    <a:lumOff val="35000"/>
                  </a:schemeClr>
                </a:solidFill>
                <a:latin typeface="Proxima Nova Regular"/>
                <a:cs typeface="Proxima Nova Regular"/>
              </a:defRPr>
            </a:lvl1pPr>
            <a:lvl2pPr>
              <a:defRPr b="0" i="0">
                <a:solidFill>
                  <a:schemeClr val="tx1">
                    <a:lumMod val="65000"/>
                    <a:lumOff val="35000"/>
                  </a:schemeClr>
                </a:solidFill>
                <a:latin typeface="Proxima Nova Regular"/>
                <a:cs typeface="Proxima Nova Regular"/>
              </a:defRPr>
            </a:lvl2pPr>
            <a:lvl3pPr>
              <a:defRPr b="0" i="0">
                <a:solidFill>
                  <a:schemeClr val="tx1">
                    <a:lumMod val="65000"/>
                    <a:lumOff val="35000"/>
                  </a:schemeClr>
                </a:solidFill>
                <a:latin typeface="Proxima Nova Regular"/>
                <a:cs typeface="Proxima Nova Regular"/>
              </a:defRPr>
            </a:lvl3pPr>
            <a:lvl4pPr>
              <a:defRPr b="0" i="0">
                <a:solidFill>
                  <a:schemeClr val="tx1">
                    <a:lumMod val="65000"/>
                    <a:lumOff val="35000"/>
                  </a:schemeClr>
                </a:solidFill>
                <a:latin typeface="Proxima Nova Regular"/>
                <a:cs typeface="Proxima Nova Regular"/>
              </a:defRPr>
            </a:lvl4pPr>
            <a:lvl5pPr>
              <a:defRPr b="0" i="0">
                <a:solidFill>
                  <a:schemeClr val="tx1">
                    <a:lumMod val="65000"/>
                    <a:lumOff val="35000"/>
                  </a:schemeClr>
                </a:solidFill>
                <a:latin typeface="Proxima Nova Regular"/>
                <a:cs typeface="Proxima Nova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7" name="TextBox 16"/>
          <p:cNvSpPr txBox="1"/>
          <p:nvPr userDrawn="1"/>
        </p:nvSpPr>
        <p:spPr>
          <a:xfrm>
            <a:off x="9304129" y="7166368"/>
            <a:ext cx="694280" cy="313932"/>
          </a:xfrm>
          <a:prstGeom prst="rect">
            <a:avLst/>
          </a:prstGeom>
          <a:noFill/>
        </p:spPr>
        <p:txBody>
          <a:bodyPr wrap="square" lIns="101882" tIns="50941" rIns="101882" bIns="50941" rtlCol="0">
            <a:spAutoFit/>
          </a:bodyPr>
          <a:lstStyle/>
          <a:p>
            <a:pPr defTabSz="1018824"/>
            <a:fld id="{6A453D02-ADCD-AF44-94C1-E7E24B5AA180}" type="slidenum">
              <a:rPr lang="en-US" sz="1300">
                <a:solidFill>
                  <a:prstClr val="black">
                    <a:lumMod val="50000"/>
                    <a:lumOff val="50000"/>
                  </a:prstClr>
                </a:solidFill>
                <a:latin typeface="Proxima Nova Regular"/>
                <a:cs typeface="Proxima Nova Regular"/>
              </a:rPr>
              <a:pPr defTabSz="1018824"/>
              <a:t>‹#›</a:t>
            </a:fld>
            <a:endParaRPr lang="en-US" sz="1300" dirty="0">
              <a:solidFill>
                <a:prstClr val="black">
                  <a:lumMod val="50000"/>
                  <a:lumOff val="50000"/>
                </a:prstClr>
              </a:solidFill>
              <a:latin typeface="Proxima Nova Regular"/>
              <a:cs typeface="Proxima Nova Regular"/>
            </a:endParaRPr>
          </a:p>
        </p:txBody>
      </p:sp>
      <p:cxnSp>
        <p:nvCxnSpPr>
          <p:cNvPr id="25" name="Straight Connector 24"/>
          <p:cNvCxnSpPr/>
          <p:nvPr userDrawn="1"/>
        </p:nvCxnSpPr>
        <p:spPr>
          <a:xfrm>
            <a:off x="271586" y="6951110"/>
            <a:ext cx="9427587"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71586" y="7166367"/>
            <a:ext cx="2668270" cy="34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74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4202" y="1813561"/>
            <a:ext cx="4224528" cy="4922520"/>
          </a:xfrm>
        </p:spPr>
        <p:txBody>
          <a:bodyPr wrap="square">
            <a:noAutofit/>
          </a:bodyPr>
          <a:lstStyle>
            <a:lvl1pPr>
              <a:spcBef>
                <a:spcPts val="1783"/>
              </a:spcBef>
              <a:defRPr sz="2200" b="0" i="0">
                <a:latin typeface="Proxima Nova Regular"/>
                <a:cs typeface="Proxima Nova Regular"/>
              </a:defRPr>
            </a:lvl1pPr>
            <a:lvl2pPr>
              <a:defRPr sz="2000" b="0" i="0">
                <a:latin typeface="Proxima Nova Regular"/>
                <a:cs typeface="Proxima Nova Regular"/>
              </a:defRPr>
            </a:lvl2pPr>
            <a:lvl3pPr>
              <a:defRPr sz="2000" b="0" i="0">
                <a:latin typeface="Proxima Nova Regular"/>
                <a:cs typeface="Proxima Nova Regular"/>
              </a:defRPr>
            </a:lvl3pPr>
            <a:lvl4pPr>
              <a:defRPr sz="2000" b="0" i="0">
                <a:solidFill>
                  <a:schemeClr val="tx1">
                    <a:lumMod val="65000"/>
                    <a:lumOff val="35000"/>
                  </a:schemeClr>
                </a:solidFill>
                <a:latin typeface="Proxima Nova Regular"/>
                <a:cs typeface="Proxima Nova Regular"/>
              </a:defRPr>
            </a:lvl4pPr>
            <a:lvl5pPr>
              <a:defRPr sz="2000" b="0" i="0">
                <a:latin typeface="Proxima Nova Regular"/>
                <a:cs typeface="Proxima Nova Regular"/>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3"/>
          <p:cNvSpPr>
            <a:spLocks noGrp="1"/>
          </p:cNvSpPr>
          <p:nvPr>
            <p:ph sz="half" idx="2"/>
          </p:nvPr>
        </p:nvSpPr>
        <p:spPr>
          <a:xfrm>
            <a:off x="5226178" y="1813561"/>
            <a:ext cx="4224528" cy="4922520"/>
          </a:xfrm>
        </p:spPr>
        <p:txBody>
          <a:bodyPr wrap="square">
            <a:noAutofit/>
          </a:bodyPr>
          <a:lstStyle>
            <a:lvl1pPr>
              <a:spcBef>
                <a:spcPts val="1783"/>
              </a:spcBef>
              <a:defRPr sz="2200" b="0" i="0">
                <a:latin typeface="Proxima Nova Regular"/>
                <a:cs typeface="Proxima Nova Regular"/>
              </a:defRPr>
            </a:lvl1pPr>
            <a:lvl2pPr>
              <a:defRPr sz="2000" b="0" i="0">
                <a:latin typeface="Proxima Nova Regular"/>
                <a:cs typeface="Proxima Nova Regular"/>
              </a:defRPr>
            </a:lvl2pPr>
            <a:lvl3pPr>
              <a:defRPr sz="2000" b="0" i="0">
                <a:latin typeface="Proxima Nova Regular"/>
                <a:cs typeface="Proxima Nova Regular"/>
              </a:defRPr>
            </a:lvl3pPr>
            <a:lvl4pPr>
              <a:defRPr sz="2000" b="0" i="0">
                <a:latin typeface="Proxima Nova Regular"/>
                <a:cs typeface="Proxima Nova Regular"/>
              </a:defRPr>
            </a:lvl4pPr>
            <a:lvl5pPr>
              <a:defRPr sz="2000" b="0" i="0">
                <a:latin typeface="Proxima Nova Regular"/>
                <a:cs typeface="Proxima Nova Regular"/>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3" name="TextBox 42"/>
          <p:cNvSpPr txBox="1"/>
          <p:nvPr userDrawn="1"/>
        </p:nvSpPr>
        <p:spPr>
          <a:xfrm>
            <a:off x="9304129" y="7166368"/>
            <a:ext cx="694280" cy="313932"/>
          </a:xfrm>
          <a:prstGeom prst="rect">
            <a:avLst/>
          </a:prstGeom>
          <a:noFill/>
        </p:spPr>
        <p:txBody>
          <a:bodyPr wrap="square" lIns="101882" tIns="50941" rIns="101882" bIns="50941" rtlCol="0">
            <a:spAutoFit/>
          </a:bodyPr>
          <a:lstStyle/>
          <a:p>
            <a:pPr defTabSz="1018824"/>
            <a:fld id="{6A453D02-ADCD-AF44-94C1-E7E24B5AA180}" type="slidenum">
              <a:rPr lang="en-US" sz="1300">
                <a:solidFill>
                  <a:prstClr val="black">
                    <a:lumMod val="50000"/>
                    <a:lumOff val="50000"/>
                  </a:prstClr>
                </a:solidFill>
                <a:latin typeface="Proxima Nova Regular"/>
                <a:cs typeface="Proxima Nova Regular"/>
              </a:rPr>
              <a:pPr defTabSz="1018824"/>
              <a:t>‹#›</a:t>
            </a:fld>
            <a:endParaRPr lang="en-US" sz="1300" dirty="0">
              <a:solidFill>
                <a:prstClr val="black">
                  <a:lumMod val="50000"/>
                  <a:lumOff val="50000"/>
                </a:prstClr>
              </a:solidFill>
              <a:latin typeface="Proxima Nova Regular"/>
              <a:cs typeface="Proxima Nova Regular"/>
            </a:endParaRPr>
          </a:p>
        </p:txBody>
      </p:sp>
      <p:cxnSp>
        <p:nvCxnSpPr>
          <p:cNvPr id="51" name="Straight Connector 50"/>
          <p:cNvCxnSpPr/>
          <p:nvPr userDrawn="1"/>
        </p:nvCxnSpPr>
        <p:spPr>
          <a:xfrm>
            <a:off x="271586" y="6951110"/>
            <a:ext cx="9427587"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51"/>
          <p:cNvSpPr/>
          <p:nvPr userDrawn="1"/>
        </p:nvSpPr>
        <p:spPr>
          <a:xfrm>
            <a:off x="-1" y="1"/>
            <a:ext cx="10151534" cy="932139"/>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defTabSz="1018824"/>
            <a:endParaRPr lang="en-US" sz="2000" dirty="0">
              <a:solidFill>
                <a:prstClr val="white"/>
              </a:solidFill>
            </a:endParaRPr>
          </a:p>
        </p:txBody>
      </p:sp>
      <p:sp>
        <p:nvSpPr>
          <p:cNvPr id="53" name="Title 1"/>
          <p:cNvSpPr>
            <a:spLocks noGrp="1"/>
          </p:cNvSpPr>
          <p:nvPr>
            <p:ph type="title" hasCustomPrompt="1"/>
          </p:nvPr>
        </p:nvSpPr>
        <p:spPr>
          <a:xfrm>
            <a:off x="604202" y="238117"/>
            <a:ext cx="8846504" cy="502114"/>
          </a:xfrm>
        </p:spPr>
        <p:txBody>
          <a:bodyPr/>
          <a:lstStyle>
            <a:lvl1pPr>
              <a:defRPr sz="3100" b="0" i="0" spc="0">
                <a:solidFill>
                  <a:schemeClr val="bg1"/>
                </a:solidFill>
                <a:latin typeface="Proxima Nova Extrabld"/>
                <a:cs typeface="Proxima Nova Extrabld"/>
              </a:defRPr>
            </a:lvl1pPr>
          </a:lstStyle>
          <a:p>
            <a:r>
              <a:rPr lang="en-US" dirty="0"/>
              <a:t>CLICK TO EDIT MASTER TITLE STYLE</a:t>
            </a:r>
          </a:p>
        </p:txBody>
      </p:sp>
      <p:pic>
        <p:nvPicPr>
          <p:cNvPr id="5122"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71586" y="7166367"/>
            <a:ext cx="2668270" cy="34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8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83325" y="657435"/>
            <a:ext cx="891748" cy="453458"/>
          </a:xfrm>
        </p:spPr>
        <p:txBody>
          <a:bodyPr lIns="0" tIns="0" rIns="0" bIns="0"/>
          <a:lstStyle>
            <a:lvl1pPr>
              <a:defRPr sz="2900" b="1" i="0">
                <a:solidFill>
                  <a:schemeClr val="bg1"/>
                </a:solidFill>
                <a:latin typeface="Arial Black"/>
                <a:cs typeface="Arial Black"/>
              </a:defRPr>
            </a:lvl1pPr>
          </a:lstStyle>
          <a:p>
            <a:endParaRPr/>
          </a:p>
        </p:txBody>
      </p:sp>
      <p:sp>
        <p:nvSpPr>
          <p:cNvPr id="3" name="Holder 3"/>
          <p:cNvSpPr>
            <a:spLocks noGrp="1"/>
          </p:cNvSpPr>
          <p:nvPr>
            <p:ph type="body" idx="1"/>
          </p:nvPr>
        </p:nvSpPr>
        <p:spPr>
          <a:xfrm>
            <a:off x="762420" y="1366004"/>
            <a:ext cx="8533571" cy="383695"/>
          </a:xfrm>
        </p:spPr>
        <p:txBody>
          <a:bodyPr lIns="0" tIns="0" rIns="0" bIns="0"/>
          <a:lstStyle>
            <a:lvl1pPr>
              <a:defRPr sz="2500" b="0" i="0">
                <a:solidFill>
                  <a:srgbClr val="656769"/>
                </a:solidFill>
                <a:latin typeface="Arial Unicode MS"/>
                <a:cs typeface="Arial Unicode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6/22/2018</a:t>
            </a:fld>
            <a:endParaRPr lang="en-US"/>
          </a:p>
        </p:txBody>
      </p:sp>
      <p:sp>
        <p:nvSpPr>
          <p:cNvPr id="6" name="Holder 6"/>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ing Thank You">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4202" y="3483016"/>
            <a:ext cx="8846504" cy="616834"/>
          </a:xfrm>
        </p:spPr>
        <p:txBody>
          <a:bodyPr/>
          <a:lstStyle>
            <a:lvl1pPr>
              <a:defRPr sz="3100" b="0" i="0">
                <a:solidFill>
                  <a:srgbClr val="38B4BC"/>
                </a:solidFill>
                <a:latin typeface="Proxima Nova Extrabld"/>
                <a:cs typeface="Proxima Nova Extrabld"/>
              </a:defRPr>
            </a:lvl1pPr>
          </a:lstStyle>
          <a:p>
            <a:r>
              <a:rPr lang="en-US" dirty="0"/>
              <a:t>CLICK TO EDIT MASTER TITLE STYLE</a:t>
            </a:r>
          </a:p>
        </p:txBody>
      </p:sp>
      <p:sp>
        <p:nvSpPr>
          <p:cNvPr id="24" name="TextBox 23"/>
          <p:cNvSpPr txBox="1"/>
          <p:nvPr userDrawn="1"/>
        </p:nvSpPr>
        <p:spPr>
          <a:xfrm>
            <a:off x="9304129" y="7166368"/>
            <a:ext cx="694280" cy="313932"/>
          </a:xfrm>
          <a:prstGeom prst="rect">
            <a:avLst/>
          </a:prstGeom>
          <a:noFill/>
        </p:spPr>
        <p:txBody>
          <a:bodyPr wrap="square" lIns="101882" tIns="50941" rIns="101882" bIns="50941" rtlCol="0">
            <a:spAutoFit/>
          </a:bodyPr>
          <a:lstStyle/>
          <a:p>
            <a:pPr defTabSz="1018824"/>
            <a:fld id="{6A453D02-ADCD-AF44-94C1-E7E24B5AA180}" type="slidenum">
              <a:rPr lang="en-US" sz="1300">
                <a:solidFill>
                  <a:prstClr val="black">
                    <a:lumMod val="50000"/>
                    <a:lumOff val="50000"/>
                  </a:prstClr>
                </a:solidFill>
                <a:latin typeface="Proxima Nova Regular"/>
                <a:cs typeface="Proxima Nova Regular"/>
              </a:rPr>
              <a:pPr defTabSz="1018824"/>
              <a:t>‹#›</a:t>
            </a:fld>
            <a:endParaRPr lang="en-US" sz="1300" dirty="0">
              <a:solidFill>
                <a:prstClr val="black">
                  <a:lumMod val="50000"/>
                  <a:lumOff val="50000"/>
                </a:prstClr>
              </a:solidFill>
              <a:latin typeface="Proxima Nova Regular"/>
              <a:cs typeface="Proxima Nova Regular"/>
            </a:endParaRPr>
          </a:p>
        </p:txBody>
      </p:sp>
      <p:cxnSp>
        <p:nvCxnSpPr>
          <p:cNvPr id="32" name="Straight Connector 31"/>
          <p:cNvCxnSpPr/>
          <p:nvPr userDrawn="1"/>
        </p:nvCxnSpPr>
        <p:spPr>
          <a:xfrm>
            <a:off x="271586" y="6951110"/>
            <a:ext cx="9427587"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07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50756" y="6846510"/>
            <a:ext cx="2346960" cy="413808"/>
          </a:xfrm>
          <a:prstGeom prst="rect">
            <a:avLst/>
          </a:prstGeom>
        </p:spPr>
        <p:txBody>
          <a:bodyPr lIns="101882" tIns="50941" rIns="101882" bIns="50941"/>
          <a:lstStyle/>
          <a:p>
            <a:pPr defTabSz="1018824"/>
            <a:fld id="{45F5A1D4-AB59-4F58-8CD0-050385B6DEEA}" type="datetime1">
              <a:rPr lang="en-US" sz="2000">
                <a:solidFill>
                  <a:prstClr val="black">
                    <a:tint val="75000"/>
                  </a:prstClr>
                </a:solidFill>
                <a:latin typeface="Calibri"/>
              </a:rPr>
              <a:pPr defTabSz="1018824"/>
              <a:t>6/22/2018</a:t>
            </a:fld>
            <a:endParaRPr lang="en-US" sz="2000" dirty="0">
              <a:solidFill>
                <a:prstClr val="black">
                  <a:tint val="75000"/>
                </a:prstClr>
              </a:solidFill>
              <a:latin typeface="Calibri"/>
            </a:endParaRPr>
          </a:p>
        </p:txBody>
      </p:sp>
      <p:sp>
        <p:nvSpPr>
          <p:cNvPr id="8" name="Footer Placeholder 7"/>
          <p:cNvSpPr>
            <a:spLocks noGrp="1"/>
          </p:cNvSpPr>
          <p:nvPr>
            <p:ph type="ftr" sz="quarter" idx="11"/>
          </p:nvPr>
        </p:nvSpPr>
        <p:spPr>
          <a:xfrm>
            <a:off x="3860538" y="7203864"/>
            <a:ext cx="3185160" cy="413808"/>
          </a:xfrm>
          <a:prstGeom prst="rect">
            <a:avLst/>
          </a:prstGeom>
        </p:spPr>
        <p:txBody>
          <a:bodyPr lIns="101882" tIns="50941" rIns="101882" bIns="50941"/>
          <a:lstStyle/>
          <a:p>
            <a:pPr defTabSz="1018824"/>
            <a:endParaRPr lang="en-US" sz="2000" dirty="0">
              <a:solidFill>
                <a:prstClr val="black">
                  <a:tint val="75000"/>
                </a:prstClr>
              </a:solidFill>
              <a:latin typeface="Calibri"/>
            </a:endParaRPr>
          </a:p>
        </p:txBody>
      </p:sp>
      <p:sp>
        <p:nvSpPr>
          <p:cNvPr id="9" name="Slide Number Placeholder 8"/>
          <p:cNvSpPr>
            <a:spLocks noGrp="1"/>
          </p:cNvSpPr>
          <p:nvPr>
            <p:ph type="sldNum" sz="quarter" idx="12"/>
          </p:nvPr>
        </p:nvSpPr>
        <p:spPr>
          <a:xfrm>
            <a:off x="6611182" y="6846510"/>
            <a:ext cx="2346960" cy="413808"/>
          </a:xfrm>
          <a:prstGeom prst="rect">
            <a:avLst/>
          </a:prstGeom>
        </p:spPr>
        <p:txBody>
          <a:bodyPr lIns="101882" tIns="50941" rIns="101882" bIns="50941"/>
          <a:lstStyle/>
          <a:p>
            <a:pPr defTabSz="1018824"/>
            <a:fld id="{58D22477-DC1A-8149-B3C1-EFC6358C6140}" type="slidenum">
              <a:rPr lang="en-US" sz="2000">
                <a:solidFill>
                  <a:prstClr val="black">
                    <a:tint val="75000"/>
                  </a:prstClr>
                </a:solidFill>
                <a:latin typeface="Calibri"/>
              </a:rPr>
              <a:pPr defTabSz="1018824"/>
              <a:t>‹#›</a:t>
            </a:fld>
            <a:endParaRPr lang="en-US" sz="2000" dirty="0">
              <a:solidFill>
                <a:prstClr val="black">
                  <a:tint val="75000"/>
                </a:prstClr>
              </a:solidFill>
              <a:latin typeface="Calibri"/>
            </a:endParaRPr>
          </a:p>
        </p:txBody>
      </p:sp>
    </p:spTree>
    <p:extLst>
      <p:ext uri="{BB962C8B-B14F-4D97-AF65-F5344CB8AC3E}">
        <p14:creationId xmlns:p14="http://schemas.microsoft.com/office/powerpoint/2010/main" val="307139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pPr defTabSz="1018824"/>
            <a:fld id="{02AAFF56-1BF5-4890-8754-6CB85E9095CC}" type="datetimeFigureOut">
              <a:rPr lang="en-US" sz="2000">
                <a:solidFill>
                  <a:prstClr val="black"/>
                </a:solidFill>
              </a:rPr>
              <a:pPr defTabSz="1018824"/>
              <a:t>6/22/2018</a:t>
            </a:fld>
            <a:endParaRPr lang="en-US" sz="2000">
              <a:solidFill>
                <a:prstClr val="black"/>
              </a:solidFill>
            </a:endParaRPr>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pPr defTabSz="1018824"/>
            <a:endParaRPr lang="en-US" sz="2000">
              <a:solidFill>
                <a:prstClr val="black"/>
              </a:solidFill>
            </a:endParaRP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pPr defTabSz="1018824"/>
            <a:fld id="{8BAE26E7-E33C-415B-8177-FA42D12DE2BC}" type="slidenum">
              <a:rPr lang="en-US" sz="2000">
                <a:solidFill>
                  <a:prstClr val="black"/>
                </a:solidFill>
              </a:rPr>
              <a:pPr defTabSz="1018824"/>
              <a:t>‹#›</a:t>
            </a:fld>
            <a:endParaRPr lang="en-US" sz="2000">
              <a:solidFill>
                <a:prstClr val="black"/>
              </a:solidFill>
            </a:endParaRPr>
          </a:p>
        </p:txBody>
      </p:sp>
    </p:spTree>
    <p:extLst>
      <p:ext uri="{BB962C8B-B14F-4D97-AF65-F5344CB8AC3E}">
        <p14:creationId xmlns:p14="http://schemas.microsoft.com/office/powerpoint/2010/main" val="238187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83325" y="657435"/>
            <a:ext cx="891748" cy="453458"/>
          </a:xfrm>
        </p:spPr>
        <p:txBody>
          <a:bodyPr lIns="0" tIns="0" rIns="0" bIns="0"/>
          <a:lstStyle>
            <a:lvl1pPr>
              <a:defRPr sz="2900" b="1" i="0">
                <a:solidFill>
                  <a:schemeClr val="bg1"/>
                </a:solidFill>
                <a:latin typeface="Arial Black"/>
                <a:cs typeface="Arial Black"/>
              </a:defRPr>
            </a:lvl1pPr>
          </a:lstStyle>
          <a:p>
            <a:endParaRPr/>
          </a:p>
        </p:txBody>
      </p:sp>
      <p:sp>
        <p:nvSpPr>
          <p:cNvPr id="3" name="Holder 3"/>
          <p:cNvSpPr>
            <a:spLocks noGrp="1"/>
          </p:cNvSpPr>
          <p:nvPr>
            <p:ph sz="half" idx="2"/>
          </p:nvPr>
        </p:nvSpPr>
        <p:spPr>
          <a:xfrm>
            <a:off x="502920" y="1787652"/>
            <a:ext cx="4375404"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6/22/2018</a:t>
            </a:fld>
            <a:endParaRPr lang="en-US"/>
          </a:p>
        </p:txBody>
      </p:sp>
      <p:sp>
        <p:nvSpPr>
          <p:cNvPr id="7" name="Holder 7"/>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187" y="6080783"/>
            <a:ext cx="9144012" cy="123443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83325" y="657435"/>
            <a:ext cx="891748" cy="453458"/>
          </a:xfrm>
        </p:spPr>
        <p:txBody>
          <a:bodyPr lIns="0" tIns="0" rIns="0" bIns="0"/>
          <a:lstStyle>
            <a:lvl1pPr>
              <a:defRPr sz="2900" b="1"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6/22/2018</a:t>
            </a:fld>
            <a:endParaRPr lang="en-US"/>
          </a:p>
        </p:txBody>
      </p:sp>
      <p:sp>
        <p:nvSpPr>
          <p:cNvPr id="5" name="Holder 5"/>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17" name="bk object 17"/>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18" name="bk object 18"/>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19" name="bk object 19"/>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20" name="bk object 20"/>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21" name="bk object 21"/>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22" name="bk object 22"/>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6/22/2018</a:t>
            </a:fld>
            <a:endParaRPr lang="en-US"/>
          </a:p>
        </p:txBody>
      </p:sp>
      <p:sp>
        <p:nvSpPr>
          <p:cNvPr id="4" name="Holder 4"/>
          <p:cNvSpPr>
            <a:spLocks noGrp="1"/>
          </p:cNvSpPr>
          <p:nvPr>
            <p:ph type="sldNum" sz="quarter" idx="7"/>
          </p:nvPr>
        </p:nvSpPr>
        <p:spPr/>
        <p:txBody>
          <a:bodyPr lIns="0" tIns="0" rIns="0" bIns="0"/>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200" y="1734875"/>
            <a:ext cx="8764468" cy="517835"/>
          </a:xfrm>
        </p:spPr>
        <p:txBody>
          <a:bodyPr anchor="t" anchorCtr="0"/>
          <a:lstStyle>
            <a:lvl1pPr algn="l">
              <a:defRPr sz="3300" b="0" i="0" cap="none" baseline="0">
                <a:solidFill>
                  <a:schemeClr val="tx1">
                    <a:lumMod val="50000"/>
                    <a:lumOff val="50000"/>
                  </a:schemeClr>
                </a:solidFill>
                <a:latin typeface="Proxima Nova Extrabld"/>
                <a:cs typeface="Proxima Nova Extrabld"/>
              </a:defRPr>
            </a:lvl1pPr>
          </a:lstStyle>
          <a:p>
            <a:r>
              <a:rPr lang="en-US" dirty="0"/>
              <a:t>CLICK TO EDIT MASTER TITLE STYLE</a:t>
            </a:r>
          </a:p>
        </p:txBody>
      </p:sp>
      <p:sp>
        <p:nvSpPr>
          <p:cNvPr id="3" name="Text Placeholder 2"/>
          <p:cNvSpPr>
            <a:spLocks noGrp="1"/>
          </p:cNvSpPr>
          <p:nvPr>
            <p:ph type="body" idx="1"/>
          </p:nvPr>
        </p:nvSpPr>
        <p:spPr>
          <a:xfrm>
            <a:off x="604213" y="2541272"/>
            <a:ext cx="6052481" cy="1450401"/>
          </a:xfrm>
        </p:spPr>
        <p:txBody>
          <a:bodyPr anchor="t" anchorCtr="0">
            <a:noAutofit/>
          </a:bodyPr>
          <a:lstStyle>
            <a:lvl1pPr marL="0" indent="0" algn="l">
              <a:spcBef>
                <a:spcPts val="334"/>
              </a:spcBef>
              <a:buNone/>
              <a:defRPr sz="2000" b="0" i="0">
                <a:solidFill>
                  <a:srgbClr val="7F7F7F"/>
                </a:solidFill>
                <a:latin typeface="Proxima Nova Regular"/>
                <a:cs typeface="Proxima Nova Regular"/>
              </a:defRPr>
            </a:lvl1pPr>
            <a:lvl2pPr marL="508819" indent="0">
              <a:buNone/>
              <a:defRPr sz="2000">
                <a:solidFill>
                  <a:schemeClr val="tx1">
                    <a:tint val="75000"/>
                  </a:schemeClr>
                </a:solidFill>
              </a:defRPr>
            </a:lvl2pPr>
            <a:lvl3pPr marL="1017633" indent="0">
              <a:buNone/>
              <a:defRPr sz="1800">
                <a:solidFill>
                  <a:schemeClr val="tx1">
                    <a:tint val="75000"/>
                  </a:schemeClr>
                </a:solidFill>
              </a:defRPr>
            </a:lvl3pPr>
            <a:lvl4pPr marL="1526452" indent="0">
              <a:buNone/>
              <a:defRPr sz="1600">
                <a:solidFill>
                  <a:schemeClr val="tx1">
                    <a:tint val="75000"/>
                  </a:schemeClr>
                </a:solidFill>
              </a:defRPr>
            </a:lvl4pPr>
            <a:lvl5pPr marL="2035267" indent="0">
              <a:buNone/>
              <a:defRPr sz="1600">
                <a:solidFill>
                  <a:schemeClr val="tx1">
                    <a:tint val="75000"/>
                  </a:schemeClr>
                </a:solidFill>
              </a:defRPr>
            </a:lvl5pPr>
            <a:lvl6pPr marL="2544086" indent="0">
              <a:buNone/>
              <a:defRPr sz="1600">
                <a:solidFill>
                  <a:schemeClr val="tx1">
                    <a:tint val="75000"/>
                  </a:schemeClr>
                </a:solidFill>
              </a:defRPr>
            </a:lvl6pPr>
            <a:lvl7pPr marL="3052900" indent="0">
              <a:buNone/>
              <a:defRPr sz="1600">
                <a:solidFill>
                  <a:schemeClr val="tx1">
                    <a:tint val="75000"/>
                  </a:schemeClr>
                </a:solidFill>
              </a:defRPr>
            </a:lvl7pPr>
            <a:lvl8pPr marL="3561719" indent="0">
              <a:buNone/>
              <a:defRPr sz="1600">
                <a:solidFill>
                  <a:schemeClr val="tx1">
                    <a:tint val="75000"/>
                  </a:schemeClr>
                </a:solidFill>
              </a:defRPr>
            </a:lvl8pPr>
            <a:lvl9pPr marL="4070534" indent="0">
              <a:buNone/>
              <a:defRPr sz="16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55633" y="680611"/>
            <a:ext cx="2837163" cy="604925"/>
          </a:xfrm>
          <a:prstGeom prst="rect">
            <a:avLst/>
          </a:prstGeom>
        </p:spPr>
      </p:pic>
    </p:spTree>
    <p:extLst>
      <p:ext uri="{BB962C8B-B14F-4D97-AF65-F5344CB8AC3E}">
        <p14:creationId xmlns:p14="http://schemas.microsoft.com/office/powerpoint/2010/main" val="142036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33" name="Rectangle 32"/>
          <p:cNvSpPr/>
          <p:nvPr userDrawn="1"/>
        </p:nvSpPr>
        <p:spPr>
          <a:xfrm>
            <a:off x="-1" y="1"/>
            <a:ext cx="10058401" cy="1343376"/>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lIns="101763" tIns="50882" rIns="101763" bIns="50882" rtlCol="0" anchor="ctr"/>
          <a:lstStyle/>
          <a:p>
            <a:pPr algn="ctr" defTabSz="1017633"/>
            <a:endParaRPr lang="en-US" sz="2000" dirty="0">
              <a:solidFill>
                <a:prstClr val="white"/>
              </a:solidFill>
            </a:endParaRPr>
          </a:p>
        </p:txBody>
      </p:sp>
      <p:sp>
        <p:nvSpPr>
          <p:cNvPr id="2" name="Title 1"/>
          <p:cNvSpPr>
            <a:spLocks noGrp="1"/>
          </p:cNvSpPr>
          <p:nvPr>
            <p:ph type="title" hasCustomPrompt="1"/>
          </p:nvPr>
        </p:nvSpPr>
        <p:spPr>
          <a:xfrm>
            <a:off x="452363" y="644267"/>
            <a:ext cx="8958430" cy="370117"/>
          </a:xfrm>
        </p:spPr>
        <p:txBody>
          <a:bodyPr/>
          <a:lstStyle>
            <a:lvl1pPr>
              <a:defRPr sz="3100" b="0" i="0" spc="0">
                <a:solidFill>
                  <a:schemeClr val="bg1"/>
                </a:solidFill>
                <a:latin typeface="Proxima Nova Extrabld"/>
                <a:cs typeface="Proxima Nova Extrabld"/>
              </a:defRPr>
            </a:lvl1pPr>
          </a:lstStyle>
          <a:p>
            <a:r>
              <a:rPr lang="en-US" dirty="0"/>
              <a:t>CLICK TO EDIT MASTER TITLE STYLE</a:t>
            </a:r>
          </a:p>
        </p:txBody>
      </p:sp>
      <p:sp>
        <p:nvSpPr>
          <p:cNvPr id="3" name="Content Placeholder 2"/>
          <p:cNvSpPr>
            <a:spLocks noGrp="1"/>
          </p:cNvSpPr>
          <p:nvPr>
            <p:ph idx="1"/>
          </p:nvPr>
        </p:nvSpPr>
        <p:spPr>
          <a:xfrm>
            <a:off x="604203" y="1813561"/>
            <a:ext cx="8699926" cy="4922520"/>
          </a:xfrm>
        </p:spPr>
        <p:txBody>
          <a:bodyPr/>
          <a:lstStyle>
            <a:lvl1pPr>
              <a:defRPr b="0" i="0">
                <a:solidFill>
                  <a:schemeClr val="tx1">
                    <a:lumMod val="65000"/>
                    <a:lumOff val="35000"/>
                  </a:schemeClr>
                </a:solidFill>
                <a:latin typeface="Proxima Nova Regular"/>
                <a:cs typeface="Proxima Nova Regular"/>
              </a:defRPr>
            </a:lvl1pPr>
            <a:lvl2pPr>
              <a:defRPr b="0" i="0">
                <a:solidFill>
                  <a:schemeClr val="tx1">
                    <a:lumMod val="65000"/>
                    <a:lumOff val="35000"/>
                  </a:schemeClr>
                </a:solidFill>
                <a:latin typeface="Proxima Nova Regular"/>
                <a:cs typeface="Proxima Nova Regular"/>
              </a:defRPr>
            </a:lvl2pPr>
            <a:lvl3pPr>
              <a:defRPr b="0" i="0">
                <a:solidFill>
                  <a:schemeClr val="tx1">
                    <a:lumMod val="65000"/>
                    <a:lumOff val="35000"/>
                  </a:schemeClr>
                </a:solidFill>
                <a:latin typeface="Proxima Nova Regular"/>
                <a:cs typeface="Proxima Nova Regular"/>
              </a:defRPr>
            </a:lvl3pPr>
            <a:lvl4pPr>
              <a:defRPr b="0" i="0">
                <a:solidFill>
                  <a:schemeClr val="tx1">
                    <a:lumMod val="65000"/>
                    <a:lumOff val="35000"/>
                  </a:schemeClr>
                </a:solidFill>
                <a:latin typeface="Proxima Nova Regular"/>
                <a:cs typeface="Proxima Nova Regular"/>
              </a:defRPr>
            </a:lvl4pPr>
            <a:lvl5pPr>
              <a:defRPr b="0" i="0">
                <a:solidFill>
                  <a:schemeClr val="tx1">
                    <a:lumMod val="65000"/>
                    <a:lumOff val="35000"/>
                  </a:schemeClr>
                </a:solidFill>
                <a:latin typeface="Proxima Nova Regular"/>
                <a:cs typeface="Proxima Nova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7" name="TextBox 16"/>
          <p:cNvSpPr txBox="1"/>
          <p:nvPr userDrawn="1"/>
        </p:nvSpPr>
        <p:spPr>
          <a:xfrm>
            <a:off x="9304129" y="7166371"/>
            <a:ext cx="694280" cy="313932"/>
          </a:xfrm>
          <a:prstGeom prst="rect">
            <a:avLst/>
          </a:prstGeom>
          <a:noFill/>
        </p:spPr>
        <p:txBody>
          <a:bodyPr wrap="square" lIns="101763" tIns="50882" rIns="101763" bIns="50882" rtlCol="0">
            <a:spAutoFit/>
          </a:bodyPr>
          <a:lstStyle/>
          <a:p>
            <a:pPr defTabSz="1017633"/>
            <a:fld id="{6A453D02-ADCD-AF44-94C1-E7E24B5AA180}" type="slidenum">
              <a:rPr lang="en-US" sz="1300">
                <a:solidFill>
                  <a:prstClr val="black">
                    <a:lumMod val="50000"/>
                    <a:lumOff val="50000"/>
                  </a:prstClr>
                </a:solidFill>
                <a:latin typeface="Proxima Nova Regular"/>
                <a:cs typeface="Proxima Nova Regular"/>
              </a:rPr>
              <a:pPr defTabSz="1017633"/>
              <a:t>‹#›</a:t>
            </a:fld>
            <a:endParaRPr lang="en-US" sz="1300" dirty="0">
              <a:solidFill>
                <a:prstClr val="black">
                  <a:lumMod val="50000"/>
                  <a:lumOff val="50000"/>
                </a:prstClr>
              </a:solidFill>
              <a:latin typeface="Proxima Nova Regular"/>
              <a:cs typeface="Proxima Nova Regular"/>
            </a:endParaRPr>
          </a:p>
        </p:txBody>
      </p:sp>
      <p:cxnSp>
        <p:nvCxnSpPr>
          <p:cNvPr id="25" name="Straight Connector 24"/>
          <p:cNvCxnSpPr/>
          <p:nvPr userDrawn="1"/>
        </p:nvCxnSpPr>
        <p:spPr>
          <a:xfrm>
            <a:off x="271588" y="6951110"/>
            <a:ext cx="9427587"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71586" y="7166367"/>
            <a:ext cx="2668270" cy="34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56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4202" y="1813561"/>
            <a:ext cx="4224528" cy="4922520"/>
          </a:xfrm>
        </p:spPr>
        <p:txBody>
          <a:bodyPr wrap="square">
            <a:noAutofit/>
          </a:bodyPr>
          <a:lstStyle>
            <a:lvl1pPr>
              <a:spcBef>
                <a:spcPts val="1783"/>
              </a:spcBef>
              <a:defRPr sz="2200" b="0" i="0">
                <a:latin typeface="Proxima Nova Regular"/>
                <a:cs typeface="Proxima Nova Regular"/>
              </a:defRPr>
            </a:lvl1pPr>
            <a:lvl2pPr>
              <a:defRPr sz="2000" b="0" i="0">
                <a:latin typeface="Proxima Nova Regular"/>
                <a:cs typeface="Proxima Nova Regular"/>
              </a:defRPr>
            </a:lvl2pPr>
            <a:lvl3pPr>
              <a:defRPr sz="2000" b="0" i="0">
                <a:latin typeface="Proxima Nova Regular"/>
                <a:cs typeface="Proxima Nova Regular"/>
              </a:defRPr>
            </a:lvl3pPr>
            <a:lvl4pPr>
              <a:defRPr sz="2000" b="0" i="0">
                <a:solidFill>
                  <a:schemeClr val="tx1">
                    <a:lumMod val="65000"/>
                    <a:lumOff val="35000"/>
                  </a:schemeClr>
                </a:solidFill>
                <a:latin typeface="Proxima Nova Regular"/>
                <a:cs typeface="Proxima Nova Regular"/>
              </a:defRPr>
            </a:lvl4pPr>
            <a:lvl5pPr>
              <a:defRPr sz="2000" b="0" i="0">
                <a:latin typeface="Proxima Nova Regular"/>
                <a:cs typeface="Proxima Nova Regular"/>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3"/>
          <p:cNvSpPr>
            <a:spLocks noGrp="1"/>
          </p:cNvSpPr>
          <p:nvPr>
            <p:ph sz="half" idx="2"/>
          </p:nvPr>
        </p:nvSpPr>
        <p:spPr>
          <a:xfrm>
            <a:off x="5226178" y="1813561"/>
            <a:ext cx="4224528" cy="4922520"/>
          </a:xfrm>
        </p:spPr>
        <p:txBody>
          <a:bodyPr wrap="square">
            <a:noAutofit/>
          </a:bodyPr>
          <a:lstStyle>
            <a:lvl1pPr>
              <a:spcBef>
                <a:spcPts val="1783"/>
              </a:spcBef>
              <a:defRPr sz="2200" b="0" i="0">
                <a:latin typeface="Proxima Nova Regular"/>
                <a:cs typeface="Proxima Nova Regular"/>
              </a:defRPr>
            </a:lvl1pPr>
            <a:lvl2pPr>
              <a:defRPr sz="2000" b="0" i="0">
                <a:latin typeface="Proxima Nova Regular"/>
                <a:cs typeface="Proxima Nova Regular"/>
              </a:defRPr>
            </a:lvl2pPr>
            <a:lvl3pPr>
              <a:defRPr sz="2000" b="0" i="0">
                <a:latin typeface="Proxima Nova Regular"/>
                <a:cs typeface="Proxima Nova Regular"/>
              </a:defRPr>
            </a:lvl3pPr>
            <a:lvl4pPr>
              <a:defRPr sz="2000" b="0" i="0">
                <a:latin typeface="Proxima Nova Regular"/>
                <a:cs typeface="Proxima Nova Regular"/>
              </a:defRPr>
            </a:lvl4pPr>
            <a:lvl5pPr>
              <a:defRPr sz="2000" b="0" i="0">
                <a:latin typeface="Proxima Nova Regular"/>
                <a:cs typeface="Proxima Nova Regular"/>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3" name="TextBox 42"/>
          <p:cNvSpPr txBox="1"/>
          <p:nvPr userDrawn="1"/>
        </p:nvSpPr>
        <p:spPr>
          <a:xfrm>
            <a:off x="9304129" y="7166371"/>
            <a:ext cx="694280" cy="313932"/>
          </a:xfrm>
          <a:prstGeom prst="rect">
            <a:avLst/>
          </a:prstGeom>
          <a:noFill/>
        </p:spPr>
        <p:txBody>
          <a:bodyPr wrap="square" lIns="101763" tIns="50882" rIns="101763" bIns="50882" rtlCol="0">
            <a:spAutoFit/>
          </a:bodyPr>
          <a:lstStyle/>
          <a:p>
            <a:pPr defTabSz="1017633"/>
            <a:fld id="{6A453D02-ADCD-AF44-94C1-E7E24B5AA180}" type="slidenum">
              <a:rPr lang="en-US" sz="1300">
                <a:solidFill>
                  <a:prstClr val="black">
                    <a:lumMod val="50000"/>
                    <a:lumOff val="50000"/>
                  </a:prstClr>
                </a:solidFill>
                <a:latin typeface="Proxima Nova Regular"/>
                <a:cs typeface="Proxima Nova Regular"/>
              </a:rPr>
              <a:pPr defTabSz="1017633"/>
              <a:t>‹#›</a:t>
            </a:fld>
            <a:endParaRPr lang="en-US" sz="1300" dirty="0">
              <a:solidFill>
                <a:prstClr val="black">
                  <a:lumMod val="50000"/>
                  <a:lumOff val="50000"/>
                </a:prstClr>
              </a:solidFill>
              <a:latin typeface="Proxima Nova Regular"/>
              <a:cs typeface="Proxima Nova Regular"/>
            </a:endParaRPr>
          </a:p>
        </p:txBody>
      </p:sp>
      <p:cxnSp>
        <p:nvCxnSpPr>
          <p:cNvPr id="51" name="Straight Connector 50"/>
          <p:cNvCxnSpPr/>
          <p:nvPr userDrawn="1"/>
        </p:nvCxnSpPr>
        <p:spPr>
          <a:xfrm>
            <a:off x="271588" y="6951110"/>
            <a:ext cx="9427587"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51"/>
          <p:cNvSpPr/>
          <p:nvPr userDrawn="1"/>
        </p:nvSpPr>
        <p:spPr>
          <a:xfrm>
            <a:off x="-1" y="1"/>
            <a:ext cx="10151534" cy="932139"/>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lIns="101763" tIns="50882" rIns="101763" bIns="50882" rtlCol="0" anchor="ctr"/>
          <a:lstStyle/>
          <a:p>
            <a:pPr algn="ctr" defTabSz="1017633"/>
            <a:endParaRPr lang="en-US" sz="2000" dirty="0">
              <a:solidFill>
                <a:prstClr val="white"/>
              </a:solidFill>
            </a:endParaRPr>
          </a:p>
        </p:txBody>
      </p:sp>
      <p:sp>
        <p:nvSpPr>
          <p:cNvPr id="53" name="Title 1"/>
          <p:cNvSpPr>
            <a:spLocks noGrp="1"/>
          </p:cNvSpPr>
          <p:nvPr>
            <p:ph type="title" hasCustomPrompt="1"/>
          </p:nvPr>
        </p:nvSpPr>
        <p:spPr>
          <a:xfrm>
            <a:off x="604202" y="238117"/>
            <a:ext cx="8846504" cy="502114"/>
          </a:xfrm>
        </p:spPr>
        <p:txBody>
          <a:bodyPr/>
          <a:lstStyle>
            <a:lvl1pPr>
              <a:defRPr sz="3100" b="0" i="0" spc="0">
                <a:solidFill>
                  <a:schemeClr val="bg1"/>
                </a:solidFill>
                <a:latin typeface="Proxima Nova Extrabld"/>
                <a:cs typeface="Proxima Nova Extrabld"/>
              </a:defRPr>
            </a:lvl1pPr>
          </a:lstStyle>
          <a:p>
            <a:r>
              <a:rPr lang="en-US" dirty="0"/>
              <a:t>CLICK TO EDIT MASTER TITLE STYLE</a:t>
            </a:r>
          </a:p>
        </p:txBody>
      </p:sp>
      <p:pic>
        <p:nvPicPr>
          <p:cNvPr id="5122"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71586" y="7166367"/>
            <a:ext cx="2668270" cy="34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Thank You">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4202" y="3483017"/>
            <a:ext cx="8846504" cy="616834"/>
          </a:xfrm>
        </p:spPr>
        <p:txBody>
          <a:bodyPr/>
          <a:lstStyle>
            <a:lvl1pPr>
              <a:defRPr sz="3100" b="0" i="0">
                <a:solidFill>
                  <a:srgbClr val="38B4BC"/>
                </a:solidFill>
                <a:latin typeface="Proxima Nova Extrabld"/>
                <a:cs typeface="Proxima Nova Extrabld"/>
              </a:defRPr>
            </a:lvl1pPr>
          </a:lstStyle>
          <a:p>
            <a:r>
              <a:rPr lang="en-US" dirty="0"/>
              <a:t>CLICK TO EDIT MASTER TITLE STYLE</a:t>
            </a:r>
          </a:p>
        </p:txBody>
      </p:sp>
      <p:sp>
        <p:nvSpPr>
          <p:cNvPr id="24" name="TextBox 23"/>
          <p:cNvSpPr txBox="1"/>
          <p:nvPr userDrawn="1"/>
        </p:nvSpPr>
        <p:spPr>
          <a:xfrm>
            <a:off x="9304129" y="7166371"/>
            <a:ext cx="694280" cy="313932"/>
          </a:xfrm>
          <a:prstGeom prst="rect">
            <a:avLst/>
          </a:prstGeom>
          <a:noFill/>
        </p:spPr>
        <p:txBody>
          <a:bodyPr wrap="square" lIns="101763" tIns="50882" rIns="101763" bIns="50882" rtlCol="0">
            <a:spAutoFit/>
          </a:bodyPr>
          <a:lstStyle/>
          <a:p>
            <a:pPr defTabSz="1017633"/>
            <a:fld id="{6A453D02-ADCD-AF44-94C1-E7E24B5AA180}" type="slidenum">
              <a:rPr lang="en-US" sz="1300">
                <a:solidFill>
                  <a:prstClr val="black">
                    <a:lumMod val="50000"/>
                    <a:lumOff val="50000"/>
                  </a:prstClr>
                </a:solidFill>
                <a:latin typeface="Proxima Nova Regular"/>
                <a:cs typeface="Proxima Nova Regular"/>
              </a:rPr>
              <a:pPr defTabSz="1017633"/>
              <a:t>‹#›</a:t>
            </a:fld>
            <a:endParaRPr lang="en-US" sz="1300" dirty="0">
              <a:solidFill>
                <a:prstClr val="black">
                  <a:lumMod val="50000"/>
                  <a:lumOff val="50000"/>
                </a:prstClr>
              </a:solidFill>
              <a:latin typeface="Proxima Nova Regular"/>
              <a:cs typeface="Proxima Nova Regular"/>
            </a:endParaRPr>
          </a:p>
        </p:txBody>
      </p:sp>
      <p:cxnSp>
        <p:nvCxnSpPr>
          <p:cNvPr id="32" name="Straight Connector 31"/>
          <p:cNvCxnSpPr/>
          <p:nvPr userDrawn="1"/>
        </p:nvCxnSpPr>
        <p:spPr>
          <a:xfrm>
            <a:off x="271588" y="6951110"/>
            <a:ext cx="9427587"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085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83325" y="657437"/>
            <a:ext cx="891748" cy="446276"/>
          </a:xfrm>
          <a:prstGeom prst="rect">
            <a:avLst/>
          </a:prstGeom>
        </p:spPr>
        <p:txBody>
          <a:bodyPr wrap="square" lIns="0" tIns="0" rIns="0" bIns="0">
            <a:spAutoFit/>
          </a:bodyPr>
          <a:lstStyle>
            <a:lvl1pPr>
              <a:defRPr sz="2900" b="1" i="0">
                <a:solidFill>
                  <a:schemeClr val="bg1"/>
                </a:solidFill>
                <a:latin typeface="Arial Black"/>
                <a:cs typeface="Arial Black"/>
              </a:defRPr>
            </a:lvl1pPr>
          </a:lstStyle>
          <a:p>
            <a:endParaRPr/>
          </a:p>
        </p:txBody>
      </p:sp>
      <p:sp>
        <p:nvSpPr>
          <p:cNvPr id="3" name="Holder 3"/>
          <p:cNvSpPr>
            <a:spLocks noGrp="1"/>
          </p:cNvSpPr>
          <p:nvPr>
            <p:ph type="body" idx="1"/>
          </p:nvPr>
        </p:nvSpPr>
        <p:spPr>
          <a:xfrm>
            <a:off x="762420" y="1366007"/>
            <a:ext cx="8533571" cy="369332"/>
          </a:xfrm>
          <a:prstGeom prst="rect">
            <a:avLst/>
          </a:prstGeom>
        </p:spPr>
        <p:txBody>
          <a:bodyPr wrap="square" lIns="0" tIns="0" rIns="0" bIns="0">
            <a:spAutoFit/>
          </a:bodyPr>
          <a:lstStyle>
            <a:lvl1pPr>
              <a:defRPr sz="2400" b="0" i="0">
                <a:solidFill>
                  <a:srgbClr val="656769"/>
                </a:solidFill>
                <a:latin typeface="Arial Unicode MS"/>
                <a:cs typeface="Arial Unicode MS"/>
              </a:defRPr>
            </a:lvl1pPr>
          </a:lstStyle>
          <a:p>
            <a:endParaRPr/>
          </a:p>
        </p:txBody>
      </p:sp>
      <p:sp>
        <p:nvSpPr>
          <p:cNvPr id="4" name="Holder 4"/>
          <p:cNvSpPr>
            <a:spLocks noGrp="1"/>
          </p:cNvSpPr>
          <p:nvPr>
            <p:ph type="ftr" sz="quarter" idx="5"/>
          </p:nvPr>
        </p:nvSpPr>
        <p:spPr>
          <a:xfrm>
            <a:off x="3419856" y="7228335"/>
            <a:ext cx="3218688" cy="2790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5"/>
            <a:ext cx="2313432" cy="2790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6/22/2018</a:t>
            </a:fld>
            <a:endParaRPr lang="en-US"/>
          </a:p>
        </p:txBody>
      </p:sp>
      <p:sp>
        <p:nvSpPr>
          <p:cNvPr id="6" name="Holder 6"/>
          <p:cNvSpPr>
            <a:spLocks noGrp="1"/>
          </p:cNvSpPr>
          <p:nvPr>
            <p:ph type="sldNum" sz="quarter" idx="7"/>
          </p:nvPr>
        </p:nvSpPr>
        <p:spPr>
          <a:xfrm>
            <a:off x="8981545" y="6823364"/>
            <a:ext cx="221615" cy="179536"/>
          </a:xfrm>
          <a:prstGeom prst="rect">
            <a:avLst/>
          </a:prstGeom>
        </p:spPr>
        <p:txBody>
          <a:bodyPr wrap="square" lIns="0" tIns="0" rIns="0" bIns="0">
            <a:spAutoFit/>
          </a:bodyPr>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6665">
        <a:defRPr>
          <a:latin typeface="+mn-lt"/>
          <a:ea typeface="+mn-ea"/>
          <a:cs typeface="+mn-cs"/>
        </a:defRPr>
      </a:lvl2pPr>
      <a:lvl3pPr marL="913331">
        <a:defRPr>
          <a:latin typeface="+mn-lt"/>
          <a:ea typeface="+mn-ea"/>
          <a:cs typeface="+mn-cs"/>
        </a:defRPr>
      </a:lvl3pPr>
      <a:lvl4pPr marL="1369997">
        <a:defRPr>
          <a:latin typeface="+mn-lt"/>
          <a:ea typeface="+mn-ea"/>
          <a:cs typeface="+mn-cs"/>
        </a:defRPr>
      </a:lvl4pPr>
      <a:lvl5pPr marL="1826663">
        <a:defRPr>
          <a:latin typeface="+mn-lt"/>
          <a:ea typeface="+mn-ea"/>
          <a:cs typeface="+mn-cs"/>
        </a:defRPr>
      </a:lvl5pPr>
      <a:lvl6pPr marL="2283328">
        <a:defRPr>
          <a:latin typeface="+mn-lt"/>
          <a:ea typeface="+mn-ea"/>
          <a:cs typeface="+mn-cs"/>
        </a:defRPr>
      </a:lvl6pPr>
      <a:lvl7pPr marL="2739995">
        <a:defRPr>
          <a:latin typeface="+mn-lt"/>
          <a:ea typeface="+mn-ea"/>
          <a:cs typeface="+mn-cs"/>
        </a:defRPr>
      </a:lvl7pPr>
      <a:lvl8pPr marL="3196659">
        <a:defRPr>
          <a:latin typeface="+mn-lt"/>
          <a:ea typeface="+mn-ea"/>
          <a:cs typeface="+mn-cs"/>
        </a:defRPr>
      </a:lvl8pPr>
      <a:lvl9pPr marL="3653324">
        <a:defRPr>
          <a:latin typeface="+mn-lt"/>
          <a:ea typeface="+mn-ea"/>
          <a:cs typeface="+mn-cs"/>
        </a:defRPr>
      </a:lvl9pPr>
    </p:bodyStyle>
    <p:otherStyle>
      <a:lvl1pPr marL="0">
        <a:defRPr>
          <a:latin typeface="+mn-lt"/>
          <a:ea typeface="+mn-ea"/>
          <a:cs typeface="+mn-cs"/>
        </a:defRPr>
      </a:lvl1pPr>
      <a:lvl2pPr marL="456665">
        <a:defRPr>
          <a:latin typeface="+mn-lt"/>
          <a:ea typeface="+mn-ea"/>
          <a:cs typeface="+mn-cs"/>
        </a:defRPr>
      </a:lvl2pPr>
      <a:lvl3pPr marL="913331">
        <a:defRPr>
          <a:latin typeface="+mn-lt"/>
          <a:ea typeface="+mn-ea"/>
          <a:cs typeface="+mn-cs"/>
        </a:defRPr>
      </a:lvl3pPr>
      <a:lvl4pPr marL="1369997">
        <a:defRPr>
          <a:latin typeface="+mn-lt"/>
          <a:ea typeface="+mn-ea"/>
          <a:cs typeface="+mn-cs"/>
        </a:defRPr>
      </a:lvl4pPr>
      <a:lvl5pPr marL="1826663">
        <a:defRPr>
          <a:latin typeface="+mn-lt"/>
          <a:ea typeface="+mn-ea"/>
          <a:cs typeface="+mn-cs"/>
        </a:defRPr>
      </a:lvl5pPr>
      <a:lvl6pPr marL="2283328">
        <a:defRPr>
          <a:latin typeface="+mn-lt"/>
          <a:ea typeface="+mn-ea"/>
          <a:cs typeface="+mn-cs"/>
        </a:defRPr>
      </a:lvl6pPr>
      <a:lvl7pPr marL="2739995">
        <a:defRPr>
          <a:latin typeface="+mn-lt"/>
          <a:ea typeface="+mn-ea"/>
          <a:cs typeface="+mn-cs"/>
        </a:defRPr>
      </a:lvl7pPr>
      <a:lvl8pPr marL="3196659">
        <a:defRPr>
          <a:latin typeface="+mn-lt"/>
          <a:ea typeface="+mn-ea"/>
          <a:cs typeface="+mn-cs"/>
        </a:defRPr>
      </a:lvl8pPr>
      <a:lvl9pPr marL="3653324">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202" y="459612"/>
            <a:ext cx="8846504" cy="604739"/>
          </a:xfrm>
          <a:prstGeom prst="rect">
            <a:avLst/>
          </a:prstGeom>
        </p:spPr>
        <p:txBody>
          <a:bodyPr vert="horz" wrap="none"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04214" y="1813561"/>
            <a:ext cx="7167797" cy="492252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522709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lgn="l" defTabSz="1017633" rtl="0" eaLnBrk="1" latinLnBrk="0" hangingPunct="1">
        <a:spcBef>
          <a:spcPct val="0"/>
        </a:spcBef>
        <a:buNone/>
        <a:defRPr sz="3300" kern="1200">
          <a:solidFill>
            <a:srgbClr val="999999"/>
          </a:solidFill>
          <a:latin typeface="+mj-lt"/>
          <a:ea typeface="+mj-ea"/>
          <a:cs typeface="+mj-cs"/>
        </a:defRPr>
      </a:lvl1pPr>
    </p:titleStyle>
    <p:bodyStyle>
      <a:lvl1pPr marL="388679" indent="-388679" algn="l" defTabSz="1017633" rtl="0" eaLnBrk="1" latinLnBrk="0" hangingPunct="1">
        <a:spcBef>
          <a:spcPts val="2227"/>
        </a:spcBef>
        <a:buClr>
          <a:schemeClr val="tx1">
            <a:lumMod val="50000"/>
            <a:lumOff val="50000"/>
          </a:schemeClr>
        </a:buClr>
        <a:buSzPct val="110000"/>
        <a:buFont typeface="Wingdings 2" pitchFamily="18" charset="2"/>
        <a:buChar char=""/>
        <a:defRPr sz="2700" kern="1200">
          <a:solidFill>
            <a:schemeClr val="tx1">
              <a:lumMod val="65000"/>
              <a:lumOff val="35000"/>
            </a:schemeClr>
          </a:solidFill>
          <a:latin typeface="+mn-lt"/>
          <a:ea typeface="+mn-ea"/>
          <a:cs typeface="+mn-cs"/>
        </a:defRPr>
      </a:lvl1pPr>
      <a:lvl2pPr marL="763225" indent="-374547" algn="l" defTabSz="1017633" rtl="0" eaLnBrk="1" latinLnBrk="0" hangingPunct="1">
        <a:spcBef>
          <a:spcPts val="669"/>
        </a:spcBef>
        <a:buClr>
          <a:schemeClr val="tx1">
            <a:lumMod val="50000"/>
            <a:lumOff val="50000"/>
          </a:schemeClr>
        </a:buClr>
        <a:buSzPct val="110000"/>
        <a:buFont typeface="Wingdings 2" pitchFamily="18" charset="2"/>
        <a:buChar char=""/>
        <a:defRPr sz="2500" kern="1200">
          <a:solidFill>
            <a:schemeClr val="tx1">
              <a:lumMod val="65000"/>
              <a:lumOff val="35000"/>
            </a:schemeClr>
          </a:solidFill>
          <a:latin typeface="+mn-lt"/>
          <a:ea typeface="+mn-ea"/>
          <a:cs typeface="+mn-cs"/>
        </a:defRPr>
      </a:lvl2pPr>
      <a:lvl3pPr marL="1077698" indent="-314477" algn="l" defTabSz="1017633" rtl="0" eaLnBrk="1" latinLnBrk="0" hangingPunct="1">
        <a:spcBef>
          <a:spcPts val="669"/>
        </a:spcBef>
        <a:buClr>
          <a:schemeClr val="tx1">
            <a:lumMod val="50000"/>
            <a:lumOff val="50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3pPr>
      <a:lvl4pPr marL="1406312" indent="-328605" algn="l" defTabSz="1017633" rtl="0" eaLnBrk="1" latinLnBrk="0" hangingPunct="1">
        <a:spcBef>
          <a:spcPts val="669"/>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4pPr>
      <a:lvl5pPr marL="1720791" indent="-314477" algn="l" defTabSz="1017633" rtl="0" eaLnBrk="1" latinLnBrk="0" hangingPunct="1">
        <a:spcBef>
          <a:spcPts val="669"/>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5pPr>
      <a:lvl6pPr marL="2035267" indent="-314477" algn="l" defTabSz="1017633" rtl="0" eaLnBrk="1" latinLnBrk="0" hangingPunct="1">
        <a:spcBef>
          <a:spcPct val="20000"/>
        </a:spcBef>
        <a:buClr>
          <a:schemeClr val="accent2"/>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6pPr>
      <a:lvl7pPr marL="2356813" indent="-314477" algn="l" defTabSz="1017633" rtl="0" eaLnBrk="1" latinLnBrk="0" hangingPunct="1">
        <a:spcBef>
          <a:spcPct val="20000"/>
        </a:spcBef>
        <a:buClr>
          <a:schemeClr val="accent1">
            <a:lumMod val="60000"/>
            <a:lumOff val="40000"/>
          </a:schemeClr>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7pPr>
      <a:lvl8pPr marL="2669526" indent="-314477" algn="l" defTabSz="1017633" rtl="0" eaLnBrk="1" latinLnBrk="0" hangingPunct="1">
        <a:spcBef>
          <a:spcPct val="20000"/>
        </a:spcBef>
        <a:buClr>
          <a:schemeClr val="accent2"/>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8pPr>
      <a:lvl9pPr marL="2992835" indent="-314477" algn="l" defTabSz="1017633" rtl="0" eaLnBrk="1" latinLnBrk="0" hangingPunct="1">
        <a:spcBef>
          <a:spcPct val="20000"/>
        </a:spcBef>
        <a:buClr>
          <a:schemeClr val="accent1">
            <a:lumMod val="60000"/>
            <a:lumOff val="40000"/>
          </a:schemeClr>
        </a:buClr>
        <a:buSzPct val="110000"/>
        <a:buFont typeface="Wingdings 2" pitchFamily="18" charset="2"/>
        <a:buChar char=""/>
        <a:defRPr lang="en-US" sz="2000" kern="1200" dirty="0">
          <a:solidFill>
            <a:schemeClr val="tx1">
              <a:lumMod val="65000"/>
              <a:lumOff val="35000"/>
            </a:schemeClr>
          </a:solidFill>
          <a:latin typeface="+mn-lt"/>
          <a:ea typeface="+mn-ea"/>
          <a:cs typeface="+mn-cs"/>
        </a:defRPr>
      </a:lvl9pPr>
    </p:bodyStyle>
    <p:otherStyle>
      <a:defPPr>
        <a:defRPr/>
      </a:defPPr>
      <a:lvl1pPr marL="0" algn="l" defTabSz="1017633" rtl="0" eaLnBrk="1" latinLnBrk="0" hangingPunct="1">
        <a:defRPr sz="2000" kern="1200">
          <a:solidFill>
            <a:schemeClr val="tx1"/>
          </a:solidFill>
          <a:latin typeface="+mn-lt"/>
          <a:ea typeface="+mn-ea"/>
          <a:cs typeface="+mn-cs"/>
        </a:defRPr>
      </a:lvl1pPr>
      <a:lvl2pPr marL="508819" algn="l" defTabSz="1017633" rtl="0" eaLnBrk="1" latinLnBrk="0" hangingPunct="1">
        <a:defRPr sz="2000" kern="1200">
          <a:solidFill>
            <a:schemeClr val="tx1"/>
          </a:solidFill>
          <a:latin typeface="+mn-lt"/>
          <a:ea typeface="+mn-ea"/>
          <a:cs typeface="+mn-cs"/>
        </a:defRPr>
      </a:lvl2pPr>
      <a:lvl3pPr marL="1017633" algn="l" defTabSz="1017633" rtl="0" eaLnBrk="1" latinLnBrk="0" hangingPunct="1">
        <a:defRPr sz="2000" kern="1200">
          <a:solidFill>
            <a:schemeClr val="tx1"/>
          </a:solidFill>
          <a:latin typeface="+mn-lt"/>
          <a:ea typeface="+mn-ea"/>
          <a:cs typeface="+mn-cs"/>
        </a:defRPr>
      </a:lvl3pPr>
      <a:lvl4pPr marL="1526452" algn="l" defTabSz="1017633" rtl="0" eaLnBrk="1" latinLnBrk="0" hangingPunct="1">
        <a:defRPr sz="2000" kern="1200">
          <a:solidFill>
            <a:schemeClr val="tx1"/>
          </a:solidFill>
          <a:latin typeface="+mn-lt"/>
          <a:ea typeface="+mn-ea"/>
          <a:cs typeface="+mn-cs"/>
        </a:defRPr>
      </a:lvl4pPr>
      <a:lvl5pPr marL="2035267" algn="l" defTabSz="1017633" rtl="0" eaLnBrk="1" latinLnBrk="0" hangingPunct="1">
        <a:defRPr sz="2000" kern="1200">
          <a:solidFill>
            <a:schemeClr val="tx1"/>
          </a:solidFill>
          <a:latin typeface="+mn-lt"/>
          <a:ea typeface="+mn-ea"/>
          <a:cs typeface="+mn-cs"/>
        </a:defRPr>
      </a:lvl5pPr>
      <a:lvl6pPr marL="2544086" algn="l" defTabSz="1017633" rtl="0" eaLnBrk="1" latinLnBrk="0" hangingPunct="1">
        <a:defRPr sz="2000" kern="1200">
          <a:solidFill>
            <a:schemeClr val="tx1"/>
          </a:solidFill>
          <a:latin typeface="+mn-lt"/>
          <a:ea typeface="+mn-ea"/>
          <a:cs typeface="+mn-cs"/>
        </a:defRPr>
      </a:lvl6pPr>
      <a:lvl7pPr marL="3052900" algn="l" defTabSz="1017633" rtl="0" eaLnBrk="1" latinLnBrk="0" hangingPunct="1">
        <a:defRPr sz="2000" kern="1200">
          <a:solidFill>
            <a:schemeClr val="tx1"/>
          </a:solidFill>
          <a:latin typeface="+mn-lt"/>
          <a:ea typeface="+mn-ea"/>
          <a:cs typeface="+mn-cs"/>
        </a:defRPr>
      </a:lvl7pPr>
      <a:lvl8pPr marL="3561719" algn="l" defTabSz="1017633" rtl="0" eaLnBrk="1" latinLnBrk="0" hangingPunct="1">
        <a:defRPr sz="2000" kern="1200">
          <a:solidFill>
            <a:schemeClr val="tx1"/>
          </a:solidFill>
          <a:latin typeface="+mn-lt"/>
          <a:ea typeface="+mn-ea"/>
          <a:cs typeface="+mn-cs"/>
        </a:defRPr>
      </a:lvl8pPr>
      <a:lvl9pPr marL="4070534" algn="l" defTabSz="1017633"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83325" y="657437"/>
            <a:ext cx="891748" cy="446276"/>
          </a:xfrm>
          <a:prstGeom prst="rect">
            <a:avLst/>
          </a:prstGeom>
        </p:spPr>
        <p:txBody>
          <a:bodyPr wrap="square" lIns="0" tIns="0" rIns="0" bIns="0">
            <a:spAutoFit/>
          </a:bodyPr>
          <a:lstStyle>
            <a:lvl1pPr>
              <a:defRPr sz="2900" b="1" i="0">
                <a:solidFill>
                  <a:schemeClr val="bg1"/>
                </a:solidFill>
                <a:latin typeface="Arial Black"/>
                <a:cs typeface="Arial Black"/>
              </a:defRPr>
            </a:lvl1pPr>
          </a:lstStyle>
          <a:p>
            <a:endParaRPr/>
          </a:p>
        </p:txBody>
      </p:sp>
      <p:sp>
        <p:nvSpPr>
          <p:cNvPr id="3" name="Holder 3"/>
          <p:cNvSpPr>
            <a:spLocks noGrp="1"/>
          </p:cNvSpPr>
          <p:nvPr>
            <p:ph type="body" idx="1"/>
          </p:nvPr>
        </p:nvSpPr>
        <p:spPr>
          <a:xfrm>
            <a:off x="762420" y="1366007"/>
            <a:ext cx="8533571" cy="369332"/>
          </a:xfrm>
          <a:prstGeom prst="rect">
            <a:avLst/>
          </a:prstGeom>
        </p:spPr>
        <p:txBody>
          <a:bodyPr wrap="square" lIns="0" tIns="0" rIns="0" bIns="0">
            <a:spAutoFit/>
          </a:bodyPr>
          <a:lstStyle>
            <a:lvl1pPr>
              <a:defRPr sz="2400" b="0" i="0">
                <a:solidFill>
                  <a:srgbClr val="656769"/>
                </a:solidFill>
                <a:latin typeface="Arial Unicode MS"/>
                <a:cs typeface="Arial Unicode MS"/>
              </a:defRPr>
            </a:lvl1pPr>
          </a:lstStyle>
          <a:p>
            <a:endParaRPr/>
          </a:p>
        </p:txBody>
      </p:sp>
      <p:sp>
        <p:nvSpPr>
          <p:cNvPr id="4" name="Holder 4"/>
          <p:cNvSpPr>
            <a:spLocks noGrp="1"/>
          </p:cNvSpPr>
          <p:nvPr>
            <p:ph type="ftr" sz="quarter" idx="5"/>
          </p:nvPr>
        </p:nvSpPr>
        <p:spPr>
          <a:xfrm>
            <a:off x="3419856" y="7228335"/>
            <a:ext cx="3218688" cy="27905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920" y="7228335"/>
            <a:ext cx="2313432" cy="2790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6/22/2018</a:t>
            </a:fld>
            <a:endParaRPr lang="en-US">
              <a:solidFill>
                <a:prstClr val="black">
                  <a:tint val="75000"/>
                </a:prstClr>
              </a:solidFill>
            </a:endParaRPr>
          </a:p>
        </p:txBody>
      </p:sp>
      <p:sp>
        <p:nvSpPr>
          <p:cNvPr id="6" name="Holder 6"/>
          <p:cNvSpPr>
            <a:spLocks noGrp="1"/>
          </p:cNvSpPr>
          <p:nvPr>
            <p:ph type="sldNum" sz="quarter" idx="7"/>
          </p:nvPr>
        </p:nvSpPr>
        <p:spPr>
          <a:xfrm>
            <a:off x="8981545" y="6823364"/>
            <a:ext cx="221615" cy="179536"/>
          </a:xfrm>
          <a:prstGeom prst="rect">
            <a:avLst/>
          </a:prstGeom>
        </p:spPr>
        <p:txBody>
          <a:bodyPr wrap="square" lIns="0" tIns="0" rIns="0" bIns="0">
            <a:spAutoFit/>
          </a:bodyPr>
          <a:lstStyle>
            <a:lvl1pPr>
              <a:defRPr sz="1200" b="0" i="0">
                <a:solidFill>
                  <a:srgbClr val="828386"/>
                </a:solidFill>
                <a:latin typeface="Arial"/>
                <a:cs typeface="Arial"/>
              </a:defRPr>
            </a:lvl1pPr>
          </a:lstStyle>
          <a:p>
            <a:pPr marL="25371">
              <a:lnSpc>
                <a:spcPts val="1425"/>
              </a:lnSpc>
            </a:pPr>
            <a:fld id="{81D60167-4931-47E6-BA6A-407CBD079E47}" type="slidenum">
              <a:rPr lang="en-US" spc="-4" smtClean="0"/>
              <a:pPr marL="25371">
                <a:lnSpc>
                  <a:spcPts val="1425"/>
                </a:lnSpc>
              </a:pPr>
              <a:t>‹#›</a:t>
            </a:fld>
            <a:endParaRPr lang="en-US" spc="-4" dirty="0"/>
          </a:p>
        </p:txBody>
      </p:sp>
    </p:spTree>
    <p:extLst>
      <p:ext uri="{BB962C8B-B14F-4D97-AF65-F5344CB8AC3E}">
        <p14:creationId xmlns:p14="http://schemas.microsoft.com/office/powerpoint/2010/main" val="20255744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defRPr>
          <a:latin typeface="+mj-lt"/>
          <a:ea typeface="+mj-ea"/>
          <a:cs typeface="+mj-cs"/>
        </a:defRPr>
      </a:lvl1pPr>
    </p:titleStyle>
    <p:bodyStyle>
      <a:lvl1pPr marL="0">
        <a:defRPr>
          <a:latin typeface="+mn-lt"/>
          <a:ea typeface="+mn-ea"/>
          <a:cs typeface="+mn-cs"/>
        </a:defRPr>
      </a:lvl1pPr>
      <a:lvl2pPr marL="456665">
        <a:defRPr>
          <a:latin typeface="+mn-lt"/>
          <a:ea typeface="+mn-ea"/>
          <a:cs typeface="+mn-cs"/>
        </a:defRPr>
      </a:lvl2pPr>
      <a:lvl3pPr marL="913331">
        <a:defRPr>
          <a:latin typeface="+mn-lt"/>
          <a:ea typeface="+mn-ea"/>
          <a:cs typeface="+mn-cs"/>
        </a:defRPr>
      </a:lvl3pPr>
      <a:lvl4pPr marL="1369997">
        <a:defRPr>
          <a:latin typeface="+mn-lt"/>
          <a:ea typeface="+mn-ea"/>
          <a:cs typeface="+mn-cs"/>
        </a:defRPr>
      </a:lvl4pPr>
      <a:lvl5pPr marL="1826663">
        <a:defRPr>
          <a:latin typeface="+mn-lt"/>
          <a:ea typeface="+mn-ea"/>
          <a:cs typeface="+mn-cs"/>
        </a:defRPr>
      </a:lvl5pPr>
      <a:lvl6pPr marL="2283328">
        <a:defRPr>
          <a:latin typeface="+mn-lt"/>
          <a:ea typeface="+mn-ea"/>
          <a:cs typeface="+mn-cs"/>
        </a:defRPr>
      </a:lvl6pPr>
      <a:lvl7pPr marL="2739995">
        <a:defRPr>
          <a:latin typeface="+mn-lt"/>
          <a:ea typeface="+mn-ea"/>
          <a:cs typeface="+mn-cs"/>
        </a:defRPr>
      </a:lvl7pPr>
      <a:lvl8pPr marL="3196659">
        <a:defRPr>
          <a:latin typeface="+mn-lt"/>
          <a:ea typeface="+mn-ea"/>
          <a:cs typeface="+mn-cs"/>
        </a:defRPr>
      </a:lvl8pPr>
      <a:lvl9pPr marL="3653324">
        <a:defRPr>
          <a:latin typeface="+mn-lt"/>
          <a:ea typeface="+mn-ea"/>
          <a:cs typeface="+mn-cs"/>
        </a:defRPr>
      </a:lvl9pPr>
    </p:bodyStyle>
    <p:otherStyle>
      <a:lvl1pPr marL="0">
        <a:defRPr>
          <a:latin typeface="+mn-lt"/>
          <a:ea typeface="+mn-ea"/>
          <a:cs typeface="+mn-cs"/>
        </a:defRPr>
      </a:lvl1pPr>
      <a:lvl2pPr marL="456665">
        <a:defRPr>
          <a:latin typeface="+mn-lt"/>
          <a:ea typeface="+mn-ea"/>
          <a:cs typeface="+mn-cs"/>
        </a:defRPr>
      </a:lvl2pPr>
      <a:lvl3pPr marL="913331">
        <a:defRPr>
          <a:latin typeface="+mn-lt"/>
          <a:ea typeface="+mn-ea"/>
          <a:cs typeface="+mn-cs"/>
        </a:defRPr>
      </a:lvl3pPr>
      <a:lvl4pPr marL="1369997">
        <a:defRPr>
          <a:latin typeface="+mn-lt"/>
          <a:ea typeface="+mn-ea"/>
          <a:cs typeface="+mn-cs"/>
        </a:defRPr>
      </a:lvl4pPr>
      <a:lvl5pPr marL="1826663">
        <a:defRPr>
          <a:latin typeface="+mn-lt"/>
          <a:ea typeface="+mn-ea"/>
          <a:cs typeface="+mn-cs"/>
        </a:defRPr>
      </a:lvl5pPr>
      <a:lvl6pPr marL="2283328">
        <a:defRPr>
          <a:latin typeface="+mn-lt"/>
          <a:ea typeface="+mn-ea"/>
          <a:cs typeface="+mn-cs"/>
        </a:defRPr>
      </a:lvl6pPr>
      <a:lvl7pPr marL="2739995">
        <a:defRPr>
          <a:latin typeface="+mn-lt"/>
          <a:ea typeface="+mn-ea"/>
          <a:cs typeface="+mn-cs"/>
        </a:defRPr>
      </a:lvl7pPr>
      <a:lvl8pPr marL="3196659">
        <a:defRPr>
          <a:latin typeface="+mn-lt"/>
          <a:ea typeface="+mn-ea"/>
          <a:cs typeface="+mn-cs"/>
        </a:defRPr>
      </a:lvl8pPr>
      <a:lvl9pPr marL="3653324">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202" y="459601"/>
            <a:ext cx="8846504" cy="604739"/>
          </a:xfrm>
          <a:prstGeom prst="rect">
            <a:avLst/>
          </a:prstGeom>
        </p:spPr>
        <p:txBody>
          <a:bodyPr vert="horz" wrap="none"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604203" y="1813561"/>
            <a:ext cx="7167797" cy="492252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1661015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l" defTabSz="1018824" rtl="0" eaLnBrk="1" latinLnBrk="0" hangingPunct="1">
        <a:spcBef>
          <a:spcPct val="0"/>
        </a:spcBef>
        <a:buNone/>
        <a:defRPr sz="3300" kern="1200">
          <a:solidFill>
            <a:srgbClr val="999999"/>
          </a:solidFill>
          <a:latin typeface="+mj-lt"/>
          <a:ea typeface="+mj-ea"/>
          <a:cs typeface="+mj-cs"/>
        </a:defRPr>
      </a:lvl1pPr>
    </p:titleStyle>
    <p:bodyStyle>
      <a:lvl1pPr marL="389134" indent="-389134" algn="l" defTabSz="1018824" rtl="0" eaLnBrk="1" latinLnBrk="0" hangingPunct="1">
        <a:spcBef>
          <a:spcPts val="2228"/>
        </a:spcBef>
        <a:buClr>
          <a:schemeClr val="tx1">
            <a:lumMod val="50000"/>
            <a:lumOff val="50000"/>
          </a:schemeClr>
        </a:buClr>
        <a:buSzPct val="110000"/>
        <a:buFont typeface="Wingdings 2" pitchFamily="18" charset="2"/>
        <a:buChar char=""/>
        <a:defRPr sz="2700" kern="1200">
          <a:solidFill>
            <a:schemeClr val="tx1">
              <a:lumMod val="65000"/>
              <a:lumOff val="35000"/>
            </a:schemeClr>
          </a:solidFill>
          <a:latin typeface="+mn-lt"/>
          <a:ea typeface="+mn-ea"/>
          <a:cs typeface="+mn-cs"/>
        </a:defRPr>
      </a:lvl1pPr>
      <a:lvl2pPr marL="764118" indent="-374984" algn="l" defTabSz="1018824" rtl="0" eaLnBrk="1" latinLnBrk="0" hangingPunct="1">
        <a:spcBef>
          <a:spcPts val="669"/>
        </a:spcBef>
        <a:buClr>
          <a:schemeClr val="tx1">
            <a:lumMod val="50000"/>
            <a:lumOff val="50000"/>
          </a:schemeClr>
        </a:buClr>
        <a:buSzPct val="110000"/>
        <a:buFont typeface="Wingdings 2" pitchFamily="18" charset="2"/>
        <a:buChar char=""/>
        <a:defRPr sz="2500" kern="1200">
          <a:solidFill>
            <a:schemeClr val="tx1">
              <a:lumMod val="65000"/>
              <a:lumOff val="35000"/>
            </a:schemeClr>
          </a:solidFill>
          <a:latin typeface="+mn-lt"/>
          <a:ea typeface="+mn-ea"/>
          <a:cs typeface="+mn-cs"/>
        </a:defRPr>
      </a:lvl2pPr>
      <a:lvl3pPr marL="1078963" indent="-314845" algn="l" defTabSz="1018824" rtl="0" eaLnBrk="1" latinLnBrk="0" hangingPunct="1">
        <a:spcBef>
          <a:spcPts val="669"/>
        </a:spcBef>
        <a:buClr>
          <a:schemeClr val="tx1">
            <a:lumMod val="50000"/>
            <a:lumOff val="50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3pPr>
      <a:lvl4pPr marL="1407959" indent="-328995" algn="l" defTabSz="1018824" rtl="0" eaLnBrk="1" latinLnBrk="0" hangingPunct="1">
        <a:spcBef>
          <a:spcPts val="669"/>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4pPr>
      <a:lvl5pPr marL="1722804" indent="-314845" algn="l" defTabSz="1018824" rtl="0" eaLnBrk="1" latinLnBrk="0" hangingPunct="1">
        <a:spcBef>
          <a:spcPts val="669"/>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5pPr>
      <a:lvl6pPr marL="2037649" indent="-314845" algn="l" defTabSz="1018824" rtl="0" eaLnBrk="1" latinLnBrk="0" hangingPunct="1">
        <a:spcBef>
          <a:spcPct val="20000"/>
        </a:spcBef>
        <a:buClr>
          <a:schemeClr val="accent2"/>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6pPr>
      <a:lvl7pPr marL="2359569" indent="-314845" algn="l" defTabSz="1018824" rtl="0" eaLnBrk="1" latinLnBrk="0" hangingPunct="1">
        <a:spcBef>
          <a:spcPct val="20000"/>
        </a:spcBef>
        <a:buClr>
          <a:schemeClr val="accent1">
            <a:lumMod val="60000"/>
            <a:lumOff val="40000"/>
          </a:schemeClr>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7pPr>
      <a:lvl8pPr marL="2672646" indent="-314845" algn="l" defTabSz="1018824" rtl="0" eaLnBrk="1" latinLnBrk="0" hangingPunct="1">
        <a:spcBef>
          <a:spcPct val="20000"/>
        </a:spcBef>
        <a:buClr>
          <a:schemeClr val="accent2"/>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8pPr>
      <a:lvl9pPr marL="2996334" indent="-314845" algn="l" defTabSz="1018824" rtl="0" eaLnBrk="1" latinLnBrk="0" hangingPunct="1">
        <a:spcBef>
          <a:spcPct val="20000"/>
        </a:spcBef>
        <a:buClr>
          <a:schemeClr val="accent1">
            <a:lumMod val="60000"/>
            <a:lumOff val="40000"/>
          </a:schemeClr>
        </a:buClr>
        <a:buSzPct val="110000"/>
        <a:buFont typeface="Wingdings 2" pitchFamily="18" charset="2"/>
        <a:buChar char=""/>
        <a:defRPr lang="en-US" sz="2000" kern="1200" dirty="0">
          <a:solidFill>
            <a:schemeClr val="tx1">
              <a:lumMod val="65000"/>
              <a:lumOff val="35000"/>
            </a:schemeClr>
          </a:solidFill>
          <a:latin typeface="+mn-lt"/>
          <a:ea typeface="+mn-ea"/>
          <a:cs typeface="+mn-cs"/>
        </a:defRPr>
      </a:lvl9pPr>
    </p:bodyStyle>
    <p:otherStyle>
      <a:defPPr>
        <a:defRPr/>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42" Type="http://schemas.openxmlformats.org/officeDocument/2006/relationships/image" Target="../media/image47.jpg"/><Relationship Id="rId47" Type="http://schemas.openxmlformats.org/officeDocument/2006/relationships/image" Target="../media/image52.png"/><Relationship Id="rId50" Type="http://schemas.openxmlformats.org/officeDocument/2006/relationships/image" Target="../media/image5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46" Type="http://schemas.openxmlformats.org/officeDocument/2006/relationships/image" Target="../media/image51.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41"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jpg"/><Relationship Id="rId45" Type="http://schemas.openxmlformats.org/officeDocument/2006/relationships/image" Target="../media/image50.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3.png"/><Relationship Id="rId8" Type="http://schemas.openxmlformats.org/officeDocument/2006/relationships/image" Target="../media/image13.jpg"/><Relationship Id="rId51" Type="http://schemas.openxmlformats.org/officeDocument/2006/relationships/image" Target="../media/image5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97.png"/><Relationship Id="rId7" Type="http://schemas.openxmlformats.org/officeDocument/2006/relationships/image" Target="../media/image63.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1.png"/></Relationships>
</file>

<file path=ppt/slides/_rels/slide12.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2.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10.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11.png"/><Relationship Id="rId4" Type="http://schemas.openxmlformats.org/officeDocument/2006/relationships/image" Target="../media/image60.png"/><Relationship Id="rId9" Type="http://schemas.openxmlformats.org/officeDocument/2006/relationships/hyperlink" Target="mailto:BDGRINER@southernco.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jpg"/></Relationships>
</file>

<file path=ppt/slides/_rels/slide20.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112.jpg"/><Relationship Id="rId1" Type="http://schemas.openxmlformats.org/officeDocument/2006/relationships/slideLayout" Target="../slideLayouts/slideLayout5.xml"/><Relationship Id="rId4" Type="http://schemas.openxmlformats.org/officeDocument/2006/relationships/image" Target="../media/image114.jpg"/></Relationships>
</file>

<file path=ppt/slides/_rels/slide2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115.jpg"/><Relationship Id="rId1" Type="http://schemas.openxmlformats.org/officeDocument/2006/relationships/slideLayout" Target="../slideLayouts/slideLayout2.xml"/><Relationship Id="rId5" Type="http://schemas.openxmlformats.org/officeDocument/2006/relationships/image" Target="../media/image118.jpg"/><Relationship Id="rId4" Type="http://schemas.openxmlformats.org/officeDocument/2006/relationships/image" Target="../media/image1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123.jpg"/><Relationship Id="rId5" Type="http://schemas.openxmlformats.org/officeDocument/2006/relationships/image" Target="../media/image71.jpg"/><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jp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71.jp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jpg"/><Relationship Id="rId27" Type="http://schemas.openxmlformats.org/officeDocument/2006/relationships/image" Target="../media/image9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87" y="466070"/>
            <a:ext cx="9144012" cy="642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187" y="1100137"/>
            <a:ext cx="9144012" cy="6652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87" y="1756473"/>
            <a:ext cx="434568" cy="555873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732060" y="1756473"/>
            <a:ext cx="869149" cy="555873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927847" y="2775209"/>
            <a:ext cx="816101" cy="9753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3994427"/>
            <a:ext cx="7864094" cy="3320795"/>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961641" y="1057660"/>
            <a:ext cx="2580133" cy="533400"/>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30923" y="1653539"/>
            <a:ext cx="8485644" cy="60960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7927857" y="2210563"/>
            <a:ext cx="1188721" cy="564643"/>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982272" y="1945972"/>
            <a:ext cx="7641208" cy="469925"/>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630924" y="2775205"/>
            <a:ext cx="332054" cy="97536"/>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7435278" y="2775209"/>
            <a:ext cx="492569" cy="97535"/>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630924" y="2263143"/>
            <a:ext cx="7296924" cy="512063"/>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982279" y="2263141"/>
            <a:ext cx="6945579" cy="152755"/>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3119722" y="2263141"/>
            <a:ext cx="247682" cy="152755"/>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3583973" y="2263141"/>
            <a:ext cx="121366" cy="53339"/>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3747875" y="2263138"/>
            <a:ext cx="69621" cy="46483"/>
          </a:xfrm>
          <a:prstGeom prst="rect">
            <a:avLst/>
          </a:prstGeom>
          <a:blipFill>
            <a:blip r:embed="rId18" cstate="print"/>
            <a:stretch>
              <a:fillRect/>
            </a:stretch>
          </a:blipFill>
        </p:spPr>
        <p:txBody>
          <a:bodyPr wrap="square" lIns="0" tIns="0" rIns="0" bIns="0" rtlCol="0"/>
          <a:lstStyle/>
          <a:p>
            <a:endParaRPr/>
          </a:p>
        </p:txBody>
      </p:sp>
      <p:sp>
        <p:nvSpPr>
          <p:cNvPr id="19" name="object 19"/>
          <p:cNvSpPr/>
          <p:nvPr/>
        </p:nvSpPr>
        <p:spPr>
          <a:xfrm>
            <a:off x="3917838" y="2263138"/>
            <a:ext cx="69643" cy="46483"/>
          </a:xfrm>
          <a:prstGeom prst="rect">
            <a:avLst/>
          </a:prstGeom>
          <a:blipFill>
            <a:blip r:embed="rId19" cstate="print"/>
            <a:stretch>
              <a:fillRect/>
            </a:stretch>
          </a:blipFill>
        </p:spPr>
        <p:txBody>
          <a:bodyPr wrap="square" lIns="0" tIns="0" rIns="0" bIns="0" rtlCol="0"/>
          <a:lstStyle/>
          <a:p>
            <a:endParaRPr/>
          </a:p>
        </p:txBody>
      </p:sp>
      <p:sp>
        <p:nvSpPr>
          <p:cNvPr id="20" name="object 20"/>
          <p:cNvSpPr/>
          <p:nvPr/>
        </p:nvSpPr>
        <p:spPr>
          <a:xfrm>
            <a:off x="4058217" y="2263141"/>
            <a:ext cx="209378" cy="53339"/>
          </a:xfrm>
          <a:prstGeom prst="rect">
            <a:avLst/>
          </a:prstGeom>
          <a:blipFill>
            <a:blip r:embed="rId20" cstate="print"/>
            <a:stretch>
              <a:fillRect/>
            </a:stretch>
          </a:blipFill>
        </p:spPr>
        <p:txBody>
          <a:bodyPr wrap="square" lIns="0" tIns="0" rIns="0" bIns="0" rtlCol="0"/>
          <a:lstStyle/>
          <a:p>
            <a:endParaRPr/>
          </a:p>
        </p:txBody>
      </p:sp>
      <p:sp>
        <p:nvSpPr>
          <p:cNvPr id="21" name="object 21"/>
          <p:cNvSpPr/>
          <p:nvPr/>
        </p:nvSpPr>
        <p:spPr>
          <a:xfrm>
            <a:off x="4483912" y="2263138"/>
            <a:ext cx="68160" cy="46483"/>
          </a:xfrm>
          <a:prstGeom prst="rect">
            <a:avLst/>
          </a:prstGeom>
          <a:blipFill>
            <a:blip r:embed="rId21" cstate="print"/>
            <a:stretch>
              <a:fillRect/>
            </a:stretch>
          </a:blipFill>
        </p:spPr>
        <p:txBody>
          <a:bodyPr wrap="square" lIns="0" tIns="0" rIns="0" bIns="0" rtlCol="0"/>
          <a:lstStyle/>
          <a:p>
            <a:endParaRPr/>
          </a:p>
        </p:txBody>
      </p:sp>
      <p:sp>
        <p:nvSpPr>
          <p:cNvPr id="22" name="object 22"/>
          <p:cNvSpPr/>
          <p:nvPr/>
        </p:nvSpPr>
        <p:spPr>
          <a:xfrm>
            <a:off x="4669817" y="2263138"/>
            <a:ext cx="102296" cy="46483"/>
          </a:xfrm>
          <a:prstGeom prst="rect">
            <a:avLst/>
          </a:prstGeom>
          <a:blipFill>
            <a:blip r:embed="rId22" cstate="print"/>
            <a:stretch>
              <a:fillRect/>
            </a:stretch>
          </a:blipFill>
        </p:spPr>
        <p:txBody>
          <a:bodyPr wrap="square" lIns="0" tIns="0" rIns="0" bIns="0" rtlCol="0"/>
          <a:lstStyle/>
          <a:p>
            <a:endParaRPr/>
          </a:p>
        </p:txBody>
      </p:sp>
      <p:sp>
        <p:nvSpPr>
          <p:cNvPr id="23" name="object 23"/>
          <p:cNvSpPr/>
          <p:nvPr/>
        </p:nvSpPr>
        <p:spPr>
          <a:xfrm>
            <a:off x="4853281" y="2263139"/>
            <a:ext cx="233041" cy="53340"/>
          </a:xfrm>
          <a:prstGeom prst="rect">
            <a:avLst/>
          </a:prstGeom>
          <a:blipFill>
            <a:blip r:embed="rId23" cstate="print"/>
            <a:stretch>
              <a:fillRect/>
            </a:stretch>
          </a:blipFill>
        </p:spPr>
        <p:txBody>
          <a:bodyPr wrap="square" lIns="0" tIns="0" rIns="0" bIns="0" rtlCol="0"/>
          <a:lstStyle/>
          <a:p>
            <a:endParaRPr/>
          </a:p>
        </p:txBody>
      </p:sp>
      <p:sp>
        <p:nvSpPr>
          <p:cNvPr id="24" name="object 24"/>
          <p:cNvSpPr/>
          <p:nvPr/>
        </p:nvSpPr>
        <p:spPr>
          <a:xfrm>
            <a:off x="5164157" y="2263139"/>
            <a:ext cx="210365" cy="53340"/>
          </a:xfrm>
          <a:prstGeom prst="rect">
            <a:avLst/>
          </a:prstGeom>
          <a:blipFill>
            <a:blip r:embed="rId24" cstate="print"/>
            <a:stretch>
              <a:fillRect/>
            </a:stretch>
          </a:blipFill>
        </p:spPr>
        <p:txBody>
          <a:bodyPr wrap="square" lIns="0" tIns="0" rIns="0" bIns="0" rtlCol="0"/>
          <a:lstStyle/>
          <a:p>
            <a:endParaRPr/>
          </a:p>
        </p:txBody>
      </p:sp>
      <p:sp>
        <p:nvSpPr>
          <p:cNvPr id="25" name="object 25"/>
          <p:cNvSpPr/>
          <p:nvPr/>
        </p:nvSpPr>
        <p:spPr>
          <a:xfrm>
            <a:off x="5439752" y="2263138"/>
            <a:ext cx="69634" cy="46483"/>
          </a:xfrm>
          <a:prstGeom prst="rect">
            <a:avLst/>
          </a:prstGeom>
          <a:blipFill>
            <a:blip r:embed="rId25" cstate="print"/>
            <a:stretch>
              <a:fillRect/>
            </a:stretch>
          </a:blipFill>
        </p:spPr>
        <p:txBody>
          <a:bodyPr wrap="square" lIns="0" tIns="0" rIns="0" bIns="0" rtlCol="0"/>
          <a:lstStyle/>
          <a:p>
            <a:endParaRPr/>
          </a:p>
        </p:txBody>
      </p:sp>
      <p:sp>
        <p:nvSpPr>
          <p:cNvPr id="26" name="object 26"/>
          <p:cNvSpPr/>
          <p:nvPr/>
        </p:nvSpPr>
        <p:spPr>
          <a:xfrm>
            <a:off x="5582218" y="2263139"/>
            <a:ext cx="209378" cy="53340"/>
          </a:xfrm>
          <a:prstGeom prst="rect">
            <a:avLst/>
          </a:prstGeom>
          <a:blipFill>
            <a:blip r:embed="rId26" cstate="print"/>
            <a:stretch>
              <a:fillRect/>
            </a:stretch>
          </a:blipFill>
        </p:spPr>
        <p:txBody>
          <a:bodyPr wrap="square" lIns="0" tIns="0" rIns="0" bIns="0" rtlCol="0"/>
          <a:lstStyle/>
          <a:p>
            <a:endParaRPr/>
          </a:p>
        </p:txBody>
      </p:sp>
      <p:sp>
        <p:nvSpPr>
          <p:cNvPr id="27" name="object 27"/>
          <p:cNvSpPr/>
          <p:nvPr/>
        </p:nvSpPr>
        <p:spPr>
          <a:xfrm>
            <a:off x="5849029" y="2263139"/>
            <a:ext cx="243101" cy="53340"/>
          </a:xfrm>
          <a:prstGeom prst="rect">
            <a:avLst/>
          </a:prstGeom>
          <a:blipFill>
            <a:blip r:embed="rId27" cstate="print"/>
            <a:stretch>
              <a:fillRect/>
            </a:stretch>
          </a:blipFill>
        </p:spPr>
        <p:txBody>
          <a:bodyPr wrap="square" lIns="0" tIns="0" rIns="0" bIns="0" rtlCol="0"/>
          <a:lstStyle/>
          <a:p>
            <a:endParaRPr/>
          </a:p>
        </p:txBody>
      </p:sp>
      <p:sp>
        <p:nvSpPr>
          <p:cNvPr id="28" name="object 28"/>
          <p:cNvSpPr/>
          <p:nvPr/>
        </p:nvSpPr>
        <p:spPr>
          <a:xfrm>
            <a:off x="6142399" y="2263138"/>
            <a:ext cx="69621" cy="46483"/>
          </a:xfrm>
          <a:prstGeom prst="rect">
            <a:avLst/>
          </a:prstGeom>
          <a:blipFill>
            <a:blip r:embed="rId28" cstate="print"/>
            <a:stretch>
              <a:fillRect/>
            </a:stretch>
          </a:blipFill>
        </p:spPr>
        <p:txBody>
          <a:bodyPr wrap="square" lIns="0" tIns="0" rIns="0" bIns="0" rtlCol="0"/>
          <a:lstStyle/>
          <a:p>
            <a:endParaRPr/>
          </a:p>
        </p:txBody>
      </p:sp>
      <p:sp>
        <p:nvSpPr>
          <p:cNvPr id="29" name="object 29"/>
          <p:cNvSpPr/>
          <p:nvPr/>
        </p:nvSpPr>
        <p:spPr>
          <a:xfrm>
            <a:off x="6488778" y="2263138"/>
            <a:ext cx="73317" cy="46483"/>
          </a:xfrm>
          <a:prstGeom prst="rect">
            <a:avLst/>
          </a:prstGeom>
          <a:blipFill>
            <a:blip r:embed="rId29" cstate="print"/>
            <a:stretch>
              <a:fillRect/>
            </a:stretch>
          </a:blipFill>
        </p:spPr>
        <p:txBody>
          <a:bodyPr wrap="square" lIns="0" tIns="0" rIns="0" bIns="0" rtlCol="0"/>
          <a:lstStyle/>
          <a:p>
            <a:endParaRPr/>
          </a:p>
        </p:txBody>
      </p:sp>
      <p:sp>
        <p:nvSpPr>
          <p:cNvPr id="30" name="object 30"/>
          <p:cNvSpPr/>
          <p:nvPr/>
        </p:nvSpPr>
        <p:spPr>
          <a:xfrm>
            <a:off x="6823621" y="2263138"/>
            <a:ext cx="69634" cy="46483"/>
          </a:xfrm>
          <a:prstGeom prst="rect">
            <a:avLst/>
          </a:prstGeom>
          <a:blipFill>
            <a:blip r:embed="rId30" cstate="print"/>
            <a:stretch>
              <a:fillRect/>
            </a:stretch>
          </a:blipFill>
        </p:spPr>
        <p:txBody>
          <a:bodyPr wrap="square" lIns="0" tIns="0" rIns="0" bIns="0" rtlCol="0"/>
          <a:lstStyle/>
          <a:p>
            <a:endParaRPr/>
          </a:p>
        </p:txBody>
      </p:sp>
      <p:sp>
        <p:nvSpPr>
          <p:cNvPr id="31" name="object 31"/>
          <p:cNvSpPr/>
          <p:nvPr/>
        </p:nvSpPr>
        <p:spPr>
          <a:xfrm>
            <a:off x="7032855" y="2263139"/>
            <a:ext cx="220036" cy="53340"/>
          </a:xfrm>
          <a:prstGeom prst="rect">
            <a:avLst/>
          </a:prstGeom>
          <a:blipFill>
            <a:blip r:embed="rId31" cstate="print"/>
            <a:stretch>
              <a:fillRect/>
            </a:stretch>
          </a:blipFill>
        </p:spPr>
        <p:txBody>
          <a:bodyPr wrap="square" lIns="0" tIns="0" rIns="0" bIns="0" rtlCol="0"/>
          <a:lstStyle/>
          <a:p>
            <a:endParaRPr/>
          </a:p>
        </p:txBody>
      </p:sp>
      <p:sp>
        <p:nvSpPr>
          <p:cNvPr id="32" name="object 32"/>
          <p:cNvSpPr/>
          <p:nvPr/>
        </p:nvSpPr>
        <p:spPr>
          <a:xfrm>
            <a:off x="7328890" y="2263138"/>
            <a:ext cx="69634" cy="46483"/>
          </a:xfrm>
          <a:prstGeom prst="rect">
            <a:avLst/>
          </a:prstGeom>
          <a:blipFill>
            <a:blip r:embed="rId18" cstate="print"/>
            <a:stretch>
              <a:fillRect/>
            </a:stretch>
          </a:blipFill>
        </p:spPr>
        <p:txBody>
          <a:bodyPr wrap="square" lIns="0" tIns="0" rIns="0" bIns="0" rtlCol="0"/>
          <a:lstStyle/>
          <a:p>
            <a:endParaRPr/>
          </a:p>
        </p:txBody>
      </p:sp>
      <p:sp>
        <p:nvSpPr>
          <p:cNvPr id="33" name="object 33"/>
          <p:cNvSpPr/>
          <p:nvPr/>
        </p:nvSpPr>
        <p:spPr>
          <a:xfrm>
            <a:off x="7487945" y="2263138"/>
            <a:ext cx="69670" cy="46483"/>
          </a:xfrm>
          <a:prstGeom prst="rect">
            <a:avLst/>
          </a:prstGeom>
          <a:blipFill>
            <a:blip r:embed="rId32" cstate="print"/>
            <a:stretch>
              <a:fillRect/>
            </a:stretch>
          </a:blipFill>
        </p:spPr>
        <p:txBody>
          <a:bodyPr wrap="square" lIns="0" tIns="0" rIns="0" bIns="0" rtlCol="0"/>
          <a:lstStyle/>
          <a:p>
            <a:endParaRPr/>
          </a:p>
        </p:txBody>
      </p:sp>
      <p:sp>
        <p:nvSpPr>
          <p:cNvPr id="34" name="object 34"/>
          <p:cNvSpPr/>
          <p:nvPr/>
        </p:nvSpPr>
        <p:spPr>
          <a:xfrm>
            <a:off x="7646327" y="2263138"/>
            <a:ext cx="69634" cy="46483"/>
          </a:xfrm>
          <a:prstGeom prst="rect">
            <a:avLst/>
          </a:prstGeom>
          <a:blipFill>
            <a:blip r:embed="rId33" cstate="print"/>
            <a:stretch>
              <a:fillRect/>
            </a:stretch>
          </a:blipFill>
        </p:spPr>
        <p:txBody>
          <a:bodyPr wrap="square" lIns="0" tIns="0" rIns="0" bIns="0" rtlCol="0"/>
          <a:lstStyle/>
          <a:p>
            <a:endParaRPr/>
          </a:p>
        </p:txBody>
      </p:sp>
      <p:sp>
        <p:nvSpPr>
          <p:cNvPr id="35" name="object 35"/>
          <p:cNvSpPr/>
          <p:nvPr/>
        </p:nvSpPr>
        <p:spPr>
          <a:xfrm>
            <a:off x="7785201" y="2263138"/>
            <a:ext cx="69634" cy="46483"/>
          </a:xfrm>
          <a:prstGeom prst="rect">
            <a:avLst/>
          </a:prstGeom>
          <a:blipFill>
            <a:blip r:embed="rId34" cstate="print"/>
            <a:stretch>
              <a:fillRect/>
            </a:stretch>
          </a:blipFill>
        </p:spPr>
        <p:txBody>
          <a:bodyPr wrap="square" lIns="0" tIns="0" rIns="0" bIns="0" rtlCol="0"/>
          <a:lstStyle/>
          <a:p>
            <a:endParaRPr/>
          </a:p>
        </p:txBody>
      </p:sp>
      <p:sp>
        <p:nvSpPr>
          <p:cNvPr id="36" name="object 36"/>
          <p:cNvSpPr/>
          <p:nvPr/>
        </p:nvSpPr>
        <p:spPr>
          <a:xfrm>
            <a:off x="962977" y="2548966"/>
            <a:ext cx="6472301" cy="323773"/>
          </a:xfrm>
          <a:prstGeom prst="rect">
            <a:avLst/>
          </a:prstGeom>
          <a:blipFill>
            <a:blip r:embed="rId35" cstate="print"/>
            <a:stretch>
              <a:fillRect/>
            </a:stretch>
          </a:blipFill>
        </p:spPr>
        <p:txBody>
          <a:bodyPr wrap="square" lIns="0" tIns="0" rIns="0" bIns="0" rtlCol="0"/>
          <a:lstStyle/>
          <a:p>
            <a:endParaRPr/>
          </a:p>
        </p:txBody>
      </p:sp>
      <p:sp>
        <p:nvSpPr>
          <p:cNvPr id="37" name="object 37"/>
          <p:cNvSpPr/>
          <p:nvPr/>
        </p:nvSpPr>
        <p:spPr>
          <a:xfrm>
            <a:off x="630934" y="2872739"/>
            <a:ext cx="3755135" cy="1121676"/>
          </a:xfrm>
          <a:prstGeom prst="rect">
            <a:avLst/>
          </a:prstGeom>
          <a:blipFill>
            <a:blip r:embed="rId36" cstate="print"/>
            <a:stretch>
              <a:fillRect/>
            </a:stretch>
          </a:blipFill>
        </p:spPr>
        <p:txBody>
          <a:bodyPr wrap="square" lIns="0" tIns="0" rIns="0" bIns="0" rtlCol="0"/>
          <a:lstStyle/>
          <a:p>
            <a:endParaRPr/>
          </a:p>
        </p:txBody>
      </p:sp>
      <p:sp>
        <p:nvSpPr>
          <p:cNvPr id="38" name="object 38"/>
          <p:cNvSpPr/>
          <p:nvPr/>
        </p:nvSpPr>
        <p:spPr>
          <a:xfrm>
            <a:off x="962983" y="2872739"/>
            <a:ext cx="3423081" cy="152755"/>
          </a:xfrm>
          <a:prstGeom prst="rect">
            <a:avLst/>
          </a:prstGeom>
          <a:blipFill>
            <a:blip r:embed="rId37" cstate="print"/>
            <a:stretch>
              <a:fillRect/>
            </a:stretch>
          </a:blipFill>
        </p:spPr>
        <p:txBody>
          <a:bodyPr wrap="square" lIns="0" tIns="0" rIns="0" bIns="0" rtlCol="0"/>
          <a:lstStyle/>
          <a:p>
            <a:endParaRPr/>
          </a:p>
        </p:txBody>
      </p:sp>
      <p:sp>
        <p:nvSpPr>
          <p:cNvPr id="39" name="object 39"/>
          <p:cNvSpPr/>
          <p:nvPr/>
        </p:nvSpPr>
        <p:spPr>
          <a:xfrm>
            <a:off x="982278" y="3158566"/>
            <a:ext cx="3403791" cy="476542"/>
          </a:xfrm>
          <a:prstGeom prst="rect">
            <a:avLst/>
          </a:prstGeom>
          <a:blipFill>
            <a:blip r:embed="rId38" cstate="print"/>
            <a:stretch>
              <a:fillRect/>
            </a:stretch>
          </a:blipFill>
        </p:spPr>
        <p:txBody>
          <a:bodyPr wrap="square" lIns="0" tIns="0" rIns="0" bIns="0" rtlCol="0"/>
          <a:lstStyle/>
          <a:p>
            <a:endParaRPr/>
          </a:p>
        </p:txBody>
      </p:sp>
      <p:sp>
        <p:nvSpPr>
          <p:cNvPr id="40" name="object 40"/>
          <p:cNvSpPr txBox="1"/>
          <p:nvPr/>
        </p:nvSpPr>
        <p:spPr>
          <a:xfrm>
            <a:off x="4051840" y="3069103"/>
            <a:ext cx="508000" cy="581356"/>
          </a:xfrm>
          <a:prstGeom prst="rect">
            <a:avLst/>
          </a:prstGeom>
        </p:spPr>
        <p:txBody>
          <a:bodyPr vert="horz" wrap="square" lIns="0" tIns="0" rIns="0" bIns="0" rtlCol="0">
            <a:spAutoFit/>
          </a:bodyPr>
          <a:lstStyle/>
          <a:p>
            <a:pPr>
              <a:lnSpc>
                <a:spcPts val="4410"/>
              </a:lnSpc>
            </a:pPr>
            <a:r>
              <a:rPr sz="4000" b="1" spc="-4" dirty="0">
                <a:solidFill>
                  <a:srgbClr val="0089C1"/>
                </a:solidFill>
                <a:latin typeface="Arial"/>
                <a:cs typeface="Arial"/>
              </a:rPr>
              <a:t>P)</a:t>
            </a:r>
            <a:endParaRPr sz="4000">
              <a:latin typeface="Arial"/>
              <a:cs typeface="Arial"/>
            </a:endParaRPr>
          </a:p>
        </p:txBody>
      </p:sp>
      <p:sp>
        <p:nvSpPr>
          <p:cNvPr id="41" name="object 41"/>
          <p:cNvSpPr/>
          <p:nvPr/>
        </p:nvSpPr>
        <p:spPr>
          <a:xfrm>
            <a:off x="4386060" y="2872739"/>
            <a:ext cx="423672" cy="1121676"/>
          </a:xfrm>
          <a:prstGeom prst="rect">
            <a:avLst/>
          </a:prstGeom>
          <a:blipFill>
            <a:blip r:embed="rId39" cstate="print"/>
            <a:stretch>
              <a:fillRect/>
            </a:stretch>
          </a:blipFill>
        </p:spPr>
        <p:txBody>
          <a:bodyPr wrap="square" lIns="0" tIns="0" rIns="0" bIns="0" rtlCol="0"/>
          <a:lstStyle/>
          <a:p>
            <a:endParaRPr/>
          </a:p>
        </p:txBody>
      </p:sp>
      <p:sp>
        <p:nvSpPr>
          <p:cNvPr id="42" name="object 42"/>
          <p:cNvSpPr/>
          <p:nvPr/>
        </p:nvSpPr>
        <p:spPr>
          <a:xfrm>
            <a:off x="4386061" y="3384828"/>
            <a:ext cx="173278" cy="250291"/>
          </a:xfrm>
          <a:prstGeom prst="rect">
            <a:avLst/>
          </a:prstGeom>
          <a:blipFill>
            <a:blip r:embed="rId40" cstate="print"/>
            <a:stretch>
              <a:fillRect/>
            </a:stretch>
          </a:blipFill>
        </p:spPr>
        <p:txBody>
          <a:bodyPr wrap="square" lIns="0" tIns="0" rIns="0" bIns="0" rtlCol="0"/>
          <a:lstStyle/>
          <a:p>
            <a:endParaRPr/>
          </a:p>
        </p:txBody>
      </p:sp>
      <p:sp>
        <p:nvSpPr>
          <p:cNvPr id="43" name="object 43"/>
          <p:cNvSpPr/>
          <p:nvPr/>
        </p:nvSpPr>
        <p:spPr>
          <a:xfrm>
            <a:off x="4407924" y="3384828"/>
            <a:ext cx="125429" cy="250291"/>
          </a:xfrm>
          <a:prstGeom prst="rect">
            <a:avLst/>
          </a:prstGeom>
          <a:blipFill>
            <a:blip r:embed="rId41" cstate="print"/>
            <a:stretch>
              <a:fillRect/>
            </a:stretch>
          </a:blipFill>
        </p:spPr>
        <p:txBody>
          <a:bodyPr wrap="square" lIns="0" tIns="0" rIns="0" bIns="0" rtlCol="0"/>
          <a:lstStyle/>
          <a:p>
            <a:endParaRPr/>
          </a:p>
        </p:txBody>
      </p:sp>
      <p:sp>
        <p:nvSpPr>
          <p:cNvPr id="44" name="object 44"/>
          <p:cNvSpPr/>
          <p:nvPr/>
        </p:nvSpPr>
        <p:spPr>
          <a:xfrm>
            <a:off x="4386061" y="3158589"/>
            <a:ext cx="173278" cy="226237"/>
          </a:xfrm>
          <a:prstGeom prst="rect">
            <a:avLst/>
          </a:prstGeom>
          <a:blipFill>
            <a:blip r:embed="rId42" cstate="print"/>
            <a:stretch>
              <a:fillRect/>
            </a:stretch>
          </a:blipFill>
        </p:spPr>
        <p:txBody>
          <a:bodyPr wrap="square" lIns="0" tIns="0" rIns="0" bIns="0" rtlCol="0"/>
          <a:lstStyle/>
          <a:p>
            <a:endParaRPr/>
          </a:p>
        </p:txBody>
      </p:sp>
      <p:sp>
        <p:nvSpPr>
          <p:cNvPr id="45" name="object 45"/>
          <p:cNvSpPr/>
          <p:nvPr/>
        </p:nvSpPr>
        <p:spPr>
          <a:xfrm>
            <a:off x="4407217" y="3159251"/>
            <a:ext cx="125772" cy="225564"/>
          </a:xfrm>
          <a:prstGeom prst="rect">
            <a:avLst/>
          </a:prstGeom>
          <a:blipFill>
            <a:blip r:embed="rId43" cstate="print"/>
            <a:stretch>
              <a:fillRect/>
            </a:stretch>
          </a:blipFill>
        </p:spPr>
        <p:txBody>
          <a:bodyPr wrap="square" lIns="0" tIns="0" rIns="0" bIns="0" rtlCol="0"/>
          <a:lstStyle/>
          <a:p>
            <a:endParaRPr/>
          </a:p>
        </p:txBody>
      </p:sp>
      <p:sp>
        <p:nvSpPr>
          <p:cNvPr id="46" name="object 46"/>
          <p:cNvSpPr/>
          <p:nvPr/>
        </p:nvSpPr>
        <p:spPr>
          <a:xfrm>
            <a:off x="4699372" y="3370694"/>
            <a:ext cx="110362" cy="52285"/>
          </a:xfrm>
          <a:prstGeom prst="rect">
            <a:avLst/>
          </a:prstGeom>
          <a:blipFill>
            <a:blip r:embed="rId44" cstate="print"/>
            <a:stretch>
              <a:fillRect/>
            </a:stretch>
          </a:blipFill>
        </p:spPr>
        <p:txBody>
          <a:bodyPr wrap="square" lIns="0" tIns="0" rIns="0" bIns="0" rtlCol="0"/>
          <a:lstStyle/>
          <a:p>
            <a:endParaRPr/>
          </a:p>
        </p:txBody>
      </p:sp>
      <p:sp>
        <p:nvSpPr>
          <p:cNvPr id="47" name="object 47"/>
          <p:cNvSpPr/>
          <p:nvPr/>
        </p:nvSpPr>
        <p:spPr>
          <a:xfrm>
            <a:off x="5332463" y="2872739"/>
            <a:ext cx="3555504" cy="1121676"/>
          </a:xfrm>
          <a:prstGeom prst="rect">
            <a:avLst/>
          </a:prstGeom>
          <a:blipFill>
            <a:blip r:embed="rId45" cstate="print"/>
            <a:stretch>
              <a:fillRect/>
            </a:stretch>
          </a:blipFill>
        </p:spPr>
        <p:txBody>
          <a:bodyPr wrap="square" lIns="0" tIns="0" rIns="0" bIns="0" rtlCol="0"/>
          <a:lstStyle/>
          <a:p>
            <a:endParaRPr/>
          </a:p>
        </p:txBody>
      </p:sp>
      <p:sp>
        <p:nvSpPr>
          <p:cNvPr id="48" name="object 48"/>
          <p:cNvSpPr/>
          <p:nvPr/>
        </p:nvSpPr>
        <p:spPr>
          <a:xfrm>
            <a:off x="5332463" y="2872739"/>
            <a:ext cx="2595384" cy="512076"/>
          </a:xfrm>
          <a:prstGeom prst="rect">
            <a:avLst/>
          </a:prstGeom>
          <a:blipFill>
            <a:blip r:embed="rId46" cstate="print"/>
            <a:stretch>
              <a:fillRect/>
            </a:stretch>
          </a:blipFill>
        </p:spPr>
        <p:txBody>
          <a:bodyPr wrap="square" lIns="0" tIns="0" rIns="0" bIns="0" rtlCol="0"/>
          <a:lstStyle/>
          <a:p>
            <a:endParaRPr/>
          </a:p>
        </p:txBody>
      </p:sp>
      <p:sp>
        <p:nvSpPr>
          <p:cNvPr id="49" name="object 49"/>
          <p:cNvSpPr/>
          <p:nvPr/>
        </p:nvSpPr>
        <p:spPr>
          <a:xfrm>
            <a:off x="5332463" y="2872739"/>
            <a:ext cx="2102802" cy="152755"/>
          </a:xfrm>
          <a:prstGeom prst="rect">
            <a:avLst/>
          </a:prstGeom>
          <a:blipFill>
            <a:blip r:embed="rId47" cstate="print"/>
            <a:stretch>
              <a:fillRect/>
            </a:stretch>
          </a:blipFill>
        </p:spPr>
        <p:txBody>
          <a:bodyPr wrap="square" lIns="0" tIns="0" rIns="0" bIns="0" rtlCol="0"/>
          <a:lstStyle/>
          <a:p>
            <a:endParaRPr/>
          </a:p>
        </p:txBody>
      </p:sp>
      <p:sp>
        <p:nvSpPr>
          <p:cNvPr id="50" name="object 50"/>
          <p:cNvSpPr/>
          <p:nvPr/>
        </p:nvSpPr>
        <p:spPr>
          <a:xfrm>
            <a:off x="7173976" y="2872739"/>
            <a:ext cx="174414" cy="152755"/>
          </a:xfrm>
          <a:prstGeom prst="rect">
            <a:avLst/>
          </a:prstGeom>
          <a:blipFill>
            <a:blip r:embed="rId48" cstate="print"/>
            <a:stretch>
              <a:fillRect/>
            </a:stretch>
          </a:blipFill>
        </p:spPr>
        <p:txBody>
          <a:bodyPr wrap="square" lIns="0" tIns="0" rIns="0" bIns="0" rtlCol="0"/>
          <a:lstStyle/>
          <a:p>
            <a:endParaRPr/>
          </a:p>
        </p:txBody>
      </p:sp>
      <p:sp>
        <p:nvSpPr>
          <p:cNvPr id="51" name="object 51"/>
          <p:cNvSpPr/>
          <p:nvPr/>
        </p:nvSpPr>
        <p:spPr>
          <a:xfrm>
            <a:off x="5050525" y="2872739"/>
            <a:ext cx="281940" cy="1121676"/>
          </a:xfrm>
          <a:prstGeom prst="rect">
            <a:avLst/>
          </a:prstGeom>
          <a:blipFill>
            <a:blip r:embed="rId49" cstate="print"/>
            <a:stretch>
              <a:fillRect/>
            </a:stretch>
          </a:blipFill>
        </p:spPr>
        <p:txBody>
          <a:bodyPr wrap="square" lIns="0" tIns="0" rIns="0" bIns="0" rtlCol="0"/>
          <a:lstStyle/>
          <a:p>
            <a:endParaRPr/>
          </a:p>
        </p:txBody>
      </p:sp>
      <p:sp>
        <p:nvSpPr>
          <p:cNvPr id="52" name="object 52"/>
          <p:cNvSpPr/>
          <p:nvPr/>
        </p:nvSpPr>
        <p:spPr>
          <a:xfrm>
            <a:off x="4809742" y="2872739"/>
            <a:ext cx="240791" cy="1121676"/>
          </a:xfrm>
          <a:prstGeom prst="rect">
            <a:avLst/>
          </a:prstGeom>
          <a:blipFill>
            <a:blip r:embed="rId50" cstate="print"/>
            <a:stretch>
              <a:fillRect/>
            </a:stretch>
          </a:blipFill>
        </p:spPr>
        <p:txBody>
          <a:bodyPr wrap="square" lIns="0" tIns="0" rIns="0" bIns="0" rtlCol="0"/>
          <a:lstStyle/>
          <a:p>
            <a:endParaRPr/>
          </a:p>
        </p:txBody>
      </p:sp>
      <p:sp>
        <p:nvSpPr>
          <p:cNvPr id="53" name="object 53"/>
          <p:cNvSpPr/>
          <p:nvPr/>
        </p:nvSpPr>
        <p:spPr>
          <a:xfrm>
            <a:off x="4856700" y="2872739"/>
            <a:ext cx="193827" cy="147066"/>
          </a:xfrm>
          <a:prstGeom prst="rect">
            <a:avLst/>
          </a:prstGeom>
          <a:blipFill>
            <a:blip r:embed="rId51" cstate="print"/>
            <a:stretch>
              <a:fillRect/>
            </a:stretch>
          </a:blipFill>
        </p:spPr>
        <p:txBody>
          <a:bodyPr wrap="square" lIns="0" tIns="0" rIns="0" bIns="0" rtlCol="0"/>
          <a:lstStyle/>
          <a:p>
            <a:endParaRPr/>
          </a:p>
        </p:txBody>
      </p:sp>
      <p:sp>
        <p:nvSpPr>
          <p:cNvPr id="54" name="object 54"/>
          <p:cNvSpPr/>
          <p:nvPr/>
        </p:nvSpPr>
        <p:spPr>
          <a:xfrm>
            <a:off x="4809731" y="3370719"/>
            <a:ext cx="171767" cy="52273"/>
          </a:xfrm>
          <a:prstGeom prst="rect">
            <a:avLst/>
          </a:prstGeom>
          <a:blipFill>
            <a:blip r:embed="rId52" cstate="print"/>
            <a:stretch>
              <a:fillRect/>
            </a:stretch>
          </a:blipFill>
        </p:spPr>
        <p:txBody>
          <a:bodyPr wrap="square" lIns="0" tIns="0" rIns="0" bIns="0" rtlCol="0"/>
          <a:lstStyle/>
          <a:p>
            <a:endParaRPr/>
          </a:p>
        </p:txBody>
      </p:sp>
      <p:sp>
        <p:nvSpPr>
          <p:cNvPr id="55" name="object 55"/>
          <p:cNvSpPr txBox="1">
            <a:spLocks noGrp="1"/>
          </p:cNvSpPr>
          <p:nvPr>
            <p:ph type="title"/>
          </p:nvPr>
        </p:nvSpPr>
        <p:spPr>
          <a:xfrm>
            <a:off x="932520" y="1789126"/>
            <a:ext cx="7703820" cy="1895983"/>
          </a:xfrm>
          <a:prstGeom prst="rect">
            <a:avLst/>
          </a:prstGeom>
        </p:spPr>
        <p:txBody>
          <a:bodyPr vert="horz" wrap="square" lIns="0" tIns="12051" rIns="0" bIns="0" rtlCol="0">
            <a:spAutoFit/>
          </a:bodyPr>
          <a:lstStyle/>
          <a:p>
            <a:pPr marL="12685" marR="5080">
              <a:spcBef>
                <a:spcPts val="95"/>
              </a:spcBef>
              <a:tabLst>
                <a:tab pos="3763051" algn="l"/>
              </a:tabLst>
            </a:pPr>
            <a:r>
              <a:rPr sz="4000" spc="-10" dirty="0">
                <a:solidFill>
                  <a:srgbClr val="0089C1"/>
                </a:solidFill>
                <a:latin typeface="Arial"/>
                <a:cs typeface="Arial"/>
              </a:rPr>
              <a:t>Delivering the Nuclear Promise:  Standard Item Equivalency  </a:t>
            </a:r>
            <a:r>
              <a:rPr sz="4000" spc="-4" dirty="0">
                <a:solidFill>
                  <a:srgbClr val="0089C1"/>
                </a:solidFill>
                <a:latin typeface="Arial"/>
                <a:cs typeface="Arial"/>
              </a:rPr>
              <a:t>Process</a:t>
            </a:r>
            <a:r>
              <a:rPr sz="4000" spc="25" dirty="0">
                <a:solidFill>
                  <a:srgbClr val="0089C1"/>
                </a:solidFill>
                <a:latin typeface="Arial"/>
                <a:cs typeface="Arial"/>
              </a:rPr>
              <a:t> </a:t>
            </a:r>
            <a:r>
              <a:rPr sz="4000" spc="-4" dirty="0">
                <a:solidFill>
                  <a:srgbClr val="0089C1"/>
                </a:solidFill>
                <a:latin typeface="Arial"/>
                <a:cs typeface="Arial"/>
              </a:rPr>
              <a:t>(SIE	– </a:t>
            </a:r>
            <a:r>
              <a:rPr sz="4000" spc="-10" dirty="0">
                <a:solidFill>
                  <a:srgbClr val="0089C1"/>
                </a:solidFill>
                <a:latin typeface="Arial"/>
                <a:cs typeface="Arial"/>
              </a:rPr>
              <a:t>Project</a:t>
            </a:r>
            <a:r>
              <a:rPr sz="4000" spc="-25" dirty="0">
                <a:solidFill>
                  <a:srgbClr val="0089C1"/>
                </a:solidFill>
                <a:latin typeface="Arial"/>
                <a:cs typeface="Arial"/>
              </a:rPr>
              <a:t> </a:t>
            </a:r>
            <a:r>
              <a:rPr sz="4000" spc="-10" dirty="0">
                <a:solidFill>
                  <a:srgbClr val="0089C1"/>
                </a:solidFill>
                <a:latin typeface="Arial"/>
                <a:cs typeface="Arial"/>
              </a:rPr>
              <a:t>Status</a:t>
            </a:r>
            <a:endParaRPr sz="4000">
              <a:latin typeface="Arial"/>
              <a:cs typeface="Arial"/>
            </a:endParaRPr>
          </a:p>
        </p:txBody>
      </p:sp>
      <p:sp>
        <p:nvSpPr>
          <p:cNvPr id="56" name="object 56"/>
          <p:cNvSpPr txBox="1"/>
          <p:nvPr/>
        </p:nvSpPr>
        <p:spPr>
          <a:xfrm>
            <a:off x="3897506" y="5672249"/>
            <a:ext cx="4941570" cy="1582703"/>
          </a:xfrm>
          <a:prstGeom prst="rect">
            <a:avLst/>
          </a:prstGeom>
        </p:spPr>
        <p:txBody>
          <a:bodyPr vert="horz" wrap="square" lIns="0" tIns="12685" rIns="0" bIns="0" rtlCol="0">
            <a:spAutoFit/>
          </a:bodyPr>
          <a:lstStyle/>
          <a:p>
            <a:pPr marL="12685" marR="1461964">
              <a:spcBef>
                <a:spcPts val="100"/>
              </a:spcBef>
            </a:pPr>
            <a:r>
              <a:rPr b="1" dirty="0">
                <a:solidFill>
                  <a:srgbClr val="231F20"/>
                </a:solidFill>
                <a:latin typeface="Arial"/>
                <a:cs typeface="Arial"/>
              </a:rPr>
              <a:t>EPRI </a:t>
            </a:r>
            <a:r>
              <a:rPr b="1" spc="-4" dirty="0">
                <a:solidFill>
                  <a:srgbClr val="231F20"/>
                </a:solidFill>
                <a:latin typeface="Arial"/>
                <a:cs typeface="Arial"/>
              </a:rPr>
              <a:t>JUTG Procurement Forum  </a:t>
            </a:r>
            <a:r>
              <a:rPr b="1" spc="-10" dirty="0">
                <a:solidFill>
                  <a:srgbClr val="231F20"/>
                </a:solidFill>
                <a:latin typeface="Arial"/>
                <a:cs typeface="Arial"/>
              </a:rPr>
              <a:t>January</a:t>
            </a:r>
            <a:r>
              <a:rPr b="1" dirty="0">
                <a:solidFill>
                  <a:srgbClr val="231F20"/>
                </a:solidFill>
                <a:latin typeface="Arial"/>
                <a:cs typeface="Arial"/>
              </a:rPr>
              <a:t> </a:t>
            </a:r>
            <a:r>
              <a:rPr b="1" spc="-14" dirty="0">
                <a:solidFill>
                  <a:srgbClr val="231F20"/>
                </a:solidFill>
                <a:latin typeface="Arial"/>
                <a:cs typeface="Arial"/>
              </a:rPr>
              <a:t>2018</a:t>
            </a:r>
            <a:endParaRPr dirty="0">
              <a:latin typeface="Arial"/>
              <a:cs typeface="Arial"/>
            </a:endParaRPr>
          </a:p>
          <a:p>
            <a:pPr marL="12685"/>
            <a:r>
              <a:rPr b="1" spc="-30" dirty="0">
                <a:solidFill>
                  <a:srgbClr val="231F20"/>
                </a:solidFill>
                <a:latin typeface="Arial"/>
                <a:cs typeface="Arial"/>
              </a:rPr>
              <a:t>Al </a:t>
            </a:r>
            <a:r>
              <a:rPr b="1" spc="-4" dirty="0">
                <a:solidFill>
                  <a:srgbClr val="231F20"/>
                </a:solidFill>
                <a:latin typeface="Arial"/>
                <a:cs typeface="Arial"/>
              </a:rPr>
              <a:t>Lafleur – NextEra</a:t>
            </a:r>
            <a:r>
              <a:rPr b="1" spc="85" dirty="0">
                <a:solidFill>
                  <a:srgbClr val="231F20"/>
                </a:solidFill>
                <a:latin typeface="Arial"/>
                <a:cs typeface="Arial"/>
              </a:rPr>
              <a:t> </a:t>
            </a:r>
            <a:r>
              <a:rPr b="1" spc="-4" dirty="0">
                <a:solidFill>
                  <a:srgbClr val="231F20"/>
                </a:solidFill>
                <a:latin typeface="Arial"/>
                <a:cs typeface="Arial"/>
              </a:rPr>
              <a:t>Energy</a:t>
            </a:r>
            <a:endParaRPr dirty="0">
              <a:latin typeface="Arial"/>
              <a:cs typeface="Arial"/>
            </a:endParaRPr>
          </a:p>
          <a:p>
            <a:pPr marL="12685"/>
            <a:r>
              <a:rPr b="1" spc="-14" dirty="0">
                <a:solidFill>
                  <a:srgbClr val="231F20"/>
                </a:solidFill>
                <a:latin typeface="Arial"/>
                <a:cs typeface="Arial"/>
              </a:rPr>
              <a:t>Anne </a:t>
            </a:r>
            <a:r>
              <a:rPr b="1" spc="-4" dirty="0">
                <a:solidFill>
                  <a:srgbClr val="231F20"/>
                </a:solidFill>
                <a:latin typeface="Arial"/>
                <a:cs typeface="Arial"/>
              </a:rPr>
              <a:t>Edgley – Palo </a:t>
            </a:r>
            <a:r>
              <a:rPr b="1" spc="-25" dirty="0">
                <a:solidFill>
                  <a:srgbClr val="231F20"/>
                </a:solidFill>
                <a:latin typeface="Arial"/>
                <a:cs typeface="Arial"/>
              </a:rPr>
              <a:t>Verde </a:t>
            </a:r>
            <a:r>
              <a:rPr b="1" spc="-4" dirty="0">
                <a:solidFill>
                  <a:srgbClr val="231F20"/>
                </a:solidFill>
                <a:latin typeface="Arial"/>
                <a:cs typeface="Arial"/>
              </a:rPr>
              <a:t>Generating</a:t>
            </a:r>
            <a:r>
              <a:rPr b="1" spc="60" dirty="0">
                <a:solidFill>
                  <a:srgbClr val="231F20"/>
                </a:solidFill>
                <a:latin typeface="Arial"/>
                <a:cs typeface="Arial"/>
              </a:rPr>
              <a:t> </a:t>
            </a:r>
            <a:r>
              <a:rPr b="1" spc="-4" dirty="0">
                <a:solidFill>
                  <a:srgbClr val="231F20"/>
                </a:solidFill>
                <a:latin typeface="Arial"/>
                <a:cs typeface="Arial"/>
              </a:rPr>
              <a:t>Station</a:t>
            </a:r>
            <a:endParaRPr lang="en-US" b="1" spc="-4" dirty="0">
              <a:solidFill>
                <a:srgbClr val="231F20"/>
              </a:solidFill>
              <a:latin typeface="Arial"/>
              <a:cs typeface="Arial"/>
            </a:endParaRPr>
          </a:p>
          <a:p>
            <a:pPr marL="12685"/>
            <a:r>
              <a:rPr lang="en-US" sz="1400" b="1" i="1" spc="-4" dirty="0">
                <a:solidFill>
                  <a:srgbClr val="0070C0"/>
                </a:solidFill>
                <a:latin typeface="Arial"/>
                <a:cs typeface="Arial"/>
              </a:rPr>
              <a:t>Updated June 2018</a:t>
            </a:r>
          </a:p>
          <a:p>
            <a:pPr marL="12685"/>
            <a:r>
              <a:rPr lang="en-US" sz="1400" b="1" i="1" spc="-4" dirty="0">
                <a:solidFill>
                  <a:srgbClr val="0070C0"/>
                </a:solidFill>
                <a:latin typeface="Arial"/>
                <a:cs typeface="Arial"/>
              </a:rPr>
              <a:t>Taneisha Roper - TVA</a:t>
            </a:r>
            <a:endParaRPr sz="1400" i="1" dirty="0">
              <a:solidFill>
                <a:srgbClr val="0070C0"/>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SIEP Graded Process </a:t>
            </a:r>
            <a:endParaRPr lang="en-US" dirty="0"/>
          </a:p>
        </p:txBody>
      </p:sp>
      <p:sp>
        <p:nvSpPr>
          <p:cNvPr id="3" name="Content Placeholder 2"/>
          <p:cNvSpPr>
            <a:spLocks noGrp="1"/>
          </p:cNvSpPr>
          <p:nvPr>
            <p:ph idx="1"/>
          </p:nvPr>
        </p:nvSpPr>
        <p:spPr>
          <a:xfrm>
            <a:off x="198526" y="1499941"/>
            <a:ext cx="9595183" cy="5236144"/>
          </a:xfrm>
        </p:spPr>
        <p:txBody>
          <a:bodyPr/>
          <a:lstStyle/>
          <a:p>
            <a:pPr marL="572353" lvl="4" indent="0">
              <a:buNone/>
            </a:pPr>
            <a:endParaRPr lang="en-US" sz="2700" b="1" dirty="0"/>
          </a:p>
          <a:p>
            <a:pPr marL="572353" lvl="4" indent="0">
              <a:buNone/>
            </a:pPr>
            <a:r>
              <a:rPr lang="en-US" sz="2700" b="1" dirty="0"/>
              <a:t>Long </a:t>
            </a:r>
            <a:r>
              <a:rPr lang="en-US" sz="2700" b="1" dirty="0"/>
              <a:t>Form Item Equivalency Evaluation </a:t>
            </a:r>
            <a:r>
              <a:rPr lang="en-US" sz="2700" b="1" dirty="0"/>
              <a:t>(IEE)</a:t>
            </a:r>
            <a:endParaRPr lang="en-US" sz="2700" b="1" dirty="0"/>
          </a:p>
          <a:p>
            <a:pPr marL="572353" lvl="4" indent="0">
              <a:buNone/>
            </a:pPr>
            <a:r>
              <a:rPr lang="en-US" sz="2700" dirty="0"/>
              <a:t>An equivalency evaluation that is intended to verify that the replacement item specified would satisfactorily perform its intended design function when placed into service.</a:t>
            </a:r>
            <a:endParaRPr lang="en-US" sz="2700" b="1" dirty="0"/>
          </a:p>
          <a:p>
            <a:pPr marL="0" indent="0">
              <a:buNone/>
            </a:pPr>
            <a:endParaRPr lang="en-US" sz="1800" b="1" dirty="0"/>
          </a:p>
        </p:txBody>
      </p:sp>
    </p:spTree>
    <p:extLst>
      <p:ext uri="{BB962C8B-B14F-4D97-AF65-F5344CB8AC3E}">
        <p14:creationId xmlns:p14="http://schemas.microsoft.com/office/powerpoint/2010/main" val="79921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19" y="757953"/>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a:t>
            </a:r>
            <a:r>
              <a:rPr sz="2800" b="0" spc="-10" dirty="0">
                <a:latin typeface="Arial"/>
                <a:cs typeface="Arial"/>
              </a:rPr>
              <a:t>SIEP</a:t>
            </a:r>
            <a:r>
              <a:rPr sz="2800" b="0" spc="-125" dirty="0">
                <a:latin typeface="Arial"/>
                <a:cs typeface="Arial"/>
              </a:rPr>
              <a:t> </a:t>
            </a:r>
            <a:r>
              <a:rPr sz="2800" b="0" spc="-90" dirty="0">
                <a:latin typeface="Arial"/>
                <a:cs typeface="Arial"/>
              </a:rPr>
              <a:t>Team</a:t>
            </a:r>
            <a:endParaRPr sz="2800">
              <a:latin typeface="Arial"/>
              <a:cs typeface="Arial"/>
            </a:endParaRPr>
          </a:p>
        </p:txBody>
      </p:sp>
      <p:sp>
        <p:nvSpPr>
          <p:cNvPr id="12" name="object 12"/>
          <p:cNvSpPr txBox="1"/>
          <p:nvPr/>
        </p:nvSpPr>
        <p:spPr>
          <a:xfrm>
            <a:off x="993768" y="2037084"/>
            <a:ext cx="4326255" cy="1443830"/>
          </a:xfrm>
          <a:prstGeom prst="rect">
            <a:avLst/>
          </a:prstGeom>
        </p:spPr>
        <p:txBody>
          <a:bodyPr vert="horz" wrap="square" lIns="0" tIns="13320" rIns="0" bIns="0" rtlCol="0">
            <a:spAutoFit/>
          </a:bodyPr>
          <a:lstStyle/>
          <a:p>
            <a:pPr marL="12685">
              <a:spcBef>
                <a:spcPts val="105"/>
              </a:spcBef>
            </a:pPr>
            <a:r>
              <a:rPr sz="2000" b="1" spc="-4" dirty="0">
                <a:solidFill>
                  <a:srgbClr val="5D5E60"/>
                </a:solidFill>
                <a:latin typeface="Arial"/>
                <a:cs typeface="Arial"/>
              </a:rPr>
              <a:t>Oversight</a:t>
            </a:r>
            <a:endParaRPr sz="2000">
              <a:latin typeface="Arial"/>
              <a:cs typeface="Arial"/>
            </a:endParaRPr>
          </a:p>
          <a:p>
            <a:pPr>
              <a:spcBef>
                <a:spcPts val="55"/>
              </a:spcBef>
            </a:pPr>
            <a:endParaRPr sz="1700">
              <a:latin typeface="Times New Roman"/>
              <a:cs typeface="Times New Roman"/>
            </a:endParaRPr>
          </a:p>
          <a:p>
            <a:pPr marL="12685"/>
            <a:r>
              <a:rPr spc="-4" dirty="0">
                <a:solidFill>
                  <a:srgbClr val="5D5E60"/>
                </a:solidFill>
                <a:latin typeface="Arial"/>
                <a:cs typeface="Arial"/>
              </a:rPr>
              <a:t>Design Oversight </a:t>
            </a:r>
            <a:r>
              <a:rPr spc="-10" dirty="0">
                <a:solidFill>
                  <a:srgbClr val="5D5E60"/>
                </a:solidFill>
                <a:latin typeface="Arial"/>
                <a:cs typeface="Arial"/>
              </a:rPr>
              <a:t>Working </a:t>
            </a:r>
            <a:r>
              <a:rPr spc="-4" dirty="0">
                <a:solidFill>
                  <a:srgbClr val="5D5E60"/>
                </a:solidFill>
                <a:latin typeface="Arial"/>
                <a:cs typeface="Arial"/>
              </a:rPr>
              <a:t>Group</a:t>
            </a:r>
            <a:r>
              <a:rPr spc="14" dirty="0">
                <a:solidFill>
                  <a:srgbClr val="5D5E60"/>
                </a:solidFill>
                <a:latin typeface="Arial"/>
                <a:cs typeface="Arial"/>
              </a:rPr>
              <a:t> </a:t>
            </a:r>
            <a:r>
              <a:rPr spc="-4" dirty="0">
                <a:solidFill>
                  <a:srgbClr val="5D5E60"/>
                </a:solidFill>
                <a:latin typeface="Arial"/>
                <a:cs typeface="Arial"/>
              </a:rPr>
              <a:t>(DOWG)</a:t>
            </a:r>
            <a:endParaRPr>
              <a:latin typeface="Arial"/>
              <a:cs typeface="Arial"/>
            </a:endParaRPr>
          </a:p>
          <a:p>
            <a:pPr>
              <a:spcBef>
                <a:spcPts val="30"/>
              </a:spcBef>
            </a:pPr>
            <a:endParaRPr sz="1700">
              <a:latin typeface="Times New Roman"/>
              <a:cs typeface="Times New Roman"/>
            </a:endParaRPr>
          </a:p>
          <a:p>
            <a:pPr marL="12685"/>
            <a:r>
              <a:rPr sz="2000" b="1" spc="-4" dirty="0">
                <a:solidFill>
                  <a:srgbClr val="5D5E60"/>
                </a:solidFill>
                <a:latin typeface="Arial"/>
                <a:cs typeface="Arial"/>
              </a:rPr>
              <a:t>SIEP </a:t>
            </a:r>
            <a:r>
              <a:rPr sz="2000" b="1" spc="-40" dirty="0">
                <a:solidFill>
                  <a:srgbClr val="5D5E60"/>
                </a:solidFill>
                <a:latin typeface="Arial"/>
                <a:cs typeface="Arial"/>
              </a:rPr>
              <a:t>Team</a:t>
            </a:r>
            <a:r>
              <a:rPr sz="2000" b="1" spc="-55" dirty="0">
                <a:solidFill>
                  <a:srgbClr val="5D5E60"/>
                </a:solidFill>
                <a:latin typeface="Arial"/>
                <a:cs typeface="Arial"/>
              </a:rPr>
              <a:t> </a:t>
            </a:r>
            <a:r>
              <a:rPr sz="2000" b="1" spc="-4" dirty="0">
                <a:solidFill>
                  <a:srgbClr val="5D5E60"/>
                </a:solidFill>
                <a:latin typeface="Arial"/>
                <a:cs typeface="Arial"/>
              </a:rPr>
              <a:t>Representation</a:t>
            </a:r>
            <a:endParaRPr sz="2000">
              <a:latin typeface="Arial"/>
              <a:cs typeface="Arial"/>
            </a:endParaRPr>
          </a:p>
        </p:txBody>
      </p:sp>
      <p:sp>
        <p:nvSpPr>
          <p:cNvPr id="13" name="object 13"/>
          <p:cNvSpPr/>
          <p:nvPr/>
        </p:nvSpPr>
        <p:spPr>
          <a:xfrm>
            <a:off x="1132609" y="4003738"/>
            <a:ext cx="7879867" cy="370840"/>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132609" y="4745418"/>
            <a:ext cx="7879867" cy="370840"/>
          </a:xfrm>
          <a:prstGeom prst="rect">
            <a:avLst/>
          </a:prstGeom>
          <a:blipFill>
            <a:blip r:embed="rId9" cstate="print"/>
            <a:stretch>
              <a:fillRect/>
            </a:stretch>
          </a:blipFill>
        </p:spPr>
        <p:txBody>
          <a:bodyPr wrap="square" lIns="0" tIns="0" rIns="0" bIns="0" rtlCol="0"/>
          <a:lstStyle/>
          <a:p>
            <a:endParaRPr/>
          </a:p>
        </p:txBody>
      </p:sp>
      <p:graphicFrame>
        <p:nvGraphicFramePr>
          <p:cNvPr id="15" name="object 15"/>
          <p:cNvGraphicFramePr>
            <a:graphicFrameLocks noGrp="1"/>
          </p:cNvGraphicFramePr>
          <p:nvPr/>
        </p:nvGraphicFramePr>
        <p:xfrm>
          <a:off x="1126236" y="3626550"/>
          <a:ext cx="7879080" cy="1852292"/>
        </p:xfrm>
        <a:graphic>
          <a:graphicData uri="http://schemas.openxmlformats.org/drawingml/2006/table">
            <a:tbl>
              <a:tblPr firstRow="1" bandRow="1">
                <a:tableStyleId>{2D5ABB26-0587-4C30-8999-92F81FD0307C}</a:tableStyleId>
              </a:tblPr>
              <a:tblGrid>
                <a:gridCol w="2626360"/>
                <a:gridCol w="2626360"/>
                <a:gridCol w="2626360"/>
              </a:tblGrid>
              <a:tr h="370840">
                <a:tc>
                  <a:txBody>
                    <a:bodyPr/>
                    <a:lstStyle/>
                    <a:p>
                      <a:pPr marL="97790">
                        <a:lnSpc>
                          <a:spcPct val="100000"/>
                        </a:lnSpc>
                        <a:spcBef>
                          <a:spcPts val="310"/>
                        </a:spcBef>
                      </a:pPr>
                      <a:r>
                        <a:rPr sz="1800" spc="-5" dirty="0">
                          <a:solidFill>
                            <a:srgbClr val="231F20"/>
                          </a:solidFill>
                          <a:latin typeface="Arial"/>
                          <a:cs typeface="Arial"/>
                        </a:rPr>
                        <a:t>Southern</a:t>
                      </a:r>
                      <a:r>
                        <a:rPr sz="1800" dirty="0">
                          <a:solidFill>
                            <a:srgbClr val="231F20"/>
                          </a:solidFill>
                          <a:latin typeface="Arial"/>
                          <a:cs typeface="Arial"/>
                        </a:rPr>
                        <a:t> </a:t>
                      </a:r>
                      <a:r>
                        <a:rPr sz="1800" spc="-10" dirty="0">
                          <a:solidFill>
                            <a:srgbClr val="231F20"/>
                          </a:solidFill>
                          <a:latin typeface="Arial"/>
                          <a:cs typeface="Arial"/>
                        </a:rPr>
                        <a:t>Company</a:t>
                      </a:r>
                      <a:endParaRPr sz="1800">
                        <a:latin typeface="Arial"/>
                        <a:cs typeface="Arial"/>
                      </a:endParaRPr>
                    </a:p>
                  </a:txBody>
                  <a:tcPr marL="0" marR="0" marT="39370" marB="0">
                    <a:lnL w="19050">
                      <a:solidFill>
                        <a:srgbClr val="07779D"/>
                      </a:solidFill>
                      <a:prstDash val="solid"/>
                    </a:lnL>
                    <a:lnR w="12700">
                      <a:solidFill>
                        <a:srgbClr val="07779D"/>
                      </a:solidFill>
                      <a:prstDash val="solid"/>
                    </a:lnR>
                    <a:lnT w="19050">
                      <a:solidFill>
                        <a:srgbClr val="07779D"/>
                      </a:solidFill>
                      <a:prstDash val="solid"/>
                    </a:lnT>
                    <a:lnB w="28575">
                      <a:solidFill>
                        <a:srgbClr val="07779D"/>
                      </a:solidFill>
                      <a:prstDash val="solid"/>
                    </a:lnB>
                  </a:tcPr>
                </a:tc>
                <a:tc>
                  <a:txBody>
                    <a:bodyPr/>
                    <a:lstStyle/>
                    <a:p>
                      <a:pPr marL="96520">
                        <a:lnSpc>
                          <a:spcPct val="100000"/>
                        </a:lnSpc>
                        <a:spcBef>
                          <a:spcPts val="310"/>
                        </a:spcBef>
                      </a:pPr>
                      <a:r>
                        <a:rPr sz="1800" spc="-10" dirty="0">
                          <a:solidFill>
                            <a:srgbClr val="231F20"/>
                          </a:solidFill>
                          <a:latin typeface="Arial"/>
                          <a:cs typeface="Arial"/>
                        </a:rPr>
                        <a:t>Exelon</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19050">
                      <a:solidFill>
                        <a:srgbClr val="07779D"/>
                      </a:solidFill>
                      <a:prstDash val="solid"/>
                    </a:lnT>
                    <a:lnB w="28575">
                      <a:solidFill>
                        <a:srgbClr val="07779D"/>
                      </a:solidFill>
                      <a:prstDash val="solid"/>
                    </a:lnB>
                  </a:tcPr>
                </a:tc>
                <a:tc>
                  <a:txBody>
                    <a:bodyPr/>
                    <a:lstStyle/>
                    <a:p>
                      <a:pPr marL="97790">
                        <a:lnSpc>
                          <a:spcPct val="100000"/>
                        </a:lnSpc>
                        <a:spcBef>
                          <a:spcPts val="310"/>
                        </a:spcBef>
                      </a:pPr>
                      <a:r>
                        <a:rPr sz="1800" spc="-5" dirty="0">
                          <a:solidFill>
                            <a:srgbClr val="231F20"/>
                          </a:solidFill>
                          <a:latin typeface="Arial"/>
                          <a:cs typeface="Arial"/>
                        </a:rPr>
                        <a:t>NextEra</a:t>
                      </a:r>
                      <a:r>
                        <a:rPr sz="1800" spc="0" dirty="0">
                          <a:solidFill>
                            <a:srgbClr val="231F20"/>
                          </a:solidFill>
                          <a:latin typeface="Arial"/>
                          <a:cs typeface="Arial"/>
                        </a:rPr>
                        <a:t> </a:t>
                      </a:r>
                      <a:r>
                        <a:rPr sz="1800" spc="-10" dirty="0">
                          <a:solidFill>
                            <a:srgbClr val="231F20"/>
                          </a:solidFill>
                          <a:latin typeface="Arial"/>
                          <a:cs typeface="Arial"/>
                        </a:rPr>
                        <a:t>Energy</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19050">
                      <a:solidFill>
                        <a:srgbClr val="07779D"/>
                      </a:solidFill>
                      <a:prstDash val="solid"/>
                    </a:lnT>
                    <a:lnB w="28575">
                      <a:solidFill>
                        <a:srgbClr val="07779D"/>
                      </a:solidFill>
                      <a:prstDash val="solid"/>
                    </a:lnB>
                  </a:tcPr>
                </a:tc>
              </a:tr>
              <a:tr h="370204">
                <a:tc>
                  <a:txBody>
                    <a:bodyPr/>
                    <a:lstStyle/>
                    <a:p>
                      <a:pPr marL="97790">
                        <a:lnSpc>
                          <a:spcPct val="100000"/>
                        </a:lnSpc>
                        <a:spcBef>
                          <a:spcPts val="310"/>
                        </a:spcBef>
                      </a:pPr>
                      <a:r>
                        <a:rPr sz="1800" spc="-5" dirty="0">
                          <a:solidFill>
                            <a:srgbClr val="231F20"/>
                          </a:solidFill>
                          <a:latin typeface="Arial"/>
                          <a:cs typeface="Arial"/>
                        </a:rPr>
                        <a:t>Duke</a:t>
                      </a:r>
                      <a:r>
                        <a:rPr sz="1800" spc="0" dirty="0">
                          <a:solidFill>
                            <a:srgbClr val="231F20"/>
                          </a:solidFill>
                          <a:latin typeface="Arial"/>
                          <a:cs typeface="Arial"/>
                        </a:rPr>
                        <a:t> </a:t>
                      </a:r>
                      <a:r>
                        <a:rPr sz="1800" spc="-10" dirty="0">
                          <a:solidFill>
                            <a:srgbClr val="231F20"/>
                          </a:solidFill>
                          <a:latin typeface="Arial"/>
                          <a:cs typeface="Arial"/>
                        </a:rPr>
                        <a:t>Energy</a:t>
                      </a:r>
                      <a:endParaRPr sz="1800">
                        <a:latin typeface="Arial"/>
                        <a:cs typeface="Arial"/>
                      </a:endParaRPr>
                    </a:p>
                  </a:txBody>
                  <a:tcPr marL="0" marR="0" marT="39370" marB="0">
                    <a:lnL w="19050">
                      <a:solidFill>
                        <a:srgbClr val="07779D"/>
                      </a:solidFill>
                      <a:prstDash val="solid"/>
                    </a:lnL>
                    <a:lnR w="12700">
                      <a:solidFill>
                        <a:srgbClr val="07779D"/>
                      </a:solidFill>
                      <a:prstDash val="solid"/>
                    </a:lnR>
                    <a:lnT w="28575">
                      <a:solidFill>
                        <a:srgbClr val="07779D"/>
                      </a:solidFill>
                      <a:prstDash val="solid"/>
                    </a:lnT>
                    <a:lnB w="19050">
                      <a:solidFill>
                        <a:srgbClr val="07779D"/>
                      </a:solidFill>
                      <a:prstDash val="solid"/>
                    </a:lnB>
                  </a:tcPr>
                </a:tc>
                <a:tc>
                  <a:txBody>
                    <a:bodyPr/>
                    <a:lstStyle/>
                    <a:p>
                      <a:pPr marL="97790">
                        <a:lnSpc>
                          <a:spcPct val="100000"/>
                        </a:lnSpc>
                        <a:spcBef>
                          <a:spcPts val="310"/>
                        </a:spcBef>
                      </a:pPr>
                      <a:r>
                        <a:rPr sz="1800" spc="-5" dirty="0">
                          <a:solidFill>
                            <a:srgbClr val="231F20"/>
                          </a:solidFill>
                          <a:latin typeface="Arial"/>
                          <a:cs typeface="Arial"/>
                        </a:rPr>
                        <a:t>Palo </a:t>
                      </a:r>
                      <a:r>
                        <a:rPr sz="1800" spc="-25" dirty="0">
                          <a:solidFill>
                            <a:srgbClr val="231F20"/>
                          </a:solidFill>
                          <a:latin typeface="Arial"/>
                          <a:cs typeface="Arial"/>
                        </a:rPr>
                        <a:t>Verde</a:t>
                      </a:r>
                      <a:r>
                        <a:rPr sz="1800" dirty="0">
                          <a:solidFill>
                            <a:srgbClr val="231F20"/>
                          </a:solidFill>
                          <a:latin typeface="Arial"/>
                          <a:cs typeface="Arial"/>
                        </a:rPr>
                        <a:t> GS</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28575">
                      <a:solidFill>
                        <a:srgbClr val="07779D"/>
                      </a:solidFill>
                      <a:prstDash val="solid"/>
                    </a:lnT>
                    <a:lnB w="19050">
                      <a:solidFill>
                        <a:srgbClr val="07779D"/>
                      </a:solidFill>
                      <a:prstDash val="solid"/>
                    </a:lnB>
                  </a:tcPr>
                </a:tc>
                <a:tc>
                  <a:txBody>
                    <a:bodyPr/>
                    <a:lstStyle/>
                    <a:p>
                      <a:pPr marL="98425">
                        <a:lnSpc>
                          <a:spcPct val="100000"/>
                        </a:lnSpc>
                        <a:spcBef>
                          <a:spcPts val="310"/>
                        </a:spcBef>
                      </a:pPr>
                      <a:r>
                        <a:rPr sz="1800" spc="-5" dirty="0">
                          <a:solidFill>
                            <a:srgbClr val="231F20"/>
                          </a:solidFill>
                          <a:latin typeface="Arial"/>
                          <a:cs typeface="Arial"/>
                        </a:rPr>
                        <a:t>EPRI</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28575">
                      <a:solidFill>
                        <a:srgbClr val="07779D"/>
                      </a:solidFill>
                      <a:prstDash val="solid"/>
                    </a:lnT>
                    <a:lnB w="19050">
                      <a:solidFill>
                        <a:srgbClr val="07779D"/>
                      </a:solidFill>
                      <a:prstDash val="solid"/>
                    </a:lnB>
                  </a:tcPr>
                </a:tc>
              </a:tr>
              <a:tr h="370840">
                <a:tc>
                  <a:txBody>
                    <a:bodyPr/>
                    <a:lstStyle/>
                    <a:p>
                      <a:pPr marL="97790">
                        <a:lnSpc>
                          <a:spcPct val="100000"/>
                        </a:lnSpc>
                        <a:spcBef>
                          <a:spcPts val="310"/>
                        </a:spcBef>
                      </a:pPr>
                      <a:r>
                        <a:rPr sz="1800" spc="-5" dirty="0">
                          <a:solidFill>
                            <a:srgbClr val="231F20"/>
                          </a:solidFill>
                          <a:latin typeface="Arial"/>
                          <a:cs typeface="Arial"/>
                        </a:rPr>
                        <a:t>Dominion</a:t>
                      </a:r>
                      <a:r>
                        <a:rPr sz="1800" spc="5" dirty="0">
                          <a:solidFill>
                            <a:srgbClr val="231F20"/>
                          </a:solidFill>
                          <a:latin typeface="Arial"/>
                          <a:cs typeface="Arial"/>
                        </a:rPr>
                        <a:t> </a:t>
                      </a:r>
                      <a:r>
                        <a:rPr sz="1800" spc="-10" dirty="0">
                          <a:solidFill>
                            <a:srgbClr val="231F20"/>
                          </a:solidFill>
                          <a:latin typeface="Arial"/>
                          <a:cs typeface="Arial"/>
                        </a:rPr>
                        <a:t>Energy</a:t>
                      </a:r>
                      <a:endParaRPr sz="1800">
                        <a:latin typeface="Arial"/>
                        <a:cs typeface="Arial"/>
                      </a:endParaRPr>
                    </a:p>
                  </a:txBody>
                  <a:tcPr marL="0" marR="0" marT="39370" marB="0">
                    <a:lnL w="1905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c>
                  <a:txBody>
                    <a:bodyPr/>
                    <a:lstStyle/>
                    <a:p>
                      <a:pPr marL="97155">
                        <a:lnSpc>
                          <a:spcPct val="100000"/>
                        </a:lnSpc>
                        <a:spcBef>
                          <a:spcPts val="310"/>
                        </a:spcBef>
                      </a:pPr>
                      <a:r>
                        <a:rPr sz="1800" spc="-5" dirty="0">
                          <a:solidFill>
                            <a:srgbClr val="231F20"/>
                          </a:solidFill>
                          <a:latin typeface="Arial"/>
                          <a:cs typeface="Arial"/>
                        </a:rPr>
                        <a:t>Bruce </a:t>
                      </a:r>
                      <a:r>
                        <a:rPr sz="1800" spc="-15" dirty="0">
                          <a:solidFill>
                            <a:srgbClr val="231F20"/>
                          </a:solidFill>
                          <a:latin typeface="Arial"/>
                          <a:cs typeface="Arial"/>
                        </a:rPr>
                        <a:t>Power</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c>
                  <a:txBody>
                    <a:bodyPr/>
                    <a:lstStyle/>
                    <a:p>
                      <a:pPr marL="95885">
                        <a:lnSpc>
                          <a:spcPct val="100000"/>
                        </a:lnSpc>
                        <a:spcBef>
                          <a:spcPts val="310"/>
                        </a:spcBef>
                      </a:pPr>
                      <a:r>
                        <a:rPr sz="1800" dirty="0">
                          <a:solidFill>
                            <a:srgbClr val="231F20"/>
                          </a:solidFill>
                          <a:latin typeface="Arial"/>
                          <a:cs typeface="Arial"/>
                        </a:rPr>
                        <a:t>DTE</a:t>
                      </a:r>
                      <a:r>
                        <a:rPr sz="1800" spc="-15" dirty="0">
                          <a:solidFill>
                            <a:srgbClr val="231F20"/>
                          </a:solidFill>
                          <a:latin typeface="Arial"/>
                          <a:cs typeface="Arial"/>
                        </a:rPr>
                        <a:t> </a:t>
                      </a:r>
                      <a:r>
                        <a:rPr sz="1800" spc="-10" dirty="0">
                          <a:solidFill>
                            <a:srgbClr val="231F20"/>
                          </a:solidFill>
                          <a:latin typeface="Arial"/>
                          <a:cs typeface="Arial"/>
                        </a:rPr>
                        <a:t>Energy</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r>
              <a:tr h="370204">
                <a:tc>
                  <a:txBody>
                    <a:bodyPr/>
                    <a:lstStyle/>
                    <a:p>
                      <a:pPr marL="97790">
                        <a:lnSpc>
                          <a:spcPct val="100000"/>
                        </a:lnSpc>
                        <a:spcBef>
                          <a:spcPts val="310"/>
                        </a:spcBef>
                      </a:pPr>
                      <a:r>
                        <a:rPr sz="1800" spc="-10" dirty="0">
                          <a:solidFill>
                            <a:srgbClr val="231F20"/>
                          </a:solidFill>
                          <a:latin typeface="Arial"/>
                          <a:cs typeface="Arial"/>
                        </a:rPr>
                        <a:t>SCANA</a:t>
                      </a:r>
                      <a:endParaRPr sz="1800">
                        <a:latin typeface="Arial"/>
                        <a:cs typeface="Arial"/>
                      </a:endParaRPr>
                    </a:p>
                  </a:txBody>
                  <a:tcPr marL="0" marR="0" marT="39370" marB="0">
                    <a:lnL w="1905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c>
                  <a:txBody>
                    <a:bodyPr/>
                    <a:lstStyle/>
                    <a:p>
                      <a:pPr marL="97155">
                        <a:lnSpc>
                          <a:spcPct val="100000"/>
                        </a:lnSpc>
                        <a:spcBef>
                          <a:spcPts val="310"/>
                        </a:spcBef>
                      </a:pPr>
                      <a:r>
                        <a:rPr sz="1800" spc="-5" dirty="0">
                          <a:solidFill>
                            <a:srgbClr val="231F20"/>
                          </a:solidFill>
                          <a:latin typeface="Arial"/>
                          <a:cs typeface="Arial"/>
                        </a:rPr>
                        <a:t>Energy</a:t>
                      </a:r>
                      <a:r>
                        <a:rPr sz="1800" spc="0" dirty="0">
                          <a:solidFill>
                            <a:srgbClr val="231F20"/>
                          </a:solidFill>
                          <a:latin typeface="Arial"/>
                          <a:cs typeface="Arial"/>
                        </a:rPr>
                        <a:t> </a:t>
                      </a:r>
                      <a:r>
                        <a:rPr sz="1800" spc="-10" dirty="0">
                          <a:solidFill>
                            <a:srgbClr val="231F20"/>
                          </a:solidFill>
                          <a:latin typeface="Arial"/>
                          <a:cs typeface="Arial"/>
                        </a:rPr>
                        <a:t>Northwest</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c>
                  <a:txBody>
                    <a:bodyPr/>
                    <a:lstStyle/>
                    <a:p>
                      <a:pPr marL="97790">
                        <a:lnSpc>
                          <a:spcPct val="100000"/>
                        </a:lnSpc>
                        <a:spcBef>
                          <a:spcPts val="310"/>
                        </a:spcBef>
                      </a:pPr>
                      <a:r>
                        <a:rPr sz="1800" spc="-5" dirty="0">
                          <a:solidFill>
                            <a:srgbClr val="231F20"/>
                          </a:solidFill>
                          <a:latin typeface="Arial"/>
                          <a:cs typeface="Arial"/>
                        </a:rPr>
                        <a:t>INPO</a:t>
                      </a:r>
                      <a:endParaRPr sz="1800">
                        <a:latin typeface="Arial"/>
                        <a:cs typeface="Arial"/>
                      </a:endParaRPr>
                    </a:p>
                  </a:txBody>
                  <a:tcPr marL="0" marR="0" marT="39370" marB="0">
                    <a:lnL w="1270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r>
              <a:tr h="370204">
                <a:tc>
                  <a:txBody>
                    <a:bodyPr/>
                    <a:lstStyle/>
                    <a:p>
                      <a:pPr marL="97790">
                        <a:lnSpc>
                          <a:spcPct val="100000"/>
                        </a:lnSpc>
                        <a:spcBef>
                          <a:spcPts val="310"/>
                        </a:spcBef>
                      </a:pPr>
                      <a:r>
                        <a:rPr sz="1800" spc="-5" dirty="0">
                          <a:solidFill>
                            <a:srgbClr val="231F20"/>
                          </a:solidFill>
                          <a:latin typeface="Arial"/>
                          <a:cs typeface="Arial"/>
                        </a:rPr>
                        <a:t>NEI</a:t>
                      </a:r>
                      <a:endParaRPr sz="1800">
                        <a:latin typeface="Arial"/>
                        <a:cs typeface="Arial"/>
                      </a:endParaRPr>
                    </a:p>
                  </a:txBody>
                  <a:tcPr marL="0" marR="0" marT="39370" marB="0">
                    <a:lnL w="1905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7779D"/>
                      </a:solidFill>
                      <a:prstDash val="solid"/>
                    </a:lnL>
                    <a:lnR w="12700">
                      <a:solidFill>
                        <a:srgbClr val="07779D"/>
                      </a:solidFill>
                      <a:prstDash val="solid"/>
                    </a:lnR>
                    <a:lnT w="19050">
                      <a:solidFill>
                        <a:srgbClr val="07779D"/>
                      </a:solidFill>
                      <a:prstDash val="solid"/>
                    </a:lnT>
                    <a:lnB w="19050">
                      <a:solidFill>
                        <a:srgbClr val="07779D"/>
                      </a:solidFill>
                      <a:prstDash val="solid"/>
                    </a:lnB>
                  </a:tcPr>
                </a:tc>
              </a:tr>
            </a:tbl>
          </a:graphicData>
        </a:graphic>
      </p:graphicFrame>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11</a:t>
            </a:fld>
            <a:endParaRPr spc="-4"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764835"/>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a:t>
            </a:r>
            <a:r>
              <a:rPr sz="2800" b="0" spc="-10" dirty="0">
                <a:latin typeface="Arial"/>
                <a:cs typeface="Arial"/>
              </a:rPr>
              <a:t>SIEP</a:t>
            </a:r>
            <a:r>
              <a:rPr sz="2800" b="0" spc="-125" dirty="0">
                <a:latin typeface="Arial"/>
                <a:cs typeface="Arial"/>
              </a:rPr>
              <a:t> </a:t>
            </a:r>
            <a:r>
              <a:rPr sz="2800" b="0" spc="-90" dirty="0">
                <a:latin typeface="Arial"/>
                <a:cs typeface="Arial"/>
              </a:rPr>
              <a:t>Team</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12</a:t>
            </a:fld>
            <a:endParaRPr spc="-4" dirty="0"/>
          </a:p>
        </p:txBody>
      </p:sp>
      <p:sp>
        <p:nvSpPr>
          <p:cNvPr id="12" name="object 12"/>
          <p:cNvSpPr txBox="1"/>
          <p:nvPr/>
        </p:nvSpPr>
        <p:spPr>
          <a:xfrm>
            <a:off x="993757" y="2037094"/>
            <a:ext cx="5825490" cy="4164575"/>
          </a:xfrm>
          <a:prstGeom prst="rect">
            <a:avLst/>
          </a:prstGeom>
        </p:spPr>
        <p:txBody>
          <a:bodyPr vert="horz" wrap="square" lIns="0" tIns="13320" rIns="0" bIns="0" rtlCol="0">
            <a:spAutoFit/>
          </a:bodyPr>
          <a:lstStyle/>
          <a:p>
            <a:pPr marL="12685">
              <a:spcBef>
                <a:spcPts val="105"/>
              </a:spcBef>
            </a:pPr>
            <a:r>
              <a:rPr sz="2000" b="1" dirty="0">
                <a:solidFill>
                  <a:srgbClr val="5D5E60"/>
                </a:solidFill>
                <a:latin typeface="Arial"/>
                <a:cs typeface="Arial"/>
              </a:rPr>
              <a:t>SIEP </a:t>
            </a:r>
            <a:r>
              <a:rPr sz="2000" b="1" spc="-35" dirty="0">
                <a:solidFill>
                  <a:srgbClr val="5D5E60"/>
                </a:solidFill>
                <a:latin typeface="Arial"/>
                <a:cs typeface="Arial"/>
              </a:rPr>
              <a:t>Team </a:t>
            </a:r>
            <a:r>
              <a:rPr sz="2000" b="1" spc="-4" dirty="0">
                <a:solidFill>
                  <a:srgbClr val="5D5E60"/>
                </a:solidFill>
                <a:latin typeface="Arial"/>
                <a:cs typeface="Arial"/>
              </a:rPr>
              <a:t>Activity</a:t>
            </a:r>
            <a:r>
              <a:rPr sz="2000" b="1" spc="-114" dirty="0">
                <a:solidFill>
                  <a:srgbClr val="5D5E60"/>
                </a:solidFill>
                <a:latin typeface="Arial"/>
                <a:cs typeface="Arial"/>
              </a:rPr>
              <a:t> </a:t>
            </a:r>
            <a:r>
              <a:rPr lang="en-US" sz="2000" b="1" spc="-114" dirty="0">
                <a:solidFill>
                  <a:srgbClr val="5D5E60"/>
                </a:solidFill>
                <a:latin typeface="Arial"/>
                <a:cs typeface="Arial"/>
              </a:rPr>
              <a:t>2017-2018</a:t>
            </a:r>
            <a:endParaRPr sz="2000" dirty="0">
              <a:latin typeface="Arial"/>
              <a:cs typeface="Arial"/>
            </a:endParaRPr>
          </a:p>
          <a:p>
            <a:pPr>
              <a:spcBef>
                <a:spcPts val="45"/>
              </a:spcBef>
            </a:pPr>
            <a:endParaRPr sz="1700" dirty="0">
              <a:latin typeface="Times New Roman"/>
              <a:cs typeface="Times New Roman"/>
            </a:endParaRPr>
          </a:p>
          <a:p>
            <a:pPr marL="360892" indent="-348209">
              <a:buClr>
                <a:srgbClr val="828386"/>
              </a:buClr>
              <a:buSzPct val="110000"/>
              <a:buChar char="•"/>
              <a:tabLst>
                <a:tab pos="360892" algn="l"/>
                <a:tab pos="361527" algn="l"/>
              </a:tabLst>
            </a:pPr>
            <a:r>
              <a:rPr sz="2000" dirty="0">
                <a:solidFill>
                  <a:srgbClr val="5D5E60"/>
                </a:solidFill>
                <a:latin typeface="Arial"/>
                <a:cs typeface="Arial"/>
              </a:rPr>
              <a:t>March – Kick </a:t>
            </a:r>
            <a:r>
              <a:rPr sz="2000" spc="-14" dirty="0">
                <a:solidFill>
                  <a:srgbClr val="5D5E60"/>
                </a:solidFill>
                <a:latin typeface="Arial"/>
                <a:cs typeface="Arial"/>
              </a:rPr>
              <a:t>Off </a:t>
            </a:r>
            <a:r>
              <a:rPr sz="2000" dirty="0">
                <a:solidFill>
                  <a:srgbClr val="5D5E60"/>
                </a:solidFill>
                <a:latin typeface="Arial"/>
                <a:cs typeface="Arial"/>
              </a:rPr>
              <a:t>and First Face to Face</a:t>
            </a:r>
            <a:r>
              <a:rPr sz="2000" spc="-191" dirty="0">
                <a:solidFill>
                  <a:srgbClr val="5D5E60"/>
                </a:solidFill>
                <a:latin typeface="Arial"/>
                <a:cs typeface="Arial"/>
              </a:rPr>
              <a:t> </a:t>
            </a:r>
            <a:r>
              <a:rPr sz="2000" dirty="0">
                <a:solidFill>
                  <a:srgbClr val="5D5E60"/>
                </a:solidFill>
                <a:latin typeface="Arial"/>
                <a:cs typeface="Arial"/>
              </a:rPr>
              <a:t>Meeting</a:t>
            </a:r>
            <a:endParaRPr sz="2000" dirty="0">
              <a:latin typeface="Arial"/>
              <a:cs typeface="Arial"/>
            </a:endParaRPr>
          </a:p>
          <a:p>
            <a:pPr marL="360892" indent="-348209">
              <a:spcBef>
                <a:spcPts val="1993"/>
              </a:spcBef>
              <a:buClr>
                <a:srgbClr val="828386"/>
              </a:buClr>
              <a:buSzPct val="110000"/>
              <a:buChar char="•"/>
              <a:tabLst>
                <a:tab pos="360892" algn="l"/>
                <a:tab pos="361527" algn="l"/>
              </a:tabLst>
            </a:pPr>
            <a:r>
              <a:rPr sz="2000" dirty="0">
                <a:solidFill>
                  <a:srgbClr val="5D5E60"/>
                </a:solidFill>
                <a:latin typeface="Arial"/>
                <a:cs typeface="Arial"/>
              </a:rPr>
              <a:t>Multi-Day </a:t>
            </a:r>
            <a:r>
              <a:rPr sz="2000" spc="-4" dirty="0">
                <a:solidFill>
                  <a:srgbClr val="5D5E60"/>
                </a:solidFill>
                <a:latin typeface="Arial"/>
                <a:cs typeface="Arial"/>
              </a:rPr>
              <a:t>Working </a:t>
            </a:r>
            <a:r>
              <a:rPr sz="2000" dirty="0">
                <a:solidFill>
                  <a:srgbClr val="5D5E60"/>
                </a:solidFill>
                <a:latin typeface="Arial"/>
                <a:cs typeface="Arial"/>
              </a:rPr>
              <a:t>Meetings – Face to</a:t>
            </a:r>
            <a:r>
              <a:rPr sz="2000" spc="-135" dirty="0">
                <a:solidFill>
                  <a:srgbClr val="5D5E60"/>
                </a:solidFill>
                <a:latin typeface="Arial"/>
                <a:cs typeface="Arial"/>
              </a:rPr>
              <a:t> </a:t>
            </a:r>
            <a:r>
              <a:rPr sz="2000" dirty="0">
                <a:solidFill>
                  <a:srgbClr val="5D5E60"/>
                </a:solidFill>
                <a:latin typeface="Arial"/>
                <a:cs typeface="Arial"/>
              </a:rPr>
              <a:t>Face</a:t>
            </a:r>
            <a:endParaRPr sz="2000" dirty="0">
              <a:latin typeface="Arial"/>
              <a:cs typeface="Arial"/>
            </a:endParaRPr>
          </a:p>
          <a:p>
            <a:pPr marL="697684" lvl="1" indent="-336795">
              <a:spcBef>
                <a:spcPts val="605"/>
              </a:spcBef>
              <a:buClr>
                <a:srgbClr val="828386"/>
              </a:buClr>
              <a:buSzPct val="108333"/>
              <a:buChar char="•"/>
              <a:tabLst>
                <a:tab pos="697050" algn="l"/>
                <a:tab pos="698318" algn="l"/>
              </a:tabLst>
            </a:pPr>
            <a:r>
              <a:rPr spc="-10" dirty="0">
                <a:solidFill>
                  <a:srgbClr val="5D5E60"/>
                </a:solidFill>
                <a:latin typeface="Arial"/>
                <a:cs typeface="Arial"/>
              </a:rPr>
              <a:t>April</a:t>
            </a:r>
            <a:r>
              <a:rPr lang="en-US" spc="-10" dirty="0">
                <a:solidFill>
                  <a:srgbClr val="5D5E60"/>
                </a:solidFill>
                <a:latin typeface="Arial"/>
                <a:cs typeface="Arial"/>
              </a:rPr>
              <a:t>			</a:t>
            </a:r>
            <a:endParaRPr dirty="0" smtClean="0">
              <a:latin typeface="Arial"/>
              <a:cs typeface="Arial"/>
            </a:endParaRPr>
          </a:p>
          <a:p>
            <a:pPr marL="697684" lvl="1" indent="-336795">
              <a:spcBef>
                <a:spcPts val="599"/>
              </a:spcBef>
              <a:buClr>
                <a:srgbClr val="828386"/>
              </a:buClr>
              <a:buSzPct val="108333"/>
              <a:buChar char="•"/>
              <a:tabLst>
                <a:tab pos="697050" algn="l"/>
                <a:tab pos="698318" algn="l"/>
              </a:tabLst>
            </a:pPr>
            <a:r>
              <a:rPr spc="-10" dirty="0">
                <a:solidFill>
                  <a:srgbClr val="5D5E60"/>
                </a:solidFill>
                <a:latin typeface="Arial"/>
                <a:cs typeface="Arial"/>
              </a:rPr>
              <a:t>June</a:t>
            </a:r>
            <a:endParaRPr dirty="0" smtClean="0">
              <a:latin typeface="Arial"/>
              <a:cs typeface="Arial"/>
            </a:endParaRPr>
          </a:p>
          <a:p>
            <a:pPr marL="697684" lvl="1" indent="-336795">
              <a:spcBef>
                <a:spcPts val="599"/>
              </a:spcBef>
              <a:buClr>
                <a:srgbClr val="828386"/>
              </a:buClr>
              <a:buSzPct val="108333"/>
              <a:buChar char="•"/>
              <a:tabLst>
                <a:tab pos="697050" algn="l"/>
                <a:tab pos="698318" algn="l"/>
              </a:tabLst>
            </a:pPr>
            <a:r>
              <a:rPr spc="-10" dirty="0">
                <a:solidFill>
                  <a:srgbClr val="5D5E60"/>
                </a:solidFill>
                <a:latin typeface="Arial"/>
                <a:cs typeface="Arial"/>
              </a:rPr>
              <a:t>July</a:t>
            </a:r>
            <a:endParaRPr dirty="0" smtClean="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August</a:t>
            </a:r>
            <a:endParaRPr dirty="0" smtClean="0">
              <a:latin typeface="Arial"/>
              <a:cs typeface="Arial"/>
            </a:endParaRPr>
          </a:p>
          <a:p>
            <a:pPr marL="697684" lvl="1" indent="-336795">
              <a:spcBef>
                <a:spcPts val="599"/>
              </a:spcBef>
              <a:buClr>
                <a:srgbClr val="828386"/>
              </a:buClr>
              <a:buSzPct val="108333"/>
              <a:buChar char="•"/>
              <a:tabLst>
                <a:tab pos="697050" algn="l"/>
                <a:tab pos="698318" algn="l"/>
              </a:tabLst>
            </a:pPr>
            <a:r>
              <a:rPr spc="-10" dirty="0">
                <a:solidFill>
                  <a:srgbClr val="5D5E60"/>
                </a:solidFill>
                <a:latin typeface="Arial"/>
                <a:cs typeface="Arial"/>
              </a:rPr>
              <a:t>October</a:t>
            </a:r>
            <a:endParaRPr dirty="0" smtClean="0">
              <a:latin typeface="Arial"/>
              <a:cs typeface="Arial"/>
            </a:endParaRPr>
          </a:p>
          <a:p>
            <a:pPr lvl="1">
              <a:spcBef>
                <a:spcPts val="40"/>
              </a:spcBef>
              <a:buClr>
                <a:srgbClr val="828386"/>
              </a:buClr>
              <a:buFont typeface="Arial"/>
              <a:buChar char="•"/>
            </a:pPr>
            <a:endParaRPr sz="1700" dirty="0">
              <a:latin typeface="Times New Roman"/>
              <a:cs typeface="Times New Roman"/>
            </a:endParaRPr>
          </a:p>
          <a:p>
            <a:pPr marL="360892" indent="-348209">
              <a:spcBef>
                <a:spcPts val="4"/>
              </a:spcBef>
              <a:buClr>
                <a:srgbClr val="828386"/>
              </a:buClr>
              <a:buSzPct val="110000"/>
              <a:buChar char="•"/>
              <a:tabLst>
                <a:tab pos="360892" algn="l"/>
                <a:tab pos="361527" algn="l"/>
              </a:tabLst>
            </a:pPr>
            <a:r>
              <a:rPr sz="2000" dirty="0">
                <a:solidFill>
                  <a:srgbClr val="5D5E60"/>
                </a:solidFill>
                <a:latin typeface="Arial"/>
                <a:cs typeface="Arial"/>
              </a:rPr>
              <a:t>Review Conference</a:t>
            </a:r>
            <a:r>
              <a:rPr sz="2000" spc="-60" dirty="0">
                <a:solidFill>
                  <a:srgbClr val="5D5E60"/>
                </a:solidFill>
                <a:latin typeface="Arial"/>
                <a:cs typeface="Arial"/>
              </a:rPr>
              <a:t> </a:t>
            </a:r>
            <a:r>
              <a:rPr sz="2000" dirty="0">
                <a:solidFill>
                  <a:srgbClr val="5D5E60"/>
                </a:solidFill>
                <a:latin typeface="Arial"/>
                <a:cs typeface="Arial"/>
              </a:rPr>
              <a:t>Call</a:t>
            </a:r>
            <a:endParaRPr sz="2000" dirty="0">
              <a:latin typeface="Arial"/>
              <a:cs typeface="Arial"/>
            </a:endParaRPr>
          </a:p>
          <a:p>
            <a:pPr marL="697684" lvl="1" indent="-336795">
              <a:spcBef>
                <a:spcPts val="605"/>
              </a:spcBef>
              <a:buClr>
                <a:srgbClr val="828386"/>
              </a:buClr>
              <a:buSzPct val="108333"/>
              <a:buChar char="•"/>
              <a:tabLst>
                <a:tab pos="697050" algn="l"/>
                <a:tab pos="698318" algn="l"/>
              </a:tabLst>
            </a:pPr>
            <a:r>
              <a:rPr spc="-10" dirty="0">
                <a:solidFill>
                  <a:srgbClr val="5D5E60"/>
                </a:solidFill>
                <a:latin typeface="Arial"/>
                <a:cs typeface="Arial"/>
              </a:rPr>
              <a:t>December</a:t>
            </a:r>
            <a:endParaRPr dirty="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652299" y="1902006"/>
            <a:ext cx="8504555" cy="4257675"/>
          </a:xfrm>
          <a:prstGeom prst="rect">
            <a:avLst/>
          </a:prstGeom>
        </p:spPr>
        <p:txBody>
          <a:bodyPr vert="horz" wrap="square" lIns="0" tIns="13320" rIns="0" bIns="0" rtlCol="0">
            <a:spAutoFit/>
          </a:bodyPr>
          <a:lstStyle/>
          <a:p>
            <a:pPr marL="12685">
              <a:spcBef>
                <a:spcPts val="105"/>
              </a:spcBef>
            </a:pPr>
            <a:r>
              <a:rPr sz="2000" b="1" spc="-4" dirty="0">
                <a:solidFill>
                  <a:srgbClr val="5D5E60"/>
                </a:solidFill>
                <a:latin typeface="Arial"/>
                <a:cs typeface="Arial"/>
              </a:rPr>
              <a:t>SIEP </a:t>
            </a:r>
            <a:r>
              <a:rPr sz="2000" b="1" spc="-4" dirty="0">
                <a:solidFill>
                  <a:srgbClr val="5D5E60"/>
                </a:solidFill>
                <a:latin typeface="Arial"/>
                <a:cs typeface="Arial"/>
              </a:rPr>
              <a:t>Sub-committee</a:t>
            </a:r>
            <a:r>
              <a:rPr lang="en-US" sz="2000" b="1" spc="-4" dirty="0">
                <a:solidFill>
                  <a:srgbClr val="5D5E60"/>
                </a:solidFill>
                <a:latin typeface="Arial"/>
                <a:cs typeface="Arial"/>
              </a:rPr>
              <a:t> </a:t>
            </a:r>
            <a:r>
              <a:rPr sz="2000" b="1" spc="-30" dirty="0">
                <a:solidFill>
                  <a:srgbClr val="5D5E60"/>
                </a:solidFill>
                <a:latin typeface="Arial"/>
                <a:cs typeface="Arial"/>
              </a:rPr>
              <a:t>Teams </a:t>
            </a:r>
            <a:r>
              <a:rPr sz="2000" b="1" spc="-4" dirty="0">
                <a:solidFill>
                  <a:srgbClr val="5D5E60"/>
                </a:solidFill>
                <a:latin typeface="Arial"/>
                <a:cs typeface="Arial"/>
              </a:rPr>
              <a:t>and</a:t>
            </a:r>
            <a:r>
              <a:rPr sz="2000" b="1" spc="-80" dirty="0">
                <a:solidFill>
                  <a:srgbClr val="5D5E60"/>
                </a:solidFill>
                <a:latin typeface="Arial"/>
                <a:cs typeface="Arial"/>
              </a:rPr>
              <a:t> </a:t>
            </a:r>
            <a:r>
              <a:rPr sz="2000" b="1" spc="-4" dirty="0">
                <a:solidFill>
                  <a:srgbClr val="5D5E60"/>
                </a:solidFill>
                <a:latin typeface="Arial"/>
                <a:cs typeface="Arial"/>
              </a:rPr>
              <a:t>Products</a:t>
            </a:r>
            <a:endParaRPr sz="2000" dirty="0">
              <a:latin typeface="Arial"/>
              <a:cs typeface="Arial"/>
            </a:endParaRPr>
          </a:p>
          <a:p>
            <a:pPr>
              <a:spcBef>
                <a:spcPts val="45"/>
              </a:spcBef>
            </a:pPr>
            <a:endParaRPr sz="1700" dirty="0">
              <a:latin typeface="Times New Roman"/>
              <a:cs typeface="Times New Roman"/>
            </a:endParaRPr>
          </a:p>
          <a:p>
            <a:pPr marL="360892" indent="-348209">
              <a:buClr>
                <a:srgbClr val="828386"/>
              </a:buClr>
              <a:buSzPct val="110000"/>
              <a:buChar char="•"/>
              <a:tabLst>
                <a:tab pos="360892" algn="l"/>
                <a:tab pos="361527" algn="l"/>
              </a:tabLst>
            </a:pPr>
            <a:r>
              <a:rPr sz="2000" dirty="0">
                <a:solidFill>
                  <a:srgbClr val="5D5E60"/>
                </a:solidFill>
                <a:latin typeface="Arial"/>
                <a:cs typeface="Arial"/>
              </a:rPr>
              <a:t>Procedure</a:t>
            </a:r>
            <a:r>
              <a:rPr sz="2000" spc="-45" dirty="0">
                <a:solidFill>
                  <a:srgbClr val="5D5E60"/>
                </a:solidFill>
                <a:latin typeface="Arial"/>
                <a:cs typeface="Arial"/>
              </a:rPr>
              <a:t> </a:t>
            </a:r>
            <a:r>
              <a:rPr sz="2000" dirty="0">
                <a:solidFill>
                  <a:srgbClr val="5D5E60"/>
                </a:solidFill>
                <a:latin typeface="Arial"/>
                <a:cs typeface="Arial"/>
              </a:rPr>
              <a:t>development</a:t>
            </a:r>
            <a:endParaRPr sz="2000" dirty="0">
              <a:latin typeface="Arial"/>
              <a:cs typeface="Arial"/>
            </a:endParaRPr>
          </a:p>
          <a:p>
            <a:pPr marL="697684" lvl="1" indent="-336795">
              <a:spcBef>
                <a:spcPts val="609"/>
              </a:spcBef>
              <a:buClr>
                <a:srgbClr val="828386"/>
              </a:buClr>
              <a:buSzPct val="108333"/>
              <a:buChar char="•"/>
              <a:tabLst>
                <a:tab pos="697050" algn="l"/>
                <a:tab pos="698318" algn="l"/>
              </a:tabLst>
            </a:pPr>
            <a:r>
              <a:rPr spc="-4" dirty="0">
                <a:solidFill>
                  <a:srgbClr val="5D5E60"/>
                </a:solidFill>
                <a:latin typeface="Arial"/>
                <a:cs typeface="Arial"/>
              </a:rPr>
              <a:t>Exelon/EPRI/Duke </a:t>
            </a:r>
            <a:r>
              <a:rPr spc="-10" dirty="0">
                <a:solidFill>
                  <a:srgbClr val="5D5E60"/>
                </a:solidFill>
                <a:latin typeface="Arial"/>
                <a:cs typeface="Arial"/>
              </a:rPr>
              <a:t>Energy/NextEra</a:t>
            </a:r>
            <a:r>
              <a:rPr spc="75" dirty="0">
                <a:solidFill>
                  <a:srgbClr val="5D5E60"/>
                </a:solidFill>
                <a:latin typeface="Arial"/>
                <a:cs typeface="Arial"/>
              </a:rPr>
              <a:t> </a:t>
            </a:r>
            <a:r>
              <a:rPr spc="-10" dirty="0">
                <a:solidFill>
                  <a:srgbClr val="5D5E60"/>
                </a:solidFill>
                <a:latin typeface="Arial"/>
                <a:cs typeface="Arial"/>
              </a:rPr>
              <a:t>Energy</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NISP-EN-02 Rev </a:t>
            </a:r>
            <a:r>
              <a:rPr lang="en-US" spc="-4" dirty="0">
                <a:solidFill>
                  <a:srgbClr val="5D5E60"/>
                </a:solidFill>
                <a:latin typeface="Arial"/>
                <a:cs typeface="Arial"/>
              </a:rPr>
              <a:t>0</a:t>
            </a:r>
            <a:r>
              <a:rPr spc="-4" dirty="0">
                <a:solidFill>
                  <a:srgbClr val="5D5E60"/>
                </a:solidFill>
                <a:latin typeface="Arial"/>
                <a:cs typeface="Arial"/>
              </a:rPr>
              <a:t> </a:t>
            </a:r>
            <a:r>
              <a:rPr spc="-4" dirty="0">
                <a:solidFill>
                  <a:srgbClr val="5D5E60"/>
                </a:solidFill>
                <a:latin typeface="Arial"/>
                <a:cs typeface="Arial"/>
              </a:rPr>
              <a:t>– Standard Item Equivalency Process (SIEP)</a:t>
            </a:r>
            <a:r>
              <a:rPr spc="50" dirty="0">
                <a:solidFill>
                  <a:srgbClr val="5D5E60"/>
                </a:solidFill>
                <a:latin typeface="Arial"/>
                <a:cs typeface="Arial"/>
              </a:rPr>
              <a:t> </a:t>
            </a:r>
            <a:r>
              <a:rPr i="1" spc="-10" dirty="0">
                <a:solidFill>
                  <a:srgbClr val="5D5E60"/>
                </a:solidFill>
                <a:latin typeface="Arial"/>
                <a:cs typeface="Arial"/>
              </a:rPr>
              <a:t>(EB-18-XX)</a:t>
            </a:r>
            <a:endParaRPr i="1" dirty="0">
              <a:latin typeface="Arial"/>
              <a:cs typeface="Arial"/>
            </a:endParaRPr>
          </a:p>
          <a:p>
            <a:pPr lvl="1">
              <a:spcBef>
                <a:spcPts val="30"/>
              </a:spcBef>
              <a:buClr>
                <a:srgbClr val="828386"/>
              </a:buClr>
              <a:buFont typeface="Arial"/>
              <a:buChar char="•"/>
            </a:pPr>
            <a:endParaRPr sz="1700" dirty="0">
              <a:latin typeface="Times New Roman"/>
              <a:cs typeface="Times New Roman"/>
            </a:endParaRPr>
          </a:p>
          <a:p>
            <a:pPr marL="360892" indent="-348209">
              <a:buClr>
                <a:srgbClr val="828386"/>
              </a:buClr>
              <a:buSzPct val="110000"/>
              <a:buChar char="•"/>
              <a:tabLst>
                <a:tab pos="360892" algn="l"/>
                <a:tab pos="361527" algn="l"/>
              </a:tabLst>
            </a:pPr>
            <a:r>
              <a:rPr sz="2000" dirty="0">
                <a:solidFill>
                  <a:srgbClr val="5D5E60"/>
                </a:solidFill>
                <a:latin typeface="Arial"/>
                <a:cs typeface="Arial"/>
              </a:rPr>
              <a:t>Change</a:t>
            </a:r>
            <a:r>
              <a:rPr sz="2000" spc="-35" dirty="0">
                <a:solidFill>
                  <a:srgbClr val="5D5E60"/>
                </a:solidFill>
                <a:latin typeface="Arial"/>
                <a:cs typeface="Arial"/>
              </a:rPr>
              <a:t> </a:t>
            </a:r>
            <a:r>
              <a:rPr sz="2000" dirty="0">
                <a:solidFill>
                  <a:srgbClr val="5D5E60"/>
                </a:solidFill>
                <a:latin typeface="Arial"/>
                <a:cs typeface="Arial"/>
              </a:rPr>
              <a:t>Management</a:t>
            </a:r>
            <a:endParaRPr sz="2000" dirty="0">
              <a:latin typeface="Arial"/>
              <a:cs typeface="Arial"/>
            </a:endParaRPr>
          </a:p>
          <a:p>
            <a:pPr marL="697684" lvl="1" indent="-336795">
              <a:spcBef>
                <a:spcPts val="605"/>
              </a:spcBef>
              <a:buClr>
                <a:srgbClr val="828386"/>
              </a:buClr>
              <a:buSzPct val="108333"/>
              <a:buChar char="•"/>
              <a:tabLst>
                <a:tab pos="697050" algn="l"/>
                <a:tab pos="698318" algn="l"/>
              </a:tabLst>
            </a:pPr>
            <a:r>
              <a:rPr spc="-4" dirty="0">
                <a:solidFill>
                  <a:srgbClr val="5D5E60"/>
                </a:solidFill>
                <a:latin typeface="Arial"/>
                <a:cs typeface="Arial"/>
              </a:rPr>
              <a:t>Dominion/Bruce </a:t>
            </a:r>
            <a:r>
              <a:rPr spc="-10" dirty="0">
                <a:solidFill>
                  <a:srgbClr val="5D5E60"/>
                </a:solidFill>
                <a:latin typeface="Arial"/>
                <a:cs typeface="Arial"/>
              </a:rPr>
              <a:t>Power/Palo</a:t>
            </a:r>
            <a:r>
              <a:rPr spc="75" dirty="0">
                <a:solidFill>
                  <a:srgbClr val="5D5E60"/>
                </a:solidFill>
                <a:latin typeface="Arial"/>
                <a:cs typeface="Arial"/>
              </a:rPr>
              <a:t> </a:t>
            </a:r>
            <a:r>
              <a:rPr spc="-14" dirty="0">
                <a:solidFill>
                  <a:srgbClr val="5D5E60"/>
                </a:solidFill>
                <a:latin typeface="Arial"/>
                <a:cs typeface="Arial"/>
              </a:rPr>
              <a:t>Verde/Exelon</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SIEP Change Management</a:t>
            </a:r>
            <a:r>
              <a:rPr spc="4" dirty="0">
                <a:solidFill>
                  <a:srgbClr val="5D5E60"/>
                </a:solidFill>
                <a:latin typeface="Arial"/>
                <a:cs typeface="Arial"/>
              </a:rPr>
              <a:t> </a:t>
            </a:r>
            <a:r>
              <a:rPr spc="-10" dirty="0">
                <a:solidFill>
                  <a:srgbClr val="5D5E60"/>
                </a:solidFill>
                <a:latin typeface="Arial"/>
                <a:cs typeface="Arial"/>
              </a:rPr>
              <a:t>Plan</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Pilot SME</a:t>
            </a:r>
            <a:r>
              <a:rPr spc="-35" dirty="0">
                <a:solidFill>
                  <a:srgbClr val="5D5E60"/>
                </a:solidFill>
                <a:latin typeface="Arial"/>
                <a:cs typeface="Arial"/>
              </a:rPr>
              <a:t> </a:t>
            </a:r>
            <a:r>
              <a:rPr spc="-14" dirty="0">
                <a:solidFill>
                  <a:srgbClr val="5D5E60"/>
                </a:solidFill>
                <a:latin typeface="Arial"/>
                <a:cs typeface="Arial"/>
              </a:rPr>
              <a:t>Training</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Frequently Asked</a:t>
            </a:r>
            <a:r>
              <a:rPr spc="-85" dirty="0">
                <a:solidFill>
                  <a:srgbClr val="5D5E60"/>
                </a:solidFill>
                <a:latin typeface="Arial"/>
                <a:cs typeface="Arial"/>
              </a:rPr>
              <a:t> </a:t>
            </a:r>
            <a:r>
              <a:rPr spc="-4" dirty="0">
                <a:solidFill>
                  <a:srgbClr val="5D5E60"/>
                </a:solidFill>
                <a:latin typeface="Arial"/>
                <a:cs typeface="Arial"/>
              </a:rPr>
              <a:t>Questions</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Utility</a:t>
            </a:r>
            <a:r>
              <a:rPr spc="-25" dirty="0">
                <a:solidFill>
                  <a:srgbClr val="5D5E60"/>
                </a:solidFill>
                <a:latin typeface="Arial"/>
                <a:cs typeface="Arial"/>
              </a:rPr>
              <a:t> </a:t>
            </a:r>
            <a:r>
              <a:rPr spc="-14" dirty="0">
                <a:solidFill>
                  <a:srgbClr val="5D5E60"/>
                </a:solidFill>
                <a:latin typeface="Arial"/>
                <a:cs typeface="Arial"/>
              </a:rPr>
              <a:t>Training</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Post Implementation </a:t>
            </a:r>
            <a:r>
              <a:rPr spc="-10" dirty="0">
                <a:solidFill>
                  <a:srgbClr val="5D5E60"/>
                </a:solidFill>
                <a:latin typeface="Arial"/>
                <a:cs typeface="Arial"/>
              </a:rPr>
              <a:t>Effectiveness</a:t>
            </a:r>
            <a:r>
              <a:rPr spc="30" dirty="0">
                <a:solidFill>
                  <a:srgbClr val="5D5E60"/>
                </a:solidFill>
                <a:latin typeface="Arial"/>
                <a:cs typeface="Arial"/>
              </a:rPr>
              <a:t> </a:t>
            </a:r>
            <a:r>
              <a:rPr spc="-10" dirty="0">
                <a:solidFill>
                  <a:srgbClr val="5D5E60"/>
                </a:solidFill>
                <a:latin typeface="Arial"/>
                <a:cs typeface="Arial"/>
              </a:rPr>
              <a:t>Review</a:t>
            </a:r>
            <a:endParaRPr dirty="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13</a:t>
            </a:fld>
            <a:endParaRPr spc="-4" dirty="0"/>
          </a:p>
        </p:txBody>
      </p:sp>
      <p:sp>
        <p:nvSpPr>
          <p:cNvPr id="12" name="object 12"/>
          <p:cNvSpPr txBox="1">
            <a:spLocks noGrp="1"/>
          </p:cNvSpPr>
          <p:nvPr>
            <p:ph type="title"/>
          </p:nvPr>
        </p:nvSpPr>
        <p:spPr>
          <a:xfrm>
            <a:off x="855720" y="764835"/>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a:t>
            </a:r>
            <a:r>
              <a:rPr sz="2800" b="0" spc="-10" dirty="0">
                <a:latin typeface="Arial"/>
                <a:cs typeface="Arial"/>
              </a:rPr>
              <a:t>SIEP</a:t>
            </a:r>
            <a:r>
              <a:rPr sz="2800" b="0" spc="-125" dirty="0">
                <a:latin typeface="Arial"/>
                <a:cs typeface="Arial"/>
              </a:rPr>
              <a:t> </a:t>
            </a:r>
            <a:r>
              <a:rPr sz="2800" b="0" spc="-90" dirty="0">
                <a:latin typeface="Arial"/>
                <a:cs typeface="Arial"/>
              </a:rPr>
              <a:t>Team</a:t>
            </a:r>
            <a:endParaRPr sz="28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662691" y="1783896"/>
            <a:ext cx="7862570" cy="4455795"/>
          </a:xfrm>
          <a:prstGeom prst="rect">
            <a:avLst/>
          </a:prstGeom>
        </p:spPr>
        <p:txBody>
          <a:bodyPr vert="horz" wrap="square" lIns="0" tIns="13320" rIns="0" bIns="0" rtlCol="0">
            <a:spAutoFit/>
          </a:bodyPr>
          <a:lstStyle/>
          <a:p>
            <a:pPr marL="12685">
              <a:spcBef>
                <a:spcPts val="105"/>
              </a:spcBef>
            </a:pPr>
            <a:r>
              <a:rPr sz="2000" b="1" spc="-4" dirty="0">
                <a:solidFill>
                  <a:srgbClr val="5D5E60"/>
                </a:solidFill>
                <a:latin typeface="Arial"/>
                <a:cs typeface="Arial"/>
              </a:rPr>
              <a:t>SIEP Sub-committee </a:t>
            </a:r>
            <a:r>
              <a:rPr sz="2000" b="1" spc="-30" dirty="0">
                <a:solidFill>
                  <a:srgbClr val="5D5E60"/>
                </a:solidFill>
                <a:latin typeface="Arial"/>
                <a:cs typeface="Arial"/>
              </a:rPr>
              <a:t>Teams </a:t>
            </a:r>
            <a:r>
              <a:rPr sz="2000" b="1" spc="-4" dirty="0">
                <a:solidFill>
                  <a:srgbClr val="5D5E60"/>
                </a:solidFill>
                <a:latin typeface="Arial"/>
                <a:cs typeface="Arial"/>
              </a:rPr>
              <a:t>and</a:t>
            </a:r>
            <a:r>
              <a:rPr sz="2000" b="1" spc="-80" dirty="0">
                <a:solidFill>
                  <a:srgbClr val="5D5E60"/>
                </a:solidFill>
                <a:latin typeface="Arial"/>
                <a:cs typeface="Arial"/>
              </a:rPr>
              <a:t> </a:t>
            </a:r>
            <a:r>
              <a:rPr sz="2000" b="1" spc="-4" dirty="0">
                <a:solidFill>
                  <a:srgbClr val="5D5E60"/>
                </a:solidFill>
                <a:latin typeface="Arial"/>
                <a:cs typeface="Arial"/>
              </a:rPr>
              <a:t>Products</a:t>
            </a:r>
            <a:endParaRPr sz="2000" dirty="0">
              <a:latin typeface="Arial"/>
              <a:cs typeface="Arial"/>
            </a:endParaRPr>
          </a:p>
          <a:p>
            <a:pPr>
              <a:spcBef>
                <a:spcPts val="45"/>
              </a:spcBef>
            </a:pPr>
            <a:endParaRPr sz="1700" dirty="0">
              <a:latin typeface="Times New Roman"/>
              <a:cs typeface="Times New Roman"/>
            </a:endParaRPr>
          </a:p>
          <a:p>
            <a:pPr marL="360892" indent="-348209">
              <a:buClr>
                <a:srgbClr val="828386"/>
              </a:buClr>
              <a:buSzPct val="110000"/>
              <a:buChar char="•"/>
              <a:tabLst>
                <a:tab pos="360892" algn="l"/>
                <a:tab pos="361527" algn="l"/>
              </a:tabLst>
            </a:pPr>
            <a:r>
              <a:rPr sz="2000" dirty="0">
                <a:solidFill>
                  <a:srgbClr val="5D5E60"/>
                </a:solidFill>
                <a:latin typeface="Arial"/>
                <a:cs typeface="Arial"/>
              </a:rPr>
              <a:t>Qualification</a:t>
            </a:r>
            <a:endParaRPr sz="2000" dirty="0">
              <a:latin typeface="Arial"/>
              <a:cs typeface="Arial"/>
            </a:endParaRPr>
          </a:p>
          <a:p>
            <a:pPr marL="697684" lvl="1" indent="-336795">
              <a:spcBef>
                <a:spcPts val="609"/>
              </a:spcBef>
              <a:buClr>
                <a:srgbClr val="828386"/>
              </a:buClr>
              <a:buSzPct val="108333"/>
              <a:buChar char="•"/>
              <a:tabLst>
                <a:tab pos="697050" algn="l"/>
                <a:tab pos="698318" algn="l"/>
              </a:tabLst>
            </a:pPr>
            <a:r>
              <a:rPr spc="-4" dirty="0">
                <a:solidFill>
                  <a:srgbClr val="5D5E60"/>
                </a:solidFill>
                <a:latin typeface="Arial"/>
                <a:cs typeface="Arial"/>
              </a:rPr>
              <a:t>EPRI/Duke </a:t>
            </a:r>
            <a:r>
              <a:rPr spc="-10" dirty="0">
                <a:solidFill>
                  <a:srgbClr val="5D5E60"/>
                </a:solidFill>
                <a:latin typeface="Arial"/>
                <a:cs typeface="Arial"/>
              </a:rPr>
              <a:t>Energy/NextEra</a:t>
            </a:r>
            <a:r>
              <a:rPr spc="40" dirty="0">
                <a:solidFill>
                  <a:srgbClr val="5D5E60"/>
                </a:solidFill>
                <a:latin typeface="Arial"/>
                <a:cs typeface="Arial"/>
              </a:rPr>
              <a:t> </a:t>
            </a:r>
            <a:r>
              <a:rPr spc="-10" dirty="0">
                <a:solidFill>
                  <a:srgbClr val="5D5E60"/>
                </a:solidFill>
                <a:latin typeface="Arial"/>
                <a:cs typeface="Arial"/>
              </a:rPr>
              <a:t>Energy/Exelon</a:t>
            </a:r>
            <a:endParaRPr dirty="0">
              <a:latin typeface="Arial"/>
              <a:cs typeface="Arial"/>
            </a:endParaRPr>
          </a:p>
          <a:p>
            <a:pPr marL="697684" marR="690709"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IMG-SIEP-001 Rev 0 – Industry Mentoring Guide Standard Item  Equivalency</a:t>
            </a:r>
            <a:r>
              <a:rPr spc="14" dirty="0">
                <a:solidFill>
                  <a:srgbClr val="5D5E60"/>
                </a:solidFill>
                <a:latin typeface="Arial"/>
                <a:cs typeface="Arial"/>
              </a:rPr>
              <a:t> </a:t>
            </a:r>
            <a:r>
              <a:rPr spc="-4" dirty="0">
                <a:solidFill>
                  <a:srgbClr val="5D5E60"/>
                </a:solidFill>
                <a:latin typeface="Arial"/>
                <a:cs typeface="Arial"/>
              </a:rPr>
              <a:t>Process</a:t>
            </a:r>
            <a:endParaRPr dirty="0">
              <a:latin typeface="Arial"/>
              <a:cs typeface="Arial"/>
            </a:endParaRPr>
          </a:p>
          <a:p>
            <a:pPr marL="697684" marR="5080"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IMGK-SIEP-001 Rev 0 -– Industry Mentoring Guide Key Standard Item  Equivalency</a:t>
            </a:r>
            <a:r>
              <a:rPr spc="25" dirty="0">
                <a:solidFill>
                  <a:srgbClr val="5D5E60"/>
                </a:solidFill>
                <a:latin typeface="Arial"/>
                <a:cs typeface="Arial"/>
              </a:rPr>
              <a:t> </a:t>
            </a:r>
            <a:r>
              <a:rPr spc="-4" dirty="0">
                <a:solidFill>
                  <a:srgbClr val="5D5E60"/>
                </a:solidFill>
                <a:latin typeface="Arial"/>
                <a:cs typeface="Arial"/>
              </a:rPr>
              <a:t>Process</a:t>
            </a:r>
            <a:endParaRPr dirty="0">
              <a:latin typeface="Arial"/>
              <a:cs typeface="Arial"/>
            </a:endParaRPr>
          </a:p>
          <a:p>
            <a:pPr lvl="1">
              <a:spcBef>
                <a:spcPts val="30"/>
              </a:spcBef>
              <a:buClr>
                <a:srgbClr val="828386"/>
              </a:buClr>
              <a:buFont typeface="Arial"/>
              <a:buChar char="•"/>
            </a:pPr>
            <a:endParaRPr sz="1700" dirty="0">
              <a:latin typeface="Times New Roman"/>
              <a:cs typeface="Times New Roman"/>
            </a:endParaRPr>
          </a:p>
          <a:p>
            <a:pPr marL="360892" indent="-348209">
              <a:buClr>
                <a:srgbClr val="828386"/>
              </a:buClr>
              <a:buSzPct val="110000"/>
              <a:buChar char="•"/>
              <a:tabLst>
                <a:tab pos="360892" algn="l"/>
                <a:tab pos="361527" algn="l"/>
              </a:tabLst>
            </a:pPr>
            <a:r>
              <a:rPr sz="2000" dirty="0">
                <a:solidFill>
                  <a:srgbClr val="5D5E60"/>
                </a:solidFill>
                <a:latin typeface="Arial"/>
                <a:cs typeface="Arial"/>
              </a:rPr>
              <a:t>Delivering the Nuclear Promise</a:t>
            </a:r>
            <a:r>
              <a:rPr sz="2000" spc="-80" dirty="0">
                <a:solidFill>
                  <a:srgbClr val="5D5E60"/>
                </a:solidFill>
                <a:latin typeface="Arial"/>
                <a:cs typeface="Arial"/>
              </a:rPr>
              <a:t> </a:t>
            </a:r>
            <a:r>
              <a:rPr sz="2000" dirty="0">
                <a:solidFill>
                  <a:srgbClr val="5D5E60"/>
                </a:solidFill>
                <a:latin typeface="Arial"/>
                <a:cs typeface="Arial"/>
              </a:rPr>
              <a:t>products</a:t>
            </a:r>
            <a:endParaRPr sz="2000" dirty="0">
              <a:latin typeface="Arial"/>
              <a:cs typeface="Arial"/>
            </a:endParaRPr>
          </a:p>
          <a:p>
            <a:pPr marL="697684" lvl="1" indent="-336795">
              <a:spcBef>
                <a:spcPts val="605"/>
              </a:spcBef>
              <a:buClr>
                <a:srgbClr val="828386"/>
              </a:buClr>
              <a:buSzPct val="108333"/>
              <a:buChar char="•"/>
              <a:tabLst>
                <a:tab pos="697050" algn="l"/>
                <a:tab pos="698318" algn="l"/>
              </a:tabLst>
            </a:pPr>
            <a:r>
              <a:rPr spc="-4" dirty="0">
                <a:solidFill>
                  <a:srgbClr val="5D5E60"/>
                </a:solidFill>
                <a:latin typeface="Arial"/>
                <a:cs typeface="Arial"/>
              </a:rPr>
              <a:t>Full SIEP team</a:t>
            </a:r>
            <a:r>
              <a:rPr spc="-30" dirty="0">
                <a:solidFill>
                  <a:srgbClr val="5D5E60"/>
                </a:solidFill>
                <a:latin typeface="Arial"/>
                <a:cs typeface="Arial"/>
              </a:rPr>
              <a:t> </a:t>
            </a:r>
            <a:r>
              <a:rPr spc="-4" dirty="0">
                <a:solidFill>
                  <a:srgbClr val="5D5E60"/>
                </a:solidFill>
                <a:latin typeface="Arial"/>
                <a:cs typeface="Arial"/>
              </a:rPr>
              <a:t>supported</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Improvement Opportunity –</a:t>
            </a:r>
            <a:r>
              <a:rPr spc="25" dirty="0">
                <a:solidFill>
                  <a:srgbClr val="5D5E60"/>
                </a:solidFill>
                <a:latin typeface="Arial"/>
                <a:cs typeface="Arial"/>
              </a:rPr>
              <a:t> </a:t>
            </a:r>
            <a:r>
              <a:rPr spc="-4" dirty="0">
                <a:solidFill>
                  <a:srgbClr val="5D5E60"/>
                </a:solidFill>
                <a:latin typeface="Arial"/>
                <a:cs typeface="Arial"/>
              </a:rPr>
              <a:t>Final</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spc="-4" dirty="0">
                <a:solidFill>
                  <a:srgbClr val="5D5E60"/>
                </a:solidFill>
                <a:latin typeface="Arial"/>
                <a:cs typeface="Arial"/>
              </a:rPr>
              <a:t>Draft </a:t>
            </a:r>
            <a:r>
              <a:rPr spc="-10" dirty="0">
                <a:solidFill>
                  <a:srgbClr val="5D5E60"/>
                </a:solidFill>
                <a:latin typeface="Arial"/>
                <a:cs typeface="Arial"/>
              </a:rPr>
              <a:t>Efficiency</a:t>
            </a:r>
            <a:r>
              <a:rPr dirty="0">
                <a:solidFill>
                  <a:srgbClr val="5D5E60"/>
                </a:solidFill>
                <a:latin typeface="Arial"/>
                <a:cs typeface="Arial"/>
              </a:rPr>
              <a:t> </a:t>
            </a:r>
            <a:r>
              <a:rPr spc="-10" dirty="0">
                <a:solidFill>
                  <a:srgbClr val="5D5E60"/>
                </a:solidFill>
                <a:latin typeface="Arial"/>
                <a:cs typeface="Arial"/>
              </a:rPr>
              <a:t>Bulletin</a:t>
            </a:r>
            <a:endParaRPr dirty="0">
              <a:latin typeface="Arial"/>
              <a:cs typeface="Arial"/>
            </a:endParaRPr>
          </a:p>
          <a:p>
            <a:pPr marL="697684" lvl="1" indent="-336795">
              <a:spcBef>
                <a:spcPts val="599"/>
              </a:spcBef>
              <a:buClr>
                <a:srgbClr val="828386"/>
              </a:buClr>
              <a:buSzPct val="108333"/>
              <a:buChar char="•"/>
              <a:tabLst>
                <a:tab pos="697050" algn="l"/>
                <a:tab pos="698318" algn="l"/>
              </a:tabLst>
            </a:pPr>
            <a:r>
              <a:rPr dirty="0">
                <a:solidFill>
                  <a:srgbClr val="5D5E60"/>
                </a:solidFill>
                <a:latin typeface="Arial"/>
                <a:cs typeface="Arial"/>
              </a:rPr>
              <a:t>SIEP</a:t>
            </a:r>
            <a:r>
              <a:rPr spc="-40" dirty="0">
                <a:solidFill>
                  <a:srgbClr val="5D5E60"/>
                </a:solidFill>
                <a:latin typeface="Arial"/>
                <a:cs typeface="Arial"/>
              </a:rPr>
              <a:t> </a:t>
            </a:r>
            <a:r>
              <a:rPr spc="-4" dirty="0">
                <a:solidFill>
                  <a:srgbClr val="5D5E60"/>
                </a:solidFill>
                <a:latin typeface="Arial"/>
                <a:cs typeface="Arial"/>
              </a:rPr>
              <a:t>Charter</a:t>
            </a:r>
            <a:r>
              <a:rPr lang="en-US" spc="-4" dirty="0">
                <a:solidFill>
                  <a:srgbClr val="5D5E60"/>
                </a:solidFill>
                <a:latin typeface="Arial"/>
                <a:cs typeface="Arial"/>
              </a:rPr>
              <a:t> - Final</a:t>
            </a:r>
            <a:endParaRPr dirty="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14</a:t>
            </a:fld>
            <a:endParaRPr spc="-4" dirty="0"/>
          </a:p>
        </p:txBody>
      </p:sp>
      <p:sp>
        <p:nvSpPr>
          <p:cNvPr id="12" name="object 12"/>
          <p:cNvSpPr txBox="1">
            <a:spLocks noGrp="1"/>
          </p:cNvSpPr>
          <p:nvPr>
            <p:ph type="title"/>
          </p:nvPr>
        </p:nvSpPr>
        <p:spPr>
          <a:xfrm>
            <a:off x="855720" y="764835"/>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a:t>
            </a:r>
            <a:r>
              <a:rPr sz="2800" b="0" spc="-10" dirty="0">
                <a:latin typeface="Arial"/>
                <a:cs typeface="Arial"/>
              </a:rPr>
              <a:t>SIEP</a:t>
            </a:r>
            <a:r>
              <a:rPr sz="2800" b="0" spc="-125" dirty="0">
                <a:latin typeface="Arial"/>
                <a:cs typeface="Arial"/>
              </a:rPr>
              <a:t> </a:t>
            </a:r>
            <a:r>
              <a:rPr sz="2800" b="0" spc="-90" dirty="0">
                <a:latin typeface="Arial"/>
                <a:cs typeface="Arial"/>
              </a:rPr>
              <a:t>Team</a:t>
            </a:r>
            <a:endParaRPr sz="28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754448"/>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Pilot</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15</a:t>
            </a:fld>
            <a:endParaRPr spc="-4" dirty="0"/>
          </a:p>
        </p:txBody>
      </p:sp>
      <p:sp>
        <p:nvSpPr>
          <p:cNvPr id="12" name="object 12"/>
          <p:cNvSpPr txBox="1"/>
          <p:nvPr/>
        </p:nvSpPr>
        <p:spPr>
          <a:xfrm>
            <a:off x="703978" y="1951296"/>
            <a:ext cx="4938395" cy="3754754"/>
          </a:xfrm>
          <a:prstGeom prst="rect">
            <a:avLst/>
          </a:prstGeom>
        </p:spPr>
        <p:txBody>
          <a:bodyPr vert="horz" wrap="square" lIns="0" tIns="67866" rIns="0" bIns="0" rtlCol="0">
            <a:spAutoFit/>
          </a:bodyPr>
          <a:lstStyle/>
          <a:p>
            <a:pPr marL="360892" indent="-348209">
              <a:spcBef>
                <a:spcPts val="535"/>
              </a:spcBef>
              <a:buClr>
                <a:srgbClr val="828386"/>
              </a:buClr>
              <a:buSzPct val="110000"/>
              <a:buFont typeface="Arial"/>
              <a:buChar char="•"/>
              <a:tabLst>
                <a:tab pos="360892" algn="l"/>
                <a:tab pos="361527" algn="l"/>
              </a:tabLst>
            </a:pPr>
            <a:r>
              <a:rPr sz="2000" b="1" spc="-4" dirty="0">
                <a:solidFill>
                  <a:srgbClr val="5D5E60"/>
                </a:solidFill>
                <a:latin typeface="Arial"/>
                <a:cs typeface="Arial"/>
              </a:rPr>
              <a:t>Pilot</a:t>
            </a:r>
            <a:r>
              <a:rPr sz="2000" b="1" spc="-25" dirty="0">
                <a:solidFill>
                  <a:srgbClr val="5D5E60"/>
                </a:solidFill>
                <a:latin typeface="Arial"/>
                <a:cs typeface="Arial"/>
              </a:rPr>
              <a:t> </a:t>
            </a:r>
            <a:r>
              <a:rPr sz="2000" b="1" spc="-4" dirty="0">
                <a:solidFill>
                  <a:srgbClr val="5D5E60"/>
                </a:solidFill>
                <a:latin typeface="Arial"/>
                <a:cs typeface="Arial"/>
              </a:rPr>
              <a:t>Utilities</a:t>
            </a:r>
            <a:endParaRPr sz="2000">
              <a:latin typeface="Arial"/>
              <a:cs typeface="Arial"/>
            </a:endParaRPr>
          </a:p>
          <a:p>
            <a:pPr marL="697684" lvl="1" indent="-336795">
              <a:spcBef>
                <a:spcPts val="609"/>
              </a:spcBef>
              <a:buClr>
                <a:srgbClr val="828386"/>
              </a:buClr>
              <a:buSzPct val="108333"/>
              <a:buChar char="•"/>
              <a:tabLst>
                <a:tab pos="697050" algn="l"/>
                <a:tab pos="698318" algn="l"/>
              </a:tabLst>
            </a:pPr>
            <a:r>
              <a:rPr spc="-4" dirty="0">
                <a:solidFill>
                  <a:srgbClr val="5D5E60"/>
                </a:solidFill>
                <a:latin typeface="Arial"/>
                <a:cs typeface="Arial"/>
              </a:rPr>
              <a:t>Southern</a:t>
            </a:r>
            <a:r>
              <a:rPr dirty="0">
                <a:solidFill>
                  <a:srgbClr val="5D5E60"/>
                </a:solidFill>
                <a:latin typeface="Arial"/>
                <a:cs typeface="Arial"/>
              </a:rPr>
              <a:t> </a:t>
            </a:r>
            <a:r>
              <a:rPr spc="-10" dirty="0">
                <a:solidFill>
                  <a:srgbClr val="5D5E60"/>
                </a:solidFill>
                <a:latin typeface="Arial"/>
                <a:cs typeface="Arial"/>
              </a:rPr>
              <a:t>Company</a:t>
            </a:r>
            <a:endParaRPr>
              <a:latin typeface="Arial"/>
              <a:cs typeface="Arial"/>
            </a:endParaRPr>
          </a:p>
          <a:p>
            <a:pPr marL="979296" lvl="2" indent="-281610">
              <a:spcBef>
                <a:spcPts val="599"/>
              </a:spcBef>
              <a:buClr>
                <a:srgbClr val="828386"/>
              </a:buClr>
              <a:buSzPct val="108333"/>
              <a:buChar char="•"/>
              <a:tabLst>
                <a:tab pos="978659" algn="l"/>
                <a:tab pos="979929" algn="l"/>
              </a:tabLst>
            </a:pPr>
            <a:r>
              <a:rPr spc="-20" dirty="0">
                <a:solidFill>
                  <a:srgbClr val="5D5E60"/>
                </a:solidFill>
                <a:latin typeface="Arial"/>
                <a:cs typeface="Arial"/>
              </a:rPr>
              <a:t>Vogtle</a:t>
            </a:r>
            <a:r>
              <a:rPr spc="-4" dirty="0">
                <a:solidFill>
                  <a:srgbClr val="5D5E60"/>
                </a:solidFill>
                <a:latin typeface="Arial"/>
                <a:cs typeface="Arial"/>
              </a:rPr>
              <a:t> first</a:t>
            </a:r>
            <a:endParaRPr>
              <a:latin typeface="Arial"/>
              <a:cs typeface="Arial"/>
            </a:endParaRPr>
          </a:p>
          <a:p>
            <a:pPr marL="979296" lvl="2" indent="-281610">
              <a:spcBef>
                <a:spcPts val="599"/>
              </a:spcBef>
              <a:buClr>
                <a:srgbClr val="828386"/>
              </a:buClr>
              <a:buSzPct val="108333"/>
              <a:buChar char="•"/>
              <a:tabLst>
                <a:tab pos="978659" algn="l"/>
                <a:tab pos="979929" algn="l"/>
              </a:tabLst>
            </a:pPr>
            <a:r>
              <a:rPr spc="-10" dirty="0">
                <a:solidFill>
                  <a:srgbClr val="5D5E60"/>
                </a:solidFill>
                <a:latin typeface="Arial"/>
                <a:cs typeface="Arial"/>
              </a:rPr>
              <a:t>Rolled out </a:t>
            </a:r>
            <a:r>
              <a:rPr dirty="0">
                <a:solidFill>
                  <a:srgbClr val="5D5E60"/>
                </a:solidFill>
                <a:latin typeface="Arial"/>
                <a:cs typeface="Arial"/>
              </a:rPr>
              <a:t>to</a:t>
            </a:r>
            <a:r>
              <a:rPr spc="-40" dirty="0">
                <a:solidFill>
                  <a:srgbClr val="5D5E60"/>
                </a:solidFill>
                <a:latin typeface="Arial"/>
                <a:cs typeface="Arial"/>
              </a:rPr>
              <a:t> </a:t>
            </a:r>
            <a:r>
              <a:rPr spc="-10" dirty="0">
                <a:solidFill>
                  <a:srgbClr val="5D5E60"/>
                </a:solidFill>
                <a:latin typeface="Arial"/>
                <a:cs typeface="Arial"/>
              </a:rPr>
              <a:t>fleet</a:t>
            </a:r>
            <a:endParaRPr>
              <a:latin typeface="Arial"/>
              <a:cs typeface="Arial"/>
            </a:endParaRPr>
          </a:p>
          <a:p>
            <a:pPr marL="697684" lvl="1" indent="-336795">
              <a:spcBef>
                <a:spcPts val="599"/>
              </a:spcBef>
              <a:buClr>
                <a:srgbClr val="828386"/>
              </a:buClr>
              <a:buSzPct val="108333"/>
              <a:buChar char="•"/>
              <a:tabLst>
                <a:tab pos="697050" algn="l"/>
                <a:tab pos="698318" algn="l"/>
              </a:tabLst>
            </a:pPr>
            <a:r>
              <a:rPr spc="-10" dirty="0">
                <a:solidFill>
                  <a:srgbClr val="5D5E60"/>
                </a:solidFill>
                <a:latin typeface="Arial"/>
                <a:cs typeface="Arial"/>
              </a:rPr>
              <a:t>NextEra Energy </a:t>
            </a:r>
            <a:r>
              <a:rPr dirty="0">
                <a:solidFill>
                  <a:srgbClr val="5D5E60"/>
                </a:solidFill>
                <a:latin typeface="Arial"/>
                <a:cs typeface="Arial"/>
              </a:rPr>
              <a:t>-</a:t>
            </a:r>
            <a:r>
              <a:rPr spc="-20" dirty="0">
                <a:solidFill>
                  <a:srgbClr val="5D5E60"/>
                </a:solidFill>
                <a:latin typeface="Arial"/>
                <a:cs typeface="Arial"/>
              </a:rPr>
              <a:t> </a:t>
            </a:r>
            <a:r>
              <a:rPr spc="-10" dirty="0">
                <a:solidFill>
                  <a:srgbClr val="5D5E60"/>
                </a:solidFill>
                <a:latin typeface="Arial"/>
                <a:cs typeface="Arial"/>
              </a:rPr>
              <a:t>Fleet</a:t>
            </a:r>
            <a:endParaRPr>
              <a:latin typeface="Arial"/>
              <a:cs typeface="Arial"/>
            </a:endParaRPr>
          </a:p>
          <a:p>
            <a:pPr marL="697684" lvl="1" indent="-336795">
              <a:spcBef>
                <a:spcPts val="599"/>
              </a:spcBef>
              <a:buClr>
                <a:srgbClr val="828386"/>
              </a:buClr>
              <a:buSzPct val="108333"/>
              <a:buChar char="•"/>
              <a:tabLst>
                <a:tab pos="697050" algn="l"/>
                <a:tab pos="698318" algn="l"/>
              </a:tabLst>
            </a:pPr>
            <a:r>
              <a:rPr spc="-10" dirty="0">
                <a:solidFill>
                  <a:srgbClr val="5D5E60"/>
                </a:solidFill>
                <a:latin typeface="Arial"/>
                <a:cs typeface="Arial"/>
              </a:rPr>
              <a:t>Exelon </a:t>
            </a:r>
            <a:r>
              <a:rPr dirty="0">
                <a:solidFill>
                  <a:srgbClr val="5D5E60"/>
                </a:solidFill>
                <a:latin typeface="Arial"/>
                <a:cs typeface="Arial"/>
              </a:rPr>
              <a:t>-</a:t>
            </a:r>
            <a:r>
              <a:rPr spc="25" dirty="0">
                <a:solidFill>
                  <a:srgbClr val="5D5E60"/>
                </a:solidFill>
                <a:latin typeface="Arial"/>
                <a:cs typeface="Arial"/>
              </a:rPr>
              <a:t> </a:t>
            </a:r>
            <a:r>
              <a:rPr spc="-10" dirty="0">
                <a:solidFill>
                  <a:srgbClr val="5D5E60"/>
                </a:solidFill>
                <a:latin typeface="Arial"/>
                <a:cs typeface="Arial"/>
              </a:rPr>
              <a:t>Fleet</a:t>
            </a:r>
            <a:endParaRPr>
              <a:latin typeface="Arial"/>
              <a:cs typeface="Arial"/>
            </a:endParaRPr>
          </a:p>
          <a:p>
            <a:pPr marL="697684" lvl="1" indent="-336795">
              <a:spcBef>
                <a:spcPts val="599"/>
              </a:spcBef>
              <a:buClr>
                <a:srgbClr val="828386"/>
              </a:buClr>
              <a:buSzPct val="108333"/>
              <a:buChar char="•"/>
              <a:tabLst>
                <a:tab pos="697050" algn="l"/>
                <a:tab pos="698318" algn="l"/>
              </a:tabLst>
            </a:pPr>
            <a:r>
              <a:rPr spc="-10" dirty="0">
                <a:solidFill>
                  <a:srgbClr val="5D5E60"/>
                </a:solidFill>
                <a:latin typeface="Arial"/>
                <a:cs typeface="Arial"/>
              </a:rPr>
              <a:t>Columbia</a:t>
            </a:r>
            <a:endParaRPr>
              <a:latin typeface="Arial"/>
              <a:cs typeface="Arial"/>
            </a:endParaRPr>
          </a:p>
          <a:p>
            <a:pPr marL="697684" lvl="1" indent="-336795">
              <a:spcBef>
                <a:spcPts val="599"/>
              </a:spcBef>
              <a:buClr>
                <a:srgbClr val="828386"/>
              </a:buClr>
              <a:buSzPct val="108333"/>
              <a:buChar char="•"/>
              <a:tabLst>
                <a:tab pos="697050" algn="l"/>
                <a:tab pos="698318" algn="l"/>
              </a:tabLst>
            </a:pPr>
            <a:r>
              <a:rPr dirty="0">
                <a:solidFill>
                  <a:srgbClr val="5D5E60"/>
                </a:solidFill>
                <a:latin typeface="Arial"/>
                <a:cs typeface="Arial"/>
              </a:rPr>
              <a:t>V </a:t>
            </a:r>
            <a:r>
              <a:rPr spc="-4" dirty="0">
                <a:solidFill>
                  <a:srgbClr val="5D5E60"/>
                </a:solidFill>
                <a:latin typeface="Arial"/>
                <a:cs typeface="Arial"/>
              </a:rPr>
              <a:t>C Summer – simulations</a:t>
            </a:r>
            <a:r>
              <a:rPr spc="14" dirty="0">
                <a:solidFill>
                  <a:srgbClr val="5D5E60"/>
                </a:solidFill>
                <a:latin typeface="Arial"/>
                <a:cs typeface="Arial"/>
              </a:rPr>
              <a:t> </a:t>
            </a:r>
            <a:r>
              <a:rPr spc="-10" dirty="0">
                <a:solidFill>
                  <a:srgbClr val="5D5E60"/>
                </a:solidFill>
                <a:latin typeface="Arial"/>
                <a:cs typeface="Arial"/>
              </a:rPr>
              <a:t>only</a:t>
            </a:r>
            <a:endParaRPr>
              <a:latin typeface="Arial"/>
              <a:cs typeface="Arial"/>
            </a:endParaRPr>
          </a:p>
          <a:p>
            <a:pPr lvl="1">
              <a:spcBef>
                <a:spcPts val="40"/>
              </a:spcBef>
              <a:buClr>
                <a:srgbClr val="828386"/>
              </a:buClr>
              <a:buFont typeface="Arial"/>
              <a:buChar char="•"/>
            </a:pPr>
            <a:endParaRPr sz="1700">
              <a:latin typeface="Times New Roman"/>
              <a:cs typeface="Times New Roman"/>
            </a:endParaRPr>
          </a:p>
          <a:p>
            <a:pPr marL="360892" indent="-348209">
              <a:buClr>
                <a:srgbClr val="828386"/>
              </a:buClr>
              <a:buSzPct val="110000"/>
              <a:buChar char="•"/>
              <a:tabLst>
                <a:tab pos="360892" algn="l"/>
                <a:tab pos="361527" algn="l"/>
              </a:tabLst>
            </a:pPr>
            <a:r>
              <a:rPr sz="2000" spc="-4" dirty="0">
                <a:solidFill>
                  <a:srgbClr val="5D5E60"/>
                </a:solidFill>
                <a:latin typeface="Arial"/>
                <a:cs typeface="Arial"/>
              </a:rPr>
              <a:t>Pilot</a:t>
            </a:r>
            <a:r>
              <a:rPr sz="2000" dirty="0">
                <a:solidFill>
                  <a:srgbClr val="5D5E60"/>
                </a:solidFill>
                <a:latin typeface="Arial"/>
                <a:cs typeface="Arial"/>
              </a:rPr>
              <a:t> </a:t>
            </a:r>
            <a:r>
              <a:rPr sz="2000" spc="-4" dirty="0">
                <a:solidFill>
                  <a:srgbClr val="5D5E60"/>
                </a:solidFill>
                <a:latin typeface="Arial"/>
                <a:cs typeface="Arial"/>
              </a:rPr>
              <a:t>Duration</a:t>
            </a:r>
            <a:endParaRPr sz="2000">
              <a:latin typeface="Arial"/>
              <a:cs typeface="Arial"/>
            </a:endParaRPr>
          </a:p>
          <a:p>
            <a:pPr marL="697684" lvl="1" indent="-336795">
              <a:spcBef>
                <a:spcPts val="605"/>
              </a:spcBef>
              <a:buClr>
                <a:srgbClr val="828386"/>
              </a:buClr>
              <a:buSzPct val="108333"/>
              <a:buChar char="•"/>
              <a:tabLst>
                <a:tab pos="697050" algn="l"/>
                <a:tab pos="698318" algn="l"/>
              </a:tabLst>
            </a:pPr>
            <a:r>
              <a:rPr spc="-4" dirty="0">
                <a:solidFill>
                  <a:srgbClr val="5D5E60"/>
                </a:solidFill>
                <a:latin typeface="Arial"/>
                <a:cs typeface="Arial"/>
              </a:rPr>
              <a:t>September 5</a:t>
            </a:r>
            <a:r>
              <a:rPr spc="-7" baseline="25462" dirty="0">
                <a:solidFill>
                  <a:srgbClr val="5D5E60"/>
                </a:solidFill>
                <a:latin typeface="Arial"/>
                <a:cs typeface="Arial"/>
              </a:rPr>
              <a:t>th </a:t>
            </a:r>
            <a:r>
              <a:rPr spc="-4" dirty="0">
                <a:solidFill>
                  <a:srgbClr val="5D5E60"/>
                </a:solidFill>
                <a:latin typeface="Arial"/>
                <a:cs typeface="Arial"/>
              </a:rPr>
              <a:t>through October 15</a:t>
            </a:r>
            <a:r>
              <a:rPr spc="-7" baseline="25462" dirty="0">
                <a:solidFill>
                  <a:srgbClr val="5D5E60"/>
                </a:solidFill>
                <a:latin typeface="Arial"/>
                <a:cs typeface="Arial"/>
              </a:rPr>
              <a:t>th</a:t>
            </a:r>
            <a:r>
              <a:rPr spc="-4" dirty="0">
                <a:solidFill>
                  <a:srgbClr val="5D5E60"/>
                </a:solidFill>
                <a:latin typeface="Arial"/>
                <a:cs typeface="Arial"/>
              </a:rPr>
              <a:t>,</a:t>
            </a:r>
            <a:r>
              <a:rPr spc="14" dirty="0">
                <a:solidFill>
                  <a:srgbClr val="5D5E60"/>
                </a:solidFill>
                <a:latin typeface="Arial"/>
                <a:cs typeface="Arial"/>
              </a:rPr>
              <a:t> </a:t>
            </a:r>
            <a:r>
              <a:rPr spc="-14" dirty="0">
                <a:solidFill>
                  <a:srgbClr val="5D5E60"/>
                </a:solidFill>
                <a:latin typeface="Arial"/>
                <a:cs typeface="Arial"/>
              </a:rPr>
              <a:t>2017</a:t>
            </a:r>
            <a:endParaRPr>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651666"/>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Pilot</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16</a:t>
            </a:fld>
            <a:endParaRPr spc="-4" dirty="0"/>
          </a:p>
        </p:txBody>
      </p:sp>
      <p:sp>
        <p:nvSpPr>
          <p:cNvPr id="12" name="object 12"/>
          <p:cNvSpPr txBox="1"/>
          <p:nvPr/>
        </p:nvSpPr>
        <p:spPr>
          <a:xfrm>
            <a:off x="728698" y="1982170"/>
            <a:ext cx="7884795" cy="3744595"/>
          </a:xfrm>
          <a:prstGeom prst="rect">
            <a:avLst/>
          </a:prstGeom>
        </p:spPr>
        <p:txBody>
          <a:bodyPr vert="horz" wrap="square" lIns="0" tIns="67866" rIns="0" bIns="0" rtlCol="0">
            <a:spAutoFit/>
          </a:bodyPr>
          <a:lstStyle/>
          <a:p>
            <a:pPr marL="360892" indent="-348209">
              <a:spcBef>
                <a:spcPts val="535"/>
              </a:spcBef>
              <a:buClr>
                <a:srgbClr val="828386"/>
              </a:buClr>
              <a:buSzPct val="110000"/>
              <a:buFont typeface="Arial"/>
              <a:buChar char="•"/>
              <a:tabLst>
                <a:tab pos="360892" algn="l"/>
                <a:tab pos="361527" algn="l"/>
              </a:tabLst>
            </a:pPr>
            <a:r>
              <a:rPr sz="2000" b="1" spc="-4" dirty="0">
                <a:solidFill>
                  <a:srgbClr val="5D5E60"/>
                </a:solidFill>
                <a:latin typeface="Arial"/>
                <a:cs typeface="Arial"/>
              </a:rPr>
              <a:t>Pilot</a:t>
            </a:r>
            <a:r>
              <a:rPr sz="2000" b="1" spc="-25" dirty="0">
                <a:solidFill>
                  <a:srgbClr val="5D5E60"/>
                </a:solidFill>
                <a:latin typeface="Arial"/>
                <a:cs typeface="Arial"/>
              </a:rPr>
              <a:t> </a:t>
            </a:r>
            <a:r>
              <a:rPr sz="2000" b="1" spc="-4" dirty="0">
                <a:solidFill>
                  <a:srgbClr val="5D5E60"/>
                </a:solidFill>
                <a:latin typeface="Arial"/>
                <a:cs typeface="Arial"/>
              </a:rPr>
              <a:t>Summary</a:t>
            </a:r>
            <a:endParaRPr sz="2000">
              <a:latin typeface="Arial"/>
              <a:cs typeface="Arial"/>
            </a:endParaRPr>
          </a:p>
          <a:p>
            <a:pPr marL="697050" marR="562587" lvl="1" indent="-336160">
              <a:spcBef>
                <a:spcPts val="609"/>
              </a:spcBef>
              <a:buClr>
                <a:srgbClr val="828386"/>
              </a:buClr>
              <a:buSzPct val="108333"/>
              <a:buChar char="•"/>
              <a:tabLst>
                <a:tab pos="697050" algn="l"/>
                <a:tab pos="697684" algn="l"/>
              </a:tabLst>
            </a:pPr>
            <a:r>
              <a:rPr spc="-4" dirty="0">
                <a:solidFill>
                  <a:srgbClr val="5D5E60"/>
                </a:solidFill>
                <a:latin typeface="Arial"/>
                <a:cs typeface="Arial"/>
              </a:rPr>
              <a:t>Pilot Utilities/Plants </a:t>
            </a:r>
            <a:r>
              <a:rPr spc="-10" dirty="0">
                <a:solidFill>
                  <a:srgbClr val="5D5E60"/>
                </a:solidFill>
                <a:latin typeface="Arial"/>
                <a:cs typeface="Arial"/>
              </a:rPr>
              <a:t>continue </a:t>
            </a:r>
            <a:r>
              <a:rPr spc="-4" dirty="0">
                <a:solidFill>
                  <a:srgbClr val="5D5E60"/>
                </a:solidFill>
                <a:latin typeface="Arial"/>
                <a:cs typeface="Arial"/>
              </a:rPr>
              <a:t>utilizing the new process (except </a:t>
            </a:r>
            <a:r>
              <a:rPr spc="-10" dirty="0">
                <a:solidFill>
                  <a:srgbClr val="5D5E60"/>
                </a:solidFill>
                <a:latin typeface="Arial"/>
                <a:cs typeface="Arial"/>
              </a:rPr>
              <a:t>VC  Summer)</a:t>
            </a:r>
            <a:endParaRPr>
              <a:latin typeface="Arial"/>
              <a:cs typeface="Arial"/>
            </a:endParaRPr>
          </a:p>
          <a:p>
            <a:pPr marL="697050" lvl="1" indent="-336160">
              <a:spcBef>
                <a:spcPts val="599"/>
              </a:spcBef>
              <a:buClr>
                <a:srgbClr val="828386"/>
              </a:buClr>
              <a:buSzPct val="108333"/>
              <a:buChar char="•"/>
              <a:tabLst>
                <a:tab pos="697050" algn="l"/>
                <a:tab pos="697684" algn="l"/>
              </a:tabLst>
            </a:pPr>
            <a:r>
              <a:rPr spc="-4" dirty="0">
                <a:solidFill>
                  <a:srgbClr val="5D5E60"/>
                </a:solidFill>
                <a:latin typeface="Arial"/>
                <a:cs typeface="Arial"/>
              </a:rPr>
              <a:t>All saw benefits of the new</a:t>
            </a:r>
            <a:r>
              <a:rPr spc="50" dirty="0">
                <a:solidFill>
                  <a:srgbClr val="5D5E60"/>
                </a:solidFill>
                <a:latin typeface="Arial"/>
                <a:cs typeface="Arial"/>
              </a:rPr>
              <a:t> </a:t>
            </a:r>
            <a:r>
              <a:rPr spc="-10" dirty="0">
                <a:solidFill>
                  <a:srgbClr val="5D5E60"/>
                </a:solidFill>
                <a:latin typeface="Arial"/>
                <a:cs typeface="Arial"/>
              </a:rPr>
              <a:t>process</a:t>
            </a:r>
            <a:endParaRPr>
              <a:latin typeface="Arial"/>
              <a:cs typeface="Arial"/>
            </a:endParaRPr>
          </a:p>
          <a:p>
            <a:pPr marL="978659" lvl="2" indent="-281610">
              <a:spcBef>
                <a:spcPts val="599"/>
              </a:spcBef>
              <a:buClr>
                <a:srgbClr val="828386"/>
              </a:buClr>
              <a:buSzPct val="108333"/>
              <a:buChar char="•"/>
              <a:tabLst>
                <a:tab pos="978659" algn="l"/>
                <a:tab pos="979296" algn="l"/>
              </a:tabLst>
            </a:pPr>
            <a:r>
              <a:rPr spc="-4" dirty="0">
                <a:solidFill>
                  <a:srgbClr val="5D5E60"/>
                </a:solidFill>
                <a:latin typeface="Arial"/>
                <a:cs typeface="Arial"/>
              </a:rPr>
              <a:t>Streamlined process for</a:t>
            </a:r>
            <a:r>
              <a:rPr spc="25" dirty="0">
                <a:solidFill>
                  <a:srgbClr val="5D5E60"/>
                </a:solidFill>
                <a:latin typeface="Arial"/>
                <a:cs typeface="Arial"/>
              </a:rPr>
              <a:t> </a:t>
            </a:r>
            <a:r>
              <a:rPr spc="-10" dirty="0">
                <a:solidFill>
                  <a:srgbClr val="5D5E60"/>
                </a:solidFill>
                <a:latin typeface="Arial"/>
                <a:cs typeface="Arial"/>
              </a:rPr>
              <a:t>some</a:t>
            </a:r>
            <a:endParaRPr>
              <a:latin typeface="Arial"/>
              <a:cs typeface="Arial"/>
            </a:endParaRPr>
          </a:p>
          <a:p>
            <a:pPr marL="978659" lvl="2" indent="-281610">
              <a:spcBef>
                <a:spcPts val="599"/>
              </a:spcBef>
              <a:buClr>
                <a:srgbClr val="828386"/>
              </a:buClr>
              <a:buSzPct val="108333"/>
              <a:buChar char="•"/>
              <a:tabLst>
                <a:tab pos="978659" algn="l"/>
                <a:tab pos="979296" algn="l"/>
              </a:tabLst>
            </a:pPr>
            <a:r>
              <a:rPr spc="-4" dirty="0">
                <a:solidFill>
                  <a:srgbClr val="5D5E60"/>
                </a:solidFill>
                <a:latin typeface="Arial"/>
                <a:cs typeface="Arial"/>
              </a:rPr>
              <a:t>Can do more evaluations on the short</a:t>
            </a:r>
            <a:r>
              <a:rPr spc="60" dirty="0">
                <a:solidFill>
                  <a:srgbClr val="5D5E60"/>
                </a:solidFill>
                <a:latin typeface="Arial"/>
                <a:cs typeface="Arial"/>
              </a:rPr>
              <a:t> </a:t>
            </a:r>
            <a:r>
              <a:rPr spc="-4" dirty="0">
                <a:solidFill>
                  <a:srgbClr val="5D5E60"/>
                </a:solidFill>
                <a:latin typeface="Arial"/>
                <a:cs typeface="Arial"/>
              </a:rPr>
              <a:t>form</a:t>
            </a:r>
            <a:endParaRPr>
              <a:latin typeface="Arial"/>
              <a:cs typeface="Arial"/>
            </a:endParaRPr>
          </a:p>
          <a:p>
            <a:pPr marL="1274225" lvl="3" indent="-295565">
              <a:spcBef>
                <a:spcPts val="599"/>
              </a:spcBef>
              <a:buClr>
                <a:srgbClr val="828386"/>
              </a:buClr>
              <a:buSzPct val="108333"/>
              <a:buChar char="•"/>
              <a:tabLst>
                <a:tab pos="1274225" algn="l"/>
                <a:tab pos="1274856" algn="l"/>
              </a:tabLst>
            </a:pPr>
            <a:r>
              <a:rPr spc="-4" dirty="0">
                <a:solidFill>
                  <a:srgbClr val="5D5E60"/>
                </a:solidFill>
                <a:latin typeface="Arial"/>
                <a:cs typeface="Arial"/>
              </a:rPr>
              <a:t>safety related, augmented </a:t>
            </a:r>
            <a:r>
              <a:rPr spc="-30" dirty="0">
                <a:solidFill>
                  <a:srgbClr val="5D5E60"/>
                </a:solidFill>
                <a:latin typeface="Arial"/>
                <a:cs typeface="Arial"/>
              </a:rPr>
              <a:t>safety, </a:t>
            </a:r>
            <a:r>
              <a:rPr spc="-4" dirty="0">
                <a:solidFill>
                  <a:srgbClr val="5D5E60"/>
                </a:solidFill>
                <a:latin typeface="Arial"/>
                <a:cs typeface="Arial"/>
              </a:rPr>
              <a:t>and non-safety</a:t>
            </a:r>
            <a:r>
              <a:rPr spc="105" dirty="0">
                <a:solidFill>
                  <a:srgbClr val="5D5E60"/>
                </a:solidFill>
                <a:latin typeface="Arial"/>
                <a:cs typeface="Arial"/>
              </a:rPr>
              <a:t> </a:t>
            </a:r>
            <a:r>
              <a:rPr spc="-4" dirty="0">
                <a:solidFill>
                  <a:srgbClr val="5D5E60"/>
                </a:solidFill>
                <a:latin typeface="Arial"/>
                <a:cs typeface="Arial"/>
              </a:rPr>
              <a:t>related</a:t>
            </a:r>
            <a:endParaRPr>
              <a:latin typeface="Arial"/>
              <a:cs typeface="Arial"/>
            </a:endParaRPr>
          </a:p>
          <a:p>
            <a:pPr marL="978659" marR="5080" lvl="2" indent="-281610">
              <a:spcBef>
                <a:spcPts val="599"/>
              </a:spcBef>
              <a:buClr>
                <a:srgbClr val="828386"/>
              </a:buClr>
              <a:buSzPct val="108333"/>
              <a:buChar char="•"/>
              <a:tabLst>
                <a:tab pos="978659" algn="l"/>
                <a:tab pos="979296" algn="l"/>
              </a:tabLst>
            </a:pPr>
            <a:r>
              <a:rPr spc="-4" dirty="0">
                <a:solidFill>
                  <a:srgbClr val="5D5E60"/>
                </a:solidFill>
                <a:latin typeface="Arial"/>
                <a:cs typeface="Arial"/>
              </a:rPr>
              <a:t>Ability to obtain information from other Engineering groups and </a:t>
            </a:r>
            <a:r>
              <a:rPr spc="-10" dirty="0">
                <a:solidFill>
                  <a:srgbClr val="5D5E60"/>
                </a:solidFill>
                <a:latin typeface="Arial"/>
                <a:cs typeface="Arial"/>
              </a:rPr>
              <a:t>keep  </a:t>
            </a:r>
            <a:r>
              <a:rPr spc="-4" dirty="0">
                <a:solidFill>
                  <a:srgbClr val="5D5E60"/>
                </a:solidFill>
                <a:latin typeface="Arial"/>
                <a:cs typeface="Arial"/>
              </a:rPr>
              <a:t>evaluation in</a:t>
            </a:r>
            <a:r>
              <a:rPr spc="10" dirty="0">
                <a:solidFill>
                  <a:srgbClr val="5D5E60"/>
                </a:solidFill>
                <a:latin typeface="Arial"/>
                <a:cs typeface="Arial"/>
              </a:rPr>
              <a:t> </a:t>
            </a:r>
            <a:r>
              <a:rPr spc="-4" dirty="0">
                <a:solidFill>
                  <a:srgbClr val="5D5E60"/>
                </a:solidFill>
                <a:latin typeface="Arial"/>
                <a:cs typeface="Arial"/>
              </a:rPr>
              <a:t>PE</a:t>
            </a:r>
            <a:endParaRPr>
              <a:latin typeface="Arial"/>
              <a:cs typeface="Arial"/>
            </a:endParaRPr>
          </a:p>
          <a:p>
            <a:pPr marL="697050" lvl="1" indent="-336160">
              <a:spcBef>
                <a:spcPts val="599"/>
              </a:spcBef>
              <a:buClr>
                <a:srgbClr val="828386"/>
              </a:buClr>
              <a:buSzPct val="108333"/>
              <a:buChar char="•"/>
              <a:tabLst>
                <a:tab pos="697050" algn="l"/>
                <a:tab pos="697684" algn="l"/>
              </a:tabLst>
            </a:pPr>
            <a:r>
              <a:rPr spc="-14" dirty="0">
                <a:solidFill>
                  <a:srgbClr val="5D5E60"/>
                </a:solidFill>
                <a:latin typeface="Arial"/>
                <a:cs typeface="Arial"/>
              </a:rPr>
              <a:t>Tracked </a:t>
            </a:r>
            <a:r>
              <a:rPr spc="-4" dirty="0">
                <a:solidFill>
                  <a:srgbClr val="5D5E60"/>
                </a:solidFill>
                <a:latin typeface="Arial"/>
                <a:cs typeface="Arial"/>
              </a:rPr>
              <a:t>major issues through Change Management</a:t>
            </a:r>
            <a:r>
              <a:rPr spc="55" dirty="0">
                <a:solidFill>
                  <a:srgbClr val="5D5E60"/>
                </a:solidFill>
                <a:latin typeface="Arial"/>
                <a:cs typeface="Arial"/>
              </a:rPr>
              <a:t> </a:t>
            </a:r>
            <a:r>
              <a:rPr spc="-55" dirty="0">
                <a:solidFill>
                  <a:srgbClr val="5D5E60"/>
                </a:solidFill>
                <a:latin typeface="Arial"/>
                <a:cs typeface="Arial"/>
              </a:rPr>
              <a:t>Team</a:t>
            </a:r>
            <a:endParaRPr>
              <a:latin typeface="Arial"/>
              <a:cs typeface="Arial"/>
            </a:endParaRPr>
          </a:p>
          <a:p>
            <a:pPr marL="697050" lvl="1" indent="-336160">
              <a:spcBef>
                <a:spcPts val="599"/>
              </a:spcBef>
              <a:buClr>
                <a:srgbClr val="828386"/>
              </a:buClr>
              <a:buSzPct val="108333"/>
              <a:buChar char="•"/>
              <a:tabLst>
                <a:tab pos="697050" algn="l"/>
                <a:tab pos="697684" algn="l"/>
              </a:tabLst>
            </a:pPr>
            <a:r>
              <a:rPr spc="-4" dirty="0">
                <a:solidFill>
                  <a:srgbClr val="5D5E60"/>
                </a:solidFill>
                <a:latin typeface="Arial"/>
                <a:cs typeface="Arial"/>
              </a:rPr>
              <a:t>Will drive utility training for</a:t>
            </a:r>
            <a:r>
              <a:rPr spc="40" dirty="0">
                <a:solidFill>
                  <a:srgbClr val="5D5E60"/>
                </a:solidFill>
                <a:latin typeface="Arial"/>
                <a:cs typeface="Arial"/>
              </a:rPr>
              <a:t> </a:t>
            </a:r>
            <a:r>
              <a:rPr spc="-10" dirty="0">
                <a:solidFill>
                  <a:srgbClr val="5D5E60"/>
                </a:solidFill>
                <a:latin typeface="Arial"/>
                <a:cs typeface="Arial"/>
              </a:rPr>
              <a:t>implementation</a:t>
            </a:r>
            <a:endParaRPr>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712883"/>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Guiderails</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17</a:t>
            </a:fld>
            <a:endParaRPr spc="-4" dirty="0"/>
          </a:p>
        </p:txBody>
      </p:sp>
      <p:sp>
        <p:nvSpPr>
          <p:cNvPr id="12" name="object 12"/>
          <p:cNvSpPr txBox="1"/>
          <p:nvPr/>
        </p:nvSpPr>
        <p:spPr>
          <a:xfrm>
            <a:off x="714656" y="1982171"/>
            <a:ext cx="8121015" cy="2761456"/>
          </a:xfrm>
          <a:prstGeom prst="rect">
            <a:avLst/>
          </a:prstGeom>
        </p:spPr>
        <p:txBody>
          <a:bodyPr vert="horz" wrap="square" lIns="0" tIns="67866" rIns="0" bIns="0" rtlCol="0">
            <a:spAutoFit/>
          </a:bodyPr>
          <a:lstStyle/>
          <a:p>
            <a:pPr marL="360892" indent="-348209">
              <a:spcBef>
                <a:spcPts val="535"/>
              </a:spcBef>
              <a:buClr>
                <a:srgbClr val="828386"/>
              </a:buClr>
              <a:buSzPct val="110000"/>
              <a:buChar char="•"/>
              <a:tabLst>
                <a:tab pos="360892" algn="l"/>
                <a:tab pos="361527" algn="l"/>
              </a:tabLst>
            </a:pPr>
            <a:r>
              <a:rPr sz="2000" spc="-10" dirty="0">
                <a:solidFill>
                  <a:srgbClr val="5D5E60"/>
                </a:solidFill>
                <a:latin typeface="Arial"/>
                <a:cs typeface="Arial"/>
              </a:rPr>
              <a:t>Efficiency </a:t>
            </a:r>
            <a:r>
              <a:rPr sz="2000" spc="-4" dirty="0">
                <a:solidFill>
                  <a:srgbClr val="5D5E60"/>
                </a:solidFill>
                <a:latin typeface="Arial"/>
                <a:cs typeface="Arial"/>
              </a:rPr>
              <a:t>Bulletin</a:t>
            </a:r>
            <a:r>
              <a:rPr sz="2000" spc="-10" dirty="0">
                <a:solidFill>
                  <a:srgbClr val="5D5E60"/>
                </a:solidFill>
                <a:latin typeface="Arial"/>
                <a:cs typeface="Arial"/>
              </a:rPr>
              <a:t> </a:t>
            </a:r>
            <a:r>
              <a:rPr sz="2000" spc="-4" dirty="0">
                <a:solidFill>
                  <a:srgbClr val="5D5E60"/>
                </a:solidFill>
                <a:latin typeface="Arial"/>
                <a:cs typeface="Arial"/>
              </a:rPr>
              <a:t>Guiderails</a:t>
            </a:r>
            <a:endParaRPr sz="2000">
              <a:latin typeface="Arial"/>
              <a:cs typeface="Arial"/>
            </a:endParaRPr>
          </a:p>
          <a:p>
            <a:pPr marL="697684" marR="5080" lvl="1" indent="-336795">
              <a:spcBef>
                <a:spcPts val="609"/>
              </a:spcBef>
              <a:buClr>
                <a:srgbClr val="828386"/>
              </a:buClr>
              <a:buSzPct val="108333"/>
              <a:buChar char="•"/>
              <a:tabLst>
                <a:tab pos="697050" algn="l"/>
                <a:tab pos="698318" algn="l"/>
              </a:tabLst>
            </a:pPr>
            <a:r>
              <a:rPr spc="-4" dirty="0">
                <a:solidFill>
                  <a:srgbClr val="5D5E60"/>
                </a:solidFill>
                <a:latin typeface="Arial"/>
                <a:cs typeface="Arial"/>
              </a:rPr>
              <a:t>SIEPs developed by third parties, such as, Nuclear Safety </a:t>
            </a:r>
            <a:r>
              <a:rPr spc="-10" dirty="0">
                <a:solidFill>
                  <a:srgbClr val="5D5E60"/>
                </a:solidFill>
                <a:latin typeface="Arial"/>
                <a:cs typeface="Arial"/>
              </a:rPr>
              <a:t>System  </a:t>
            </a:r>
            <a:r>
              <a:rPr spc="-4" dirty="0">
                <a:solidFill>
                  <a:srgbClr val="5D5E60"/>
                </a:solidFill>
                <a:latin typeface="Arial"/>
                <a:cs typeface="Arial"/>
              </a:rPr>
              <a:t>Suppliers (NSSS) requires a certification to the utility that the </a:t>
            </a:r>
            <a:r>
              <a:rPr spc="-10" dirty="0">
                <a:solidFill>
                  <a:srgbClr val="5D5E60"/>
                </a:solidFill>
                <a:latin typeface="Arial"/>
                <a:cs typeface="Arial"/>
              </a:rPr>
              <a:t>appropriate  </a:t>
            </a:r>
            <a:r>
              <a:rPr spc="-4" dirty="0">
                <a:solidFill>
                  <a:srgbClr val="5D5E60"/>
                </a:solidFill>
                <a:latin typeface="Arial"/>
                <a:cs typeface="Arial"/>
              </a:rPr>
              <a:t>design review and item equivalency </a:t>
            </a:r>
            <a:r>
              <a:rPr spc="-20" dirty="0">
                <a:solidFill>
                  <a:srgbClr val="5D5E60"/>
                </a:solidFill>
                <a:latin typeface="Arial"/>
                <a:cs typeface="Arial"/>
              </a:rPr>
              <a:t>was </a:t>
            </a:r>
            <a:r>
              <a:rPr spc="-4" dirty="0">
                <a:solidFill>
                  <a:srgbClr val="5D5E60"/>
                </a:solidFill>
                <a:latin typeface="Arial"/>
                <a:cs typeface="Arial"/>
              </a:rPr>
              <a:t>performed. This certification  requires utility review for compliance </a:t>
            </a:r>
            <a:r>
              <a:rPr spc="-14" dirty="0">
                <a:solidFill>
                  <a:srgbClr val="5D5E60"/>
                </a:solidFill>
                <a:latin typeface="Arial"/>
                <a:cs typeface="Arial"/>
              </a:rPr>
              <a:t>with </a:t>
            </a:r>
            <a:r>
              <a:rPr spc="-4" dirty="0">
                <a:solidFill>
                  <a:srgbClr val="5D5E60"/>
                </a:solidFill>
                <a:latin typeface="Arial"/>
                <a:cs typeface="Arial"/>
              </a:rPr>
              <a:t>specifications. The level of </a:t>
            </a:r>
            <a:r>
              <a:rPr spc="-10" dirty="0">
                <a:solidFill>
                  <a:srgbClr val="5D5E60"/>
                </a:solidFill>
                <a:latin typeface="Arial"/>
                <a:cs typeface="Arial"/>
              </a:rPr>
              <a:t>rigor  </a:t>
            </a:r>
            <a:r>
              <a:rPr spc="-14" dirty="0">
                <a:solidFill>
                  <a:srgbClr val="5D5E60"/>
                </a:solidFill>
                <a:latin typeface="Arial"/>
                <a:cs typeface="Arial"/>
              </a:rPr>
              <a:t>will </a:t>
            </a:r>
            <a:r>
              <a:rPr spc="-4" dirty="0">
                <a:solidFill>
                  <a:srgbClr val="5D5E60"/>
                </a:solidFill>
                <a:latin typeface="Arial"/>
                <a:cs typeface="Arial"/>
              </a:rPr>
              <a:t>depend upon potential</a:t>
            </a:r>
            <a:r>
              <a:rPr spc="100" dirty="0">
                <a:solidFill>
                  <a:srgbClr val="5D5E60"/>
                </a:solidFill>
                <a:latin typeface="Arial"/>
                <a:cs typeface="Arial"/>
              </a:rPr>
              <a:t> </a:t>
            </a:r>
            <a:r>
              <a:rPr spc="-4" dirty="0">
                <a:solidFill>
                  <a:srgbClr val="5D5E60"/>
                </a:solidFill>
                <a:latin typeface="Arial"/>
                <a:cs typeface="Arial"/>
              </a:rPr>
              <a:t>consequences.</a:t>
            </a:r>
            <a:endParaRPr>
              <a:latin typeface="Arial"/>
              <a:cs typeface="Arial"/>
            </a:endParaRPr>
          </a:p>
          <a:p>
            <a:pPr marL="697684" marR="545462" lvl="1" indent="-336795" algn="just">
              <a:spcBef>
                <a:spcPts val="599"/>
              </a:spcBef>
              <a:buClr>
                <a:srgbClr val="828386"/>
              </a:buClr>
              <a:buSzPct val="108333"/>
              <a:buChar char="•"/>
              <a:tabLst>
                <a:tab pos="698318" algn="l"/>
              </a:tabLst>
            </a:pPr>
            <a:r>
              <a:rPr spc="-4" dirty="0">
                <a:solidFill>
                  <a:srgbClr val="5D5E60"/>
                </a:solidFill>
                <a:latin typeface="Arial"/>
                <a:cs typeface="Arial"/>
              </a:rPr>
              <a:t>Managers must ensure that the individuals (internal and external, </a:t>
            </a:r>
            <a:r>
              <a:rPr spc="-10" dirty="0">
                <a:solidFill>
                  <a:srgbClr val="5D5E60"/>
                </a:solidFill>
                <a:latin typeface="Arial"/>
                <a:cs typeface="Arial"/>
              </a:rPr>
              <a:t>as  </a:t>
            </a:r>
            <a:r>
              <a:rPr spc="-4" dirty="0">
                <a:solidFill>
                  <a:srgbClr val="5D5E60"/>
                </a:solidFill>
                <a:latin typeface="Arial"/>
                <a:cs typeface="Arial"/>
              </a:rPr>
              <a:t>appropriate) are proficient and competent </a:t>
            </a:r>
            <a:r>
              <a:rPr dirty="0">
                <a:solidFill>
                  <a:srgbClr val="5D5E60"/>
                </a:solidFill>
                <a:latin typeface="Arial"/>
                <a:cs typeface="Arial"/>
              </a:rPr>
              <a:t>to </a:t>
            </a:r>
            <a:r>
              <a:rPr spc="-4" dirty="0">
                <a:solidFill>
                  <a:srgbClr val="5D5E60"/>
                </a:solidFill>
                <a:latin typeface="Arial"/>
                <a:cs typeface="Arial"/>
              </a:rPr>
              <a:t>handle the </a:t>
            </a:r>
            <a:r>
              <a:rPr spc="-10" dirty="0">
                <a:solidFill>
                  <a:srgbClr val="5D5E60"/>
                </a:solidFill>
                <a:latin typeface="Arial"/>
                <a:cs typeface="Arial"/>
              </a:rPr>
              <a:t>type </a:t>
            </a:r>
            <a:r>
              <a:rPr spc="-4" dirty="0">
                <a:solidFill>
                  <a:srgbClr val="5D5E60"/>
                </a:solidFill>
                <a:latin typeface="Arial"/>
                <a:cs typeface="Arial"/>
              </a:rPr>
              <a:t>of Item  Equivalencies </a:t>
            </a:r>
            <a:r>
              <a:rPr spc="-10" dirty="0">
                <a:solidFill>
                  <a:srgbClr val="5D5E60"/>
                </a:solidFill>
                <a:latin typeface="Arial"/>
                <a:cs typeface="Arial"/>
              </a:rPr>
              <a:t>allowed </a:t>
            </a:r>
            <a:r>
              <a:rPr spc="-4" dirty="0">
                <a:solidFill>
                  <a:srgbClr val="5D5E60"/>
                </a:solidFill>
                <a:latin typeface="Arial"/>
                <a:cs typeface="Arial"/>
              </a:rPr>
              <a:t>per</a:t>
            </a:r>
            <a:r>
              <a:rPr spc="100" dirty="0">
                <a:solidFill>
                  <a:srgbClr val="5D5E60"/>
                </a:solidFill>
                <a:latin typeface="Arial"/>
                <a:cs typeface="Arial"/>
              </a:rPr>
              <a:t> </a:t>
            </a:r>
            <a:r>
              <a:rPr spc="-4" dirty="0">
                <a:solidFill>
                  <a:srgbClr val="5D5E60"/>
                </a:solidFill>
                <a:latin typeface="Arial"/>
                <a:cs typeface="Arial"/>
              </a:rPr>
              <a:t>NISP-EN-02</a:t>
            </a:r>
            <a:endParaRPr>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712883"/>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Next Steps</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18</a:t>
            </a:fld>
            <a:endParaRPr spc="-4" dirty="0"/>
          </a:p>
        </p:txBody>
      </p:sp>
      <p:sp>
        <p:nvSpPr>
          <p:cNvPr id="12" name="object 12"/>
          <p:cNvSpPr txBox="1"/>
          <p:nvPr/>
        </p:nvSpPr>
        <p:spPr>
          <a:xfrm>
            <a:off x="714656" y="1982169"/>
            <a:ext cx="6217285" cy="3251200"/>
          </a:xfrm>
          <a:prstGeom prst="rect">
            <a:avLst/>
          </a:prstGeom>
        </p:spPr>
        <p:txBody>
          <a:bodyPr vert="horz" wrap="square" lIns="0" tIns="67866" rIns="0" bIns="0" rtlCol="0">
            <a:spAutoFit/>
          </a:bodyPr>
          <a:lstStyle/>
          <a:p>
            <a:pPr marL="360892" indent="-348209">
              <a:spcBef>
                <a:spcPts val="535"/>
              </a:spcBef>
              <a:buClr>
                <a:srgbClr val="828386"/>
              </a:buClr>
              <a:buSzPct val="110000"/>
              <a:buChar char="•"/>
              <a:tabLst>
                <a:tab pos="360892" algn="l"/>
                <a:tab pos="361527" algn="l"/>
              </a:tabLst>
            </a:pPr>
            <a:r>
              <a:rPr sz="2000" dirty="0">
                <a:solidFill>
                  <a:srgbClr val="5D5E60"/>
                </a:solidFill>
                <a:latin typeface="Arial"/>
                <a:cs typeface="Arial"/>
              </a:rPr>
              <a:t>DOWG</a:t>
            </a:r>
            <a:endParaRPr sz="2000" dirty="0">
              <a:latin typeface="Arial"/>
              <a:cs typeface="Arial"/>
            </a:endParaRPr>
          </a:p>
          <a:p>
            <a:pPr marL="697684" lvl="1" indent="-336795">
              <a:spcBef>
                <a:spcPts val="609"/>
              </a:spcBef>
              <a:buClr>
                <a:srgbClr val="828386"/>
              </a:buClr>
              <a:buSzPct val="108333"/>
              <a:buChar char="•"/>
              <a:tabLst>
                <a:tab pos="697050" algn="l"/>
                <a:tab pos="698318" algn="l"/>
              </a:tabLst>
            </a:pPr>
            <a:r>
              <a:rPr spc="-10" dirty="0">
                <a:solidFill>
                  <a:srgbClr val="5D5E60"/>
                </a:solidFill>
                <a:latin typeface="Arial"/>
                <a:cs typeface="Arial"/>
              </a:rPr>
              <a:t>Finalize</a:t>
            </a:r>
            <a:endParaRPr dirty="0">
              <a:latin typeface="Arial"/>
              <a:cs typeface="Arial"/>
            </a:endParaRPr>
          </a:p>
          <a:p>
            <a:pPr marL="979296" lvl="2" indent="-281610">
              <a:spcBef>
                <a:spcPts val="605"/>
              </a:spcBef>
              <a:buClr>
                <a:srgbClr val="828386"/>
              </a:buClr>
              <a:buSzPct val="109375"/>
              <a:buChar char="•"/>
              <a:tabLst>
                <a:tab pos="978659" algn="l"/>
                <a:tab pos="979929" algn="l"/>
              </a:tabLst>
            </a:pPr>
            <a:r>
              <a:rPr sz="1600" i="1" spc="-4" dirty="0">
                <a:solidFill>
                  <a:srgbClr val="5D5E60"/>
                </a:solidFill>
                <a:latin typeface="Arial"/>
                <a:cs typeface="Arial"/>
              </a:rPr>
              <a:t>EB and EB Color Code (Current Recommendation is</a:t>
            </a:r>
            <a:r>
              <a:rPr sz="1600" i="1" spc="80" dirty="0">
                <a:solidFill>
                  <a:srgbClr val="5D5E60"/>
                </a:solidFill>
                <a:latin typeface="Arial"/>
                <a:cs typeface="Arial"/>
              </a:rPr>
              <a:t> </a:t>
            </a:r>
            <a:r>
              <a:rPr sz="1600" i="1" spc="-4" dirty="0">
                <a:solidFill>
                  <a:srgbClr val="5D5E60"/>
                </a:solidFill>
                <a:latin typeface="Arial"/>
                <a:cs typeface="Arial"/>
              </a:rPr>
              <a:t>Red</a:t>
            </a:r>
            <a:r>
              <a:rPr sz="1600" spc="-4" dirty="0">
                <a:solidFill>
                  <a:srgbClr val="5D5E60"/>
                </a:solidFill>
                <a:latin typeface="Arial"/>
                <a:cs typeface="Arial"/>
              </a:rPr>
              <a:t>)</a:t>
            </a:r>
            <a:endParaRPr sz="1600" dirty="0">
              <a:latin typeface="Arial"/>
              <a:cs typeface="Arial"/>
            </a:endParaRPr>
          </a:p>
          <a:p>
            <a:pPr lvl="2">
              <a:spcBef>
                <a:spcPts val="35"/>
              </a:spcBef>
              <a:buClr>
                <a:srgbClr val="828386"/>
              </a:buClr>
              <a:buFont typeface="Arial"/>
              <a:buChar char="•"/>
            </a:pPr>
            <a:endParaRPr sz="1700" dirty="0">
              <a:latin typeface="Times New Roman"/>
              <a:cs typeface="Times New Roman"/>
            </a:endParaRPr>
          </a:p>
          <a:p>
            <a:pPr marL="360892" indent="-348209">
              <a:buClr>
                <a:srgbClr val="828386"/>
              </a:buClr>
              <a:buSzPct val="110000"/>
              <a:buChar char="•"/>
              <a:tabLst>
                <a:tab pos="360892" algn="l"/>
                <a:tab pos="361527" algn="l"/>
              </a:tabLst>
            </a:pPr>
            <a:r>
              <a:rPr sz="2000" spc="-4" dirty="0">
                <a:solidFill>
                  <a:srgbClr val="5D5E60"/>
                </a:solidFill>
                <a:latin typeface="Arial"/>
                <a:cs typeface="Arial"/>
              </a:rPr>
              <a:t>SIEP</a:t>
            </a:r>
            <a:r>
              <a:rPr sz="2000" spc="-75" dirty="0">
                <a:solidFill>
                  <a:srgbClr val="5D5E60"/>
                </a:solidFill>
                <a:latin typeface="Arial"/>
                <a:cs typeface="Arial"/>
              </a:rPr>
              <a:t> </a:t>
            </a:r>
            <a:r>
              <a:rPr sz="2000" spc="-60" dirty="0">
                <a:solidFill>
                  <a:srgbClr val="5D5E60"/>
                </a:solidFill>
                <a:latin typeface="Arial"/>
                <a:cs typeface="Arial"/>
              </a:rPr>
              <a:t>Team</a:t>
            </a:r>
            <a:endParaRPr sz="2000" dirty="0">
              <a:latin typeface="Arial"/>
              <a:cs typeface="Arial"/>
            </a:endParaRPr>
          </a:p>
          <a:p>
            <a:pPr marL="697684" lvl="1" indent="-336795">
              <a:spcBef>
                <a:spcPts val="605"/>
              </a:spcBef>
              <a:buClr>
                <a:srgbClr val="828386"/>
              </a:buClr>
              <a:buSzPct val="108333"/>
              <a:buChar char="•"/>
              <a:tabLst>
                <a:tab pos="697050" algn="l"/>
                <a:tab pos="698318" algn="l"/>
              </a:tabLst>
            </a:pPr>
            <a:r>
              <a:rPr spc="-10" dirty="0">
                <a:solidFill>
                  <a:srgbClr val="5D5E60"/>
                </a:solidFill>
                <a:latin typeface="Arial"/>
                <a:cs typeface="Arial"/>
              </a:rPr>
              <a:t>Finalize</a:t>
            </a:r>
            <a:endParaRPr dirty="0">
              <a:latin typeface="Arial"/>
              <a:cs typeface="Arial"/>
            </a:endParaRPr>
          </a:p>
          <a:p>
            <a:pPr marL="979296" lvl="2" indent="-281610">
              <a:spcBef>
                <a:spcPts val="599"/>
              </a:spcBef>
              <a:buClr>
                <a:srgbClr val="828386"/>
              </a:buClr>
              <a:buSzPct val="109375"/>
              <a:buChar char="•"/>
              <a:tabLst>
                <a:tab pos="978659" algn="l"/>
                <a:tab pos="979929" algn="l"/>
              </a:tabLst>
            </a:pPr>
            <a:r>
              <a:rPr sz="1600" spc="-10" dirty="0">
                <a:solidFill>
                  <a:srgbClr val="5D5E60"/>
                </a:solidFill>
                <a:latin typeface="Arial"/>
                <a:cs typeface="Arial"/>
              </a:rPr>
              <a:t>Charter</a:t>
            </a:r>
            <a:endParaRPr sz="1600" dirty="0">
              <a:latin typeface="Arial"/>
              <a:cs typeface="Arial"/>
            </a:endParaRPr>
          </a:p>
          <a:p>
            <a:pPr marL="979296" lvl="2" indent="-281610">
              <a:spcBef>
                <a:spcPts val="599"/>
              </a:spcBef>
              <a:buClr>
                <a:srgbClr val="828386"/>
              </a:buClr>
              <a:buSzPct val="109375"/>
              <a:buChar char="•"/>
              <a:tabLst>
                <a:tab pos="978659" algn="l"/>
                <a:tab pos="979929" algn="l"/>
              </a:tabLst>
            </a:pPr>
            <a:r>
              <a:rPr sz="1600" spc="-4" dirty="0">
                <a:solidFill>
                  <a:srgbClr val="5D5E60"/>
                </a:solidFill>
                <a:latin typeface="Arial"/>
                <a:cs typeface="Arial"/>
              </a:rPr>
              <a:t>Post Implementation Effectiveness</a:t>
            </a:r>
            <a:r>
              <a:rPr sz="1600" dirty="0">
                <a:solidFill>
                  <a:srgbClr val="5D5E60"/>
                </a:solidFill>
                <a:latin typeface="Arial"/>
                <a:cs typeface="Arial"/>
              </a:rPr>
              <a:t> </a:t>
            </a:r>
            <a:r>
              <a:rPr sz="1600" spc="-4" dirty="0">
                <a:solidFill>
                  <a:srgbClr val="5D5E60"/>
                </a:solidFill>
                <a:latin typeface="Arial"/>
                <a:cs typeface="Arial"/>
              </a:rPr>
              <a:t>Documents</a:t>
            </a:r>
            <a:endParaRPr sz="1600" dirty="0">
              <a:latin typeface="Arial"/>
              <a:cs typeface="Arial"/>
            </a:endParaRPr>
          </a:p>
          <a:p>
            <a:pPr marL="979296" lvl="2" indent="-281610">
              <a:spcBef>
                <a:spcPts val="599"/>
              </a:spcBef>
              <a:buClr>
                <a:srgbClr val="828386"/>
              </a:buClr>
              <a:buSzPct val="109375"/>
              <a:buChar char="•"/>
              <a:tabLst>
                <a:tab pos="978659" algn="l"/>
                <a:tab pos="979929" algn="l"/>
              </a:tabLst>
            </a:pPr>
            <a:r>
              <a:rPr sz="1600" spc="-4" dirty="0">
                <a:solidFill>
                  <a:srgbClr val="5D5E60"/>
                </a:solidFill>
                <a:latin typeface="Arial"/>
                <a:cs typeface="Arial"/>
              </a:rPr>
              <a:t>Metrics</a:t>
            </a:r>
            <a:endParaRPr sz="1600" dirty="0">
              <a:latin typeface="Arial"/>
              <a:cs typeface="Arial"/>
            </a:endParaRPr>
          </a:p>
          <a:p>
            <a:pPr marL="979296" lvl="2" indent="-281610">
              <a:spcBef>
                <a:spcPts val="599"/>
              </a:spcBef>
              <a:buClr>
                <a:srgbClr val="828386"/>
              </a:buClr>
              <a:buSzPct val="109375"/>
              <a:buChar char="•"/>
              <a:tabLst>
                <a:tab pos="978659" algn="l"/>
                <a:tab pos="979929" algn="l"/>
              </a:tabLst>
            </a:pPr>
            <a:r>
              <a:rPr sz="1600" spc="-4" dirty="0">
                <a:solidFill>
                  <a:srgbClr val="5D5E60"/>
                </a:solidFill>
                <a:latin typeface="Arial"/>
                <a:cs typeface="Arial"/>
              </a:rPr>
              <a:t>Utility SME training Information</a:t>
            </a:r>
            <a:endParaRPr sz="1600" dirty="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712883"/>
            <a:ext cx="2716530" cy="878840"/>
          </a:xfrm>
          <a:prstGeom prst="rect">
            <a:avLst/>
          </a:prstGeom>
        </p:spPr>
        <p:txBody>
          <a:bodyPr vert="horz" wrap="square" lIns="0" tIns="12051" rIns="0" bIns="0" rtlCol="0">
            <a:spAutoFit/>
          </a:bodyPr>
          <a:lstStyle/>
          <a:p>
            <a:pPr marL="12685" marR="5080">
              <a:spcBef>
                <a:spcPts val="95"/>
              </a:spcBef>
            </a:pPr>
            <a:r>
              <a:rPr sz="2800" b="0" spc="-4" dirty="0">
                <a:latin typeface="Arial"/>
                <a:cs typeface="Arial"/>
              </a:rPr>
              <a:t>Project Overview  Next Steps</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19</a:t>
            </a:fld>
            <a:endParaRPr spc="-4" dirty="0"/>
          </a:p>
        </p:txBody>
      </p:sp>
      <p:sp>
        <p:nvSpPr>
          <p:cNvPr id="12" name="object 12"/>
          <p:cNvSpPr txBox="1"/>
          <p:nvPr/>
        </p:nvSpPr>
        <p:spPr>
          <a:xfrm>
            <a:off x="600345" y="1982169"/>
            <a:ext cx="8393430" cy="2663191"/>
          </a:xfrm>
          <a:prstGeom prst="rect">
            <a:avLst/>
          </a:prstGeom>
        </p:spPr>
        <p:txBody>
          <a:bodyPr vert="horz" wrap="square" lIns="0" tIns="67866" rIns="0" bIns="0" rtlCol="0">
            <a:spAutoFit/>
          </a:bodyPr>
          <a:lstStyle/>
          <a:p>
            <a:pPr marL="360892" indent="-348209">
              <a:spcBef>
                <a:spcPts val="535"/>
              </a:spcBef>
              <a:buClr>
                <a:srgbClr val="828386"/>
              </a:buClr>
              <a:buSzPct val="110000"/>
              <a:buChar char="•"/>
              <a:tabLst>
                <a:tab pos="360892" algn="l"/>
                <a:tab pos="361527" algn="l"/>
              </a:tabLst>
            </a:pPr>
            <a:r>
              <a:rPr sz="2000" spc="-4" dirty="0">
                <a:solidFill>
                  <a:srgbClr val="5D5E60"/>
                </a:solidFill>
                <a:latin typeface="Arial"/>
                <a:cs typeface="Arial"/>
              </a:rPr>
              <a:t>SIEP </a:t>
            </a:r>
            <a:r>
              <a:rPr sz="2000" spc="-60" dirty="0">
                <a:solidFill>
                  <a:srgbClr val="5D5E60"/>
                </a:solidFill>
                <a:latin typeface="Arial"/>
                <a:cs typeface="Arial"/>
              </a:rPr>
              <a:t>Team</a:t>
            </a:r>
            <a:r>
              <a:rPr sz="2000" spc="-100" dirty="0">
                <a:solidFill>
                  <a:srgbClr val="5D5E60"/>
                </a:solidFill>
                <a:latin typeface="Arial"/>
                <a:cs typeface="Arial"/>
              </a:rPr>
              <a:t> </a:t>
            </a:r>
            <a:r>
              <a:rPr sz="2000" spc="-4" dirty="0">
                <a:solidFill>
                  <a:srgbClr val="5D5E60"/>
                </a:solidFill>
                <a:latin typeface="Arial"/>
                <a:cs typeface="Arial"/>
              </a:rPr>
              <a:t>(Continued)</a:t>
            </a:r>
            <a:endParaRPr sz="2000">
              <a:latin typeface="Arial"/>
              <a:cs typeface="Arial"/>
            </a:endParaRPr>
          </a:p>
          <a:p>
            <a:pPr marL="697684" lvl="1" indent="-336795">
              <a:spcBef>
                <a:spcPts val="609"/>
              </a:spcBef>
              <a:buClr>
                <a:srgbClr val="828386"/>
              </a:buClr>
              <a:buSzPct val="108333"/>
              <a:buChar char="•"/>
              <a:tabLst>
                <a:tab pos="697050" algn="l"/>
                <a:tab pos="698318" algn="l"/>
              </a:tabLst>
            </a:pPr>
            <a:r>
              <a:rPr spc="-10" dirty="0">
                <a:solidFill>
                  <a:srgbClr val="5D5E60"/>
                </a:solidFill>
                <a:latin typeface="Arial"/>
                <a:cs typeface="Arial"/>
              </a:rPr>
              <a:t>Determine</a:t>
            </a:r>
            <a:endParaRPr>
              <a:latin typeface="Arial"/>
              <a:cs typeface="Arial"/>
            </a:endParaRPr>
          </a:p>
          <a:p>
            <a:pPr marL="979296" lvl="2" indent="-281610">
              <a:spcBef>
                <a:spcPts val="605"/>
              </a:spcBef>
              <a:buClr>
                <a:srgbClr val="828386"/>
              </a:buClr>
              <a:buSzPct val="109375"/>
              <a:buChar char="•"/>
              <a:tabLst>
                <a:tab pos="978659" algn="l"/>
                <a:tab pos="979929" algn="l"/>
              </a:tabLst>
            </a:pPr>
            <a:r>
              <a:rPr sz="1600" spc="-4" dirty="0">
                <a:solidFill>
                  <a:srgbClr val="5D5E60"/>
                </a:solidFill>
                <a:latin typeface="Arial"/>
                <a:cs typeface="Arial"/>
              </a:rPr>
              <a:t>Future </a:t>
            </a:r>
            <a:r>
              <a:rPr sz="1600" spc="-50" dirty="0">
                <a:solidFill>
                  <a:srgbClr val="5D5E60"/>
                </a:solidFill>
                <a:latin typeface="Arial"/>
                <a:cs typeface="Arial"/>
              </a:rPr>
              <a:t>Team</a:t>
            </a:r>
            <a:r>
              <a:rPr sz="1600" dirty="0">
                <a:solidFill>
                  <a:srgbClr val="5D5E60"/>
                </a:solidFill>
                <a:latin typeface="Arial"/>
                <a:cs typeface="Arial"/>
              </a:rPr>
              <a:t> </a:t>
            </a:r>
            <a:r>
              <a:rPr sz="1600" spc="-4" dirty="0">
                <a:solidFill>
                  <a:srgbClr val="5D5E60"/>
                </a:solidFill>
                <a:latin typeface="Arial"/>
                <a:cs typeface="Arial"/>
              </a:rPr>
              <a:t>Meetings</a:t>
            </a:r>
            <a:endParaRPr sz="1600">
              <a:latin typeface="Arial"/>
              <a:cs typeface="Arial"/>
            </a:endParaRPr>
          </a:p>
          <a:p>
            <a:pPr marL="979296" lvl="2" indent="-281610">
              <a:spcBef>
                <a:spcPts val="599"/>
              </a:spcBef>
              <a:buClr>
                <a:srgbClr val="828386"/>
              </a:buClr>
              <a:buSzPct val="109375"/>
              <a:buChar char="•"/>
              <a:tabLst>
                <a:tab pos="978659" algn="l"/>
                <a:tab pos="979929" algn="l"/>
              </a:tabLst>
            </a:pPr>
            <a:r>
              <a:rPr sz="1600" spc="-4" dirty="0">
                <a:solidFill>
                  <a:srgbClr val="5D5E60"/>
                </a:solidFill>
                <a:latin typeface="Arial"/>
                <a:cs typeface="Arial"/>
              </a:rPr>
              <a:t>Implementation Support and</a:t>
            </a:r>
            <a:r>
              <a:rPr sz="1600" spc="30" dirty="0">
                <a:solidFill>
                  <a:srgbClr val="5D5E60"/>
                </a:solidFill>
                <a:latin typeface="Arial"/>
                <a:cs typeface="Arial"/>
              </a:rPr>
              <a:t> </a:t>
            </a:r>
            <a:r>
              <a:rPr sz="1600" spc="-4" dirty="0">
                <a:solidFill>
                  <a:srgbClr val="5D5E60"/>
                </a:solidFill>
                <a:latin typeface="Arial"/>
                <a:cs typeface="Arial"/>
              </a:rPr>
              <a:t>Schedule</a:t>
            </a:r>
            <a:endParaRPr sz="1600">
              <a:latin typeface="Arial"/>
              <a:cs typeface="Arial"/>
            </a:endParaRPr>
          </a:p>
          <a:p>
            <a:pPr marL="979296" lvl="2" indent="-281610">
              <a:spcBef>
                <a:spcPts val="599"/>
              </a:spcBef>
              <a:buClr>
                <a:srgbClr val="828386"/>
              </a:buClr>
              <a:buSzPct val="109375"/>
              <a:buChar char="•"/>
              <a:tabLst>
                <a:tab pos="978659" algn="l"/>
                <a:tab pos="979929" algn="l"/>
              </a:tabLst>
            </a:pPr>
            <a:r>
              <a:rPr sz="1600" spc="-4" dirty="0">
                <a:solidFill>
                  <a:srgbClr val="5D5E60"/>
                </a:solidFill>
                <a:latin typeface="Arial"/>
                <a:cs typeface="Arial"/>
              </a:rPr>
              <a:t>Point of Contact (POC) for each</a:t>
            </a:r>
            <a:r>
              <a:rPr sz="1600" spc="75" dirty="0">
                <a:solidFill>
                  <a:srgbClr val="5D5E60"/>
                </a:solidFill>
                <a:latin typeface="Arial"/>
                <a:cs typeface="Arial"/>
              </a:rPr>
              <a:t> </a:t>
            </a:r>
            <a:r>
              <a:rPr sz="1600" spc="-4" dirty="0">
                <a:solidFill>
                  <a:srgbClr val="5D5E60"/>
                </a:solidFill>
                <a:latin typeface="Arial"/>
                <a:cs typeface="Arial"/>
              </a:rPr>
              <a:t>Utility</a:t>
            </a:r>
            <a:endParaRPr sz="1600">
              <a:latin typeface="Arial"/>
              <a:cs typeface="Arial"/>
            </a:endParaRPr>
          </a:p>
          <a:p>
            <a:pPr marL="1274225" lvl="3" indent="-294930">
              <a:spcBef>
                <a:spcPts val="599"/>
              </a:spcBef>
              <a:buClr>
                <a:srgbClr val="828386"/>
              </a:buClr>
              <a:buSzPct val="109375"/>
              <a:buChar char="•"/>
              <a:tabLst>
                <a:tab pos="1274225" algn="l"/>
                <a:tab pos="1274856" algn="l"/>
              </a:tabLst>
            </a:pPr>
            <a:r>
              <a:rPr sz="1600" spc="-10" dirty="0">
                <a:solidFill>
                  <a:srgbClr val="5D5E60"/>
                </a:solidFill>
                <a:latin typeface="Arial"/>
                <a:cs typeface="Arial"/>
              </a:rPr>
              <a:t>Bryan Griner (Southern Company) will </a:t>
            </a:r>
            <a:r>
              <a:rPr sz="1600" spc="-4" dirty="0">
                <a:solidFill>
                  <a:srgbClr val="5D5E60"/>
                </a:solidFill>
                <a:latin typeface="Arial"/>
                <a:cs typeface="Arial"/>
              </a:rPr>
              <a:t>be contacting DOWG members for</a:t>
            </a:r>
            <a:r>
              <a:rPr sz="1600" spc="280" dirty="0">
                <a:solidFill>
                  <a:srgbClr val="5D5E60"/>
                </a:solidFill>
                <a:latin typeface="Arial"/>
                <a:cs typeface="Arial"/>
              </a:rPr>
              <a:t> </a:t>
            </a:r>
            <a:r>
              <a:rPr sz="1600" spc="-4" dirty="0">
                <a:solidFill>
                  <a:srgbClr val="5D5E60"/>
                </a:solidFill>
                <a:latin typeface="Arial"/>
                <a:cs typeface="Arial"/>
              </a:rPr>
              <a:t>POC</a:t>
            </a:r>
            <a:endParaRPr sz="1600">
              <a:latin typeface="Arial"/>
              <a:cs typeface="Arial"/>
            </a:endParaRPr>
          </a:p>
          <a:p>
            <a:pPr marL="1557737" lvl="4" indent="-283513">
              <a:spcBef>
                <a:spcPts val="599"/>
              </a:spcBef>
              <a:buClr>
                <a:srgbClr val="828386"/>
              </a:buClr>
              <a:buSzPct val="109375"/>
              <a:buChar char="•"/>
              <a:tabLst>
                <a:tab pos="1557103" algn="l"/>
                <a:tab pos="1558371" algn="l"/>
              </a:tabLst>
            </a:pPr>
            <a:r>
              <a:rPr sz="1600" spc="-4" dirty="0">
                <a:solidFill>
                  <a:srgbClr val="5D5E60"/>
                </a:solidFill>
                <a:latin typeface="Arial"/>
                <a:cs typeface="Arial"/>
              </a:rPr>
              <a:t>If </a:t>
            </a:r>
            <a:r>
              <a:rPr sz="1600" spc="-14" dirty="0">
                <a:solidFill>
                  <a:srgbClr val="5D5E60"/>
                </a:solidFill>
                <a:latin typeface="Arial"/>
                <a:cs typeface="Arial"/>
              </a:rPr>
              <a:t>you </a:t>
            </a:r>
            <a:r>
              <a:rPr sz="1600" spc="-10" dirty="0">
                <a:solidFill>
                  <a:srgbClr val="5D5E60"/>
                </a:solidFill>
                <a:latin typeface="Arial"/>
                <a:cs typeface="Arial"/>
              </a:rPr>
              <a:t>are the POC, ensure Bryan and </a:t>
            </a:r>
            <a:r>
              <a:rPr sz="1600" spc="-50" dirty="0">
                <a:solidFill>
                  <a:srgbClr val="5D5E60"/>
                </a:solidFill>
                <a:latin typeface="Arial"/>
                <a:cs typeface="Arial"/>
              </a:rPr>
              <a:t>Your </a:t>
            </a:r>
            <a:r>
              <a:rPr sz="1600" spc="-10" dirty="0">
                <a:solidFill>
                  <a:srgbClr val="5D5E60"/>
                </a:solidFill>
                <a:latin typeface="Arial"/>
                <a:cs typeface="Arial"/>
              </a:rPr>
              <a:t>DOWG member are</a:t>
            </a:r>
            <a:r>
              <a:rPr sz="1600" spc="375" dirty="0">
                <a:solidFill>
                  <a:srgbClr val="5D5E60"/>
                </a:solidFill>
                <a:latin typeface="Arial"/>
                <a:cs typeface="Arial"/>
              </a:rPr>
              <a:t> </a:t>
            </a:r>
            <a:r>
              <a:rPr sz="1600" spc="-10" dirty="0">
                <a:solidFill>
                  <a:srgbClr val="5D5E60"/>
                </a:solidFill>
                <a:latin typeface="Arial"/>
                <a:cs typeface="Arial"/>
              </a:rPr>
              <a:t>aligned</a:t>
            </a:r>
            <a:endParaRPr sz="1600">
              <a:latin typeface="Arial"/>
              <a:cs typeface="Arial"/>
            </a:endParaRPr>
          </a:p>
          <a:p>
            <a:pPr marL="1557737" lvl="4" indent="-283513">
              <a:spcBef>
                <a:spcPts val="599"/>
              </a:spcBef>
              <a:buClr>
                <a:srgbClr val="828386"/>
              </a:buClr>
              <a:buSzPct val="109375"/>
              <a:buChar char="•"/>
              <a:tabLst>
                <a:tab pos="1557103" algn="l"/>
                <a:tab pos="1558371" algn="l"/>
              </a:tabLst>
            </a:pPr>
            <a:r>
              <a:rPr sz="1600" spc="-10" dirty="0">
                <a:solidFill>
                  <a:srgbClr val="5D5E60"/>
                </a:solidFill>
                <a:latin typeface="Arial"/>
                <a:cs typeface="Arial"/>
              </a:rPr>
              <a:t>Bryan Griner Contact Info </a:t>
            </a:r>
            <a:r>
              <a:rPr sz="1600" spc="-4" dirty="0">
                <a:solidFill>
                  <a:srgbClr val="5D5E60"/>
                </a:solidFill>
                <a:latin typeface="Arial"/>
                <a:cs typeface="Arial"/>
              </a:rPr>
              <a:t>-</a:t>
            </a:r>
            <a:r>
              <a:rPr sz="1600" spc="125" dirty="0">
                <a:solidFill>
                  <a:srgbClr val="692C91"/>
                </a:solidFill>
                <a:latin typeface="Arial"/>
                <a:cs typeface="Arial"/>
              </a:rPr>
              <a:t> </a:t>
            </a:r>
            <a:r>
              <a:rPr sz="1600" u="heavy" spc="-4" dirty="0">
                <a:solidFill>
                  <a:srgbClr val="692C91"/>
                </a:solidFill>
                <a:uFill>
                  <a:solidFill>
                    <a:srgbClr val="692C91"/>
                  </a:solidFill>
                </a:uFill>
                <a:latin typeface="Arial"/>
                <a:cs typeface="Arial"/>
                <a:hlinkClick r:id="rId9"/>
              </a:rPr>
              <a:t>BDGRINER@southernco.com</a:t>
            </a:r>
            <a:endParaRPr sz="16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9"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1003823"/>
            <a:ext cx="2716530" cy="452120"/>
          </a:xfrm>
          <a:prstGeom prst="rect">
            <a:avLst/>
          </a:prstGeom>
        </p:spPr>
        <p:txBody>
          <a:bodyPr vert="horz" wrap="square" lIns="0" tIns="12051" rIns="0" bIns="0" rtlCol="0">
            <a:spAutoFit/>
          </a:bodyPr>
          <a:lstStyle/>
          <a:p>
            <a:pPr marL="12685">
              <a:spcBef>
                <a:spcPts val="95"/>
              </a:spcBef>
            </a:pPr>
            <a:r>
              <a:rPr sz="2800" b="0" spc="-4" dirty="0">
                <a:latin typeface="Arial"/>
                <a:cs typeface="Arial"/>
              </a:rPr>
              <a:t>Project</a:t>
            </a:r>
            <a:r>
              <a:rPr sz="2800" b="0" spc="-45" dirty="0">
                <a:latin typeface="Arial"/>
                <a:cs typeface="Arial"/>
              </a:rPr>
              <a:t> </a:t>
            </a:r>
            <a:r>
              <a:rPr sz="2800" b="0" spc="-4" dirty="0">
                <a:latin typeface="Arial"/>
                <a:cs typeface="Arial"/>
              </a:rPr>
              <a:t>Overview</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2</a:t>
            </a:fld>
            <a:endParaRPr spc="-4" dirty="0"/>
          </a:p>
        </p:txBody>
      </p:sp>
      <p:sp>
        <p:nvSpPr>
          <p:cNvPr id="12" name="object 12"/>
          <p:cNvSpPr txBox="1"/>
          <p:nvPr/>
        </p:nvSpPr>
        <p:spPr>
          <a:xfrm>
            <a:off x="993759" y="2037090"/>
            <a:ext cx="7691120" cy="4481340"/>
          </a:xfrm>
          <a:prstGeom prst="rect">
            <a:avLst/>
          </a:prstGeom>
        </p:spPr>
        <p:txBody>
          <a:bodyPr vert="horz" wrap="square" lIns="0" tIns="13320" rIns="0" bIns="0" rtlCol="0">
            <a:spAutoFit/>
          </a:bodyPr>
          <a:lstStyle/>
          <a:p>
            <a:pPr>
              <a:spcBef>
                <a:spcPts val="2000"/>
              </a:spcBef>
              <a:buClr>
                <a:prstClr val="black">
                  <a:lumMod val="50000"/>
                  <a:lumOff val="50000"/>
                </a:prstClr>
              </a:buClr>
              <a:buSzPct val="110000"/>
            </a:pPr>
            <a:r>
              <a:rPr lang="en-US" sz="2000" b="1" dirty="0">
                <a:solidFill>
                  <a:prstClr val="black">
                    <a:lumMod val="65000"/>
                    <a:lumOff val="35000"/>
                  </a:prstClr>
                </a:solidFill>
                <a:latin typeface="Proxima Nova Regular"/>
              </a:rPr>
              <a:t>Vision of Excellence</a:t>
            </a:r>
          </a:p>
          <a:p>
            <a:pPr>
              <a:spcBef>
                <a:spcPts val="2000"/>
              </a:spcBef>
              <a:buClr>
                <a:prstClr val="black">
                  <a:lumMod val="50000"/>
                  <a:lumOff val="50000"/>
                </a:prstClr>
              </a:buClr>
              <a:buSzPct val="110000"/>
            </a:pPr>
            <a:r>
              <a:rPr lang="en-US" dirty="0">
                <a:solidFill>
                  <a:prstClr val="black">
                    <a:lumMod val="65000"/>
                    <a:lumOff val="35000"/>
                  </a:prstClr>
                </a:solidFill>
                <a:latin typeface="Proxima Nova Regular"/>
              </a:rPr>
              <a:t>The industry adopts standardized processes for evaluating alternate replacement items which promotes consistent and efficient use of resources.</a:t>
            </a:r>
            <a:endParaRPr lang="en-US" sz="2500" dirty="0">
              <a:solidFill>
                <a:prstClr val="black">
                  <a:lumMod val="65000"/>
                  <a:lumOff val="35000"/>
                </a:prstClr>
              </a:solidFill>
              <a:latin typeface="Proxima Nova Regular"/>
            </a:endParaRPr>
          </a:p>
          <a:p>
            <a:pPr>
              <a:spcBef>
                <a:spcPts val="2000"/>
              </a:spcBef>
              <a:buClr>
                <a:prstClr val="black">
                  <a:lumMod val="50000"/>
                  <a:lumOff val="50000"/>
                </a:prstClr>
              </a:buClr>
              <a:buSzPct val="110000"/>
            </a:pPr>
            <a:r>
              <a:rPr lang="en-US" sz="2000" b="1" dirty="0">
                <a:solidFill>
                  <a:prstClr val="black">
                    <a:lumMod val="65000"/>
                    <a:lumOff val="35000"/>
                  </a:prstClr>
                </a:solidFill>
                <a:latin typeface="Proxima Nova Regular"/>
              </a:rPr>
              <a:t>Value Proposition Statements</a:t>
            </a:r>
          </a:p>
          <a:p>
            <a:pPr marL="684998" lvl="1" indent="-336160">
              <a:spcBef>
                <a:spcPts val="599"/>
              </a:spcBef>
              <a:buClr>
                <a:prstClr val="black">
                  <a:lumMod val="50000"/>
                  <a:lumOff val="50000"/>
                </a:prstClr>
              </a:buClr>
              <a:buSzPct val="110000"/>
              <a:buFont typeface="Wingdings 2" pitchFamily="18" charset="2"/>
              <a:buChar char=""/>
            </a:pPr>
            <a:r>
              <a:rPr lang="en-US" sz="1600" dirty="0">
                <a:solidFill>
                  <a:prstClr val="black">
                    <a:lumMod val="65000"/>
                    <a:lumOff val="35000"/>
                  </a:prstClr>
                </a:solidFill>
                <a:latin typeface="Proxima Nova Regular"/>
              </a:rPr>
              <a:t>Improve quality and timely disposition of alternate replacement items necessary to address issues such as obsolescence through application of and industry standard alternate replacement evaluations.</a:t>
            </a:r>
          </a:p>
          <a:p>
            <a:pPr marL="684998" lvl="1" indent="-336160">
              <a:spcBef>
                <a:spcPts val="599"/>
              </a:spcBef>
              <a:buClr>
                <a:prstClr val="black">
                  <a:lumMod val="50000"/>
                  <a:lumOff val="50000"/>
                </a:prstClr>
              </a:buClr>
              <a:buSzPct val="110000"/>
              <a:buFont typeface="Wingdings 2" pitchFamily="18" charset="2"/>
              <a:buChar char=""/>
            </a:pPr>
            <a:r>
              <a:rPr lang="en-US" sz="1600" dirty="0">
                <a:solidFill>
                  <a:prstClr val="black">
                    <a:lumMod val="65000"/>
                    <a:lumOff val="35000"/>
                  </a:prstClr>
                </a:solidFill>
                <a:latin typeface="Proxima Nova Regular"/>
              </a:rPr>
              <a:t>Results in direct cost savings dependent on fleet size and degree of centralization.  Additional benefits are expected in material and labor costs due to enabling:</a:t>
            </a:r>
          </a:p>
          <a:p>
            <a:pPr marL="967243" lvl="2" indent="-282246">
              <a:spcBef>
                <a:spcPts val="599"/>
              </a:spcBef>
              <a:buClr>
                <a:prstClr val="black">
                  <a:lumMod val="50000"/>
                  <a:lumOff val="50000"/>
                </a:prstClr>
              </a:buClr>
              <a:buSzPct val="110000"/>
              <a:buFont typeface="Wingdings 2" pitchFamily="18" charset="2"/>
              <a:buChar char=""/>
            </a:pPr>
            <a:r>
              <a:rPr lang="en-US" sz="1400" dirty="0">
                <a:solidFill>
                  <a:prstClr val="black">
                    <a:lumMod val="65000"/>
                    <a:lumOff val="35000"/>
                  </a:prstClr>
                </a:solidFill>
                <a:latin typeface="Proxima Nova Regular"/>
              </a:rPr>
              <a:t>A graded approach to Item Equivalency Evaluation</a:t>
            </a:r>
          </a:p>
          <a:p>
            <a:pPr marL="967243" lvl="2" indent="-282246">
              <a:spcBef>
                <a:spcPts val="599"/>
              </a:spcBef>
              <a:buClr>
                <a:prstClr val="black">
                  <a:lumMod val="50000"/>
                  <a:lumOff val="50000"/>
                </a:prstClr>
              </a:buClr>
              <a:buSzPct val="110000"/>
              <a:buFont typeface="Wingdings 2" pitchFamily="18" charset="2"/>
              <a:buChar char=""/>
            </a:pPr>
            <a:r>
              <a:rPr lang="en-US" sz="1400" dirty="0">
                <a:solidFill>
                  <a:prstClr val="black">
                    <a:lumMod val="65000"/>
                    <a:lumOff val="35000"/>
                  </a:prstClr>
                </a:solidFill>
                <a:latin typeface="Proxima Nova Regular"/>
              </a:rPr>
              <a:t>Evaluation sharing</a:t>
            </a:r>
          </a:p>
          <a:p>
            <a:pPr marL="967243" lvl="2" indent="-282246">
              <a:spcBef>
                <a:spcPts val="599"/>
              </a:spcBef>
              <a:buClr>
                <a:prstClr val="black">
                  <a:lumMod val="50000"/>
                  <a:lumOff val="50000"/>
                </a:prstClr>
              </a:buClr>
              <a:buSzPct val="110000"/>
              <a:buFont typeface="Wingdings 2" pitchFamily="18" charset="2"/>
              <a:buChar char=""/>
            </a:pPr>
            <a:r>
              <a:rPr lang="en-US" sz="1400" dirty="0">
                <a:solidFill>
                  <a:prstClr val="black">
                    <a:lumMod val="65000"/>
                    <a:lumOff val="35000"/>
                  </a:prstClr>
                </a:solidFill>
                <a:latin typeface="Proxima Nova Regular"/>
              </a:rPr>
              <a:t>Expanded application of equivalency evaluation over design changes</a:t>
            </a:r>
            <a:endParaRPr lang="en-US" sz="1400" dirty="0">
              <a:solidFill>
                <a:prstClr val="black">
                  <a:lumMod val="65000"/>
                  <a:lumOff val="35000"/>
                </a:prstClr>
              </a:solidFill>
              <a:latin typeface="Proxima Nova Regul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6418" y="457748"/>
            <a:ext cx="8358591" cy="19469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327319" y="2538930"/>
            <a:ext cx="1379366" cy="119622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05206" y="5178541"/>
            <a:ext cx="7992388" cy="21513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5562" y="6261850"/>
            <a:ext cx="0" cy="1074420"/>
          </a:xfrm>
          <a:custGeom>
            <a:avLst/>
            <a:gdLst/>
            <a:ahLst/>
            <a:cxnLst/>
            <a:rect l="l" t="t" r="r" b="b"/>
            <a:pathLst>
              <a:path h="1074420">
                <a:moveTo>
                  <a:pt x="0" y="1074157"/>
                </a:moveTo>
                <a:lnTo>
                  <a:pt x="0" y="0"/>
                </a:lnTo>
              </a:path>
            </a:pathLst>
          </a:custGeom>
          <a:ln w="21361">
            <a:solidFill>
              <a:srgbClr val="000000"/>
            </a:solidFill>
          </a:ln>
        </p:spPr>
        <p:txBody>
          <a:bodyPr wrap="square" lIns="0" tIns="0" rIns="0" bIns="0" rtlCol="0"/>
          <a:lstStyle/>
          <a:p>
            <a:endParaRPr/>
          </a:p>
        </p:txBody>
      </p:sp>
      <p:sp>
        <p:nvSpPr>
          <p:cNvPr id="6" name="object 6"/>
          <p:cNvSpPr/>
          <p:nvPr/>
        </p:nvSpPr>
        <p:spPr>
          <a:xfrm>
            <a:off x="579847" y="6353398"/>
            <a:ext cx="1025525" cy="0"/>
          </a:xfrm>
          <a:custGeom>
            <a:avLst/>
            <a:gdLst/>
            <a:ahLst/>
            <a:cxnLst/>
            <a:rect l="l" t="t" r="r" b="b"/>
            <a:pathLst>
              <a:path w="1025525">
                <a:moveTo>
                  <a:pt x="0" y="0"/>
                </a:moveTo>
                <a:lnTo>
                  <a:pt x="1025369" y="0"/>
                </a:lnTo>
              </a:path>
            </a:pathLst>
          </a:custGeom>
          <a:ln w="18309">
            <a:solidFill>
              <a:srgbClr val="000000"/>
            </a:solidFill>
          </a:ln>
        </p:spPr>
        <p:txBody>
          <a:bodyPr wrap="square" lIns="0" tIns="0" rIns="0" bIns="0" rtlCol="0"/>
          <a:lstStyle/>
          <a:p>
            <a:endParaRPr/>
          </a:p>
        </p:txBody>
      </p:sp>
      <p:sp>
        <p:nvSpPr>
          <p:cNvPr id="7" name="object 7"/>
          <p:cNvSpPr/>
          <p:nvPr/>
        </p:nvSpPr>
        <p:spPr>
          <a:xfrm>
            <a:off x="433355" y="7308544"/>
            <a:ext cx="1172210" cy="0"/>
          </a:xfrm>
          <a:custGeom>
            <a:avLst/>
            <a:gdLst/>
            <a:ahLst/>
            <a:cxnLst/>
            <a:rect l="l" t="t" r="r" b="b"/>
            <a:pathLst>
              <a:path w="1172210">
                <a:moveTo>
                  <a:pt x="0" y="0"/>
                </a:moveTo>
                <a:lnTo>
                  <a:pt x="1171850" y="0"/>
                </a:lnTo>
              </a:path>
            </a:pathLst>
          </a:custGeom>
          <a:ln w="18309">
            <a:solidFill>
              <a:srgbClr val="000000"/>
            </a:solidFill>
          </a:ln>
        </p:spPr>
        <p:txBody>
          <a:bodyPr wrap="square" lIns="0" tIns="0" rIns="0" bIns="0" rtlCol="0"/>
          <a:lstStyle/>
          <a:p>
            <a:endParaRPr/>
          </a:p>
        </p:txBody>
      </p:sp>
      <p:sp>
        <p:nvSpPr>
          <p:cNvPr id="8" name="object 8"/>
          <p:cNvSpPr txBox="1"/>
          <p:nvPr/>
        </p:nvSpPr>
        <p:spPr>
          <a:xfrm>
            <a:off x="3594518" y="3888254"/>
            <a:ext cx="2811145" cy="1525681"/>
          </a:xfrm>
          <a:prstGeom prst="rect">
            <a:avLst/>
          </a:prstGeom>
        </p:spPr>
        <p:txBody>
          <a:bodyPr vert="horz" wrap="square" lIns="0" tIns="126852" rIns="0" bIns="0" rtlCol="0">
            <a:spAutoFit/>
          </a:bodyPr>
          <a:lstStyle/>
          <a:p>
            <a:pPr marL="254975" marR="5080" indent="-242916">
              <a:lnSpc>
                <a:spcPts val="5375"/>
              </a:lnSpc>
              <a:spcBef>
                <a:spcPts val="999"/>
              </a:spcBef>
            </a:pPr>
            <a:r>
              <a:rPr sz="5200" spc="80" dirty="0">
                <a:solidFill>
                  <a:srgbClr val="595B5B"/>
                </a:solidFill>
                <a:latin typeface="Arial"/>
                <a:cs typeface="Arial"/>
              </a:rPr>
              <a:t>Southern  </a:t>
            </a:r>
            <a:r>
              <a:rPr sz="5200" spc="40" dirty="0">
                <a:solidFill>
                  <a:srgbClr val="595B5B"/>
                </a:solidFill>
                <a:latin typeface="Arial"/>
                <a:cs typeface="Arial"/>
              </a:rPr>
              <a:t>Nuclear</a:t>
            </a:r>
            <a:endParaRPr sz="520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77" y="457201"/>
            <a:ext cx="6102108" cy="60106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547107" y="457203"/>
            <a:ext cx="3054096"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77" y="6455676"/>
            <a:ext cx="6102108" cy="85953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098545" y="733046"/>
            <a:ext cx="1255777" cy="1242060"/>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41724" y="2519683"/>
            <a:ext cx="6172835" cy="519475"/>
          </a:xfrm>
          <a:prstGeom prst="rect">
            <a:avLst/>
          </a:prstGeom>
        </p:spPr>
        <p:txBody>
          <a:bodyPr vert="horz" wrap="square" lIns="0" tIns="13320" rIns="0" bIns="0" rtlCol="0">
            <a:spAutoFit/>
          </a:bodyPr>
          <a:lstStyle/>
          <a:p>
            <a:pPr marL="12685">
              <a:spcBef>
                <a:spcPts val="105"/>
              </a:spcBef>
            </a:pPr>
            <a:r>
              <a:rPr sz="3200" spc="-45" dirty="0">
                <a:solidFill>
                  <a:srgbClr val="231F20"/>
                </a:solidFill>
                <a:latin typeface="Arial"/>
                <a:cs typeface="Arial"/>
              </a:rPr>
              <a:t>Vogtle </a:t>
            </a:r>
            <a:r>
              <a:rPr sz="3200" spc="-4" dirty="0">
                <a:solidFill>
                  <a:srgbClr val="231F20"/>
                </a:solidFill>
                <a:latin typeface="Arial"/>
                <a:cs typeface="Arial"/>
              </a:rPr>
              <a:t>Electric Generating</a:t>
            </a:r>
            <a:r>
              <a:rPr sz="3200" spc="-55" dirty="0">
                <a:solidFill>
                  <a:srgbClr val="231F20"/>
                </a:solidFill>
                <a:latin typeface="Arial"/>
                <a:cs typeface="Arial"/>
              </a:rPr>
              <a:t> </a:t>
            </a:r>
            <a:r>
              <a:rPr sz="3200" spc="-4" dirty="0">
                <a:solidFill>
                  <a:srgbClr val="231F20"/>
                </a:solidFill>
                <a:latin typeface="Arial"/>
                <a:cs typeface="Arial"/>
              </a:rPr>
              <a:t>Plant</a:t>
            </a:r>
            <a:endParaRPr sz="3200">
              <a:latin typeface="Arial"/>
              <a:cs typeface="Arial"/>
            </a:endParaRPr>
          </a:p>
        </p:txBody>
      </p:sp>
      <p:sp>
        <p:nvSpPr>
          <p:cNvPr id="7" name="object 7"/>
          <p:cNvSpPr txBox="1">
            <a:spLocks noGrp="1"/>
          </p:cNvSpPr>
          <p:nvPr>
            <p:ph type="body" idx="1"/>
          </p:nvPr>
        </p:nvSpPr>
        <p:spPr>
          <a:xfrm>
            <a:off x="762420" y="1366004"/>
            <a:ext cx="8533571" cy="4248785"/>
          </a:xfrm>
          <a:prstGeom prst="rect">
            <a:avLst/>
          </a:prstGeom>
        </p:spPr>
        <p:txBody>
          <a:bodyPr vert="horz" wrap="square" lIns="0" tIns="2280562" rIns="0" bIns="0" rtlCol="0">
            <a:spAutoFit/>
          </a:bodyPr>
          <a:lstStyle/>
          <a:p>
            <a:pPr algn="ctr">
              <a:spcBef>
                <a:spcPts val="850"/>
              </a:spcBef>
            </a:pPr>
            <a:r>
              <a:rPr sz="3000" spc="-4" dirty="0">
                <a:solidFill>
                  <a:srgbClr val="231F20"/>
                </a:solidFill>
              </a:rPr>
              <a:t>Standard Item Equivalency</a:t>
            </a:r>
            <a:r>
              <a:rPr sz="3000" spc="-95" dirty="0">
                <a:solidFill>
                  <a:srgbClr val="231F20"/>
                </a:solidFill>
              </a:rPr>
              <a:t> </a:t>
            </a:r>
            <a:r>
              <a:rPr sz="3000" spc="-4" dirty="0">
                <a:solidFill>
                  <a:srgbClr val="231F20"/>
                </a:solidFill>
              </a:rPr>
              <a:t>Process</a:t>
            </a:r>
            <a:endParaRPr sz="3000"/>
          </a:p>
          <a:p>
            <a:pPr algn="ctr">
              <a:spcBef>
                <a:spcPts val="599"/>
              </a:spcBef>
            </a:pPr>
            <a:r>
              <a:rPr spc="-4" dirty="0">
                <a:solidFill>
                  <a:srgbClr val="231F20"/>
                </a:solidFill>
              </a:rPr>
              <a:t>NISP-EN-02</a:t>
            </a:r>
          </a:p>
          <a:p>
            <a:pPr algn="ctr">
              <a:spcBef>
                <a:spcPts val="530"/>
              </a:spcBef>
            </a:pPr>
            <a:r>
              <a:rPr sz="2000" dirty="0">
                <a:solidFill>
                  <a:srgbClr val="231F20"/>
                </a:solidFill>
                <a:latin typeface="Arial"/>
                <a:cs typeface="Arial"/>
              </a:rPr>
              <a:t>Dean</a:t>
            </a:r>
            <a:r>
              <a:rPr sz="2000" spc="-95" dirty="0">
                <a:solidFill>
                  <a:srgbClr val="231F20"/>
                </a:solidFill>
                <a:latin typeface="Arial"/>
                <a:cs typeface="Arial"/>
              </a:rPr>
              <a:t> </a:t>
            </a:r>
            <a:r>
              <a:rPr sz="2000" dirty="0">
                <a:solidFill>
                  <a:srgbClr val="231F20"/>
                </a:solidFill>
                <a:latin typeface="Arial"/>
                <a:cs typeface="Arial"/>
              </a:rPr>
              <a:t>Hitchens</a:t>
            </a:r>
            <a:endParaRPr sz="2000">
              <a:latin typeface="Arial"/>
              <a:cs typeface="Arial"/>
            </a:endParaRPr>
          </a:p>
          <a:p>
            <a:pPr algn="ctr">
              <a:spcBef>
                <a:spcPts val="375"/>
              </a:spcBef>
            </a:pPr>
            <a:r>
              <a:rPr sz="1600" spc="-4" dirty="0">
                <a:solidFill>
                  <a:srgbClr val="231F20"/>
                </a:solidFill>
              </a:rPr>
              <a:t>January 29,</a:t>
            </a:r>
            <a:r>
              <a:rPr sz="1600" spc="4" dirty="0">
                <a:solidFill>
                  <a:srgbClr val="231F20"/>
                </a:solidFill>
              </a:rPr>
              <a:t> </a:t>
            </a:r>
            <a:r>
              <a:rPr sz="1600" spc="-4" dirty="0">
                <a:solidFill>
                  <a:srgbClr val="231F20"/>
                </a:solidFill>
              </a:rPr>
              <a:t>2018</a:t>
            </a:r>
            <a:endParaRPr sz="1600"/>
          </a:p>
          <a:p>
            <a:pPr algn="ctr">
              <a:spcBef>
                <a:spcPts val="409"/>
              </a:spcBef>
            </a:pPr>
            <a:r>
              <a:rPr sz="1600" spc="-4" dirty="0">
                <a:solidFill>
                  <a:srgbClr val="231F20"/>
                </a:solidFill>
                <a:latin typeface="Arial"/>
                <a:cs typeface="Arial"/>
              </a:rPr>
              <a:t>EPRI Procurement</a:t>
            </a:r>
            <a:r>
              <a:rPr sz="1600" spc="10" dirty="0">
                <a:solidFill>
                  <a:srgbClr val="231F20"/>
                </a:solidFill>
                <a:latin typeface="Arial"/>
                <a:cs typeface="Arial"/>
              </a:rPr>
              <a:t> </a:t>
            </a:r>
            <a:r>
              <a:rPr sz="1600" spc="-4" dirty="0">
                <a:solidFill>
                  <a:srgbClr val="231F20"/>
                </a:solidFill>
                <a:latin typeface="Arial"/>
                <a:cs typeface="Arial"/>
              </a:rPr>
              <a:t>Forum</a:t>
            </a:r>
            <a:endParaRPr sz="160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583325" y="657437"/>
            <a:ext cx="891748" cy="467152"/>
          </a:xfrm>
          <a:prstGeom prst="rect">
            <a:avLst/>
          </a:prstGeom>
        </p:spPr>
        <p:txBody>
          <a:bodyPr vert="horz" wrap="square" lIns="0" tIns="13320" rIns="0" bIns="0" rtlCol="0">
            <a:spAutoFit/>
          </a:bodyPr>
          <a:lstStyle/>
          <a:p>
            <a:pPr marL="35518">
              <a:spcBef>
                <a:spcPts val="105"/>
              </a:spcBef>
            </a:pPr>
            <a:r>
              <a:rPr b="0" dirty="0">
                <a:latin typeface="Arial Unicode MS"/>
                <a:cs typeface="Arial Unicode MS"/>
              </a:rPr>
              <a:t>S</a:t>
            </a:r>
            <a:r>
              <a:rPr spc="-325" dirty="0"/>
              <a:t>I</a:t>
            </a:r>
            <a:r>
              <a:rPr spc="-155" dirty="0"/>
              <a:t>E</a:t>
            </a:r>
            <a:r>
              <a:rPr spc="-160" dirty="0"/>
              <a:t>P</a:t>
            </a:r>
          </a:p>
        </p:txBody>
      </p:sp>
      <p:sp>
        <p:nvSpPr>
          <p:cNvPr id="10" name="object 10"/>
          <p:cNvSpPr txBox="1"/>
          <p:nvPr/>
        </p:nvSpPr>
        <p:spPr>
          <a:xfrm>
            <a:off x="777472" y="1442661"/>
            <a:ext cx="8164195" cy="5265591"/>
          </a:xfrm>
          <a:prstGeom prst="rect">
            <a:avLst/>
          </a:prstGeom>
        </p:spPr>
        <p:txBody>
          <a:bodyPr vert="horz" wrap="square" lIns="0" tIns="12685" rIns="0" bIns="0" rtlCol="0">
            <a:spAutoFit/>
          </a:bodyPr>
          <a:lstStyle/>
          <a:p>
            <a:pPr marL="1194943">
              <a:spcBef>
                <a:spcPts val="100"/>
              </a:spcBef>
            </a:pPr>
            <a:r>
              <a:rPr sz="2500" spc="-4" dirty="0">
                <a:solidFill>
                  <a:srgbClr val="656769"/>
                </a:solidFill>
                <a:latin typeface="Arial Unicode MS"/>
                <a:cs typeface="Arial Unicode MS"/>
              </a:rPr>
              <a:t>Standard Item Equivalency Process</a:t>
            </a:r>
            <a:r>
              <a:rPr sz="2500" spc="10" dirty="0">
                <a:solidFill>
                  <a:srgbClr val="656769"/>
                </a:solidFill>
                <a:latin typeface="Arial Unicode MS"/>
                <a:cs typeface="Arial Unicode MS"/>
              </a:rPr>
              <a:t> </a:t>
            </a:r>
            <a:r>
              <a:rPr sz="2500" spc="-4" dirty="0">
                <a:solidFill>
                  <a:srgbClr val="656769"/>
                </a:solidFill>
                <a:latin typeface="Arial Unicode MS"/>
                <a:cs typeface="Arial Unicode MS"/>
              </a:rPr>
              <a:t>Includes:</a:t>
            </a:r>
            <a:endParaRPr sz="2500">
              <a:latin typeface="Arial Unicode MS"/>
              <a:cs typeface="Arial Unicode MS"/>
            </a:endParaRPr>
          </a:p>
          <a:p>
            <a:pPr>
              <a:spcBef>
                <a:spcPts val="4"/>
              </a:spcBef>
            </a:pPr>
            <a:endParaRPr sz="4000">
              <a:latin typeface="Times New Roman"/>
              <a:cs typeface="Times New Roman"/>
            </a:endParaRPr>
          </a:p>
          <a:p>
            <a:pPr marL="355185" indent="-342498">
              <a:buFont typeface="Arial"/>
              <a:buChar char="•"/>
              <a:tabLst>
                <a:tab pos="354552" algn="l"/>
                <a:tab pos="355820" algn="l"/>
              </a:tabLst>
            </a:pPr>
            <a:r>
              <a:rPr sz="2500" spc="-4" dirty="0">
                <a:solidFill>
                  <a:srgbClr val="656769"/>
                </a:solidFill>
                <a:latin typeface="Arial Unicode MS"/>
                <a:cs typeface="Arial Unicode MS"/>
              </a:rPr>
              <a:t>Administrative</a:t>
            </a:r>
            <a:r>
              <a:rPr sz="2500" spc="14" dirty="0">
                <a:solidFill>
                  <a:srgbClr val="656769"/>
                </a:solidFill>
                <a:latin typeface="Arial Unicode MS"/>
                <a:cs typeface="Arial Unicode MS"/>
              </a:rPr>
              <a:t> </a:t>
            </a:r>
            <a:r>
              <a:rPr sz="2500" spc="-10" dirty="0">
                <a:solidFill>
                  <a:srgbClr val="656769"/>
                </a:solidFill>
                <a:latin typeface="Arial Unicode MS"/>
                <a:cs typeface="Arial Unicode MS"/>
              </a:rPr>
              <a:t>Change</a:t>
            </a:r>
            <a:endParaRPr sz="2500">
              <a:latin typeface="Arial Unicode MS"/>
              <a:cs typeface="Arial Unicode MS"/>
            </a:endParaRPr>
          </a:p>
          <a:p>
            <a:pPr marL="755402" marR="56451" lvl="1" indent="-286051">
              <a:spcBef>
                <a:spcPts val="509"/>
              </a:spcBef>
              <a:buFont typeface="Arial"/>
              <a:buChar char="–"/>
              <a:tabLst>
                <a:tab pos="755402" algn="l"/>
                <a:tab pos="756036" algn="l"/>
              </a:tabLst>
            </a:pPr>
            <a:r>
              <a:rPr sz="2000" dirty="0">
                <a:solidFill>
                  <a:srgbClr val="656769"/>
                </a:solidFill>
                <a:latin typeface="Arial Unicode MS"/>
                <a:cs typeface="Arial Unicode MS"/>
              </a:rPr>
              <a:t>For Item Master (Cat ID) corrections due </a:t>
            </a:r>
            <a:r>
              <a:rPr sz="2000" spc="-4" dirty="0">
                <a:solidFill>
                  <a:srgbClr val="656769"/>
                </a:solidFill>
                <a:latin typeface="Arial Unicode MS"/>
                <a:cs typeface="Arial Unicode MS"/>
              </a:rPr>
              <a:t>to </a:t>
            </a:r>
            <a:r>
              <a:rPr sz="2000" dirty="0">
                <a:solidFill>
                  <a:srgbClr val="656769"/>
                </a:solidFill>
                <a:latin typeface="Arial Unicode MS"/>
                <a:cs typeface="Arial Unicode MS"/>
              </a:rPr>
              <a:t>an Administrative</a:t>
            </a:r>
            <a:r>
              <a:rPr sz="2000" spc="-230" dirty="0">
                <a:solidFill>
                  <a:srgbClr val="656769"/>
                </a:solidFill>
                <a:latin typeface="Arial Unicode MS"/>
                <a:cs typeface="Arial Unicode MS"/>
              </a:rPr>
              <a:t> </a:t>
            </a:r>
            <a:r>
              <a:rPr sz="2000" dirty="0">
                <a:solidFill>
                  <a:srgbClr val="656769"/>
                </a:solidFill>
                <a:latin typeface="Arial Unicode MS"/>
                <a:cs typeface="Arial Unicode MS"/>
              </a:rPr>
              <a:t>P/N  Change. (May require a drawing or data base</a:t>
            </a:r>
            <a:r>
              <a:rPr sz="2000" spc="-195" dirty="0">
                <a:solidFill>
                  <a:srgbClr val="656769"/>
                </a:solidFill>
                <a:latin typeface="Arial Unicode MS"/>
                <a:cs typeface="Arial Unicode MS"/>
              </a:rPr>
              <a:t> </a:t>
            </a:r>
            <a:r>
              <a:rPr sz="2000" dirty="0">
                <a:solidFill>
                  <a:srgbClr val="656769"/>
                </a:solidFill>
                <a:latin typeface="Arial Unicode MS"/>
                <a:cs typeface="Arial Unicode MS"/>
              </a:rPr>
              <a:t>correction.)</a:t>
            </a:r>
            <a:endParaRPr sz="2000">
              <a:latin typeface="Arial Unicode MS"/>
              <a:cs typeface="Arial Unicode MS"/>
            </a:endParaRPr>
          </a:p>
          <a:p>
            <a:pPr marL="355185" indent="-342498">
              <a:spcBef>
                <a:spcPts val="550"/>
              </a:spcBef>
              <a:buFont typeface="Arial"/>
              <a:buChar char="•"/>
              <a:tabLst>
                <a:tab pos="354552" algn="l"/>
                <a:tab pos="355820" algn="l"/>
              </a:tabLst>
            </a:pPr>
            <a:r>
              <a:rPr sz="2500" spc="-4" dirty="0">
                <a:solidFill>
                  <a:srgbClr val="656769"/>
                </a:solidFill>
                <a:latin typeface="Arial Unicode MS"/>
                <a:cs typeface="Arial Unicode MS"/>
              </a:rPr>
              <a:t>Configuration Only</a:t>
            </a:r>
            <a:r>
              <a:rPr sz="2500" spc="25" dirty="0">
                <a:solidFill>
                  <a:srgbClr val="656769"/>
                </a:solidFill>
                <a:latin typeface="Arial Unicode MS"/>
                <a:cs typeface="Arial Unicode MS"/>
              </a:rPr>
              <a:t> </a:t>
            </a:r>
            <a:r>
              <a:rPr sz="2500" spc="-4" dirty="0">
                <a:solidFill>
                  <a:srgbClr val="656769"/>
                </a:solidFill>
                <a:latin typeface="Arial Unicode MS"/>
                <a:cs typeface="Arial Unicode MS"/>
              </a:rPr>
              <a:t>Change</a:t>
            </a:r>
            <a:endParaRPr sz="2500">
              <a:latin typeface="Arial Unicode MS"/>
              <a:cs typeface="Arial Unicode MS"/>
            </a:endParaRPr>
          </a:p>
          <a:p>
            <a:pPr marL="755402" marR="5080" lvl="1" indent="-286051">
              <a:spcBef>
                <a:spcPts val="505"/>
              </a:spcBef>
              <a:buFont typeface="Arial"/>
              <a:buChar char="–"/>
              <a:tabLst>
                <a:tab pos="755402" algn="l"/>
                <a:tab pos="756036" algn="l"/>
              </a:tabLst>
            </a:pPr>
            <a:r>
              <a:rPr sz="2000" dirty="0">
                <a:solidFill>
                  <a:srgbClr val="656769"/>
                </a:solidFill>
                <a:latin typeface="Arial Unicode MS"/>
                <a:cs typeface="Arial Unicode MS"/>
              </a:rPr>
              <a:t>Allows the acceptance </a:t>
            </a:r>
            <a:r>
              <a:rPr sz="2000" spc="-4" dirty="0">
                <a:solidFill>
                  <a:srgbClr val="656769"/>
                </a:solidFill>
                <a:latin typeface="Arial Unicode MS"/>
                <a:cs typeface="Arial Unicode MS"/>
              </a:rPr>
              <a:t>of an </a:t>
            </a:r>
            <a:r>
              <a:rPr sz="2000" dirty="0">
                <a:solidFill>
                  <a:srgbClr val="656769"/>
                </a:solidFill>
                <a:latin typeface="Arial Unicode MS"/>
                <a:cs typeface="Arial Unicode MS"/>
              </a:rPr>
              <a:t>NSSS Vendor's certification that</a:t>
            </a:r>
            <a:r>
              <a:rPr sz="2000" spc="-140" dirty="0">
                <a:solidFill>
                  <a:srgbClr val="656769"/>
                </a:solidFill>
                <a:latin typeface="Arial Unicode MS"/>
                <a:cs typeface="Arial Unicode MS"/>
              </a:rPr>
              <a:t> </a:t>
            </a:r>
            <a:r>
              <a:rPr sz="2000" dirty="0">
                <a:solidFill>
                  <a:srgbClr val="656769"/>
                </a:solidFill>
                <a:latin typeface="Arial Unicode MS"/>
                <a:cs typeface="Arial Unicode MS"/>
              </a:rPr>
              <a:t>they  </a:t>
            </a:r>
            <a:r>
              <a:rPr sz="2000" spc="-4" dirty="0">
                <a:solidFill>
                  <a:srgbClr val="656769"/>
                </a:solidFill>
                <a:latin typeface="Arial Unicode MS"/>
                <a:cs typeface="Arial Unicode MS"/>
              </a:rPr>
              <a:t>performed an </a:t>
            </a:r>
            <a:r>
              <a:rPr sz="2000" dirty="0">
                <a:solidFill>
                  <a:srgbClr val="656769"/>
                </a:solidFill>
                <a:latin typeface="Arial Unicode MS"/>
                <a:cs typeface="Arial Unicode MS"/>
              </a:rPr>
              <a:t>IE, </a:t>
            </a:r>
            <a:r>
              <a:rPr sz="2000" spc="-4" dirty="0">
                <a:solidFill>
                  <a:srgbClr val="656769"/>
                </a:solidFill>
                <a:latin typeface="Arial Unicode MS"/>
                <a:cs typeface="Arial Unicode MS"/>
              </a:rPr>
              <a:t>and </a:t>
            </a:r>
            <a:r>
              <a:rPr sz="2000" dirty="0">
                <a:solidFill>
                  <a:srgbClr val="656769"/>
                </a:solidFill>
                <a:latin typeface="Arial Unicode MS"/>
                <a:cs typeface="Arial Unicode MS"/>
              </a:rPr>
              <a:t>that </a:t>
            </a:r>
            <a:r>
              <a:rPr sz="2000" spc="-4" dirty="0">
                <a:solidFill>
                  <a:srgbClr val="656769"/>
                </a:solidFill>
                <a:latin typeface="Arial Unicode MS"/>
                <a:cs typeface="Arial Unicode MS"/>
              </a:rPr>
              <a:t>the </a:t>
            </a:r>
            <a:r>
              <a:rPr sz="2000" dirty="0">
                <a:solidFill>
                  <a:srgbClr val="656769"/>
                </a:solidFill>
                <a:latin typeface="Arial Unicode MS"/>
                <a:cs typeface="Arial Unicode MS"/>
              </a:rPr>
              <a:t>item </a:t>
            </a:r>
            <a:r>
              <a:rPr sz="2000" spc="-4" dirty="0">
                <a:solidFill>
                  <a:srgbClr val="656769"/>
                </a:solidFill>
                <a:latin typeface="Arial Unicode MS"/>
                <a:cs typeface="Arial Unicode MS"/>
              </a:rPr>
              <a:t>is capable of performing its  </a:t>
            </a:r>
            <a:r>
              <a:rPr sz="2000" dirty="0">
                <a:solidFill>
                  <a:srgbClr val="656769"/>
                </a:solidFill>
                <a:latin typeface="Arial Unicode MS"/>
                <a:cs typeface="Arial Unicode MS"/>
              </a:rPr>
              <a:t>design and safety-related</a:t>
            </a:r>
            <a:r>
              <a:rPr sz="2000" spc="-95" dirty="0">
                <a:solidFill>
                  <a:srgbClr val="656769"/>
                </a:solidFill>
                <a:latin typeface="Arial Unicode MS"/>
                <a:cs typeface="Arial Unicode MS"/>
              </a:rPr>
              <a:t> </a:t>
            </a:r>
            <a:r>
              <a:rPr sz="2000" dirty="0">
                <a:solidFill>
                  <a:srgbClr val="656769"/>
                </a:solidFill>
                <a:latin typeface="Arial Unicode MS"/>
                <a:cs typeface="Arial Unicode MS"/>
              </a:rPr>
              <a:t>function.</a:t>
            </a:r>
            <a:endParaRPr sz="2000">
              <a:latin typeface="Arial Unicode MS"/>
              <a:cs typeface="Arial Unicode MS"/>
            </a:endParaRPr>
          </a:p>
          <a:p>
            <a:pPr marL="355185" indent="-342498">
              <a:spcBef>
                <a:spcPts val="550"/>
              </a:spcBef>
              <a:buFont typeface="Arial"/>
              <a:buChar char="•"/>
              <a:tabLst>
                <a:tab pos="354552" algn="l"/>
                <a:tab pos="355820" algn="l"/>
              </a:tabLst>
            </a:pPr>
            <a:r>
              <a:rPr sz="2500" spc="-4" dirty="0">
                <a:solidFill>
                  <a:srgbClr val="656769"/>
                </a:solidFill>
                <a:latin typeface="Arial Unicode MS"/>
                <a:cs typeface="Arial Unicode MS"/>
              </a:rPr>
              <a:t>Short Form</a:t>
            </a:r>
            <a:r>
              <a:rPr sz="2500" spc="-10" dirty="0">
                <a:solidFill>
                  <a:srgbClr val="656769"/>
                </a:solidFill>
                <a:latin typeface="Arial Unicode MS"/>
                <a:cs typeface="Arial Unicode MS"/>
              </a:rPr>
              <a:t> </a:t>
            </a:r>
            <a:r>
              <a:rPr sz="2500" spc="-4" dirty="0">
                <a:solidFill>
                  <a:srgbClr val="656769"/>
                </a:solidFill>
                <a:latin typeface="Arial Unicode MS"/>
                <a:cs typeface="Arial Unicode MS"/>
              </a:rPr>
              <a:t>Evaluation</a:t>
            </a:r>
            <a:endParaRPr sz="2500">
              <a:latin typeface="Arial Unicode MS"/>
              <a:cs typeface="Arial Unicode MS"/>
            </a:endParaRPr>
          </a:p>
          <a:p>
            <a:pPr marL="755402" lvl="1" indent="-286051">
              <a:spcBef>
                <a:spcPts val="505"/>
              </a:spcBef>
              <a:buFont typeface="Arial"/>
              <a:buChar char="–"/>
              <a:tabLst>
                <a:tab pos="755402" algn="l"/>
                <a:tab pos="756036" algn="l"/>
              </a:tabLst>
            </a:pPr>
            <a:r>
              <a:rPr sz="2000" dirty="0">
                <a:solidFill>
                  <a:srgbClr val="656769"/>
                </a:solidFill>
                <a:latin typeface="Arial Unicode MS"/>
                <a:cs typeface="Arial Unicode MS"/>
              </a:rPr>
              <a:t>For Non-Complex</a:t>
            </a:r>
            <a:r>
              <a:rPr sz="2000" spc="-70" dirty="0">
                <a:solidFill>
                  <a:srgbClr val="656769"/>
                </a:solidFill>
                <a:latin typeface="Arial Unicode MS"/>
                <a:cs typeface="Arial Unicode MS"/>
              </a:rPr>
              <a:t> </a:t>
            </a:r>
            <a:r>
              <a:rPr sz="2000" dirty="0">
                <a:solidFill>
                  <a:srgbClr val="656769"/>
                </a:solidFill>
                <a:latin typeface="Arial Unicode MS"/>
                <a:cs typeface="Arial Unicode MS"/>
              </a:rPr>
              <a:t>Components</a:t>
            </a:r>
            <a:endParaRPr sz="2000">
              <a:latin typeface="Arial Unicode MS"/>
              <a:cs typeface="Arial Unicode MS"/>
            </a:endParaRPr>
          </a:p>
          <a:p>
            <a:pPr marL="355185" indent="-342498">
              <a:spcBef>
                <a:spcPts val="550"/>
              </a:spcBef>
              <a:buFont typeface="Arial"/>
              <a:buChar char="•"/>
              <a:tabLst>
                <a:tab pos="354552" algn="l"/>
                <a:tab pos="355820" algn="l"/>
              </a:tabLst>
            </a:pPr>
            <a:r>
              <a:rPr sz="2500" spc="-4" dirty="0">
                <a:solidFill>
                  <a:srgbClr val="656769"/>
                </a:solidFill>
                <a:latin typeface="Arial Unicode MS"/>
                <a:cs typeface="Arial Unicode MS"/>
              </a:rPr>
              <a:t>Long Form</a:t>
            </a:r>
            <a:r>
              <a:rPr sz="2500" spc="4" dirty="0">
                <a:solidFill>
                  <a:srgbClr val="656769"/>
                </a:solidFill>
                <a:latin typeface="Arial Unicode MS"/>
                <a:cs typeface="Arial Unicode MS"/>
              </a:rPr>
              <a:t> </a:t>
            </a:r>
            <a:r>
              <a:rPr sz="2500" spc="-4" dirty="0">
                <a:solidFill>
                  <a:srgbClr val="656769"/>
                </a:solidFill>
                <a:latin typeface="Arial Unicode MS"/>
                <a:cs typeface="Arial Unicode MS"/>
              </a:rPr>
              <a:t>Evaluation</a:t>
            </a:r>
            <a:endParaRPr sz="2500">
              <a:latin typeface="Arial Unicode MS"/>
              <a:cs typeface="Arial Unicode MS"/>
            </a:endParaRPr>
          </a:p>
          <a:p>
            <a:pPr marL="755402" lvl="1" indent="-286051">
              <a:spcBef>
                <a:spcPts val="509"/>
              </a:spcBef>
              <a:buFont typeface="Arial"/>
              <a:buChar char="–"/>
              <a:tabLst>
                <a:tab pos="755402" algn="l"/>
                <a:tab pos="756036" algn="l"/>
              </a:tabLst>
            </a:pPr>
            <a:r>
              <a:rPr sz="2000" dirty="0">
                <a:solidFill>
                  <a:srgbClr val="656769"/>
                </a:solidFill>
                <a:latin typeface="Arial Unicode MS"/>
                <a:cs typeface="Arial Unicode MS"/>
              </a:rPr>
              <a:t>For Complex</a:t>
            </a:r>
            <a:r>
              <a:rPr sz="2000" spc="-50" dirty="0">
                <a:solidFill>
                  <a:srgbClr val="656769"/>
                </a:solidFill>
                <a:latin typeface="Arial Unicode MS"/>
                <a:cs typeface="Arial Unicode MS"/>
              </a:rPr>
              <a:t> </a:t>
            </a:r>
            <a:r>
              <a:rPr sz="2000" dirty="0">
                <a:solidFill>
                  <a:srgbClr val="656769"/>
                </a:solidFill>
                <a:latin typeface="Arial Unicode MS"/>
                <a:cs typeface="Arial Unicode MS"/>
              </a:rPr>
              <a:t>Components</a:t>
            </a:r>
            <a:endParaRPr sz="2000">
              <a:latin typeface="Arial Unicode MS"/>
              <a:cs typeface="Arial Unicode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583325" y="657437"/>
            <a:ext cx="891748" cy="467152"/>
          </a:xfrm>
          <a:prstGeom prst="rect">
            <a:avLst/>
          </a:prstGeom>
        </p:spPr>
        <p:txBody>
          <a:bodyPr vert="horz" wrap="square" lIns="0" tIns="13320" rIns="0" bIns="0" rtlCol="0">
            <a:spAutoFit/>
          </a:bodyPr>
          <a:lstStyle/>
          <a:p>
            <a:pPr marL="35518">
              <a:spcBef>
                <a:spcPts val="105"/>
              </a:spcBef>
            </a:pPr>
            <a:r>
              <a:rPr b="0" dirty="0">
                <a:latin typeface="Arial Unicode MS"/>
                <a:cs typeface="Arial Unicode MS"/>
              </a:rPr>
              <a:t>S</a:t>
            </a:r>
            <a:r>
              <a:rPr spc="-325" dirty="0"/>
              <a:t>I</a:t>
            </a:r>
            <a:r>
              <a:rPr spc="-155" dirty="0"/>
              <a:t>E</a:t>
            </a:r>
            <a:r>
              <a:rPr spc="-160" dirty="0"/>
              <a:t>P</a:t>
            </a:r>
          </a:p>
        </p:txBody>
      </p:sp>
      <p:sp>
        <p:nvSpPr>
          <p:cNvPr id="10" name="object 10"/>
          <p:cNvSpPr txBox="1"/>
          <p:nvPr/>
        </p:nvSpPr>
        <p:spPr>
          <a:xfrm>
            <a:off x="777466" y="1353429"/>
            <a:ext cx="8417560" cy="4570103"/>
          </a:xfrm>
          <a:prstGeom prst="rect">
            <a:avLst/>
          </a:prstGeom>
        </p:spPr>
        <p:txBody>
          <a:bodyPr vert="horz" wrap="square" lIns="0" tIns="99581" rIns="0" bIns="0" rtlCol="0">
            <a:spAutoFit/>
          </a:bodyPr>
          <a:lstStyle/>
          <a:p>
            <a:pPr marL="355185" indent="-342498">
              <a:spcBef>
                <a:spcPts val="784"/>
              </a:spcBef>
              <a:buFont typeface="Arial"/>
              <a:buChar char="•"/>
              <a:tabLst>
                <a:tab pos="354552" algn="l"/>
                <a:tab pos="355820" algn="l"/>
              </a:tabLst>
            </a:pPr>
            <a:r>
              <a:rPr sz="2800" spc="-4" dirty="0">
                <a:solidFill>
                  <a:srgbClr val="656769"/>
                </a:solidFill>
                <a:latin typeface="Arial Unicode MS"/>
                <a:cs typeface="Arial Unicode MS"/>
              </a:rPr>
              <a:t>With Either</a:t>
            </a:r>
            <a:endParaRPr sz="2800">
              <a:latin typeface="Arial Unicode MS"/>
              <a:cs typeface="Arial Unicode MS"/>
            </a:endParaRPr>
          </a:p>
          <a:p>
            <a:pPr marL="755402" lvl="1" indent="-286051">
              <a:spcBef>
                <a:spcPts val="589"/>
              </a:spcBef>
              <a:buFont typeface="Arial"/>
              <a:buChar char="–"/>
              <a:tabLst>
                <a:tab pos="756036" algn="l"/>
              </a:tabLst>
            </a:pPr>
            <a:r>
              <a:rPr sz="2500" spc="-4" dirty="0">
                <a:solidFill>
                  <a:srgbClr val="656769"/>
                </a:solidFill>
                <a:latin typeface="Arial Unicode MS"/>
                <a:cs typeface="Arial Unicode MS"/>
              </a:rPr>
              <a:t>an Administrative Change,</a:t>
            </a:r>
            <a:r>
              <a:rPr sz="2500" spc="30" dirty="0">
                <a:solidFill>
                  <a:srgbClr val="656769"/>
                </a:solidFill>
                <a:latin typeface="Arial Unicode MS"/>
                <a:cs typeface="Arial Unicode MS"/>
              </a:rPr>
              <a:t> </a:t>
            </a:r>
            <a:r>
              <a:rPr sz="2500" spc="-4" dirty="0">
                <a:solidFill>
                  <a:srgbClr val="656769"/>
                </a:solidFill>
                <a:latin typeface="Arial Unicode MS"/>
                <a:cs typeface="Arial Unicode MS"/>
              </a:rPr>
              <a:t>or</a:t>
            </a:r>
            <a:endParaRPr sz="2500">
              <a:latin typeface="Arial Unicode MS"/>
              <a:cs typeface="Arial Unicode MS"/>
            </a:endParaRPr>
          </a:p>
          <a:p>
            <a:pPr lvl="1">
              <a:spcBef>
                <a:spcPts val="10"/>
              </a:spcBef>
              <a:buClr>
                <a:srgbClr val="656769"/>
              </a:buClr>
              <a:buFont typeface="Arial"/>
              <a:buChar char="–"/>
            </a:pPr>
            <a:endParaRPr sz="4000">
              <a:latin typeface="Times New Roman"/>
              <a:cs typeface="Times New Roman"/>
            </a:endParaRPr>
          </a:p>
          <a:p>
            <a:pPr marL="755402" lvl="1" indent="-286051">
              <a:buFont typeface="Arial"/>
              <a:buChar char="–"/>
              <a:tabLst>
                <a:tab pos="756036" algn="l"/>
              </a:tabLst>
            </a:pPr>
            <a:r>
              <a:rPr sz="2500" dirty="0">
                <a:solidFill>
                  <a:srgbClr val="656769"/>
                </a:solidFill>
                <a:latin typeface="Arial Unicode MS"/>
                <a:cs typeface="Arial Unicode MS"/>
              </a:rPr>
              <a:t>A </a:t>
            </a:r>
            <a:r>
              <a:rPr sz="2500" spc="-4" dirty="0">
                <a:solidFill>
                  <a:srgbClr val="656769"/>
                </a:solidFill>
                <a:latin typeface="Arial Unicode MS"/>
                <a:cs typeface="Arial Unicode MS"/>
              </a:rPr>
              <a:t>Configuration</a:t>
            </a:r>
            <a:r>
              <a:rPr sz="2500" spc="10" dirty="0">
                <a:solidFill>
                  <a:srgbClr val="656769"/>
                </a:solidFill>
                <a:latin typeface="Arial Unicode MS"/>
                <a:cs typeface="Arial Unicode MS"/>
              </a:rPr>
              <a:t> </a:t>
            </a:r>
            <a:r>
              <a:rPr sz="2500" spc="-4" dirty="0">
                <a:solidFill>
                  <a:srgbClr val="656769"/>
                </a:solidFill>
                <a:latin typeface="Arial Unicode MS"/>
                <a:cs typeface="Arial Unicode MS"/>
              </a:rPr>
              <a:t>Change</a:t>
            </a:r>
            <a:endParaRPr sz="2500">
              <a:latin typeface="Arial Unicode MS"/>
              <a:cs typeface="Arial Unicode MS"/>
            </a:endParaRPr>
          </a:p>
          <a:p>
            <a:pPr lvl="1">
              <a:spcBef>
                <a:spcPts val="30"/>
              </a:spcBef>
              <a:buClr>
                <a:srgbClr val="656769"/>
              </a:buClr>
              <a:buFont typeface="Arial"/>
              <a:buChar char="–"/>
            </a:pPr>
            <a:endParaRPr sz="4000">
              <a:latin typeface="Times New Roman"/>
              <a:cs typeface="Times New Roman"/>
            </a:endParaRPr>
          </a:p>
          <a:p>
            <a:pPr marL="355185" indent="-342498">
              <a:buFont typeface="Arial"/>
              <a:buChar char="•"/>
              <a:tabLst>
                <a:tab pos="354552" algn="l"/>
                <a:tab pos="355820" algn="l"/>
              </a:tabLst>
            </a:pPr>
            <a:r>
              <a:rPr sz="2800" spc="-4" dirty="0">
                <a:solidFill>
                  <a:srgbClr val="656769"/>
                </a:solidFill>
                <a:latin typeface="Arial Unicode MS"/>
                <a:cs typeface="Arial Unicode MS"/>
              </a:rPr>
              <a:t>If drawings or data bases require a</a:t>
            </a:r>
            <a:r>
              <a:rPr sz="2800" spc="75" dirty="0">
                <a:solidFill>
                  <a:srgbClr val="656769"/>
                </a:solidFill>
                <a:latin typeface="Arial Unicode MS"/>
                <a:cs typeface="Arial Unicode MS"/>
              </a:rPr>
              <a:t> </a:t>
            </a:r>
            <a:r>
              <a:rPr sz="2800" spc="-4" dirty="0">
                <a:solidFill>
                  <a:srgbClr val="656769"/>
                </a:solidFill>
                <a:latin typeface="Arial Unicode MS"/>
                <a:cs typeface="Arial Unicode MS"/>
              </a:rPr>
              <a:t>correction,</a:t>
            </a:r>
            <a:endParaRPr sz="2800">
              <a:latin typeface="Arial Unicode MS"/>
              <a:cs typeface="Arial Unicode MS"/>
            </a:endParaRPr>
          </a:p>
          <a:p>
            <a:pPr>
              <a:spcBef>
                <a:spcPts val="45"/>
              </a:spcBef>
              <a:buClr>
                <a:srgbClr val="656769"/>
              </a:buClr>
              <a:buFont typeface="Arial"/>
              <a:buChar char="•"/>
            </a:pPr>
            <a:endParaRPr sz="4000">
              <a:latin typeface="Times New Roman"/>
              <a:cs typeface="Times New Roman"/>
            </a:endParaRPr>
          </a:p>
          <a:p>
            <a:pPr marL="355185" marR="5080" indent="-342498">
              <a:spcBef>
                <a:spcPts val="4"/>
              </a:spcBef>
              <a:buFont typeface="Arial"/>
              <a:buChar char="•"/>
              <a:tabLst>
                <a:tab pos="354552" algn="l"/>
                <a:tab pos="355820" algn="l"/>
              </a:tabLst>
            </a:pPr>
            <a:r>
              <a:rPr sz="2800" spc="-4" dirty="0">
                <a:solidFill>
                  <a:srgbClr val="656769"/>
                </a:solidFill>
                <a:latin typeface="Arial Unicode MS"/>
                <a:cs typeface="Arial Unicode MS"/>
              </a:rPr>
              <a:t>An Impact Assessment Form, NISP-EN-02 Form 3,  is utilized to accomplish the required</a:t>
            </a:r>
            <a:r>
              <a:rPr sz="2800" spc="85" dirty="0">
                <a:solidFill>
                  <a:srgbClr val="656769"/>
                </a:solidFill>
                <a:latin typeface="Arial Unicode MS"/>
                <a:cs typeface="Arial Unicode MS"/>
              </a:rPr>
              <a:t> </a:t>
            </a:r>
            <a:r>
              <a:rPr sz="2800" spc="-4" dirty="0">
                <a:solidFill>
                  <a:srgbClr val="656769"/>
                </a:solidFill>
                <a:latin typeface="Arial Unicode MS"/>
                <a:cs typeface="Arial Unicode MS"/>
              </a:rPr>
              <a:t>corrections.</a:t>
            </a:r>
            <a:endParaRPr sz="2800">
              <a:latin typeface="Arial Unicode MS"/>
              <a:cs typeface="Arial Unicode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583325" y="657437"/>
            <a:ext cx="891748" cy="467152"/>
          </a:xfrm>
          <a:prstGeom prst="rect">
            <a:avLst/>
          </a:prstGeom>
        </p:spPr>
        <p:txBody>
          <a:bodyPr vert="horz" wrap="square" lIns="0" tIns="13320" rIns="0" bIns="0" rtlCol="0">
            <a:spAutoFit/>
          </a:bodyPr>
          <a:lstStyle/>
          <a:p>
            <a:pPr marL="35518">
              <a:spcBef>
                <a:spcPts val="105"/>
              </a:spcBef>
            </a:pPr>
            <a:r>
              <a:rPr b="0" dirty="0">
                <a:latin typeface="Arial Unicode MS"/>
                <a:cs typeface="Arial Unicode MS"/>
              </a:rPr>
              <a:t>S</a:t>
            </a:r>
            <a:r>
              <a:rPr spc="-325" dirty="0"/>
              <a:t>I</a:t>
            </a:r>
            <a:r>
              <a:rPr spc="-155" dirty="0"/>
              <a:t>E</a:t>
            </a:r>
            <a:r>
              <a:rPr spc="-160" dirty="0"/>
              <a:t>P</a:t>
            </a:r>
          </a:p>
        </p:txBody>
      </p:sp>
      <p:sp>
        <p:nvSpPr>
          <p:cNvPr id="10" name="object 10"/>
          <p:cNvSpPr txBox="1">
            <a:spLocks noGrp="1"/>
          </p:cNvSpPr>
          <p:nvPr>
            <p:ph type="body" idx="1"/>
          </p:nvPr>
        </p:nvSpPr>
        <p:spPr>
          <a:xfrm>
            <a:off x="762420" y="1366010"/>
            <a:ext cx="8533571" cy="5260313"/>
          </a:xfrm>
          <a:prstGeom prst="rect">
            <a:avLst/>
          </a:prstGeom>
        </p:spPr>
        <p:txBody>
          <a:bodyPr vert="horz" wrap="square" lIns="0" tIns="88800" rIns="0" bIns="0" rtlCol="0">
            <a:spAutoFit/>
          </a:bodyPr>
          <a:lstStyle/>
          <a:p>
            <a:pPr marL="369772" indent="-342498">
              <a:spcBef>
                <a:spcPts val="700"/>
              </a:spcBef>
              <a:buFont typeface="Arial"/>
              <a:buChar char="•"/>
              <a:tabLst>
                <a:tab pos="369772" algn="l"/>
                <a:tab pos="370406" algn="l"/>
              </a:tabLst>
            </a:pPr>
            <a:r>
              <a:rPr spc="-4" dirty="0"/>
              <a:t>Decision whether </a:t>
            </a:r>
            <a:r>
              <a:rPr dirty="0"/>
              <a:t>to </a:t>
            </a:r>
            <a:r>
              <a:rPr spc="-4" dirty="0"/>
              <a:t>use Long or Short form</a:t>
            </a:r>
            <a:r>
              <a:rPr spc="40" dirty="0"/>
              <a:t> </a:t>
            </a:r>
            <a:r>
              <a:rPr spc="-4" dirty="0"/>
              <a:t>involves:</a:t>
            </a:r>
          </a:p>
          <a:p>
            <a:pPr marL="769988" lvl="1" indent="-286051">
              <a:spcBef>
                <a:spcPts val="509"/>
              </a:spcBef>
              <a:buFont typeface="Arial"/>
              <a:buChar char="–"/>
              <a:tabLst>
                <a:tab pos="770624" algn="l"/>
                <a:tab pos="771257" algn="l"/>
              </a:tabLst>
            </a:pPr>
            <a:r>
              <a:rPr spc="-4" dirty="0">
                <a:solidFill>
                  <a:srgbClr val="656769"/>
                </a:solidFill>
                <a:latin typeface="Arial Unicode MS"/>
                <a:cs typeface="Arial Unicode MS"/>
              </a:rPr>
              <a:t>Determination of Complexity; </a:t>
            </a:r>
            <a:r>
              <a:rPr dirty="0">
                <a:solidFill>
                  <a:srgbClr val="656769"/>
                </a:solidFill>
                <a:latin typeface="Arial Unicode MS"/>
                <a:cs typeface="Arial Unicode MS"/>
              </a:rPr>
              <a:t>using following Screening</a:t>
            </a:r>
            <a:r>
              <a:rPr spc="-95" dirty="0">
                <a:solidFill>
                  <a:srgbClr val="656769"/>
                </a:solidFill>
                <a:latin typeface="Arial Unicode MS"/>
                <a:cs typeface="Arial Unicode MS"/>
              </a:rPr>
              <a:t> </a:t>
            </a:r>
            <a:r>
              <a:rPr dirty="0">
                <a:solidFill>
                  <a:srgbClr val="656769"/>
                </a:solidFill>
                <a:latin typeface="Arial Unicode MS"/>
                <a:cs typeface="Arial Unicode MS"/>
              </a:rPr>
              <a:t>Questions</a:t>
            </a:r>
            <a:endParaRPr>
              <a:latin typeface="Arial Unicode MS"/>
              <a:cs typeface="Arial Unicode MS"/>
            </a:endParaRPr>
          </a:p>
          <a:p>
            <a:pPr marL="1168935" lvl="2" indent="-228333">
              <a:spcBef>
                <a:spcPts val="440"/>
              </a:spcBef>
              <a:buFont typeface="Arial"/>
              <a:buChar char="•"/>
              <a:tabLst>
                <a:tab pos="1168935" algn="l"/>
                <a:tab pos="1170210" algn="l"/>
              </a:tabLst>
            </a:pPr>
            <a:r>
              <a:rPr spc="-4" dirty="0">
                <a:solidFill>
                  <a:srgbClr val="656769"/>
                </a:solidFill>
                <a:latin typeface="Arial Unicode MS"/>
                <a:cs typeface="Arial Unicode MS"/>
              </a:rPr>
              <a:t>AQ or SR</a:t>
            </a:r>
            <a:r>
              <a:rPr spc="-10" dirty="0">
                <a:solidFill>
                  <a:srgbClr val="656769"/>
                </a:solidFill>
                <a:latin typeface="Arial Unicode MS"/>
                <a:cs typeface="Arial Unicode MS"/>
              </a:rPr>
              <a:t> </a:t>
            </a:r>
            <a:r>
              <a:rPr u="sng" spc="-4" dirty="0">
                <a:solidFill>
                  <a:srgbClr val="656769"/>
                </a:solidFill>
                <a:uFill>
                  <a:solidFill>
                    <a:srgbClr val="656769"/>
                  </a:solidFill>
                </a:uFill>
                <a:latin typeface="Arial Unicode MS"/>
                <a:cs typeface="Arial Unicode MS"/>
              </a:rPr>
              <a:t>AND</a:t>
            </a:r>
            <a:endParaRPr>
              <a:latin typeface="Arial Unicode MS"/>
              <a:cs typeface="Arial Unicode MS"/>
            </a:endParaRPr>
          </a:p>
          <a:p>
            <a:pPr marL="1625604" marR="861323" lvl="3" indent="-228333">
              <a:spcBef>
                <a:spcPts val="390"/>
              </a:spcBef>
              <a:buFont typeface="Arial"/>
              <a:buChar char="–"/>
              <a:tabLst>
                <a:tab pos="1626237" algn="l"/>
              </a:tabLst>
            </a:pPr>
            <a:r>
              <a:rPr sz="1600" spc="-4" dirty="0">
                <a:solidFill>
                  <a:srgbClr val="656769"/>
                </a:solidFill>
                <a:latin typeface="Arial Unicode MS"/>
                <a:cs typeface="Arial Unicode MS"/>
              </a:rPr>
              <a:t>Beyond the scope of finite part changes or upgrades that are easily  evaluated in the context of maintaining the original design,</a:t>
            </a:r>
            <a:r>
              <a:rPr sz="1600" spc="80" dirty="0">
                <a:solidFill>
                  <a:srgbClr val="656769"/>
                </a:solidFill>
                <a:latin typeface="Arial Unicode MS"/>
                <a:cs typeface="Arial Unicode MS"/>
              </a:rPr>
              <a:t> </a:t>
            </a:r>
            <a:r>
              <a:rPr sz="1600" u="sng" spc="-4" dirty="0">
                <a:solidFill>
                  <a:srgbClr val="656769"/>
                </a:solidFill>
                <a:uFill>
                  <a:solidFill>
                    <a:srgbClr val="656769"/>
                  </a:solidFill>
                </a:uFill>
                <a:latin typeface="Arial Unicode MS"/>
                <a:cs typeface="Arial Unicode MS"/>
              </a:rPr>
              <a:t>OR</a:t>
            </a:r>
            <a:endParaRPr sz="1600">
              <a:latin typeface="Arial Unicode MS"/>
              <a:cs typeface="Arial Unicode MS"/>
            </a:endParaRPr>
          </a:p>
          <a:p>
            <a:pPr marL="1625604" lvl="3" indent="-228333">
              <a:spcBef>
                <a:spcPts val="384"/>
              </a:spcBef>
              <a:buFont typeface="Arial"/>
              <a:buChar char="–"/>
              <a:tabLst>
                <a:tab pos="1626237" algn="l"/>
              </a:tabLst>
            </a:pPr>
            <a:r>
              <a:rPr sz="1600" spc="-4" dirty="0">
                <a:solidFill>
                  <a:srgbClr val="656769"/>
                </a:solidFill>
                <a:latin typeface="Arial Unicode MS"/>
                <a:cs typeface="Arial Unicode MS"/>
              </a:rPr>
              <a:t>A component with extensive characteristic</a:t>
            </a:r>
            <a:r>
              <a:rPr sz="1600" spc="10" dirty="0">
                <a:solidFill>
                  <a:srgbClr val="656769"/>
                </a:solidFill>
                <a:latin typeface="Arial Unicode MS"/>
                <a:cs typeface="Arial Unicode MS"/>
              </a:rPr>
              <a:t> </a:t>
            </a:r>
            <a:r>
              <a:rPr sz="1600" spc="-4" dirty="0">
                <a:solidFill>
                  <a:srgbClr val="656769"/>
                </a:solidFill>
                <a:latin typeface="Arial Unicode MS"/>
                <a:cs typeface="Arial Unicode MS"/>
              </a:rPr>
              <a:t>changes?</a:t>
            </a:r>
            <a:endParaRPr sz="1600">
              <a:latin typeface="Arial Unicode MS"/>
              <a:cs typeface="Arial Unicode MS"/>
            </a:endParaRPr>
          </a:p>
          <a:p>
            <a:pPr marL="1168935" lvl="2" indent="-228333">
              <a:spcBef>
                <a:spcPts val="425"/>
              </a:spcBef>
              <a:buFont typeface="Arial"/>
              <a:buChar char="•"/>
              <a:tabLst>
                <a:tab pos="1168935" algn="l"/>
                <a:tab pos="1170210" algn="l"/>
              </a:tabLst>
            </a:pPr>
            <a:r>
              <a:rPr dirty="0">
                <a:solidFill>
                  <a:srgbClr val="656769"/>
                </a:solidFill>
                <a:latin typeface="Arial Unicode MS"/>
                <a:cs typeface="Arial Unicode MS"/>
              </a:rPr>
              <a:t>A </a:t>
            </a:r>
            <a:r>
              <a:rPr spc="-4" dirty="0">
                <a:solidFill>
                  <a:srgbClr val="656769"/>
                </a:solidFill>
                <a:latin typeface="Arial Unicode MS"/>
                <a:cs typeface="Arial Unicode MS"/>
              </a:rPr>
              <a:t>Critical Component</a:t>
            </a:r>
            <a:r>
              <a:rPr spc="25" dirty="0">
                <a:solidFill>
                  <a:srgbClr val="656769"/>
                </a:solidFill>
                <a:latin typeface="Arial Unicode MS"/>
                <a:cs typeface="Arial Unicode MS"/>
              </a:rPr>
              <a:t> </a:t>
            </a:r>
            <a:r>
              <a:rPr u="sng" spc="-4" dirty="0">
                <a:solidFill>
                  <a:srgbClr val="656769"/>
                </a:solidFill>
                <a:uFill>
                  <a:solidFill>
                    <a:srgbClr val="656769"/>
                  </a:solidFill>
                </a:uFill>
                <a:latin typeface="Arial Unicode MS"/>
                <a:cs typeface="Arial Unicode MS"/>
              </a:rPr>
              <a:t>AND</a:t>
            </a:r>
            <a:endParaRPr>
              <a:latin typeface="Arial Unicode MS"/>
              <a:cs typeface="Arial Unicode MS"/>
            </a:endParaRPr>
          </a:p>
          <a:p>
            <a:pPr marL="1625604" marR="861323" lvl="3" indent="-228333">
              <a:spcBef>
                <a:spcPts val="390"/>
              </a:spcBef>
              <a:buFont typeface="Arial"/>
              <a:buChar char="–"/>
              <a:tabLst>
                <a:tab pos="1626237" algn="l"/>
              </a:tabLst>
            </a:pPr>
            <a:r>
              <a:rPr sz="1600" spc="-4" dirty="0">
                <a:solidFill>
                  <a:srgbClr val="656769"/>
                </a:solidFill>
                <a:latin typeface="Arial Unicode MS"/>
                <a:cs typeface="Arial Unicode MS"/>
              </a:rPr>
              <a:t>Beyond the scope of finite part changes or upgrades that are easily  evaluated in the context of maintaining the original design,</a:t>
            </a:r>
            <a:r>
              <a:rPr sz="1600" spc="80" dirty="0">
                <a:solidFill>
                  <a:srgbClr val="656769"/>
                </a:solidFill>
                <a:latin typeface="Arial Unicode MS"/>
                <a:cs typeface="Arial Unicode MS"/>
              </a:rPr>
              <a:t> </a:t>
            </a:r>
            <a:r>
              <a:rPr sz="1600" u="sng" spc="-4" dirty="0">
                <a:solidFill>
                  <a:srgbClr val="656769"/>
                </a:solidFill>
                <a:uFill>
                  <a:solidFill>
                    <a:srgbClr val="656769"/>
                  </a:solidFill>
                </a:uFill>
                <a:latin typeface="Arial Unicode MS"/>
                <a:cs typeface="Arial Unicode MS"/>
              </a:rPr>
              <a:t>OR</a:t>
            </a:r>
            <a:endParaRPr sz="1600">
              <a:latin typeface="Arial Unicode MS"/>
              <a:cs typeface="Arial Unicode MS"/>
            </a:endParaRPr>
          </a:p>
          <a:p>
            <a:pPr marL="1681418" lvl="3" indent="-284146">
              <a:spcBef>
                <a:spcPts val="384"/>
              </a:spcBef>
              <a:buFont typeface="Arial"/>
              <a:buChar char="–"/>
              <a:tabLst>
                <a:tab pos="1682054" algn="l"/>
                <a:tab pos="1682686" algn="l"/>
              </a:tabLst>
            </a:pPr>
            <a:r>
              <a:rPr sz="1600" spc="-4" dirty="0">
                <a:solidFill>
                  <a:srgbClr val="656769"/>
                </a:solidFill>
                <a:latin typeface="Arial Unicode MS"/>
                <a:cs typeface="Arial Unicode MS"/>
              </a:rPr>
              <a:t>A component with extensive characteristic</a:t>
            </a:r>
            <a:r>
              <a:rPr sz="1600" spc="14" dirty="0">
                <a:solidFill>
                  <a:srgbClr val="656769"/>
                </a:solidFill>
                <a:latin typeface="Arial Unicode MS"/>
                <a:cs typeface="Arial Unicode MS"/>
              </a:rPr>
              <a:t> </a:t>
            </a:r>
            <a:r>
              <a:rPr sz="1600" spc="-4" dirty="0">
                <a:solidFill>
                  <a:srgbClr val="656769"/>
                </a:solidFill>
                <a:latin typeface="Arial Unicode MS"/>
                <a:cs typeface="Arial Unicode MS"/>
              </a:rPr>
              <a:t>changes?</a:t>
            </a:r>
            <a:endParaRPr sz="1600">
              <a:latin typeface="Arial Unicode MS"/>
              <a:cs typeface="Arial Unicode MS"/>
            </a:endParaRPr>
          </a:p>
          <a:p>
            <a:pPr marL="1168935" marR="156660" lvl="2" indent="-228333">
              <a:spcBef>
                <a:spcPts val="425"/>
              </a:spcBef>
              <a:buFont typeface="Arial"/>
              <a:buChar char="•"/>
              <a:tabLst>
                <a:tab pos="1168935" algn="l"/>
                <a:tab pos="1170210" algn="l"/>
              </a:tabLst>
            </a:pPr>
            <a:r>
              <a:rPr spc="-4" dirty="0">
                <a:solidFill>
                  <a:srgbClr val="656769"/>
                </a:solidFill>
                <a:latin typeface="Arial Unicode MS"/>
                <a:cs typeface="Arial Unicode MS"/>
              </a:rPr>
              <a:t>Will use of the Proposed Replacement item change the fit or function of  the </a:t>
            </a:r>
            <a:r>
              <a:rPr spc="-10" dirty="0">
                <a:solidFill>
                  <a:srgbClr val="656769"/>
                </a:solidFill>
                <a:latin typeface="Arial Unicode MS"/>
                <a:cs typeface="Arial Unicode MS"/>
              </a:rPr>
              <a:t>parent</a:t>
            </a:r>
            <a:r>
              <a:rPr spc="10" dirty="0">
                <a:solidFill>
                  <a:srgbClr val="656769"/>
                </a:solidFill>
                <a:latin typeface="Arial Unicode MS"/>
                <a:cs typeface="Arial Unicode MS"/>
              </a:rPr>
              <a:t> </a:t>
            </a:r>
            <a:r>
              <a:rPr spc="-10" dirty="0">
                <a:solidFill>
                  <a:srgbClr val="656769"/>
                </a:solidFill>
                <a:latin typeface="Arial Unicode MS"/>
                <a:cs typeface="Arial Unicode MS"/>
              </a:rPr>
              <a:t>component?</a:t>
            </a:r>
            <a:endParaRPr>
              <a:latin typeface="Arial Unicode MS"/>
              <a:cs typeface="Arial Unicode MS"/>
            </a:endParaRPr>
          </a:p>
          <a:p>
            <a:pPr marL="1168935" marR="5080" lvl="2" indent="-228333">
              <a:spcBef>
                <a:spcPts val="430"/>
              </a:spcBef>
              <a:buFont typeface="Arial"/>
              <a:buChar char="•"/>
              <a:tabLst>
                <a:tab pos="1168935" algn="l"/>
                <a:tab pos="1170210" algn="l"/>
              </a:tabLst>
            </a:pPr>
            <a:r>
              <a:rPr spc="-4" dirty="0">
                <a:solidFill>
                  <a:srgbClr val="656769"/>
                </a:solidFill>
                <a:latin typeface="Arial Unicode MS"/>
                <a:cs typeface="Arial Unicode MS"/>
              </a:rPr>
              <a:t>Does the proposed replacement item adversely impact failure effects?  The adverse impact may be an increase in probability or consequence of  </a:t>
            </a:r>
            <a:r>
              <a:rPr dirty="0">
                <a:solidFill>
                  <a:srgbClr val="656769"/>
                </a:solidFill>
                <a:latin typeface="Arial Unicode MS"/>
                <a:cs typeface="Arial Unicode MS"/>
              </a:rPr>
              <a:t>a </a:t>
            </a:r>
            <a:r>
              <a:rPr spc="-4" dirty="0">
                <a:solidFill>
                  <a:srgbClr val="656769"/>
                </a:solidFill>
                <a:latin typeface="Arial Unicode MS"/>
                <a:cs typeface="Arial Unicode MS"/>
              </a:rPr>
              <a:t>failure of the same (or similar) type as the original</a:t>
            </a:r>
            <a:r>
              <a:rPr spc="50" dirty="0">
                <a:solidFill>
                  <a:srgbClr val="656769"/>
                </a:solidFill>
                <a:latin typeface="Arial Unicode MS"/>
                <a:cs typeface="Arial Unicode MS"/>
              </a:rPr>
              <a:t> </a:t>
            </a:r>
            <a:r>
              <a:rPr spc="-4" dirty="0">
                <a:solidFill>
                  <a:srgbClr val="656769"/>
                </a:solidFill>
                <a:latin typeface="Arial Unicode MS"/>
                <a:cs typeface="Arial Unicode MS"/>
              </a:rPr>
              <a:t>item.</a:t>
            </a:r>
            <a:endParaRPr>
              <a:latin typeface="Arial Unicode MS"/>
              <a:cs typeface="Arial Unicode MS"/>
            </a:endParaRPr>
          </a:p>
          <a:p>
            <a:pPr marL="769988" marR="628549" lvl="1" indent="-286051">
              <a:spcBef>
                <a:spcPts val="475"/>
              </a:spcBef>
              <a:buFont typeface="Arial"/>
              <a:buChar char="–"/>
              <a:tabLst>
                <a:tab pos="770624" algn="l"/>
                <a:tab pos="771257" algn="l"/>
              </a:tabLst>
            </a:pPr>
            <a:r>
              <a:rPr dirty="0">
                <a:solidFill>
                  <a:srgbClr val="656769"/>
                </a:solidFill>
                <a:latin typeface="Arial Unicode MS"/>
                <a:cs typeface="Arial Unicode MS"/>
              </a:rPr>
              <a:t>A yes answer </a:t>
            </a:r>
            <a:r>
              <a:rPr spc="-4" dirty="0">
                <a:solidFill>
                  <a:srgbClr val="656769"/>
                </a:solidFill>
                <a:latin typeface="Arial Unicode MS"/>
                <a:cs typeface="Arial Unicode MS"/>
              </a:rPr>
              <a:t>to </a:t>
            </a:r>
            <a:r>
              <a:rPr dirty="0">
                <a:solidFill>
                  <a:srgbClr val="656769"/>
                </a:solidFill>
                <a:latin typeface="Arial Unicode MS"/>
                <a:cs typeface="Arial Unicode MS"/>
              </a:rPr>
              <a:t>any of the 4 questions causes the</a:t>
            </a:r>
            <a:r>
              <a:rPr spc="-204" dirty="0">
                <a:solidFill>
                  <a:srgbClr val="656769"/>
                </a:solidFill>
                <a:latin typeface="Arial Unicode MS"/>
                <a:cs typeface="Arial Unicode MS"/>
              </a:rPr>
              <a:t> </a:t>
            </a:r>
            <a:r>
              <a:rPr dirty="0">
                <a:solidFill>
                  <a:srgbClr val="656769"/>
                </a:solidFill>
                <a:latin typeface="Arial Unicode MS"/>
                <a:cs typeface="Arial Unicode MS"/>
              </a:rPr>
              <a:t>Responsible  Engineer (RE) to use the Long</a:t>
            </a:r>
            <a:r>
              <a:rPr spc="-114" dirty="0">
                <a:solidFill>
                  <a:srgbClr val="656769"/>
                </a:solidFill>
                <a:latin typeface="Arial Unicode MS"/>
                <a:cs typeface="Arial Unicode MS"/>
              </a:rPr>
              <a:t> </a:t>
            </a:r>
            <a:r>
              <a:rPr dirty="0">
                <a:solidFill>
                  <a:srgbClr val="656769"/>
                </a:solidFill>
                <a:latin typeface="Arial Unicode MS"/>
                <a:cs typeface="Arial Unicode MS"/>
              </a:rPr>
              <a:t>Form.</a:t>
            </a:r>
            <a:endParaRPr>
              <a:latin typeface="Arial Unicode MS"/>
              <a:cs typeface="Arial Unicode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583325" y="657437"/>
            <a:ext cx="891748" cy="467152"/>
          </a:xfrm>
          <a:prstGeom prst="rect">
            <a:avLst/>
          </a:prstGeom>
        </p:spPr>
        <p:txBody>
          <a:bodyPr vert="horz" wrap="square" lIns="0" tIns="13320" rIns="0" bIns="0" rtlCol="0">
            <a:spAutoFit/>
          </a:bodyPr>
          <a:lstStyle/>
          <a:p>
            <a:pPr marL="35518">
              <a:spcBef>
                <a:spcPts val="105"/>
              </a:spcBef>
            </a:pPr>
            <a:r>
              <a:rPr b="0" dirty="0">
                <a:latin typeface="Arial Unicode MS"/>
                <a:cs typeface="Arial Unicode MS"/>
              </a:rPr>
              <a:t>S</a:t>
            </a:r>
            <a:r>
              <a:rPr spc="-325" dirty="0"/>
              <a:t>I</a:t>
            </a:r>
            <a:r>
              <a:rPr spc="-155" dirty="0"/>
              <a:t>E</a:t>
            </a:r>
            <a:r>
              <a:rPr spc="-160" dirty="0"/>
              <a:t>P</a:t>
            </a:r>
          </a:p>
        </p:txBody>
      </p:sp>
      <p:sp>
        <p:nvSpPr>
          <p:cNvPr id="10" name="object 10"/>
          <p:cNvSpPr txBox="1"/>
          <p:nvPr/>
        </p:nvSpPr>
        <p:spPr>
          <a:xfrm>
            <a:off x="777460" y="1353430"/>
            <a:ext cx="8237220" cy="5744443"/>
          </a:xfrm>
          <a:prstGeom prst="rect">
            <a:avLst/>
          </a:prstGeom>
        </p:spPr>
        <p:txBody>
          <a:bodyPr vert="horz" wrap="square" lIns="0" tIns="99581" rIns="0" bIns="0" rtlCol="0">
            <a:spAutoFit/>
          </a:bodyPr>
          <a:lstStyle/>
          <a:p>
            <a:pPr marL="355185" indent="-342498">
              <a:spcBef>
                <a:spcPts val="784"/>
              </a:spcBef>
              <a:buFont typeface="Arial"/>
              <a:buChar char="•"/>
              <a:tabLst>
                <a:tab pos="354552" algn="l"/>
                <a:tab pos="355820" algn="l"/>
                <a:tab pos="2472337" algn="l"/>
              </a:tabLst>
            </a:pPr>
            <a:r>
              <a:rPr sz="2800" spc="-4" dirty="0">
                <a:solidFill>
                  <a:srgbClr val="656769"/>
                </a:solidFill>
                <a:latin typeface="Arial Unicode MS"/>
                <a:cs typeface="Arial Unicode MS"/>
              </a:rPr>
              <a:t>Long</a:t>
            </a:r>
            <a:r>
              <a:rPr sz="2800" spc="4" dirty="0">
                <a:solidFill>
                  <a:srgbClr val="656769"/>
                </a:solidFill>
                <a:latin typeface="Arial Unicode MS"/>
                <a:cs typeface="Arial Unicode MS"/>
              </a:rPr>
              <a:t> </a:t>
            </a:r>
            <a:r>
              <a:rPr sz="2800" spc="-4" dirty="0">
                <a:solidFill>
                  <a:srgbClr val="656769"/>
                </a:solidFill>
                <a:latin typeface="Arial Unicode MS"/>
                <a:cs typeface="Arial Unicode MS"/>
              </a:rPr>
              <a:t>Form</a:t>
            </a:r>
            <a:r>
              <a:rPr sz="2800" spc="35" dirty="0">
                <a:solidFill>
                  <a:srgbClr val="656769"/>
                </a:solidFill>
                <a:latin typeface="Arial Unicode MS"/>
                <a:cs typeface="Arial Unicode MS"/>
              </a:rPr>
              <a:t> </a:t>
            </a:r>
            <a:r>
              <a:rPr sz="2800" spc="-4" dirty="0">
                <a:solidFill>
                  <a:srgbClr val="656769"/>
                </a:solidFill>
                <a:latin typeface="Arial Unicode MS"/>
                <a:cs typeface="Arial Unicode MS"/>
              </a:rPr>
              <a:t>/	Short Form</a:t>
            </a:r>
            <a:r>
              <a:rPr sz="2800" spc="4" dirty="0">
                <a:solidFill>
                  <a:srgbClr val="656769"/>
                </a:solidFill>
                <a:latin typeface="Arial Unicode MS"/>
                <a:cs typeface="Arial Unicode MS"/>
              </a:rPr>
              <a:t> </a:t>
            </a:r>
            <a:r>
              <a:rPr sz="2800" spc="-4" dirty="0">
                <a:solidFill>
                  <a:srgbClr val="656769"/>
                </a:solidFill>
                <a:latin typeface="Arial Unicode MS"/>
                <a:cs typeface="Arial Unicode MS"/>
              </a:rPr>
              <a:t>Differences</a:t>
            </a:r>
            <a:endParaRPr sz="2800">
              <a:latin typeface="Arial Unicode MS"/>
              <a:cs typeface="Arial Unicode MS"/>
            </a:endParaRPr>
          </a:p>
          <a:p>
            <a:pPr marL="755402" marR="201692" lvl="1" indent="-286051">
              <a:spcBef>
                <a:spcPts val="589"/>
              </a:spcBef>
              <a:buFont typeface="Arial"/>
              <a:buChar char="–"/>
              <a:tabLst>
                <a:tab pos="756036" algn="l"/>
                <a:tab pos="4395408" algn="l"/>
              </a:tabLst>
            </a:pPr>
            <a:r>
              <a:rPr sz="2500" spc="-4" dirty="0">
                <a:solidFill>
                  <a:srgbClr val="656769"/>
                </a:solidFill>
                <a:latin typeface="Arial Unicode MS"/>
                <a:cs typeface="Arial Unicode MS"/>
              </a:rPr>
              <a:t>The Long Form includes </a:t>
            </a:r>
            <a:r>
              <a:rPr sz="2500" dirty="0">
                <a:solidFill>
                  <a:srgbClr val="656769"/>
                </a:solidFill>
                <a:latin typeface="Arial Unicode MS"/>
                <a:cs typeface="Arial Unicode MS"/>
              </a:rPr>
              <a:t>a </a:t>
            </a:r>
            <a:r>
              <a:rPr sz="2500" spc="-4" dirty="0">
                <a:solidFill>
                  <a:srgbClr val="656769"/>
                </a:solidFill>
                <a:latin typeface="Arial Unicode MS"/>
                <a:cs typeface="Arial Unicode MS"/>
              </a:rPr>
              <a:t>determination of the Safety  Related</a:t>
            </a:r>
            <a:r>
              <a:rPr sz="2500" spc="25" dirty="0">
                <a:solidFill>
                  <a:srgbClr val="656769"/>
                </a:solidFill>
                <a:latin typeface="Arial Unicode MS"/>
                <a:cs typeface="Arial Unicode MS"/>
              </a:rPr>
              <a:t> </a:t>
            </a:r>
            <a:r>
              <a:rPr sz="2500" spc="-4" dirty="0">
                <a:solidFill>
                  <a:srgbClr val="656769"/>
                </a:solidFill>
                <a:latin typeface="Arial Unicode MS"/>
                <a:cs typeface="Arial Unicode MS"/>
              </a:rPr>
              <a:t>Functional</a:t>
            </a:r>
            <a:r>
              <a:rPr sz="2500" spc="25" dirty="0">
                <a:solidFill>
                  <a:srgbClr val="656769"/>
                </a:solidFill>
                <a:latin typeface="Arial Unicode MS"/>
                <a:cs typeface="Arial Unicode MS"/>
              </a:rPr>
              <a:t> </a:t>
            </a:r>
            <a:r>
              <a:rPr sz="2500" spc="-4" dirty="0">
                <a:solidFill>
                  <a:srgbClr val="656769"/>
                </a:solidFill>
                <a:latin typeface="Arial Unicode MS"/>
                <a:cs typeface="Arial Unicode MS"/>
              </a:rPr>
              <a:t>Mode:	ACTIVE or</a:t>
            </a:r>
            <a:r>
              <a:rPr sz="2500" spc="-25" dirty="0">
                <a:solidFill>
                  <a:srgbClr val="656769"/>
                </a:solidFill>
                <a:latin typeface="Arial Unicode MS"/>
                <a:cs typeface="Arial Unicode MS"/>
              </a:rPr>
              <a:t> </a:t>
            </a:r>
            <a:r>
              <a:rPr sz="2500" spc="-4" dirty="0">
                <a:solidFill>
                  <a:srgbClr val="656769"/>
                </a:solidFill>
                <a:latin typeface="Arial Unicode MS"/>
                <a:cs typeface="Arial Unicode MS"/>
              </a:rPr>
              <a:t>PASSIVE</a:t>
            </a:r>
            <a:endParaRPr sz="2500">
              <a:latin typeface="Arial Unicode MS"/>
              <a:cs typeface="Arial Unicode MS"/>
            </a:endParaRPr>
          </a:p>
          <a:p>
            <a:pPr marL="755402" marR="340599" lvl="1" indent="-286051">
              <a:spcBef>
                <a:spcPts val="579"/>
              </a:spcBef>
              <a:buFont typeface="Arial"/>
              <a:buChar char="–"/>
              <a:tabLst>
                <a:tab pos="756036" algn="l"/>
              </a:tabLst>
            </a:pPr>
            <a:r>
              <a:rPr sz="2500" spc="-4" dirty="0">
                <a:solidFill>
                  <a:srgbClr val="656769"/>
                </a:solidFill>
                <a:latin typeface="Arial Unicode MS"/>
                <a:cs typeface="Arial Unicode MS"/>
              </a:rPr>
              <a:t>It then goes on to have the RE determine the various  Functions of the</a:t>
            </a:r>
            <a:r>
              <a:rPr sz="2500" dirty="0">
                <a:solidFill>
                  <a:srgbClr val="656769"/>
                </a:solidFill>
                <a:latin typeface="Arial Unicode MS"/>
                <a:cs typeface="Arial Unicode MS"/>
              </a:rPr>
              <a:t> </a:t>
            </a:r>
            <a:r>
              <a:rPr sz="2500" spc="-4" dirty="0">
                <a:solidFill>
                  <a:srgbClr val="656769"/>
                </a:solidFill>
                <a:latin typeface="Arial Unicode MS"/>
                <a:cs typeface="Arial Unicode MS"/>
              </a:rPr>
              <a:t>Parent.</a:t>
            </a:r>
            <a:endParaRPr sz="2500">
              <a:latin typeface="Arial Unicode MS"/>
              <a:cs typeface="Arial Unicode MS"/>
            </a:endParaRPr>
          </a:p>
          <a:p>
            <a:pPr marL="755402" marR="114802" lvl="1" indent="-286051">
              <a:spcBef>
                <a:spcPts val="575"/>
              </a:spcBef>
              <a:buFont typeface="Arial"/>
              <a:buChar char="–"/>
              <a:tabLst>
                <a:tab pos="756036" algn="l"/>
              </a:tabLst>
            </a:pPr>
            <a:r>
              <a:rPr sz="2500" spc="-4" dirty="0">
                <a:solidFill>
                  <a:srgbClr val="656769"/>
                </a:solidFill>
                <a:latin typeface="Arial Unicode MS"/>
                <a:cs typeface="Arial Unicode MS"/>
              </a:rPr>
              <a:t>And the Credible Failure Mechanisms </a:t>
            </a:r>
            <a:r>
              <a:rPr sz="2500" dirty="0">
                <a:solidFill>
                  <a:srgbClr val="656769"/>
                </a:solidFill>
                <a:latin typeface="Arial Unicode MS"/>
                <a:cs typeface="Arial Unicode MS"/>
              </a:rPr>
              <a:t>/ </a:t>
            </a:r>
            <a:r>
              <a:rPr sz="2500" spc="-4" dirty="0">
                <a:solidFill>
                  <a:srgbClr val="656769"/>
                </a:solidFill>
                <a:latin typeface="Arial Unicode MS"/>
                <a:cs typeface="Arial Unicode MS"/>
              </a:rPr>
              <a:t>Modes and the  Effect on </a:t>
            </a:r>
            <a:r>
              <a:rPr sz="2500" dirty="0">
                <a:solidFill>
                  <a:srgbClr val="656769"/>
                </a:solidFill>
                <a:latin typeface="Arial Unicode MS"/>
                <a:cs typeface="Arial Unicode MS"/>
              </a:rPr>
              <a:t>the </a:t>
            </a:r>
            <a:r>
              <a:rPr sz="2500" spc="-4" dirty="0">
                <a:solidFill>
                  <a:srgbClr val="656769"/>
                </a:solidFill>
                <a:latin typeface="Arial Unicode MS"/>
                <a:cs typeface="Arial Unicode MS"/>
              </a:rPr>
              <a:t>Component Function</a:t>
            </a:r>
            <a:endParaRPr sz="2500">
              <a:latin typeface="Arial Unicode MS"/>
              <a:cs typeface="Arial Unicode MS"/>
            </a:endParaRPr>
          </a:p>
          <a:p>
            <a:pPr>
              <a:spcBef>
                <a:spcPts val="30"/>
              </a:spcBef>
            </a:pPr>
            <a:endParaRPr sz="3600">
              <a:latin typeface="Times New Roman"/>
              <a:cs typeface="Times New Roman"/>
            </a:endParaRPr>
          </a:p>
          <a:p>
            <a:pPr marL="70401" marR="5080"/>
            <a:r>
              <a:rPr sz="2800" spc="-4" dirty="0">
                <a:solidFill>
                  <a:srgbClr val="656769"/>
                </a:solidFill>
                <a:latin typeface="Arial Unicode MS"/>
                <a:cs typeface="Arial Unicode MS"/>
              </a:rPr>
              <a:t>All of this assists the evaluator in identifying the  Characteristics of the Original and the Replacement  Item that are critical in order to maintain the SR  function.</a:t>
            </a:r>
            <a:endParaRPr sz="2800">
              <a:latin typeface="Arial Unicode MS"/>
              <a:cs typeface="Arial Unicode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021202" y="657446"/>
            <a:ext cx="2040889" cy="467995"/>
          </a:xfrm>
          <a:prstGeom prst="rect">
            <a:avLst/>
          </a:prstGeom>
        </p:spPr>
        <p:txBody>
          <a:bodyPr vert="horz" wrap="square" lIns="0" tIns="13320" rIns="0" bIns="0" rtlCol="0">
            <a:spAutoFit/>
          </a:bodyPr>
          <a:lstStyle/>
          <a:p>
            <a:pPr marL="12685">
              <a:spcBef>
                <a:spcPts val="105"/>
              </a:spcBef>
            </a:pPr>
            <a:r>
              <a:rPr b="0" spc="-160" dirty="0">
                <a:latin typeface="Arial Unicode MS"/>
                <a:cs typeface="Arial Unicode MS"/>
              </a:rPr>
              <a:t>S</a:t>
            </a:r>
            <a:r>
              <a:rPr spc="-160" dirty="0"/>
              <a:t>IEP</a:t>
            </a:r>
            <a:r>
              <a:rPr spc="-215" dirty="0"/>
              <a:t> </a:t>
            </a:r>
            <a:r>
              <a:rPr spc="-254" dirty="0"/>
              <a:t>PILOT</a:t>
            </a:r>
          </a:p>
        </p:txBody>
      </p:sp>
      <p:sp>
        <p:nvSpPr>
          <p:cNvPr id="10" name="object 10"/>
          <p:cNvSpPr txBox="1"/>
          <p:nvPr/>
        </p:nvSpPr>
        <p:spPr>
          <a:xfrm>
            <a:off x="777471" y="1442668"/>
            <a:ext cx="8451215" cy="5757971"/>
          </a:xfrm>
          <a:prstGeom prst="rect">
            <a:avLst/>
          </a:prstGeom>
        </p:spPr>
        <p:txBody>
          <a:bodyPr vert="horz" wrap="square" lIns="0" tIns="12685" rIns="0" bIns="0" rtlCol="0">
            <a:spAutoFit/>
          </a:bodyPr>
          <a:lstStyle/>
          <a:p>
            <a:pPr marL="355185" indent="-342498">
              <a:spcBef>
                <a:spcPts val="100"/>
              </a:spcBef>
              <a:buFont typeface="Arial"/>
              <a:buChar char="•"/>
              <a:tabLst>
                <a:tab pos="354552" algn="l"/>
                <a:tab pos="355185" algn="l"/>
              </a:tabLst>
            </a:pPr>
            <a:r>
              <a:rPr sz="2500" spc="-4" dirty="0">
                <a:solidFill>
                  <a:srgbClr val="231F20"/>
                </a:solidFill>
                <a:latin typeface="Arial Unicode MS"/>
                <a:cs typeface="Arial Unicode MS"/>
              </a:rPr>
              <a:t>At SNC </a:t>
            </a:r>
            <a:r>
              <a:rPr sz="2500" dirty="0">
                <a:solidFill>
                  <a:srgbClr val="231F20"/>
                </a:solidFill>
                <a:latin typeface="Arial Unicode MS"/>
                <a:cs typeface="Arial Unicode MS"/>
              </a:rPr>
              <a:t>- </a:t>
            </a:r>
            <a:r>
              <a:rPr sz="2500" spc="-4" dirty="0">
                <a:solidFill>
                  <a:srgbClr val="231F20"/>
                </a:solidFill>
                <a:latin typeface="Arial Unicode MS"/>
                <a:cs typeface="Arial Unicode MS"/>
              </a:rPr>
              <a:t>VEGP Site PE team was chosen as </a:t>
            </a:r>
            <a:r>
              <a:rPr sz="2500" dirty="0">
                <a:solidFill>
                  <a:srgbClr val="231F20"/>
                </a:solidFill>
                <a:latin typeface="Arial Unicode MS"/>
                <a:cs typeface="Arial Unicode MS"/>
              </a:rPr>
              <a:t>a</a:t>
            </a:r>
            <a:r>
              <a:rPr sz="2500" spc="14" dirty="0">
                <a:solidFill>
                  <a:srgbClr val="231F20"/>
                </a:solidFill>
                <a:latin typeface="Arial Unicode MS"/>
                <a:cs typeface="Arial Unicode MS"/>
              </a:rPr>
              <a:t> </a:t>
            </a:r>
            <a:r>
              <a:rPr sz="2500" spc="-4" dirty="0">
                <a:solidFill>
                  <a:srgbClr val="231F20"/>
                </a:solidFill>
                <a:latin typeface="Arial Unicode MS"/>
                <a:cs typeface="Arial Unicode MS"/>
              </a:rPr>
              <a:t>Pilot</a:t>
            </a:r>
            <a:endParaRPr sz="2500">
              <a:latin typeface="Arial Unicode MS"/>
              <a:cs typeface="Arial Unicode MS"/>
            </a:endParaRPr>
          </a:p>
          <a:p>
            <a:pPr>
              <a:spcBef>
                <a:spcPts val="4"/>
              </a:spcBef>
              <a:buClr>
                <a:srgbClr val="231F20"/>
              </a:buClr>
              <a:buFont typeface="Arial"/>
              <a:buChar char="•"/>
            </a:pPr>
            <a:endParaRPr sz="3500">
              <a:latin typeface="Times New Roman"/>
              <a:cs typeface="Times New Roman"/>
            </a:endParaRPr>
          </a:p>
          <a:p>
            <a:pPr marL="355185" indent="-342498">
              <a:buFont typeface="Arial"/>
              <a:buChar char="•"/>
              <a:tabLst>
                <a:tab pos="354552" algn="l"/>
                <a:tab pos="355185" algn="l"/>
              </a:tabLst>
            </a:pPr>
            <a:r>
              <a:rPr sz="2500" spc="-4" dirty="0">
                <a:solidFill>
                  <a:srgbClr val="231F20"/>
                </a:solidFill>
                <a:latin typeface="Arial Unicode MS"/>
                <a:cs typeface="Arial Unicode MS"/>
              </a:rPr>
              <a:t>Pilot study ran </a:t>
            </a:r>
            <a:r>
              <a:rPr sz="2500" dirty="0">
                <a:solidFill>
                  <a:srgbClr val="231F20"/>
                </a:solidFill>
                <a:latin typeface="Arial Unicode MS"/>
                <a:cs typeface="Arial Unicode MS"/>
              </a:rPr>
              <a:t>from </a:t>
            </a:r>
            <a:r>
              <a:rPr sz="2500" spc="-4" dirty="0">
                <a:solidFill>
                  <a:srgbClr val="231F20"/>
                </a:solidFill>
                <a:latin typeface="Arial Unicode MS"/>
                <a:cs typeface="Arial Unicode MS"/>
              </a:rPr>
              <a:t>September </a:t>
            </a:r>
            <a:r>
              <a:rPr sz="2500" dirty="0">
                <a:solidFill>
                  <a:srgbClr val="231F20"/>
                </a:solidFill>
                <a:latin typeface="Arial Unicode MS"/>
                <a:cs typeface="Arial Unicode MS"/>
              </a:rPr>
              <a:t>5 through October </a:t>
            </a:r>
            <a:r>
              <a:rPr sz="2500" spc="-4" dirty="0">
                <a:solidFill>
                  <a:srgbClr val="231F20"/>
                </a:solidFill>
                <a:latin typeface="Arial Unicode MS"/>
                <a:cs typeface="Arial Unicode MS"/>
              </a:rPr>
              <a:t>15,</a:t>
            </a:r>
            <a:r>
              <a:rPr sz="2500" spc="-60" dirty="0">
                <a:solidFill>
                  <a:srgbClr val="231F20"/>
                </a:solidFill>
                <a:latin typeface="Arial Unicode MS"/>
                <a:cs typeface="Arial Unicode MS"/>
              </a:rPr>
              <a:t> </a:t>
            </a:r>
            <a:r>
              <a:rPr sz="2500" spc="-4" dirty="0">
                <a:solidFill>
                  <a:srgbClr val="231F20"/>
                </a:solidFill>
                <a:latin typeface="Arial Unicode MS"/>
                <a:cs typeface="Arial Unicode MS"/>
              </a:rPr>
              <a:t>2017</a:t>
            </a:r>
            <a:endParaRPr sz="2500">
              <a:latin typeface="Arial Unicode MS"/>
              <a:cs typeface="Arial Unicode MS"/>
            </a:endParaRPr>
          </a:p>
          <a:p>
            <a:pPr marL="355185" marR="5080" indent="-342498">
              <a:spcBef>
                <a:spcPts val="575"/>
              </a:spcBef>
              <a:buFont typeface="Arial"/>
              <a:buChar char="•"/>
              <a:tabLst>
                <a:tab pos="354552" algn="l"/>
                <a:tab pos="355185" algn="l"/>
              </a:tabLst>
            </a:pPr>
            <a:r>
              <a:rPr sz="2500" spc="-4" dirty="0">
                <a:solidFill>
                  <a:srgbClr val="231F20"/>
                </a:solidFill>
                <a:latin typeface="Arial Unicode MS"/>
                <a:cs typeface="Arial Unicode MS"/>
              </a:rPr>
              <a:t>VEGP entered </a:t>
            </a:r>
            <a:r>
              <a:rPr sz="2500" dirty="0">
                <a:solidFill>
                  <a:srgbClr val="231F20"/>
                </a:solidFill>
                <a:latin typeface="Arial Unicode MS"/>
                <a:cs typeface="Arial Unicode MS"/>
              </a:rPr>
              <a:t>a </a:t>
            </a:r>
            <a:r>
              <a:rPr sz="2500" spc="-4" dirty="0">
                <a:solidFill>
                  <a:srgbClr val="231F20"/>
                </a:solidFill>
                <a:latin typeface="Arial Unicode MS"/>
                <a:cs typeface="Arial Unicode MS"/>
              </a:rPr>
              <a:t>refueling outage on Sept. 17 that ended on  </a:t>
            </a:r>
            <a:r>
              <a:rPr sz="2500" dirty="0">
                <a:solidFill>
                  <a:srgbClr val="231F20"/>
                </a:solidFill>
                <a:latin typeface="Arial Unicode MS"/>
                <a:cs typeface="Arial Unicode MS"/>
              </a:rPr>
              <a:t>October 4 </a:t>
            </a:r>
            <a:r>
              <a:rPr sz="2500" spc="-4" dirty="0">
                <a:solidFill>
                  <a:srgbClr val="231F20"/>
                </a:solidFill>
                <a:latin typeface="Arial Unicode MS"/>
                <a:cs typeface="Arial Unicode MS"/>
              </a:rPr>
              <a:t>(17 Days, </a:t>
            </a:r>
            <a:r>
              <a:rPr sz="2500" dirty="0">
                <a:solidFill>
                  <a:srgbClr val="231F20"/>
                </a:solidFill>
                <a:latin typeface="Arial Unicode MS"/>
                <a:cs typeface="Arial Unicode MS"/>
              </a:rPr>
              <a:t>5 </a:t>
            </a:r>
            <a:r>
              <a:rPr sz="2500" spc="-4" dirty="0">
                <a:solidFill>
                  <a:srgbClr val="231F20"/>
                </a:solidFill>
                <a:latin typeface="Arial Unicode MS"/>
                <a:cs typeface="Arial Unicode MS"/>
              </a:rPr>
              <a:t>Hours, </a:t>
            </a:r>
            <a:r>
              <a:rPr sz="2500" dirty="0">
                <a:solidFill>
                  <a:srgbClr val="231F20"/>
                </a:solidFill>
                <a:latin typeface="Arial Unicode MS"/>
                <a:cs typeface="Arial Unicode MS"/>
              </a:rPr>
              <a:t>&amp; </a:t>
            </a:r>
            <a:r>
              <a:rPr sz="2500" spc="-4" dirty="0">
                <a:solidFill>
                  <a:srgbClr val="231F20"/>
                </a:solidFill>
                <a:latin typeface="Arial Unicode MS"/>
                <a:cs typeface="Arial Unicode MS"/>
              </a:rPr>
              <a:t>36</a:t>
            </a:r>
            <a:r>
              <a:rPr sz="2500" spc="-35" dirty="0">
                <a:solidFill>
                  <a:srgbClr val="231F20"/>
                </a:solidFill>
                <a:latin typeface="Arial Unicode MS"/>
                <a:cs typeface="Arial Unicode MS"/>
              </a:rPr>
              <a:t> </a:t>
            </a:r>
            <a:r>
              <a:rPr sz="2500" spc="-4" dirty="0">
                <a:solidFill>
                  <a:srgbClr val="231F20"/>
                </a:solidFill>
                <a:latin typeface="Arial Unicode MS"/>
                <a:cs typeface="Arial Unicode MS"/>
              </a:rPr>
              <a:t>Minutes)</a:t>
            </a:r>
            <a:endParaRPr sz="2500">
              <a:latin typeface="Arial Unicode MS"/>
              <a:cs typeface="Arial Unicode MS"/>
            </a:endParaRPr>
          </a:p>
          <a:p>
            <a:pPr marL="355185" marR="590494" indent="-342498">
              <a:spcBef>
                <a:spcPts val="579"/>
              </a:spcBef>
              <a:buFont typeface="Arial"/>
              <a:buChar char="•"/>
              <a:tabLst>
                <a:tab pos="354552" algn="l"/>
                <a:tab pos="355185" algn="l"/>
              </a:tabLst>
            </a:pPr>
            <a:r>
              <a:rPr sz="2500" spc="-4" dirty="0">
                <a:solidFill>
                  <a:srgbClr val="231F20"/>
                </a:solidFill>
                <a:latin typeface="Arial Unicode MS"/>
                <a:cs typeface="Arial Unicode MS"/>
              </a:rPr>
              <a:t>SNC Supply Chain created departmental level Interface  procedure for PE usage</a:t>
            </a:r>
            <a:r>
              <a:rPr sz="2500" spc="14" dirty="0">
                <a:solidFill>
                  <a:srgbClr val="231F20"/>
                </a:solidFill>
                <a:latin typeface="Arial Unicode MS"/>
                <a:cs typeface="Arial Unicode MS"/>
              </a:rPr>
              <a:t> </a:t>
            </a:r>
            <a:r>
              <a:rPr sz="2500" spc="-4" dirty="0">
                <a:solidFill>
                  <a:srgbClr val="231F20"/>
                </a:solidFill>
                <a:latin typeface="Arial Unicode MS"/>
                <a:cs typeface="Arial Unicode MS"/>
              </a:rPr>
              <a:t>(SCM-ENG-019)</a:t>
            </a:r>
            <a:endParaRPr sz="2500">
              <a:latin typeface="Arial Unicode MS"/>
              <a:cs typeface="Arial Unicode MS"/>
            </a:endParaRPr>
          </a:p>
          <a:p>
            <a:pPr marL="755402" lvl="1" indent="-286051">
              <a:spcBef>
                <a:spcPts val="505"/>
              </a:spcBef>
              <a:buFont typeface="Arial"/>
              <a:buChar char="–"/>
              <a:tabLst>
                <a:tab pos="755402" algn="l"/>
                <a:tab pos="756036" algn="l"/>
              </a:tabLst>
            </a:pPr>
            <a:r>
              <a:rPr sz="2000" dirty="0">
                <a:solidFill>
                  <a:srgbClr val="231F20"/>
                </a:solidFill>
                <a:latin typeface="Arial Unicode MS"/>
                <a:cs typeface="Arial Unicode MS"/>
              </a:rPr>
              <a:t>To Verify Interface </a:t>
            </a:r>
            <a:r>
              <a:rPr sz="2000" spc="-4" dirty="0">
                <a:solidFill>
                  <a:srgbClr val="231F20"/>
                </a:solidFill>
                <a:latin typeface="Arial Unicode MS"/>
                <a:cs typeface="Arial Unicode MS"/>
              </a:rPr>
              <a:t>Procedure </a:t>
            </a:r>
            <a:r>
              <a:rPr sz="2000" dirty="0">
                <a:solidFill>
                  <a:srgbClr val="231F20"/>
                </a:solidFill>
                <a:latin typeface="Arial Unicode MS"/>
                <a:cs typeface="Arial Unicode MS"/>
              </a:rPr>
              <a:t>during the Pilot</a:t>
            </a:r>
            <a:r>
              <a:rPr sz="2000" spc="-150" dirty="0">
                <a:solidFill>
                  <a:srgbClr val="231F20"/>
                </a:solidFill>
                <a:latin typeface="Arial Unicode MS"/>
                <a:cs typeface="Arial Unicode MS"/>
              </a:rPr>
              <a:t> </a:t>
            </a:r>
            <a:r>
              <a:rPr sz="2000" dirty="0">
                <a:solidFill>
                  <a:srgbClr val="231F20"/>
                </a:solidFill>
                <a:latin typeface="Arial Unicode MS"/>
                <a:cs typeface="Arial Unicode MS"/>
              </a:rPr>
              <a:t>Program</a:t>
            </a:r>
            <a:endParaRPr sz="2000">
              <a:latin typeface="Arial Unicode MS"/>
              <a:cs typeface="Arial Unicode MS"/>
            </a:endParaRPr>
          </a:p>
          <a:p>
            <a:pPr marL="755402" lvl="1" indent="-286051">
              <a:spcBef>
                <a:spcPts val="480"/>
              </a:spcBef>
              <a:buFont typeface="Arial"/>
              <a:buChar char="–"/>
              <a:tabLst>
                <a:tab pos="755402" algn="l"/>
                <a:tab pos="756036" algn="l"/>
              </a:tabLst>
            </a:pPr>
            <a:r>
              <a:rPr sz="2000" dirty="0">
                <a:solidFill>
                  <a:srgbClr val="231F20"/>
                </a:solidFill>
                <a:latin typeface="Arial Unicode MS"/>
                <a:cs typeface="Arial Unicode MS"/>
              </a:rPr>
              <a:t>To allow easy correction of any errors</a:t>
            </a:r>
            <a:r>
              <a:rPr sz="2000" spc="-145" dirty="0">
                <a:solidFill>
                  <a:srgbClr val="231F20"/>
                </a:solidFill>
                <a:latin typeface="Arial Unicode MS"/>
                <a:cs typeface="Arial Unicode MS"/>
              </a:rPr>
              <a:t> </a:t>
            </a:r>
            <a:r>
              <a:rPr sz="2000" dirty="0">
                <a:solidFill>
                  <a:srgbClr val="231F20"/>
                </a:solidFill>
                <a:latin typeface="Arial Unicode MS"/>
                <a:cs typeface="Arial Unicode MS"/>
              </a:rPr>
              <a:t>uncovered</a:t>
            </a:r>
            <a:endParaRPr sz="2000">
              <a:latin typeface="Arial Unicode MS"/>
              <a:cs typeface="Arial Unicode MS"/>
            </a:endParaRPr>
          </a:p>
          <a:p>
            <a:pPr marL="355185" marR="262585" indent="-342498">
              <a:spcBef>
                <a:spcPts val="550"/>
              </a:spcBef>
              <a:buFont typeface="Arial"/>
              <a:buChar char="•"/>
              <a:tabLst>
                <a:tab pos="354552" algn="l"/>
                <a:tab pos="355185" algn="l"/>
                <a:tab pos="2368953" algn="l"/>
              </a:tabLst>
            </a:pPr>
            <a:r>
              <a:rPr sz="2500" spc="-4" dirty="0">
                <a:solidFill>
                  <a:srgbClr val="231F20"/>
                </a:solidFill>
                <a:latin typeface="Arial Unicode MS"/>
                <a:cs typeface="Arial Unicode MS"/>
              </a:rPr>
              <a:t>After Confirmation SNC is creating </a:t>
            </a:r>
            <a:r>
              <a:rPr sz="2500" dirty="0">
                <a:solidFill>
                  <a:srgbClr val="231F20"/>
                </a:solidFill>
                <a:latin typeface="Arial Unicode MS"/>
                <a:cs typeface="Arial Unicode MS"/>
              </a:rPr>
              <a:t>a </a:t>
            </a:r>
            <a:r>
              <a:rPr sz="2500" spc="-4" dirty="0">
                <a:solidFill>
                  <a:srgbClr val="231F20"/>
                </a:solidFill>
                <a:latin typeface="Arial Unicode MS"/>
                <a:cs typeface="Arial Unicode MS"/>
              </a:rPr>
              <a:t>Fleet Procedure,  </a:t>
            </a:r>
            <a:r>
              <a:rPr sz="2500" spc="30" dirty="0">
                <a:solidFill>
                  <a:srgbClr val="231F20"/>
                </a:solidFill>
                <a:latin typeface="Arial Unicode MS"/>
                <a:cs typeface="Arial Unicode MS"/>
              </a:rPr>
              <a:t>NMP-ES-098	</a:t>
            </a:r>
            <a:r>
              <a:rPr sz="2500" spc="-4" dirty="0">
                <a:solidFill>
                  <a:srgbClr val="231F20"/>
                </a:solidFill>
                <a:latin typeface="Arial Unicode MS"/>
                <a:cs typeface="Arial Unicode MS"/>
              </a:rPr>
              <a:t>for use by both </a:t>
            </a:r>
            <a:r>
              <a:rPr sz="2500" spc="10" dirty="0">
                <a:solidFill>
                  <a:srgbClr val="231F20"/>
                </a:solidFill>
                <a:latin typeface="Arial Unicode MS"/>
                <a:cs typeface="Arial Unicode MS"/>
              </a:rPr>
              <a:t>PE's </a:t>
            </a:r>
            <a:r>
              <a:rPr sz="2500" spc="-4" dirty="0">
                <a:solidFill>
                  <a:srgbClr val="231F20"/>
                </a:solidFill>
                <a:latin typeface="Arial Unicode MS"/>
                <a:cs typeface="Arial Unicode MS"/>
              </a:rPr>
              <a:t>and other Engineering  groups (Maintenance Engineering and</a:t>
            </a:r>
            <a:r>
              <a:rPr sz="2500" spc="90" dirty="0">
                <a:solidFill>
                  <a:srgbClr val="231F20"/>
                </a:solidFill>
                <a:latin typeface="Arial Unicode MS"/>
                <a:cs typeface="Arial Unicode MS"/>
              </a:rPr>
              <a:t> </a:t>
            </a:r>
            <a:r>
              <a:rPr sz="2500" spc="-4" dirty="0">
                <a:solidFill>
                  <a:srgbClr val="231F20"/>
                </a:solidFill>
                <a:latin typeface="Arial Unicode MS"/>
                <a:cs typeface="Arial Unicode MS"/>
              </a:rPr>
              <a:t>EFIN)</a:t>
            </a:r>
            <a:endParaRPr sz="2500">
              <a:latin typeface="Arial Unicode MS"/>
              <a:cs typeface="Arial Unicode M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021202" y="657446"/>
            <a:ext cx="2040889" cy="467995"/>
          </a:xfrm>
          <a:prstGeom prst="rect">
            <a:avLst/>
          </a:prstGeom>
        </p:spPr>
        <p:txBody>
          <a:bodyPr vert="horz" wrap="square" lIns="0" tIns="13320" rIns="0" bIns="0" rtlCol="0">
            <a:spAutoFit/>
          </a:bodyPr>
          <a:lstStyle/>
          <a:p>
            <a:pPr marL="12685">
              <a:spcBef>
                <a:spcPts val="105"/>
              </a:spcBef>
            </a:pPr>
            <a:r>
              <a:rPr b="0" spc="-160" dirty="0">
                <a:latin typeface="Arial Unicode MS"/>
                <a:cs typeface="Arial Unicode MS"/>
              </a:rPr>
              <a:t>S</a:t>
            </a:r>
            <a:r>
              <a:rPr spc="-160" dirty="0"/>
              <a:t>IEP</a:t>
            </a:r>
            <a:r>
              <a:rPr spc="-215" dirty="0"/>
              <a:t> </a:t>
            </a:r>
            <a:r>
              <a:rPr spc="-254" dirty="0"/>
              <a:t>PILOT</a:t>
            </a:r>
          </a:p>
        </p:txBody>
      </p:sp>
      <p:sp>
        <p:nvSpPr>
          <p:cNvPr id="10" name="object 10"/>
          <p:cNvSpPr txBox="1"/>
          <p:nvPr/>
        </p:nvSpPr>
        <p:spPr>
          <a:xfrm>
            <a:off x="777471" y="1480424"/>
            <a:ext cx="8303259" cy="5299705"/>
          </a:xfrm>
          <a:prstGeom prst="rect">
            <a:avLst/>
          </a:prstGeom>
        </p:spPr>
        <p:txBody>
          <a:bodyPr vert="horz" wrap="square" lIns="0" tIns="99581" rIns="0" bIns="0" rtlCol="0">
            <a:spAutoFit/>
          </a:bodyPr>
          <a:lstStyle/>
          <a:p>
            <a:pPr marL="355185" indent="-342498">
              <a:spcBef>
                <a:spcPts val="784"/>
              </a:spcBef>
              <a:buFont typeface="Arial"/>
              <a:buChar char="•"/>
              <a:tabLst>
                <a:tab pos="354552" algn="l"/>
                <a:tab pos="355820" algn="l"/>
              </a:tabLst>
            </a:pPr>
            <a:r>
              <a:rPr sz="2800" spc="-4" dirty="0">
                <a:solidFill>
                  <a:srgbClr val="656769"/>
                </a:solidFill>
                <a:latin typeface="Arial Unicode MS"/>
                <a:cs typeface="Arial Unicode MS"/>
              </a:rPr>
              <a:t>During Pilot VEGP </a:t>
            </a:r>
            <a:r>
              <a:rPr sz="2800" spc="10" dirty="0">
                <a:solidFill>
                  <a:srgbClr val="656769"/>
                </a:solidFill>
                <a:latin typeface="Arial Unicode MS"/>
                <a:cs typeface="Arial Unicode MS"/>
              </a:rPr>
              <a:t>PE's </a:t>
            </a:r>
            <a:r>
              <a:rPr sz="2800" spc="-4" dirty="0">
                <a:solidFill>
                  <a:srgbClr val="656769"/>
                </a:solidFill>
                <a:latin typeface="Arial Unicode MS"/>
                <a:cs typeface="Arial Unicode MS"/>
              </a:rPr>
              <a:t>created the following</a:t>
            </a:r>
            <a:r>
              <a:rPr sz="2800" spc="50" dirty="0">
                <a:solidFill>
                  <a:srgbClr val="656769"/>
                </a:solidFill>
                <a:latin typeface="Arial Unicode MS"/>
                <a:cs typeface="Arial Unicode MS"/>
              </a:rPr>
              <a:t> </a:t>
            </a:r>
            <a:r>
              <a:rPr sz="2800" spc="14" dirty="0">
                <a:solidFill>
                  <a:srgbClr val="656769"/>
                </a:solidFill>
                <a:latin typeface="Arial Unicode MS"/>
                <a:cs typeface="Arial Unicode MS"/>
              </a:rPr>
              <a:t>IE's</a:t>
            </a:r>
            <a:endParaRPr sz="2800">
              <a:latin typeface="Arial Unicode MS"/>
              <a:cs typeface="Arial Unicode MS"/>
            </a:endParaRPr>
          </a:p>
          <a:p>
            <a:pPr marL="755402" lvl="1" indent="-286051">
              <a:spcBef>
                <a:spcPts val="589"/>
              </a:spcBef>
              <a:buFont typeface="Arial"/>
              <a:buChar char="–"/>
              <a:tabLst>
                <a:tab pos="756036" algn="l"/>
              </a:tabLst>
            </a:pPr>
            <a:r>
              <a:rPr sz="2500" dirty="0">
                <a:solidFill>
                  <a:srgbClr val="656769"/>
                </a:solidFill>
                <a:latin typeface="Arial Unicode MS"/>
                <a:cs typeface="Arial Unicode MS"/>
              </a:rPr>
              <a:t>2 </a:t>
            </a:r>
            <a:r>
              <a:rPr sz="2500" spc="-4" dirty="0">
                <a:solidFill>
                  <a:srgbClr val="656769"/>
                </a:solidFill>
                <a:latin typeface="Arial Unicode MS"/>
                <a:cs typeface="Arial Unicode MS"/>
              </a:rPr>
              <a:t>Long Form</a:t>
            </a:r>
            <a:r>
              <a:rPr sz="2500" dirty="0">
                <a:solidFill>
                  <a:srgbClr val="656769"/>
                </a:solidFill>
                <a:latin typeface="Arial Unicode MS"/>
                <a:cs typeface="Arial Unicode MS"/>
              </a:rPr>
              <a:t> </a:t>
            </a:r>
            <a:r>
              <a:rPr sz="2500" spc="-4" dirty="0">
                <a:solidFill>
                  <a:srgbClr val="656769"/>
                </a:solidFill>
                <a:latin typeface="Arial Unicode MS"/>
                <a:cs typeface="Arial Unicode MS"/>
              </a:rPr>
              <a:t>Evaluations:</a:t>
            </a:r>
            <a:endParaRPr sz="2500">
              <a:latin typeface="Arial Unicode MS"/>
              <a:cs typeface="Arial Unicode MS"/>
            </a:endParaRPr>
          </a:p>
          <a:p>
            <a:pPr marL="1154349" lvl="2" indent="-228333">
              <a:spcBef>
                <a:spcPts val="509"/>
              </a:spcBef>
              <a:buFont typeface="Arial"/>
              <a:buChar char="•"/>
              <a:tabLst>
                <a:tab pos="1153715" algn="l"/>
                <a:tab pos="1154983" algn="l"/>
              </a:tabLst>
            </a:pPr>
            <a:r>
              <a:rPr sz="2000" dirty="0">
                <a:solidFill>
                  <a:srgbClr val="656769"/>
                </a:solidFill>
                <a:latin typeface="Arial Unicode MS"/>
                <a:cs typeface="Arial Unicode MS"/>
              </a:rPr>
              <a:t>SR NSCW Motor</a:t>
            </a:r>
            <a:r>
              <a:rPr sz="2000" spc="-50" dirty="0">
                <a:solidFill>
                  <a:srgbClr val="656769"/>
                </a:solidFill>
                <a:latin typeface="Arial Unicode MS"/>
                <a:cs typeface="Arial Unicode MS"/>
              </a:rPr>
              <a:t> </a:t>
            </a:r>
            <a:r>
              <a:rPr sz="2000" dirty="0">
                <a:solidFill>
                  <a:srgbClr val="656769"/>
                </a:solidFill>
                <a:latin typeface="Arial Unicode MS"/>
                <a:cs typeface="Arial Unicode MS"/>
              </a:rPr>
              <a:t>replacement</a:t>
            </a:r>
            <a:endParaRPr sz="2000">
              <a:latin typeface="Arial Unicode MS"/>
              <a:cs typeface="Arial Unicode MS"/>
            </a:endParaRPr>
          </a:p>
          <a:p>
            <a:pPr marL="1154349" lvl="2" indent="-228333">
              <a:spcBef>
                <a:spcPts val="480"/>
              </a:spcBef>
              <a:buFont typeface="Arial"/>
              <a:buChar char="•"/>
              <a:tabLst>
                <a:tab pos="1153715" algn="l"/>
                <a:tab pos="1154983" algn="l"/>
              </a:tabLst>
            </a:pPr>
            <a:r>
              <a:rPr sz="2000" dirty="0">
                <a:solidFill>
                  <a:srgbClr val="656769"/>
                </a:solidFill>
                <a:latin typeface="Arial Unicode MS"/>
                <a:cs typeface="Arial Unicode MS"/>
              </a:rPr>
              <a:t>Pressurizer PORV</a:t>
            </a:r>
            <a:r>
              <a:rPr sz="2000" spc="-60" dirty="0">
                <a:solidFill>
                  <a:srgbClr val="656769"/>
                </a:solidFill>
                <a:latin typeface="Arial Unicode MS"/>
                <a:cs typeface="Arial Unicode MS"/>
              </a:rPr>
              <a:t> </a:t>
            </a:r>
            <a:r>
              <a:rPr sz="2000" dirty="0">
                <a:solidFill>
                  <a:srgbClr val="656769"/>
                </a:solidFill>
                <a:latin typeface="Arial Unicode MS"/>
                <a:cs typeface="Arial Unicode MS"/>
              </a:rPr>
              <a:t>Replacement</a:t>
            </a:r>
            <a:endParaRPr sz="2000">
              <a:latin typeface="Arial Unicode MS"/>
              <a:cs typeface="Arial Unicode MS"/>
            </a:endParaRPr>
          </a:p>
          <a:p>
            <a:pPr marL="755402" lvl="1" indent="-286051">
              <a:spcBef>
                <a:spcPts val="550"/>
              </a:spcBef>
              <a:buFont typeface="Arial"/>
              <a:buChar char="–"/>
              <a:tabLst>
                <a:tab pos="756036" algn="l"/>
              </a:tabLst>
            </a:pPr>
            <a:r>
              <a:rPr sz="2500" dirty="0">
                <a:solidFill>
                  <a:srgbClr val="656769"/>
                </a:solidFill>
                <a:latin typeface="Arial Unicode MS"/>
                <a:cs typeface="Arial Unicode MS"/>
              </a:rPr>
              <a:t>4 </a:t>
            </a:r>
            <a:r>
              <a:rPr sz="2500" spc="-4" dirty="0">
                <a:solidFill>
                  <a:srgbClr val="656769"/>
                </a:solidFill>
                <a:latin typeface="Arial Unicode MS"/>
                <a:cs typeface="Arial Unicode MS"/>
              </a:rPr>
              <a:t>Short Form</a:t>
            </a:r>
            <a:r>
              <a:rPr sz="2500" spc="-20" dirty="0">
                <a:solidFill>
                  <a:srgbClr val="656769"/>
                </a:solidFill>
                <a:latin typeface="Arial Unicode MS"/>
                <a:cs typeface="Arial Unicode MS"/>
              </a:rPr>
              <a:t> </a:t>
            </a:r>
            <a:r>
              <a:rPr sz="2500" spc="-4" dirty="0">
                <a:solidFill>
                  <a:srgbClr val="656769"/>
                </a:solidFill>
                <a:latin typeface="Arial Unicode MS"/>
                <a:cs typeface="Arial Unicode MS"/>
              </a:rPr>
              <a:t>Evaluations:</a:t>
            </a:r>
            <a:endParaRPr sz="2500">
              <a:latin typeface="Arial Unicode MS"/>
              <a:cs typeface="Arial Unicode MS"/>
            </a:endParaRPr>
          </a:p>
          <a:p>
            <a:pPr marL="1154349" lvl="2" indent="-228333">
              <a:spcBef>
                <a:spcPts val="505"/>
              </a:spcBef>
              <a:buFont typeface="Arial"/>
              <a:buChar char="•"/>
              <a:tabLst>
                <a:tab pos="1153715" algn="l"/>
                <a:tab pos="1154983" algn="l"/>
              </a:tabLst>
            </a:pPr>
            <a:r>
              <a:rPr sz="2000" dirty="0">
                <a:solidFill>
                  <a:srgbClr val="656769"/>
                </a:solidFill>
                <a:latin typeface="Arial Unicode MS"/>
                <a:cs typeface="Arial Unicode MS"/>
              </a:rPr>
              <a:t>Pressurizer Steam Space Sample Cooler</a:t>
            </a:r>
            <a:r>
              <a:rPr sz="2000" spc="-125" dirty="0">
                <a:solidFill>
                  <a:srgbClr val="656769"/>
                </a:solidFill>
                <a:latin typeface="Arial Unicode MS"/>
                <a:cs typeface="Arial Unicode MS"/>
              </a:rPr>
              <a:t> </a:t>
            </a:r>
            <a:r>
              <a:rPr sz="2000" dirty="0">
                <a:solidFill>
                  <a:srgbClr val="656769"/>
                </a:solidFill>
                <a:latin typeface="Arial Unicode MS"/>
                <a:cs typeface="Arial Unicode MS"/>
              </a:rPr>
              <a:t>Replacement</a:t>
            </a:r>
            <a:endParaRPr sz="2000">
              <a:latin typeface="Arial Unicode MS"/>
              <a:cs typeface="Arial Unicode MS"/>
            </a:endParaRPr>
          </a:p>
          <a:p>
            <a:pPr marL="1154349" lvl="2" indent="-228333">
              <a:spcBef>
                <a:spcPts val="480"/>
              </a:spcBef>
              <a:buFont typeface="Arial"/>
              <a:buChar char="•"/>
              <a:tabLst>
                <a:tab pos="1153715" algn="l"/>
                <a:tab pos="1154983" algn="l"/>
                <a:tab pos="7630122" algn="l"/>
              </a:tabLst>
            </a:pPr>
            <a:r>
              <a:rPr sz="2000" dirty="0">
                <a:solidFill>
                  <a:srgbClr val="656769"/>
                </a:solidFill>
                <a:latin typeface="Arial Unicode MS"/>
                <a:cs typeface="Arial Unicode MS"/>
              </a:rPr>
              <a:t>Baldor</a:t>
            </a:r>
            <a:r>
              <a:rPr sz="2000" spc="-14" dirty="0">
                <a:solidFill>
                  <a:srgbClr val="656769"/>
                </a:solidFill>
                <a:latin typeface="Arial Unicode MS"/>
                <a:cs typeface="Arial Unicode MS"/>
              </a:rPr>
              <a:t> </a:t>
            </a:r>
            <a:r>
              <a:rPr sz="2000" spc="-4" dirty="0">
                <a:solidFill>
                  <a:srgbClr val="656769"/>
                </a:solidFill>
                <a:latin typeface="Arial Unicode MS"/>
                <a:cs typeface="Arial Unicode MS"/>
              </a:rPr>
              <a:t>M</a:t>
            </a:r>
            <a:r>
              <a:rPr sz="2000" dirty="0">
                <a:solidFill>
                  <a:srgbClr val="656769"/>
                </a:solidFill>
                <a:latin typeface="Arial Unicode MS"/>
                <a:cs typeface="Arial Unicode MS"/>
              </a:rPr>
              <a:t>otor</a:t>
            </a:r>
            <a:r>
              <a:rPr sz="2000" spc="-30" dirty="0">
                <a:solidFill>
                  <a:srgbClr val="656769"/>
                </a:solidFill>
                <a:latin typeface="Arial Unicode MS"/>
                <a:cs typeface="Arial Unicode MS"/>
              </a:rPr>
              <a:t> </a:t>
            </a:r>
            <a:r>
              <a:rPr sz="2000" dirty="0">
                <a:solidFill>
                  <a:srgbClr val="656769"/>
                </a:solidFill>
                <a:latin typeface="Arial Unicode MS"/>
                <a:cs typeface="Arial Unicode MS"/>
              </a:rPr>
              <a:t>replacement</a:t>
            </a:r>
            <a:r>
              <a:rPr sz="2000" spc="-55" dirty="0">
                <a:solidFill>
                  <a:srgbClr val="656769"/>
                </a:solidFill>
                <a:latin typeface="Arial Unicode MS"/>
                <a:cs typeface="Arial Unicode MS"/>
              </a:rPr>
              <a:t> </a:t>
            </a:r>
            <a:r>
              <a:rPr sz="2000" spc="-4" dirty="0">
                <a:solidFill>
                  <a:srgbClr val="656769"/>
                </a:solidFill>
                <a:latin typeface="Arial Unicode MS"/>
                <a:cs typeface="Arial Unicode MS"/>
              </a:rPr>
              <a:t>f</a:t>
            </a:r>
            <a:r>
              <a:rPr sz="2000" dirty="0">
                <a:solidFill>
                  <a:srgbClr val="656769"/>
                </a:solidFill>
                <a:latin typeface="Arial Unicode MS"/>
                <a:cs typeface="Arial Unicode MS"/>
              </a:rPr>
              <a:t>or</a:t>
            </a:r>
            <a:r>
              <a:rPr sz="2000" spc="-14" dirty="0">
                <a:solidFill>
                  <a:srgbClr val="656769"/>
                </a:solidFill>
                <a:latin typeface="Arial Unicode MS"/>
                <a:cs typeface="Arial Unicode MS"/>
              </a:rPr>
              <a:t> </a:t>
            </a:r>
            <a:r>
              <a:rPr sz="2000" dirty="0">
                <a:solidFill>
                  <a:srgbClr val="656769"/>
                </a:solidFill>
                <a:latin typeface="Arial Unicode MS"/>
                <a:cs typeface="Arial Unicode MS"/>
              </a:rPr>
              <a:t>an</a:t>
            </a:r>
            <a:r>
              <a:rPr sz="2000" spc="-14" dirty="0">
                <a:solidFill>
                  <a:srgbClr val="656769"/>
                </a:solidFill>
                <a:latin typeface="Arial Unicode MS"/>
                <a:cs typeface="Arial Unicode MS"/>
              </a:rPr>
              <a:t> </a:t>
            </a:r>
            <a:r>
              <a:rPr sz="2000" dirty="0">
                <a:solidFill>
                  <a:srgbClr val="656769"/>
                </a:solidFill>
                <a:latin typeface="Arial Unicode MS"/>
                <a:cs typeface="Arial Unicode MS"/>
              </a:rPr>
              <a:t>obsolete</a:t>
            </a:r>
            <a:r>
              <a:rPr sz="2000" spc="-30" dirty="0">
                <a:solidFill>
                  <a:srgbClr val="656769"/>
                </a:solidFill>
                <a:latin typeface="Arial Unicode MS"/>
                <a:cs typeface="Arial Unicode MS"/>
              </a:rPr>
              <a:t> </a:t>
            </a:r>
            <a:r>
              <a:rPr sz="2000" dirty="0">
                <a:solidFill>
                  <a:srgbClr val="656769"/>
                </a:solidFill>
                <a:latin typeface="Arial Unicode MS"/>
                <a:cs typeface="Arial Unicode MS"/>
              </a:rPr>
              <a:t>Westinghouse	motor</a:t>
            </a:r>
            <a:endParaRPr sz="2000">
              <a:latin typeface="Arial Unicode MS"/>
              <a:cs typeface="Arial Unicode MS"/>
            </a:endParaRPr>
          </a:p>
          <a:p>
            <a:pPr marL="1154349" lvl="2" indent="-228333">
              <a:spcBef>
                <a:spcPts val="480"/>
              </a:spcBef>
              <a:buFont typeface="Arial"/>
              <a:buChar char="•"/>
              <a:tabLst>
                <a:tab pos="1153715" algn="l"/>
                <a:tab pos="1154983" algn="l"/>
              </a:tabLst>
            </a:pPr>
            <a:r>
              <a:rPr sz="2000" spc="-4" dirty="0">
                <a:solidFill>
                  <a:srgbClr val="656769"/>
                </a:solidFill>
                <a:latin typeface="Arial Unicode MS"/>
                <a:cs typeface="Arial Unicode MS"/>
              </a:rPr>
              <a:t>Control Room </a:t>
            </a:r>
            <a:r>
              <a:rPr sz="2000" dirty="0">
                <a:solidFill>
                  <a:srgbClr val="656769"/>
                </a:solidFill>
                <a:latin typeface="Arial Unicode MS"/>
                <a:cs typeface="Arial Unicode MS"/>
              </a:rPr>
              <a:t>IPC LED Monitor</a:t>
            </a:r>
            <a:r>
              <a:rPr sz="2000" spc="-75" dirty="0">
                <a:solidFill>
                  <a:srgbClr val="656769"/>
                </a:solidFill>
                <a:latin typeface="Arial Unicode MS"/>
                <a:cs typeface="Arial Unicode MS"/>
              </a:rPr>
              <a:t> </a:t>
            </a:r>
            <a:r>
              <a:rPr sz="2000" dirty="0">
                <a:solidFill>
                  <a:srgbClr val="656769"/>
                </a:solidFill>
                <a:latin typeface="Arial Unicode MS"/>
                <a:cs typeface="Arial Unicode MS"/>
              </a:rPr>
              <a:t>replacement</a:t>
            </a:r>
            <a:endParaRPr sz="2000">
              <a:latin typeface="Arial Unicode MS"/>
              <a:cs typeface="Arial Unicode MS"/>
            </a:endParaRPr>
          </a:p>
          <a:p>
            <a:pPr marL="1154349" lvl="2" indent="-228333">
              <a:spcBef>
                <a:spcPts val="480"/>
              </a:spcBef>
              <a:buFont typeface="Arial"/>
              <a:buChar char="•"/>
              <a:tabLst>
                <a:tab pos="1153715" algn="l"/>
                <a:tab pos="1154983" algn="l"/>
              </a:tabLst>
            </a:pPr>
            <a:r>
              <a:rPr sz="2000" dirty="0">
                <a:solidFill>
                  <a:srgbClr val="656769"/>
                </a:solidFill>
                <a:latin typeface="Arial Unicode MS"/>
                <a:cs typeface="Arial Unicode MS"/>
              </a:rPr>
              <a:t>Cutler Hammer breaker</a:t>
            </a:r>
            <a:r>
              <a:rPr sz="2000" spc="-114" dirty="0">
                <a:solidFill>
                  <a:srgbClr val="656769"/>
                </a:solidFill>
                <a:latin typeface="Arial Unicode MS"/>
                <a:cs typeface="Arial Unicode MS"/>
              </a:rPr>
              <a:t> </a:t>
            </a:r>
            <a:r>
              <a:rPr sz="2000" dirty="0">
                <a:solidFill>
                  <a:srgbClr val="656769"/>
                </a:solidFill>
                <a:latin typeface="Arial Unicode MS"/>
                <a:cs typeface="Arial Unicode MS"/>
              </a:rPr>
              <a:t>replacement</a:t>
            </a:r>
            <a:endParaRPr sz="2000">
              <a:latin typeface="Arial Unicode MS"/>
              <a:cs typeface="Arial Unicode MS"/>
            </a:endParaRPr>
          </a:p>
          <a:p>
            <a:pPr marL="755402" lvl="1" indent="-286051">
              <a:spcBef>
                <a:spcPts val="550"/>
              </a:spcBef>
              <a:buFont typeface="Arial"/>
              <a:buChar char="–"/>
              <a:tabLst>
                <a:tab pos="756036" algn="l"/>
              </a:tabLst>
            </a:pPr>
            <a:r>
              <a:rPr sz="2500" dirty="0">
                <a:solidFill>
                  <a:srgbClr val="656769"/>
                </a:solidFill>
                <a:latin typeface="Arial Unicode MS"/>
                <a:cs typeface="Arial Unicode MS"/>
              </a:rPr>
              <a:t>3 </a:t>
            </a:r>
            <a:r>
              <a:rPr sz="2500" spc="-4" dirty="0">
                <a:solidFill>
                  <a:srgbClr val="656769"/>
                </a:solidFill>
                <a:latin typeface="Arial Unicode MS"/>
                <a:cs typeface="Arial Unicode MS"/>
              </a:rPr>
              <a:t>Configuration</a:t>
            </a:r>
            <a:r>
              <a:rPr sz="2500" spc="25" dirty="0">
                <a:solidFill>
                  <a:srgbClr val="656769"/>
                </a:solidFill>
                <a:latin typeface="Arial Unicode MS"/>
                <a:cs typeface="Arial Unicode MS"/>
              </a:rPr>
              <a:t> </a:t>
            </a:r>
            <a:r>
              <a:rPr sz="2500" spc="-4" dirty="0">
                <a:solidFill>
                  <a:srgbClr val="656769"/>
                </a:solidFill>
                <a:latin typeface="Arial Unicode MS"/>
                <a:cs typeface="Arial Unicode MS"/>
              </a:rPr>
              <a:t>changes</a:t>
            </a:r>
            <a:endParaRPr sz="2500">
              <a:latin typeface="Arial Unicode MS"/>
              <a:cs typeface="Arial Unicode MS"/>
            </a:endParaRPr>
          </a:p>
          <a:p>
            <a:pPr marL="1154349" lvl="2" indent="-228333">
              <a:spcBef>
                <a:spcPts val="505"/>
              </a:spcBef>
              <a:buFont typeface="Arial"/>
              <a:buChar char="•"/>
              <a:tabLst>
                <a:tab pos="1153715" algn="l"/>
                <a:tab pos="1154983" algn="l"/>
              </a:tabLst>
            </a:pPr>
            <a:r>
              <a:rPr sz="2000" dirty="0">
                <a:solidFill>
                  <a:srgbClr val="656769"/>
                </a:solidFill>
                <a:latin typeface="Arial Unicode MS"/>
                <a:cs typeface="Arial Unicode MS"/>
              </a:rPr>
              <a:t>Fisher Serial Card change due to a gasket</a:t>
            </a:r>
            <a:r>
              <a:rPr sz="2000" spc="-155" dirty="0">
                <a:solidFill>
                  <a:srgbClr val="656769"/>
                </a:solidFill>
                <a:latin typeface="Arial Unicode MS"/>
                <a:cs typeface="Arial Unicode MS"/>
              </a:rPr>
              <a:t> </a:t>
            </a:r>
            <a:r>
              <a:rPr sz="2000" dirty="0">
                <a:solidFill>
                  <a:srgbClr val="656769"/>
                </a:solidFill>
                <a:latin typeface="Arial Unicode MS"/>
                <a:cs typeface="Arial Unicode MS"/>
              </a:rPr>
              <a:t>change</a:t>
            </a:r>
            <a:endParaRPr sz="2000">
              <a:latin typeface="Arial Unicode MS"/>
              <a:cs typeface="Arial Unicode MS"/>
            </a:endParaRPr>
          </a:p>
          <a:p>
            <a:pPr marL="1154349" lvl="2" indent="-228333">
              <a:spcBef>
                <a:spcPts val="480"/>
              </a:spcBef>
              <a:buFont typeface="Arial"/>
              <a:buChar char="•"/>
              <a:tabLst>
                <a:tab pos="1153715" algn="l"/>
                <a:tab pos="1154983" algn="l"/>
              </a:tabLst>
            </a:pPr>
            <a:r>
              <a:rPr sz="2000" dirty="0">
                <a:solidFill>
                  <a:srgbClr val="656769"/>
                </a:solidFill>
                <a:latin typeface="Arial Unicode MS"/>
                <a:cs typeface="Arial Unicode MS"/>
              </a:rPr>
              <a:t>Lafert Capacitor Administrative P/N</a:t>
            </a:r>
            <a:r>
              <a:rPr sz="2000" spc="-110" dirty="0">
                <a:solidFill>
                  <a:srgbClr val="656769"/>
                </a:solidFill>
                <a:latin typeface="Arial Unicode MS"/>
                <a:cs typeface="Arial Unicode MS"/>
              </a:rPr>
              <a:t> </a:t>
            </a:r>
            <a:r>
              <a:rPr sz="2000" dirty="0">
                <a:solidFill>
                  <a:srgbClr val="656769"/>
                </a:solidFill>
                <a:latin typeface="Arial Unicode MS"/>
                <a:cs typeface="Arial Unicode MS"/>
              </a:rPr>
              <a:t>change</a:t>
            </a:r>
            <a:endParaRPr sz="2000">
              <a:latin typeface="Arial Unicode MS"/>
              <a:cs typeface="Arial Unicode MS"/>
            </a:endParaRPr>
          </a:p>
          <a:p>
            <a:pPr marL="1154349" lvl="2" indent="-228333">
              <a:spcBef>
                <a:spcPts val="480"/>
              </a:spcBef>
              <a:buFont typeface="Arial"/>
              <a:buChar char="•"/>
              <a:tabLst>
                <a:tab pos="1153715" algn="l"/>
                <a:tab pos="1154983" algn="l"/>
              </a:tabLst>
            </a:pPr>
            <a:r>
              <a:rPr sz="2000" dirty="0">
                <a:solidFill>
                  <a:srgbClr val="656769"/>
                </a:solidFill>
                <a:latin typeface="Arial Unicode MS"/>
                <a:cs typeface="Arial Unicode MS"/>
              </a:rPr>
              <a:t>Fisher </a:t>
            </a:r>
            <a:r>
              <a:rPr sz="2000" spc="-4" dirty="0">
                <a:solidFill>
                  <a:srgbClr val="656769"/>
                </a:solidFill>
                <a:latin typeface="Arial Unicode MS"/>
                <a:cs typeface="Arial Unicode MS"/>
              </a:rPr>
              <a:t>Manual Operator </a:t>
            </a:r>
            <a:r>
              <a:rPr sz="2000" dirty="0">
                <a:solidFill>
                  <a:srgbClr val="656769"/>
                </a:solidFill>
                <a:latin typeface="Arial Unicode MS"/>
                <a:cs typeface="Arial Unicode MS"/>
              </a:rPr>
              <a:t>Administrative P/N</a:t>
            </a:r>
            <a:r>
              <a:rPr sz="2000" spc="-110" dirty="0">
                <a:solidFill>
                  <a:srgbClr val="656769"/>
                </a:solidFill>
                <a:latin typeface="Arial Unicode MS"/>
                <a:cs typeface="Arial Unicode MS"/>
              </a:rPr>
              <a:t> </a:t>
            </a:r>
            <a:r>
              <a:rPr sz="2000" dirty="0">
                <a:solidFill>
                  <a:srgbClr val="656769"/>
                </a:solidFill>
                <a:latin typeface="Arial Unicode MS"/>
                <a:cs typeface="Arial Unicode MS"/>
              </a:rPr>
              <a:t>change</a:t>
            </a:r>
            <a:endParaRPr sz="2000">
              <a:latin typeface="Arial Unicode MS"/>
              <a:cs typeface="Arial Unicode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3887094" y="657446"/>
            <a:ext cx="2308225" cy="467995"/>
          </a:xfrm>
          <a:prstGeom prst="rect">
            <a:avLst/>
          </a:prstGeom>
        </p:spPr>
        <p:txBody>
          <a:bodyPr vert="horz" wrap="square" lIns="0" tIns="13320" rIns="0" bIns="0" rtlCol="0">
            <a:spAutoFit/>
          </a:bodyPr>
          <a:lstStyle/>
          <a:p>
            <a:pPr marL="12685">
              <a:spcBef>
                <a:spcPts val="105"/>
              </a:spcBef>
            </a:pPr>
            <a:r>
              <a:rPr b="0" spc="-160" dirty="0">
                <a:latin typeface="Arial Unicode MS"/>
                <a:cs typeface="Arial Unicode MS"/>
              </a:rPr>
              <a:t>S</a:t>
            </a:r>
            <a:r>
              <a:rPr spc="-160" dirty="0"/>
              <a:t>IEP</a:t>
            </a:r>
            <a:r>
              <a:rPr spc="-219" dirty="0"/>
              <a:t> </a:t>
            </a:r>
            <a:r>
              <a:rPr spc="-340" dirty="0"/>
              <a:t>Benefits</a:t>
            </a:r>
          </a:p>
        </p:txBody>
      </p:sp>
      <p:sp>
        <p:nvSpPr>
          <p:cNvPr id="10" name="object 10"/>
          <p:cNvSpPr txBox="1"/>
          <p:nvPr/>
        </p:nvSpPr>
        <p:spPr>
          <a:xfrm>
            <a:off x="777472" y="1442660"/>
            <a:ext cx="8485505" cy="4451694"/>
          </a:xfrm>
          <a:prstGeom prst="rect">
            <a:avLst/>
          </a:prstGeom>
        </p:spPr>
        <p:txBody>
          <a:bodyPr vert="horz" wrap="square" lIns="0" tIns="12685" rIns="0" bIns="0" rtlCol="0">
            <a:spAutoFit/>
          </a:bodyPr>
          <a:lstStyle/>
          <a:p>
            <a:pPr marL="355185" marR="372944" indent="-342498">
              <a:spcBef>
                <a:spcPts val="100"/>
              </a:spcBef>
              <a:buFont typeface="Arial"/>
              <a:buChar char="•"/>
              <a:tabLst>
                <a:tab pos="354552" algn="l"/>
                <a:tab pos="355185" algn="l"/>
                <a:tab pos="2235125" algn="l"/>
              </a:tabLst>
            </a:pPr>
            <a:r>
              <a:rPr sz="2500" dirty="0">
                <a:solidFill>
                  <a:srgbClr val="656769"/>
                </a:solidFill>
                <a:latin typeface="Arial Unicode MS"/>
                <a:cs typeface="Arial Unicode MS"/>
              </a:rPr>
              <a:t>The </a:t>
            </a:r>
            <a:r>
              <a:rPr sz="2500" spc="-4" dirty="0">
                <a:solidFill>
                  <a:srgbClr val="656769"/>
                </a:solidFill>
                <a:latin typeface="Arial Unicode MS"/>
                <a:cs typeface="Arial Unicode MS"/>
              </a:rPr>
              <a:t>process has improved our relationship with Design  Engineering.	We are able to do </a:t>
            </a:r>
            <a:r>
              <a:rPr sz="2500" dirty="0">
                <a:solidFill>
                  <a:srgbClr val="656769"/>
                </a:solidFill>
                <a:latin typeface="Arial Unicode MS"/>
                <a:cs typeface="Arial Unicode MS"/>
              </a:rPr>
              <a:t>more, thus reducing their  </a:t>
            </a:r>
            <a:r>
              <a:rPr sz="2500" spc="-4" dirty="0">
                <a:solidFill>
                  <a:srgbClr val="656769"/>
                </a:solidFill>
                <a:latin typeface="Arial Unicode MS"/>
                <a:cs typeface="Arial Unicode MS"/>
              </a:rPr>
              <a:t>long term</a:t>
            </a:r>
            <a:r>
              <a:rPr sz="2500" spc="4" dirty="0">
                <a:solidFill>
                  <a:srgbClr val="656769"/>
                </a:solidFill>
                <a:latin typeface="Arial Unicode MS"/>
                <a:cs typeface="Arial Unicode MS"/>
              </a:rPr>
              <a:t> </a:t>
            </a:r>
            <a:r>
              <a:rPr sz="2500" spc="-4" dirty="0">
                <a:solidFill>
                  <a:srgbClr val="656769"/>
                </a:solidFill>
                <a:latin typeface="Arial Unicode MS"/>
                <a:cs typeface="Arial Unicode MS"/>
              </a:rPr>
              <a:t>workload</a:t>
            </a:r>
            <a:endParaRPr sz="2500">
              <a:latin typeface="Arial Unicode MS"/>
              <a:cs typeface="Arial Unicode MS"/>
            </a:endParaRPr>
          </a:p>
          <a:p>
            <a:pPr marL="355185" marR="161735" indent="-342498">
              <a:spcBef>
                <a:spcPts val="575"/>
              </a:spcBef>
              <a:buFont typeface="Arial"/>
              <a:buChar char="•"/>
              <a:tabLst>
                <a:tab pos="354552" algn="l"/>
                <a:tab pos="355185" algn="l"/>
              </a:tabLst>
            </a:pPr>
            <a:r>
              <a:rPr sz="2500" spc="-4" dirty="0">
                <a:solidFill>
                  <a:srgbClr val="656769"/>
                </a:solidFill>
                <a:latin typeface="Arial Unicode MS"/>
                <a:cs typeface="Arial Unicode MS"/>
              </a:rPr>
              <a:t>The NSCW Motor Long Form IE would have been </a:t>
            </a:r>
            <a:r>
              <a:rPr sz="2500" dirty="0">
                <a:solidFill>
                  <a:srgbClr val="656769"/>
                </a:solidFill>
                <a:latin typeface="Arial Unicode MS"/>
                <a:cs typeface="Arial Unicode MS"/>
              </a:rPr>
              <a:t>a </a:t>
            </a:r>
            <a:r>
              <a:rPr sz="2500" spc="-4" dirty="0">
                <a:solidFill>
                  <a:srgbClr val="656769"/>
                </a:solidFill>
                <a:latin typeface="Arial Unicode MS"/>
                <a:cs typeface="Arial Unicode MS"/>
              </a:rPr>
              <a:t>design  change under </a:t>
            </a:r>
            <a:r>
              <a:rPr sz="2500" spc="4" dirty="0">
                <a:solidFill>
                  <a:srgbClr val="656769"/>
                </a:solidFill>
                <a:latin typeface="Arial Unicode MS"/>
                <a:cs typeface="Arial Unicode MS"/>
              </a:rPr>
              <a:t>SNC's </a:t>
            </a:r>
            <a:r>
              <a:rPr sz="2500" spc="-4" dirty="0">
                <a:solidFill>
                  <a:srgbClr val="656769"/>
                </a:solidFill>
                <a:latin typeface="Arial Unicode MS"/>
                <a:cs typeface="Arial Unicode MS"/>
              </a:rPr>
              <a:t>previous ED</a:t>
            </a:r>
            <a:r>
              <a:rPr sz="2500" spc="60" dirty="0">
                <a:solidFill>
                  <a:srgbClr val="656769"/>
                </a:solidFill>
                <a:latin typeface="Arial Unicode MS"/>
                <a:cs typeface="Arial Unicode MS"/>
              </a:rPr>
              <a:t> </a:t>
            </a:r>
            <a:r>
              <a:rPr sz="2500" spc="-4" dirty="0">
                <a:solidFill>
                  <a:srgbClr val="656769"/>
                </a:solidFill>
                <a:latin typeface="Arial Unicode MS"/>
                <a:cs typeface="Arial Unicode MS"/>
              </a:rPr>
              <a:t>process.</a:t>
            </a:r>
            <a:endParaRPr sz="2500">
              <a:latin typeface="Arial Unicode MS"/>
              <a:cs typeface="Arial Unicode MS"/>
            </a:endParaRPr>
          </a:p>
          <a:p>
            <a:pPr marL="355185" marR="5080" indent="-342498">
              <a:spcBef>
                <a:spcPts val="575"/>
              </a:spcBef>
              <a:buFont typeface="Arial"/>
              <a:buChar char="•"/>
              <a:tabLst>
                <a:tab pos="354552" algn="l"/>
                <a:tab pos="355185" algn="l"/>
              </a:tabLst>
            </a:pPr>
            <a:r>
              <a:rPr sz="2500" dirty="0">
                <a:solidFill>
                  <a:srgbClr val="656769"/>
                </a:solidFill>
                <a:latin typeface="Arial Unicode MS"/>
                <a:cs typeface="Arial Unicode MS"/>
              </a:rPr>
              <a:t>The </a:t>
            </a:r>
            <a:r>
              <a:rPr sz="2500" spc="-4" dirty="0">
                <a:solidFill>
                  <a:srgbClr val="656769"/>
                </a:solidFill>
                <a:latin typeface="Arial Unicode MS"/>
                <a:cs typeface="Arial Unicode MS"/>
              </a:rPr>
              <a:t>Short </a:t>
            </a:r>
            <a:r>
              <a:rPr sz="2500" dirty="0">
                <a:solidFill>
                  <a:srgbClr val="656769"/>
                </a:solidFill>
                <a:latin typeface="Arial Unicode MS"/>
                <a:cs typeface="Arial Unicode MS"/>
              </a:rPr>
              <a:t>Form </a:t>
            </a:r>
            <a:r>
              <a:rPr sz="2500" spc="-4" dirty="0">
                <a:solidFill>
                  <a:srgbClr val="656769"/>
                </a:solidFill>
                <a:latin typeface="Arial Unicode MS"/>
                <a:cs typeface="Arial Unicode MS"/>
              </a:rPr>
              <a:t>is more versatile than our previous process.  Our previous </a:t>
            </a:r>
            <a:r>
              <a:rPr sz="2500" spc="-14" dirty="0">
                <a:solidFill>
                  <a:srgbClr val="656769"/>
                </a:solidFill>
                <a:latin typeface="Arial Unicode MS"/>
                <a:cs typeface="Arial Unicode MS"/>
              </a:rPr>
              <a:t>"Short </a:t>
            </a:r>
            <a:r>
              <a:rPr sz="2500" spc="-4" dirty="0">
                <a:solidFill>
                  <a:srgbClr val="656769"/>
                </a:solidFill>
                <a:latin typeface="Arial Unicode MS"/>
                <a:cs typeface="Arial Unicode MS"/>
              </a:rPr>
              <a:t>Form </a:t>
            </a:r>
            <a:r>
              <a:rPr sz="2500" spc="-14" dirty="0">
                <a:solidFill>
                  <a:srgbClr val="656769"/>
                </a:solidFill>
                <a:latin typeface="Arial Unicode MS"/>
                <a:cs typeface="Arial Unicode MS"/>
              </a:rPr>
              <a:t>Process" </a:t>
            </a:r>
            <a:r>
              <a:rPr sz="2500" spc="-4" dirty="0">
                <a:solidFill>
                  <a:srgbClr val="656769"/>
                </a:solidFill>
                <a:latin typeface="Arial Unicode MS"/>
                <a:cs typeface="Arial Unicode MS"/>
              </a:rPr>
              <a:t>could not be used on  SR</a:t>
            </a:r>
            <a:r>
              <a:rPr sz="2500" spc="-10" dirty="0">
                <a:solidFill>
                  <a:srgbClr val="656769"/>
                </a:solidFill>
                <a:latin typeface="Arial Unicode MS"/>
                <a:cs typeface="Arial Unicode MS"/>
              </a:rPr>
              <a:t> </a:t>
            </a:r>
            <a:r>
              <a:rPr sz="2500" spc="-4" dirty="0">
                <a:solidFill>
                  <a:srgbClr val="656769"/>
                </a:solidFill>
                <a:latin typeface="Arial Unicode MS"/>
                <a:cs typeface="Arial Unicode MS"/>
              </a:rPr>
              <a:t>items.</a:t>
            </a:r>
            <a:endParaRPr sz="2500">
              <a:latin typeface="Arial Unicode MS"/>
              <a:cs typeface="Arial Unicode MS"/>
            </a:endParaRPr>
          </a:p>
          <a:p>
            <a:pPr marL="355185" marR="309516" indent="-342498">
              <a:spcBef>
                <a:spcPts val="575"/>
              </a:spcBef>
              <a:buFont typeface="Arial"/>
              <a:buChar char="•"/>
              <a:tabLst>
                <a:tab pos="438272" algn="l"/>
                <a:tab pos="438908" algn="l"/>
                <a:tab pos="1877405" algn="l"/>
              </a:tabLst>
            </a:pPr>
            <a:r>
              <a:rPr sz="2500" spc="-4" dirty="0">
                <a:solidFill>
                  <a:srgbClr val="656769"/>
                </a:solidFill>
                <a:latin typeface="Arial Unicode MS"/>
                <a:cs typeface="Arial Unicode MS"/>
              </a:rPr>
              <a:t>NSSS certification Procurement Clause has been  approved.	Vogtle has not yet had an opportunity </a:t>
            </a:r>
            <a:r>
              <a:rPr sz="2500" dirty="0">
                <a:solidFill>
                  <a:srgbClr val="656769"/>
                </a:solidFill>
                <a:latin typeface="Arial Unicode MS"/>
                <a:cs typeface="Arial Unicode MS"/>
              </a:rPr>
              <a:t>to </a:t>
            </a:r>
            <a:r>
              <a:rPr sz="2500" spc="-4" dirty="0">
                <a:solidFill>
                  <a:srgbClr val="656769"/>
                </a:solidFill>
                <a:latin typeface="Arial Unicode MS"/>
                <a:cs typeface="Arial Unicode MS"/>
              </a:rPr>
              <a:t>use it,  however, Farley did in their late 2017</a:t>
            </a:r>
            <a:r>
              <a:rPr sz="2500" spc="60" dirty="0">
                <a:solidFill>
                  <a:srgbClr val="656769"/>
                </a:solidFill>
                <a:latin typeface="Arial Unicode MS"/>
                <a:cs typeface="Arial Unicode MS"/>
              </a:rPr>
              <a:t> </a:t>
            </a:r>
            <a:r>
              <a:rPr sz="2500" spc="-4" dirty="0">
                <a:solidFill>
                  <a:srgbClr val="656769"/>
                </a:solidFill>
                <a:latin typeface="Arial Unicode MS"/>
                <a:cs typeface="Arial Unicode MS"/>
              </a:rPr>
              <a:t>outage.</a:t>
            </a:r>
            <a:endParaRPr sz="2500">
              <a:latin typeface="Arial Unicode MS"/>
              <a:cs typeface="Arial Unicode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3211434" y="630746"/>
            <a:ext cx="3657600" cy="467995"/>
          </a:xfrm>
          <a:prstGeom prst="rect">
            <a:avLst/>
          </a:prstGeom>
        </p:spPr>
        <p:txBody>
          <a:bodyPr vert="horz" wrap="square" lIns="0" tIns="13320" rIns="0" bIns="0" rtlCol="0">
            <a:spAutoFit/>
          </a:bodyPr>
          <a:lstStyle/>
          <a:p>
            <a:pPr marL="12685">
              <a:spcBef>
                <a:spcPts val="105"/>
              </a:spcBef>
            </a:pPr>
            <a:r>
              <a:rPr b="0" spc="-340" dirty="0">
                <a:latin typeface="Arial Unicode MS"/>
                <a:cs typeface="Arial Unicode MS"/>
              </a:rPr>
              <a:t>P</a:t>
            </a:r>
            <a:r>
              <a:rPr spc="-340" dirty="0"/>
              <a:t>articipant</a:t>
            </a:r>
            <a:r>
              <a:rPr spc="-175" dirty="0"/>
              <a:t> </a:t>
            </a:r>
            <a:r>
              <a:rPr spc="-365" dirty="0"/>
              <a:t>Comments</a:t>
            </a:r>
          </a:p>
        </p:txBody>
      </p:sp>
      <p:sp>
        <p:nvSpPr>
          <p:cNvPr id="10" name="object 10"/>
          <p:cNvSpPr txBox="1"/>
          <p:nvPr/>
        </p:nvSpPr>
        <p:spPr>
          <a:xfrm>
            <a:off x="1061158" y="1534924"/>
            <a:ext cx="7730490" cy="5542388"/>
          </a:xfrm>
          <a:prstGeom prst="rect">
            <a:avLst/>
          </a:prstGeom>
        </p:spPr>
        <p:txBody>
          <a:bodyPr vert="horz" wrap="square" lIns="0" tIns="13320" rIns="0" bIns="0" rtlCol="0">
            <a:spAutoFit/>
          </a:bodyPr>
          <a:lstStyle/>
          <a:p>
            <a:pPr marL="298736" marR="73572" indent="-286051">
              <a:spcBef>
                <a:spcPts val="105"/>
              </a:spcBef>
              <a:buFont typeface="Arial"/>
              <a:buChar char="•"/>
              <a:tabLst>
                <a:tab pos="299371" algn="l"/>
              </a:tabLst>
            </a:pPr>
            <a:r>
              <a:rPr sz="3200" spc="-4" dirty="0">
                <a:solidFill>
                  <a:srgbClr val="231F20"/>
                </a:solidFill>
                <a:latin typeface="Arial Unicode MS"/>
                <a:cs typeface="Arial Unicode MS"/>
              </a:rPr>
              <a:t>Forms look different than what </a:t>
            </a:r>
            <a:r>
              <a:rPr sz="3200" dirty="0">
                <a:solidFill>
                  <a:srgbClr val="231F20"/>
                </a:solidFill>
                <a:latin typeface="Arial Unicode MS"/>
                <a:cs typeface="Arial Unicode MS"/>
              </a:rPr>
              <a:t>I am</a:t>
            </a:r>
            <a:r>
              <a:rPr sz="3200" spc="-70" dirty="0">
                <a:solidFill>
                  <a:srgbClr val="231F20"/>
                </a:solidFill>
                <a:latin typeface="Arial Unicode MS"/>
                <a:cs typeface="Arial Unicode MS"/>
              </a:rPr>
              <a:t> </a:t>
            </a:r>
            <a:r>
              <a:rPr sz="3200" spc="-4" dirty="0">
                <a:solidFill>
                  <a:srgbClr val="231F20"/>
                </a:solidFill>
                <a:latin typeface="Arial Unicode MS"/>
                <a:cs typeface="Arial Unicode MS"/>
              </a:rPr>
              <a:t>used  to, but function</a:t>
            </a:r>
            <a:r>
              <a:rPr sz="3200" spc="-14" dirty="0">
                <a:solidFill>
                  <a:srgbClr val="231F20"/>
                </a:solidFill>
                <a:latin typeface="Arial Unicode MS"/>
                <a:cs typeface="Arial Unicode MS"/>
              </a:rPr>
              <a:t> </a:t>
            </a:r>
            <a:r>
              <a:rPr sz="3200" spc="-4" dirty="0">
                <a:solidFill>
                  <a:srgbClr val="231F20"/>
                </a:solidFill>
                <a:latin typeface="Arial Unicode MS"/>
                <a:cs typeface="Arial Unicode MS"/>
              </a:rPr>
              <a:t>equivalently.</a:t>
            </a:r>
            <a:endParaRPr sz="3200">
              <a:latin typeface="Arial Unicode MS"/>
              <a:cs typeface="Arial Unicode MS"/>
            </a:endParaRPr>
          </a:p>
          <a:p>
            <a:pPr marL="298736" marR="5080" indent="-286051">
              <a:spcBef>
                <a:spcPts val="3840"/>
              </a:spcBef>
              <a:buFont typeface="Arial"/>
              <a:buChar char="•"/>
              <a:tabLst>
                <a:tab pos="299371" algn="l"/>
              </a:tabLst>
            </a:pPr>
            <a:r>
              <a:rPr sz="3200" spc="-4" dirty="0">
                <a:solidFill>
                  <a:srgbClr val="231F20"/>
                </a:solidFill>
                <a:latin typeface="Arial Unicode MS"/>
                <a:cs typeface="Arial Unicode MS"/>
              </a:rPr>
              <a:t>Liked the process as it lets us do things  that </a:t>
            </a:r>
            <a:r>
              <a:rPr sz="3200" dirty="0">
                <a:solidFill>
                  <a:srgbClr val="231F20"/>
                </a:solidFill>
                <a:latin typeface="Arial Unicode MS"/>
                <a:cs typeface="Arial Unicode MS"/>
              </a:rPr>
              <a:t>we </a:t>
            </a:r>
            <a:r>
              <a:rPr sz="3200" spc="-4" dirty="0">
                <a:solidFill>
                  <a:srgbClr val="231F20"/>
                </a:solidFill>
                <a:latin typeface="Arial Unicode MS"/>
                <a:cs typeface="Arial Unicode MS"/>
              </a:rPr>
              <a:t>previously had to send to</a:t>
            </a:r>
            <a:r>
              <a:rPr sz="3200" spc="-60" dirty="0">
                <a:solidFill>
                  <a:srgbClr val="231F20"/>
                </a:solidFill>
                <a:latin typeface="Arial Unicode MS"/>
                <a:cs typeface="Arial Unicode MS"/>
              </a:rPr>
              <a:t> </a:t>
            </a:r>
            <a:r>
              <a:rPr sz="3200" spc="-4" dirty="0">
                <a:solidFill>
                  <a:srgbClr val="231F20"/>
                </a:solidFill>
                <a:latin typeface="Arial Unicode MS"/>
                <a:cs typeface="Arial Unicode MS"/>
              </a:rPr>
              <a:t>Design.</a:t>
            </a:r>
            <a:endParaRPr sz="3200">
              <a:latin typeface="Arial Unicode MS"/>
              <a:cs typeface="Arial Unicode MS"/>
            </a:endParaRPr>
          </a:p>
          <a:p>
            <a:pPr marL="298736" indent="-286051">
              <a:spcBef>
                <a:spcPts val="3840"/>
              </a:spcBef>
              <a:buFont typeface="Arial"/>
              <a:buChar char="•"/>
              <a:tabLst>
                <a:tab pos="299371" algn="l"/>
              </a:tabLst>
            </a:pPr>
            <a:r>
              <a:rPr sz="3200" dirty="0">
                <a:solidFill>
                  <a:srgbClr val="231F20"/>
                </a:solidFill>
                <a:latin typeface="Arial Unicode MS"/>
                <a:cs typeface="Arial Unicode MS"/>
              </a:rPr>
              <a:t>No </a:t>
            </a:r>
            <a:r>
              <a:rPr sz="3200" spc="-4" dirty="0">
                <a:solidFill>
                  <a:srgbClr val="231F20"/>
                </a:solidFill>
                <a:latin typeface="Arial Unicode MS"/>
                <a:cs typeface="Arial Unicode MS"/>
              </a:rPr>
              <a:t>fatal flaws</a:t>
            </a:r>
            <a:r>
              <a:rPr sz="3200" spc="-25" dirty="0">
                <a:solidFill>
                  <a:srgbClr val="231F20"/>
                </a:solidFill>
                <a:latin typeface="Arial Unicode MS"/>
                <a:cs typeface="Arial Unicode MS"/>
              </a:rPr>
              <a:t> </a:t>
            </a:r>
            <a:r>
              <a:rPr sz="3200" spc="-4" dirty="0">
                <a:solidFill>
                  <a:srgbClr val="231F20"/>
                </a:solidFill>
                <a:latin typeface="Arial Unicode MS"/>
                <a:cs typeface="Arial Unicode MS"/>
              </a:rPr>
              <a:t>uncovered.</a:t>
            </a:r>
            <a:endParaRPr sz="3200">
              <a:latin typeface="Arial Unicode MS"/>
              <a:cs typeface="Arial Unicode MS"/>
            </a:endParaRPr>
          </a:p>
          <a:p>
            <a:pPr marL="298736" marR="208670" indent="-286051">
              <a:spcBef>
                <a:spcPts val="3840"/>
              </a:spcBef>
              <a:buFont typeface="Arial"/>
              <a:buChar char="•"/>
              <a:tabLst>
                <a:tab pos="299371" algn="l"/>
                <a:tab pos="6562031" algn="l"/>
              </a:tabLst>
            </a:pPr>
            <a:r>
              <a:rPr sz="3200" spc="-4" dirty="0">
                <a:solidFill>
                  <a:srgbClr val="231F20"/>
                </a:solidFill>
                <a:latin typeface="Arial Unicode MS"/>
                <a:cs typeface="Arial Unicode MS"/>
              </a:rPr>
              <a:t>The short form is </a:t>
            </a:r>
            <a:r>
              <a:rPr sz="3200" dirty="0">
                <a:solidFill>
                  <a:srgbClr val="231F20"/>
                </a:solidFill>
                <a:latin typeface="Arial Unicode MS"/>
                <a:cs typeface="Arial Unicode MS"/>
              </a:rPr>
              <a:t>a </a:t>
            </a:r>
            <a:r>
              <a:rPr sz="3200" spc="-10" dirty="0">
                <a:solidFill>
                  <a:srgbClr val="231F20"/>
                </a:solidFill>
                <a:latin typeface="Arial Unicode MS"/>
                <a:cs typeface="Arial Unicode MS"/>
              </a:rPr>
              <a:t>little simpler </a:t>
            </a:r>
            <a:r>
              <a:rPr sz="3200" spc="-4" dirty="0">
                <a:solidFill>
                  <a:srgbClr val="231F20"/>
                </a:solidFill>
                <a:latin typeface="Arial Unicode MS"/>
                <a:cs typeface="Arial Unicode MS"/>
              </a:rPr>
              <a:t>than the  simple </a:t>
            </a:r>
            <a:r>
              <a:rPr sz="3200" spc="14" dirty="0">
                <a:solidFill>
                  <a:srgbClr val="231F20"/>
                </a:solidFill>
                <a:latin typeface="Arial Unicode MS"/>
                <a:cs typeface="Arial Unicode MS"/>
              </a:rPr>
              <a:t>ED's </a:t>
            </a:r>
            <a:r>
              <a:rPr sz="3200" dirty="0">
                <a:solidFill>
                  <a:srgbClr val="231F20"/>
                </a:solidFill>
                <a:latin typeface="Arial Unicode MS"/>
                <a:cs typeface="Arial Unicode MS"/>
              </a:rPr>
              <a:t>we </a:t>
            </a:r>
            <a:r>
              <a:rPr sz="3200" spc="-4" dirty="0">
                <a:solidFill>
                  <a:srgbClr val="231F20"/>
                </a:solidFill>
                <a:latin typeface="Arial Unicode MS"/>
                <a:cs typeface="Arial Unicode MS"/>
              </a:rPr>
              <a:t>used to do</a:t>
            </a:r>
            <a:r>
              <a:rPr sz="3200" spc="-10" dirty="0">
                <a:solidFill>
                  <a:srgbClr val="231F20"/>
                </a:solidFill>
                <a:latin typeface="Arial Unicode MS"/>
                <a:cs typeface="Arial Unicode MS"/>
              </a:rPr>
              <a:t> </a:t>
            </a:r>
            <a:r>
              <a:rPr sz="3200" spc="-4" dirty="0">
                <a:solidFill>
                  <a:srgbClr val="231F20"/>
                </a:solidFill>
                <a:latin typeface="Arial Unicode MS"/>
                <a:cs typeface="Arial Unicode MS"/>
              </a:rPr>
              <a:t>for</a:t>
            </a:r>
            <a:r>
              <a:rPr sz="3200" dirty="0">
                <a:solidFill>
                  <a:srgbClr val="231F20"/>
                </a:solidFill>
                <a:latin typeface="Arial Unicode MS"/>
                <a:cs typeface="Arial Unicode MS"/>
              </a:rPr>
              <a:t> SR	</a:t>
            </a:r>
            <a:r>
              <a:rPr sz="3200" spc="-4" dirty="0">
                <a:solidFill>
                  <a:srgbClr val="231F20"/>
                </a:solidFill>
                <a:latin typeface="Arial Unicode MS"/>
                <a:cs typeface="Arial Unicode MS"/>
              </a:rPr>
              <a:t>(non  complex)</a:t>
            </a:r>
            <a:r>
              <a:rPr sz="3200" spc="-35" dirty="0">
                <a:solidFill>
                  <a:srgbClr val="231F20"/>
                </a:solidFill>
                <a:latin typeface="Arial Unicode MS"/>
                <a:cs typeface="Arial Unicode MS"/>
              </a:rPr>
              <a:t> </a:t>
            </a:r>
            <a:r>
              <a:rPr sz="3200" spc="-4" dirty="0">
                <a:solidFill>
                  <a:srgbClr val="231F20"/>
                </a:solidFill>
                <a:latin typeface="Arial Unicode MS"/>
                <a:cs typeface="Arial Unicode MS"/>
              </a:rPr>
              <a:t>items.</a:t>
            </a:r>
            <a:endParaRPr sz="3200">
              <a:latin typeface="Arial Unicode MS"/>
              <a:cs typeface="Arial Unicode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193" y="4698820"/>
            <a:ext cx="6542481" cy="197346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87" y="6663357"/>
            <a:ext cx="434568" cy="65186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58713" y="6663357"/>
            <a:ext cx="3940976" cy="65186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79855" y="7175004"/>
            <a:ext cx="2190750" cy="1402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9" name="object 9"/>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10" name="object 10"/>
          <p:cNvSpPr/>
          <p:nvPr/>
        </p:nvSpPr>
        <p:spPr>
          <a:xfrm>
            <a:off x="704075" y="6605028"/>
            <a:ext cx="2769108" cy="5699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855720" y="1003823"/>
            <a:ext cx="2716530" cy="452120"/>
          </a:xfrm>
          <a:prstGeom prst="rect">
            <a:avLst/>
          </a:prstGeom>
        </p:spPr>
        <p:txBody>
          <a:bodyPr vert="horz" wrap="square" lIns="0" tIns="12051" rIns="0" bIns="0" rtlCol="0">
            <a:spAutoFit/>
          </a:bodyPr>
          <a:lstStyle/>
          <a:p>
            <a:pPr marL="12685">
              <a:spcBef>
                <a:spcPts val="95"/>
              </a:spcBef>
            </a:pPr>
            <a:r>
              <a:rPr sz="2800" b="0" spc="-4" dirty="0">
                <a:latin typeface="Arial"/>
                <a:cs typeface="Arial"/>
              </a:rPr>
              <a:t>Project</a:t>
            </a:r>
            <a:r>
              <a:rPr sz="2800" b="0" spc="-45" dirty="0">
                <a:latin typeface="Arial"/>
                <a:cs typeface="Arial"/>
              </a:rPr>
              <a:t> </a:t>
            </a:r>
            <a:r>
              <a:rPr sz="2800" b="0" spc="-4" dirty="0">
                <a:latin typeface="Arial"/>
                <a:cs typeface="Arial"/>
              </a:rPr>
              <a:t>Overview</a:t>
            </a:r>
            <a:endParaRPr sz="28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3</a:t>
            </a:fld>
            <a:endParaRPr spc="-4" dirty="0"/>
          </a:p>
        </p:txBody>
      </p:sp>
      <p:sp>
        <p:nvSpPr>
          <p:cNvPr id="12" name="object 12"/>
          <p:cNvSpPr txBox="1"/>
          <p:nvPr/>
        </p:nvSpPr>
        <p:spPr>
          <a:xfrm>
            <a:off x="891757" y="2057404"/>
            <a:ext cx="7992109" cy="3101490"/>
          </a:xfrm>
          <a:prstGeom prst="rect">
            <a:avLst/>
          </a:prstGeom>
        </p:spPr>
        <p:txBody>
          <a:bodyPr vert="horz" wrap="square" lIns="0" tIns="13320" rIns="0" bIns="0" rtlCol="0">
            <a:spAutoFit/>
          </a:bodyPr>
          <a:lstStyle/>
          <a:p>
            <a:pPr>
              <a:spcBef>
                <a:spcPts val="2000"/>
              </a:spcBef>
              <a:buClr>
                <a:prstClr val="black">
                  <a:lumMod val="50000"/>
                  <a:lumOff val="50000"/>
                </a:prstClr>
              </a:buClr>
              <a:buSzPct val="110000"/>
            </a:pPr>
            <a:r>
              <a:rPr lang="en-US" sz="2000" b="1" dirty="0">
                <a:solidFill>
                  <a:srgbClr val="5D5E60"/>
                </a:solidFill>
                <a:latin typeface="Arial"/>
                <a:cs typeface="Arial"/>
              </a:rPr>
              <a:t>Intended Benefit</a:t>
            </a:r>
          </a:p>
          <a:p>
            <a:pPr>
              <a:spcBef>
                <a:spcPts val="2000"/>
              </a:spcBef>
              <a:buClr>
                <a:prstClr val="black">
                  <a:lumMod val="50000"/>
                  <a:lumOff val="50000"/>
                </a:prstClr>
              </a:buClr>
              <a:buSzPct val="110000"/>
            </a:pPr>
            <a:r>
              <a:rPr lang="en-US" spc="-4" dirty="0">
                <a:solidFill>
                  <a:srgbClr val="5D5E60"/>
                </a:solidFill>
                <a:latin typeface="Arial"/>
                <a:cs typeface="Arial"/>
              </a:rPr>
              <a:t>The SIEP is intended to standardize and improve efficiency in:</a:t>
            </a:r>
          </a:p>
          <a:p>
            <a:pPr marL="684998" lvl="1" indent="-336160">
              <a:spcBef>
                <a:spcPts val="599"/>
              </a:spcBef>
              <a:buClr>
                <a:prstClr val="black">
                  <a:lumMod val="50000"/>
                  <a:lumOff val="50000"/>
                </a:prstClr>
              </a:buClr>
              <a:buSzPct val="110000"/>
              <a:buFont typeface="Wingdings 2" pitchFamily="18" charset="2"/>
              <a:buChar char=""/>
            </a:pPr>
            <a:r>
              <a:rPr lang="en-US" spc="-4" dirty="0">
                <a:solidFill>
                  <a:srgbClr val="5D5E60"/>
                </a:solidFill>
                <a:latin typeface="Arial"/>
                <a:cs typeface="Arial"/>
              </a:rPr>
              <a:t>Screening any change to the appropriate process </a:t>
            </a:r>
          </a:p>
          <a:p>
            <a:pPr marL="684998" lvl="1" indent="-336160">
              <a:spcBef>
                <a:spcPts val="599"/>
              </a:spcBef>
              <a:buClr>
                <a:prstClr val="black">
                  <a:lumMod val="50000"/>
                  <a:lumOff val="50000"/>
                </a:prstClr>
              </a:buClr>
              <a:buSzPct val="110000"/>
              <a:buFont typeface="Wingdings 2" pitchFamily="18" charset="2"/>
              <a:buChar char=""/>
            </a:pPr>
            <a:r>
              <a:rPr lang="en-US" spc="-4" dirty="0">
                <a:solidFill>
                  <a:srgbClr val="5D5E60"/>
                </a:solidFill>
                <a:latin typeface="Arial"/>
                <a:cs typeface="Arial"/>
              </a:rPr>
              <a:t>Creating a Standard Qualification for the Industry</a:t>
            </a:r>
          </a:p>
          <a:p>
            <a:pPr marL="684998" lvl="1" indent="-336160">
              <a:spcBef>
                <a:spcPts val="599"/>
              </a:spcBef>
              <a:buClr>
                <a:prstClr val="black">
                  <a:lumMod val="50000"/>
                  <a:lumOff val="50000"/>
                </a:prstClr>
              </a:buClr>
              <a:buSzPct val="110000"/>
              <a:buFont typeface="Wingdings 2" pitchFamily="18" charset="2"/>
              <a:buChar char=""/>
            </a:pPr>
            <a:r>
              <a:rPr lang="en-US" spc="-4" dirty="0">
                <a:solidFill>
                  <a:srgbClr val="5D5E60"/>
                </a:solidFill>
                <a:latin typeface="Arial"/>
                <a:cs typeface="Arial"/>
              </a:rPr>
              <a:t>Supporting collaborative projects with other utilities to resolve obsolescence issues through use of a common template </a:t>
            </a:r>
          </a:p>
          <a:p>
            <a:pPr marL="684998" lvl="1" indent="-336160">
              <a:spcBef>
                <a:spcPts val="599"/>
              </a:spcBef>
              <a:buClr>
                <a:prstClr val="black">
                  <a:lumMod val="50000"/>
                  <a:lumOff val="50000"/>
                </a:prstClr>
              </a:buClr>
              <a:buSzPct val="110000"/>
              <a:buFont typeface="Wingdings 2" pitchFamily="18" charset="2"/>
              <a:buChar char=""/>
            </a:pPr>
            <a:r>
              <a:rPr lang="en-US" spc="-4" dirty="0">
                <a:solidFill>
                  <a:srgbClr val="5D5E60"/>
                </a:solidFill>
                <a:latin typeface="Arial"/>
                <a:cs typeface="Arial"/>
              </a:rPr>
              <a:t>Leverage use of Nuclear Steam System Supplier (NSSS) equivalency evaluations without cover-sheeting under a utility prepared IEE form</a:t>
            </a:r>
          </a:p>
          <a:p>
            <a:pPr marL="12685" marR="5080"/>
            <a:endParaRPr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7460" y="657439"/>
            <a:ext cx="8505825" cy="6333032"/>
          </a:xfrm>
          <a:prstGeom prst="rect">
            <a:avLst/>
          </a:prstGeom>
        </p:spPr>
        <p:txBody>
          <a:bodyPr vert="horz" wrap="square" lIns="0" tIns="13320" rIns="0" bIns="0" rtlCol="0">
            <a:spAutoFit/>
          </a:bodyPr>
          <a:lstStyle/>
          <a:p>
            <a:pPr marL="20295" algn="ctr">
              <a:spcBef>
                <a:spcPts val="105"/>
              </a:spcBef>
            </a:pPr>
            <a:r>
              <a:rPr sz="2900" spc="-160" dirty="0">
                <a:solidFill>
                  <a:srgbClr val="FFFFFF"/>
                </a:solidFill>
                <a:latin typeface="Arial Unicode MS"/>
                <a:cs typeface="Arial Unicode MS"/>
              </a:rPr>
              <a:t>S</a:t>
            </a:r>
            <a:r>
              <a:rPr sz="2900" b="1" spc="-160" dirty="0">
                <a:solidFill>
                  <a:srgbClr val="FFFFFF"/>
                </a:solidFill>
                <a:latin typeface="Arial Black"/>
                <a:cs typeface="Arial Black"/>
              </a:rPr>
              <a:t>IEP</a:t>
            </a:r>
            <a:endParaRPr sz="2900">
              <a:latin typeface="Arial Black"/>
              <a:cs typeface="Arial Black"/>
            </a:endParaRPr>
          </a:p>
          <a:p>
            <a:pPr marL="355185" indent="-342498">
              <a:spcBef>
                <a:spcPts val="2650"/>
              </a:spcBef>
              <a:buFont typeface="Arial"/>
              <a:buChar char="•"/>
              <a:tabLst>
                <a:tab pos="355185" algn="l"/>
              </a:tabLst>
            </a:pPr>
            <a:r>
              <a:rPr sz="3600" spc="-4" dirty="0">
                <a:solidFill>
                  <a:srgbClr val="656769"/>
                </a:solidFill>
                <a:latin typeface="Arial Unicode MS"/>
                <a:cs typeface="Arial Unicode MS"/>
              </a:rPr>
              <a:t>Current</a:t>
            </a:r>
            <a:r>
              <a:rPr sz="3600" spc="-25" dirty="0">
                <a:solidFill>
                  <a:srgbClr val="656769"/>
                </a:solidFill>
                <a:latin typeface="Arial Unicode MS"/>
                <a:cs typeface="Arial Unicode MS"/>
              </a:rPr>
              <a:t> </a:t>
            </a:r>
            <a:r>
              <a:rPr sz="3600" spc="-4" dirty="0">
                <a:solidFill>
                  <a:srgbClr val="656769"/>
                </a:solidFill>
                <a:latin typeface="Arial Unicode MS"/>
                <a:cs typeface="Arial Unicode MS"/>
              </a:rPr>
              <a:t>Status:</a:t>
            </a:r>
            <a:endParaRPr sz="3600">
              <a:latin typeface="Arial Unicode MS"/>
              <a:cs typeface="Arial Unicode MS"/>
            </a:endParaRPr>
          </a:p>
          <a:p>
            <a:pPr marL="755402" marR="207403" lvl="1" indent="-286051">
              <a:spcBef>
                <a:spcPts val="780"/>
              </a:spcBef>
              <a:buFont typeface="Arial"/>
              <a:buChar char="–"/>
              <a:tabLst>
                <a:tab pos="756036" algn="l"/>
              </a:tabLst>
            </a:pPr>
            <a:r>
              <a:rPr sz="3200" spc="-4" dirty="0">
                <a:solidFill>
                  <a:srgbClr val="656769"/>
                </a:solidFill>
                <a:latin typeface="Arial Unicode MS"/>
                <a:cs typeface="Arial Unicode MS"/>
              </a:rPr>
              <a:t>Vogtle continues to use the SIEP </a:t>
            </a:r>
            <a:r>
              <a:rPr sz="3200" spc="-10" dirty="0">
                <a:solidFill>
                  <a:srgbClr val="656769"/>
                </a:solidFill>
                <a:latin typeface="Arial Unicode MS"/>
                <a:cs typeface="Arial Unicode MS"/>
              </a:rPr>
              <a:t>after </a:t>
            </a:r>
            <a:r>
              <a:rPr sz="3200" spc="-4" dirty="0">
                <a:solidFill>
                  <a:srgbClr val="656769"/>
                </a:solidFill>
                <a:latin typeface="Arial Unicode MS"/>
                <a:cs typeface="Arial Unicode MS"/>
              </a:rPr>
              <a:t>the  </a:t>
            </a:r>
            <a:r>
              <a:rPr sz="3200" spc="-10" dirty="0">
                <a:solidFill>
                  <a:srgbClr val="656769"/>
                </a:solidFill>
                <a:latin typeface="Arial Unicode MS"/>
                <a:cs typeface="Arial Unicode MS"/>
              </a:rPr>
              <a:t>Pilot</a:t>
            </a:r>
            <a:r>
              <a:rPr sz="3200" dirty="0">
                <a:solidFill>
                  <a:srgbClr val="656769"/>
                </a:solidFill>
                <a:latin typeface="Arial Unicode MS"/>
                <a:cs typeface="Arial Unicode MS"/>
              </a:rPr>
              <a:t> </a:t>
            </a:r>
            <a:r>
              <a:rPr sz="3200" spc="-10" dirty="0">
                <a:solidFill>
                  <a:srgbClr val="656769"/>
                </a:solidFill>
                <a:latin typeface="Arial Unicode MS"/>
                <a:cs typeface="Arial Unicode MS"/>
              </a:rPr>
              <a:t>ended.</a:t>
            </a:r>
            <a:endParaRPr sz="3200">
              <a:latin typeface="Arial Unicode MS"/>
              <a:cs typeface="Arial Unicode MS"/>
            </a:endParaRPr>
          </a:p>
          <a:p>
            <a:pPr marL="755402" marR="142073" lvl="1" indent="-286051" algn="just">
              <a:spcBef>
                <a:spcPts val="770"/>
              </a:spcBef>
              <a:buFont typeface="Arial"/>
              <a:buChar char="–"/>
              <a:tabLst>
                <a:tab pos="756036" algn="l"/>
              </a:tabLst>
            </a:pPr>
            <a:r>
              <a:rPr sz="3200" spc="-10" dirty="0">
                <a:solidFill>
                  <a:srgbClr val="656769"/>
                </a:solidFill>
                <a:latin typeface="Arial Unicode MS"/>
                <a:cs typeface="Arial Unicode MS"/>
              </a:rPr>
              <a:t>Remainder </a:t>
            </a:r>
            <a:r>
              <a:rPr sz="3200" spc="-4" dirty="0">
                <a:solidFill>
                  <a:srgbClr val="656769"/>
                </a:solidFill>
                <a:latin typeface="Arial Unicode MS"/>
                <a:cs typeface="Arial Unicode MS"/>
              </a:rPr>
              <a:t>of the Fleet (Hatch and Farley)  </a:t>
            </a:r>
            <a:r>
              <a:rPr sz="3200" spc="14" dirty="0">
                <a:solidFill>
                  <a:srgbClr val="656769"/>
                </a:solidFill>
                <a:latin typeface="Arial Unicode MS"/>
                <a:cs typeface="Arial Unicode MS"/>
              </a:rPr>
              <a:t>PE's </a:t>
            </a:r>
            <a:r>
              <a:rPr sz="3200" spc="-4" dirty="0">
                <a:solidFill>
                  <a:srgbClr val="656769"/>
                </a:solidFill>
                <a:latin typeface="Arial Unicode MS"/>
                <a:cs typeface="Arial Unicode MS"/>
              </a:rPr>
              <a:t>began using the process on January  2,</a:t>
            </a:r>
            <a:r>
              <a:rPr sz="3200" spc="-20" dirty="0">
                <a:solidFill>
                  <a:srgbClr val="656769"/>
                </a:solidFill>
                <a:latin typeface="Arial Unicode MS"/>
                <a:cs typeface="Arial Unicode MS"/>
              </a:rPr>
              <a:t> </a:t>
            </a:r>
            <a:r>
              <a:rPr sz="3200" spc="-10" dirty="0">
                <a:solidFill>
                  <a:srgbClr val="656769"/>
                </a:solidFill>
                <a:latin typeface="Arial Unicode MS"/>
                <a:cs typeface="Arial Unicode MS"/>
              </a:rPr>
              <a:t>2018.</a:t>
            </a:r>
            <a:endParaRPr sz="3200">
              <a:latin typeface="Arial Unicode MS"/>
              <a:cs typeface="Arial Unicode MS"/>
            </a:endParaRPr>
          </a:p>
          <a:p>
            <a:pPr marL="755402" marR="5080" lvl="1" indent="-286051">
              <a:spcBef>
                <a:spcPts val="770"/>
              </a:spcBef>
              <a:buFont typeface="Arial"/>
              <a:buChar char="–"/>
              <a:tabLst>
                <a:tab pos="756036" algn="l"/>
              </a:tabLst>
            </a:pPr>
            <a:r>
              <a:rPr sz="3200" spc="-4" dirty="0">
                <a:solidFill>
                  <a:srgbClr val="656769"/>
                </a:solidFill>
                <a:latin typeface="Arial Unicode MS"/>
                <a:cs typeface="Arial Unicode MS"/>
              </a:rPr>
              <a:t>The new NMP-ES-098 Interface Procedure  development is in</a:t>
            </a:r>
            <a:r>
              <a:rPr sz="3200" spc="-25" dirty="0">
                <a:solidFill>
                  <a:srgbClr val="656769"/>
                </a:solidFill>
                <a:latin typeface="Arial Unicode MS"/>
                <a:cs typeface="Arial Unicode MS"/>
              </a:rPr>
              <a:t> </a:t>
            </a:r>
            <a:r>
              <a:rPr sz="3200" spc="-4" dirty="0">
                <a:solidFill>
                  <a:srgbClr val="656769"/>
                </a:solidFill>
                <a:latin typeface="Arial Unicode MS"/>
                <a:cs typeface="Arial Unicode MS"/>
              </a:rPr>
              <a:t>progress.</a:t>
            </a:r>
            <a:endParaRPr sz="3200">
              <a:latin typeface="Arial Unicode MS"/>
              <a:cs typeface="Arial Unicode MS"/>
            </a:endParaRPr>
          </a:p>
          <a:p>
            <a:pPr marL="755402" marR="324106" lvl="1" indent="-286051">
              <a:spcBef>
                <a:spcPts val="765"/>
              </a:spcBef>
              <a:buFont typeface="Arial"/>
              <a:buChar char="–"/>
              <a:tabLst>
                <a:tab pos="756036" algn="l"/>
              </a:tabLst>
            </a:pPr>
            <a:r>
              <a:rPr sz="3200" spc="-4" dirty="0">
                <a:solidFill>
                  <a:srgbClr val="656769"/>
                </a:solidFill>
                <a:latin typeface="Arial Unicode MS"/>
                <a:cs typeface="Arial Unicode MS"/>
              </a:rPr>
              <a:t>The process will be rolled out to the</a:t>
            </a:r>
            <a:r>
              <a:rPr sz="3200" spc="-50" dirty="0">
                <a:solidFill>
                  <a:srgbClr val="656769"/>
                </a:solidFill>
                <a:latin typeface="Arial Unicode MS"/>
                <a:cs typeface="Arial Unicode MS"/>
              </a:rPr>
              <a:t> </a:t>
            </a:r>
            <a:r>
              <a:rPr sz="3200" spc="-4" dirty="0">
                <a:solidFill>
                  <a:srgbClr val="656769"/>
                </a:solidFill>
                <a:latin typeface="Arial Unicode MS"/>
                <a:cs typeface="Arial Unicode MS"/>
              </a:rPr>
              <a:t>other  </a:t>
            </a:r>
            <a:r>
              <a:rPr sz="3200" spc="-10" dirty="0">
                <a:solidFill>
                  <a:srgbClr val="656769"/>
                </a:solidFill>
                <a:latin typeface="Arial Unicode MS"/>
                <a:cs typeface="Arial Unicode MS"/>
              </a:rPr>
              <a:t>Engineering </a:t>
            </a:r>
            <a:r>
              <a:rPr sz="3200" spc="-4" dirty="0">
                <a:solidFill>
                  <a:srgbClr val="656769"/>
                </a:solidFill>
                <a:latin typeface="Arial Unicode MS"/>
                <a:cs typeface="Arial Unicode MS"/>
              </a:rPr>
              <a:t>Groups by</a:t>
            </a:r>
            <a:r>
              <a:rPr sz="3200" spc="-45" dirty="0">
                <a:solidFill>
                  <a:srgbClr val="656769"/>
                </a:solidFill>
                <a:latin typeface="Arial Unicode MS"/>
                <a:cs typeface="Arial Unicode MS"/>
              </a:rPr>
              <a:t> </a:t>
            </a:r>
            <a:r>
              <a:rPr sz="3200" spc="-10" dirty="0">
                <a:solidFill>
                  <a:srgbClr val="656769"/>
                </a:solidFill>
                <a:latin typeface="Arial Unicode MS"/>
                <a:cs typeface="Arial Unicode MS"/>
              </a:rPr>
              <a:t>6/30/2018.</a:t>
            </a:r>
            <a:endParaRPr sz="3200">
              <a:latin typeface="Arial Unicode MS"/>
              <a:cs typeface="Arial Unicode M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90" y="7162817"/>
            <a:ext cx="2019300" cy="152400"/>
          </a:xfrm>
          <a:custGeom>
            <a:avLst/>
            <a:gdLst/>
            <a:ahLst/>
            <a:cxnLst/>
            <a:rect l="l" t="t" r="r" b="b"/>
            <a:pathLst>
              <a:path w="2019300" h="152400">
                <a:moveTo>
                  <a:pt x="0" y="152400"/>
                </a:moveTo>
                <a:lnTo>
                  <a:pt x="2019300" y="152400"/>
                </a:lnTo>
                <a:lnTo>
                  <a:pt x="2019300" y="0"/>
                </a:lnTo>
                <a:lnTo>
                  <a:pt x="0" y="0"/>
                </a:lnTo>
                <a:lnTo>
                  <a:pt x="0" y="152400"/>
                </a:lnTo>
                <a:close/>
              </a:path>
            </a:pathLst>
          </a:custGeom>
          <a:solidFill>
            <a:srgbClr val="656769"/>
          </a:solidFill>
        </p:spPr>
        <p:txBody>
          <a:bodyPr wrap="square" lIns="0" tIns="0" rIns="0" bIns="0" rtlCol="0"/>
          <a:lstStyle/>
          <a:p>
            <a:endParaRPr/>
          </a:p>
        </p:txBody>
      </p:sp>
      <p:sp>
        <p:nvSpPr>
          <p:cNvPr id="3" name="object 3"/>
          <p:cNvSpPr/>
          <p:nvPr/>
        </p:nvSpPr>
        <p:spPr>
          <a:xfrm>
            <a:off x="2476487" y="7162817"/>
            <a:ext cx="3490595" cy="152400"/>
          </a:xfrm>
          <a:custGeom>
            <a:avLst/>
            <a:gdLst/>
            <a:ahLst/>
            <a:cxnLst/>
            <a:rect l="l" t="t" r="r" b="b"/>
            <a:pathLst>
              <a:path w="3490595" h="152400">
                <a:moveTo>
                  <a:pt x="0" y="0"/>
                </a:moveTo>
                <a:lnTo>
                  <a:pt x="0" y="152400"/>
                </a:lnTo>
                <a:lnTo>
                  <a:pt x="3489972" y="152400"/>
                </a:lnTo>
                <a:lnTo>
                  <a:pt x="3489972" y="0"/>
                </a:lnTo>
                <a:lnTo>
                  <a:pt x="0" y="0"/>
                </a:lnTo>
                <a:close/>
              </a:path>
            </a:pathLst>
          </a:custGeom>
          <a:solidFill>
            <a:srgbClr val="027DB9"/>
          </a:solidFill>
        </p:spPr>
        <p:txBody>
          <a:bodyPr wrap="square" lIns="0" tIns="0" rIns="0" bIns="0" rtlCol="0"/>
          <a:lstStyle/>
          <a:p>
            <a:endParaRPr/>
          </a:p>
        </p:txBody>
      </p:sp>
      <p:sp>
        <p:nvSpPr>
          <p:cNvPr id="4" name="object 4"/>
          <p:cNvSpPr/>
          <p:nvPr/>
        </p:nvSpPr>
        <p:spPr>
          <a:xfrm>
            <a:off x="5966451" y="7162817"/>
            <a:ext cx="617220" cy="152400"/>
          </a:xfrm>
          <a:custGeom>
            <a:avLst/>
            <a:gdLst/>
            <a:ahLst/>
            <a:cxnLst/>
            <a:rect l="l" t="t" r="r" b="b"/>
            <a:pathLst>
              <a:path w="617220" h="152400">
                <a:moveTo>
                  <a:pt x="0" y="0"/>
                </a:moveTo>
                <a:lnTo>
                  <a:pt x="0" y="152400"/>
                </a:lnTo>
                <a:lnTo>
                  <a:pt x="617219" y="152400"/>
                </a:lnTo>
                <a:lnTo>
                  <a:pt x="617219" y="0"/>
                </a:lnTo>
                <a:lnTo>
                  <a:pt x="0" y="0"/>
                </a:lnTo>
                <a:close/>
              </a:path>
            </a:pathLst>
          </a:custGeom>
          <a:solidFill>
            <a:srgbClr val="B2D236"/>
          </a:solidFill>
        </p:spPr>
        <p:txBody>
          <a:bodyPr wrap="square" lIns="0" tIns="0" rIns="0" bIns="0" rtlCol="0"/>
          <a:lstStyle/>
          <a:p>
            <a:endParaRPr/>
          </a:p>
        </p:txBody>
      </p:sp>
      <p:sp>
        <p:nvSpPr>
          <p:cNvPr id="5" name="object 5"/>
          <p:cNvSpPr/>
          <p:nvPr/>
        </p:nvSpPr>
        <p:spPr>
          <a:xfrm>
            <a:off x="6583679" y="7162817"/>
            <a:ext cx="1793875" cy="152400"/>
          </a:xfrm>
          <a:custGeom>
            <a:avLst/>
            <a:gdLst/>
            <a:ahLst/>
            <a:cxnLst/>
            <a:rect l="l" t="t" r="r" b="b"/>
            <a:pathLst>
              <a:path w="1793875" h="152400">
                <a:moveTo>
                  <a:pt x="0" y="0"/>
                </a:moveTo>
                <a:lnTo>
                  <a:pt x="0" y="152400"/>
                </a:lnTo>
                <a:lnTo>
                  <a:pt x="1793748" y="152400"/>
                </a:lnTo>
                <a:lnTo>
                  <a:pt x="1793748" y="0"/>
                </a:lnTo>
                <a:lnTo>
                  <a:pt x="0" y="0"/>
                </a:lnTo>
                <a:close/>
              </a:path>
            </a:pathLst>
          </a:custGeom>
          <a:solidFill>
            <a:srgbClr val="19BBEE"/>
          </a:solidFill>
        </p:spPr>
        <p:txBody>
          <a:bodyPr wrap="square" lIns="0" tIns="0" rIns="0" bIns="0" rtlCol="0"/>
          <a:lstStyle/>
          <a:p>
            <a:endParaRPr/>
          </a:p>
        </p:txBody>
      </p:sp>
      <p:sp>
        <p:nvSpPr>
          <p:cNvPr id="6" name="object 6"/>
          <p:cNvSpPr/>
          <p:nvPr/>
        </p:nvSpPr>
        <p:spPr>
          <a:xfrm>
            <a:off x="8135122" y="6288036"/>
            <a:ext cx="1466215" cy="1027430"/>
          </a:xfrm>
          <a:custGeom>
            <a:avLst/>
            <a:gdLst/>
            <a:ahLst/>
            <a:cxnLst/>
            <a:rect l="l" t="t" r="r" b="b"/>
            <a:pathLst>
              <a:path w="1466215" h="1027429">
                <a:moveTo>
                  <a:pt x="1466087" y="1027175"/>
                </a:moveTo>
                <a:lnTo>
                  <a:pt x="1466087" y="0"/>
                </a:lnTo>
                <a:lnTo>
                  <a:pt x="0" y="1027175"/>
                </a:lnTo>
                <a:lnTo>
                  <a:pt x="1466087" y="1027175"/>
                </a:lnTo>
                <a:close/>
              </a:path>
            </a:pathLst>
          </a:custGeom>
          <a:solidFill>
            <a:srgbClr val="EB2026"/>
          </a:solidFill>
        </p:spPr>
        <p:txBody>
          <a:bodyPr wrap="square" lIns="0" tIns="0" rIns="0" bIns="0" rtlCol="0"/>
          <a:lstStyle/>
          <a:p>
            <a:endParaRPr/>
          </a:p>
        </p:txBody>
      </p:sp>
      <p:sp>
        <p:nvSpPr>
          <p:cNvPr id="7" name="object 7"/>
          <p:cNvSpPr/>
          <p:nvPr/>
        </p:nvSpPr>
        <p:spPr>
          <a:xfrm>
            <a:off x="457191" y="457203"/>
            <a:ext cx="9144636" cy="835660"/>
          </a:xfrm>
          <a:custGeom>
            <a:avLst/>
            <a:gdLst/>
            <a:ahLst/>
            <a:cxnLst/>
            <a:rect l="l" t="t" r="r" b="b"/>
            <a:pathLst>
              <a:path w="9144635" h="835660">
                <a:moveTo>
                  <a:pt x="0" y="0"/>
                </a:moveTo>
                <a:lnTo>
                  <a:pt x="0" y="835152"/>
                </a:lnTo>
                <a:lnTo>
                  <a:pt x="9144012" y="835151"/>
                </a:lnTo>
                <a:lnTo>
                  <a:pt x="9144012" y="0"/>
                </a:lnTo>
                <a:lnTo>
                  <a:pt x="0" y="0"/>
                </a:lnTo>
                <a:close/>
              </a:path>
            </a:pathLst>
          </a:custGeom>
          <a:solidFill>
            <a:srgbClr val="EB2026"/>
          </a:solidFill>
        </p:spPr>
        <p:txBody>
          <a:bodyPr wrap="square" lIns="0" tIns="0" rIns="0" bIns="0" rtlCol="0"/>
          <a:lstStyle/>
          <a:p>
            <a:endParaRPr/>
          </a:p>
        </p:txBody>
      </p:sp>
      <p:sp>
        <p:nvSpPr>
          <p:cNvPr id="8" name="object 8"/>
          <p:cNvSpPr/>
          <p:nvPr/>
        </p:nvSpPr>
        <p:spPr>
          <a:xfrm>
            <a:off x="7936994" y="6193548"/>
            <a:ext cx="1664335" cy="969644"/>
          </a:xfrm>
          <a:custGeom>
            <a:avLst/>
            <a:gdLst/>
            <a:ahLst/>
            <a:cxnLst/>
            <a:rect l="l" t="t" r="r" b="b"/>
            <a:pathLst>
              <a:path w="1664334" h="969645">
                <a:moveTo>
                  <a:pt x="0" y="0"/>
                </a:moveTo>
                <a:lnTo>
                  <a:pt x="0" y="969264"/>
                </a:lnTo>
                <a:lnTo>
                  <a:pt x="1664207" y="969264"/>
                </a:lnTo>
                <a:lnTo>
                  <a:pt x="1664207" y="0"/>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4583325" y="657437"/>
            <a:ext cx="891748" cy="467152"/>
          </a:xfrm>
          <a:prstGeom prst="rect">
            <a:avLst/>
          </a:prstGeom>
        </p:spPr>
        <p:txBody>
          <a:bodyPr vert="horz" wrap="square" lIns="0" tIns="13320" rIns="0" bIns="0" rtlCol="0">
            <a:spAutoFit/>
          </a:bodyPr>
          <a:lstStyle/>
          <a:p>
            <a:pPr marL="35518">
              <a:spcBef>
                <a:spcPts val="105"/>
              </a:spcBef>
            </a:pPr>
            <a:r>
              <a:rPr b="0" dirty="0">
                <a:latin typeface="Arial Unicode MS"/>
                <a:cs typeface="Arial Unicode MS"/>
              </a:rPr>
              <a:t>S</a:t>
            </a:r>
            <a:r>
              <a:rPr spc="-325" dirty="0"/>
              <a:t>I</a:t>
            </a:r>
            <a:r>
              <a:rPr spc="-155" dirty="0"/>
              <a:t>E</a:t>
            </a:r>
            <a:r>
              <a:rPr spc="-160" dirty="0"/>
              <a:t>P</a:t>
            </a:r>
          </a:p>
        </p:txBody>
      </p:sp>
      <p:sp>
        <p:nvSpPr>
          <p:cNvPr id="10" name="object 10"/>
          <p:cNvSpPr txBox="1"/>
          <p:nvPr/>
        </p:nvSpPr>
        <p:spPr>
          <a:xfrm>
            <a:off x="3616680" y="3228794"/>
            <a:ext cx="2849880" cy="574675"/>
          </a:xfrm>
          <a:prstGeom prst="rect">
            <a:avLst/>
          </a:prstGeom>
        </p:spPr>
        <p:txBody>
          <a:bodyPr vert="horz" wrap="square" lIns="0" tIns="12685" rIns="0" bIns="0" rtlCol="0">
            <a:spAutoFit/>
          </a:bodyPr>
          <a:lstStyle/>
          <a:p>
            <a:pPr marL="12685">
              <a:spcBef>
                <a:spcPts val="100"/>
              </a:spcBef>
            </a:pPr>
            <a:r>
              <a:rPr sz="3600" dirty="0">
                <a:solidFill>
                  <a:srgbClr val="656769"/>
                </a:solidFill>
                <a:latin typeface="Arial Unicode MS"/>
                <a:cs typeface="Arial Unicode MS"/>
              </a:rPr>
              <a:t>Questions???</a:t>
            </a:r>
            <a:endParaRPr sz="3600">
              <a:latin typeface="Arial Unicode MS"/>
              <a:cs typeface="Arial Unicode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87" y="457203"/>
            <a:ext cx="9144012" cy="68580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7187" y="1295402"/>
            <a:ext cx="4876812" cy="143256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88331" y="3253243"/>
            <a:ext cx="8396605" cy="1627996"/>
          </a:xfrm>
          <a:prstGeom prst="rect">
            <a:avLst/>
          </a:prstGeom>
        </p:spPr>
        <p:txBody>
          <a:bodyPr vert="horz" wrap="square" lIns="0" tIns="12051" rIns="0" bIns="0" rtlCol="0">
            <a:spAutoFit/>
          </a:bodyPr>
          <a:lstStyle/>
          <a:p>
            <a:pPr marL="12685" marR="5080">
              <a:spcBef>
                <a:spcPts val="95"/>
              </a:spcBef>
            </a:pPr>
            <a:r>
              <a:rPr sz="3500" spc="-10" dirty="0">
                <a:latin typeface="Arial"/>
                <a:cs typeface="Arial"/>
              </a:rPr>
              <a:t>Standard Item Equivalency Process Pilot  </a:t>
            </a:r>
            <a:r>
              <a:rPr sz="3500" spc="-4" dirty="0">
                <a:latin typeface="Arial"/>
                <a:cs typeface="Arial"/>
              </a:rPr>
              <a:t>(SIEP) – Columbia Generating</a:t>
            </a:r>
            <a:r>
              <a:rPr sz="3500" spc="75" dirty="0">
                <a:latin typeface="Arial"/>
                <a:cs typeface="Arial"/>
              </a:rPr>
              <a:t> </a:t>
            </a:r>
            <a:r>
              <a:rPr sz="3500" spc="-4" dirty="0">
                <a:latin typeface="Arial"/>
                <a:cs typeface="Arial"/>
              </a:rPr>
              <a:t>Station</a:t>
            </a:r>
            <a:endParaRPr sz="3500">
              <a:latin typeface="Arial"/>
              <a:cs typeface="Arial"/>
            </a:endParaRPr>
          </a:p>
        </p:txBody>
      </p:sp>
      <p:sp>
        <p:nvSpPr>
          <p:cNvPr id="5" name="object 5"/>
          <p:cNvSpPr txBox="1"/>
          <p:nvPr/>
        </p:nvSpPr>
        <p:spPr>
          <a:xfrm>
            <a:off x="688323" y="4707340"/>
            <a:ext cx="7889875" cy="1496960"/>
          </a:xfrm>
          <a:prstGeom prst="rect">
            <a:avLst/>
          </a:prstGeom>
        </p:spPr>
        <p:txBody>
          <a:bodyPr vert="horz" wrap="square" lIns="0" tIns="207403" rIns="0" bIns="0" rtlCol="0">
            <a:spAutoFit/>
          </a:bodyPr>
          <a:lstStyle/>
          <a:p>
            <a:pPr marL="12685">
              <a:spcBef>
                <a:spcPts val="1635"/>
              </a:spcBef>
            </a:pPr>
            <a:r>
              <a:rPr sz="2500" b="1" spc="-4" dirty="0">
                <a:solidFill>
                  <a:srgbClr val="FFFFFF"/>
                </a:solidFill>
                <a:latin typeface="Arial"/>
                <a:cs typeface="Arial"/>
              </a:rPr>
              <a:t>Scott O’Connor, Procurement Engineering</a:t>
            </a:r>
            <a:r>
              <a:rPr sz="2500" b="1" spc="-100" dirty="0">
                <a:solidFill>
                  <a:srgbClr val="FFFFFF"/>
                </a:solidFill>
                <a:latin typeface="Arial"/>
                <a:cs typeface="Arial"/>
              </a:rPr>
              <a:t> </a:t>
            </a:r>
            <a:r>
              <a:rPr sz="2500" b="1" spc="-4" dirty="0">
                <a:solidFill>
                  <a:srgbClr val="FFFFFF"/>
                </a:solidFill>
                <a:latin typeface="Arial"/>
                <a:cs typeface="Arial"/>
              </a:rPr>
              <a:t>Supervisor</a:t>
            </a:r>
            <a:endParaRPr sz="2500">
              <a:latin typeface="Arial"/>
              <a:cs typeface="Arial"/>
            </a:endParaRPr>
          </a:p>
          <a:p>
            <a:pPr marL="4579343">
              <a:spcBef>
                <a:spcPts val="1398"/>
              </a:spcBef>
            </a:pPr>
            <a:r>
              <a:rPr sz="2200" spc="-4" dirty="0">
                <a:solidFill>
                  <a:srgbClr val="FFFFFF"/>
                </a:solidFill>
                <a:latin typeface="Arial"/>
                <a:cs typeface="Arial"/>
              </a:rPr>
              <a:t>JUTG Procurement Forum</a:t>
            </a:r>
            <a:endParaRPr sz="220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87" y="5897893"/>
            <a:ext cx="9144012" cy="14173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700665" y="1016012"/>
            <a:ext cx="4732655" cy="780433"/>
          </a:xfrm>
          <a:prstGeom prst="rect">
            <a:avLst/>
          </a:prstGeom>
        </p:spPr>
        <p:txBody>
          <a:bodyPr vert="horz" wrap="square" lIns="0" tIns="12685" rIns="0" bIns="0" rtlCol="0">
            <a:spAutoFit/>
          </a:bodyPr>
          <a:lstStyle/>
          <a:p>
            <a:pPr marL="12685">
              <a:spcBef>
                <a:spcPts val="100"/>
              </a:spcBef>
            </a:pPr>
            <a:r>
              <a:rPr sz="2500" dirty="0">
                <a:solidFill>
                  <a:srgbClr val="2D308A"/>
                </a:solidFill>
                <a:latin typeface="Arial"/>
                <a:cs typeface="Arial"/>
              </a:rPr>
              <a:t>SIEP Pilot</a:t>
            </a:r>
            <a:r>
              <a:rPr sz="2500" spc="-125" dirty="0">
                <a:solidFill>
                  <a:srgbClr val="2D308A"/>
                </a:solidFill>
                <a:latin typeface="Arial"/>
                <a:cs typeface="Arial"/>
              </a:rPr>
              <a:t> </a:t>
            </a:r>
            <a:r>
              <a:rPr sz="2500" dirty="0">
                <a:solidFill>
                  <a:srgbClr val="2D308A"/>
                </a:solidFill>
                <a:latin typeface="Arial"/>
                <a:cs typeface="Arial"/>
              </a:rPr>
              <a:t>Preparations/Timeline</a:t>
            </a:r>
            <a:endParaRPr sz="2500">
              <a:latin typeface="Arial"/>
              <a:cs typeface="Arial"/>
            </a:endParaRPr>
          </a:p>
        </p:txBody>
      </p:sp>
      <p:sp>
        <p:nvSpPr>
          <p:cNvPr id="6" name="object 6"/>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2</a:t>
            </a:r>
            <a:endParaRPr sz="1400">
              <a:latin typeface="Arial"/>
              <a:cs typeface="Arial"/>
            </a:endParaRPr>
          </a:p>
        </p:txBody>
      </p:sp>
      <p:sp>
        <p:nvSpPr>
          <p:cNvPr id="5" name="object 5"/>
          <p:cNvSpPr txBox="1"/>
          <p:nvPr/>
        </p:nvSpPr>
        <p:spPr>
          <a:xfrm>
            <a:off x="916922" y="1549405"/>
            <a:ext cx="8014970" cy="4025049"/>
          </a:xfrm>
          <a:prstGeom prst="rect">
            <a:avLst/>
          </a:prstGeom>
        </p:spPr>
        <p:txBody>
          <a:bodyPr vert="horz" wrap="square" lIns="0" tIns="13320" rIns="0" bIns="0" rtlCol="0">
            <a:spAutoFit/>
          </a:bodyPr>
          <a:lstStyle/>
          <a:p>
            <a:pPr marL="354552" marR="5080" indent="-342498">
              <a:spcBef>
                <a:spcPts val="105"/>
              </a:spcBef>
            </a:pPr>
            <a:r>
              <a:rPr sz="2000" spc="780" dirty="0">
                <a:solidFill>
                  <a:srgbClr val="38B65D"/>
                </a:solidFill>
                <a:latin typeface="Arial"/>
                <a:cs typeface="Arial"/>
              </a:rPr>
              <a:t>x</a:t>
            </a:r>
            <a:r>
              <a:rPr sz="2000" spc="175" dirty="0">
                <a:solidFill>
                  <a:srgbClr val="38B65D"/>
                </a:solidFill>
                <a:latin typeface="Arial"/>
                <a:cs typeface="Arial"/>
              </a:rPr>
              <a:t> </a:t>
            </a:r>
            <a:r>
              <a:rPr sz="2000" dirty="0">
                <a:solidFill>
                  <a:srgbClr val="231F20"/>
                </a:solidFill>
                <a:latin typeface="Arial"/>
                <a:cs typeface="Arial"/>
              </a:rPr>
              <a:t>Columbia attended pilot procedure table top in Birmingham, AL from  </a:t>
            </a:r>
            <a:r>
              <a:rPr sz="2000" spc="-4" dirty="0">
                <a:solidFill>
                  <a:srgbClr val="231F20"/>
                </a:solidFill>
                <a:latin typeface="Arial"/>
                <a:cs typeface="Arial"/>
              </a:rPr>
              <a:t>7/11/17 </a:t>
            </a:r>
            <a:r>
              <a:rPr sz="2000" dirty="0">
                <a:solidFill>
                  <a:srgbClr val="231F20"/>
                </a:solidFill>
                <a:latin typeface="Arial"/>
                <a:cs typeface="Arial"/>
              </a:rPr>
              <a:t>-</a:t>
            </a:r>
            <a:r>
              <a:rPr sz="2000" spc="-45" dirty="0">
                <a:solidFill>
                  <a:srgbClr val="231F20"/>
                </a:solidFill>
                <a:latin typeface="Arial"/>
                <a:cs typeface="Arial"/>
              </a:rPr>
              <a:t> </a:t>
            </a:r>
            <a:r>
              <a:rPr sz="2000" spc="-4" dirty="0">
                <a:solidFill>
                  <a:srgbClr val="231F20"/>
                </a:solidFill>
                <a:latin typeface="Arial"/>
                <a:cs typeface="Arial"/>
              </a:rPr>
              <a:t>7/13/17</a:t>
            </a:r>
            <a:endParaRPr sz="2000">
              <a:latin typeface="Arial"/>
              <a:cs typeface="Arial"/>
            </a:endParaRPr>
          </a:p>
          <a:p>
            <a:pPr>
              <a:spcBef>
                <a:spcPts val="20"/>
              </a:spcBef>
            </a:pPr>
            <a:endParaRPr sz="2900">
              <a:latin typeface="Times New Roman"/>
              <a:cs typeface="Times New Roman"/>
            </a:endParaRPr>
          </a:p>
          <a:p>
            <a:pPr marL="12685">
              <a:spcBef>
                <a:spcPts val="4"/>
              </a:spcBef>
            </a:pPr>
            <a:r>
              <a:rPr sz="2000" spc="780" dirty="0">
                <a:solidFill>
                  <a:srgbClr val="38B65D"/>
                </a:solidFill>
                <a:latin typeface="Arial"/>
                <a:cs typeface="Arial"/>
              </a:rPr>
              <a:t>x</a:t>
            </a:r>
            <a:r>
              <a:rPr sz="2000" spc="225" dirty="0">
                <a:solidFill>
                  <a:srgbClr val="38B65D"/>
                </a:solidFill>
                <a:latin typeface="Arial"/>
                <a:cs typeface="Arial"/>
              </a:rPr>
              <a:t> </a:t>
            </a:r>
            <a:r>
              <a:rPr sz="2000" dirty="0">
                <a:solidFill>
                  <a:srgbClr val="231F20"/>
                </a:solidFill>
                <a:latin typeface="Arial"/>
                <a:cs typeface="Arial"/>
              </a:rPr>
              <a:t>SIEP Change Management Plan completed on 8/8/17</a:t>
            </a:r>
            <a:endParaRPr sz="2000">
              <a:latin typeface="Arial"/>
              <a:cs typeface="Arial"/>
            </a:endParaRPr>
          </a:p>
          <a:p>
            <a:pPr>
              <a:spcBef>
                <a:spcPts val="20"/>
              </a:spcBef>
            </a:pPr>
            <a:endParaRPr sz="2900">
              <a:latin typeface="Times New Roman"/>
              <a:cs typeface="Times New Roman"/>
            </a:endParaRPr>
          </a:p>
          <a:p>
            <a:pPr marL="354552" marR="732569" indent="-342498">
              <a:spcBef>
                <a:spcPts val="4"/>
              </a:spcBef>
            </a:pPr>
            <a:r>
              <a:rPr sz="2000" spc="780" dirty="0">
                <a:solidFill>
                  <a:srgbClr val="38B65D"/>
                </a:solidFill>
                <a:latin typeface="Arial"/>
                <a:cs typeface="Arial"/>
              </a:rPr>
              <a:t>x</a:t>
            </a:r>
            <a:r>
              <a:rPr sz="2000" spc="181" dirty="0">
                <a:solidFill>
                  <a:srgbClr val="38B65D"/>
                </a:solidFill>
                <a:latin typeface="Arial"/>
                <a:cs typeface="Arial"/>
              </a:rPr>
              <a:t> </a:t>
            </a:r>
            <a:r>
              <a:rPr sz="2000" dirty="0">
                <a:solidFill>
                  <a:srgbClr val="231F20"/>
                </a:solidFill>
                <a:latin typeface="Arial"/>
                <a:cs typeface="Arial"/>
              </a:rPr>
              <a:t>Utility procedure revisions and creation of interface procedure  completed by</a:t>
            </a:r>
            <a:r>
              <a:rPr sz="2000" spc="-50" dirty="0">
                <a:solidFill>
                  <a:srgbClr val="231F20"/>
                </a:solidFill>
                <a:latin typeface="Arial"/>
                <a:cs typeface="Arial"/>
              </a:rPr>
              <a:t> </a:t>
            </a:r>
            <a:r>
              <a:rPr sz="2000" dirty="0">
                <a:solidFill>
                  <a:srgbClr val="231F20"/>
                </a:solidFill>
                <a:latin typeface="Arial"/>
                <a:cs typeface="Arial"/>
              </a:rPr>
              <a:t>9/5/17</a:t>
            </a:r>
            <a:endParaRPr sz="2000">
              <a:latin typeface="Arial"/>
              <a:cs typeface="Arial"/>
            </a:endParaRPr>
          </a:p>
          <a:p>
            <a:pPr>
              <a:spcBef>
                <a:spcPts val="25"/>
              </a:spcBef>
            </a:pPr>
            <a:endParaRPr sz="2900">
              <a:latin typeface="Times New Roman"/>
              <a:cs typeface="Times New Roman"/>
            </a:endParaRPr>
          </a:p>
          <a:p>
            <a:pPr marL="12685"/>
            <a:r>
              <a:rPr sz="2000" spc="780" dirty="0">
                <a:solidFill>
                  <a:srgbClr val="38B65D"/>
                </a:solidFill>
                <a:latin typeface="Arial"/>
                <a:cs typeface="Arial"/>
              </a:rPr>
              <a:t>x</a:t>
            </a:r>
            <a:r>
              <a:rPr sz="2000" spc="290" dirty="0">
                <a:solidFill>
                  <a:srgbClr val="38B65D"/>
                </a:solidFill>
                <a:latin typeface="Arial"/>
                <a:cs typeface="Arial"/>
              </a:rPr>
              <a:t> </a:t>
            </a:r>
            <a:r>
              <a:rPr sz="2000" spc="-4" dirty="0">
                <a:solidFill>
                  <a:srgbClr val="231F20"/>
                </a:solidFill>
                <a:latin typeface="Arial"/>
                <a:cs typeface="Arial"/>
              </a:rPr>
              <a:t>SIEP Pilot duration from 9/5/17 to 10/15/17</a:t>
            </a:r>
            <a:endParaRPr sz="2000">
              <a:latin typeface="Arial"/>
              <a:cs typeface="Arial"/>
            </a:endParaRPr>
          </a:p>
          <a:p>
            <a:pPr>
              <a:spcBef>
                <a:spcPts val="25"/>
              </a:spcBef>
            </a:pPr>
            <a:endParaRPr sz="2900">
              <a:latin typeface="Times New Roman"/>
              <a:cs typeface="Times New Roman"/>
            </a:endParaRPr>
          </a:p>
          <a:p>
            <a:pPr marL="12685"/>
            <a:r>
              <a:rPr sz="2000" spc="780" dirty="0">
                <a:solidFill>
                  <a:srgbClr val="38B65D"/>
                </a:solidFill>
                <a:latin typeface="Arial"/>
                <a:cs typeface="Arial"/>
              </a:rPr>
              <a:t>x</a:t>
            </a:r>
            <a:r>
              <a:rPr sz="2000" spc="225" dirty="0">
                <a:solidFill>
                  <a:srgbClr val="38B65D"/>
                </a:solidFill>
                <a:latin typeface="Arial"/>
                <a:cs typeface="Arial"/>
              </a:rPr>
              <a:t> </a:t>
            </a:r>
            <a:r>
              <a:rPr sz="2000" dirty="0">
                <a:solidFill>
                  <a:srgbClr val="231F20"/>
                </a:solidFill>
                <a:latin typeface="Arial"/>
                <a:cs typeface="Arial"/>
              </a:rPr>
              <a:t>Pilot effectiveness review/critique completed on 11/29/17</a:t>
            </a:r>
            <a:endParaRPr sz="20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87" y="5897893"/>
            <a:ext cx="9144012" cy="14173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86495" y="1016012"/>
            <a:ext cx="8561070" cy="780433"/>
          </a:xfrm>
          <a:prstGeom prst="rect">
            <a:avLst/>
          </a:prstGeom>
        </p:spPr>
        <p:txBody>
          <a:bodyPr vert="horz" wrap="square" lIns="0" tIns="12685" rIns="0" bIns="0" rtlCol="0">
            <a:spAutoFit/>
          </a:bodyPr>
          <a:lstStyle/>
          <a:p>
            <a:pPr marL="12685">
              <a:spcBef>
                <a:spcPts val="100"/>
              </a:spcBef>
            </a:pPr>
            <a:r>
              <a:rPr sz="2500" spc="-4" dirty="0">
                <a:solidFill>
                  <a:srgbClr val="2D308A"/>
                </a:solidFill>
                <a:latin typeface="Arial"/>
                <a:cs typeface="Arial"/>
              </a:rPr>
              <a:t>SIEP Change Management (Procedures and</a:t>
            </a:r>
            <a:r>
              <a:rPr sz="2500" spc="-40" dirty="0">
                <a:solidFill>
                  <a:srgbClr val="2D308A"/>
                </a:solidFill>
                <a:latin typeface="Arial"/>
                <a:cs typeface="Arial"/>
              </a:rPr>
              <a:t> </a:t>
            </a:r>
            <a:r>
              <a:rPr sz="2500" spc="-4" dirty="0">
                <a:solidFill>
                  <a:srgbClr val="2D308A"/>
                </a:solidFill>
                <a:latin typeface="Arial"/>
                <a:cs typeface="Arial"/>
              </a:rPr>
              <a:t>Qualifications)</a:t>
            </a:r>
            <a:endParaRPr sz="2500">
              <a:latin typeface="Arial"/>
              <a:cs typeface="Arial"/>
            </a:endParaRPr>
          </a:p>
        </p:txBody>
      </p:sp>
      <p:sp>
        <p:nvSpPr>
          <p:cNvPr id="6" name="object 6"/>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3</a:t>
            </a:r>
            <a:endParaRPr sz="1400">
              <a:latin typeface="Arial"/>
              <a:cs typeface="Arial"/>
            </a:endParaRPr>
          </a:p>
        </p:txBody>
      </p:sp>
      <p:sp>
        <p:nvSpPr>
          <p:cNvPr id="5" name="object 5"/>
          <p:cNvSpPr txBox="1"/>
          <p:nvPr/>
        </p:nvSpPr>
        <p:spPr>
          <a:xfrm>
            <a:off x="916933" y="1485108"/>
            <a:ext cx="8303259" cy="4094702"/>
          </a:xfrm>
          <a:prstGeom prst="rect">
            <a:avLst/>
          </a:prstGeom>
        </p:spPr>
        <p:txBody>
          <a:bodyPr vert="horz" wrap="square" lIns="0" tIns="77378" rIns="0" bIns="0" rtlCol="0">
            <a:spAutoFit/>
          </a:bodyPr>
          <a:lstStyle/>
          <a:p>
            <a:pPr marL="12685">
              <a:spcBef>
                <a:spcPts val="609"/>
              </a:spcBef>
            </a:pPr>
            <a:r>
              <a:rPr sz="2000" spc="780" dirty="0">
                <a:solidFill>
                  <a:srgbClr val="38B65D"/>
                </a:solidFill>
                <a:latin typeface="Arial"/>
                <a:cs typeface="Arial"/>
              </a:rPr>
              <a:t>x</a:t>
            </a:r>
            <a:r>
              <a:rPr sz="2000" spc="315" dirty="0">
                <a:solidFill>
                  <a:srgbClr val="38B65D"/>
                </a:solidFill>
                <a:latin typeface="Arial"/>
                <a:cs typeface="Arial"/>
              </a:rPr>
              <a:t> </a:t>
            </a:r>
            <a:r>
              <a:rPr sz="2000" dirty="0">
                <a:solidFill>
                  <a:srgbClr val="231F20"/>
                </a:solidFill>
                <a:latin typeface="Arial"/>
                <a:cs typeface="Arial"/>
              </a:rPr>
              <a:t>Affected Procedures</a:t>
            </a:r>
            <a:endParaRPr sz="2000">
              <a:latin typeface="Arial"/>
              <a:cs typeface="Arial"/>
            </a:endParaRPr>
          </a:p>
          <a:p>
            <a:pPr marL="469351">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9 existing procedures required revision in support of</a:t>
            </a:r>
            <a:r>
              <a:rPr sz="1600" spc="65" dirty="0">
                <a:solidFill>
                  <a:srgbClr val="231F20"/>
                </a:solidFill>
                <a:latin typeface="Arial"/>
                <a:cs typeface="Arial"/>
              </a:rPr>
              <a:t> </a:t>
            </a:r>
            <a:r>
              <a:rPr sz="1600" spc="-4" dirty="0">
                <a:solidFill>
                  <a:srgbClr val="231F20"/>
                </a:solidFill>
                <a:latin typeface="Arial"/>
                <a:cs typeface="Arial"/>
              </a:rPr>
              <a:t>pilot</a:t>
            </a:r>
            <a:endParaRPr sz="1600">
              <a:latin typeface="Arial"/>
              <a:cs typeface="Arial"/>
            </a:endParaRPr>
          </a:p>
          <a:p>
            <a:pPr marL="755402" marR="411633" indent="-286684">
              <a:spcBef>
                <a:spcPts val="384"/>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New procedure </a:t>
            </a:r>
            <a:r>
              <a:rPr sz="1600" spc="-10" dirty="0">
                <a:solidFill>
                  <a:srgbClr val="231F20"/>
                </a:solidFill>
                <a:latin typeface="Arial"/>
                <a:cs typeface="Arial"/>
              </a:rPr>
              <a:t>was </a:t>
            </a:r>
            <a:r>
              <a:rPr sz="1600" spc="-4" dirty="0">
                <a:solidFill>
                  <a:srgbClr val="231F20"/>
                </a:solidFill>
                <a:latin typeface="Arial"/>
                <a:cs typeface="Arial"/>
              </a:rPr>
              <a:t>created as an interface between standard process and site  processes</a:t>
            </a:r>
            <a:endParaRPr sz="1600">
              <a:latin typeface="Arial"/>
              <a:cs typeface="Arial"/>
            </a:endParaRPr>
          </a:p>
          <a:p>
            <a:pPr marL="755402" marR="349477" indent="-286684">
              <a:spcBef>
                <a:spcPts val="38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NISP-EN-02 (SIEP procedure) included in interface procedure as an attachment  rather than a stand-alone</a:t>
            </a:r>
            <a:r>
              <a:rPr sz="1600" spc="40" dirty="0">
                <a:solidFill>
                  <a:srgbClr val="231F20"/>
                </a:solidFill>
                <a:latin typeface="Arial"/>
                <a:cs typeface="Arial"/>
              </a:rPr>
              <a:t> </a:t>
            </a:r>
            <a:r>
              <a:rPr sz="1600" spc="-4" dirty="0">
                <a:solidFill>
                  <a:srgbClr val="231F20"/>
                </a:solidFill>
                <a:latin typeface="Arial"/>
                <a:cs typeface="Arial"/>
              </a:rPr>
              <a:t>document</a:t>
            </a:r>
            <a:endParaRPr sz="1600">
              <a:latin typeface="Arial"/>
              <a:cs typeface="Arial"/>
            </a:endParaRPr>
          </a:p>
          <a:p>
            <a:pPr>
              <a:spcBef>
                <a:spcPts val="10"/>
              </a:spcBef>
            </a:pPr>
            <a:endParaRPr sz="2500">
              <a:latin typeface="Times New Roman"/>
              <a:cs typeface="Times New Roman"/>
            </a:endParaRPr>
          </a:p>
          <a:p>
            <a:pPr marL="12685"/>
            <a:r>
              <a:rPr sz="2000" spc="780" dirty="0">
                <a:solidFill>
                  <a:srgbClr val="38B65D"/>
                </a:solidFill>
                <a:latin typeface="Arial"/>
                <a:cs typeface="Arial"/>
              </a:rPr>
              <a:t>x</a:t>
            </a:r>
            <a:r>
              <a:rPr sz="2000" spc="350" dirty="0">
                <a:solidFill>
                  <a:srgbClr val="38B65D"/>
                </a:solidFill>
                <a:latin typeface="Arial"/>
                <a:cs typeface="Arial"/>
              </a:rPr>
              <a:t> </a:t>
            </a:r>
            <a:r>
              <a:rPr sz="2000" dirty="0">
                <a:solidFill>
                  <a:srgbClr val="231F20"/>
                </a:solidFill>
                <a:latin typeface="Arial"/>
                <a:cs typeface="Arial"/>
              </a:rPr>
              <a:t>Qualifications</a:t>
            </a:r>
            <a:endParaRPr sz="2000">
              <a:latin typeface="Arial"/>
              <a:cs typeface="Arial"/>
            </a:endParaRPr>
          </a:p>
          <a:p>
            <a:pPr marL="755402" marR="5080" indent="-286684">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For pilot, Procurement Engineering, Fundamental Engineering, and 50.59 screener  qualification required to perform Configuration-Only Changes, and Item Equivalency  Evaluations</a:t>
            </a:r>
            <a:r>
              <a:rPr sz="1600" spc="-30" dirty="0">
                <a:solidFill>
                  <a:srgbClr val="231F20"/>
                </a:solidFill>
                <a:latin typeface="Arial"/>
                <a:cs typeface="Arial"/>
              </a:rPr>
              <a:t> </a:t>
            </a:r>
            <a:r>
              <a:rPr sz="1600" spc="-4" dirty="0">
                <a:solidFill>
                  <a:srgbClr val="231F20"/>
                </a:solidFill>
                <a:latin typeface="Arial"/>
                <a:cs typeface="Arial"/>
              </a:rPr>
              <a:t>(IEEs)</a:t>
            </a:r>
            <a:endParaRPr sz="1600">
              <a:latin typeface="Arial"/>
              <a:cs typeface="Arial"/>
            </a:endParaRPr>
          </a:p>
          <a:p>
            <a:pPr marL="469351">
              <a:spcBef>
                <a:spcPts val="384"/>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No specific qualifications required for Administrative</a:t>
            </a:r>
            <a:r>
              <a:rPr sz="1600" spc="4" dirty="0">
                <a:solidFill>
                  <a:srgbClr val="231F20"/>
                </a:solidFill>
                <a:latin typeface="Arial"/>
                <a:cs typeface="Arial"/>
              </a:rPr>
              <a:t> </a:t>
            </a:r>
            <a:r>
              <a:rPr sz="1600" spc="-4" dirty="0">
                <a:solidFill>
                  <a:srgbClr val="231F20"/>
                </a:solidFill>
                <a:latin typeface="Arial"/>
                <a:cs typeface="Arial"/>
              </a:rPr>
              <a:t>Changes</a:t>
            </a:r>
            <a:endParaRPr sz="1600">
              <a:latin typeface="Arial"/>
              <a:cs typeface="Arial"/>
            </a:endParaRPr>
          </a:p>
          <a:p>
            <a:pPr marL="755402" marR="709100" indent="-286684">
              <a:spcBef>
                <a:spcPts val="384"/>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Actions in place to develop a standard qualification for SIEP and expand the  population of individuals able to perform</a:t>
            </a:r>
            <a:r>
              <a:rPr sz="1600" spc="30" dirty="0">
                <a:solidFill>
                  <a:srgbClr val="231F20"/>
                </a:solidFill>
                <a:latin typeface="Arial"/>
                <a:cs typeface="Arial"/>
              </a:rPr>
              <a:t> </a:t>
            </a:r>
            <a:r>
              <a:rPr sz="1600" spc="-4" dirty="0">
                <a:solidFill>
                  <a:srgbClr val="231F20"/>
                </a:solidFill>
                <a:latin typeface="Arial"/>
                <a:cs typeface="Arial"/>
              </a:rPr>
              <a:t>IEEs</a:t>
            </a:r>
            <a:endParaRPr sz="16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457187" y="5897893"/>
            <a:ext cx="9144012" cy="14173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97161" y="1016012"/>
            <a:ext cx="8538845" cy="780433"/>
          </a:xfrm>
          <a:prstGeom prst="rect">
            <a:avLst/>
          </a:prstGeom>
        </p:spPr>
        <p:txBody>
          <a:bodyPr vert="horz" wrap="square" lIns="0" tIns="12685" rIns="0" bIns="0" rtlCol="0">
            <a:spAutoFit/>
          </a:bodyPr>
          <a:lstStyle/>
          <a:p>
            <a:pPr marL="12685">
              <a:spcBef>
                <a:spcPts val="100"/>
              </a:spcBef>
            </a:pPr>
            <a:r>
              <a:rPr sz="2500" spc="-4" dirty="0">
                <a:solidFill>
                  <a:srgbClr val="2D308A"/>
                </a:solidFill>
                <a:latin typeface="Arial"/>
                <a:cs typeface="Arial"/>
              </a:rPr>
              <a:t>SIEP Change Management (Training and</a:t>
            </a:r>
            <a:r>
              <a:rPr sz="2500" spc="-85" dirty="0">
                <a:solidFill>
                  <a:srgbClr val="2D308A"/>
                </a:solidFill>
                <a:latin typeface="Arial"/>
                <a:cs typeface="Arial"/>
              </a:rPr>
              <a:t> </a:t>
            </a:r>
            <a:r>
              <a:rPr sz="2500" spc="-4" dirty="0">
                <a:solidFill>
                  <a:srgbClr val="2D308A"/>
                </a:solidFill>
                <a:latin typeface="Arial"/>
                <a:cs typeface="Arial"/>
              </a:rPr>
              <a:t>Communications)</a:t>
            </a:r>
            <a:endParaRPr sz="2500">
              <a:latin typeface="Arial"/>
              <a:cs typeface="Arial"/>
            </a:endParaRPr>
          </a:p>
        </p:txBody>
      </p:sp>
      <p:sp>
        <p:nvSpPr>
          <p:cNvPr id="6" name="object 6"/>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4</a:t>
            </a:r>
            <a:endParaRPr sz="1400">
              <a:latin typeface="Arial"/>
              <a:cs typeface="Arial"/>
            </a:endParaRPr>
          </a:p>
        </p:txBody>
      </p:sp>
      <p:sp>
        <p:nvSpPr>
          <p:cNvPr id="5" name="object 5"/>
          <p:cNvSpPr txBox="1"/>
          <p:nvPr/>
        </p:nvSpPr>
        <p:spPr>
          <a:xfrm>
            <a:off x="916925" y="1485108"/>
            <a:ext cx="8408670" cy="4436822"/>
          </a:xfrm>
          <a:prstGeom prst="rect">
            <a:avLst/>
          </a:prstGeom>
        </p:spPr>
        <p:txBody>
          <a:bodyPr vert="horz" wrap="square" lIns="0" tIns="77378" rIns="0" bIns="0" rtlCol="0">
            <a:spAutoFit/>
          </a:bodyPr>
          <a:lstStyle/>
          <a:p>
            <a:pPr marL="12685">
              <a:spcBef>
                <a:spcPts val="609"/>
              </a:spcBef>
            </a:pPr>
            <a:r>
              <a:rPr sz="2000" spc="780" dirty="0">
                <a:solidFill>
                  <a:srgbClr val="38B65D"/>
                </a:solidFill>
                <a:latin typeface="Arial"/>
                <a:cs typeface="Arial"/>
              </a:rPr>
              <a:t>x</a:t>
            </a:r>
            <a:r>
              <a:rPr sz="2000" spc="350" dirty="0">
                <a:solidFill>
                  <a:srgbClr val="38B65D"/>
                </a:solidFill>
                <a:latin typeface="Arial"/>
                <a:cs typeface="Arial"/>
              </a:rPr>
              <a:t> </a:t>
            </a:r>
            <a:r>
              <a:rPr sz="2000" dirty="0">
                <a:solidFill>
                  <a:srgbClr val="231F20"/>
                </a:solidFill>
                <a:latin typeface="Arial"/>
                <a:cs typeface="Arial"/>
              </a:rPr>
              <a:t>Training</a:t>
            </a:r>
            <a:endParaRPr sz="2000">
              <a:latin typeface="Arial"/>
              <a:cs typeface="Arial"/>
            </a:endParaRPr>
          </a:p>
          <a:p>
            <a:pPr marL="755402" marR="211845" indent="-286684" algn="just">
              <a:spcBef>
                <a:spcPts val="400"/>
              </a:spcBef>
            </a:pPr>
            <a:r>
              <a:rPr sz="1600" spc="65" dirty="0">
                <a:solidFill>
                  <a:srgbClr val="38B65D"/>
                </a:solidFill>
                <a:latin typeface="Arial"/>
                <a:cs typeface="Arial"/>
              </a:rPr>
              <a:t>a </a:t>
            </a:r>
            <a:r>
              <a:rPr sz="1600" spc="-4" dirty="0">
                <a:solidFill>
                  <a:srgbClr val="231F20"/>
                </a:solidFill>
                <a:latin typeface="Arial"/>
                <a:cs typeface="Arial"/>
              </a:rPr>
              <a:t>Procurement Engineering received detailed training on Standard Item Equivalency  Process, changes relative to the original process, affected procedures, and actions  needed to help gauge success of</a:t>
            </a:r>
            <a:r>
              <a:rPr sz="1600" spc="25" dirty="0">
                <a:solidFill>
                  <a:srgbClr val="231F20"/>
                </a:solidFill>
                <a:latin typeface="Arial"/>
                <a:cs typeface="Arial"/>
              </a:rPr>
              <a:t> </a:t>
            </a:r>
            <a:r>
              <a:rPr sz="1600" spc="-4" dirty="0">
                <a:solidFill>
                  <a:srgbClr val="231F20"/>
                </a:solidFill>
                <a:latin typeface="Arial"/>
                <a:cs typeface="Arial"/>
              </a:rPr>
              <a:t>pilot</a:t>
            </a:r>
            <a:endParaRPr sz="1600">
              <a:latin typeface="Arial"/>
              <a:cs typeface="Arial"/>
            </a:endParaRPr>
          </a:p>
          <a:p>
            <a:pPr>
              <a:spcBef>
                <a:spcPts val="40"/>
              </a:spcBef>
            </a:pPr>
            <a:endParaRPr sz="2300">
              <a:latin typeface="Times New Roman"/>
              <a:cs typeface="Times New Roman"/>
            </a:endParaRPr>
          </a:p>
          <a:p>
            <a:pPr marL="755402" marR="346307" indent="-286684">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Supply Chain Services received general training; focused on differences </a:t>
            </a:r>
            <a:r>
              <a:rPr sz="1600" spc="-10" dirty="0">
                <a:solidFill>
                  <a:srgbClr val="231F20"/>
                </a:solidFill>
                <a:latin typeface="Arial"/>
                <a:cs typeface="Arial"/>
              </a:rPr>
              <a:t>between  </a:t>
            </a:r>
            <a:r>
              <a:rPr sz="1600" spc="-4" dirty="0">
                <a:solidFill>
                  <a:srgbClr val="231F20"/>
                </a:solidFill>
                <a:latin typeface="Arial"/>
                <a:cs typeface="Arial"/>
              </a:rPr>
              <a:t>original process and SIEP as </a:t>
            </a:r>
            <a:r>
              <a:rPr sz="1600" spc="-10" dirty="0">
                <a:solidFill>
                  <a:srgbClr val="231F20"/>
                </a:solidFill>
                <a:latin typeface="Arial"/>
                <a:cs typeface="Arial"/>
              </a:rPr>
              <a:t>well </a:t>
            </a:r>
            <a:r>
              <a:rPr sz="1600" spc="-4" dirty="0">
                <a:solidFill>
                  <a:srgbClr val="231F20"/>
                </a:solidFill>
                <a:latin typeface="Arial"/>
                <a:cs typeface="Arial"/>
              </a:rPr>
              <a:t>as key interfaces between Procurement  Engineering and Supply Chain</a:t>
            </a:r>
            <a:r>
              <a:rPr sz="1600" spc="-25" dirty="0">
                <a:solidFill>
                  <a:srgbClr val="231F20"/>
                </a:solidFill>
                <a:latin typeface="Arial"/>
                <a:cs typeface="Arial"/>
              </a:rPr>
              <a:t> </a:t>
            </a:r>
            <a:r>
              <a:rPr sz="1600" spc="-4" dirty="0">
                <a:solidFill>
                  <a:srgbClr val="231F20"/>
                </a:solidFill>
                <a:latin typeface="Arial"/>
                <a:cs typeface="Arial"/>
              </a:rPr>
              <a:t>Services</a:t>
            </a:r>
            <a:endParaRPr sz="1600">
              <a:latin typeface="Arial"/>
              <a:cs typeface="Arial"/>
            </a:endParaRPr>
          </a:p>
          <a:p>
            <a:pPr>
              <a:lnSpc>
                <a:spcPct val="100000"/>
              </a:lnSpc>
            </a:pPr>
            <a:endParaRPr>
              <a:latin typeface="Times New Roman"/>
              <a:cs typeface="Times New Roman"/>
            </a:endParaRPr>
          </a:p>
          <a:p>
            <a:pPr marL="12685">
              <a:spcBef>
                <a:spcPts val="1275"/>
              </a:spcBef>
            </a:pPr>
            <a:r>
              <a:rPr sz="2000" spc="780" dirty="0">
                <a:solidFill>
                  <a:srgbClr val="38B65D"/>
                </a:solidFill>
                <a:latin typeface="Arial"/>
                <a:cs typeface="Arial"/>
              </a:rPr>
              <a:t>x</a:t>
            </a:r>
            <a:r>
              <a:rPr sz="2000" spc="350" dirty="0">
                <a:solidFill>
                  <a:srgbClr val="38B65D"/>
                </a:solidFill>
                <a:latin typeface="Arial"/>
                <a:cs typeface="Arial"/>
              </a:rPr>
              <a:t> </a:t>
            </a:r>
            <a:r>
              <a:rPr sz="2000" dirty="0">
                <a:solidFill>
                  <a:srgbClr val="231F20"/>
                </a:solidFill>
                <a:latin typeface="Arial"/>
                <a:cs typeface="Arial"/>
              </a:rPr>
              <a:t>Communications</a:t>
            </a:r>
            <a:endParaRPr sz="2000">
              <a:latin typeface="Arial"/>
              <a:cs typeface="Arial"/>
            </a:endParaRPr>
          </a:p>
          <a:p>
            <a:pPr marL="755402" marR="5080" indent="-286684">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Key stakeholders for SIEP at Columbia include Procurement Engineering and Supply  Chain Services</a:t>
            </a:r>
            <a:r>
              <a:rPr sz="1600" spc="-30" dirty="0">
                <a:solidFill>
                  <a:srgbClr val="231F20"/>
                </a:solidFill>
                <a:latin typeface="Arial"/>
                <a:cs typeface="Arial"/>
              </a:rPr>
              <a:t> </a:t>
            </a:r>
            <a:r>
              <a:rPr sz="1600" spc="-10" dirty="0">
                <a:solidFill>
                  <a:srgbClr val="231F20"/>
                </a:solidFill>
                <a:latin typeface="Arial"/>
                <a:cs typeface="Arial"/>
              </a:rPr>
              <a:t>Buyers</a:t>
            </a:r>
            <a:endParaRPr sz="1600">
              <a:latin typeface="Arial"/>
              <a:cs typeface="Arial"/>
            </a:endParaRPr>
          </a:p>
          <a:p>
            <a:pPr>
              <a:spcBef>
                <a:spcPts val="45"/>
              </a:spcBef>
            </a:pPr>
            <a:endParaRPr sz="2300">
              <a:latin typeface="Times New Roman"/>
              <a:cs typeface="Times New Roman"/>
            </a:endParaRPr>
          </a:p>
          <a:p>
            <a:pPr marL="755402" marR="663430" indent="-286684">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Change management emails </a:t>
            </a:r>
            <a:r>
              <a:rPr sz="1600" spc="-10" dirty="0">
                <a:solidFill>
                  <a:srgbClr val="231F20"/>
                </a:solidFill>
                <a:latin typeface="Arial"/>
                <a:cs typeface="Arial"/>
              </a:rPr>
              <a:t>were </a:t>
            </a:r>
            <a:r>
              <a:rPr sz="1600" spc="-4" dirty="0">
                <a:solidFill>
                  <a:srgbClr val="231F20"/>
                </a:solidFill>
                <a:latin typeface="Arial"/>
                <a:cs typeface="Arial"/>
              </a:rPr>
              <a:t>sent to these groups and their supervision,  meetings </a:t>
            </a:r>
            <a:r>
              <a:rPr sz="1600" spc="-10" dirty="0">
                <a:solidFill>
                  <a:srgbClr val="231F20"/>
                </a:solidFill>
                <a:latin typeface="Arial"/>
                <a:cs typeface="Arial"/>
              </a:rPr>
              <a:t>were </a:t>
            </a:r>
            <a:r>
              <a:rPr sz="1600" spc="-4" dirty="0">
                <a:solidFill>
                  <a:srgbClr val="231F20"/>
                </a:solidFill>
                <a:latin typeface="Arial"/>
                <a:cs typeface="Arial"/>
              </a:rPr>
              <a:t>held, and training provided (as previously</a:t>
            </a:r>
            <a:r>
              <a:rPr sz="1600" spc="75" dirty="0">
                <a:solidFill>
                  <a:srgbClr val="231F20"/>
                </a:solidFill>
                <a:latin typeface="Arial"/>
                <a:cs typeface="Arial"/>
              </a:rPr>
              <a:t> </a:t>
            </a:r>
            <a:r>
              <a:rPr sz="1600" spc="-4" dirty="0">
                <a:solidFill>
                  <a:srgbClr val="231F20"/>
                </a:solidFill>
                <a:latin typeface="Arial"/>
                <a:cs typeface="Arial"/>
              </a:rPr>
              <a:t>discussed)</a:t>
            </a:r>
            <a:endParaRPr sz="16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87" y="6080783"/>
            <a:ext cx="9144012" cy="12344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711309" y="1016012"/>
            <a:ext cx="4710430" cy="780433"/>
          </a:xfrm>
          <a:prstGeom prst="rect">
            <a:avLst/>
          </a:prstGeom>
        </p:spPr>
        <p:txBody>
          <a:bodyPr vert="horz" wrap="square" lIns="0" tIns="12685" rIns="0" bIns="0" rtlCol="0">
            <a:spAutoFit/>
          </a:bodyPr>
          <a:lstStyle/>
          <a:p>
            <a:pPr marL="12685">
              <a:spcBef>
                <a:spcPts val="100"/>
              </a:spcBef>
            </a:pPr>
            <a:r>
              <a:rPr sz="2500" spc="-4" dirty="0">
                <a:solidFill>
                  <a:srgbClr val="2D308A"/>
                </a:solidFill>
                <a:latin typeface="Arial"/>
                <a:cs typeface="Arial"/>
              </a:rPr>
              <a:t>SIEP Pilot </a:t>
            </a:r>
            <a:r>
              <a:rPr sz="2500" dirty="0">
                <a:solidFill>
                  <a:srgbClr val="2D308A"/>
                </a:solidFill>
                <a:latin typeface="Arial"/>
                <a:cs typeface="Arial"/>
              </a:rPr>
              <a:t>- </a:t>
            </a:r>
            <a:r>
              <a:rPr sz="2500" spc="-4" dirty="0">
                <a:solidFill>
                  <a:srgbClr val="2D308A"/>
                </a:solidFill>
                <a:latin typeface="Arial"/>
                <a:cs typeface="Arial"/>
              </a:rPr>
              <a:t>Completed</a:t>
            </a:r>
            <a:r>
              <a:rPr sz="2500" spc="-120" dirty="0">
                <a:solidFill>
                  <a:srgbClr val="2D308A"/>
                </a:solidFill>
                <a:latin typeface="Arial"/>
                <a:cs typeface="Arial"/>
              </a:rPr>
              <a:t> </a:t>
            </a:r>
            <a:r>
              <a:rPr sz="2500" spc="-4" dirty="0">
                <a:solidFill>
                  <a:srgbClr val="2D308A"/>
                </a:solidFill>
                <a:latin typeface="Arial"/>
                <a:cs typeface="Arial"/>
              </a:rPr>
              <a:t>Products</a:t>
            </a:r>
            <a:endParaRPr sz="2500">
              <a:latin typeface="Arial"/>
              <a:cs typeface="Arial"/>
            </a:endParaRPr>
          </a:p>
        </p:txBody>
      </p:sp>
      <p:sp>
        <p:nvSpPr>
          <p:cNvPr id="6" name="object 6"/>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5</a:t>
            </a:r>
            <a:endParaRPr sz="1400">
              <a:latin typeface="Arial"/>
              <a:cs typeface="Arial"/>
            </a:endParaRPr>
          </a:p>
        </p:txBody>
      </p:sp>
      <p:sp>
        <p:nvSpPr>
          <p:cNvPr id="5" name="object 5"/>
          <p:cNvSpPr txBox="1"/>
          <p:nvPr/>
        </p:nvSpPr>
        <p:spPr>
          <a:xfrm>
            <a:off x="920378" y="1905009"/>
            <a:ext cx="8354695" cy="2788679"/>
          </a:xfrm>
          <a:prstGeom prst="rect">
            <a:avLst/>
          </a:prstGeom>
        </p:spPr>
        <p:txBody>
          <a:bodyPr vert="horz" wrap="square" lIns="0" tIns="77378" rIns="0" bIns="0" rtlCol="0">
            <a:spAutoFit/>
          </a:bodyPr>
          <a:lstStyle/>
          <a:p>
            <a:pPr marL="12685">
              <a:spcBef>
                <a:spcPts val="609"/>
              </a:spcBef>
            </a:pPr>
            <a:r>
              <a:rPr sz="2000" spc="780" dirty="0">
                <a:solidFill>
                  <a:srgbClr val="38B65D"/>
                </a:solidFill>
                <a:latin typeface="Arial"/>
                <a:cs typeface="Arial"/>
              </a:rPr>
              <a:t>x</a:t>
            </a:r>
            <a:r>
              <a:rPr sz="2000" spc="185" dirty="0">
                <a:solidFill>
                  <a:srgbClr val="38B65D"/>
                </a:solidFill>
                <a:latin typeface="Arial"/>
                <a:cs typeface="Arial"/>
              </a:rPr>
              <a:t> </a:t>
            </a:r>
            <a:r>
              <a:rPr sz="2000" dirty="0">
                <a:solidFill>
                  <a:srgbClr val="231F20"/>
                </a:solidFill>
                <a:latin typeface="Arial"/>
                <a:cs typeface="Arial"/>
              </a:rPr>
              <a:t>13 Administrative P/N Changes were completed during the pilot</a:t>
            </a:r>
            <a:endParaRPr sz="2000" dirty="0">
              <a:latin typeface="Arial"/>
              <a:cs typeface="Arial"/>
            </a:endParaRPr>
          </a:p>
          <a:p>
            <a:pPr marL="469351">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7 for non-safety related equipment and 6 for safety related</a:t>
            </a:r>
            <a:r>
              <a:rPr sz="1600" spc="150" dirty="0">
                <a:solidFill>
                  <a:srgbClr val="231F20"/>
                </a:solidFill>
                <a:latin typeface="Arial"/>
                <a:cs typeface="Arial"/>
              </a:rPr>
              <a:t> </a:t>
            </a:r>
            <a:r>
              <a:rPr sz="1600" spc="-4" dirty="0">
                <a:solidFill>
                  <a:srgbClr val="231F20"/>
                </a:solidFill>
                <a:latin typeface="Arial"/>
                <a:cs typeface="Arial"/>
              </a:rPr>
              <a:t>equipment</a:t>
            </a:r>
            <a:endParaRPr sz="1600" dirty="0">
              <a:latin typeface="Arial"/>
              <a:cs typeface="Arial"/>
            </a:endParaRPr>
          </a:p>
          <a:p>
            <a:pPr>
              <a:spcBef>
                <a:spcPts val="4"/>
              </a:spcBef>
            </a:pPr>
            <a:endParaRPr sz="2500" dirty="0">
              <a:latin typeface="Times New Roman"/>
              <a:cs typeface="Times New Roman"/>
            </a:endParaRPr>
          </a:p>
          <a:p>
            <a:pPr marL="354552" marR="5080" indent="-342498"/>
            <a:r>
              <a:rPr sz="2000" spc="780" dirty="0">
                <a:solidFill>
                  <a:srgbClr val="38B65D"/>
                </a:solidFill>
                <a:latin typeface="Arial"/>
                <a:cs typeface="Arial"/>
              </a:rPr>
              <a:t>x</a:t>
            </a:r>
            <a:r>
              <a:rPr sz="2000" spc="225" dirty="0">
                <a:solidFill>
                  <a:srgbClr val="38B65D"/>
                </a:solidFill>
                <a:latin typeface="Arial"/>
                <a:cs typeface="Arial"/>
              </a:rPr>
              <a:t> </a:t>
            </a:r>
            <a:r>
              <a:rPr sz="2000" dirty="0">
                <a:solidFill>
                  <a:srgbClr val="231F20"/>
                </a:solidFill>
                <a:latin typeface="Arial"/>
                <a:cs typeface="Arial"/>
              </a:rPr>
              <a:t>3 </a:t>
            </a:r>
            <a:r>
              <a:rPr sz="2000" spc="-4" dirty="0">
                <a:solidFill>
                  <a:srgbClr val="231F20"/>
                </a:solidFill>
                <a:latin typeface="Arial"/>
                <a:cs typeface="Arial"/>
              </a:rPr>
              <a:t>Item Equivalency Evaluations (both </a:t>
            </a:r>
            <a:r>
              <a:rPr sz="2000" dirty="0">
                <a:solidFill>
                  <a:srgbClr val="231F20"/>
                </a:solidFill>
                <a:latin typeface="Arial"/>
                <a:cs typeface="Arial"/>
              </a:rPr>
              <a:t>for non-safety related equipment)  were completed using the “short</a:t>
            </a:r>
            <a:r>
              <a:rPr sz="2000" spc="-135" dirty="0">
                <a:solidFill>
                  <a:srgbClr val="231F20"/>
                </a:solidFill>
                <a:latin typeface="Arial"/>
                <a:cs typeface="Arial"/>
              </a:rPr>
              <a:t> </a:t>
            </a:r>
            <a:r>
              <a:rPr sz="2000" dirty="0">
                <a:solidFill>
                  <a:srgbClr val="231F20"/>
                </a:solidFill>
                <a:latin typeface="Arial"/>
                <a:cs typeface="Arial"/>
              </a:rPr>
              <a:t>form”</a:t>
            </a:r>
            <a:endParaRPr sz="2000" dirty="0">
              <a:latin typeface="Arial"/>
              <a:cs typeface="Arial"/>
            </a:endParaRPr>
          </a:p>
          <a:p>
            <a:pPr>
              <a:spcBef>
                <a:spcPts val="25"/>
              </a:spcBef>
            </a:pPr>
            <a:endParaRPr sz="2900" dirty="0">
              <a:latin typeface="Times New Roman"/>
              <a:cs typeface="Times New Roman"/>
            </a:endParaRPr>
          </a:p>
          <a:p>
            <a:pPr marL="354552" marR="1257735" indent="-342498"/>
            <a:r>
              <a:rPr sz="2000" spc="780" dirty="0">
                <a:solidFill>
                  <a:srgbClr val="38B65D"/>
                </a:solidFill>
                <a:latin typeface="Arial"/>
                <a:cs typeface="Arial"/>
              </a:rPr>
              <a:t>x</a:t>
            </a:r>
            <a:r>
              <a:rPr sz="2000" spc="199" dirty="0">
                <a:solidFill>
                  <a:srgbClr val="38B65D"/>
                </a:solidFill>
                <a:latin typeface="Arial"/>
                <a:cs typeface="Arial"/>
              </a:rPr>
              <a:t> </a:t>
            </a:r>
            <a:r>
              <a:rPr sz="2000" dirty="0">
                <a:solidFill>
                  <a:srgbClr val="231F20"/>
                </a:solidFill>
                <a:latin typeface="Arial"/>
                <a:cs typeface="Arial"/>
              </a:rPr>
              <a:t>2 Item Equivalency Evaluations could not be done and were  dispositioned as requiring Design</a:t>
            </a:r>
            <a:r>
              <a:rPr sz="2000" spc="-105" dirty="0">
                <a:solidFill>
                  <a:srgbClr val="231F20"/>
                </a:solidFill>
                <a:latin typeface="Arial"/>
                <a:cs typeface="Arial"/>
              </a:rPr>
              <a:t> </a:t>
            </a:r>
            <a:r>
              <a:rPr sz="2000" dirty="0">
                <a:solidFill>
                  <a:srgbClr val="231F20"/>
                </a:solidFill>
                <a:latin typeface="Arial"/>
                <a:cs typeface="Arial"/>
              </a:rPr>
              <a:t>Changes</a:t>
            </a:r>
            <a:endParaRPr sz="20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87" y="6080783"/>
            <a:ext cx="9144012" cy="12344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13912" y="1016005"/>
            <a:ext cx="3305810" cy="782250"/>
          </a:xfrm>
          <a:prstGeom prst="rect">
            <a:avLst/>
          </a:prstGeom>
        </p:spPr>
        <p:txBody>
          <a:bodyPr vert="horz" wrap="square" lIns="0" tIns="12685" rIns="0" bIns="0" rtlCol="0">
            <a:spAutoFit/>
          </a:bodyPr>
          <a:lstStyle/>
          <a:p>
            <a:pPr marL="12685">
              <a:spcBef>
                <a:spcPts val="100"/>
              </a:spcBef>
            </a:pPr>
            <a:r>
              <a:rPr sz="2500" spc="-4" dirty="0">
                <a:solidFill>
                  <a:srgbClr val="2D308A"/>
                </a:solidFill>
                <a:latin typeface="Arial"/>
                <a:cs typeface="Arial"/>
              </a:rPr>
              <a:t>SIEP Pilot </a:t>
            </a:r>
            <a:r>
              <a:rPr sz="2500" dirty="0">
                <a:solidFill>
                  <a:srgbClr val="2D308A"/>
                </a:solidFill>
                <a:latin typeface="Arial"/>
                <a:cs typeface="Arial"/>
              </a:rPr>
              <a:t>-</a:t>
            </a:r>
            <a:r>
              <a:rPr sz="2500" spc="-70" dirty="0">
                <a:solidFill>
                  <a:srgbClr val="2D308A"/>
                </a:solidFill>
                <a:latin typeface="Arial"/>
                <a:cs typeface="Arial"/>
              </a:rPr>
              <a:t> </a:t>
            </a:r>
            <a:r>
              <a:rPr sz="2500" spc="-10" dirty="0">
                <a:solidFill>
                  <a:srgbClr val="2D308A"/>
                </a:solidFill>
                <a:latin typeface="Arial"/>
                <a:cs typeface="Arial"/>
              </a:rPr>
              <a:t>Successes</a:t>
            </a:r>
            <a:endParaRPr sz="2500">
              <a:latin typeface="Arial"/>
              <a:cs typeface="Arial"/>
            </a:endParaRPr>
          </a:p>
        </p:txBody>
      </p:sp>
      <p:sp>
        <p:nvSpPr>
          <p:cNvPr id="6" name="object 6"/>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6</a:t>
            </a:r>
            <a:endParaRPr sz="1400">
              <a:latin typeface="Arial"/>
              <a:cs typeface="Arial"/>
            </a:endParaRPr>
          </a:p>
        </p:txBody>
      </p:sp>
      <p:sp>
        <p:nvSpPr>
          <p:cNvPr id="5" name="object 5"/>
          <p:cNvSpPr txBox="1"/>
          <p:nvPr/>
        </p:nvSpPr>
        <p:spPr>
          <a:xfrm>
            <a:off x="916922" y="1881326"/>
            <a:ext cx="8441690" cy="4199457"/>
          </a:xfrm>
          <a:prstGeom prst="rect">
            <a:avLst/>
          </a:prstGeom>
        </p:spPr>
        <p:txBody>
          <a:bodyPr vert="horz" wrap="square" lIns="0" tIns="13320" rIns="0" bIns="0" rtlCol="0">
            <a:spAutoFit/>
          </a:bodyPr>
          <a:lstStyle/>
          <a:p>
            <a:pPr marL="354552" marR="5080" indent="-342498">
              <a:spcBef>
                <a:spcPts val="105"/>
              </a:spcBef>
            </a:pPr>
            <a:r>
              <a:rPr sz="2000" spc="780" dirty="0">
                <a:solidFill>
                  <a:srgbClr val="38B65D"/>
                </a:solidFill>
                <a:latin typeface="Arial"/>
                <a:cs typeface="Arial"/>
              </a:rPr>
              <a:t>x</a:t>
            </a:r>
            <a:r>
              <a:rPr sz="2000" spc="160" dirty="0">
                <a:solidFill>
                  <a:srgbClr val="38B65D"/>
                </a:solidFill>
                <a:latin typeface="Arial"/>
                <a:cs typeface="Arial"/>
              </a:rPr>
              <a:t> </a:t>
            </a:r>
            <a:r>
              <a:rPr sz="2000" dirty="0">
                <a:solidFill>
                  <a:srgbClr val="231F20"/>
                </a:solidFill>
                <a:latin typeface="Arial"/>
                <a:cs typeface="Arial"/>
              </a:rPr>
              <a:t>Administrative Changes using interface procedure and SIEP were much  more efficient than original process for all safety</a:t>
            </a:r>
            <a:r>
              <a:rPr sz="2000" spc="-155" dirty="0">
                <a:solidFill>
                  <a:srgbClr val="231F20"/>
                </a:solidFill>
                <a:latin typeface="Arial"/>
                <a:cs typeface="Arial"/>
              </a:rPr>
              <a:t> </a:t>
            </a:r>
            <a:r>
              <a:rPr sz="2000" dirty="0">
                <a:solidFill>
                  <a:srgbClr val="231F20"/>
                </a:solidFill>
                <a:latin typeface="Arial"/>
                <a:cs typeface="Arial"/>
              </a:rPr>
              <a:t>classifications</a:t>
            </a:r>
            <a:endParaRPr sz="2000" dirty="0">
              <a:latin typeface="Arial"/>
              <a:cs typeface="Arial"/>
            </a:endParaRPr>
          </a:p>
          <a:p>
            <a:pPr>
              <a:spcBef>
                <a:spcPts val="20"/>
              </a:spcBef>
            </a:pPr>
            <a:endParaRPr sz="2900" dirty="0">
              <a:latin typeface="Times New Roman"/>
              <a:cs typeface="Times New Roman"/>
            </a:endParaRPr>
          </a:p>
          <a:p>
            <a:pPr marL="355185" marR="422419" indent="-343133">
              <a:spcBef>
                <a:spcPts val="4"/>
              </a:spcBef>
            </a:pPr>
            <a:r>
              <a:rPr sz="2000" spc="780" dirty="0">
                <a:solidFill>
                  <a:srgbClr val="38B65D"/>
                </a:solidFill>
                <a:latin typeface="Arial"/>
                <a:cs typeface="Arial"/>
              </a:rPr>
              <a:t>x </a:t>
            </a:r>
            <a:r>
              <a:rPr sz="2000" dirty="0">
                <a:solidFill>
                  <a:srgbClr val="231F20"/>
                </a:solidFill>
                <a:latin typeface="Arial"/>
                <a:cs typeface="Arial"/>
              </a:rPr>
              <a:t>Streamlined obsolescence process for Columbia through a  clear/concise interface procedure allowing effective</a:t>
            </a:r>
            <a:r>
              <a:rPr sz="2000" spc="-145" dirty="0">
                <a:solidFill>
                  <a:srgbClr val="231F20"/>
                </a:solidFill>
                <a:latin typeface="Arial"/>
                <a:cs typeface="Arial"/>
              </a:rPr>
              <a:t> </a:t>
            </a:r>
            <a:r>
              <a:rPr sz="2000" dirty="0">
                <a:solidFill>
                  <a:srgbClr val="231F20"/>
                </a:solidFill>
                <a:latin typeface="Arial"/>
                <a:cs typeface="Arial"/>
              </a:rPr>
              <a:t>communications  between the groups involved in</a:t>
            </a:r>
            <a:r>
              <a:rPr sz="2000" spc="-100" dirty="0">
                <a:solidFill>
                  <a:srgbClr val="231F20"/>
                </a:solidFill>
                <a:latin typeface="Arial"/>
                <a:cs typeface="Arial"/>
              </a:rPr>
              <a:t> </a:t>
            </a:r>
            <a:r>
              <a:rPr sz="2000" dirty="0">
                <a:solidFill>
                  <a:srgbClr val="231F20"/>
                </a:solidFill>
                <a:latin typeface="Arial"/>
                <a:cs typeface="Arial"/>
              </a:rPr>
              <a:t>SIEP</a:t>
            </a:r>
            <a:endParaRPr sz="2000" dirty="0">
              <a:latin typeface="Arial"/>
              <a:cs typeface="Arial"/>
            </a:endParaRPr>
          </a:p>
          <a:p>
            <a:pPr>
              <a:spcBef>
                <a:spcPts val="20"/>
              </a:spcBef>
            </a:pPr>
            <a:endParaRPr sz="2900" dirty="0">
              <a:latin typeface="Times New Roman"/>
              <a:cs typeface="Times New Roman"/>
            </a:endParaRPr>
          </a:p>
          <a:p>
            <a:pPr marL="354552" marR="898110" indent="-342498">
              <a:spcBef>
                <a:spcPts val="4"/>
              </a:spcBef>
            </a:pPr>
            <a:r>
              <a:rPr sz="2000" spc="780" dirty="0">
                <a:solidFill>
                  <a:srgbClr val="38B65D"/>
                </a:solidFill>
                <a:latin typeface="Arial"/>
                <a:cs typeface="Arial"/>
              </a:rPr>
              <a:t>x</a:t>
            </a:r>
            <a:r>
              <a:rPr sz="2000" spc="150" dirty="0">
                <a:solidFill>
                  <a:srgbClr val="38B65D"/>
                </a:solidFill>
                <a:latin typeface="Arial"/>
                <a:cs typeface="Arial"/>
              </a:rPr>
              <a:t> </a:t>
            </a:r>
            <a:r>
              <a:rPr sz="2000" dirty="0">
                <a:solidFill>
                  <a:srgbClr val="231F20"/>
                </a:solidFill>
                <a:latin typeface="Arial"/>
                <a:cs typeface="Arial"/>
              </a:rPr>
              <a:t>Interface procedure and SIEP lend themselves to more frequent  communication between</a:t>
            </a:r>
            <a:r>
              <a:rPr sz="2000" spc="-75" dirty="0">
                <a:solidFill>
                  <a:srgbClr val="231F20"/>
                </a:solidFill>
                <a:latin typeface="Arial"/>
                <a:cs typeface="Arial"/>
              </a:rPr>
              <a:t> </a:t>
            </a:r>
            <a:r>
              <a:rPr sz="2000" dirty="0">
                <a:solidFill>
                  <a:srgbClr val="231F20"/>
                </a:solidFill>
                <a:latin typeface="Arial"/>
                <a:cs typeface="Arial"/>
              </a:rPr>
              <a:t>groups</a:t>
            </a:r>
            <a:endParaRPr sz="2000" dirty="0">
              <a:latin typeface="Arial"/>
              <a:cs typeface="Arial"/>
            </a:endParaRPr>
          </a:p>
          <a:p>
            <a:pPr>
              <a:spcBef>
                <a:spcPts val="25"/>
              </a:spcBef>
            </a:pPr>
            <a:endParaRPr sz="2900" dirty="0">
              <a:latin typeface="Times New Roman"/>
              <a:cs typeface="Times New Roman"/>
            </a:endParaRPr>
          </a:p>
          <a:p>
            <a:pPr marL="354552" marR="424954" indent="-342498"/>
            <a:r>
              <a:rPr sz="2000" spc="780" dirty="0">
                <a:solidFill>
                  <a:srgbClr val="38B65D"/>
                </a:solidFill>
                <a:latin typeface="Arial"/>
                <a:cs typeface="Arial"/>
              </a:rPr>
              <a:t>x</a:t>
            </a:r>
            <a:r>
              <a:rPr sz="2000" spc="250" dirty="0">
                <a:solidFill>
                  <a:srgbClr val="38B65D"/>
                </a:solidFill>
                <a:latin typeface="Arial"/>
                <a:cs typeface="Arial"/>
              </a:rPr>
              <a:t> </a:t>
            </a:r>
            <a:r>
              <a:rPr sz="2000" spc="-4" dirty="0">
                <a:solidFill>
                  <a:srgbClr val="231F20"/>
                </a:solidFill>
                <a:latin typeface="Arial"/>
                <a:cs typeface="Arial"/>
              </a:rPr>
              <a:t>Smooth roll-out of SIEP for pilot given extremely short timeframe; no  </a:t>
            </a:r>
            <a:r>
              <a:rPr sz="2000" dirty="0">
                <a:solidFill>
                  <a:srgbClr val="231F20"/>
                </a:solidFill>
                <a:latin typeface="Arial"/>
                <a:cs typeface="Arial"/>
              </a:rPr>
              <a:t>fatal flaws in</a:t>
            </a:r>
            <a:r>
              <a:rPr sz="2000" spc="-40" dirty="0">
                <a:solidFill>
                  <a:srgbClr val="231F20"/>
                </a:solidFill>
                <a:latin typeface="Arial"/>
                <a:cs typeface="Arial"/>
              </a:rPr>
              <a:t> </a:t>
            </a:r>
            <a:r>
              <a:rPr sz="2000" dirty="0">
                <a:solidFill>
                  <a:srgbClr val="231F20"/>
                </a:solidFill>
                <a:latin typeface="Arial"/>
                <a:cs typeface="Arial"/>
              </a:rPr>
              <a:t>procedures</a:t>
            </a:r>
            <a:endParaRPr sz="2000" dirty="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87" y="6080783"/>
            <a:ext cx="9144012" cy="12344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34200" y="6542544"/>
            <a:ext cx="2340864" cy="7726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13554" y="1016012"/>
            <a:ext cx="5509895" cy="780433"/>
          </a:xfrm>
          <a:prstGeom prst="rect">
            <a:avLst/>
          </a:prstGeom>
        </p:spPr>
        <p:txBody>
          <a:bodyPr vert="horz" wrap="square" lIns="0" tIns="12685" rIns="0" bIns="0" rtlCol="0">
            <a:spAutoFit/>
          </a:bodyPr>
          <a:lstStyle/>
          <a:p>
            <a:pPr marL="12685">
              <a:spcBef>
                <a:spcPts val="100"/>
              </a:spcBef>
            </a:pPr>
            <a:r>
              <a:rPr sz="2500" dirty="0">
                <a:solidFill>
                  <a:srgbClr val="2D308A"/>
                </a:solidFill>
                <a:latin typeface="Arial"/>
                <a:cs typeface="Arial"/>
              </a:rPr>
              <a:t>SIEP Pilot - </a:t>
            </a:r>
            <a:r>
              <a:rPr sz="2500" spc="-4" dirty="0">
                <a:solidFill>
                  <a:srgbClr val="2D308A"/>
                </a:solidFill>
                <a:latin typeface="Arial"/>
                <a:cs typeface="Arial"/>
              </a:rPr>
              <a:t>Improvements </a:t>
            </a:r>
            <a:r>
              <a:rPr sz="2500" dirty="0">
                <a:solidFill>
                  <a:srgbClr val="2D308A"/>
                </a:solidFill>
                <a:latin typeface="Arial"/>
                <a:cs typeface="Arial"/>
              </a:rPr>
              <a:t>to be</a:t>
            </a:r>
            <a:r>
              <a:rPr sz="2500" spc="-50" dirty="0">
                <a:solidFill>
                  <a:srgbClr val="2D308A"/>
                </a:solidFill>
                <a:latin typeface="Arial"/>
                <a:cs typeface="Arial"/>
              </a:rPr>
              <a:t> </a:t>
            </a:r>
            <a:r>
              <a:rPr sz="2500" spc="-4" dirty="0">
                <a:solidFill>
                  <a:srgbClr val="2D308A"/>
                </a:solidFill>
                <a:latin typeface="Arial"/>
                <a:cs typeface="Arial"/>
              </a:rPr>
              <a:t>made</a:t>
            </a:r>
            <a:endParaRPr sz="2500">
              <a:latin typeface="Arial"/>
              <a:cs typeface="Arial"/>
            </a:endParaRPr>
          </a:p>
        </p:txBody>
      </p:sp>
      <p:sp>
        <p:nvSpPr>
          <p:cNvPr id="6" name="object 6"/>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7</a:t>
            </a:r>
            <a:endParaRPr sz="1400">
              <a:latin typeface="Arial"/>
              <a:cs typeface="Arial"/>
            </a:endParaRPr>
          </a:p>
        </p:txBody>
      </p:sp>
      <p:sp>
        <p:nvSpPr>
          <p:cNvPr id="5" name="object 5"/>
          <p:cNvSpPr txBox="1"/>
          <p:nvPr/>
        </p:nvSpPr>
        <p:spPr>
          <a:xfrm>
            <a:off x="916922" y="1828802"/>
            <a:ext cx="8260080" cy="3817679"/>
          </a:xfrm>
          <a:prstGeom prst="rect">
            <a:avLst/>
          </a:prstGeom>
        </p:spPr>
        <p:txBody>
          <a:bodyPr vert="horz" wrap="square" lIns="0" tIns="77378" rIns="0" bIns="0" rtlCol="0">
            <a:spAutoFit/>
          </a:bodyPr>
          <a:lstStyle/>
          <a:p>
            <a:pPr marL="12685">
              <a:spcBef>
                <a:spcPts val="609"/>
              </a:spcBef>
            </a:pPr>
            <a:r>
              <a:rPr sz="2000" spc="780" dirty="0">
                <a:solidFill>
                  <a:srgbClr val="38B65D"/>
                </a:solidFill>
                <a:latin typeface="Arial"/>
                <a:cs typeface="Arial"/>
              </a:rPr>
              <a:t>x</a:t>
            </a:r>
            <a:r>
              <a:rPr sz="2000" spc="114" dirty="0">
                <a:solidFill>
                  <a:srgbClr val="38B65D"/>
                </a:solidFill>
                <a:latin typeface="Arial"/>
                <a:cs typeface="Arial"/>
              </a:rPr>
              <a:t> </a:t>
            </a:r>
            <a:r>
              <a:rPr sz="2000" dirty="0">
                <a:solidFill>
                  <a:srgbClr val="231F20"/>
                </a:solidFill>
                <a:latin typeface="Arial"/>
                <a:cs typeface="Arial"/>
              </a:rPr>
              <a:t>Pilot duration was much too short relative to the scope of SIEP</a:t>
            </a:r>
            <a:endParaRPr sz="2000" dirty="0">
              <a:latin typeface="Arial"/>
              <a:cs typeface="Arial"/>
            </a:endParaRPr>
          </a:p>
          <a:p>
            <a:pPr marL="755402" marR="5080" indent="-286684">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No Configuration-Only Changes or “Long Form” Item Equivalency Evaluations </a:t>
            </a:r>
            <a:r>
              <a:rPr sz="1600" spc="-10" dirty="0">
                <a:solidFill>
                  <a:srgbClr val="231F20"/>
                </a:solidFill>
                <a:latin typeface="Arial"/>
                <a:cs typeface="Arial"/>
              </a:rPr>
              <a:t>were  performed</a:t>
            </a:r>
            <a:endParaRPr sz="1600" dirty="0">
              <a:latin typeface="Arial"/>
              <a:cs typeface="Arial"/>
            </a:endParaRPr>
          </a:p>
          <a:p>
            <a:pPr>
              <a:lnSpc>
                <a:spcPct val="100000"/>
              </a:lnSpc>
            </a:pPr>
            <a:endParaRPr dirty="0">
              <a:latin typeface="Times New Roman"/>
              <a:cs typeface="Times New Roman"/>
            </a:endParaRPr>
          </a:p>
          <a:p>
            <a:pPr marL="12685">
              <a:spcBef>
                <a:spcPts val="1275"/>
              </a:spcBef>
            </a:pPr>
            <a:r>
              <a:rPr sz="2000" spc="780" dirty="0">
                <a:solidFill>
                  <a:srgbClr val="38B65D"/>
                </a:solidFill>
                <a:latin typeface="Arial"/>
                <a:cs typeface="Arial"/>
              </a:rPr>
              <a:t>x</a:t>
            </a:r>
            <a:r>
              <a:rPr sz="2000" spc="110" dirty="0">
                <a:solidFill>
                  <a:srgbClr val="38B65D"/>
                </a:solidFill>
                <a:latin typeface="Arial"/>
                <a:cs typeface="Arial"/>
              </a:rPr>
              <a:t> </a:t>
            </a:r>
            <a:r>
              <a:rPr sz="2000" dirty="0">
                <a:solidFill>
                  <a:srgbClr val="231F20"/>
                </a:solidFill>
                <a:latin typeface="Arial"/>
                <a:cs typeface="Arial"/>
              </a:rPr>
              <a:t>Interface and SIEP procedures are cumbersome for first time users</a:t>
            </a:r>
            <a:endParaRPr sz="2000" dirty="0">
              <a:latin typeface="Arial"/>
              <a:cs typeface="Arial"/>
            </a:endParaRPr>
          </a:p>
          <a:p>
            <a:pPr>
              <a:spcBef>
                <a:spcPts val="20"/>
              </a:spcBef>
            </a:pPr>
            <a:endParaRPr sz="2900" dirty="0">
              <a:latin typeface="Times New Roman"/>
              <a:cs typeface="Times New Roman"/>
            </a:endParaRPr>
          </a:p>
          <a:p>
            <a:pPr marL="12685">
              <a:spcBef>
                <a:spcPts val="4"/>
              </a:spcBef>
            </a:pPr>
            <a:r>
              <a:rPr sz="2000" spc="780" dirty="0">
                <a:solidFill>
                  <a:srgbClr val="38B65D"/>
                </a:solidFill>
                <a:latin typeface="Arial"/>
                <a:cs typeface="Arial"/>
              </a:rPr>
              <a:t>x</a:t>
            </a:r>
            <a:r>
              <a:rPr sz="2000" spc="235" dirty="0">
                <a:solidFill>
                  <a:srgbClr val="38B65D"/>
                </a:solidFill>
                <a:latin typeface="Arial"/>
                <a:cs typeface="Arial"/>
              </a:rPr>
              <a:t> </a:t>
            </a:r>
            <a:r>
              <a:rPr sz="2000" spc="-4" dirty="0">
                <a:solidFill>
                  <a:srgbClr val="231F20"/>
                </a:solidFill>
                <a:latin typeface="Arial"/>
                <a:cs typeface="Arial"/>
              </a:rPr>
              <a:t>Tendency to have SME for SIEP perform the majority of the work</a:t>
            </a:r>
            <a:endParaRPr sz="2000" dirty="0">
              <a:latin typeface="Arial"/>
              <a:cs typeface="Arial"/>
            </a:endParaRPr>
          </a:p>
          <a:p>
            <a:pPr marL="469351">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Additional training should be given to prevent overburdening one</a:t>
            </a:r>
            <a:r>
              <a:rPr sz="1600" spc="125" dirty="0">
                <a:solidFill>
                  <a:srgbClr val="231F20"/>
                </a:solidFill>
                <a:latin typeface="Arial"/>
                <a:cs typeface="Arial"/>
              </a:rPr>
              <a:t> </a:t>
            </a:r>
            <a:r>
              <a:rPr sz="1600" spc="-4" dirty="0">
                <a:solidFill>
                  <a:srgbClr val="231F20"/>
                </a:solidFill>
                <a:latin typeface="Arial"/>
                <a:cs typeface="Arial"/>
              </a:rPr>
              <a:t>individual</a:t>
            </a:r>
            <a:endParaRPr sz="1600" dirty="0">
              <a:latin typeface="Arial"/>
              <a:cs typeface="Arial"/>
            </a:endParaRPr>
          </a:p>
          <a:p>
            <a:pPr>
              <a:lnSpc>
                <a:spcPct val="100000"/>
              </a:lnSpc>
            </a:pPr>
            <a:endParaRPr dirty="0">
              <a:latin typeface="Times New Roman"/>
              <a:cs typeface="Times New Roman"/>
            </a:endParaRPr>
          </a:p>
          <a:p>
            <a:pPr marL="12685">
              <a:spcBef>
                <a:spcPts val="1270"/>
              </a:spcBef>
            </a:pPr>
            <a:r>
              <a:rPr sz="2000" spc="780" dirty="0">
                <a:solidFill>
                  <a:srgbClr val="38B65D"/>
                </a:solidFill>
                <a:latin typeface="Arial"/>
                <a:cs typeface="Arial"/>
              </a:rPr>
              <a:t>x</a:t>
            </a:r>
            <a:r>
              <a:rPr sz="2000" spc="185" dirty="0">
                <a:solidFill>
                  <a:srgbClr val="38B65D"/>
                </a:solidFill>
                <a:latin typeface="Arial"/>
                <a:cs typeface="Arial"/>
              </a:rPr>
              <a:t> </a:t>
            </a:r>
            <a:r>
              <a:rPr sz="2000" dirty="0">
                <a:solidFill>
                  <a:srgbClr val="231F20"/>
                </a:solidFill>
                <a:latin typeface="Arial"/>
                <a:cs typeface="Arial"/>
              </a:rPr>
              <a:t>Lack of understanding of what is </a:t>
            </a:r>
            <a:r>
              <a:rPr sz="2000" spc="-4" dirty="0">
                <a:solidFill>
                  <a:srgbClr val="231F20"/>
                </a:solidFill>
                <a:latin typeface="Arial"/>
                <a:cs typeface="Arial"/>
              </a:rPr>
              <a:t>and is not within scope if SIEP</a:t>
            </a:r>
            <a:endParaRPr sz="2000" dirty="0">
              <a:latin typeface="Arial"/>
              <a:cs typeface="Arial"/>
            </a:endParaRPr>
          </a:p>
          <a:p>
            <a:pPr marL="469351">
              <a:spcBef>
                <a:spcPts val="400"/>
              </a:spcBef>
              <a:tabLst>
                <a:tab pos="755402" algn="l"/>
              </a:tabLst>
            </a:pPr>
            <a:r>
              <a:rPr sz="1600" spc="65" dirty="0">
                <a:solidFill>
                  <a:srgbClr val="38B65D"/>
                </a:solidFill>
                <a:latin typeface="Arial"/>
                <a:cs typeface="Arial"/>
              </a:rPr>
              <a:t>a	</a:t>
            </a:r>
            <a:r>
              <a:rPr sz="1600" spc="-4" dirty="0">
                <a:solidFill>
                  <a:srgbClr val="231F20"/>
                </a:solidFill>
                <a:latin typeface="Arial"/>
                <a:cs typeface="Arial"/>
              </a:rPr>
              <a:t>Additional training should be given to ensure scope of SIEP is</a:t>
            </a:r>
            <a:r>
              <a:rPr sz="1600" spc="75" dirty="0">
                <a:solidFill>
                  <a:srgbClr val="231F20"/>
                </a:solidFill>
                <a:latin typeface="Arial"/>
                <a:cs typeface="Arial"/>
              </a:rPr>
              <a:t> </a:t>
            </a:r>
            <a:r>
              <a:rPr sz="1600" spc="-4" dirty="0">
                <a:solidFill>
                  <a:srgbClr val="231F20"/>
                </a:solidFill>
                <a:latin typeface="Arial"/>
                <a:cs typeface="Arial"/>
              </a:rPr>
              <a:t>understood</a:t>
            </a:r>
            <a:endParaRPr sz="1600" dirty="0">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3" y="457204"/>
            <a:ext cx="6542481" cy="425055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6987791" y="457203"/>
            <a:ext cx="2613419" cy="685801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457193" y="4698820"/>
            <a:ext cx="6542481" cy="261640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solidFill>
                <a:prstClr val="black"/>
              </a:solidFill>
            </a:endParaRPr>
          </a:p>
        </p:txBody>
      </p:sp>
      <p:sp>
        <p:nvSpPr>
          <p:cNvPr id="6" name="object 6"/>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solidFill>
                <a:prstClr val="black"/>
              </a:solidFill>
            </a:endParaRPr>
          </a:p>
        </p:txBody>
      </p:sp>
      <p:sp>
        <p:nvSpPr>
          <p:cNvPr id="7" name="object 7"/>
          <p:cNvSpPr/>
          <p:nvPr/>
        </p:nvSpPr>
        <p:spPr>
          <a:xfrm>
            <a:off x="704075" y="6780288"/>
            <a:ext cx="2426208" cy="30480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855720" y="1003823"/>
            <a:ext cx="4912360" cy="452120"/>
          </a:xfrm>
          <a:prstGeom prst="rect">
            <a:avLst/>
          </a:prstGeom>
        </p:spPr>
        <p:txBody>
          <a:bodyPr vert="horz" wrap="square" lIns="0" tIns="12051" rIns="0" bIns="0" rtlCol="0">
            <a:spAutoFit/>
          </a:bodyPr>
          <a:lstStyle/>
          <a:p>
            <a:pPr marL="12685">
              <a:spcBef>
                <a:spcPts val="95"/>
              </a:spcBef>
            </a:pPr>
            <a:r>
              <a:rPr sz="2800" b="0" spc="-4" dirty="0">
                <a:latin typeface="Arial"/>
                <a:cs typeface="Arial"/>
              </a:rPr>
              <a:t>Project Overview – Questions?</a:t>
            </a:r>
            <a:endParaRPr sz="2800">
              <a:latin typeface="Arial"/>
              <a:cs typeface="Arial"/>
            </a:endParaRPr>
          </a:p>
        </p:txBody>
      </p:sp>
      <p:sp>
        <p:nvSpPr>
          <p:cNvPr id="9" name="object 9"/>
          <p:cNvSpPr/>
          <p:nvPr/>
        </p:nvSpPr>
        <p:spPr>
          <a:xfrm>
            <a:off x="2788907" y="2057400"/>
            <a:ext cx="4343412" cy="4343412"/>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39</a:t>
            </a:fld>
            <a:endParaRPr spc="-4" dirty="0"/>
          </a:p>
        </p:txBody>
      </p:sp>
    </p:spTree>
    <p:extLst>
      <p:ext uri="{BB962C8B-B14F-4D97-AF65-F5344CB8AC3E}">
        <p14:creationId xmlns:p14="http://schemas.microsoft.com/office/powerpoint/2010/main" val="131449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87" y="457211"/>
            <a:ext cx="9144012" cy="13082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187" y="1756473"/>
            <a:ext cx="434568" cy="55587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166618" y="1756473"/>
            <a:ext cx="434581" cy="555873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79857" y="6527304"/>
            <a:ext cx="8298675" cy="7879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191" y="457205"/>
            <a:ext cx="9144636" cy="1186180"/>
          </a:xfrm>
          <a:custGeom>
            <a:avLst/>
            <a:gdLst/>
            <a:ahLst/>
            <a:cxnLst/>
            <a:rect l="l" t="t" r="r" b="b"/>
            <a:pathLst>
              <a:path w="9144635" h="1186180">
                <a:moveTo>
                  <a:pt x="0" y="0"/>
                </a:moveTo>
                <a:lnTo>
                  <a:pt x="0" y="1185672"/>
                </a:lnTo>
                <a:lnTo>
                  <a:pt x="9144012" y="1185671"/>
                </a:lnTo>
                <a:lnTo>
                  <a:pt x="9144012" y="0"/>
                </a:lnTo>
                <a:lnTo>
                  <a:pt x="0" y="0"/>
                </a:lnTo>
                <a:close/>
              </a:path>
            </a:pathLst>
          </a:custGeom>
          <a:solidFill>
            <a:srgbClr val="26B1B9"/>
          </a:solidFill>
        </p:spPr>
        <p:txBody>
          <a:bodyPr wrap="square" lIns="0" tIns="0" rIns="0" bIns="0" rtlCol="0"/>
          <a:lstStyle/>
          <a:p>
            <a:endParaRPr/>
          </a:p>
        </p:txBody>
      </p:sp>
      <p:sp>
        <p:nvSpPr>
          <p:cNvPr id="7" name="object 7"/>
          <p:cNvSpPr/>
          <p:nvPr/>
        </p:nvSpPr>
        <p:spPr>
          <a:xfrm>
            <a:off x="704077" y="6589788"/>
            <a:ext cx="8570595" cy="0"/>
          </a:xfrm>
          <a:custGeom>
            <a:avLst/>
            <a:gdLst/>
            <a:ahLst/>
            <a:cxnLst/>
            <a:rect l="l" t="t" r="r" b="b"/>
            <a:pathLst>
              <a:path w="8570595">
                <a:moveTo>
                  <a:pt x="0" y="0"/>
                </a:moveTo>
                <a:lnTo>
                  <a:pt x="8570544" y="0"/>
                </a:lnTo>
              </a:path>
            </a:pathLst>
          </a:custGeom>
          <a:ln w="3175">
            <a:solidFill>
              <a:srgbClr val="828386"/>
            </a:solidFill>
          </a:ln>
        </p:spPr>
        <p:txBody>
          <a:bodyPr wrap="square" lIns="0" tIns="0" rIns="0" bIns="0" rtlCol="0"/>
          <a:lstStyle/>
          <a:p>
            <a:endParaRPr/>
          </a:p>
        </p:txBody>
      </p:sp>
      <p:sp>
        <p:nvSpPr>
          <p:cNvPr id="8" name="object 8"/>
          <p:cNvSpPr/>
          <p:nvPr/>
        </p:nvSpPr>
        <p:spPr>
          <a:xfrm>
            <a:off x="704075" y="6780288"/>
            <a:ext cx="2426208" cy="304800"/>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855731" y="754322"/>
            <a:ext cx="5262245" cy="878840"/>
          </a:xfrm>
          <a:prstGeom prst="rect">
            <a:avLst/>
          </a:prstGeom>
        </p:spPr>
        <p:txBody>
          <a:bodyPr vert="horz" wrap="square" lIns="0" tIns="12051" rIns="0" bIns="0" rtlCol="0">
            <a:spAutoFit/>
          </a:bodyPr>
          <a:lstStyle/>
          <a:p>
            <a:pPr marL="12685">
              <a:spcBef>
                <a:spcPts val="95"/>
              </a:spcBef>
            </a:pPr>
            <a:r>
              <a:rPr sz="2800" b="0" spc="-4" dirty="0">
                <a:latin typeface="Arial"/>
                <a:cs typeface="Arial"/>
              </a:rPr>
              <a:t>Project</a:t>
            </a:r>
            <a:r>
              <a:rPr sz="2800" b="0" dirty="0">
                <a:latin typeface="Arial"/>
                <a:cs typeface="Arial"/>
              </a:rPr>
              <a:t> </a:t>
            </a:r>
            <a:r>
              <a:rPr sz="2800" b="0" spc="-4" dirty="0">
                <a:latin typeface="Arial"/>
                <a:cs typeface="Arial"/>
              </a:rPr>
              <a:t>Overview</a:t>
            </a:r>
            <a:endParaRPr sz="2800">
              <a:latin typeface="Arial"/>
              <a:cs typeface="Arial"/>
            </a:endParaRPr>
          </a:p>
          <a:p>
            <a:pPr marL="12685"/>
            <a:r>
              <a:rPr sz="2800" b="0" spc="-4" dirty="0">
                <a:latin typeface="Arial"/>
                <a:cs typeface="Arial"/>
              </a:rPr>
              <a:t>SIEP Graded Evaluation</a:t>
            </a:r>
            <a:r>
              <a:rPr sz="2800" b="0" spc="-55" dirty="0">
                <a:latin typeface="Arial"/>
                <a:cs typeface="Arial"/>
              </a:rPr>
              <a:t> </a:t>
            </a:r>
            <a:r>
              <a:rPr sz="2800" b="0" spc="-4" dirty="0">
                <a:latin typeface="Arial"/>
                <a:cs typeface="Arial"/>
              </a:rPr>
              <a:t>Process</a:t>
            </a:r>
            <a:endParaRPr sz="2800">
              <a:latin typeface="Arial"/>
              <a:cs typeface="Arial"/>
            </a:endParaRPr>
          </a:p>
        </p:txBody>
      </p:sp>
      <p:sp>
        <p:nvSpPr>
          <p:cNvPr id="10" name="object 10"/>
          <p:cNvSpPr/>
          <p:nvPr/>
        </p:nvSpPr>
        <p:spPr>
          <a:xfrm>
            <a:off x="809231" y="1752104"/>
            <a:ext cx="7109472" cy="204036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09231" y="3787914"/>
            <a:ext cx="3110496" cy="171678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913620" y="3787917"/>
            <a:ext cx="1338072" cy="631188"/>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580619" y="3787919"/>
            <a:ext cx="2668536" cy="273939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245595" y="4228609"/>
            <a:ext cx="1341120" cy="229870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358627" y="4939807"/>
            <a:ext cx="893064" cy="158750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3913629" y="5282706"/>
            <a:ext cx="451105" cy="124459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809231" y="5500128"/>
            <a:ext cx="1333500" cy="1027176"/>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3468622" y="5500128"/>
            <a:ext cx="451105" cy="1027176"/>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2578595" y="5930406"/>
            <a:ext cx="896112" cy="596899"/>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2136635" y="6273304"/>
            <a:ext cx="448056" cy="254000"/>
          </a:xfrm>
          <a:prstGeom prst="rect">
            <a:avLst/>
          </a:prstGeom>
          <a:blipFill>
            <a:blip r:embed="rId17" cstate="print"/>
            <a:stretch>
              <a:fillRect/>
            </a:stretch>
          </a:blipFill>
        </p:spPr>
        <p:txBody>
          <a:bodyPr wrap="square" lIns="0" tIns="0" rIns="0" bIns="0" rtlCol="0"/>
          <a:lstStyle/>
          <a:p>
            <a:endParaRPr/>
          </a:p>
        </p:txBody>
      </p:sp>
      <p:sp>
        <p:nvSpPr>
          <p:cNvPr id="21" name="object 21"/>
          <p:cNvSpPr/>
          <p:nvPr/>
        </p:nvSpPr>
        <p:spPr>
          <a:xfrm>
            <a:off x="1734310" y="5186012"/>
            <a:ext cx="205739" cy="203036"/>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1868414" y="5405651"/>
            <a:ext cx="1744980" cy="522731"/>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1868411" y="5748552"/>
            <a:ext cx="1048512" cy="522731"/>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3225539" y="4162818"/>
            <a:ext cx="264160" cy="241300"/>
          </a:xfrm>
          <a:custGeom>
            <a:avLst/>
            <a:gdLst/>
            <a:ahLst/>
            <a:cxnLst/>
            <a:rect l="l" t="t" r="r" b="b"/>
            <a:pathLst>
              <a:path w="264160" h="241300">
                <a:moveTo>
                  <a:pt x="263652" y="120396"/>
                </a:moveTo>
                <a:lnTo>
                  <a:pt x="253292" y="73530"/>
                </a:lnTo>
                <a:lnTo>
                  <a:pt x="225042" y="35261"/>
                </a:lnTo>
                <a:lnTo>
                  <a:pt x="183140" y="9460"/>
                </a:lnTo>
                <a:lnTo>
                  <a:pt x="131826" y="0"/>
                </a:lnTo>
                <a:lnTo>
                  <a:pt x="80511" y="9460"/>
                </a:lnTo>
                <a:lnTo>
                  <a:pt x="38609" y="35261"/>
                </a:lnTo>
                <a:lnTo>
                  <a:pt x="10359" y="73530"/>
                </a:lnTo>
                <a:lnTo>
                  <a:pt x="0" y="120396"/>
                </a:lnTo>
                <a:lnTo>
                  <a:pt x="10359" y="167261"/>
                </a:lnTo>
                <a:lnTo>
                  <a:pt x="38609" y="205530"/>
                </a:lnTo>
                <a:lnTo>
                  <a:pt x="80511" y="231331"/>
                </a:lnTo>
                <a:lnTo>
                  <a:pt x="131826" y="240792"/>
                </a:lnTo>
                <a:lnTo>
                  <a:pt x="183140" y="231331"/>
                </a:lnTo>
                <a:lnTo>
                  <a:pt x="225042" y="205530"/>
                </a:lnTo>
                <a:lnTo>
                  <a:pt x="253292" y="167261"/>
                </a:lnTo>
                <a:lnTo>
                  <a:pt x="263652" y="120396"/>
                </a:lnTo>
                <a:close/>
              </a:path>
            </a:pathLst>
          </a:custGeom>
          <a:solidFill>
            <a:srgbClr val="E07126"/>
          </a:solidFill>
        </p:spPr>
        <p:txBody>
          <a:bodyPr wrap="square" lIns="0" tIns="0" rIns="0" bIns="0" rtlCol="0"/>
          <a:lstStyle/>
          <a:p>
            <a:endParaRPr/>
          </a:p>
        </p:txBody>
      </p:sp>
      <p:sp>
        <p:nvSpPr>
          <p:cNvPr id="25" name="object 25"/>
          <p:cNvSpPr/>
          <p:nvPr/>
        </p:nvSpPr>
        <p:spPr>
          <a:xfrm>
            <a:off x="3209532" y="4146930"/>
            <a:ext cx="295910" cy="273049"/>
          </a:xfrm>
          <a:custGeom>
            <a:avLst/>
            <a:gdLst/>
            <a:ahLst/>
            <a:cxnLst/>
            <a:rect l="l" t="t" r="r" b="b"/>
            <a:pathLst>
              <a:path w="295910" h="273050">
                <a:moveTo>
                  <a:pt x="295655" y="137464"/>
                </a:moveTo>
                <a:lnTo>
                  <a:pt x="282150" y="79229"/>
                </a:lnTo>
                <a:lnTo>
                  <a:pt x="232438" y="24413"/>
                </a:lnTo>
                <a:lnTo>
                  <a:pt x="194519" y="6829"/>
                </a:lnTo>
                <a:lnTo>
                  <a:pt x="156590" y="114"/>
                </a:lnTo>
                <a:lnTo>
                  <a:pt x="141554" y="0"/>
                </a:lnTo>
                <a:lnTo>
                  <a:pt x="137807" y="190"/>
                </a:lnTo>
                <a:lnTo>
                  <a:pt x="65476" y="22981"/>
                </a:lnTo>
                <a:lnTo>
                  <a:pt x="35833" y="47224"/>
                </a:lnTo>
                <a:lnTo>
                  <a:pt x="13914" y="78412"/>
                </a:lnTo>
                <a:lnTo>
                  <a:pt x="1739" y="115303"/>
                </a:lnTo>
                <a:lnTo>
                  <a:pt x="0" y="135102"/>
                </a:lnTo>
                <a:lnTo>
                  <a:pt x="0" y="136283"/>
                </a:lnTo>
                <a:lnTo>
                  <a:pt x="10667" y="136283"/>
                </a:lnTo>
                <a:lnTo>
                  <a:pt x="10718" y="133032"/>
                </a:lnTo>
                <a:lnTo>
                  <a:pt x="12087" y="118119"/>
                </a:lnTo>
                <a:lnTo>
                  <a:pt x="15371" y="103536"/>
                </a:lnTo>
                <a:lnTo>
                  <a:pt x="20482" y="89487"/>
                </a:lnTo>
                <a:lnTo>
                  <a:pt x="27330" y="76174"/>
                </a:lnTo>
                <a:lnTo>
                  <a:pt x="28955" y="73507"/>
                </a:lnTo>
                <a:lnTo>
                  <a:pt x="30645" y="70904"/>
                </a:lnTo>
                <a:lnTo>
                  <a:pt x="73974" y="30314"/>
                </a:lnTo>
                <a:lnTo>
                  <a:pt x="130428" y="11556"/>
                </a:lnTo>
                <a:lnTo>
                  <a:pt x="145465" y="10575"/>
                </a:lnTo>
                <a:lnTo>
                  <a:pt x="154101" y="10690"/>
                </a:lnTo>
                <a:lnTo>
                  <a:pt x="194519" y="18026"/>
                </a:lnTo>
                <a:lnTo>
                  <a:pt x="245562" y="48061"/>
                </a:lnTo>
                <a:lnTo>
                  <a:pt x="266699" y="73520"/>
                </a:lnTo>
                <a:lnTo>
                  <a:pt x="268325" y="76174"/>
                </a:lnTo>
                <a:lnTo>
                  <a:pt x="283553" y="117949"/>
                </a:lnTo>
                <a:lnTo>
                  <a:pt x="283553" y="190104"/>
                </a:lnTo>
                <a:lnTo>
                  <a:pt x="294449" y="153822"/>
                </a:lnTo>
                <a:lnTo>
                  <a:pt x="295643" y="138658"/>
                </a:lnTo>
                <a:lnTo>
                  <a:pt x="295655" y="137464"/>
                </a:lnTo>
                <a:close/>
              </a:path>
              <a:path w="295910" h="273050">
                <a:moveTo>
                  <a:pt x="283553" y="190104"/>
                </a:moveTo>
                <a:lnTo>
                  <a:pt x="283553" y="117949"/>
                </a:lnTo>
                <a:lnTo>
                  <a:pt x="282871" y="158723"/>
                </a:lnTo>
                <a:lnTo>
                  <a:pt x="268487" y="195957"/>
                </a:lnTo>
                <a:lnTo>
                  <a:pt x="242612" y="227110"/>
                </a:lnTo>
                <a:lnTo>
                  <a:pt x="207455" y="249641"/>
                </a:lnTo>
                <a:lnTo>
                  <a:pt x="165226" y="261010"/>
                </a:lnTo>
                <a:lnTo>
                  <a:pt x="145465" y="262000"/>
                </a:lnTo>
                <a:lnTo>
                  <a:pt x="141554" y="261876"/>
                </a:lnTo>
                <a:lnTo>
                  <a:pt x="85376" y="248252"/>
                </a:lnTo>
                <a:lnTo>
                  <a:pt x="47661" y="222180"/>
                </a:lnTo>
                <a:lnTo>
                  <a:pt x="21402" y="185154"/>
                </a:lnTo>
                <a:lnTo>
                  <a:pt x="10718" y="139534"/>
                </a:lnTo>
                <a:lnTo>
                  <a:pt x="10667" y="136283"/>
                </a:lnTo>
                <a:lnTo>
                  <a:pt x="0" y="136283"/>
                </a:lnTo>
                <a:lnTo>
                  <a:pt x="12775" y="191845"/>
                </a:lnTo>
                <a:lnTo>
                  <a:pt x="34651" y="224054"/>
                </a:lnTo>
                <a:lnTo>
                  <a:pt x="64710" y="249103"/>
                </a:lnTo>
                <a:lnTo>
                  <a:pt x="100825" y="265645"/>
                </a:lnTo>
                <a:lnTo>
                  <a:pt x="139064" y="272453"/>
                </a:lnTo>
                <a:lnTo>
                  <a:pt x="141554" y="272567"/>
                </a:lnTo>
                <a:lnTo>
                  <a:pt x="156590" y="272440"/>
                </a:lnTo>
                <a:lnTo>
                  <a:pt x="194830" y="265645"/>
                </a:lnTo>
                <a:lnTo>
                  <a:pt x="233195" y="247666"/>
                </a:lnTo>
                <a:lnTo>
                  <a:pt x="262201" y="222732"/>
                </a:lnTo>
                <a:lnTo>
                  <a:pt x="283277" y="191026"/>
                </a:lnTo>
                <a:lnTo>
                  <a:pt x="283553" y="190104"/>
                </a:lnTo>
                <a:close/>
              </a:path>
              <a:path w="295910" h="273050">
                <a:moveTo>
                  <a:pt x="274319" y="136283"/>
                </a:moveTo>
                <a:lnTo>
                  <a:pt x="264965" y="93488"/>
                </a:lnTo>
                <a:lnTo>
                  <a:pt x="217680" y="40018"/>
                </a:lnTo>
                <a:lnTo>
                  <a:pt x="150355" y="21774"/>
                </a:lnTo>
                <a:lnTo>
                  <a:pt x="148996" y="21676"/>
                </a:lnTo>
                <a:lnTo>
                  <a:pt x="113715" y="25661"/>
                </a:lnTo>
                <a:lnTo>
                  <a:pt x="52401" y="60250"/>
                </a:lnTo>
                <a:lnTo>
                  <a:pt x="21501" y="130378"/>
                </a:lnTo>
                <a:lnTo>
                  <a:pt x="21335" y="136283"/>
                </a:lnTo>
                <a:lnTo>
                  <a:pt x="32003" y="136283"/>
                </a:lnTo>
                <a:lnTo>
                  <a:pt x="32042" y="133616"/>
                </a:lnTo>
                <a:lnTo>
                  <a:pt x="33172" y="121380"/>
                </a:lnTo>
                <a:lnTo>
                  <a:pt x="47015" y="84867"/>
                </a:lnTo>
                <a:lnTo>
                  <a:pt x="82255" y="50201"/>
                </a:lnTo>
                <a:lnTo>
                  <a:pt x="124975" y="33942"/>
                </a:lnTo>
                <a:lnTo>
                  <a:pt x="170662" y="33939"/>
                </a:lnTo>
                <a:lnTo>
                  <a:pt x="213391" y="50195"/>
                </a:lnTo>
                <a:lnTo>
                  <a:pt x="247243" y="82715"/>
                </a:lnTo>
                <a:lnTo>
                  <a:pt x="263655" y="136283"/>
                </a:lnTo>
                <a:lnTo>
                  <a:pt x="263655" y="181146"/>
                </a:lnTo>
                <a:lnTo>
                  <a:pt x="264965" y="179079"/>
                </a:lnTo>
                <a:lnTo>
                  <a:pt x="274281" y="139242"/>
                </a:lnTo>
                <a:lnTo>
                  <a:pt x="274319" y="136283"/>
                </a:lnTo>
                <a:close/>
              </a:path>
              <a:path w="295910" h="273050">
                <a:moveTo>
                  <a:pt x="248653" y="204806"/>
                </a:moveTo>
                <a:lnTo>
                  <a:pt x="248653" y="187680"/>
                </a:lnTo>
                <a:lnTo>
                  <a:pt x="247243" y="189852"/>
                </a:lnTo>
                <a:lnTo>
                  <a:pt x="213388" y="222372"/>
                </a:lnTo>
                <a:lnTo>
                  <a:pt x="170662" y="238627"/>
                </a:lnTo>
                <a:lnTo>
                  <a:pt x="124975" y="238623"/>
                </a:lnTo>
                <a:lnTo>
                  <a:pt x="82252" y="222361"/>
                </a:lnTo>
                <a:lnTo>
                  <a:pt x="48412" y="189852"/>
                </a:lnTo>
                <a:lnTo>
                  <a:pt x="33172" y="151186"/>
                </a:lnTo>
                <a:lnTo>
                  <a:pt x="32003" y="136283"/>
                </a:lnTo>
                <a:lnTo>
                  <a:pt x="21335" y="136283"/>
                </a:lnTo>
                <a:lnTo>
                  <a:pt x="31862" y="181706"/>
                </a:lnTo>
                <a:lnTo>
                  <a:pt x="80543" y="234042"/>
                </a:lnTo>
                <a:lnTo>
                  <a:pt x="148996" y="250890"/>
                </a:lnTo>
                <a:lnTo>
                  <a:pt x="150355" y="250793"/>
                </a:lnTo>
                <a:lnTo>
                  <a:pt x="184856" y="246136"/>
                </a:lnTo>
                <a:lnTo>
                  <a:pt x="217680" y="232548"/>
                </a:lnTo>
                <a:lnTo>
                  <a:pt x="245240" y="210188"/>
                </a:lnTo>
                <a:lnTo>
                  <a:pt x="248653" y="204806"/>
                </a:lnTo>
                <a:close/>
              </a:path>
              <a:path w="295910" h="273050">
                <a:moveTo>
                  <a:pt x="47015" y="84886"/>
                </a:moveTo>
                <a:close/>
              </a:path>
              <a:path w="295910" h="273050">
                <a:moveTo>
                  <a:pt x="47015" y="187680"/>
                </a:moveTo>
                <a:close/>
              </a:path>
              <a:path w="295910" h="273050">
                <a:moveTo>
                  <a:pt x="263655" y="181146"/>
                </a:moveTo>
                <a:lnTo>
                  <a:pt x="263655" y="136283"/>
                </a:lnTo>
                <a:lnTo>
                  <a:pt x="260238" y="161530"/>
                </a:lnTo>
                <a:lnTo>
                  <a:pt x="249986" y="185496"/>
                </a:lnTo>
                <a:lnTo>
                  <a:pt x="248640" y="187680"/>
                </a:lnTo>
                <a:lnTo>
                  <a:pt x="248653" y="204806"/>
                </a:lnTo>
                <a:lnTo>
                  <a:pt x="263655" y="181146"/>
                </a:lnTo>
                <a:close/>
              </a:path>
            </a:pathLst>
          </a:custGeom>
          <a:solidFill>
            <a:srgbClr val="FFFFFF"/>
          </a:solidFill>
        </p:spPr>
        <p:txBody>
          <a:bodyPr wrap="square" lIns="0" tIns="0" rIns="0" bIns="0" rtlCol="0"/>
          <a:lstStyle/>
          <a:p>
            <a:endParaRPr/>
          </a:p>
        </p:txBody>
      </p:sp>
      <p:sp>
        <p:nvSpPr>
          <p:cNvPr id="26" name="object 26"/>
          <p:cNvSpPr/>
          <p:nvPr/>
        </p:nvSpPr>
        <p:spPr>
          <a:xfrm>
            <a:off x="3499091" y="4415051"/>
            <a:ext cx="2141220" cy="522731"/>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3654234" y="4556150"/>
            <a:ext cx="1755800" cy="198424"/>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3499094" y="4757951"/>
            <a:ext cx="1048512" cy="522731"/>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013947" y="3427504"/>
            <a:ext cx="382270" cy="339825"/>
          </a:xfrm>
          <a:prstGeom prst="rect">
            <a:avLst/>
          </a:prstGeom>
          <a:blipFill>
            <a:blip r:embed="rId24" cstate="print"/>
            <a:stretch>
              <a:fillRect/>
            </a:stretch>
          </a:blipFill>
        </p:spPr>
        <p:txBody>
          <a:bodyPr wrap="square" lIns="0" tIns="0" rIns="0" bIns="0" rtlCol="0"/>
          <a:lstStyle/>
          <a:p>
            <a:endParaRPr/>
          </a:p>
        </p:txBody>
      </p:sp>
      <p:sp>
        <p:nvSpPr>
          <p:cNvPr id="30" name="object 30"/>
          <p:cNvSpPr/>
          <p:nvPr/>
        </p:nvSpPr>
        <p:spPr>
          <a:xfrm>
            <a:off x="7912607" y="1752105"/>
            <a:ext cx="1397508" cy="2096007"/>
          </a:xfrm>
          <a:prstGeom prst="rect">
            <a:avLst/>
          </a:prstGeom>
          <a:blipFill>
            <a:blip r:embed="rId25" cstate="print"/>
            <a:stretch>
              <a:fillRect/>
            </a:stretch>
          </a:blipFill>
        </p:spPr>
        <p:txBody>
          <a:bodyPr wrap="square" lIns="0" tIns="0" rIns="0" bIns="0" rtlCol="0"/>
          <a:lstStyle/>
          <a:p>
            <a:endParaRPr/>
          </a:p>
        </p:txBody>
      </p:sp>
      <p:sp>
        <p:nvSpPr>
          <p:cNvPr id="31" name="object 31"/>
          <p:cNvSpPr/>
          <p:nvPr/>
        </p:nvSpPr>
        <p:spPr>
          <a:xfrm>
            <a:off x="7612381" y="3325367"/>
            <a:ext cx="1636776" cy="522744"/>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7420366" y="2802673"/>
            <a:ext cx="518161" cy="501345"/>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5111484" y="3694188"/>
            <a:ext cx="1755648" cy="522732"/>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5111485" y="3694188"/>
            <a:ext cx="250990" cy="73152"/>
          </a:xfrm>
          <a:prstGeom prst="rect">
            <a:avLst/>
          </a:prstGeom>
          <a:blipFill>
            <a:blip r:embed="rId29" cstate="print"/>
            <a:stretch>
              <a:fillRect/>
            </a:stretch>
          </a:blipFill>
        </p:spPr>
        <p:txBody>
          <a:bodyPr wrap="square" lIns="0" tIns="0" rIns="0" bIns="0" rtlCol="0"/>
          <a:lstStyle/>
          <a:p>
            <a:endParaRPr/>
          </a:p>
        </p:txBody>
      </p:sp>
      <p:sp>
        <p:nvSpPr>
          <p:cNvPr id="35" name="object 35"/>
          <p:cNvSpPr txBox="1"/>
          <p:nvPr/>
        </p:nvSpPr>
        <p:spPr>
          <a:xfrm>
            <a:off x="1999990" y="3287696"/>
            <a:ext cx="7152005" cy="2879720"/>
          </a:xfrm>
          <a:prstGeom prst="rect">
            <a:avLst/>
          </a:prstGeom>
        </p:spPr>
        <p:txBody>
          <a:bodyPr vert="horz" wrap="square" lIns="0" tIns="106557" rIns="0" bIns="0" rtlCol="0">
            <a:spAutoFit/>
          </a:bodyPr>
          <a:lstStyle/>
          <a:p>
            <a:pPr marR="5080" algn="r">
              <a:spcBef>
                <a:spcPts val="840"/>
              </a:spcBef>
            </a:pPr>
            <a:r>
              <a:rPr spc="-25" dirty="0">
                <a:solidFill>
                  <a:srgbClr val="231F20"/>
                </a:solidFill>
                <a:latin typeface="Franklin Gothic Medium"/>
                <a:cs typeface="Franklin Gothic Medium"/>
              </a:rPr>
              <a:t>Long </a:t>
            </a:r>
            <a:r>
              <a:rPr spc="-45" dirty="0">
                <a:solidFill>
                  <a:srgbClr val="231F20"/>
                </a:solidFill>
                <a:latin typeface="Franklin Gothic Medium"/>
                <a:cs typeface="Franklin Gothic Medium"/>
              </a:rPr>
              <a:t>Form </a:t>
            </a:r>
            <a:r>
              <a:rPr dirty="0">
                <a:solidFill>
                  <a:srgbClr val="231F20"/>
                </a:solidFill>
                <a:latin typeface="Franklin Gothic Medium"/>
                <a:cs typeface="Franklin Gothic Medium"/>
              </a:rPr>
              <a:t>IEE</a:t>
            </a:r>
            <a:endParaRPr dirty="0">
              <a:latin typeface="Franklin Gothic Medium"/>
              <a:cs typeface="Franklin Gothic Medium"/>
            </a:endParaRPr>
          </a:p>
          <a:p>
            <a:pPr marL="3252479">
              <a:spcBef>
                <a:spcPts val="745"/>
              </a:spcBef>
            </a:pPr>
            <a:r>
              <a:rPr spc="-4" dirty="0">
                <a:solidFill>
                  <a:srgbClr val="231F20"/>
                </a:solidFill>
                <a:latin typeface="Franklin Gothic Medium"/>
                <a:cs typeface="Franklin Gothic Medium"/>
              </a:rPr>
              <a:t>Short </a:t>
            </a:r>
            <a:r>
              <a:rPr spc="-45" dirty="0">
                <a:solidFill>
                  <a:srgbClr val="231F20"/>
                </a:solidFill>
                <a:latin typeface="Franklin Gothic Medium"/>
                <a:cs typeface="Franklin Gothic Medium"/>
              </a:rPr>
              <a:t>Form</a:t>
            </a:r>
            <a:r>
              <a:rPr spc="4" dirty="0">
                <a:solidFill>
                  <a:srgbClr val="231F20"/>
                </a:solidFill>
                <a:latin typeface="Franklin Gothic Medium"/>
                <a:cs typeface="Franklin Gothic Medium"/>
              </a:rPr>
              <a:t> </a:t>
            </a:r>
            <a:r>
              <a:rPr dirty="0">
                <a:solidFill>
                  <a:srgbClr val="231F20"/>
                </a:solidFill>
                <a:latin typeface="Franklin Gothic Medium"/>
                <a:cs typeface="Franklin Gothic Medium"/>
              </a:rPr>
              <a:t>IEE</a:t>
            </a:r>
            <a:endParaRPr dirty="0">
              <a:latin typeface="Franklin Gothic Medium"/>
              <a:cs typeface="Franklin Gothic Medium"/>
            </a:endParaRPr>
          </a:p>
          <a:p>
            <a:pPr>
              <a:spcBef>
                <a:spcPts val="35"/>
              </a:spcBef>
            </a:pPr>
            <a:endParaRPr sz="2600" dirty="0">
              <a:latin typeface="Times New Roman"/>
              <a:cs typeface="Times New Roman"/>
            </a:endParaRPr>
          </a:p>
          <a:p>
            <a:pPr marL="1642729" marR="3731974">
              <a:lnSpc>
                <a:spcPct val="125000"/>
              </a:lnSpc>
            </a:pPr>
            <a:r>
              <a:rPr spc="-25" dirty="0">
                <a:solidFill>
                  <a:srgbClr val="231F20"/>
                </a:solidFill>
                <a:latin typeface="Franklin Gothic Medium"/>
                <a:cs typeface="Franklin Gothic Medium"/>
              </a:rPr>
              <a:t>Configuration </a:t>
            </a:r>
            <a:r>
              <a:rPr spc="-30" dirty="0">
                <a:solidFill>
                  <a:srgbClr val="231F20"/>
                </a:solidFill>
                <a:latin typeface="Franklin Gothic Medium"/>
                <a:cs typeface="Franklin Gothic Medium"/>
              </a:rPr>
              <a:t>Only  </a:t>
            </a:r>
            <a:r>
              <a:rPr spc="-14" dirty="0">
                <a:solidFill>
                  <a:srgbClr val="231F20"/>
                </a:solidFill>
                <a:latin typeface="Franklin Gothic Medium"/>
                <a:cs typeface="Franklin Gothic Medium"/>
              </a:rPr>
              <a:t>Change</a:t>
            </a:r>
            <a:endParaRPr dirty="0">
              <a:latin typeface="Franklin Gothic Medium"/>
              <a:cs typeface="Franklin Gothic Medium"/>
            </a:endParaRPr>
          </a:p>
          <a:p>
            <a:pPr>
              <a:spcBef>
                <a:spcPts val="45"/>
              </a:spcBef>
            </a:pPr>
            <a:endParaRPr sz="2000" dirty="0">
              <a:latin typeface="Times New Roman"/>
              <a:cs typeface="Times New Roman"/>
            </a:endParaRPr>
          </a:p>
          <a:p>
            <a:pPr marL="12685" marR="5755895">
              <a:lnSpc>
                <a:spcPct val="125000"/>
              </a:lnSpc>
            </a:pPr>
            <a:r>
              <a:rPr spc="-85" dirty="0">
                <a:solidFill>
                  <a:srgbClr val="231F20"/>
                </a:solidFill>
                <a:latin typeface="Franklin Gothic Medium"/>
                <a:cs typeface="Franklin Gothic Medium"/>
              </a:rPr>
              <a:t>A</a:t>
            </a:r>
            <a:r>
              <a:rPr spc="-60" dirty="0">
                <a:solidFill>
                  <a:srgbClr val="231F20"/>
                </a:solidFill>
                <a:latin typeface="Franklin Gothic Medium"/>
                <a:cs typeface="Franklin Gothic Medium"/>
              </a:rPr>
              <a:t>d</a:t>
            </a:r>
            <a:r>
              <a:rPr spc="-110" dirty="0">
                <a:solidFill>
                  <a:srgbClr val="231F20"/>
                </a:solidFill>
                <a:latin typeface="Franklin Gothic Medium"/>
                <a:cs typeface="Franklin Gothic Medium"/>
              </a:rPr>
              <a:t>m</a:t>
            </a:r>
            <a:r>
              <a:rPr spc="-40" dirty="0">
                <a:solidFill>
                  <a:srgbClr val="231F20"/>
                </a:solidFill>
                <a:latin typeface="Franklin Gothic Medium"/>
                <a:cs typeface="Franklin Gothic Medium"/>
              </a:rPr>
              <a:t>i</a:t>
            </a:r>
            <a:r>
              <a:rPr spc="-4" dirty="0">
                <a:solidFill>
                  <a:srgbClr val="231F20"/>
                </a:solidFill>
                <a:latin typeface="Franklin Gothic Medium"/>
                <a:cs typeface="Franklin Gothic Medium"/>
              </a:rPr>
              <a:t>n</a:t>
            </a:r>
            <a:r>
              <a:rPr spc="-40" dirty="0">
                <a:solidFill>
                  <a:srgbClr val="231F20"/>
                </a:solidFill>
                <a:latin typeface="Franklin Gothic Medium"/>
                <a:cs typeface="Franklin Gothic Medium"/>
              </a:rPr>
              <a:t>i</a:t>
            </a:r>
            <a:r>
              <a:rPr spc="14" dirty="0">
                <a:solidFill>
                  <a:srgbClr val="231F20"/>
                </a:solidFill>
                <a:latin typeface="Franklin Gothic Medium"/>
                <a:cs typeface="Franklin Gothic Medium"/>
              </a:rPr>
              <a:t>s</a:t>
            </a:r>
            <a:r>
              <a:rPr spc="-35" dirty="0">
                <a:solidFill>
                  <a:srgbClr val="231F20"/>
                </a:solidFill>
                <a:latin typeface="Franklin Gothic Medium"/>
                <a:cs typeface="Franklin Gothic Medium"/>
              </a:rPr>
              <a:t>t</a:t>
            </a:r>
            <a:r>
              <a:rPr spc="-10" dirty="0">
                <a:solidFill>
                  <a:srgbClr val="231F20"/>
                </a:solidFill>
                <a:latin typeface="Franklin Gothic Medium"/>
                <a:cs typeface="Franklin Gothic Medium"/>
              </a:rPr>
              <a:t>r</a:t>
            </a:r>
            <a:r>
              <a:rPr spc="-30" dirty="0">
                <a:solidFill>
                  <a:srgbClr val="231F20"/>
                </a:solidFill>
                <a:latin typeface="Franklin Gothic Medium"/>
                <a:cs typeface="Franklin Gothic Medium"/>
              </a:rPr>
              <a:t>a</a:t>
            </a:r>
            <a:r>
              <a:rPr spc="-35" dirty="0">
                <a:solidFill>
                  <a:srgbClr val="231F20"/>
                </a:solidFill>
                <a:latin typeface="Franklin Gothic Medium"/>
                <a:cs typeface="Franklin Gothic Medium"/>
              </a:rPr>
              <a:t>t</a:t>
            </a:r>
            <a:r>
              <a:rPr spc="-40" dirty="0">
                <a:solidFill>
                  <a:srgbClr val="231F20"/>
                </a:solidFill>
                <a:latin typeface="Franklin Gothic Medium"/>
                <a:cs typeface="Franklin Gothic Medium"/>
              </a:rPr>
              <a:t>i</a:t>
            </a:r>
            <a:r>
              <a:rPr spc="-20" dirty="0">
                <a:solidFill>
                  <a:srgbClr val="231F20"/>
                </a:solidFill>
                <a:latin typeface="Franklin Gothic Medium"/>
                <a:cs typeface="Franklin Gothic Medium"/>
              </a:rPr>
              <a:t>ve  </a:t>
            </a:r>
            <a:r>
              <a:rPr spc="-14" dirty="0">
                <a:solidFill>
                  <a:srgbClr val="231F20"/>
                </a:solidFill>
                <a:latin typeface="Franklin Gothic Medium"/>
                <a:cs typeface="Franklin Gothic Medium"/>
              </a:rPr>
              <a:t>Change</a:t>
            </a:r>
            <a:endParaRPr dirty="0">
              <a:latin typeface="Franklin Gothic Medium"/>
              <a:cs typeface="Franklin Gothic Medium"/>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25371">
              <a:lnSpc>
                <a:spcPts val="1425"/>
              </a:lnSpc>
            </a:pPr>
            <a:fld id="{81D60167-4931-47E6-BA6A-407CBD079E47}" type="slidenum">
              <a:rPr spc="-4" dirty="0"/>
              <a:pPr marL="25371">
                <a:lnSpc>
                  <a:spcPts val="1425"/>
                </a:lnSpc>
              </a:pPr>
              <a:t>4</a:t>
            </a:fld>
            <a:endParaRPr spc="-4"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97924" y="3053593"/>
            <a:ext cx="2539365" cy="574675"/>
          </a:xfrm>
          <a:prstGeom prst="rect">
            <a:avLst/>
          </a:prstGeom>
        </p:spPr>
        <p:txBody>
          <a:bodyPr vert="horz" wrap="square" lIns="0" tIns="12685" rIns="0" bIns="0" rtlCol="0">
            <a:spAutoFit/>
          </a:bodyPr>
          <a:lstStyle/>
          <a:p>
            <a:pPr marL="12685">
              <a:spcBef>
                <a:spcPts val="100"/>
              </a:spcBef>
            </a:pPr>
            <a:r>
              <a:rPr sz="3600" spc="-4" dirty="0">
                <a:solidFill>
                  <a:srgbClr val="2D308A"/>
                </a:solidFill>
                <a:latin typeface="Arial"/>
                <a:cs typeface="Arial"/>
              </a:rPr>
              <a:t>Questions?</a:t>
            </a:r>
            <a:endParaRPr sz="3600">
              <a:latin typeface="Arial"/>
              <a:cs typeface="Arial"/>
            </a:endParaRPr>
          </a:p>
        </p:txBody>
      </p:sp>
      <p:sp>
        <p:nvSpPr>
          <p:cNvPr id="3" name="object 3"/>
          <p:cNvSpPr txBox="1"/>
          <p:nvPr/>
        </p:nvSpPr>
        <p:spPr>
          <a:xfrm>
            <a:off x="599421" y="6825627"/>
            <a:ext cx="150495" cy="224790"/>
          </a:xfrm>
          <a:prstGeom prst="rect">
            <a:avLst/>
          </a:prstGeom>
        </p:spPr>
        <p:txBody>
          <a:bodyPr vert="horz" wrap="square" lIns="0" tIns="0" rIns="0" bIns="0" rtlCol="0">
            <a:spAutoFit/>
          </a:bodyPr>
          <a:lstStyle/>
          <a:p>
            <a:pPr marL="25371">
              <a:lnSpc>
                <a:spcPts val="1650"/>
              </a:lnSpc>
            </a:pPr>
            <a:r>
              <a:rPr sz="1400" dirty="0">
                <a:solidFill>
                  <a:srgbClr val="FFFFFF"/>
                </a:solidFill>
                <a:latin typeface="Arial"/>
                <a:cs typeface="Arial"/>
              </a:rPr>
              <a:t>8</a:t>
            </a:r>
            <a:endParaRPr sz="14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SIEP Graded Process </a:t>
            </a:r>
            <a:endParaRPr lang="en-US" dirty="0"/>
          </a:p>
        </p:txBody>
      </p:sp>
      <p:sp>
        <p:nvSpPr>
          <p:cNvPr id="3" name="Content Placeholder 2"/>
          <p:cNvSpPr>
            <a:spLocks noGrp="1"/>
          </p:cNvSpPr>
          <p:nvPr>
            <p:ph idx="1"/>
          </p:nvPr>
        </p:nvSpPr>
        <p:spPr>
          <a:xfrm>
            <a:off x="198526" y="1499941"/>
            <a:ext cx="9595183" cy="5236144"/>
          </a:xfrm>
        </p:spPr>
        <p:txBody>
          <a:bodyPr/>
          <a:lstStyle/>
          <a:p>
            <a:pPr marL="572353" lvl="4" indent="0">
              <a:buNone/>
            </a:pPr>
            <a:endParaRPr lang="en-US" sz="2700" b="1" dirty="0"/>
          </a:p>
          <a:p>
            <a:pPr marL="572353" lvl="4" indent="0">
              <a:buNone/>
            </a:pPr>
            <a:r>
              <a:rPr lang="en-US" sz="2700" b="1" dirty="0"/>
              <a:t>Administrative Change</a:t>
            </a:r>
          </a:p>
          <a:p>
            <a:pPr marL="572353" lvl="4" indent="0">
              <a:buNone/>
            </a:pPr>
            <a:r>
              <a:rPr lang="en-US" sz="2700" dirty="0"/>
              <a:t>No change in fit, form or function between the original item and the recommended replacement (e.g. a manufacturer part number only change).  </a:t>
            </a:r>
          </a:p>
          <a:p>
            <a:pPr marL="572353" lvl="4" indent="0">
              <a:buNone/>
            </a:pPr>
            <a:endParaRPr lang="en-US" sz="2700" i="1" dirty="0"/>
          </a:p>
          <a:p>
            <a:pPr marL="572353" lvl="4" indent="0">
              <a:buNone/>
            </a:pPr>
            <a:r>
              <a:rPr lang="en-US" sz="2700" i="1" dirty="0"/>
              <a:t>This is a form of catalog ID change</a:t>
            </a:r>
            <a:r>
              <a:rPr lang="en-US" sz="2700" i="1" dirty="0"/>
              <a:t> </a:t>
            </a:r>
            <a:r>
              <a:rPr lang="en-US" sz="2700" i="1" dirty="0"/>
              <a:t>and/or update to procurement documents per utility specific process</a:t>
            </a:r>
          </a:p>
          <a:p>
            <a:pPr marL="572353" lvl="4" indent="0">
              <a:buNone/>
            </a:pPr>
            <a:endParaRPr lang="en-US" sz="2700" i="1" dirty="0"/>
          </a:p>
          <a:p>
            <a:pPr marL="572353" lvl="4" indent="0">
              <a:buNone/>
            </a:pPr>
            <a:r>
              <a:rPr lang="en-US" sz="2700" i="1" dirty="0"/>
              <a:t>No Item Equivalency Necessary</a:t>
            </a:r>
            <a:endParaRPr lang="en-US" sz="1600" b="1" dirty="0"/>
          </a:p>
        </p:txBody>
      </p:sp>
    </p:spTree>
    <p:extLst>
      <p:ext uri="{BB962C8B-B14F-4D97-AF65-F5344CB8AC3E}">
        <p14:creationId xmlns:p14="http://schemas.microsoft.com/office/powerpoint/2010/main" val="2459178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SIEP Graded Process </a:t>
            </a:r>
            <a:endParaRPr lang="en-US" dirty="0"/>
          </a:p>
        </p:txBody>
      </p:sp>
      <p:sp>
        <p:nvSpPr>
          <p:cNvPr id="3" name="Content Placeholder 2"/>
          <p:cNvSpPr>
            <a:spLocks noGrp="1"/>
          </p:cNvSpPr>
          <p:nvPr>
            <p:ph idx="1"/>
          </p:nvPr>
        </p:nvSpPr>
        <p:spPr>
          <a:xfrm>
            <a:off x="198526" y="1499941"/>
            <a:ext cx="9595183" cy="5236144"/>
          </a:xfrm>
        </p:spPr>
        <p:txBody>
          <a:bodyPr/>
          <a:lstStyle/>
          <a:p>
            <a:pPr marL="572353" lvl="4" indent="0">
              <a:buNone/>
            </a:pPr>
            <a:endParaRPr lang="en-US" sz="2700" b="1" dirty="0"/>
          </a:p>
          <a:p>
            <a:pPr marL="572353" lvl="4" indent="0">
              <a:buNone/>
            </a:pPr>
            <a:r>
              <a:rPr lang="en-US" sz="2700" b="1" dirty="0"/>
              <a:t>Configuration Only </a:t>
            </a:r>
            <a:r>
              <a:rPr lang="en-US" sz="2700" b="1" dirty="0"/>
              <a:t>Change </a:t>
            </a:r>
            <a:endParaRPr lang="en-US" sz="2700" dirty="0"/>
          </a:p>
          <a:p>
            <a:pPr marL="572353" lvl="4" indent="0">
              <a:buNone/>
            </a:pPr>
            <a:r>
              <a:rPr lang="en-US" sz="2700" dirty="0"/>
              <a:t>Similar to an Administrative Change with additional flexibility to accept NSSS certified equivalent items.  </a:t>
            </a:r>
          </a:p>
          <a:p>
            <a:pPr marL="572353" lvl="4" indent="0">
              <a:buNone/>
            </a:pPr>
            <a:endParaRPr lang="en-US" sz="2700" i="1" dirty="0"/>
          </a:p>
          <a:p>
            <a:pPr marL="572353" lvl="4" indent="0">
              <a:buNone/>
            </a:pPr>
            <a:r>
              <a:rPr lang="en-US" sz="2700" i="1" dirty="0"/>
              <a:t>Use </a:t>
            </a:r>
            <a:r>
              <a:rPr lang="en-US" sz="2700" i="1" dirty="0"/>
              <a:t>of these alternate items may require a change in plant documents but will not require additional procurement engineering or design </a:t>
            </a:r>
            <a:r>
              <a:rPr lang="en-US" sz="2700" i="1" dirty="0"/>
              <a:t>analyses</a:t>
            </a:r>
            <a:endParaRPr lang="en-US" sz="2700" i="1" dirty="0"/>
          </a:p>
          <a:p>
            <a:pPr marL="572353" lvl="4" indent="0">
              <a:buNone/>
            </a:pPr>
            <a:endParaRPr lang="en-US" sz="2700" b="1" i="1" dirty="0"/>
          </a:p>
          <a:p>
            <a:pPr marL="572353" lvl="4" indent="0">
              <a:buNone/>
            </a:pPr>
            <a:r>
              <a:rPr lang="en-US" sz="2700" i="1" dirty="0"/>
              <a:t>No Item Equivalency Necessary</a:t>
            </a:r>
            <a:endParaRPr lang="en-US" sz="1600" dirty="0"/>
          </a:p>
          <a:p>
            <a:pPr marL="0" indent="0">
              <a:buNone/>
            </a:pPr>
            <a:endParaRPr lang="en-US" sz="1800" b="1" dirty="0"/>
          </a:p>
        </p:txBody>
      </p:sp>
    </p:spTree>
    <p:extLst>
      <p:ext uri="{BB962C8B-B14F-4D97-AF65-F5344CB8AC3E}">
        <p14:creationId xmlns:p14="http://schemas.microsoft.com/office/powerpoint/2010/main" val="215562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4140" y="315873"/>
            <a:ext cx="8958430" cy="678995"/>
          </a:xfrm>
        </p:spPr>
        <p:txBody>
          <a:bodyPr/>
          <a:lstStyle/>
          <a:p>
            <a:pPr lvl="0"/>
            <a:r>
              <a:rPr lang="en-US" dirty="0" smtClean="0"/>
              <a:t>Configuration Only Change</a:t>
            </a:r>
            <a:endParaRPr lang="en-US" dirty="0"/>
          </a:p>
        </p:txBody>
      </p:sp>
      <p:sp>
        <p:nvSpPr>
          <p:cNvPr id="27" name="Rectangle 6"/>
          <p:cNvSpPr>
            <a:spLocks noChangeArrowheads="1"/>
          </p:cNvSpPr>
          <p:nvPr/>
        </p:nvSpPr>
        <p:spPr bwMode="auto">
          <a:xfrm>
            <a:off x="419100" y="1232129"/>
            <a:ext cx="9922519" cy="37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ctr" anchorCtr="0" compatLnSpc="1">
            <a:prstTxWarp prst="textNoShape">
              <a:avLst/>
            </a:prstTxWarp>
            <a:spAutoFit/>
          </a:bodyPr>
          <a:lstStyle/>
          <a:p>
            <a:pPr defTabSz="1018705"/>
            <a:endParaRPr lang="en-US" dirty="0">
              <a:solidFill>
                <a:prstClr val="black"/>
              </a:solidFill>
            </a:endParaRPr>
          </a:p>
        </p:txBody>
      </p:sp>
      <p:sp>
        <p:nvSpPr>
          <p:cNvPr id="30" name="Rectangle 6"/>
          <p:cNvSpPr>
            <a:spLocks noChangeArrowheads="1"/>
          </p:cNvSpPr>
          <p:nvPr/>
        </p:nvSpPr>
        <p:spPr bwMode="auto">
          <a:xfrm>
            <a:off x="214140" y="1332881"/>
            <a:ext cx="5513562" cy="37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ctr" anchorCtr="0" compatLnSpc="1">
            <a:prstTxWarp prst="textNoShape">
              <a:avLst/>
            </a:prstTxWarp>
            <a:spAutoFit/>
          </a:bodyPr>
          <a:lstStyle/>
          <a:p>
            <a:pPr defTabSz="1018705"/>
            <a:endParaRPr lang="en-US" dirty="0">
              <a:solidFill>
                <a:prstClr val="black"/>
              </a:solidFill>
            </a:endParaRPr>
          </a:p>
        </p:txBody>
      </p:sp>
      <p:sp>
        <p:nvSpPr>
          <p:cNvPr id="3" name="Rectangle 95"/>
          <p:cNvSpPr>
            <a:spLocks noChangeArrowheads="1"/>
          </p:cNvSpPr>
          <p:nvPr/>
        </p:nvSpPr>
        <p:spPr bwMode="auto">
          <a:xfrm>
            <a:off x="1" y="-189933"/>
            <a:ext cx="205794" cy="37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70" tIns="50935" rIns="101870" bIns="50935" numCol="1" anchor="ctr" anchorCtr="0" compatLnSpc="1">
            <a:prstTxWarp prst="textNoShape">
              <a:avLst/>
            </a:prstTxWarp>
            <a:spAutoFit/>
          </a:bodyPr>
          <a:lstStyle/>
          <a:p>
            <a:pPr defTabSz="1018705"/>
            <a:endParaRPr lang="en-US" dirty="0">
              <a:solidFill>
                <a:prstClr val="black"/>
              </a:solidFill>
            </a:endParaRPr>
          </a:p>
        </p:txBody>
      </p:sp>
      <p:sp>
        <p:nvSpPr>
          <p:cNvPr id="4" name="TextBox 3"/>
          <p:cNvSpPr txBox="1"/>
          <p:nvPr/>
        </p:nvSpPr>
        <p:spPr>
          <a:xfrm>
            <a:off x="136208" y="1531797"/>
            <a:ext cx="9765030" cy="3034677"/>
          </a:xfrm>
          <a:prstGeom prst="rect">
            <a:avLst/>
          </a:prstGeom>
          <a:noFill/>
        </p:spPr>
        <p:txBody>
          <a:bodyPr wrap="square" lIns="101870" tIns="50935" rIns="101870" bIns="50935" rtlCol="0">
            <a:spAutoFit/>
          </a:bodyPr>
          <a:lstStyle/>
          <a:p>
            <a:pPr defTabSz="1018705"/>
            <a:r>
              <a:rPr lang="en-US" sz="2700" dirty="0">
                <a:solidFill>
                  <a:prstClr val="black"/>
                </a:solidFill>
                <a:latin typeface="Proxima Nova Regular"/>
              </a:rPr>
              <a:t>Includes flexibility to implement drawing and document changes resulting from administrative part number changes discovered during the procurement process</a:t>
            </a:r>
          </a:p>
          <a:p>
            <a:pPr defTabSz="1018705"/>
            <a:endParaRPr lang="en-US" sz="2700" dirty="0">
              <a:solidFill>
                <a:prstClr val="black">
                  <a:lumMod val="65000"/>
                  <a:lumOff val="35000"/>
                </a:prstClr>
              </a:solidFill>
              <a:latin typeface="Proxima Nova Regular"/>
            </a:endParaRPr>
          </a:p>
          <a:p>
            <a:pPr defTabSz="1018705"/>
            <a:r>
              <a:rPr lang="en-US" sz="2700" i="1" dirty="0">
                <a:solidFill>
                  <a:prstClr val="black">
                    <a:lumMod val="65000"/>
                    <a:lumOff val="35000"/>
                  </a:prstClr>
                </a:solidFill>
                <a:latin typeface="Proxima Nova Regular"/>
              </a:rPr>
              <a:t>No change to fit, form or function, but utility needs to update controlled plant drawings, databases and documents to reflect the change</a:t>
            </a:r>
          </a:p>
        </p:txBody>
      </p:sp>
    </p:spTree>
    <p:extLst>
      <p:ext uri="{BB962C8B-B14F-4D97-AF65-F5344CB8AC3E}">
        <p14:creationId xmlns:p14="http://schemas.microsoft.com/office/powerpoint/2010/main" val="3883879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39" y="315872"/>
            <a:ext cx="8958430" cy="678995"/>
          </a:xfrm>
        </p:spPr>
        <p:txBody>
          <a:bodyPr/>
          <a:lstStyle/>
          <a:p>
            <a:pPr lvl="0"/>
            <a:r>
              <a:rPr lang="en-US" dirty="0"/>
              <a:t>SIEP Graded Process </a:t>
            </a:r>
            <a:endParaRPr lang="en-US" dirty="0"/>
          </a:p>
        </p:txBody>
      </p:sp>
      <p:sp>
        <p:nvSpPr>
          <p:cNvPr id="27" name="Rectangle 6"/>
          <p:cNvSpPr>
            <a:spLocks noChangeArrowheads="1"/>
          </p:cNvSpPr>
          <p:nvPr/>
        </p:nvSpPr>
        <p:spPr bwMode="auto">
          <a:xfrm>
            <a:off x="419100" y="1232123"/>
            <a:ext cx="9922519" cy="37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p>
            <a:endParaRPr lang="en-US" dirty="0"/>
          </a:p>
        </p:txBody>
      </p:sp>
      <p:sp>
        <p:nvSpPr>
          <p:cNvPr id="30" name="Rectangle 6"/>
          <p:cNvSpPr>
            <a:spLocks noChangeArrowheads="1"/>
          </p:cNvSpPr>
          <p:nvPr/>
        </p:nvSpPr>
        <p:spPr bwMode="auto">
          <a:xfrm>
            <a:off x="214139" y="1332876"/>
            <a:ext cx="5513562" cy="37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spAutoFit/>
          </a:bodyPr>
          <a:lstStyle/>
          <a:p>
            <a:endParaRPr lang="en-US" dirty="0"/>
          </a:p>
        </p:txBody>
      </p:sp>
      <p:sp>
        <p:nvSpPr>
          <p:cNvPr id="3" name="Rectangle 95"/>
          <p:cNvSpPr>
            <a:spLocks noChangeArrowheads="1"/>
          </p:cNvSpPr>
          <p:nvPr/>
        </p:nvSpPr>
        <p:spPr bwMode="auto">
          <a:xfrm>
            <a:off x="0" y="-189938"/>
            <a:ext cx="205819" cy="37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2" tIns="50941" rIns="101882" bIns="50941" numCol="1" anchor="ctr" anchorCtr="0" compatLnSpc="1">
            <a:prstTxWarp prst="textNoShape">
              <a:avLst/>
            </a:prstTxWarp>
            <a:spAutoFit/>
          </a:bodyPr>
          <a:lstStyle/>
          <a:p>
            <a:endParaRPr lang="en-US" dirty="0"/>
          </a:p>
        </p:txBody>
      </p:sp>
      <p:sp>
        <p:nvSpPr>
          <p:cNvPr id="4" name="TextBox 3"/>
          <p:cNvSpPr txBox="1"/>
          <p:nvPr/>
        </p:nvSpPr>
        <p:spPr>
          <a:xfrm>
            <a:off x="136208" y="1531798"/>
            <a:ext cx="9765030" cy="3149865"/>
          </a:xfrm>
          <a:prstGeom prst="rect">
            <a:avLst/>
          </a:prstGeom>
          <a:noFill/>
        </p:spPr>
        <p:txBody>
          <a:bodyPr wrap="square" lIns="101882" tIns="50941" rIns="101882" bIns="50941" rtlCol="0">
            <a:spAutoFit/>
          </a:bodyPr>
          <a:lstStyle/>
          <a:p>
            <a:pPr marL="3175" lvl="4" defTabSz="1017633">
              <a:spcBef>
                <a:spcPts val="669"/>
              </a:spcBef>
              <a:buClr>
                <a:prstClr val="black">
                  <a:lumMod val="50000"/>
                  <a:lumOff val="50000"/>
                </a:prstClr>
              </a:buClr>
              <a:buSzPct val="110000"/>
            </a:pPr>
            <a:r>
              <a:rPr lang="en-US" sz="2700" b="1" dirty="0">
                <a:solidFill>
                  <a:prstClr val="black">
                    <a:lumMod val="65000"/>
                    <a:lumOff val="35000"/>
                  </a:prstClr>
                </a:solidFill>
                <a:latin typeface="Proxima Nova Regular"/>
              </a:rPr>
              <a:t>Configuration Only Change </a:t>
            </a:r>
            <a:endParaRPr lang="en-US" sz="2700" dirty="0">
              <a:solidFill>
                <a:prstClr val="black">
                  <a:lumMod val="65000"/>
                  <a:lumOff val="35000"/>
                </a:prstClr>
              </a:solidFill>
              <a:latin typeface="Proxima Nova Regular"/>
            </a:endParaRPr>
          </a:p>
          <a:p>
            <a:endParaRPr lang="en-US" sz="2700" dirty="0" smtClean="0">
              <a:latin typeface="Proxima Nova Regular"/>
            </a:endParaRPr>
          </a:p>
          <a:p>
            <a:r>
              <a:rPr lang="en-US" sz="2700" dirty="0" smtClean="0">
                <a:latin typeface="Proxima Nova Regular"/>
              </a:rPr>
              <a:t>Includes </a:t>
            </a:r>
            <a:r>
              <a:rPr lang="en-US" sz="2700" dirty="0">
                <a:latin typeface="Proxima Nova Regular"/>
              </a:rPr>
              <a:t>the provision for accepting NSSS supplier equivalency evaluations based on knowledge of system design requirements from original plant construction</a:t>
            </a:r>
          </a:p>
          <a:p>
            <a:endParaRPr lang="en-US" sz="700" dirty="0">
              <a:latin typeface="Proxima Nova Regular"/>
            </a:endParaRPr>
          </a:p>
          <a:p>
            <a:r>
              <a:rPr lang="en-US" sz="2700" i="1" dirty="0">
                <a:solidFill>
                  <a:schemeClr val="tx1">
                    <a:lumMod val="65000"/>
                    <a:lumOff val="35000"/>
                  </a:schemeClr>
                </a:solidFill>
                <a:latin typeface="Proxima Nova Regular"/>
              </a:rPr>
              <a:t>No IEE required providing all of the following conditions are met:</a:t>
            </a:r>
          </a:p>
        </p:txBody>
      </p:sp>
      <p:pic>
        <p:nvPicPr>
          <p:cNvPr id="16386" name="Picture 2" descr="C:\Users\mich508\AppData\Local\Microsoft\Windows\Temporary Internet Files\Content.IE5\AJWEV2RE\Checklist[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897" y="4648200"/>
            <a:ext cx="2145063" cy="17803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9456" y="4185933"/>
            <a:ext cx="5186363" cy="2595867"/>
          </a:xfrm>
          <a:prstGeom prst="rect">
            <a:avLst/>
          </a:prstGeom>
          <a:noFill/>
        </p:spPr>
        <p:txBody>
          <a:bodyPr wrap="square" lIns="101882" tIns="50941" rIns="101882" bIns="50941" rtlCol="0">
            <a:spAutoFit/>
          </a:bodyPr>
          <a:lstStyle/>
          <a:p>
            <a:pPr marL="382059" indent="-382059">
              <a:buFont typeface="Arial" panose="020B0604020202020204" pitchFamily="34" charset="0"/>
              <a:buChar char="•"/>
            </a:pPr>
            <a:r>
              <a:rPr lang="en-US" dirty="0">
                <a:solidFill>
                  <a:schemeClr val="tx1">
                    <a:lumMod val="65000"/>
                    <a:lumOff val="35000"/>
                  </a:schemeClr>
                </a:solidFill>
                <a:latin typeface="Proxima Nova Regular"/>
              </a:rPr>
              <a:t>NSSS certifies that replacement item meets or exceeds original equipment qualification (e.g. EMI/RFI, EQ, Seismic</a:t>
            </a:r>
            <a:r>
              <a:rPr lang="en-US" dirty="0" smtClean="0">
                <a:solidFill>
                  <a:schemeClr val="tx1">
                    <a:lumMod val="65000"/>
                    <a:lumOff val="35000"/>
                  </a:schemeClr>
                </a:solidFill>
                <a:latin typeface="Proxima Nova Regular"/>
              </a:rPr>
              <a:t>)</a:t>
            </a:r>
          </a:p>
          <a:p>
            <a:pPr marL="382059" indent="-382059">
              <a:buFont typeface="Arial" panose="020B0604020202020204" pitchFamily="34" charset="0"/>
              <a:buChar char="•"/>
            </a:pPr>
            <a:r>
              <a:rPr lang="en-US" dirty="0" smtClean="0">
                <a:solidFill>
                  <a:schemeClr val="tx1">
                    <a:lumMod val="65000"/>
                    <a:lumOff val="35000"/>
                  </a:schemeClr>
                </a:solidFill>
                <a:latin typeface="Proxima Nova Regular"/>
              </a:rPr>
              <a:t>NSSS certifies that they have maintained design control of the SSC and has performed an item equivalency evaluation</a:t>
            </a:r>
            <a:endParaRPr lang="en-US" dirty="0">
              <a:solidFill>
                <a:schemeClr val="tx1">
                  <a:lumMod val="65000"/>
                  <a:lumOff val="35000"/>
                </a:schemeClr>
              </a:solidFill>
              <a:latin typeface="Proxima Nova Regular"/>
            </a:endParaRPr>
          </a:p>
          <a:p>
            <a:pPr marL="382059" indent="-382059">
              <a:buFont typeface="Arial" panose="020B0604020202020204" pitchFamily="34" charset="0"/>
              <a:buChar char="•"/>
            </a:pPr>
            <a:r>
              <a:rPr lang="en-US" dirty="0">
                <a:solidFill>
                  <a:schemeClr val="tx1">
                    <a:lumMod val="65000"/>
                    <a:lumOff val="35000"/>
                  </a:schemeClr>
                </a:solidFill>
                <a:latin typeface="Proxima Nova Regular"/>
              </a:rPr>
              <a:t>No installation requirements beyond skill of the craft instructions to implement in the intended location </a:t>
            </a:r>
          </a:p>
        </p:txBody>
      </p:sp>
    </p:spTree>
    <p:extLst>
      <p:ext uri="{BB962C8B-B14F-4D97-AF65-F5344CB8AC3E}">
        <p14:creationId xmlns:p14="http://schemas.microsoft.com/office/powerpoint/2010/main" val="28041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SIEP Graded Process </a:t>
            </a:r>
            <a:endParaRPr lang="en-US" dirty="0"/>
          </a:p>
        </p:txBody>
      </p:sp>
      <p:sp>
        <p:nvSpPr>
          <p:cNvPr id="3" name="Content Placeholder 2"/>
          <p:cNvSpPr>
            <a:spLocks noGrp="1"/>
          </p:cNvSpPr>
          <p:nvPr>
            <p:ph idx="1"/>
          </p:nvPr>
        </p:nvSpPr>
        <p:spPr>
          <a:xfrm>
            <a:off x="198526" y="1499941"/>
            <a:ext cx="9595183" cy="5236144"/>
          </a:xfrm>
        </p:spPr>
        <p:txBody>
          <a:bodyPr/>
          <a:lstStyle/>
          <a:p>
            <a:pPr marL="572353" lvl="4" indent="0">
              <a:buNone/>
            </a:pPr>
            <a:endParaRPr lang="en-US" sz="2700" b="1" dirty="0"/>
          </a:p>
          <a:p>
            <a:pPr marL="572353" lvl="4" indent="0">
              <a:buNone/>
            </a:pPr>
            <a:r>
              <a:rPr lang="en-US" sz="2700" b="1" dirty="0"/>
              <a:t>Short </a:t>
            </a:r>
            <a:r>
              <a:rPr lang="en-US" sz="2700" b="1" dirty="0"/>
              <a:t>Form Item Equivalency Evaluation </a:t>
            </a:r>
            <a:r>
              <a:rPr lang="en-US" sz="2700" b="1" dirty="0"/>
              <a:t>(IEE)</a:t>
            </a:r>
          </a:p>
          <a:p>
            <a:pPr marL="572353" lvl="4" indent="0">
              <a:buNone/>
            </a:pPr>
            <a:r>
              <a:rPr lang="en-US" sz="2700" dirty="0"/>
              <a:t>A simplified equivalency evaluation intended to support replacement items that involve limited characteristic changes (e.g. material changes) of lower complexity.</a:t>
            </a:r>
          </a:p>
          <a:p>
            <a:pPr marL="572353" lvl="4" indent="0">
              <a:buNone/>
            </a:pPr>
            <a:endParaRPr lang="en-US" sz="2700" i="1" dirty="0"/>
          </a:p>
          <a:p>
            <a:pPr marL="572353" lvl="4" indent="0">
              <a:buNone/>
            </a:pPr>
            <a:r>
              <a:rPr lang="en-US" sz="2700" i="1" dirty="0"/>
              <a:t>Can be applied to any quality or criticality class application in the plant depending on complexity, and can be part or component level items</a:t>
            </a:r>
            <a:endParaRPr lang="en-US" sz="2700" dirty="0"/>
          </a:p>
          <a:p>
            <a:pPr marL="830258" lvl="4" indent="-257913">
              <a:buFont typeface="Franklin Gothic Book" panose="020B0503020102020204" pitchFamily="34" charset="0"/>
              <a:buChar char="―"/>
            </a:pPr>
            <a:endParaRPr lang="en-US" sz="1600" dirty="0"/>
          </a:p>
        </p:txBody>
      </p:sp>
    </p:spTree>
    <p:extLst>
      <p:ext uri="{BB962C8B-B14F-4D97-AF65-F5344CB8AC3E}">
        <p14:creationId xmlns:p14="http://schemas.microsoft.com/office/powerpoint/2010/main" val="2714120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92C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CLEAR MATTERS_Templa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92C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UCLEAR MATTERS_Templa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TotalTime>
  <Words>2362</Words>
  <Application>Microsoft Office PowerPoint</Application>
  <PresentationFormat>Custom</PresentationFormat>
  <Paragraphs>364</Paragraphs>
  <Slides>40</Slides>
  <Notes>7</Notes>
  <HiddenSlides>10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NUCLEAR MATTERS_Template</vt:lpstr>
      <vt:lpstr>1_Office Theme</vt:lpstr>
      <vt:lpstr>1_NUCLEAR MATTERS_Template</vt:lpstr>
      <vt:lpstr>Delivering the Nuclear Promise:  Standard Item Equivalency  Process (SIE – Project Status</vt:lpstr>
      <vt:lpstr>Project Overview</vt:lpstr>
      <vt:lpstr>Project Overview</vt:lpstr>
      <vt:lpstr>Project Overview SIEP Graded Evaluation Process</vt:lpstr>
      <vt:lpstr>SIEP Graded Process </vt:lpstr>
      <vt:lpstr>SIEP Graded Process </vt:lpstr>
      <vt:lpstr>Configuration Only Change</vt:lpstr>
      <vt:lpstr>SIEP Graded Process </vt:lpstr>
      <vt:lpstr>SIEP Graded Process </vt:lpstr>
      <vt:lpstr>SIEP Graded Process </vt:lpstr>
      <vt:lpstr>Project Overview  SIEP Team</vt:lpstr>
      <vt:lpstr>Project Overview  SIEP Team</vt:lpstr>
      <vt:lpstr>Project Overview  SIEP Team</vt:lpstr>
      <vt:lpstr>Project Overview  SIEP Team</vt:lpstr>
      <vt:lpstr>Project Overview  Pilot</vt:lpstr>
      <vt:lpstr>Project Overview  Pilot</vt:lpstr>
      <vt:lpstr>Project Overview  Guiderails</vt:lpstr>
      <vt:lpstr>Project Overview  Next Steps</vt:lpstr>
      <vt:lpstr>Project Overview  Next Steps</vt:lpstr>
      <vt:lpstr>PowerPoint Presentation</vt:lpstr>
      <vt:lpstr>Vogtle Electric Generating Plant</vt:lpstr>
      <vt:lpstr>SIEP</vt:lpstr>
      <vt:lpstr>SIEP</vt:lpstr>
      <vt:lpstr>SIEP</vt:lpstr>
      <vt:lpstr>SIEP</vt:lpstr>
      <vt:lpstr>SIEP PILOT</vt:lpstr>
      <vt:lpstr>SIEP PILOT</vt:lpstr>
      <vt:lpstr>SIEP Benefits</vt:lpstr>
      <vt:lpstr>Participant Comments</vt:lpstr>
      <vt:lpstr>PowerPoint Presentation</vt:lpstr>
      <vt:lpstr>SIEP</vt:lpstr>
      <vt:lpstr>Standard Item Equivalency Process Pilot  (SIEP) – Columbia Generating Station</vt:lpstr>
      <vt:lpstr>SIEP Pilot Preparations/Timeline</vt:lpstr>
      <vt:lpstr>SIEP Change Management (Procedures and Qualifications)</vt:lpstr>
      <vt:lpstr>SIEP Change Management (Training and Communications)</vt:lpstr>
      <vt:lpstr>SIEP Pilot - Completed Products</vt:lpstr>
      <vt:lpstr>SIEP Pilot - Successes</vt:lpstr>
      <vt:lpstr>SIEP Pilot - Improvements to be made</vt:lpstr>
      <vt:lpstr>Project Overview – Questions?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2018%20EPRI%20JUTG%20Winter%20Meeting%20Presentations.pdf</dc:title>
  <dc:subject>Version 1.0</dc:subject>
  <dc:creator>Wiegand, Christopher</dc:creator>
  <cp:lastModifiedBy>Roper, Taneisha Rachelle</cp:lastModifiedBy>
  <cp:revision>9</cp:revision>
  <dcterms:created xsi:type="dcterms:W3CDTF">2018-06-22T19:05:41Z</dcterms:created>
  <dcterms:modified xsi:type="dcterms:W3CDTF">2018-06-24T04:03:43Z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2018-06-07T00:00:00Z</vt:filetime>
  </property>
  <property fmtid="{D5CDD505-2E9C-101B-9397-08002B2CF9AE}" pid="3" name="Creator">
    <vt:lpwstr>Adobe Acrobat Pro 2017 17.11.30068</vt:lpwstr>
  </property>
  <property fmtid="{D5CDD505-2E9C-101B-9397-08002B2CF9AE}" pid="4" name="LastSaved">
    <vt:filetime>2018-06-22T00:00:00Z</vt:filetime>
  </property>
</Properties>
</file>