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4" r:id="rId4"/>
    <p:sldMasterId id="2147483695" r:id="rId5"/>
    <p:sldMasterId id="2147483699" r:id="rId6"/>
  </p:sldMasterIdLst>
  <p:notesMasterIdLst>
    <p:notesMasterId r:id="rId63"/>
  </p:notesMasterIdLst>
  <p:handoutMasterIdLst>
    <p:handoutMasterId r:id="rId64"/>
  </p:handoutMasterIdLst>
  <p:sldIdLst>
    <p:sldId id="259" r:id="rId7"/>
    <p:sldId id="300" r:id="rId8"/>
    <p:sldId id="257" r:id="rId9"/>
    <p:sldId id="258" r:id="rId10"/>
    <p:sldId id="301" r:id="rId11"/>
    <p:sldId id="260" r:id="rId12"/>
    <p:sldId id="302" r:id="rId13"/>
    <p:sldId id="303" r:id="rId14"/>
    <p:sldId id="304" r:id="rId15"/>
    <p:sldId id="305" r:id="rId16"/>
    <p:sldId id="306" r:id="rId17"/>
    <p:sldId id="307" r:id="rId18"/>
    <p:sldId id="308" r:id="rId19"/>
    <p:sldId id="309" r:id="rId20"/>
    <p:sldId id="310" r:id="rId21"/>
    <p:sldId id="311" r:id="rId22"/>
    <p:sldId id="270" r:id="rId23"/>
    <p:sldId id="312" r:id="rId24"/>
    <p:sldId id="313" r:id="rId25"/>
    <p:sldId id="314" r:id="rId26"/>
    <p:sldId id="315" r:id="rId27"/>
    <p:sldId id="316" r:id="rId28"/>
    <p:sldId id="317" r:id="rId29"/>
    <p:sldId id="262" r:id="rId30"/>
    <p:sldId id="256" r:id="rId31"/>
    <p:sldId id="263" r:id="rId32"/>
    <p:sldId id="276" r:id="rId33"/>
    <p:sldId id="274" r:id="rId34"/>
    <p:sldId id="272" r:id="rId35"/>
    <p:sldId id="277" r:id="rId36"/>
    <p:sldId id="273" r:id="rId37"/>
    <p:sldId id="278" r:id="rId38"/>
    <p:sldId id="271" r:id="rId39"/>
    <p:sldId id="279" r:id="rId40"/>
    <p:sldId id="275"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64" r:id="rId56"/>
    <p:sldId id="295" r:id="rId57"/>
    <p:sldId id="296" r:id="rId58"/>
    <p:sldId id="318" r:id="rId59"/>
    <p:sldId id="298" r:id="rId60"/>
    <p:sldId id="319" r:id="rId61"/>
    <p:sldId id="29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124" d="100"/>
          <a:sy n="124" d="100"/>
        </p:scale>
        <p:origin x="120" y="13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74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Calculations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Calculations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0-27DF-44C1-BD87-C41EA06659D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27DF-44C1-BD87-C41EA06659D0}"/>
              </c:ext>
            </c:extLst>
          </c:dPt>
          <c:dLbls>
            <c:dLbl>
              <c:idx val="1"/>
              <c:delete val="1"/>
              <c:extLst>
                <c:ext xmlns:c15="http://schemas.microsoft.com/office/drawing/2012/chart" uri="{CE6537A1-D6FC-4f65-9D91-7224C49458BB}"/>
                <c:ext xmlns:c16="http://schemas.microsoft.com/office/drawing/2014/chart" uri="{C3380CC4-5D6E-409C-BE32-E72D297353CC}">
                  <c16:uniqueId val="{00000001-27DF-44C1-BD87-C41EA06659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Remaining</c:v>
                </c:pt>
                <c:pt idx="1">
                  <c:v>Most Revised</c:v>
                </c:pt>
              </c:strCache>
            </c:strRef>
          </c:cat>
          <c:val>
            <c:numRef>
              <c:f>Sheet1!$B$2:$B$3</c:f>
              <c:numCache>
                <c:formatCode>General</c:formatCode>
                <c:ptCount val="2"/>
                <c:pt idx="0" formatCode="#,##0">
                  <c:v>500000</c:v>
                </c:pt>
                <c:pt idx="1">
                  <c:v>1300</c:v>
                </c:pt>
              </c:numCache>
            </c:numRef>
          </c:val>
          <c:extLst>
            <c:ext xmlns:c16="http://schemas.microsoft.com/office/drawing/2014/chart" uri="{C3380CC4-5D6E-409C-BE32-E72D297353CC}">
              <c16:uniqueId val="{00000000-4E1E-4317-AEF0-48E1E6913D9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F5647-B22D-4935-A428-C457E9B9AD1B}" type="datetimeFigureOut">
              <a:rPr lang="en-US" smtClean="0"/>
              <a:t>10/21/2020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AB7521-9CD4-4728-B82C-4A918E7C5A12}" type="slidenum">
              <a:rPr lang="en-US" smtClean="0"/>
              <a:t>‹#›</a:t>
            </a:fld>
            <a:endParaRPr lang="en-US" dirty="0"/>
          </a:p>
        </p:txBody>
      </p:sp>
    </p:spTree>
    <p:extLst>
      <p:ext uri="{BB962C8B-B14F-4D97-AF65-F5344CB8AC3E}">
        <p14:creationId xmlns:p14="http://schemas.microsoft.com/office/powerpoint/2010/main" val="2527025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F5CBB-AD4A-4107-B480-FE2E7DAB376A}" type="datetimeFigureOut">
              <a:rPr lang="en-US" smtClean="0"/>
              <a:t>10/21/2020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BE4C5-27CF-470C-B2C2-BB627375BA3F}" type="slidenum">
              <a:rPr lang="en-US" smtClean="0"/>
              <a:t>‹#›</a:t>
            </a:fld>
            <a:endParaRPr lang="en-US" dirty="0"/>
          </a:p>
        </p:txBody>
      </p:sp>
    </p:spTree>
    <p:extLst>
      <p:ext uri="{BB962C8B-B14F-4D97-AF65-F5344CB8AC3E}">
        <p14:creationId xmlns:p14="http://schemas.microsoft.com/office/powerpoint/2010/main" val="426674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16E20-0752-4037-9855-1B3ABBDF79F4}"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57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Tips:</a:t>
            </a:r>
          </a:p>
          <a:p>
            <a:pPr marL="171450" indent="-171450">
              <a:buFont typeface="Arial"/>
              <a:buChar char="•"/>
            </a:pPr>
            <a:r>
              <a:rPr lang="en-US" dirty="0"/>
              <a:t>Slide title</a:t>
            </a:r>
            <a:r>
              <a:rPr lang="en-US" baseline="0" dirty="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Title should be kept short</a:t>
            </a:r>
            <a:r>
              <a:rPr lang="en-US" baseline="0" dirty="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To</a:t>
            </a:r>
            <a:r>
              <a:rPr lang="en-US" baseline="0" dirty="0"/>
              <a:t> change the image, right click on it and click </a:t>
            </a:r>
            <a:r>
              <a:rPr lang="en-US" b="1" i="1" baseline="0" dirty="0"/>
              <a:t>Change Picture</a:t>
            </a:r>
            <a:r>
              <a:rPr lang="en-US" baseline="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383A2-DC86-154E-9B73-AF10FA2A58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71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Tips:</a:t>
            </a:r>
          </a:p>
          <a:p>
            <a:pPr marL="171450" indent="-171450">
              <a:buFont typeface="Arial"/>
              <a:buChar char="•"/>
            </a:pPr>
            <a:r>
              <a:rPr lang="en-US" dirty="0"/>
              <a:t>Slide title</a:t>
            </a:r>
            <a:r>
              <a:rPr lang="en-US" baseline="0" dirty="0"/>
              <a:t> should be Arial font, 32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Title should be kept short</a:t>
            </a:r>
            <a:r>
              <a:rPr lang="en-US" baseline="0" dirty="0"/>
              <a:t> and on a single line if at all possible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To</a:t>
            </a:r>
            <a:r>
              <a:rPr lang="en-US" baseline="0" dirty="0"/>
              <a:t> change the image, right click on it and click </a:t>
            </a:r>
            <a:r>
              <a:rPr lang="en-US" b="1" i="1" baseline="0" dirty="0"/>
              <a:t>Change Picture</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383A2-DC86-154E-9B73-AF10FA2A58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86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EA7D1A56-1200-4F2A-80CA-449998A82A69}"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7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CB88F-2ACC-473C-8568-36DCD2AE45F2}"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334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CB88F-2ACC-473C-8568-36DCD2AE45F2}"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00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r>
              <a:rPr lang="en-US" dirty="0"/>
              <a:t>“Prevention”</a:t>
            </a:r>
            <a:r>
              <a:rPr lang="en-US" baseline="0" dirty="0"/>
              <a:t> of </a:t>
            </a:r>
            <a:r>
              <a:rPr lang="en-US" dirty="0"/>
              <a:t>Foreign material intrusion</a:t>
            </a:r>
            <a:r>
              <a:rPr lang="en-US" baseline="0" dirty="0"/>
              <a:t> into open systems, pool or reactor cavity, and due to internal system degradation will be focused on. Maintenance will be assisting in these reviews, where applicable.</a:t>
            </a:r>
          </a:p>
          <a:p>
            <a:pPr marL="0" lvl="1" defTabSz="1071195">
              <a:defRPr/>
            </a:pPr>
            <a:r>
              <a:rPr lang="en-US" sz="2600" dirty="0"/>
              <a:t>Team review approach during plant evaluations, as TC applies to all departments making technical decisions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16E20-0752-4037-9855-1B3ABBDF79F4}"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26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16E20-0752-4037-9855-1B3ABBDF79F4}"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57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pPr lvl="0"/>
            <a:r>
              <a:rPr lang="en-US" b="1" dirty="0"/>
              <a:t>These</a:t>
            </a:r>
            <a:r>
              <a:rPr lang="en-US" b="1" baseline="0" dirty="0"/>
              <a:t> activities can affect Technical evaluation preparation, reviews of evaluations, and organizational standards for performance of engineering tasks</a:t>
            </a:r>
            <a:endParaRPr lang="en-US" b="1" dirty="0"/>
          </a:p>
          <a:p>
            <a:pPr lvl="0"/>
            <a:endParaRPr lang="en-US" dirty="0"/>
          </a:p>
          <a:p>
            <a:pPr lvl="0"/>
            <a:r>
              <a:rPr lang="en-US" b="1" dirty="0"/>
              <a:t>Project Review Visits (PRV):  </a:t>
            </a:r>
            <a:r>
              <a:rPr lang="en-US" dirty="0"/>
              <a:t>For stations that are undertaking significant projects, review visits will be scheduled to provide an independent check that lessons learned from IER 14-20 Rec-3 are being appropriately applied. The intent is to be proactive in helping member stations in avoiding significant technical errors and consequences</a:t>
            </a:r>
          </a:p>
          <a:p>
            <a:r>
              <a:rPr lang="en-US" dirty="0">
                <a:effectLst/>
                <a:ea typeface="Verdana" pitchFamily="34" charset="0"/>
                <a:cs typeface="Verdana" pitchFamily="34" charset="0"/>
              </a:rPr>
              <a:t>Managing projects with enterprise risk. Completed three</a:t>
            </a:r>
            <a:r>
              <a:rPr lang="en-US" baseline="0" dirty="0">
                <a:effectLst/>
                <a:ea typeface="Verdana" pitchFamily="34" charset="0"/>
                <a:cs typeface="Verdana" pitchFamily="34" charset="0"/>
              </a:rPr>
              <a:t> </a:t>
            </a:r>
            <a:r>
              <a:rPr lang="en-US" b="1" baseline="0" dirty="0">
                <a:effectLst/>
                <a:ea typeface="Verdana" pitchFamily="34" charset="0"/>
                <a:cs typeface="Verdana" pitchFamily="34" charset="0"/>
              </a:rPr>
              <a:t>(WC, FCS and Prairie Island)</a:t>
            </a:r>
            <a:r>
              <a:rPr lang="en-US" b="1" dirty="0">
                <a:effectLst/>
                <a:ea typeface="Verdana" pitchFamily="34" charset="0"/>
                <a:cs typeface="Verdana" pitchFamily="34" charset="0"/>
              </a:rPr>
              <a:t> </a:t>
            </a:r>
            <a:r>
              <a:rPr lang="en-US" dirty="0">
                <a:ea typeface="Verdana" pitchFamily="34" charset="0"/>
                <a:cs typeface="Verdana" pitchFamily="34" charset="0"/>
              </a:rPr>
              <a:t>Major/FOAK modification, consequence, etc.</a:t>
            </a:r>
          </a:p>
          <a:p>
            <a:r>
              <a:rPr lang="en-US" dirty="0">
                <a:effectLst/>
                <a:ea typeface="Verdana" pitchFamily="34" charset="0"/>
                <a:cs typeface="Verdana" pitchFamily="34" charset="0"/>
              </a:rPr>
              <a:t>EN vendor oversight and support</a:t>
            </a:r>
            <a:r>
              <a:rPr lang="en-US" baseline="0" dirty="0">
                <a:effectLst/>
                <a:ea typeface="Verdana" pitchFamily="34" charset="0"/>
                <a:cs typeface="Verdana" pitchFamily="34" charset="0"/>
              </a:rPr>
              <a:t>     </a:t>
            </a:r>
            <a:r>
              <a:rPr lang="en-US" dirty="0">
                <a:effectLst/>
                <a:ea typeface="Verdana" pitchFamily="34" charset="0"/>
                <a:cs typeface="Verdana" pitchFamily="34" charset="0"/>
              </a:rPr>
              <a:t>Vendor/owner transparency, project manager proficiency, etc.</a:t>
            </a:r>
            <a:endParaRPr lang="en-US" dirty="0">
              <a:ea typeface="Verdana" pitchFamily="34" charset="0"/>
              <a:cs typeface="Verdana" pitchFamily="34" charset="0"/>
            </a:endParaRPr>
          </a:p>
          <a:p>
            <a:r>
              <a:rPr lang="en-US" b="1" dirty="0">
                <a:effectLst/>
                <a:ea typeface="Verdana" pitchFamily="34" charset="0"/>
                <a:cs typeface="Verdana" pitchFamily="34" charset="0"/>
              </a:rPr>
              <a:t>Technical conscience health</a:t>
            </a:r>
          </a:p>
          <a:p>
            <a:pPr defTabSz="1077657">
              <a:defRPr/>
            </a:pPr>
            <a:r>
              <a:rPr lang="en-US" dirty="0"/>
              <a:t>Technical conscience Review Visits (TCRV): The intent is to intervene in the early stages of decline to prevent or minimize the number of consequential events by identifying faint signals for the stations that may be showing weaknesses in Technical Conscience. </a:t>
            </a:r>
            <a:r>
              <a:rPr lang="en-US" dirty="0">
                <a:effectLst/>
                <a:ea typeface="Verdana" pitchFamily="34" charset="0"/>
                <a:cs typeface="Verdana" pitchFamily="34" charset="0"/>
              </a:rPr>
              <a:t>Completed one </a:t>
            </a:r>
            <a:r>
              <a:rPr lang="en-US" baseline="0" dirty="0">
                <a:effectLst/>
                <a:ea typeface="Verdana" pitchFamily="34" charset="0"/>
                <a:cs typeface="Verdana" pitchFamily="34" charset="0"/>
              </a:rPr>
              <a:t> </a:t>
            </a:r>
            <a:r>
              <a:rPr lang="en-US" b="1" baseline="0" dirty="0">
                <a:effectLst/>
                <a:ea typeface="Verdana" pitchFamily="34" charset="0"/>
                <a:cs typeface="Verdana" pitchFamily="34" charset="0"/>
              </a:rPr>
              <a:t>(PSEG)</a:t>
            </a:r>
            <a:r>
              <a:rPr lang="en-US" b="1" dirty="0">
                <a:effectLst/>
                <a:ea typeface="Verdana" pitchFamily="34" charset="0"/>
                <a:cs typeface="Verdana" pitchFamily="34" charset="0"/>
              </a:rPr>
              <a:t> -</a:t>
            </a:r>
            <a:r>
              <a:rPr lang="en-US" dirty="0">
                <a:ea typeface="Verdana" pitchFamily="34" charset="0"/>
                <a:cs typeface="Verdana" pitchFamily="34" charset="0"/>
              </a:rPr>
              <a:t>Technical decision weaknesses</a:t>
            </a:r>
            <a:endParaRPr lang="en-US" dirty="0"/>
          </a:p>
          <a:p>
            <a:pPr lvl="0"/>
            <a:r>
              <a:rPr lang="en-US" b="1" dirty="0"/>
              <a:t>Design Basis Review Visits (DBRV): </a:t>
            </a:r>
            <a:r>
              <a:rPr lang="en-US" dirty="0"/>
              <a:t>The intent is to prevent consequential events and loss of regulatory margin because of weak understanding and maintenance of the design and licensing requirements. These review visits will focus on performance objective defined in CM.1 and lessons learned from IER. </a:t>
            </a:r>
            <a:r>
              <a:rPr lang="en-US" b="1" dirty="0"/>
              <a:t>Planned – Columbia, Palisades, Salem</a:t>
            </a:r>
          </a:p>
          <a:p>
            <a:pPr defTabSz="1077657">
              <a:defRPr/>
            </a:pPr>
            <a:r>
              <a:rPr lang="en-US" b="1" dirty="0"/>
              <a:t>Columbia Design Basis Review Visit </a:t>
            </a:r>
            <a:r>
              <a:rPr lang="en-US" dirty="0"/>
              <a:t>– Because of performance issues identified during the last evaluation, Columbia is considered vulnerable to consequential events and loss of regulatory margin because of weak understanding and maintenance of the design and licensing requirements.  Working with the station leadership team a one-week review visit is scheduled for August 3, 2015. </a:t>
            </a:r>
          </a:p>
          <a:p>
            <a:pPr lvl="0"/>
            <a:r>
              <a:rPr lang="en-US" b="1" u="sng" dirty="0"/>
              <a:t>Palisades:  </a:t>
            </a:r>
            <a:r>
              <a:rPr lang="en-US" dirty="0"/>
              <a:t>Not designed to SRP, pre-GDC, Weak engineering, high engineering leadership turnover and design engineering personnel.  No power uprate recent scrutiny in design basis area by NRC or others. </a:t>
            </a:r>
            <a:endParaRPr lang="en-US" b="1" dirty="0"/>
          </a:p>
          <a:p>
            <a:r>
              <a:rPr lang="en-US" b="1" u="sng" dirty="0"/>
              <a:t>Salem 1&amp;2:  </a:t>
            </a:r>
            <a:r>
              <a:rPr lang="en-US" dirty="0"/>
              <a:t>Not designed to SRP, pre-GDC, Weak engineering, high engineering leadership turnover and design engineering personnel.  No power uprate recent scrutiny in design basis area by NRC or others. Last plant evaluation identified weaknesses in technical conscience.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23AA5-E376-4DFD-AFF5-8C471AD8B074}"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41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6913"/>
            <a:ext cx="62039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CB88F-2ACC-473C-8568-36DCD2AE45F2}"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68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Tips:</a:t>
            </a:r>
          </a:p>
          <a:p>
            <a:pPr marL="171450" indent="-171450">
              <a:buFont typeface="Arial"/>
              <a:buChar char="•"/>
            </a:pPr>
            <a:r>
              <a:rPr lang="en-US" dirty="0"/>
              <a:t>Presentation title</a:t>
            </a:r>
            <a:r>
              <a:rPr lang="en-US" baseline="0" dirty="0"/>
              <a:t> should be Arial font, 40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Title on this slide should be kept short</a:t>
            </a:r>
            <a:r>
              <a:rPr lang="en-US" baseline="0" dirty="0"/>
              <a:t> and on a single line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All fonts throughout presentation should be Arial font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The TVA Color Palette theme color is already selected in TVA’s template</a:t>
            </a:r>
            <a:endParaRPr lang="en-US"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383A2-DC86-154E-9B73-AF10FA2A58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3521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TVA Process summed up in one</a:t>
            </a:r>
            <a:r>
              <a:rPr lang="en-US" baseline="0" dirty="0"/>
              <a:t> picture</a:t>
            </a:r>
          </a:p>
          <a:p>
            <a:r>
              <a:rPr lang="en-US" baseline="0" dirty="0"/>
              <a:t>Largely a paper-based process that does not take advantage of modern tools available OR modern electronic document and storage capabilities</a:t>
            </a:r>
          </a:p>
          <a:p>
            <a:r>
              <a:rPr lang="en-US" baseline="0" dirty="0"/>
              <a:t>Therefore 2 years ago TVA contracted with PKMJ to develop another module in the CMIS platform to perform electronic calculations.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383A2-DC86-154E-9B73-AF10FA2A58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051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1" y="233016"/>
            <a:ext cx="9544832" cy="1677204"/>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2298525" y="21419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0509-8E7D-44BD-9844-9B7BADF4D126}" type="slidenum">
              <a:rPr lang="en-US" smtClean="0"/>
              <a:t>‹#›</a:t>
            </a:fld>
            <a:endParaRPr lang="en-US" dirty="0"/>
          </a:p>
        </p:txBody>
      </p:sp>
      <p:sp>
        <p:nvSpPr>
          <p:cNvPr id="7" name="Rectangle 6"/>
          <p:cNvSpPr/>
          <p:nvPr userDrawn="1"/>
        </p:nvSpPr>
        <p:spPr>
          <a:xfrm>
            <a:off x="0" y="0"/>
            <a:ext cx="2098110" cy="6858000"/>
          </a:xfrm>
          <a:prstGeom prst="rect">
            <a:avLst/>
          </a:prstGeom>
          <a:solidFill>
            <a:srgbClr val="B0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742" y="132320"/>
            <a:ext cx="1857722" cy="1857722"/>
          </a:xfrm>
          <a:prstGeom prst="rect">
            <a:avLst/>
          </a:prstGeom>
        </p:spPr>
      </p:pic>
      <p:sp>
        <p:nvSpPr>
          <p:cNvPr id="9" name="TextBox 8"/>
          <p:cNvSpPr txBox="1"/>
          <p:nvPr userDrawn="1"/>
        </p:nvSpPr>
        <p:spPr>
          <a:xfrm>
            <a:off x="136742" y="2122362"/>
            <a:ext cx="1857722" cy="1015663"/>
          </a:xfrm>
          <a:prstGeom prst="rect">
            <a:avLst/>
          </a:prstGeom>
          <a:noFill/>
        </p:spPr>
        <p:txBody>
          <a:bodyPr wrap="square" rtlCol="0">
            <a:spAutoFit/>
          </a:bodyPr>
          <a:lstStyle/>
          <a:p>
            <a:pPr algn="ctr"/>
            <a:r>
              <a:rPr lang="en-US" sz="1200" dirty="0"/>
              <a:t>Welcome</a:t>
            </a:r>
            <a:r>
              <a:rPr lang="en-US" sz="1200" baseline="0" dirty="0"/>
              <a:t> to the </a:t>
            </a:r>
            <a:r>
              <a:rPr lang="en-US" sz="1200" dirty="0"/>
              <a:t>27</a:t>
            </a:r>
            <a:r>
              <a:rPr lang="en-US" sz="1200" baseline="30000" dirty="0"/>
              <a:t>th</a:t>
            </a:r>
            <a:r>
              <a:rPr lang="en-US" sz="1200" dirty="0"/>
              <a:t> Annual Configuration Management Benchmarking</a:t>
            </a:r>
            <a:r>
              <a:rPr lang="en-US" sz="1200" baseline="0" dirty="0"/>
              <a:t> Group Conference!</a:t>
            </a:r>
            <a:endParaRPr lang="en-US" sz="1200" dirty="0"/>
          </a:p>
        </p:txBody>
      </p:sp>
      <p:sp>
        <p:nvSpPr>
          <p:cNvPr id="10" name="TextBox 9"/>
          <p:cNvSpPr txBox="1"/>
          <p:nvPr userDrawn="1"/>
        </p:nvSpPr>
        <p:spPr>
          <a:xfrm>
            <a:off x="120194" y="6067809"/>
            <a:ext cx="1857722" cy="577081"/>
          </a:xfrm>
          <a:prstGeom prst="rect">
            <a:avLst/>
          </a:prstGeom>
          <a:noFill/>
        </p:spPr>
        <p:txBody>
          <a:bodyPr wrap="square" rtlCol="0">
            <a:spAutoFit/>
          </a:bodyPr>
          <a:lstStyle/>
          <a:p>
            <a:pPr algn="ctr"/>
            <a:r>
              <a:rPr lang="en-US" sz="1050" dirty="0"/>
              <a:t>Hosted by:</a:t>
            </a:r>
            <a:r>
              <a:rPr lang="en-US" sz="1050" baseline="0" dirty="0"/>
              <a:t> </a:t>
            </a:r>
            <a:endParaRPr lang="en-US" sz="1050" dirty="0"/>
          </a:p>
          <a:p>
            <a:pPr algn="ctr"/>
            <a:r>
              <a:rPr lang="en-US" sz="1050" dirty="0"/>
              <a:t>PKMJ Technical Services</a:t>
            </a:r>
          </a:p>
          <a:p>
            <a:pPr algn="ctr"/>
            <a:r>
              <a:rPr lang="en-US" sz="1050" dirty="0"/>
              <a:t>Virtual</a:t>
            </a:r>
            <a:r>
              <a:rPr lang="en-US" sz="1050" baseline="0" dirty="0"/>
              <a:t> 2020 Conference</a:t>
            </a:r>
            <a:endParaRPr lang="en-US" sz="1050" dirty="0"/>
          </a:p>
        </p:txBody>
      </p:sp>
      <p:pic>
        <p:nvPicPr>
          <p:cNvPr id="11" name="Picture 10"/>
          <p:cNvPicPr>
            <a:picLocks noChangeAspect="1"/>
          </p:cNvPicPr>
          <p:nvPr userDrawn="1"/>
        </p:nvPicPr>
        <p:blipFill>
          <a:blip r:embed="rId3"/>
          <a:stretch>
            <a:fillRect/>
          </a:stretch>
        </p:blipFill>
        <p:spPr>
          <a:xfrm>
            <a:off x="236236" y="5732383"/>
            <a:ext cx="1625638" cy="319798"/>
          </a:xfrm>
          <a:prstGeom prst="rect">
            <a:avLst/>
          </a:prstGeom>
        </p:spPr>
      </p:pic>
    </p:spTree>
    <p:extLst>
      <p:ext uri="{BB962C8B-B14F-4D97-AF65-F5344CB8AC3E}">
        <p14:creationId xmlns:p14="http://schemas.microsoft.com/office/powerpoint/2010/main" val="541535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409992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286916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267968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122188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373216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243292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2013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1123874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2812538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97684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365125"/>
            <a:ext cx="9067799" cy="1325563"/>
          </a:xfrm>
        </p:spPr>
        <p:txBody>
          <a:bodyPr/>
          <a:lstStyle/>
          <a:p>
            <a:r>
              <a:rPr lang="en-US" dirty="0"/>
              <a:t>Click to edit Master title style</a:t>
            </a:r>
          </a:p>
        </p:txBody>
      </p:sp>
      <p:sp>
        <p:nvSpPr>
          <p:cNvPr id="3" name="Content Placeholder 2"/>
          <p:cNvSpPr>
            <a:spLocks noGrp="1"/>
          </p:cNvSpPr>
          <p:nvPr>
            <p:ph idx="1"/>
          </p:nvPr>
        </p:nvSpPr>
        <p:spPr>
          <a:xfrm>
            <a:off x="2286000" y="1825625"/>
            <a:ext cx="9067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21310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3D6914-7E28-4572-A3B4-60D9734AD037}" type="slidenum">
              <a:rPr lang="en-US" smtClean="0"/>
              <a:t>‹#›</a:t>
            </a:fld>
            <a:endParaRPr lang="en-US" dirty="0"/>
          </a:p>
        </p:txBody>
      </p:sp>
      <p:sp>
        <p:nvSpPr>
          <p:cNvPr id="5" name="Date Placeholder 4"/>
          <p:cNvSpPr>
            <a:spLocks noGrp="1"/>
          </p:cNvSpPr>
          <p:nvPr>
            <p:ph type="dt" sz="half" idx="10"/>
          </p:nvPr>
        </p:nvSpPr>
        <p:spPr/>
        <p:txBody>
          <a:bodyPr/>
          <a:lstStyle/>
          <a:p>
            <a:fld id="{4E8D0DBA-A7E4-4C2B-90BA-29EAECF75E0A}" type="datetimeFigureOut">
              <a:rPr lang="en-US" smtClean="0"/>
              <a:t>10/21/2020</a:t>
            </a:fld>
            <a:endParaRPr lang="en-US" dirty="0"/>
          </a:p>
        </p:txBody>
      </p:sp>
    </p:spTree>
    <p:extLst>
      <p:ext uri="{BB962C8B-B14F-4D97-AF65-F5344CB8AC3E}">
        <p14:creationId xmlns:p14="http://schemas.microsoft.com/office/powerpoint/2010/main" val="2064913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2857425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9390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312660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079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1393619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1769652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D0DBA-A7E4-4C2B-90BA-29EAECF75E0A}"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3D6914-7E28-4572-A3B4-60D9734AD037}" type="slidenum">
              <a:rPr lang="en-US" smtClean="0"/>
              <a:t>‹#›</a:t>
            </a:fld>
            <a:endParaRPr lang="en-US" dirty="0"/>
          </a:p>
        </p:txBody>
      </p:sp>
    </p:spTree>
    <p:extLst>
      <p:ext uri="{BB962C8B-B14F-4D97-AF65-F5344CB8AC3E}">
        <p14:creationId xmlns:p14="http://schemas.microsoft.com/office/powerpoint/2010/main" val="4068541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rotWithShape="1">
          <a:blip r:embed="rId2">
            <a:alphaModFix amt="8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2364" y="1530763"/>
            <a:ext cx="10623597" cy="456913"/>
          </a:xfrm>
        </p:spPr>
        <p:txBody>
          <a:bodyPr anchor="t" anchorCtr="0"/>
          <a:lstStyle>
            <a:lvl1pPr algn="l">
              <a:defRPr sz="3000" b="0" i="0" cap="none" baseline="0">
                <a:solidFill>
                  <a:schemeClr val="tx1">
                    <a:lumMod val="50000"/>
                    <a:lumOff val="50000"/>
                  </a:schemeClr>
                </a:solidFill>
                <a:latin typeface="Proxima Nova Extrabld"/>
                <a:cs typeface="Proxima Nova Extrabld"/>
              </a:defRPr>
            </a:lvl1pPr>
          </a:lstStyle>
          <a:p>
            <a:r>
              <a:rPr lang="en-US" dirty="0"/>
              <a:t>CLICK TO EDIT MASTER TITLE STYLE</a:t>
            </a:r>
          </a:p>
        </p:txBody>
      </p:sp>
      <p:sp>
        <p:nvSpPr>
          <p:cNvPr id="3" name="Text Placeholder 2"/>
          <p:cNvSpPr>
            <a:spLocks noGrp="1"/>
          </p:cNvSpPr>
          <p:nvPr>
            <p:ph type="body" idx="1"/>
          </p:nvPr>
        </p:nvSpPr>
        <p:spPr>
          <a:xfrm>
            <a:off x="732366" y="2242299"/>
            <a:ext cx="7336340" cy="1279766"/>
          </a:xfrm>
        </p:spPr>
        <p:txBody>
          <a:bodyPr anchor="t" anchorCtr="0">
            <a:noAutofit/>
          </a:bodyPr>
          <a:lstStyle>
            <a:lvl1pPr marL="0" indent="0" algn="l">
              <a:spcBef>
                <a:spcPts val="300"/>
              </a:spcBef>
              <a:buNone/>
              <a:defRPr sz="1800" b="0" i="0">
                <a:solidFill>
                  <a:srgbClr val="7F7F7F"/>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3481" y="600530"/>
            <a:ext cx="3438985" cy="533757"/>
          </a:xfrm>
          <a:prstGeom prst="rect">
            <a:avLst/>
          </a:prstGeom>
        </p:spPr>
      </p:pic>
    </p:spTree>
    <p:extLst>
      <p:ext uri="{BB962C8B-B14F-4D97-AF65-F5344CB8AC3E}">
        <p14:creationId xmlns:p14="http://schemas.microsoft.com/office/powerpoint/2010/main" val="2811447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a:xfrm>
            <a:off x="-1" y="1"/>
            <a:ext cx="12192001" cy="1185332"/>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548319" y="568471"/>
            <a:ext cx="10858703" cy="326574"/>
          </a:xfrm>
        </p:spPr>
        <p:txBody>
          <a:bodyPr/>
          <a:lstStyle>
            <a:lvl1pPr>
              <a:defRPr sz="2800" b="0" i="0" spc="0">
                <a:solidFill>
                  <a:schemeClr val="bg1"/>
                </a:solidFill>
                <a:latin typeface="Proxima Nova Extrabld"/>
                <a:cs typeface="Proxima Nova Extrabld"/>
              </a:defRPr>
            </a:lvl1pPr>
          </a:lstStyle>
          <a:p>
            <a:r>
              <a:rPr lang="en-US" dirty="0"/>
              <a:t>CLICK TO EDIT MASTER TITLE STYLE</a:t>
            </a:r>
          </a:p>
        </p:txBody>
      </p:sp>
      <p:sp>
        <p:nvSpPr>
          <p:cNvPr id="3" name="Content Placeholder 2"/>
          <p:cNvSpPr>
            <a:spLocks noGrp="1"/>
          </p:cNvSpPr>
          <p:nvPr>
            <p:ph idx="1"/>
          </p:nvPr>
        </p:nvSpPr>
        <p:spPr>
          <a:xfrm>
            <a:off x="732367" y="1600201"/>
            <a:ext cx="10545365" cy="4343400"/>
          </a:xfrm>
        </p:spPr>
        <p:txBody>
          <a:bodyPr/>
          <a:lstStyle>
            <a:lvl1pPr>
              <a:defRPr b="0" i="0">
                <a:solidFill>
                  <a:schemeClr val="tx1">
                    <a:lumMod val="65000"/>
                    <a:lumOff val="35000"/>
                  </a:schemeClr>
                </a:solidFill>
                <a:latin typeface="Proxima Nova Regular"/>
                <a:cs typeface="Proxima Nova Regular"/>
              </a:defRPr>
            </a:lvl1pPr>
            <a:lvl2pPr>
              <a:defRPr b="0" i="0">
                <a:solidFill>
                  <a:schemeClr val="tx1">
                    <a:lumMod val="65000"/>
                    <a:lumOff val="35000"/>
                  </a:schemeClr>
                </a:solidFill>
                <a:latin typeface="Proxima Nova Regular"/>
                <a:cs typeface="Proxima Nova Regular"/>
              </a:defRPr>
            </a:lvl2pPr>
            <a:lvl3pPr>
              <a:defRPr b="0" i="0">
                <a:solidFill>
                  <a:schemeClr val="tx1">
                    <a:lumMod val="65000"/>
                    <a:lumOff val="35000"/>
                  </a:schemeClr>
                </a:solidFill>
                <a:latin typeface="Proxima Nova Regular"/>
                <a:cs typeface="Proxima Nova Regular"/>
              </a:defRPr>
            </a:lvl3pPr>
            <a:lvl4pPr>
              <a:defRPr b="0" i="0">
                <a:solidFill>
                  <a:schemeClr val="tx1">
                    <a:lumMod val="65000"/>
                    <a:lumOff val="35000"/>
                  </a:schemeClr>
                </a:solidFill>
                <a:latin typeface="Proxima Nova Regular"/>
                <a:cs typeface="Proxima Nova Regular"/>
              </a:defRPr>
            </a:lvl4pPr>
            <a:lvl5pPr>
              <a:defRPr b="0" i="0">
                <a:solidFill>
                  <a:schemeClr val="tx1">
                    <a:lumMod val="65000"/>
                    <a:lumOff val="35000"/>
                  </a:schemeClr>
                </a:solidFill>
                <a:latin typeface="Proxima Nova Regular"/>
                <a:cs typeface="Proxima Nova Regul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7" name="TextBox 16"/>
          <p:cNvSpPr txBox="1"/>
          <p:nvPr/>
        </p:nvSpPr>
        <p:spPr>
          <a:xfrm>
            <a:off x="11277732" y="6323266"/>
            <a:ext cx="841552"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25" name="Straight Connector 24"/>
          <p:cNvCxnSpPr/>
          <p:nvPr/>
        </p:nvCxnSpPr>
        <p:spPr>
          <a:xfrm>
            <a:off x="329195" y="6133332"/>
            <a:ext cx="11427379"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62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985535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732367" y="1600201"/>
            <a:ext cx="5120640" cy="4343400"/>
          </a:xfrm>
        </p:spPr>
        <p:txBody>
          <a:bodyPr wrap="square">
            <a:noAutofit/>
          </a:bodyPr>
          <a:lstStyle>
            <a:lvl1pPr>
              <a:spcBef>
                <a:spcPts val="1600"/>
              </a:spcBef>
              <a:defRPr sz="2000" b="0" i="0">
                <a:latin typeface="Proxima Nova Regular"/>
                <a:cs typeface="Proxima Nova Regular"/>
              </a:defRPr>
            </a:lvl1pPr>
            <a:lvl2pPr>
              <a:defRPr sz="1800" b="0" i="0">
                <a:latin typeface="Proxima Nova Regular"/>
                <a:cs typeface="Proxima Nova Regular"/>
              </a:defRPr>
            </a:lvl2pPr>
            <a:lvl3pPr>
              <a:defRPr sz="1800" b="0" i="0">
                <a:latin typeface="Proxima Nova Regular"/>
                <a:cs typeface="Proxima Nova Regular"/>
              </a:defRPr>
            </a:lvl3pPr>
            <a:lvl4pPr>
              <a:defRPr sz="1800" b="0" i="0">
                <a:solidFill>
                  <a:schemeClr val="tx1">
                    <a:lumMod val="65000"/>
                    <a:lumOff val="35000"/>
                  </a:schemeClr>
                </a:solidFill>
                <a:latin typeface="Proxima Nova Regular"/>
                <a:cs typeface="Proxima Nova Regular"/>
              </a:defRPr>
            </a:lvl4pPr>
            <a:lvl5pPr>
              <a:defRPr sz="1800" b="0" i="0">
                <a:latin typeface="Proxima Nova Regular"/>
                <a:cs typeface="Proxima Nova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3"/>
          <p:cNvSpPr>
            <a:spLocks noGrp="1"/>
          </p:cNvSpPr>
          <p:nvPr>
            <p:ph sz="half" idx="2"/>
          </p:nvPr>
        </p:nvSpPr>
        <p:spPr>
          <a:xfrm>
            <a:off x="6334761" y="1600201"/>
            <a:ext cx="5120640" cy="4343400"/>
          </a:xfrm>
        </p:spPr>
        <p:txBody>
          <a:bodyPr wrap="square">
            <a:noAutofit/>
          </a:bodyPr>
          <a:lstStyle>
            <a:lvl1pPr>
              <a:spcBef>
                <a:spcPts val="1600"/>
              </a:spcBef>
              <a:defRPr sz="2000" b="0" i="0">
                <a:latin typeface="Proxima Nova Regular"/>
                <a:cs typeface="Proxima Nova Regular"/>
              </a:defRPr>
            </a:lvl1pPr>
            <a:lvl2pPr>
              <a:defRPr sz="1800" b="0" i="0">
                <a:latin typeface="Proxima Nova Regular"/>
                <a:cs typeface="Proxima Nova Regular"/>
              </a:defRPr>
            </a:lvl2pPr>
            <a:lvl3pPr>
              <a:defRPr sz="1800" b="0" i="0">
                <a:latin typeface="Proxima Nova Regular"/>
                <a:cs typeface="Proxima Nova Regular"/>
              </a:defRPr>
            </a:lvl3pPr>
            <a:lvl4pPr>
              <a:defRPr sz="1800" b="0" i="0">
                <a:latin typeface="Proxima Nova Regular"/>
                <a:cs typeface="Proxima Nova Regular"/>
              </a:defRPr>
            </a:lvl4pPr>
            <a:lvl5pPr>
              <a:defRPr sz="1800" b="0" i="0">
                <a:latin typeface="Proxima Nova Regular"/>
                <a:cs typeface="Proxima Nova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3" name="TextBox 42"/>
          <p:cNvSpPr txBox="1"/>
          <p:nvPr/>
        </p:nvSpPr>
        <p:spPr>
          <a:xfrm>
            <a:off x="11277732" y="6323266"/>
            <a:ext cx="841552"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51" name="Straight Connector 50"/>
          <p:cNvCxnSpPr/>
          <p:nvPr/>
        </p:nvCxnSpPr>
        <p:spPr>
          <a:xfrm>
            <a:off x="329195" y="6133332"/>
            <a:ext cx="11427379"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1" y="1"/>
            <a:ext cx="12304889" cy="822476"/>
          </a:xfrm>
          <a:prstGeom prst="rect">
            <a:avLst/>
          </a:prstGeom>
          <a:solidFill>
            <a:srgbClr val="38B4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3" name="Title 1"/>
          <p:cNvSpPr>
            <a:spLocks noGrp="1"/>
          </p:cNvSpPr>
          <p:nvPr>
            <p:ph type="title" hasCustomPrompt="1"/>
          </p:nvPr>
        </p:nvSpPr>
        <p:spPr>
          <a:xfrm>
            <a:off x="732367" y="210103"/>
            <a:ext cx="10723035" cy="443042"/>
          </a:xfrm>
        </p:spPr>
        <p:txBody>
          <a:bodyPr/>
          <a:lstStyle>
            <a:lvl1pPr>
              <a:defRPr sz="2800" b="0" i="0" spc="0">
                <a:solidFill>
                  <a:schemeClr val="bg1"/>
                </a:solidFill>
                <a:latin typeface="Proxima Nova Extrabld"/>
                <a:cs typeface="Proxima Nova Extrabld"/>
              </a:defRPr>
            </a:lvl1pPr>
          </a:lstStyle>
          <a:p>
            <a:r>
              <a:rPr lang="en-US" dirty="0"/>
              <a:t>CLICK TO EDIT MASTER TITLE STYLE</a:t>
            </a: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5927" y="6335823"/>
            <a:ext cx="3238532" cy="303713"/>
          </a:xfrm>
          <a:prstGeom prst="rect">
            <a:avLst/>
          </a:prstGeom>
        </p:spPr>
      </p:pic>
    </p:spTree>
    <p:extLst>
      <p:ext uri="{BB962C8B-B14F-4D97-AF65-F5344CB8AC3E}">
        <p14:creationId xmlns:p14="http://schemas.microsoft.com/office/powerpoint/2010/main" val="3567706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ing Thank You">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32367" y="3073250"/>
            <a:ext cx="10723035" cy="544265"/>
          </a:xfrm>
        </p:spPr>
        <p:txBody>
          <a:bodyPr/>
          <a:lstStyle>
            <a:lvl1pPr>
              <a:defRPr sz="2800" b="0" i="0">
                <a:solidFill>
                  <a:srgbClr val="38B4BC"/>
                </a:solidFill>
                <a:latin typeface="Proxima Nova Extrabld"/>
                <a:cs typeface="Proxima Nova Extrabld"/>
              </a:defRPr>
            </a:lvl1pPr>
          </a:lstStyle>
          <a:p>
            <a:r>
              <a:rPr lang="en-US" dirty="0"/>
              <a:t>CLICK TO EDIT MASTER TITLE STYLE</a:t>
            </a:r>
          </a:p>
        </p:txBody>
      </p:sp>
      <p:sp>
        <p:nvSpPr>
          <p:cNvPr id="24" name="TextBox 23"/>
          <p:cNvSpPr txBox="1"/>
          <p:nvPr/>
        </p:nvSpPr>
        <p:spPr>
          <a:xfrm>
            <a:off x="11277732" y="6323266"/>
            <a:ext cx="841552" cy="276999"/>
          </a:xfrm>
          <a:prstGeom prst="rect">
            <a:avLst/>
          </a:prstGeom>
          <a:noFill/>
        </p:spPr>
        <p:txBody>
          <a:bodyPr wrap="square" rtlCol="0">
            <a:spAutoFit/>
          </a:bodyPr>
          <a:lstStyle/>
          <a:p>
            <a:fld id="{6A453D02-ADCD-AF44-94C1-E7E24B5AA180}" type="slidenum">
              <a:rPr lang="en-US" sz="1200" b="0" i="0" smtClean="0">
                <a:solidFill>
                  <a:schemeClr val="tx1">
                    <a:lumMod val="50000"/>
                    <a:lumOff val="50000"/>
                  </a:schemeClr>
                </a:solidFill>
                <a:latin typeface="Proxima Nova Regular"/>
                <a:cs typeface="Proxima Nova Regular"/>
              </a:rPr>
              <a:pPr/>
              <a:t>‹#›</a:t>
            </a:fld>
            <a:endParaRPr lang="en-US" sz="1200" b="0" i="0" dirty="0">
              <a:solidFill>
                <a:schemeClr val="tx1">
                  <a:lumMod val="50000"/>
                  <a:lumOff val="50000"/>
                </a:schemeClr>
              </a:solidFill>
              <a:latin typeface="Proxima Nova Regular"/>
              <a:cs typeface="Proxima Nova Regular"/>
            </a:endParaRPr>
          </a:p>
        </p:txBody>
      </p:sp>
      <p:cxnSp>
        <p:nvCxnSpPr>
          <p:cNvPr id="32" name="Straight Connector 31"/>
          <p:cNvCxnSpPr/>
          <p:nvPr/>
        </p:nvCxnSpPr>
        <p:spPr>
          <a:xfrm>
            <a:off x="329195" y="6133332"/>
            <a:ext cx="11427379" cy="0"/>
          </a:xfrm>
          <a:prstGeom prst="line">
            <a:avLst/>
          </a:prstGeom>
          <a:ln w="3175" cap="rnd"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644" y="6317839"/>
            <a:ext cx="3289765" cy="327691"/>
          </a:xfrm>
          <a:prstGeom prst="rect">
            <a:avLst/>
          </a:prstGeom>
        </p:spPr>
      </p:pic>
    </p:spTree>
    <p:extLst>
      <p:ext uri="{BB962C8B-B14F-4D97-AF65-F5344CB8AC3E}">
        <p14:creationId xmlns:p14="http://schemas.microsoft.com/office/powerpoint/2010/main" val="1523539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37280" y="6041039"/>
            <a:ext cx="2844800" cy="365125"/>
          </a:xfrm>
          <a:prstGeom prst="rect">
            <a:avLst/>
          </a:prstGeom>
        </p:spPr>
        <p:txBody>
          <a:bodyPr/>
          <a:lstStyle/>
          <a:p>
            <a:fld id="{667D0682-AA2B-4C90-BFB5-317B55BB36E7}" type="datetimeFigureOut">
              <a:rPr lang="en-US" smtClean="0"/>
              <a:t>10/21/2020</a:t>
            </a:fld>
            <a:endParaRPr lang="en-US" dirty="0"/>
          </a:p>
        </p:txBody>
      </p:sp>
      <p:sp>
        <p:nvSpPr>
          <p:cNvPr id="8" name="Footer Placeholder 7"/>
          <p:cNvSpPr>
            <a:spLocks noGrp="1"/>
          </p:cNvSpPr>
          <p:nvPr>
            <p:ph type="ftr" sz="quarter" idx="11"/>
          </p:nvPr>
        </p:nvSpPr>
        <p:spPr>
          <a:xfrm>
            <a:off x="467944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013553" y="6041039"/>
            <a:ext cx="2844800" cy="365125"/>
          </a:xfrm>
          <a:prstGeom prst="rect">
            <a:avLst/>
          </a:prstGeom>
        </p:spPr>
        <p:txBody>
          <a:bodyPr/>
          <a:lstStyle/>
          <a:p>
            <a:fld id="{9B930608-28A1-4F76-85C3-C35995B247E7}" type="slidenum">
              <a:rPr lang="en-US" smtClean="0"/>
              <a:t>‹#›</a:t>
            </a:fld>
            <a:endParaRPr lang="en-US" dirty="0"/>
          </a:p>
        </p:txBody>
      </p:sp>
    </p:spTree>
    <p:extLst>
      <p:ext uri="{BB962C8B-B14F-4D97-AF65-F5344CB8AC3E}">
        <p14:creationId xmlns:p14="http://schemas.microsoft.com/office/powerpoint/2010/main" val="4102838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67D0682-AA2B-4C90-BFB5-317B55BB36E7}" type="datetimeFigureOut">
              <a:rPr lang="en-US" smtClean="0"/>
              <a:t>10/21/2020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B930608-28A1-4F76-85C3-C35995B247E7}" type="slidenum">
              <a:rPr lang="en-US" smtClean="0"/>
              <a:t>‹#›</a:t>
            </a:fld>
            <a:endParaRPr lang="en-US" dirty="0"/>
          </a:p>
        </p:txBody>
      </p:sp>
    </p:spTree>
    <p:extLst>
      <p:ext uri="{BB962C8B-B14F-4D97-AF65-F5344CB8AC3E}">
        <p14:creationId xmlns:p14="http://schemas.microsoft.com/office/powerpoint/2010/main" val="367042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609600" y="3505524"/>
            <a:ext cx="10972800" cy="1143000"/>
          </a:xfrm>
          <a:prstGeom prst="rect">
            <a:avLst/>
          </a:prstGeom>
        </p:spPr>
        <p:txBody>
          <a:bodyPr vert="horz" lIns="91440" tIns="45720" rIns="91440" bIns="45720" rtlCol="0" anchor="ctr">
            <a:normAutofit/>
          </a:bodyPr>
          <a:lstStyle>
            <a:lvl1pPr>
              <a:defRPr sz="5333" b="0" i="0" baseline="0">
                <a:latin typeface="+mj-lt"/>
                <a:cs typeface="HelveticaNeueLT Std Thin"/>
              </a:defRPr>
            </a:lvl1pPr>
          </a:lstStyle>
          <a:p>
            <a:r>
              <a:rPr lang="en-US" dirty="0"/>
              <a:t>Place Title of Presentation Here</a:t>
            </a:r>
          </a:p>
        </p:txBody>
      </p:sp>
      <p:sp>
        <p:nvSpPr>
          <p:cNvPr id="9" name="Text Placeholder 8"/>
          <p:cNvSpPr>
            <a:spLocks noGrp="1"/>
          </p:cNvSpPr>
          <p:nvPr>
            <p:ph type="body" sz="quarter" idx="10" hasCustomPrompt="1"/>
          </p:nvPr>
        </p:nvSpPr>
        <p:spPr>
          <a:xfrm>
            <a:off x="4081370" y="5027896"/>
            <a:ext cx="4081365" cy="1060451"/>
          </a:xfrm>
          <a:prstGeom prst="rect">
            <a:avLst/>
          </a:prstGeom>
        </p:spPr>
        <p:txBody>
          <a:bodyPr vert="horz" wrap="none"/>
          <a:lstStyle>
            <a:lvl1pPr marL="0" indent="0" algn="ctr">
              <a:buFontTx/>
              <a:buNone/>
              <a:defRPr sz="2400" b="0" i="0" baseline="0">
                <a:solidFill>
                  <a:schemeClr val="accent3"/>
                </a:solidFill>
                <a:latin typeface="+mn-lt"/>
                <a:cs typeface="HelveticaNeueLT Std Thin"/>
              </a:defRPr>
            </a:lvl1pPr>
            <a:lvl2pPr marL="609585" indent="0">
              <a:buFontTx/>
              <a:buNone/>
              <a:defRPr sz="2400" baseline="0">
                <a:solidFill>
                  <a:schemeClr val="accent5"/>
                </a:solidFill>
                <a:latin typeface="Arial Narrow"/>
              </a:defRPr>
            </a:lvl2pPr>
            <a:lvl3pPr marL="1219170" indent="0">
              <a:buFontTx/>
              <a:buNone/>
              <a:defRPr sz="2400" baseline="0">
                <a:solidFill>
                  <a:schemeClr val="accent5"/>
                </a:solidFill>
                <a:latin typeface="Arial Narrow"/>
              </a:defRPr>
            </a:lvl3pPr>
            <a:lvl4pPr marL="1828754" indent="0">
              <a:buFontTx/>
              <a:buNone/>
              <a:defRPr sz="2400" baseline="0">
                <a:solidFill>
                  <a:schemeClr val="accent5"/>
                </a:solidFill>
                <a:latin typeface="Arial Narrow"/>
              </a:defRPr>
            </a:lvl4pPr>
            <a:lvl5pPr marL="2438339" indent="0">
              <a:buFontTx/>
              <a:buNone/>
              <a:defRPr sz="2400" baseline="0">
                <a:solidFill>
                  <a:schemeClr val="accent5"/>
                </a:solidFill>
                <a:latin typeface="Arial Narrow"/>
              </a:defRPr>
            </a:lvl5pPr>
          </a:lstStyle>
          <a:p>
            <a:pPr lvl="0"/>
            <a:r>
              <a:rPr lang="en-US" dirty="0"/>
              <a:t>PRESENTER</a:t>
            </a:r>
          </a:p>
          <a:p>
            <a:pPr lvl="0"/>
            <a:r>
              <a:rPr lang="en-US" dirty="0"/>
              <a:t>DATE</a:t>
            </a:r>
          </a:p>
        </p:txBody>
      </p:sp>
      <p:cxnSp>
        <p:nvCxnSpPr>
          <p:cNvPr id="10" name="Straight Connector 9"/>
          <p:cNvCxnSpPr/>
          <p:nvPr/>
        </p:nvCxnSpPr>
        <p:spPr>
          <a:xfrm>
            <a:off x="1210605" y="4800556"/>
            <a:ext cx="977079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295_REV_TVA_Logo SMA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64480" y="1239692"/>
            <a:ext cx="1463040" cy="1463040"/>
          </a:xfrm>
          <a:prstGeom prst="rect">
            <a:avLst/>
          </a:prstGeom>
        </p:spPr>
      </p:pic>
    </p:spTree>
    <p:extLst>
      <p:ext uri="{BB962C8B-B14F-4D97-AF65-F5344CB8AC3E}">
        <p14:creationId xmlns:p14="http://schemas.microsoft.com/office/powerpoint/2010/main" val="1624733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ptioned Pictur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4" name="Text Placeholder 3"/>
          <p:cNvSpPr>
            <a:spLocks noGrp="1"/>
          </p:cNvSpPr>
          <p:nvPr>
            <p:ph type="body" sz="quarter" idx="10"/>
          </p:nvPr>
        </p:nvSpPr>
        <p:spPr>
          <a:xfrm>
            <a:off x="1606551" y="1953685"/>
            <a:ext cx="9975849" cy="1007479"/>
          </a:xfrm>
          <a:prstGeom prst="rect">
            <a:avLst/>
          </a:prstGeom>
        </p:spPr>
        <p:txBody>
          <a:bodyPr vert="horz"/>
          <a:lstStyle>
            <a:lvl1pPr marL="0" indent="0">
              <a:buFontTx/>
              <a:buNone/>
              <a:defRPr sz="2133" b="1" i="0" baseline="30000">
                <a:solidFill>
                  <a:schemeClr val="tx2"/>
                </a:solidFill>
                <a:latin typeface="+mn-lt"/>
                <a:cs typeface="HelveticaNeueLT Std"/>
              </a:defRPr>
            </a:lvl1pPr>
            <a:lvl2pPr marL="609585" indent="0">
              <a:buFontTx/>
              <a:buNone/>
              <a:defRPr sz="2133" b="1" i="0" baseline="0">
                <a:solidFill>
                  <a:schemeClr val="tx2"/>
                </a:solidFill>
                <a:latin typeface="+mn-lt"/>
                <a:cs typeface="HelveticaNeueLT Std"/>
              </a:defRPr>
            </a:lvl2pPr>
            <a:lvl3pPr marL="1219170" indent="0">
              <a:buFontTx/>
              <a:buNone/>
              <a:defRPr sz="2133" b="1" i="0" baseline="0">
                <a:solidFill>
                  <a:schemeClr val="tx2"/>
                </a:solidFill>
                <a:latin typeface="+mn-lt"/>
                <a:cs typeface="HelveticaNeueLT Std"/>
              </a:defRPr>
            </a:lvl3pPr>
            <a:lvl4pPr marL="1828754" indent="0">
              <a:buFontTx/>
              <a:buNone/>
              <a:defRPr sz="2133" b="1" i="0" baseline="0">
                <a:solidFill>
                  <a:schemeClr val="tx2"/>
                </a:solidFill>
                <a:latin typeface="Arial Narrow"/>
              </a:defRPr>
            </a:lvl4pPr>
            <a:lvl5pPr marL="2438339" indent="0">
              <a:buFontTx/>
              <a:buNone/>
              <a:defRPr sz="2133" b="1" i="0" baseline="0">
                <a:solidFill>
                  <a:schemeClr val="tx2"/>
                </a:solidFill>
                <a:latin typeface="Arial Narrow"/>
              </a:defRPr>
            </a:lvl5pPr>
          </a:lstStyle>
          <a:p>
            <a:pPr lvl="0"/>
            <a:r>
              <a:rPr lang="en-US"/>
              <a:t>Edit Master text styles</a:t>
            </a:r>
          </a:p>
          <a:p>
            <a:pPr lvl="1"/>
            <a:r>
              <a:rPr lang="en-US"/>
              <a:t>Second level</a:t>
            </a:r>
          </a:p>
          <a:p>
            <a:pPr lvl="2"/>
            <a:r>
              <a:rPr lang="en-US"/>
              <a:t>Third level</a:t>
            </a:r>
          </a:p>
        </p:txBody>
      </p:sp>
      <p:sp>
        <p:nvSpPr>
          <p:cNvPr id="6" name="Text Placeholder 5"/>
          <p:cNvSpPr>
            <a:spLocks noGrp="1"/>
          </p:cNvSpPr>
          <p:nvPr>
            <p:ph type="body" sz="quarter" idx="11"/>
          </p:nvPr>
        </p:nvSpPr>
        <p:spPr>
          <a:xfrm>
            <a:off x="1606553" y="3205231"/>
            <a:ext cx="4732593" cy="2846916"/>
          </a:xfrm>
          <a:prstGeom prst="rect">
            <a:avLst/>
          </a:prstGeom>
        </p:spPr>
        <p:txBody>
          <a:bodyPr vert="horz"/>
          <a:lstStyle>
            <a:lvl1pPr marL="457189" indent="-457189">
              <a:spcAft>
                <a:spcPts val="800"/>
              </a:spcAft>
              <a:buFont typeface="Arial"/>
              <a:buChar char="•"/>
              <a:defRPr sz="1867" b="0" i="0" baseline="0">
                <a:solidFill>
                  <a:schemeClr val="bg1">
                    <a:lumMod val="25000"/>
                  </a:schemeClr>
                </a:solidFill>
                <a:latin typeface="+mn-lt"/>
                <a:cs typeface="HelveticaNeueLT Std Thin"/>
              </a:defRPr>
            </a:lvl1pPr>
            <a:lvl2pPr marL="990575" indent="-380990">
              <a:spcAft>
                <a:spcPts val="800"/>
              </a:spcAft>
              <a:buFont typeface="Arial"/>
              <a:buChar char="•"/>
              <a:defRPr sz="1867" b="0" i="0" baseline="0">
                <a:solidFill>
                  <a:schemeClr val="bg1">
                    <a:lumMod val="25000"/>
                  </a:schemeClr>
                </a:solidFill>
                <a:latin typeface="+mn-lt"/>
                <a:cs typeface="HelveticaNeueLT Std Thin"/>
              </a:defRPr>
            </a:lvl2pPr>
            <a:lvl3pPr marL="1523962" indent="-304792">
              <a:spcAft>
                <a:spcPts val="800"/>
              </a:spcAft>
              <a:buFont typeface="Arial"/>
              <a:buChar char="•"/>
              <a:defRPr sz="1867" b="0" i="0" baseline="0">
                <a:solidFill>
                  <a:schemeClr val="bg1">
                    <a:lumMod val="25000"/>
                  </a:schemeClr>
                </a:solidFill>
                <a:latin typeface="+mn-lt"/>
                <a:cs typeface="HelveticaNeueLT Std Thin"/>
              </a:defRPr>
            </a:lvl3pPr>
            <a:lvl4pPr marL="2133547" indent="-304792">
              <a:spcAft>
                <a:spcPts val="800"/>
              </a:spcAft>
              <a:buFont typeface="Arial"/>
              <a:buChar char="•"/>
              <a:defRPr sz="1867" b="0" i="0" baseline="0">
                <a:solidFill>
                  <a:schemeClr val="bg1">
                    <a:lumMod val="25000"/>
                  </a:schemeClr>
                </a:solidFill>
                <a:latin typeface="+mn-lt"/>
                <a:cs typeface="HelveticaNeueLT Std Thin"/>
              </a:defRPr>
            </a:lvl4pPr>
            <a:lvl5pPr marL="2743131" indent="-304792">
              <a:spcAft>
                <a:spcPts val="800"/>
              </a:spcAft>
              <a:buFont typeface="Arial"/>
              <a:buChar char="•"/>
              <a:defRPr sz="1867" b="0" i="0" baseline="0">
                <a:solidFill>
                  <a:schemeClr val="bg1">
                    <a:lumMod val="25000"/>
                  </a:schemeClr>
                </a:solidFill>
                <a:latin typeface="+mn-lt"/>
                <a:cs typeface="HelveticaNeueLT Std Thi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2"/>
          </p:nvPr>
        </p:nvSpPr>
        <p:spPr>
          <a:xfrm>
            <a:off x="6499226" y="3205231"/>
            <a:ext cx="3054349" cy="2846916"/>
          </a:xfrm>
          <a:prstGeom prst="rect">
            <a:avLst/>
          </a:prstGeom>
        </p:spPr>
        <p:txBody>
          <a:bodyPr vert="horz" anchor="ctr" anchorCtr="0"/>
          <a:lstStyle>
            <a:lvl1pPr marL="0" indent="0" algn="ctr">
              <a:buFontTx/>
              <a:buNone/>
              <a:defRPr sz="2667" baseline="0">
                <a:solidFill>
                  <a:schemeClr val="tx2"/>
                </a:solidFill>
                <a:latin typeface="+mn-lt"/>
                <a:cs typeface="HelveticaNeueLT Std"/>
              </a:defRPr>
            </a:lvl1pPr>
          </a:lstStyle>
          <a:p>
            <a:r>
              <a:rPr lang="en-US" dirty="0"/>
              <a:t>Click icon to add picture</a:t>
            </a:r>
          </a:p>
        </p:txBody>
      </p:sp>
      <p:sp>
        <p:nvSpPr>
          <p:cNvPr id="9" name="Rectangle 8"/>
          <p:cNvSpPr/>
          <p:nvPr/>
        </p:nvSpPr>
        <p:spPr>
          <a:xfrm>
            <a:off x="9650832" y="3205230"/>
            <a:ext cx="1491869" cy="2846916"/>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11" name="Text Placeholder 10"/>
          <p:cNvSpPr>
            <a:spLocks noGrp="1"/>
          </p:cNvSpPr>
          <p:nvPr>
            <p:ph type="body" sz="quarter" idx="13" hasCustomPrompt="1"/>
          </p:nvPr>
        </p:nvSpPr>
        <p:spPr>
          <a:xfrm>
            <a:off x="9773221" y="3446531"/>
            <a:ext cx="1214967" cy="2353733"/>
          </a:xfrm>
          <a:prstGeom prst="rect">
            <a:avLst/>
          </a:prstGeom>
        </p:spPr>
        <p:txBody>
          <a:bodyPr vert="horz" wrap="none" anchor="ctr" anchorCtr="0">
            <a:normAutofit/>
          </a:bodyPr>
          <a:lstStyle>
            <a:lvl1pPr marL="0" indent="0">
              <a:spcBef>
                <a:spcPts val="0"/>
              </a:spcBef>
              <a:buFontTx/>
              <a:buNone/>
              <a:defRPr sz="3733">
                <a:solidFill>
                  <a:schemeClr val="bg2"/>
                </a:solidFill>
                <a:latin typeface="+mn-lt"/>
                <a:cs typeface="HelveticaNeueLT Std"/>
              </a:defRPr>
            </a:lvl1pPr>
            <a:lvl2pPr marL="609585" indent="0">
              <a:buFontTx/>
              <a:buNone/>
              <a:defRPr sz="5867">
                <a:solidFill>
                  <a:schemeClr val="bg2"/>
                </a:solidFill>
                <a:latin typeface="Arial Narrow"/>
              </a:defRPr>
            </a:lvl2pPr>
            <a:lvl3pPr marL="1219170" indent="0">
              <a:buFontTx/>
              <a:buNone/>
              <a:defRPr sz="5867">
                <a:solidFill>
                  <a:schemeClr val="bg2"/>
                </a:solidFill>
                <a:latin typeface="Arial Narrow"/>
              </a:defRPr>
            </a:lvl3pPr>
            <a:lvl4pPr marL="1828754" indent="0">
              <a:buFontTx/>
              <a:buNone/>
              <a:defRPr sz="5867">
                <a:solidFill>
                  <a:schemeClr val="bg2"/>
                </a:solidFill>
                <a:latin typeface="Arial Narrow"/>
              </a:defRPr>
            </a:lvl4pPr>
            <a:lvl5pPr marL="2438339" indent="0">
              <a:buFontTx/>
              <a:buNone/>
              <a:defRPr sz="5867">
                <a:solidFill>
                  <a:schemeClr val="bg2"/>
                </a:solidFill>
                <a:latin typeface="Arial Narrow"/>
              </a:defRPr>
            </a:lvl5pPr>
          </a:lstStyle>
          <a:p>
            <a:pPr lvl="0"/>
            <a:r>
              <a:rPr lang="en-US" dirty="0"/>
              <a:t>Text</a:t>
            </a:r>
          </a:p>
        </p:txBody>
      </p:sp>
      <p:sp>
        <p:nvSpPr>
          <p:cNvPr id="25"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26"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spTree>
    <p:extLst>
      <p:ext uri="{BB962C8B-B14F-4D97-AF65-F5344CB8AC3E}">
        <p14:creationId xmlns:p14="http://schemas.microsoft.com/office/powerpoint/2010/main" val="2325363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5" name="Text Placeholder 5"/>
          <p:cNvSpPr>
            <a:spLocks noGrp="1"/>
          </p:cNvSpPr>
          <p:nvPr>
            <p:ph type="body" sz="quarter" idx="11"/>
          </p:nvPr>
        </p:nvSpPr>
        <p:spPr>
          <a:xfrm>
            <a:off x="6530189" y="2361983"/>
            <a:ext cx="2005948" cy="2196991"/>
          </a:xfrm>
          <a:prstGeom prst="rect">
            <a:avLst/>
          </a:prstGeom>
        </p:spPr>
        <p:txBody>
          <a:bodyPr vert="horz"/>
          <a:lstStyle>
            <a:lvl1pPr marL="0" indent="0">
              <a:spcAft>
                <a:spcPts val="800"/>
              </a:spcAft>
              <a:buFontTx/>
              <a:buNone/>
              <a:defRPr sz="12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Edit Master text styles</a:t>
            </a:r>
          </a:p>
        </p:txBody>
      </p:sp>
      <p:sp>
        <p:nvSpPr>
          <p:cNvPr id="7" name="Rectangle 6"/>
          <p:cNvSpPr/>
          <p:nvPr userDrawn="1"/>
        </p:nvSpPr>
        <p:spPr>
          <a:xfrm>
            <a:off x="6530189" y="4785808"/>
            <a:ext cx="4880273" cy="1380283"/>
          </a:xfrm>
          <a:prstGeom prst="rect">
            <a:avLst/>
          </a:prstGeom>
          <a:solidFill>
            <a:srgbClr val="4F738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8" name="Text Placeholder 10"/>
          <p:cNvSpPr>
            <a:spLocks noGrp="1"/>
          </p:cNvSpPr>
          <p:nvPr>
            <p:ph type="body" sz="quarter" idx="13" hasCustomPrompt="1"/>
          </p:nvPr>
        </p:nvSpPr>
        <p:spPr>
          <a:xfrm>
            <a:off x="6617025" y="4861933"/>
            <a:ext cx="4673304" cy="1207044"/>
          </a:xfrm>
          <a:prstGeom prst="rect">
            <a:avLst/>
          </a:prstGeom>
        </p:spPr>
        <p:txBody>
          <a:bodyPr vert="horz" wrap="none" lIns="182880" anchor="ctr" anchorCtr="0">
            <a:normAutofit/>
          </a:bodyPr>
          <a:lstStyle>
            <a:lvl1pPr marL="0" indent="0" algn="l">
              <a:spcBef>
                <a:spcPts val="0"/>
              </a:spcBef>
              <a:buFontTx/>
              <a:buNone/>
              <a:defRPr sz="1600">
                <a:solidFill>
                  <a:schemeClr val="bg2"/>
                </a:solidFill>
                <a:latin typeface="+mn-lt"/>
                <a:cs typeface="HelveticaNeueLT Std"/>
              </a:defRPr>
            </a:lvl1pPr>
            <a:lvl2pPr marL="609585" indent="0">
              <a:buFontTx/>
              <a:buNone/>
              <a:defRPr sz="5867">
                <a:solidFill>
                  <a:schemeClr val="bg2"/>
                </a:solidFill>
                <a:latin typeface="Arial Narrow"/>
              </a:defRPr>
            </a:lvl2pPr>
            <a:lvl3pPr marL="1219170" indent="0">
              <a:buFontTx/>
              <a:buNone/>
              <a:defRPr sz="5867">
                <a:solidFill>
                  <a:schemeClr val="bg2"/>
                </a:solidFill>
                <a:latin typeface="Arial Narrow"/>
              </a:defRPr>
            </a:lvl3pPr>
            <a:lvl4pPr marL="1828754" indent="0">
              <a:buFontTx/>
              <a:buNone/>
              <a:defRPr sz="5867">
                <a:solidFill>
                  <a:schemeClr val="bg2"/>
                </a:solidFill>
                <a:latin typeface="Arial Narrow"/>
              </a:defRPr>
            </a:lvl4pPr>
            <a:lvl5pPr marL="2438339" indent="0">
              <a:buFontTx/>
              <a:buNone/>
              <a:defRPr sz="5867">
                <a:solidFill>
                  <a:schemeClr val="bg2"/>
                </a:solidFill>
                <a:latin typeface="Arial Narrow"/>
              </a:defRPr>
            </a:lvl5pPr>
          </a:lstStyle>
          <a:p>
            <a:pPr lvl="0"/>
            <a:r>
              <a:rPr lang="en-US" dirty="0"/>
              <a:t>Text</a:t>
            </a:r>
          </a:p>
        </p:txBody>
      </p:sp>
      <p:pic>
        <p:nvPicPr>
          <p:cNvPr id="9" name="Picture 8"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3"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Edit Master text styles</a:t>
            </a:r>
          </a:p>
        </p:txBody>
      </p:sp>
      <p:sp>
        <p:nvSpPr>
          <p:cNvPr id="15" name="Text Placeholder 5"/>
          <p:cNvSpPr>
            <a:spLocks noGrp="1"/>
          </p:cNvSpPr>
          <p:nvPr>
            <p:ph type="body" sz="quarter" idx="17"/>
          </p:nvPr>
        </p:nvSpPr>
        <p:spPr>
          <a:xfrm>
            <a:off x="9387146" y="2374141"/>
            <a:ext cx="2023316" cy="2196991"/>
          </a:xfrm>
          <a:prstGeom prst="rect">
            <a:avLst/>
          </a:prstGeom>
        </p:spPr>
        <p:txBody>
          <a:bodyPr vert="horz"/>
          <a:lstStyle>
            <a:lvl1pPr marL="0" indent="0">
              <a:spcAft>
                <a:spcPts val="800"/>
              </a:spcAft>
              <a:buFontTx/>
              <a:buNone/>
              <a:defRPr sz="12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Edit Master text styles</a:t>
            </a:r>
          </a:p>
        </p:txBody>
      </p:sp>
      <p:sp>
        <p:nvSpPr>
          <p:cNvPr id="16" name="Text Placeholder 5"/>
          <p:cNvSpPr>
            <a:spLocks noGrp="1"/>
          </p:cNvSpPr>
          <p:nvPr>
            <p:ph type="body" sz="quarter" idx="18" hasCustomPrompt="1"/>
          </p:nvPr>
        </p:nvSpPr>
        <p:spPr>
          <a:xfrm>
            <a:off x="6530189" y="1781771"/>
            <a:ext cx="2005948" cy="387296"/>
          </a:xfrm>
          <a:prstGeom prst="rect">
            <a:avLst/>
          </a:prstGeom>
        </p:spPr>
        <p:txBody>
          <a:bodyPr vert="horz"/>
          <a:lstStyle>
            <a:lvl1pPr marL="0" indent="0">
              <a:spcAft>
                <a:spcPts val="800"/>
              </a:spcAft>
              <a:buFontTx/>
              <a:buNone/>
              <a:defRPr sz="1600"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7" name="Text Placeholder 5"/>
          <p:cNvSpPr>
            <a:spLocks noGrp="1"/>
          </p:cNvSpPr>
          <p:nvPr>
            <p:ph type="body" sz="quarter" idx="19" hasCustomPrompt="1"/>
          </p:nvPr>
        </p:nvSpPr>
        <p:spPr>
          <a:xfrm>
            <a:off x="9387146" y="1781771"/>
            <a:ext cx="2005948" cy="387296"/>
          </a:xfrm>
          <a:prstGeom prst="rect">
            <a:avLst/>
          </a:prstGeom>
        </p:spPr>
        <p:txBody>
          <a:bodyPr vert="horz"/>
          <a:lstStyle>
            <a:lvl1pPr marL="0" indent="0">
              <a:spcAft>
                <a:spcPts val="800"/>
              </a:spcAft>
              <a:buFontTx/>
              <a:buNone/>
              <a:defRPr sz="1600"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2888861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bject Lef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3"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Edit Master text styles</a:t>
            </a:r>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
        <p:nvSpPr>
          <p:cNvPr id="20" name="Text Placeholder 5"/>
          <p:cNvSpPr>
            <a:spLocks noGrp="1"/>
          </p:cNvSpPr>
          <p:nvPr>
            <p:ph type="body" sz="quarter" idx="19"/>
          </p:nvPr>
        </p:nvSpPr>
        <p:spPr>
          <a:xfrm>
            <a:off x="6499226" y="2072378"/>
            <a:ext cx="4541607" cy="4084409"/>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Edit Master text styles</a:t>
            </a:r>
          </a:p>
        </p:txBody>
      </p:sp>
      <p:sp>
        <p:nvSpPr>
          <p:cNvPr id="21" name="Text Placeholder 5"/>
          <p:cNvSpPr>
            <a:spLocks noGrp="1"/>
          </p:cNvSpPr>
          <p:nvPr>
            <p:ph type="body" sz="quarter" idx="20" hasCustomPrompt="1"/>
          </p:nvPr>
        </p:nvSpPr>
        <p:spPr>
          <a:xfrm>
            <a:off x="6499227" y="1685083"/>
            <a:ext cx="4541605" cy="387296"/>
          </a:xfrm>
          <a:prstGeom prst="rect">
            <a:avLst/>
          </a:prstGeom>
        </p:spPr>
        <p:txBody>
          <a:bodyPr vert="horz"/>
          <a:lstStyle>
            <a:lvl1pPr marL="0" indent="0">
              <a:spcAft>
                <a:spcPts val="800"/>
              </a:spcAft>
              <a:buFontTx/>
              <a:buNone/>
              <a:defRPr sz="2133"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Tree>
    <p:extLst>
      <p:ext uri="{BB962C8B-B14F-4D97-AF65-F5344CB8AC3E}">
        <p14:creationId xmlns:p14="http://schemas.microsoft.com/office/powerpoint/2010/main" val="1607687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Objects">
    <p:bg>
      <p:bgPr>
        <a:solidFill>
          <a:srgbClr val="FFFFFF"/>
        </a:solidFill>
        <a:effectLst/>
      </p:bgPr>
    </p:bg>
    <p:spTree>
      <p:nvGrpSpPr>
        <p:cNvPr id="1" name=""/>
        <p:cNvGrpSpPr/>
        <p:nvPr/>
      </p:nvGrpSpPr>
      <p:grpSpPr>
        <a:xfrm>
          <a:off x="0" y="0"/>
          <a:ext cx="0" cy="0"/>
          <a:chOff x="0" y="0"/>
          <a:chExt cx="0" cy="0"/>
        </a:xfrm>
      </p:grpSpPr>
      <p:sp>
        <p:nvSpPr>
          <p:cNvPr id="10" name="Content Placeholder 13"/>
          <p:cNvSpPr>
            <a:spLocks noGrp="1"/>
          </p:cNvSpPr>
          <p:nvPr>
            <p:ph sz="quarter" idx="21"/>
          </p:nvPr>
        </p:nvSpPr>
        <p:spPr>
          <a:xfrm>
            <a:off x="6499226"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Edit Master text styles</a:t>
            </a:r>
          </a:p>
        </p:txBody>
      </p:sp>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3" y="1781771"/>
            <a:ext cx="4510908" cy="4375016"/>
          </a:xfrm>
          <a:prstGeom prst="rect">
            <a:avLst/>
          </a:prstGeom>
        </p:spPr>
        <p:txBody>
          <a:bodyPr vert="horz"/>
          <a:lstStyle>
            <a:lvl1pPr>
              <a:defRPr sz="2667" b="0" i="0">
                <a:latin typeface="+mn-lt"/>
                <a:cs typeface="HelveticaNeueLT Std Thin"/>
              </a:defRPr>
            </a:lvl1pPr>
            <a:lvl2pPr marL="609585" indent="0">
              <a:buNone/>
              <a:defRPr/>
            </a:lvl2pPr>
          </a:lstStyle>
          <a:p>
            <a:pPr lvl="0"/>
            <a:r>
              <a:rPr lang="en-US"/>
              <a:t>Edit Master text styles</a:t>
            </a:r>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1313691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ject Righ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4" name="Text Placeholder 5"/>
          <p:cNvSpPr>
            <a:spLocks noGrp="1"/>
          </p:cNvSpPr>
          <p:nvPr>
            <p:ph type="body" sz="quarter" idx="11"/>
          </p:nvPr>
        </p:nvSpPr>
        <p:spPr>
          <a:xfrm>
            <a:off x="1649915" y="2082229"/>
            <a:ext cx="4124787" cy="1632547"/>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Edit Master text styles</a:t>
            </a:r>
          </a:p>
        </p:txBody>
      </p:sp>
      <p:pic>
        <p:nvPicPr>
          <p:cNvPr id="7" name="Picture 6"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sp>
        <p:nvSpPr>
          <p:cNvPr id="11" name="Content Placeholder 13"/>
          <p:cNvSpPr>
            <a:spLocks noGrp="1"/>
          </p:cNvSpPr>
          <p:nvPr>
            <p:ph sz="quarter" idx="16" hasCustomPrompt="1"/>
          </p:nvPr>
        </p:nvSpPr>
        <p:spPr>
          <a:xfrm>
            <a:off x="6718634" y="1781771"/>
            <a:ext cx="4865508" cy="4375016"/>
          </a:xfrm>
          <a:prstGeom prst="rect">
            <a:avLst/>
          </a:prstGeom>
        </p:spPr>
        <p:txBody>
          <a:bodyPr vert="horz"/>
          <a:lstStyle>
            <a:lvl2pPr marL="609585" indent="0" algn="ctr">
              <a:buNone/>
              <a:defRPr sz="2667" baseline="0">
                <a:latin typeface="+mn-lt"/>
                <a:cs typeface="HelveticaNeueLT Std"/>
              </a:defRPr>
            </a:lvl2pPr>
          </a:lstStyle>
          <a:p>
            <a:pPr lvl="1"/>
            <a:r>
              <a:rPr lang="en-US" dirty="0"/>
              <a:t>Object</a:t>
            </a:r>
          </a:p>
        </p:txBody>
      </p:sp>
      <p:sp>
        <p:nvSpPr>
          <p:cNvPr id="13" name="Text Placeholder 5"/>
          <p:cNvSpPr>
            <a:spLocks noGrp="1"/>
          </p:cNvSpPr>
          <p:nvPr>
            <p:ph type="body" sz="quarter" idx="18" hasCustomPrompt="1"/>
          </p:nvPr>
        </p:nvSpPr>
        <p:spPr>
          <a:xfrm>
            <a:off x="1649915" y="1694933"/>
            <a:ext cx="2005948" cy="387296"/>
          </a:xfrm>
          <a:prstGeom prst="rect">
            <a:avLst/>
          </a:prstGeom>
        </p:spPr>
        <p:txBody>
          <a:bodyPr vert="horz"/>
          <a:lstStyle>
            <a:lvl1pPr marL="0" indent="0">
              <a:spcAft>
                <a:spcPts val="800"/>
              </a:spcAft>
              <a:buFontTx/>
              <a:buNone/>
              <a:defRPr sz="1867"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4" name="Text Placeholder 5"/>
          <p:cNvSpPr>
            <a:spLocks noGrp="1"/>
          </p:cNvSpPr>
          <p:nvPr>
            <p:ph type="body" sz="quarter" idx="19" hasCustomPrompt="1"/>
          </p:nvPr>
        </p:nvSpPr>
        <p:spPr>
          <a:xfrm>
            <a:off x="1649915" y="3804081"/>
            <a:ext cx="2005948" cy="387296"/>
          </a:xfrm>
          <a:prstGeom prst="rect">
            <a:avLst/>
          </a:prstGeom>
        </p:spPr>
        <p:txBody>
          <a:bodyPr vert="horz"/>
          <a:lstStyle>
            <a:lvl1pPr marL="0" indent="0">
              <a:spcAft>
                <a:spcPts val="800"/>
              </a:spcAft>
              <a:buFontTx/>
              <a:buNone/>
              <a:defRPr sz="1867"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
        <p:nvSpPr>
          <p:cNvPr id="15" name="Text Placeholder 5"/>
          <p:cNvSpPr>
            <a:spLocks noGrp="1"/>
          </p:cNvSpPr>
          <p:nvPr>
            <p:ph type="body" sz="quarter" idx="20"/>
          </p:nvPr>
        </p:nvSpPr>
        <p:spPr>
          <a:xfrm>
            <a:off x="1649915" y="4192420"/>
            <a:ext cx="4124787" cy="1632547"/>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marL="0" marR="0" lvl="0" indent="0" algn="l" defTabSz="609585" rtl="0" eaLnBrk="1" fontAlgn="auto" latinLnBrk="0" hangingPunct="1">
              <a:lnSpc>
                <a:spcPct val="100000"/>
              </a:lnSpc>
              <a:spcBef>
                <a:spcPct val="20000"/>
              </a:spcBef>
              <a:spcAft>
                <a:spcPts val="800"/>
              </a:spcAft>
              <a:buClrTx/>
              <a:buSzTx/>
              <a:buFontTx/>
              <a:buNone/>
              <a:tabLst/>
              <a:defRPr/>
            </a:pPr>
            <a:r>
              <a:rPr lang="en-US"/>
              <a:t>Edit Master text styles</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41857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79977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Text Box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sp>
        <p:nvSpPr>
          <p:cNvPr id="4" name="Text Placeholder 5"/>
          <p:cNvSpPr>
            <a:spLocks noGrp="1"/>
          </p:cNvSpPr>
          <p:nvPr>
            <p:ph type="body" sz="quarter" idx="11"/>
          </p:nvPr>
        </p:nvSpPr>
        <p:spPr>
          <a:xfrm>
            <a:off x="1649914" y="2082229"/>
            <a:ext cx="4541607" cy="4074559"/>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Edit Master text styles</a:t>
            </a:r>
          </a:p>
        </p:txBody>
      </p:sp>
      <p:pic>
        <p:nvPicPr>
          <p:cNvPr id="7" name="Picture 6"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sp>
        <p:nvSpPr>
          <p:cNvPr id="13" name="Text Placeholder 5"/>
          <p:cNvSpPr>
            <a:spLocks noGrp="1"/>
          </p:cNvSpPr>
          <p:nvPr>
            <p:ph type="body" sz="quarter" idx="18" hasCustomPrompt="1"/>
          </p:nvPr>
        </p:nvSpPr>
        <p:spPr>
          <a:xfrm>
            <a:off x="1649915" y="1694933"/>
            <a:ext cx="4541605" cy="387296"/>
          </a:xfrm>
          <a:prstGeom prst="rect">
            <a:avLst/>
          </a:prstGeom>
        </p:spPr>
        <p:txBody>
          <a:bodyPr vert="horz"/>
          <a:lstStyle>
            <a:lvl1pPr marL="0" indent="0">
              <a:spcAft>
                <a:spcPts val="800"/>
              </a:spcAft>
              <a:buFontTx/>
              <a:buNone/>
              <a:defRPr sz="2133"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
        <p:nvSpPr>
          <p:cNvPr id="12" name="Text Placeholder 5"/>
          <p:cNvSpPr>
            <a:spLocks noGrp="1"/>
          </p:cNvSpPr>
          <p:nvPr>
            <p:ph type="body" sz="quarter" idx="19"/>
          </p:nvPr>
        </p:nvSpPr>
        <p:spPr>
          <a:xfrm>
            <a:off x="6499226" y="2072378"/>
            <a:ext cx="4541607" cy="4074559"/>
          </a:xfrm>
          <a:prstGeom prst="rect">
            <a:avLst/>
          </a:prstGeom>
        </p:spPr>
        <p:txBody>
          <a:bodyPr vert="horz"/>
          <a:lstStyle>
            <a:lvl1pPr marL="0" indent="0">
              <a:spcAft>
                <a:spcPts val="800"/>
              </a:spcAft>
              <a:buFontTx/>
              <a:buNone/>
              <a:defRPr sz="1600" b="0" i="0" baseline="0">
                <a:solidFill>
                  <a:schemeClr val="bg1">
                    <a:lumMod val="25000"/>
                  </a:schemeClr>
                </a:solidFill>
                <a:latin typeface="+mn-lt"/>
                <a:cs typeface="HelveticaNeueLT Std Thin"/>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a:t>Edit Master text styles</a:t>
            </a:r>
          </a:p>
        </p:txBody>
      </p:sp>
      <p:sp>
        <p:nvSpPr>
          <p:cNvPr id="16" name="Text Placeholder 5"/>
          <p:cNvSpPr>
            <a:spLocks noGrp="1"/>
          </p:cNvSpPr>
          <p:nvPr>
            <p:ph type="body" sz="quarter" idx="20" hasCustomPrompt="1"/>
          </p:nvPr>
        </p:nvSpPr>
        <p:spPr>
          <a:xfrm>
            <a:off x="6499227" y="1685083"/>
            <a:ext cx="4541605" cy="387296"/>
          </a:xfrm>
          <a:prstGeom prst="rect">
            <a:avLst/>
          </a:prstGeom>
        </p:spPr>
        <p:txBody>
          <a:bodyPr vert="horz"/>
          <a:lstStyle>
            <a:lvl1pPr marL="0" indent="0">
              <a:spcAft>
                <a:spcPts val="800"/>
              </a:spcAft>
              <a:buFontTx/>
              <a:buNone/>
              <a:defRPr sz="2133" b="1" i="0" baseline="0">
                <a:solidFill>
                  <a:schemeClr val="accent2"/>
                </a:solidFill>
                <a:latin typeface="+mj-lt"/>
                <a:cs typeface="HelveticaNeueLT Std"/>
              </a:defRPr>
            </a:lvl1pPr>
            <a:lvl2pPr marL="609585" indent="0">
              <a:spcAft>
                <a:spcPts val="800"/>
              </a:spcAft>
              <a:buFontTx/>
              <a:buNone/>
              <a:defRPr sz="1333" baseline="0">
                <a:solidFill>
                  <a:schemeClr val="bg1">
                    <a:lumMod val="25000"/>
                  </a:schemeClr>
                </a:solidFill>
                <a:latin typeface="Arial Narrow"/>
              </a:defRPr>
            </a:lvl2pPr>
            <a:lvl3pPr marL="1219170" indent="0">
              <a:spcAft>
                <a:spcPts val="800"/>
              </a:spcAft>
              <a:buFontTx/>
              <a:buNone/>
              <a:defRPr sz="1333" baseline="0">
                <a:solidFill>
                  <a:schemeClr val="bg1">
                    <a:lumMod val="25000"/>
                  </a:schemeClr>
                </a:solidFill>
                <a:latin typeface="Arial Narrow"/>
              </a:defRPr>
            </a:lvl3pPr>
            <a:lvl4pPr marL="1828754" indent="0">
              <a:spcAft>
                <a:spcPts val="800"/>
              </a:spcAft>
              <a:buFontTx/>
              <a:buNone/>
              <a:defRPr sz="1333" baseline="0">
                <a:solidFill>
                  <a:schemeClr val="bg1">
                    <a:lumMod val="25000"/>
                  </a:schemeClr>
                </a:solidFill>
                <a:latin typeface="Arial Narrow"/>
              </a:defRPr>
            </a:lvl4pPr>
            <a:lvl5pPr marL="2438339" indent="0">
              <a:spcAft>
                <a:spcPts val="800"/>
              </a:spcAft>
              <a:buFontTx/>
              <a:buNone/>
              <a:defRPr sz="1333" baseline="0">
                <a:solidFill>
                  <a:schemeClr val="bg1">
                    <a:lumMod val="25000"/>
                  </a:schemeClr>
                </a:solidFill>
                <a:latin typeface="Arial Narrow"/>
              </a:defRPr>
            </a:lvl5pPr>
          </a:lstStyle>
          <a:p>
            <a:pPr lvl="0"/>
            <a:r>
              <a:rPr lang="en-US" dirty="0"/>
              <a:t>Heading</a:t>
            </a:r>
          </a:p>
        </p:txBody>
      </p:sp>
    </p:spTree>
    <p:extLst>
      <p:ext uri="{BB962C8B-B14F-4D97-AF65-F5344CB8AC3E}">
        <p14:creationId xmlns:p14="http://schemas.microsoft.com/office/powerpoint/2010/main" val="129689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Object">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4" name="Content Placeholder 13"/>
          <p:cNvSpPr>
            <a:spLocks noGrp="1"/>
          </p:cNvSpPr>
          <p:nvPr>
            <p:ph sz="quarter" idx="16"/>
          </p:nvPr>
        </p:nvSpPr>
        <p:spPr>
          <a:xfrm>
            <a:off x="1680612" y="1781771"/>
            <a:ext cx="9901787" cy="4375016"/>
          </a:xfrm>
          <a:prstGeom prst="rect">
            <a:avLst/>
          </a:prstGeom>
        </p:spPr>
        <p:txBody>
          <a:bodyPr vert="horz"/>
          <a:lstStyle>
            <a:lvl1pPr>
              <a:lnSpc>
                <a:spcPct val="100000"/>
              </a:lnSpc>
              <a:defRPr sz="3200" b="0" i="0">
                <a:latin typeface="+mn-lt"/>
                <a:cs typeface="HelveticaNeueLT Std Thin"/>
              </a:defRPr>
            </a:lvl1pPr>
            <a:lvl2pPr marL="1066773" indent="-457189">
              <a:lnSpc>
                <a:spcPct val="100000"/>
              </a:lnSpc>
              <a:buSzPct val="100000"/>
              <a:buFont typeface="Lucida Grande"/>
              <a:buChar char="-"/>
              <a:defRPr sz="2667" b="0" i="0" baseline="0">
                <a:latin typeface="+mn-lt"/>
                <a:cs typeface="HelveticaNeueLT Std Thin"/>
              </a:defRPr>
            </a:lvl2pPr>
            <a:lvl3pPr marL="1523962" indent="-304792">
              <a:lnSpc>
                <a:spcPct val="100000"/>
              </a:lnSpc>
              <a:buFont typeface="Lucida Grande"/>
              <a:buChar char="&gt;"/>
              <a:defRPr sz="2133" b="0" i="0">
                <a:latin typeface="+mn-lt"/>
                <a:cs typeface="HelveticaNeueLT Std Thin"/>
              </a:defRPr>
            </a:lvl3pPr>
            <a:lvl4pPr marL="2133547" indent="-304792">
              <a:lnSpc>
                <a:spcPct val="100000"/>
              </a:lnSpc>
              <a:buFont typeface="Lucida Grande"/>
              <a:buChar char="»"/>
              <a:defRPr sz="1867" b="0" i="0">
                <a:latin typeface="+mn-lt"/>
                <a:cs typeface="HelveticaNeueLT Std Thin"/>
              </a:defRPr>
            </a:lvl4pPr>
            <a:lvl5pPr marL="2743131" indent="-304792">
              <a:lnSpc>
                <a:spcPct val="100000"/>
              </a:lnSpc>
              <a:buFont typeface="Courier New"/>
              <a:buChar char="o"/>
              <a:defRPr sz="1867" b="0" i="0">
                <a:latin typeface="+mn-lt"/>
                <a:cs typeface="HelveticaNeueLT Std Thi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Tree>
    <p:extLst>
      <p:ext uri="{BB962C8B-B14F-4D97-AF65-F5344CB8AC3E}">
        <p14:creationId xmlns:p14="http://schemas.microsoft.com/office/powerpoint/2010/main" val="39367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p:bg>
      <p:bgPr>
        <a:solidFill>
          <a:srgbClr val="FFFFFF"/>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606497" y="440157"/>
            <a:ext cx="9975903" cy="1143000"/>
          </a:xfrm>
          <a:prstGeom prst="rect">
            <a:avLst/>
          </a:prstGeom>
        </p:spPr>
        <p:txBody>
          <a:bodyPr vert="horz"/>
          <a:lstStyle>
            <a:lvl1pPr algn="l">
              <a:lnSpc>
                <a:spcPts val="4533"/>
              </a:lnSpc>
              <a:defRPr sz="4267" b="0" i="0">
                <a:solidFill>
                  <a:schemeClr val="tx2"/>
                </a:solidFill>
                <a:latin typeface="+mj-lt"/>
                <a:cs typeface="HelveticaNeueLT Std Thin"/>
              </a:defRPr>
            </a:lvl1pPr>
          </a:lstStyle>
          <a:p>
            <a:r>
              <a:rPr lang="en-US" dirty="0"/>
              <a:t>Place Title Here</a:t>
            </a:r>
          </a:p>
        </p:txBody>
      </p:sp>
      <p:pic>
        <p:nvPicPr>
          <p:cNvPr id="9" name="Picture 8" descr="295_TVA_Logo SMALLES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
        <p:nvSpPr>
          <p:cNvPr id="18" name="Footer Placeholder 16"/>
          <p:cNvSpPr>
            <a:spLocks noGrp="1"/>
          </p:cNvSpPr>
          <p:nvPr>
            <p:ph type="ftr" sz="quarter" idx="14"/>
          </p:nvPr>
        </p:nvSpPr>
        <p:spPr>
          <a:xfrm>
            <a:off x="7377425" y="6439294"/>
            <a:ext cx="3860800" cy="366183"/>
          </a:xfrm>
          <a:prstGeom prst="rect">
            <a:avLst/>
          </a:prstGeom>
        </p:spPr>
        <p:txBody>
          <a:bodyPr rIns="0"/>
          <a:lstStyle>
            <a:lvl1pPr algn="r">
              <a:defRPr lang="en-US" sz="800" baseline="0" smtClean="0">
                <a:solidFill>
                  <a:schemeClr val="bg1">
                    <a:lumMod val="10000"/>
                  </a:schemeClr>
                </a:solidFill>
                <a:effectLst/>
                <a:latin typeface="Arial Narrow"/>
              </a:defRPr>
            </a:lvl1pPr>
          </a:lstStyle>
          <a:p>
            <a:r>
              <a:rPr lang="en-US" dirty="0"/>
              <a:t>PLACE THE TITLE OF THE PRESENTATION HERE </a:t>
            </a:r>
          </a:p>
        </p:txBody>
      </p:sp>
      <p:sp>
        <p:nvSpPr>
          <p:cNvPr id="19" name="Slide Number Placeholder 17"/>
          <p:cNvSpPr>
            <a:spLocks noGrp="1"/>
          </p:cNvSpPr>
          <p:nvPr>
            <p:ph type="sldNum" sz="quarter" idx="15"/>
          </p:nvPr>
        </p:nvSpPr>
        <p:spPr>
          <a:xfrm>
            <a:off x="11290330" y="6434507"/>
            <a:ext cx="374393" cy="366183"/>
          </a:xfrm>
          <a:prstGeom prst="rect">
            <a:avLst/>
          </a:prstGeom>
        </p:spPr>
        <p:txBody>
          <a:bodyPr lIns="0"/>
          <a:lstStyle>
            <a:lvl1pPr algn="l">
              <a:defRPr sz="800">
                <a:solidFill>
                  <a:schemeClr val="bg1">
                    <a:lumMod val="10000"/>
                  </a:schemeClr>
                </a:solidFill>
                <a:latin typeface="Arial Narrow"/>
              </a:defRPr>
            </a:lvl1pPr>
          </a:lstStyle>
          <a:p>
            <a:r>
              <a:rPr lang="en-US" dirty="0"/>
              <a:t>|  </a:t>
            </a:r>
            <a:fld id="{074642B0-B6F2-B34D-8B58-6F4D6756A21A}"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sp>
        <p:nvSpPr>
          <p:cNvPr id="10" name="Picture Placeholder 7"/>
          <p:cNvSpPr>
            <a:spLocks noGrp="1"/>
          </p:cNvSpPr>
          <p:nvPr>
            <p:ph type="pic" sz="quarter" idx="12"/>
          </p:nvPr>
        </p:nvSpPr>
        <p:spPr>
          <a:xfrm>
            <a:off x="1606496" y="1701049"/>
            <a:ext cx="3169920" cy="3894513"/>
          </a:xfrm>
          <a:prstGeom prst="rect">
            <a:avLst/>
          </a:prstGeom>
        </p:spPr>
        <p:txBody>
          <a:bodyPr vert="horz" anchor="ctr" anchorCtr="0"/>
          <a:lstStyle>
            <a:lvl1pPr marL="0" indent="0" algn="ctr">
              <a:buFontTx/>
              <a:buNone/>
              <a:defRPr sz="2400" baseline="0">
                <a:solidFill>
                  <a:schemeClr val="tx2"/>
                </a:solidFill>
                <a:latin typeface="+mn-lt"/>
                <a:cs typeface="HelveticaNeueLT Std"/>
              </a:defRPr>
            </a:lvl1pPr>
          </a:lstStyle>
          <a:p>
            <a:r>
              <a:rPr lang="en-US" dirty="0"/>
              <a:t>Click icon to add picture</a:t>
            </a:r>
          </a:p>
        </p:txBody>
      </p:sp>
      <p:sp>
        <p:nvSpPr>
          <p:cNvPr id="16" name="Picture Placeholder 7"/>
          <p:cNvSpPr>
            <a:spLocks noGrp="1"/>
          </p:cNvSpPr>
          <p:nvPr>
            <p:ph type="pic" sz="quarter" idx="16"/>
          </p:nvPr>
        </p:nvSpPr>
        <p:spPr>
          <a:xfrm>
            <a:off x="5009488" y="1701049"/>
            <a:ext cx="3169920" cy="3894513"/>
          </a:xfrm>
          <a:prstGeom prst="rect">
            <a:avLst/>
          </a:prstGeom>
        </p:spPr>
        <p:txBody>
          <a:bodyPr vert="horz" anchor="ctr" anchorCtr="0"/>
          <a:lstStyle>
            <a:lvl1pPr marL="0" indent="0" algn="ctr">
              <a:buFontTx/>
              <a:buNone/>
              <a:defRPr sz="2400" baseline="0">
                <a:solidFill>
                  <a:schemeClr val="tx2"/>
                </a:solidFill>
                <a:latin typeface="+mn-lt"/>
                <a:cs typeface="HelveticaNeueLT Std"/>
              </a:defRPr>
            </a:lvl1pPr>
          </a:lstStyle>
          <a:p>
            <a:r>
              <a:rPr lang="en-US" dirty="0"/>
              <a:t>Click icon to add picture</a:t>
            </a:r>
          </a:p>
        </p:txBody>
      </p:sp>
      <p:sp>
        <p:nvSpPr>
          <p:cNvPr id="17" name="Picture Placeholder 7"/>
          <p:cNvSpPr>
            <a:spLocks noGrp="1"/>
          </p:cNvSpPr>
          <p:nvPr>
            <p:ph type="pic" sz="quarter" idx="17"/>
          </p:nvPr>
        </p:nvSpPr>
        <p:spPr>
          <a:xfrm>
            <a:off x="8412479" y="1701049"/>
            <a:ext cx="3169920" cy="3894513"/>
          </a:xfrm>
          <a:prstGeom prst="rect">
            <a:avLst/>
          </a:prstGeom>
        </p:spPr>
        <p:txBody>
          <a:bodyPr vert="horz" anchor="ctr" anchorCtr="0"/>
          <a:lstStyle>
            <a:lvl1pPr marL="0" indent="0" algn="ctr">
              <a:buFontTx/>
              <a:buNone/>
              <a:defRPr sz="2400" baseline="0">
                <a:solidFill>
                  <a:schemeClr val="tx2"/>
                </a:solidFill>
                <a:latin typeface="+mn-lt"/>
                <a:cs typeface="HelveticaNeueLT Std"/>
              </a:defRPr>
            </a:lvl1pPr>
          </a:lstStyle>
          <a:p>
            <a:r>
              <a:rPr lang="en-US" dirty="0"/>
              <a:t>Click icon to add picture</a:t>
            </a:r>
          </a:p>
        </p:txBody>
      </p:sp>
      <p:sp>
        <p:nvSpPr>
          <p:cNvPr id="8" name="Text Placeholder 7"/>
          <p:cNvSpPr>
            <a:spLocks noGrp="1"/>
          </p:cNvSpPr>
          <p:nvPr>
            <p:ph type="body" sz="quarter" idx="18" hasCustomPrompt="1"/>
          </p:nvPr>
        </p:nvSpPr>
        <p:spPr>
          <a:xfrm>
            <a:off x="1606551" y="5750984"/>
            <a:ext cx="3170767" cy="497416"/>
          </a:xfrm>
          <a:prstGeom prst="rect">
            <a:avLst/>
          </a:prstGeom>
        </p:spPr>
        <p:txBody>
          <a:bodyPr vert="horz"/>
          <a:lstStyle>
            <a:lvl1pPr marL="0" indent="0">
              <a:buNone/>
              <a:defRPr sz="2133" baseline="0"/>
            </a:lvl1pPr>
          </a:lstStyle>
          <a:p>
            <a:pPr lvl="0"/>
            <a:r>
              <a:rPr lang="en-US" dirty="0"/>
              <a:t>Insert Text</a:t>
            </a:r>
          </a:p>
        </p:txBody>
      </p:sp>
      <p:sp>
        <p:nvSpPr>
          <p:cNvPr id="22" name="Text Placeholder 7"/>
          <p:cNvSpPr>
            <a:spLocks noGrp="1"/>
          </p:cNvSpPr>
          <p:nvPr>
            <p:ph type="body" sz="quarter" idx="19" hasCustomPrompt="1"/>
          </p:nvPr>
        </p:nvSpPr>
        <p:spPr>
          <a:xfrm>
            <a:off x="5008642" y="5740008"/>
            <a:ext cx="3170767" cy="497416"/>
          </a:xfrm>
          <a:prstGeom prst="rect">
            <a:avLst/>
          </a:prstGeom>
        </p:spPr>
        <p:txBody>
          <a:bodyPr vert="horz"/>
          <a:lstStyle>
            <a:lvl1pPr marL="0" indent="0">
              <a:buNone/>
              <a:defRPr sz="2133" baseline="0"/>
            </a:lvl1pPr>
          </a:lstStyle>
          <a:p>
            <a:pPr lvl="0"/>
            <a:r>
              <a:rPr lang="en-US" dirty="0"/>
              <a:t>Insert Text</a:t>
            </a:r>
          </a:p>
        </p:txBody>
      </p:sp>
      <p:sp>
        <p:nvSpPr>
          <p:cNvPr id="23" name="Text Placeholder 7"/>
          <p:cNvSpPr>
            <a:spLocks noGrp="1"/>
          </p:cNvSpPr>
          <p:nvPr>
            <p:ph type="body" sz="quarter" idx="20" hasCustomPrompt="1"/>
          </p:nvPr>
        </p:nvSpPr>
        <p:spPr>
          <a:xfrm>
            <a:off x="8411633" y="5746223"/>
            <a:ext cx="3170767" cy="497416"/>
          </a:xfrm>
          <a:prstGeom prst="rect">
            <a:avLst/>
          </a:prstGeom>
        </p:spPr>
        <p:txBody>
          <a:bodyPr vert="horz"/>
          <a:lstStyle>
            <a:lvl1pPr marL="0" indent="0">
              <a:buNone/>
              <a:defRPr sz="2133" baseline="0"/>
            </a:lvl1pPr>
          </a:lstStyle>
          <a:p>
            <a:pPr lvl="0"/>
            <a:r>
              <a:rPr lang="en-US" dirty="0"/>
              <a:t>Insert Text</a:t>
            </a:r>
          </a:p>
        </p:txBody>
      </p:sp>
    </p:spTree>
    <p:extLst>
      <p:ext uri="{BB962C8B-B14F-4D97-AF65-F5344CB8AC3E}">
        <p14:creationId xmlns:p14="http://schemas.microsoft.com/office/powerpoint/2010/main" val="3689002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25A010-6724-4170-A0F0-D7A79ECA884C}"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6352C1-1103-45BC-BCF6-1724EC08D66B}" type="slidenum">
              <a:rPr lang="en-US" smtClean="0"/>
              <a:t>‹#›</a:t>
            </a:fld>
            <a:endParaRPr lang="en-US" dirty="0"/>
          </a:p>
        </p:txBody>
      </p:sp>
    </p:spTree>
    <p:extLst>
      <p:ext uri="{BB962C8B-B14F-4D97-AF65-F5344CB8AC3E}">
        <p14:creationId xmlns:p14="http://schemas.microsoft.com/office/powerpoint/2010/main" val="3992007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3766"/>
            <a:ext cx="12192000" cy="3283516"/>
          </a:xfrm>
          <a:prstGeom prst="rect">
            <a:avLst/>
          </a:prstGeom>
        </p:spPr>
      </p:pic>
      <p:sp>
        <p:nvSpPr>
          <p:cNvPr id="6" name="Title Placeholder 9"/>
          <p:cNvSpPr>
            <a:spLocks noGrp="1"/>
          </p:cNvSpPr>
          <p:nvPr>
            <p:ph type="title" hasCustomPrompt="1"/>
          </p:nvPr>
        </p:nvSpPr>
        <p:spPr>
          <a:xfrm>
            <a:off x="687756" y="2454789"/>
            <a:ext cx="10972800" cy="1143000"/>
          </a:xfrm>
          <a:prstGeom prst="rect">
            <a:avLst/>
          </a:prstGeom>
        </p:spPr>
        <p:txBody>
          <a:bodyPr vert="horz" lIns="91440" tIns="45720" rIns="91440" bIns="45720" rtlCol="0" anchor="ctr">
            <a:normAutofit/>
          </a:bodyPr>
          <a:lstStyle>
            <a:lvl1pPr algn="l">
              <a:defRPr sz="5333" b="0" i="0" baseline="0">
                <a:solidFill>
                  <a:schemeClr val="bg1"/>
                </a:solidFill>
                <a:latin typeface="+mj-lt"/>
                <a:cs typeface="HelveticaNeueLT Std Thin"/>
              </a:defRPr>
            </a:lvl1pPr>
          </a:lstStyle>
          <a:p>
            <a:r>
              <a:rPr lang="en-US" dirty="0"/>
              <a:t>Place Title of Presentation Here</a:t>
            </a:r>
          </a:p>
        </p:txBody>
      </p:sp>
      <p:sp>
        <p:nvSpPr>
          <p:cNvPr id="9" name="Text Placeholder 8"/>
          <p:cNvSpPr>
            <a:spLocks noGrp="1"/>
          </p:cNvSpPr>
          <p:nvPr>
            <p:ph type="body" sz="quarter" idx="10" hasCustomPrompt="1"/>
          </p:nvPr>
        </p:nvSpPr>
        <p:spPr>
          <a:xfrm>
            <a:off x="687756" y="3794801"/>
            <a:ext cx="4081365" cy="1060451"/>
          </a:xfrm>
          <a:prstGeom prst="rect">
            <a:avLst/>
          </a:prstGeom>
        </p:spPr>
        <p:txBody>
          <a:bodyPr vert="horz" wrap="none"/>
          <a:lstStyle>
            <a:lvl1pPr marL="0" indent="0" algn="l">
              <a:buFontTx/>
              <a:buNone/>
              <a:defRPr sz="2400" b="0" i="0" baseline="0">
                <a:solidFill>
                  <a:schemeClr val="bg1"/>
                </a:solidFill>
                <a:latin typeface="+mn-lt"/>
                <a:cs typeface="HelveticaNeueLT Std Thin"/>
              </a:defRPr>
            </a:lvl1pPr>
            <a:lvl2pPr marL="609585" indent="0" algn="l">
              <a:buFontTx/>
              <a:buNone/>
              <a:defRPr sz="2400" b="0" i="0" baseline="0">
                <a:solidFill>
                  <a:schemeClr val="bg1"/>
                </a:solidFill>
                <a:latin typeface="+mn-lt"/>
                <a:cs typeface="HelveticaNeueLT Std Thin"/>
              </a:defRPr>
            </a:lvl2pPr>
            <a:lvl3pPr marL="1219170" indent="0">
              <a:buFontTx/>
              <a:buNone/>
              <a:defRPr sz="2400" baseline="0">
                <a:solidFill>
                  <a:schemeClr val="accent5"/>
                </a:solidFill>
                <a:latin typeface="Arial Narrow"/>
              </a:defRPr>
            </a:lvl3pPr>
            <a:lvl4pPr marL="1828754" indent="0">
              <a:buFontTx/>
              <a:buNone/>
              <a:defRPr sz="2400" baseline="0">
                <a:solidFill>
                  <a:schemeClr val="accent5"/>
                </a:solidFill>
                <a:latin typeface="Arial Narrow"/>
              </a:defRPr>
            </a:lvl4pPr>
            <a:lvl5pPr marL="2438339" indent="0">
              <a:buFontTx/>
              <a:buNone/>
              <a:defRPr sz="2400" baseline="0">
                <a:solidFill>
                  <a:schemeClr val="accent5"/>
                </a:solidFill>
                <a:latin typeface="Arial Narrow"/>
              </a:defRPr>
            </a:lvl5pPr>
          </a:lstStyle>
          <a:p>
            <a:pPr lvl="0"/>
            <a:r>
              <a:rPr lang="en-US" dirty="0"/>
              <a:t>PRESENTER</a:t>
            </a:r>
          </a:p>
          <a:p>
            <a:pPr lvl="0"/>
            <a:r>
              <a:rPr lang="en-US" dirty="0"/>
              <a:t>DATE</a:t>
            </a:r>
          </a:p>
        </p:txBody>
      </p:sp>
      <p:cxnSp>
        <p:nvCxnSpPr>
          <p:cNvPr id="10" name="Straight Connector 9"/>
          <p:cNvCxnSpPr/>
          <p:nvPr/>
        </p:nvCxnSpPr>
        <p:spPr>
          <a:xfrm>
            <a:off x="1" y="1761241"/>
            <a:ext cx="12200684"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8683" y="5255587"/>
            <a:ext cx="12200684" cy="0"/>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525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userDrawn="1"/>
        </p:nvGrpSpPr>
        <p:grpSpPr>
          <a:xfrm>
            <a:off x="933157" y="1250462"/>
            <a:ext cx="3868963" cy="3595077"/>
            <a:chOff x="699868" y="937846"/>
            <a:chExt cx="2901722" cy="2696308"/>
          </a:xfrm>
        </p:grpSpPr>
        <p:sp>
          <p:nvSpPr>
            <p:cNvPr id="4" name="Rectangle 3"/>
            <p:cNvSpPr/>
            <p:nvPr/>
          </p:nvSpPr>
          <p:spPr>
            <a:xfrm>
              <a:off x="699868" y="937846"/>
              <a:ext cx="2901722" cy="2696308"/>
            </a:xfrm>
            <a:prstGeom prst="rect">
              <a:avLst/>
            </a:prstGeom>
            <a:solidFill>
              <a:schemeClr val="bg1"/>
            </a:solidFill>
            <a:ln w="0">
              <a:noFill/>
            </a:ln>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pic>
          <p:nvPicPr>
            <p:cNvPr id="6" name="Picture 5" descr="295_TVA_Logo SMA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196" y="1125677"/>
              <a:ext cx="365760" cy="365760"/>
            </a:xfrm>
            <a:prstGeom prst="rect">
              <a:avLst/>
            </a:prstGeom>
          </p:spPr>
        </p:pic>
        <p:cxnSp>
          <p:nvCxnSpPr>
            <p:cNvPr id="8" name="Straight Connector 7"/>
            <p:cNvCxnSpPr>
              <a:stCxn id="4" idx="2"/>
            </p:cNvCxnSpPr>
            <p:nvPr userDrawn="1"/>
          </p:nvCxnSpPr>
          <p:spPr>
            <a:xfrm flipH="1">
              <a:off x="699868" y="3634154"/>
              <a:ext cx="1450861" cy="0"/>
            </a:xfrm>
            <a:prstGeom prst="line">
              <a:avLst/>
            </a:prstGeom>
            <a:ln w="635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4" idx="2"/>
            </p:cNvCxnSpPr>
            <p:nvPr userDrawn="1"/>
          </p:nvCxnSpPr>
          <p:spPr>
            <a:xfrm flipH="1">
              <a:off x="2150729" y="3634154"/>
              <a:ext cx="1450861" cy="0"/>
            </a:xfrm>
            <a:prstGeom prst="line">
              <a:avLst/>
            </a:prstGeom>
            <a:ln w="63500">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1032669" y="2211639"/>
            <a:ext cx="3682615" cy="2402557"/>
          </a:xfrm>
          <a:prstGeom prst="rect">
            <a:avLst/>
          </a:prstGeom>
        </p:spPr>
        <p:txBody>
          <a:bodyPr vert="horz"/>
          <a:lstStyle>
            <a:lvl1pPr algn="l">
              <a:defRPr sz="3733" b="0" i="0">
                <a:solidFill>
                  <a:schemeClr val="accent2"/>
                </a:solidFill>
                <a:latin typeface="+mj-lt"/>
                <a:cs typeface="HelveticaNeueLT Std Thin"/>
              </a:defRPr>
            </a:lvl1pPr>
          </a:lstStyle>
          <a:p>
            <a:r>
              <a:rPr lang="en-US" dirty="0"/>
              <a:t>Place Title</a:t>
            </a:r>
            <a:br>
              <a:rPr lang="en-US" dirty="0"/>
            </a:br>
            <a:r>
              <a:rPr lang="en-US" dirty="0"/>
              <a:t>of Transition Slide Here</a:t>
            </a:r>
          </a:p>
        </p:txBody>
      </p:sp>
    </p:spTree>
    <p:extLst>
      <p:ext uri="{BB962C8B-B14F-4D97-AF65-F5344CB8AC3E}">
        <p14:creationId xmlns:p14="http://schemas.microsoft.com/office/powerpoint/2010/main" val="28241768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295 pos 2 TVA 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4988" y="2349153"/>
            <a:ext cx="1722024" cy="1722024"/>
          </a:xfrm>
          <a:prstGeom prst="rect">
            <a:avLst/>
          </a:prstGeom>
        </p:spPr>
      </p:pic>
    </p:spTree>
    <p:extLst>
      <p:ext uri="{BB962C8B-B14F-4D97-AF65-F5344CB8AC3E}">
        <p14:creationId xmlns:p14="http://schemas.microsoft.com/office/powerpoint/2010/main" val="4153832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43457" y="1589314"/>
            <a:ext cx="9751857" cy="3004458"/>
          </a:xfrm>
        </p:spPr>
        <p:txBody>
          <a:bodyPr anchor="ctr">
            <a:normAutofit/>
          </a:bodyPr>
          <a:lstStyle>
            <a:lvl1pPr algn="l">
              <a:defRPr sz="6600" i="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65376" y="4794021"/>
            <a:ext cx="9755728" cy="1545773"/>
          </a:xfrm>
        </p:spPr>
        <p:txBody>
          <a:bodyPr anchor="t"/>
          <a:lstStyle>
            <a:lvl1pPr marL="0" indent="0" algn="l">
              <a:spcBef>
                <a:spcPts val="0"/>
              </a:spcBef>
              <a:spcAft>
                <a:spcPts val="600"/>
              </a:spcAft>
              <a:buNone/>
              <a:defRPr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53989FF-9763-4C25-98BB-0D5AFC50A802}" type="slidenum">
              <a:rPr lang="en-US" smtClean="0"/>
              <a:t>‹#›</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 r="-2569"/>
          <a:stretch/>
        </p:blipFill>
        <p:spPr>
          <a:xfrm>
            <a:off x="258163" y="215784"/>
            <a:ext cx="10287917" cy="194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038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1"/>
          <p:cNvSpPr/>
          <p:nvPr/>
        </p:nvSpPr>
        <p:spPr>
          <a:xfrm>
            <a:off x="406401" y="275772"/>
            <a:ext cx="11341100"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3989FF-9763-4C25-98BB-0D5AFC50A802}" type="slidenum">
              <a:rPr lang="en-US" smtClean="0"/>
              <a:pPr/>
              <a:t>‹#›</a:t>
            </a:fld>
            <a:endParaRPr lang="en-US" dirty="0"/>
          </a:p>
        </p:txBody>
      </p:sp>
      <p:sp>
        <p:nvSpPr>
          <p:cNvPr id="7" name="Title Placeholder 1"/>
          <p:cNvSpPr>
            <a:spLocks noGrp="1"/>
          </p:cNvSpPr>
          <p:nvPr>
            <p:ph type="title"/>
          </p:nvPr>
        </p:nvSpPr>
        <p:spPr>
          <a:xfrm>
            <a:off x="622300" y="449943"/>
            <a:ext cx="10854267" cy="68217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9" name="Text Placeholder 2"/>
          <p:cNvSpPr>
            <a:spLocks noGrp="1"/>
          </p:cNvSpPr>
          <p:nvPr>
            <p:ph idx="1"/>
          </p:nvPr>
        </p:nvSpPr>
        <p:spPr>
          <a:xfrm>
            <a:off x="622299" y="1238250"/>
            <a:ext cx="10854268" cy="5010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343877" y="296986"/>
            <a:ext cx="11528507"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14952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406401" y="275772"/>
            <a:ext cx="11341100"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22300" y="406401"/>
            <a:ext cx="11125200" cy="7334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2299" y="1238250"/>
            <a:ext cx="5289852" cy="502285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42631" y="1238250"/>
            <a:ext cx="5333936" cy="502285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53989FF-9763-4C25-98BB-0D5AFC50A802}" type="slidenum">
              <a:rPr lang="en-US" smtClean="0"/>
              <a:t>‹#›</a:t>
            </a:fld>
            <a:endParaRPr lang="en-US" dirty="0"/>
          </a:p>
        </p:txBody>
      </p:sp>
      <p:sp>
        <p:nvSpPr>
          <p:cNvPr id="8" name="Rectangle 7"/>
          <p:cNvSpPr/>
          <p:nvPr userDrawn="1"/>
        </p:nvSpPr>
        <p:spPr>
          <a:xfrm>
            <a:off x="343877" y="296986"/>
            <a:ext cx="11528507"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376421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1230972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p:nvSpPr>
        <p:spPr>
          <a:xfrm>
            <a:off x="406401" y="275772"/>
            <a:ext cx="11341100"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22300" y="464457"/>
            <a:ext cx="10854267" cy="675368"/>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953989FF-9763-4C25-98BB-0D5AFC50A802}" type="slidenum">
              <a:rPr lang="en-US" smtClean="0"/>
              <a:t>‹#›</a:t>
            </a:fld>
            <a:endParaRPr lang="en-US" dirty="0"/>
          </a:p>
        </p:txBody>
      </p:sp>
      <p:sp>
        <p:nvSpPr>
          <p:cNvPr id="6" name="Rectangle 5"/>
          <p:cNvSpPr/>
          <p:nvPr userDrawn="1"/>
        </p:nvSpPr>
        <p:spPr>
          <a:xfrm>
            <a:off x="343877" y="296986"/>
            <a:ext cx="11528507"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14612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a:xfrm>
            <a:off x="406401" y="275772"/>
            <a:ext cx="11341100"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Slide Number Placeholder 3"/>
          <p:cNvSpPr>
            <a:spLocks noGrp="1"/>
          </p:cNvSpPr>
          <p:nvPr>
            <p:ph type="sldNum" sz="quarter" idx="12"/>
          </p:nvPr>
        </p:nvSpPr>
        <p:spPr/>
        <p:txBody>
          <a:bodyPr/>
          <a:lstStyle/>
          <a:p>
            <a:fld id="{953989FF-9763-4C25-98BB-0D5AFC50A802}" type="slidenum">
              <a:rPr lang="en-US" smtClean="0"/>
              <a:t>‹#›</a:t>
            </a:fld>
            <a:endParaRPr lang="en-US" dirty="0"/>
          </a:p>
        </p:txBody>
      </p:sp>
      <p:sp>
        <p:nvSpPr>
          <p:cNvPr id="5" name="Rectangle 4"/>
          <p:cNvSpPr/>
          <p:nvPr userDrawn="1"/>
        </p:nvSpPr>
        <p:spPr>
          <a:xfrm>
            <a:off x="343877" y="296986"/>
            <a:ext cx="11528507"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Tree>
    <p:extLst>
      <p:ext uri="{BB962C8B-B14F-4D97-AF65-F5344CB8AC3E}">
        <p14:creationId xmlns:p14="http://schemas.microsoft.com/office/powerpoint/2010/main" val="1653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343877" y="296986"/>
            <a:ext cx="11528507"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3989FF-9763-4C25-98BB-0D5AFC50A802}" type="slidenum">
              <a:rPr lang="en-US" smtClean="0"/>
              <a:pPr/>
              <a:t>‹#›</a:t>
            </a:fld>
            <a:endParaRPr lang="en-US" dirty="0"/>
          </a:p>
        </p:txBody>
      </p:sp>
      <p:sp>
        <p:nvSpPr>
          <p:cNvPr id="7" name="Title Placeholder 1"/>
          <p:cNvSpPr>
            <a:spLocks noGrp="1"/>
          </p:cNvSpPr>
          <p:nvPr>
            <p:ph type="title"/>
          </p:nvPr>
        </p:nvSpPr>
        <p:spPr>
          <a:xfrm>
            <a:off x="508000" y="429847"/>
            <a:ext cx="11169651" cy="9840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9" name="Text Placeholder 2"/>
          <p:cNvSpPr>
            <a:spLocks noGrp="1"/>
          </p:cNvSpPr>
          <p:nvPr>
            <p:ph idx="1"/>
          </p:nvPr>
        </p:nvSpPr>
        <p:spPr>
          <a:xfrm>
            <a:off x="508000" y="1519768"/>
            <a:ext cx="11169651" cy="46418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8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122660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414180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205486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19B879-1EC6-4666-A0C1-17E61A833048}"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EF0509-8E7D-44BD-9844-9B7BADF4D126}" type="slidenum">
              <a:rPr lang="en-US" smtClean="0"/>
              <a:t>‹#›</a:t>
            </a:fld>
            <a:endParaRPr lang="en-US" dirty="0"/>
          </a:p>
        </p:txBody>
      </p:sp>
    </p:spTree>
    <p:extLst>
      <p:ext uri="{BB962C8B-B14F-4D97-AF65-F5344CB8AC3E}">
        <p14:creationId xmlns:p14="http://schemas.microsoft.com/office/powerpoint/2010/main" val="389835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8.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1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49.xml"/><Relationship Id="rId7"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9B879-1EC6-4666-A0C1-17E61A833048}" type="datetimeFigureOut">
              <a:rPr lang="en-US" smtClean="0"/>
              <a:t>10/21/2020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0509-8E7D-44BD-9844-9B7BADF4D126}" type="slidenum">
              <a:rPr lang="en-US" smtClean="0"/>
              <a:t>‹#›</a:t>
            </a:fld>
            <a:endParaRPr lang="en-US" dirty="0"/>
          </a:p>
        </p:txBody>
      </p:sp>
    </p:spTree>
    <p:extLst>
      <p:ext uri="{BB962C8B-B14F-4D97-AF65-F5344CB8AC3E}">
        <p14:creationId xmlns:p14="http://schemas.microsoft.com/office/powerpoint/2010/main" val="353180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8D0DBA-A7E4-4C2B-90BA-29EAECF75E0A}" type="datetimeFigureOut">
              <a:rPr lang="en-US" smtClean="0"/>
              <a:t>10/21/2020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D3D6914-7E28-4572-A3B4-60D9734AD037}" type="slidenum">
              <a:rPr lang="en-US" smtClean="0"/>
              <a:t>‹#›</a:t>
            </a:fld>
            <a:endParaRPr lang="en-US" dirty="0"/>
          </a:p>
        </p:txBody>
      </p:sp>
    </p:spTree>
    <p:extLst>
      <p:ext uri="{BB962C8B-B14F-4D97-AF65-F5344CB8AC3E}">
        <p14:creationId xmlns:p14="http://schemas.microsoft.com/office/powerpoint/2010/main" val="18017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405531"/>
            <a:ext cx="10723035" cy="533593"/>
          </a:xfrm>
          <a:prstGeom prst="rect">
            <a:avLst/>
          </a:prstGeom>
        </p:spPr>
        <p:txBody>
          <a:bodyPr vert="horz" wrap="none" lIns="0" tIns="0" rIns="0" bIns="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732367" y="1600201"/>
            <a:ext cx="8688239" cy="4343400"/>
          </a:xfrm>
          <a:prstGeom prst="rect">
            <a:avLst/>
          </a:prstGeom>
        </p:spPr>
        <p:txBody>
          <a:bodyPr vert="horz" wrap="square"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014307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l" defTabSz="914400" rtl="0" eaLnBrk="1" latinLnBrk="0" hangingPunct="1">
        <a:spcBef>
          <a:spcPct val="0"/>
        </a:spcBef>
        <a:buNone/>
        <a:defRPr sz="3000" kern="1200">
          <a:solidFill>
            <a:srgbClr val="999999"/>
          </a:solidFill>
          <a:latin typeface="+mj-lt"/>
          <a:ea typeface="+mj-ea"/>
          <a:cs typeface="+mj-cs"/>
        </a:defRPr>
      </a:lvl1pPr>
    </p:titleStyle>
    <p:bodyStyle>
      <a:lvl1pPr marL="349250" indent="-349250" algn="l" defTabSz="914400" rtl="0" eaLnBrk="1" latinLnBrk="0" hangingPunct="1">
        <a:spcBef>
          <a:spcPts val="2000"/>
        </a:spcBef>
        <a:buClr>
          <a:schemeClr val="tx1">
            <a:lumMod val="50000"/>
            <a:lumOff val="5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tx1">
            <a:lumMod val="50000"/>
            <a:lumOff val="50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tx1">
            <a:lumMod val="50000"/>
            <a:lumOff val="5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tx1">
            <a:lumMod val="50000"/>
            <a:lumOff val="5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787400" cy="6858000"/>
          </a:xfrm>
          <a:prstGeom prst="rect">
            <a:avLst/>
          </a:prstGeom>
        </p:spPr>
      </p:pic>
      <p:pic>
        <p:nvPicPr>
          <p:cNvPr id="3" name="Picture 2" descr="295_TVA_Logo SMALLEST.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64723" y="6393679"/>
            <a:ext cx="325120" cy="325120"/>
          </a:xfrm>
          <a:prstGeom prst="rect">
            <a:avLst/>
          </a:prstGeom>
        </p:spPr>
      </p:pic>
    </p:spTree>
    <p:extLst>
      <p:ext uri="{BB962C8B-B14F-4D97-AF65-F5344CB8AC3E}">
        <p14:creationId xmlns:p14="http://schemas.microsoft.com/office/powerpoint/2010/main" val="2546796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ctr" defTabSz="609585" rtl="0" eaLnBrk="1" latinLnBrk="0" hangingPunct="1">
        <a:spcBef>
          <a:spcPct val="0"/>
        </a:spcBef>
        <a:buNone/>
        <a:defRPr sz="6667" b="0" i="0" kern="1200">
          <a:solidFill>
            <a:schemeClr val="bg1"/>
          </a:solidFill>
          <a:latin typeface="Arial Narrow"/>
          <a:ea typeface="+mj-ea"/>
          <a:cs typeface="Arial Narrow"/>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24057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ctr" defTabSz="609585" rtl="0" eaLnBrk="1" latinLnBrk="0" hangingPunct="1">
        <a:spcBef>
          <a:spcPct val="0"/>
        </a:spcBef>
        <a:buNone/>
        <a:defRPr sz="6667" b="0" i="0" kern="1200">
          <a:solidFill>
            <a:schemeClr val="bg1"/>
          </a:solidFill>
          <a:latin typeface="Arial Narrow"/>
          <a:ea typeface="+mj-ea"/>
          <a:cs typeface="Arial Narrow"/>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934" y="319315"/>
            <a:ext cx="11222567" cy="6676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24933" y="1238251"/>
            <a:ext cx="11222567" cy="50942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29589" y="6349858"/>
            <a:ext cx="2844800" cy="365125"/>
          </a:xfrm>
          <a:prstGeom prst="rect">
            <a:avLst/>
          </a:prstGeom>
        </p:spPr>
        <p:txBody>
          <a:bodyPr vert="horz" lIns="91440" tIns="45720" rIns="91440" bIns="45720" rtlCol="0" anchor="ctr"/>
          <a:lstStyle>
            <a:lvl1pPr algn="r">
              <a:defRPr sz="1100">
                <a:solidFill>
                  <a:schemeClr val="bg1"/>
                </a:solidFill>
              </a:defRPr>
            </a:lvl1pPr>
          </a:lstStyle>
          <a:p>
            <a:fld id="{953989FF-9763-4C25-98BB-0D5AFC50A802}" type="slidenum">
              <a:rPr lang="en-US" smtClean="0"/>
              <a:pPr/>
              <a:t>‹#›</a:t>
            </a:fld>
            <a:endParaRPr lang="en-US" dirty="0"/>
          </a:p>
        </p:txBody>
      </p:sp>
      <p:sp>
        <p:nvSpPr>
          <p:cNvPr id="5" name="TextBox 7"/>
          <p:cNvSpPr txBox="1"/>
          <p:nvPr/>
        </p:nvSpPr>
        <p:spPr>
          <a:xfrm>
            <a:off x="285445" y="6455927"/>
            <a:ext cx="4692955"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0" dirty="0">
                <a:solidFill>
                  <a:schemeClr val="bg1"/>
                </a:solidFill>
                <a:effectLst>
                  <a:outerShdw blurRad="38100" dist="38100" dir="2700000" algn="tl">
                    <a:srgbClr val="000000">
                      <a:alpha val="43137"/>
                    </a:srgbClr>
                  </a:outerShdw>
                </a:effectLst>
                <a:latin typeface="+mn-lt"/>
              </a:rPr>
              <a:t>© Copyright 2020 Institute of Nuclear Power</a:t>
            </a:r>
            <a:r>
              <a:rPr lang="en-US" sz="900" spc="0" baseline="0" dirty="0">
                <a:solidFill>
                  <a:schemeClr val="bg1"/>
                </a:solidFill>
                <a:effectLst>
                  <a:outerShdw blurRad="38100" dist="38100" dir="2700000" algn="tl">
                    <a:srgbClr val="000000">
                      <a:alpha val="43137"/>
                    </a:srgbClr>
                  </a:outerShdw>
                </a:effectLst>
                <a:latin typeface="+mn-lt"/>
              </a:rPr>
              <a:t> Operations</a:t>
            </a:r>
            <a:endParaRPr lang="en-US" sz="900" spc="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109246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75000"/>
        </a:lnSpc>
        <a:spcBef>
          <a:spcPct val="0"/>
        </a:spcBef>
        <a:spcAft>
          <a:spcPts val="1200"/>
        </a:spcAft>
        <a:buNone/>
        <a:defRPr sz="4400"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p:titleStyle>
    <p:bodyStyle>
      <a:lvl1pPr marL="282575" indent="-282575" algn="l" defTabSz="914400" rtl="0" eaLnBrk="1" latinLnBrk="0" hangingPunct="1">
        <a:lnSpc>
          <a:spcPct val="85000"/>
        </a:lnSpc>
        <a:spcBef>
          <a:spcPts val="0"/>
        </a:spcBef>
        <a:spcAft>
          <a:spcPts val="1200"/>
        </a:spcAft>
        <a:buClr>
          <a:schemeClr val="bg1"/>
        </a:buClr>
        <a:buSzPct val="110000"/>
        <a:buFont typeface="Arial" pitchFamily="34" charset="0"/>
        <a:buChar char="•"/>
        <a:defRPr sz="32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marL="631825" indent="-290513" algn="l" defTabSz="914400" rtl="0" eaLnBrk="1" latinLnBrk="0" hangingPunct="1">
        <a:lnSpc>
          <a:spcPct val="85000"/>
        </a:lnSpc>
        <a:spcBef>
          <a:spcPts val="0"/>
        </a:spcBef>
        <a:spcAft>
          <a:spcPts val="1200"/>
        </a:spcAft>
        <a:buClr>
          <a:schemeClr val="bg1"/>
        </a:buClr>
        <a:buFont typeface="Arial" pitchFamily="34" charset="0"/>
        <a:buChar char="–"/>
        <a:defRPr sz="28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2pPr>
      <a:lvl3pPr marL="914400" indent="-225425" algn="l" defTabSz="914400" rtl="0" eaLnBrk="1" latinLnBrk="0" hangingPunct="1">
        <a:lnSpc>
          <a:spcPct val="85000"/>
        </a:lnSpc>
        <a:spcBef>
          <a:spcPts val="0"/>
        </a:spcBef>
        <a:spcAft>
          <a:spcPts val="1200"/>
        </a:spcAft>
        <a:buClr>
          <a:schemeClr val="bg1"/>
        </a:buClr>
        <a:buSzPct val="110000"/>
        <a:buFont typeface="Arial" pitchFamily="34" charset="0"/>
        <a:buChar char="•"/>
        <a:defRPr sz="24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3pPr>
      <a:lvl4pPr marL="1196975" indent="-223838" algn="l" defTabSz="914400" rtl="0" eaLnBrk="1" latinLnBrk="0" hangingPunct="1">
        <a:lnSpc>
          <a:spcPct val="85000"/>
        </a:lnSpc>
        <a:spcBef>
          <a:spcPts val="0"/>
        </a:spcBef>
        <a:spcAft>
          <a:spcPts val="1200"/>
        </a:spcAft>
        <a:buClr>
          <a:schemeClr val="bg1"/>
        </a:buClr>
        <a:buFont typeface="Arial" pitchFamily="34" charset="0"/>
        <a:buChar char="–"/>
        <a:defRPr sz="20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4pPr>
      <a:lvl5pPr marL="1430338" indent="-174625" algn="l" defTabSz="914400" rtl="0" eaLnBrk="1" latinLnBrk="0" hangingPunct="1">
        <a:lnSpc>
          <a:spcPct val="85000"/>
        </a:lnSpc>
        <a:spcBef>
          <a:spcPts val="0"/>
        </a:spcBef>
        <a:spcAft>
          <a:spcPts val="1200"/>
        </a:spcAft>
        <a:buClr>
          <a:schemeClr val="bg1"/>
        </a:buClr>
        <a:buSzPct val="110000"/>
        <a:buFont typeface="Arial" pitchFamily="34" charset="0"/>
        <a:buChar char="•"/>
        <a:defRPr sz="20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hyperlink" Target="http://www.cmbg.org/"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cmbg.org/"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mailto:Laurent.Perkins@Bentley.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98525" y="2548647"/>
            <a:ext cx="9144000" cy="4076337"/>
          </a:xfrm>
        </p:spPr>
        <p:txBody>
          <a:bodyPr>
            <a:noAutofit/>
          </a:bodyPr>
          <a:lstStyle/>
          <a:p>
            <a:pPr algn="l"/>
            <a:r>
              <a:rPr lang="en-US" altLang="en-US" b="1" dirty="0"/>
              <a:t>Reduce Distractions</a:t>
            </a:r>
          </a:p>
          <a:p>
            <a:pPr marL="800100" lvl="1" indent="-342900" algn="l">
              <a:buFont typeface="Arial" panose="020B0604020202020204" pitchFamily="34" charset="0"/>
              <a:buChar char="•"/>
            </a:pPr>
            <a:r>
              <a:rPr lang="en-US" altLang="en-US" dirty="0"/>
              <a:t>Please silence cell phones, beepers, etc.</a:t>
            </a:r>
          </a:p>
          <a:p>
            <a:pPr marL="800100" lvl="1" indent="-342900" algn="l">
              <a:buFont typeface="Arial" panose="020B0604020202020204" pitchFamily="34" charset="0"/>
              <a:buChar char="•"/>
            </a:pPr>
            <a:r>
              <a:rPr lang="en-US" altLang="en-US" dirty="0"/>
              <a:t>Minimize email and other business</a:t>
            </a:r>
          </a:p>
          <a:p>
            <a:pPr algn="l"/>
            <a:r>
              <a:rPr lang="en-US" altLang="en-US" b="1" dirty="0"/>
              <a:t>Respect Participants and Presenters</a:t>
            </a:r>
          </a:p>
          <a:p>
            <a:pPr marL="800100" lvl="1" indent="-342900" algn="l">
              <a:buFont typeface="Arial" panose="020B0604020202020204" pitchFamily="34" charset="0"/>
              <a:buChar char="•"/>
            </a:pPr>
            <a:r>
              <a:rPr lang="en-US" altLang="en-US" dirty="0"/>
              <a:t>Please return from breaks on time</a:t>
            </a:r>
          </a:p>
          <a:p>
            <a:pPr marL="800100" lvl="1" indent="-342900" algn="l">
              <a:buFont typeface="Arial" panose="020B0604020202020204" pitchFamily="34" charset="0"/>
              <a:buChar char="•"/>
            </a:pPr>
            <a:r>
              <a:rPr lang="en-US" altLang="en-US" dirty="0"/>
              <a:t>Mute your microphone when not talking</a:t>
            </a:r>
          </a:p>
          <a:p>
            <a:pPr marL="0" lvl="1" algn="l">
              <a:spcBef>
                <a:spcPts val="1000"/>
              </a:spcBef>
            </a:pPr>
            <a:r>
              <a:rPr lang="en-US" altLang="en-US" sz="2400" b="1" dirty="0"/>
              <a:t>Virtual Conference Q&amp;A &amp; Interactive Polling</a:t>
            </a:r>
          </a:p>
          <a:p>
            <a:pPr marL="800100" lvl="1" indent="-342900" algn="l">
              <a:buFont typeface="Arial" panose="020B0604020202020204" pitchFamily="34" charset="0"/>
              <a:buChar char="•"/>
            </a:pPr>
            <a:r>
              <a:rPr lang="en-US" b="1" dirty="0"/>
              <a:t>Join at</a:t>
            </a:r>
            <a:r>
              <a:rPr lang="en-US" dirty="0"/>
              <a:t>:  Slido.com   #CMBG20  </a:t>
            </a:r>
            <a:r>
              <a:rPr lang="en-US" b="1" dirty="0"/>
              <a:t>Passcode</a:t>
            </a:r>
            <a:r>
              <a:rPr lang="en-US" dirty="0"/>
              <a:t>:  CMBG20</a:t>
            </a:r>
            <a:endParaRPr lang="en-US" sz="1600" dirty="0"/>
          </a:p>
          <a:p>
            <a:pPr marL="800100" lvl="1" indent="-342900" algn="l">
              <a:buFont typeface="Arial" panose="020B0604020202020204" pitchFamily="34" charset="0"/>
              <a:buChar char="•"/>
            </a:pPr>
            <a:r>
              <a:rPr lang="en-US" sz="1600" dirty="0"/>
              <a:t>Slido will give us real time info and help you with your conference experience!</a:t>
            </a:r>
          </a:p>
          <a:p>
            <a:pPr marL="1257300" lvl="2" indent="-342900" algn="l">
              <a:buFont typeface="Arial" panose="020B0604020202020204" pitchFamily="34" charset="0"/>
              <a:buChar char="•"/>
            </a:pPr>
            <a:r>
              <a:rPr lang="en-US" sz="1400" dirty="0"/>
              <a:t>Utilize live polls</a:t>
            </a:r>
          </a:p>
          <a:p>
            <a:pPr marL="1257300" lvl="2" indent="-342900" algn="l">
              <a:buFont typeface="Arial" panose="020B0604020202020204" pitchFamily="34" charset="0"/>
              <a:buChar char="•"/>
            </a:pPr>
            <a:r>
              <a:rPr lang="en-US" sz="1400" dirty="0"/>
              <a:t>Submit questions for presenters as the presentation goes on</a:t>
            </a:r>
          </a:p>
          <a:p>
            <a:pPr marL="800100" lvl="1" indent="-342900" algn="l">
              <a:buFont typeface="Arial" panose="020B0604020202020204" pitchFamily="34" charset="0"/>
              <a:buChar char="•"/>
            </a:pPr>
            <a:endParaRPr lang="en-US" altLang="en-US" dirty="0"/>
          </a:p>
        </p:txBody>
      </p:sp>
      <p:sp>
        <p:nvSpPr>
          <p:cNvPr id="4" name="Title 3"/>
          <p:cNvSpPr>
            <a:spLocks noGrp="1"/>
          </p:cNvSpPr>
          <p:nvPr>
            <p:ph type="ctrTitle"/>
          </p:nvPr>
        </p:nvSpPr>
        <p:spPr>
          <a:xfrm>
            <a:off x="2286001" y="233015"/>
            <a:ext cx="9544832" cy="1463899"/>
          </a:xfrm>
        </p:spPr>
        <p:txBody>
          <a:bodyPr>
            <a:normAutofit/>
          </a:bodyPr>
          <a:lstStyle/>
          <a:p>
            <a:r>
              <a:rPr lang="en-US" sz="4400" dirty="0"/>
              <a:t>Welcome to the 2020</a:t>
            </a:r>
            <a:br>
              <a:rPr lang="en-US" sz="4400" dirty="0"/>
            </a:br>
            <a:r>
              <a:rPr lang="en-US" sz="4400" dirty="0"/>
              <a:t>CMBG Virtual Conference</a:t>
            </a:r>
          </a:p>
        </p:txBody>
      </p:sp>
      <p:sp>
        <p:nvSpPr>
          <p:cNvPr id="2" name="TextBox 1">
            <a:extLst>
              <a:ext uri="{FF2B5EF4-FFF2-40B4-BE49-F238E27FC236}">
                <a16:creationId xmlns:a16="http://schemas.microsoft.com/office/drawing/2014/main" id="{8F077472-5C91-4E66-AD54-67C77AD291C9}"/>
              </a:ext>
            </a:extLst>
          </p:cNvPr>
          <p:cNvSpPr txBox="1"/>
          <p:nvPr/>
        </p:nvSpPr>
        <p:spPr>
          <a:xfrm>
            <a:off x="2298526" y="1774734"/>
            <a:ext cx="9544832" cy="369332"/>
          </a:xfrm>
          <a:prstGeom prst="rect">
            <a:avLst/>
          </a:prstGeom>
          <a:noFill/>
        </p:spPr>
        <p:txBody>
          <a:bodyPr wrap="square" rtlCol="0">
            <a:spAutoFit/>
          </a:bodyPr>
          <a:lstStyle/>
          <a:p>
            <a:pPr algn="ctr"/>
            <a:r>
              <a:rPr lang="en-US" dirty="0">
                <a:solidFill>
                  <a:srgbClr val="C00000"/>
                </a:solidFill>
              </a:rPr>
              <a:t>We will begin at 5:00 GMT. Please take a moment to review the list below.</a:t>
            </a:r>
          </a:p>
        </p:txBody>
      </p:sp>
    </p:spTree>
    <p:extLst>
      <p:ext uri="{BB962C8B-B14F-4D97-AF65-F5344CB8AC3E}">
        <p14:creationId xmlns:p14="http://schemas.microsoft.com/office/powerpoint/2010/main" val="3091280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6553200"/>
            <a:ext cx="838200" cy="304800"/>
          </a:xfrm>
          <a:prstGeom prst="rect">
            <a:avLst/>
          </a:prstGeom>
        </p:spPr>
        <p:txBody>
          <a:bodyPr/>
          <a:lstStyle/>
          <a:p>
            <a:pPr>
              <a:defRPr/>
            </a:pPr>
            <a:fld id="{97256DAD-A4FB-4C43-B010-B3790C1F0BCD}" type="slidenum">
              <a:rPr lang="en-US">
                <a:solidFill>
                  <a:prstClr val="white"/>
                </a:solidFill>
                <a:latin typeface="Calibri"/>
              </a:rPr>
              <a:pPr>
                <a:defRPr/>
              </a:pPr>
              <a:t>10</a:t>
            </a:fld>
            <a:endParaRPr lang="en-US" dirty="0">
              <a:solidFill>
                <a:prstClr val="white"/>
              </a:solidFill>
              <a:latin typeface="Calibri"/>
            </a:endParaRPr>
          </a:p>
        </p:txBody>
      </p:sp>
      <p:sp>
        <p:nvSpPr>
          <p:cNvPr id="2" name="Title 1"/>
          <p:cNvSpPr>
            <a:spLocks noGrp="1"/>
          </p:cNvSpPr>
          <p:nvPr>
            <p:ph type="title"/>
          </p:nvPr>
        </p:nvSpPr>
        <p:spPr>
          <a:xfrm>
            <a:off x="1905000" y="609600"/>
            <a:ext cx="8409214" cy="681944"/>
          </a:xfrm>
        </p:spPr>
        <p:txBody>
          <a:bodyPr>
            <a:noAutofit/>
          </a:bodyPr>
          <a:lstStyle/>
          <a:p>
            <a:r>
              <a:rPr lang="en-US" dirty="0">
                <a:latin typeface="+mj-lt"/>
              </a:rPr>
              <a:t>2019/20 AFI Trends</a:t>
            </a:r>
            <a:endParaRPr lang="en-US" sz="3600" dirty="0">
              <a:latin typeface="+mj-lt"/>
            </a:endParaRPr>
          </a:p>
        </p:txBody>
      </p:sp>
      <p:sp>
        <p:nvSpPr>
          <p:cNvPr id="3" name="Content Placeholder 2"/>
          <p:cNvSpPr>
            <a:spLocks noGrp="1"/>
          </p:cNvSpPr>
          <p:nvPr>
            <p:ph idx="1"/>
          </p:nvPr>
        </p:nvSpPr>
        <p:spPr>
          <a:xfrm>
            <a:off x="1928333" y="1504065"/>
            <a:ext cx="8416470" cy="4992429"/>
          </a:xfrm>
        </p:spPr>
        <p:txBody>
          <a:bodyPr>
            <a:normAutofit fontScale="92500"/>
          </a:bodyPr>
          <a:lstStyle/>
          <a:p>
            <a:pPr marL="0" indent="0">
              <a:buNone/>
            </a:pPr>
            <a:r>
              <a:rPr lang="en-US" dirty="0"/>
              <a:t>Performance issues in:</a:t>
            </a:r>
          </a:p>
          <a:p>
            <a:r>
              <a:rPr lang="en-US" dirty="0"/>
              <a:t>EN.1 - Engineering Fundamentals</a:t>
            </a:r>
          </a:p>
          <a:p>
            <a:pPr lvl="1"/>
            <a:r>
              <a:rPr lang="en-US" dirty="0"/>
              <a:t>Critical thinking, thoroughness, Operational Risk, communicating risk, advocating for system and component improvements </a:t>
            </a:r>
          </a:p>
          <a:p>
            <a:r>
              <a:rPr lang="en-US" dirty="0"/>
              <a:t>EN.2 - Eng Leadership &amp; Technical Authority</a:t>
            </a:r>
          </a:p>
          <a:p>
            <a:pPr lvl="1"/>
            <a:r>
              <a:rPr lang="en-US" dirty="0"/>
              <a:t>Oversight and intrusiveness </a:t>
            </a:r>
          </a:p>
          <a:p>
            <a:r>
              <a:rPr lang="en-US" dirty="0"/>
              <a:t>Configuration Management</a:t>
            </a:r>
          </a:p>
          <a:p>
            <a:pPr lvl="1"/>
            <a:r>
              <a:rPr lang="en-US" dirty="0"/>
              <a:t>Very few adverse elements in CM.1, 2 &amp; 3</a:t>
            </a:r>
          </a:p>
          <a:p>
            <a:pPr lvl="1"/>
            <a:r>
              <a:rPr lang="en-US" dirty="0"/>
              <a:t>Increased emphasis and AFIs in CM.4 or new NF.1, 2</a:t>
            </a:r>
          </a:p>
          <a:p>
            <a:pPr marL="0" indent="0">
              <a:buNone/>
            </a:pPr>
            <a:endParaRPr lang="en-US" dirty="0"/>
          </a:p>
        </p:txBody>
      </p:sp>
    </p:spTree>
    <p:extLst>
      <p:ext uri="{BB962C8B-B14F-4D97-AF65-F5344CB8AC3E}">
        <p14:creationId xmlns:p14="http://schemas.microsoft.com/office/powerpoint/2010/main" val="163723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553200"/>
            <a:ext cx="838200" cy="304800"/>
          </a:xfrm>
          <a:prstGeom prst="rect">
            <a:avLst/>
          </a:prstGeom>
        </p:spPr>
        <p:txBody>
          <a:bodyPr/>
          <a:lstStyle/>
          <a:p>
            <a:fld id="{953989FF-9763-4C25-98BB-0D5AFC50A802}" type="slidenum">
              <a:rPr lang="en-US">
                <a:solidFill>
                  <a:prstClr val="white"/>
                </a:solidFill>
                <a:latin typeface="Calibri"/>
              </a:rPr>
              <a:pPr/>
              <a:t>11</a:t>
            </a:fld>
            <a:endParaRPr lang="en-US" dirty="0">
              <a:solidFill>
                <a:prstClr val="white"/>
              </a:solidFill>
              <a:latin typeface="Calibri"/>
            </a:endParaRPr>
          </a:p>
        </p:txBody>
      </p:sp>
      <p:sp>
        <p:nvSpPr>
          <p:cNvPr id="2" name="Title 1"/>
          <p:cNvSpPr>
            <a:spLocks noGrp="1"/>
          </p:cNvSpPr>
          <p:nvPr>
            <p:ph type="title"/>
          </p:nvPr>
        </p:nvSpPr>
        <p:spPr/>
        <p:txBody>
          <a:bodyPr>
            <a:normAutofit/>
          </a:bodyPr>
          <a:lstStyle/>
          <a:p>
            <a:r>
              <a:rPr lang="en-US" dirty="0">
                <a:latin typeface="+mj-lt"/>
              </a:rPr>
              <a:t>2020 Focus Areas </a:t>
            </a:r>
          </a:p>
        </p:txBody>
      </p:sp>
      <p:sp>
        <p:nvSpPr>
          <p:cNvPr id="3" name="Content Placeholder 2"/>
          <p:cNvSpPr>
            <a:spLocks noGrp="1"/>
          </p:cNvSpPr>
          <p:nvPr>
            <p:ph idx="1"/>
          </p:nvPr>
        </p:nvSpPr>
        <p:spPr/>
        <p:txBody>
          <a:bodyPr>
            <a:normAutofit/>
          </a:bodyPr>
          <a:lstStyle/>
          <a:p>
            <a:pPr marL="282575" lvl="1" indent="-282575">
              <a:buSzPct val="110000"/>
              <a:buFont typeface="Arial" pitchFamily="34" charset="0"/>
              <a:buChar char="•"/>
            </a:pPr>
            <a:r>
              <a:rPr lang="en-US" sz="3000" dirty="0">
                <a:latin typeface="+mn-lt"/>
              </a:rPr>
              <a:t>Improving Fuel  Performance (key industry issue)</a:t>
            </a:r>
          </a:p>
          <a:p>
            <a:pPr marL="565150" lvl="1" indent="-282575"/>
            <a:r>
              <a:rPr lang="en-US" sz="3000" dirty="0">
                <a:latin typeface="+mn-lt"/>
              </a:rPr>
              <a:t>IER 19-6 </a:t>
            </a:r>
            <a:r>
              <a:rPr lang="en-US" sz="3000" i="1" dirty="0">
                <a:latin typeface="+mn-lt"/>
              </a:rPr>
              <a:t>Debris Induced Fuel Failures</a:t>
            </a:r>
          </a:p>
          <a:p>
            <a:pPr marL="565150" lvl="1" indent="-282575"/>
            <a:r>
              <a:rPr lang="en-US" sz="3000" dirty="0">
                <a:latin typeface="+mn-lt"/>
              </a:rPr>
              <a:t>Reviews during Plant Evals/Peer Reviews for failed fuel response</a:t>
            </a:r>
          </a:p>
          <a:p>
            <a:pPr marL="565150" lvl="1" indent="-282575"/>
            <a:r>
              <a:rPr lang="en-US" sz="3000" dirty="0">
                <a:latin typeface="+mn-lt"/>
              </a:rPr>
              <a:t>Fuel Integrity Review &amp; Assist Visits</a:t>
            </a:r>
          </a:p>
          <a:p>
            <a:pPr marL="847725" lvl="2" indent="-282575"/>
            <a:r>
              <a:rPr lang="en-US" sz="2600" dirty="0">
                <a:latin typeface="+mn-lt"/>
              </a:rPr>
              <a:t>Utility specific recommendations</a:t>
            </a:r>
          </a:p>
          <a:p>
            <a:pPr marL="565150" lvl="1" indent="-282575"/>
            <a:r>
              <a:rPr lang="en-US" sz="3000" dirty="0">
                <a:latin typeface="+mn-lt"/>
              </a:rPr>
              <a:t>Discussed at Various Industry Meetings</a:t>
            </a:r>
          </a:p>
          <a:p>
            <a:pPr marL="565150" lvl="1" indent="-282575"/>
            <a:r>
              <a:rPr lang="en-US" sz="3000" dirty="0">
                <a:latin typeface="+mn-lt"/>
              </a:rPr>
              <a:t>Training for Team Leaders and CM Evaluators</a:t>
            </a:r>
          </a:p>
          <a:p>
            <a:pPr marL="565150" lvl="1" indent="-282575"/>
            <a:endParaRPr lang="en-US" sz="3000" dirty="0">
              <a:latin typeface="+mn-lt"/>
            </a:endParaRPr>
          </a:p>
        </p:txBody>
      </p:sp>
    </p:spTree>
    <p:extLst>
      <p:ext uri="{BB962C8B-B14F-4D97-AF65-F5344CB8AC3E}">
        <p14:creationId xmlns:p14="http://schemas.microsoft.com/office/powerpoint/2010/main" val="217664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Fuel  Performance </a:t>
            </a:r>
          </a:p>
        </p:txBody>
      </p:sp>
      <p:sp>
        <p:nvSpPr>
          <p:cNvPr id="3" name="Content Placeholder 2"/>
          <p:cNvSpPr>
            <a:spLocks noGrp="1"/>
          </p:cNvSpPr>
          <p:nvPr>
            <p:ph idx="1"/>
          </p:nvPr>
        </p:nvSpPr>
        <p:spPr/>
        <p:txBody>
          <a:bodyPr/>
          <a:lstStyle/>
          <a:p>
            <a:pPr marL="0" indent="0">
              <a:buNone/>
            </a:pPr>
            <a:r>
              <a:rPr lang="en-US" dirty="0"/>
              <a:t>Early Results for Reviews</a:t>
            </a:r>
          </a:p>
          <a:p>
            <a:r>
              <a:rPr lang="en-US" sz="2800" dirty="0">
                <a:solidFill>
                  <a:prstClr val="white"/>
                </a:solidFill>
              </a:rPr>
              <a:t>Recommendation 2b - </a:t>
            </a:r>
            <a:r>
              <a:rPr lang="en-US" sz="1400" i="1" dirty="0">
                <a:solidFill>
                  <a:prstClr val="white"/>
                </a:solidFill>
              </a:rPr>
              <a:t>Alter standards to establish outage planning practices, design control procedures, operating procedures, maintenance procedures, degraded equipment response practices, and water cleanliness controls specific to preventing debris and addressing resident debris that could threaten fuel integrity</a:t>
            </a:r>
            <a:endParaRPr lang="en-US" dirty="0"/>
          </a:p>
          <a:p>
            <a:pPr lvl="1"/>
            <a:r>
              <a:rPr lang="en-US" dirty="0"/>
              <a:t>Procedure changes not complete</a:t>
            </a:r>
          </a:p>
          <a:p>
            <a:pPr lvl="1"/>
            <a:r>
              <a:rPr lang="en-US" dirty="0"/>
              <a:t>Awaiting changes to standard design change process</a:t>
            </a:r>
          </a:p>
          <a:p>
            <a:pPr lvl="1"/>
            <a:r>
              <a:rPr lang="en-US" dirty="0"/>
              <a:t>Procedure reviews not complete to determine if changes are required</a:t>
            </a:r>
          </a:p>
          <a:p>
            <a:pPr lvl="1"/>
            <a:endParaRPr lang="en-US" dirty="0"/>
          </a:p>
        </p:txBody>
      </p:sp>
    </p:spTree>
    <p:extLst>
      <p:ext uri="{BB962C8B-B14F-4D97-AF65-F5344CB8AC3E}">
        <p14:creationId xmlns:p14="http://schemas.microsoft.com/office/powerpoint/2010/main" val="327006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Fuel  Performance </a:t>
            </a:r>
          </a:p>
        </p:txBody>
      </p:sp>
      <p:sp>
        <p:nvSpPr>
          <p:cNvPr id="3" name="Content Placeholder 2"/>
          <p:cNvSpPr>
            <a:spLocks noGrp="1"/>
          </p:cNvSpPr>
          <p:nvPr>
            <p:ph idx="1"/>
          </p:nvPr>
        </p:nvSpPr>
        <p:spPr/>
        <p:txBody>
          <a:bodyPr/>
          <a:lstStyle/>
          <a:p>
            <a:pPr marL="0" indent="0">
              <a:buNone/>
            </a:pPr>
            <a:r>
              <a:rPr lang="en-US" dirty="0"/>
              <a:t>Early Results for Reviews</a:t>
            </a:r>
          </a:p>
          <a:p>
            <a:r>
              <a:rPr lang="en-US" sz="2800" dirty="0">
                <a:solidFill>
                  <a:prstClr val="white"/>
                </a:solidFill>
              </a:rPr>
              <a:t>Recommendation 3 – </a:t>
            </a:r>
            <a:r>
              <a:rPr lang="en-US" sz="1400" i="1" dirty="0">
                <a:solidFill>
                  <a:prstClr val="white"/>
                </a:solidFill>
              </a:rPr>
              <a:t>Confirm corporate and station leaders foster continuous learning specific to fuel reliability, in general, and prevention of debris-induced fuel failures, in particular. By doing this, leaders ensure broad understanding of related excellence standards; emphasize the cross-functional nature of this challenge and the necessary training; and ensure that all policies, practices, and procedures are up-to-date, understood, and subject to training</a:t>
            </a:r>
            <a:endParaRPr lang="en-US" dirty="0"/>
          </a:p>
          <a:p>
            <a:pPr lvl="1"/>
            <a:r>
              <a:rPr lang="en-US" dirty="0"/>
              <a:t>Training not effective</a:t>
            </a:r>
          </a:p>
          <a:p>
            <a:pPr lvl="1"/>
            <a:r>
              <a:rPr lang="en-US" dirty="0"/>
              <a:t>Training not complete</a:t>
            </a:r>
          </a:p>
          <a:p>
            <a:pPr lvl="1"/>
            <a:r>
              <a:rPr lang="en-US" dirty="0"/>
              <a:t>No training/alternate actions for supplemental employees</a:t>
            </a:r>
          </a:p>
          <a:p>
            <a:pPr lvl="1"/>
            <a:r>
              <a:rPr lang="en-US" dirty="0"/>
              <a:t>Training needs analysis not performed due to incomplete procedure changes</a:t>
            </a:r>
          </a:p>
          <a:p>
            <a:pPr lvl="1"/>
            <a:endParaRPr lang="en-US" dirty="0"/>
          </a:p>
        </p:txBody>
      </p:sp>
    </p:spTree>
    <p:extLst>
      <p:ext uri="{BB962C8B-B14F-4D97-AF65-F5344CB8AC3E}">
        <p14:creationId xmlns:p14="http://schemas.microsoft.com/office/powerpoint/2010/main" val="164517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Fuel  Performance </a:t>
            </a:r>
          </a:p>
        </p:txBody>
      </p:sp>
      <p:sp>
        <p:nvSpPr>
          <p:cNvPr id="3" name="Content Placeholder 2"/>
          <p:cNvSpPr>
            <a:spLocks noGrp="1"/>
          </p:cNvSpPr>
          <p:nvPr>
            <p:ph idx="1"/>
          </p:nvPr>
        </p:nvSpPr>
        <p:spPr/>
        <p:txBody>
          <a:bodyPr/>
          <a:lstStyle/>
          <a:p>
            <a:pPr marL="0" indent="0">
              <a:buNone/>
            </a:pPr>
            <a:r>
              <a:rPr lang="en-US" dirty="0"/>
              <a:t>Early Results for Reviews</a:t>
            </a:r>
          </a:p>
          <a:p>
            <a:r>
              <a:rPr lang="en-US" sz="2800" dirty="0">
                <a:solidFill>
                  <a:prstClr val="white"/>
                </a:solidFill>
              </a:rPr>
              <a:t>Recommendation 4a – </a:t>
            </a:r>
            <a:r>
              <a:rPr lang="en-US" sz="1400" i="1" dirty="0">
                <a:solidFill>
                  <a:prstClr val="white"/>
                </a:solidFill>
                <a:effectLst/>
              </a:rPr>
              <a:t>Senior leaders create an environment that encourages workforce engagement and ownership of fuel reliability standards. Confirm that managers, supervisors and workers understand the causes and consequences of debris-induced fuel failures and that they, in turn, demonstrate ownership of station fuel performance by proactively finding and fixing related problems </a:t>
            </a:r>
          </a:p>
          <a:p>
            <a:pPr lvl="1"/>
            <a:r>
              <a:rPr lang="en-US" dirty="0"/>
              <a:t>Self-assessment of FME program not performed</a:t>
            </a:r>
          </a:p>
          <a:p>
            <a:pPr lvl="1"/>
            <a:r>
              <a:rPr lang="en-US" dirty="0"/>
              <a:t>Procedure not revised to perform time based self-assessment that includes the four program elements from the IER</a:t>
            </a:r>
          </a:p>
          <a:p>
            <a:pPr lvl="1"/>
            <a:endParaRPr lang="en-US" dirty="0"/>
          </a:p>
        </p:txBody>
      </p:sp>
    </p:spTree>
    <p:extLst>
      <p:ext uri="{BB962C8B-B14F-4D97-AF65-F5344CB8AC3E}">
        <p14:creationId xmlns:p14="http://schemas.microsoft.com/office/powerpoint/2010/main" val="434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117" y="683978"/>
            <a:ext cx="7886700" cy="711501"/>
          </a:xfrm>
        </p:spPr>
        <p:txBody>
          <a:bodyPr>
            <a:normAutofit/>
          </a:bodyPr>
          <a:lstStyle/>
          <a:p>
            <a:r>
              <a:rPr lang="en-US" dirty="0"/>
              <a:t>Fuel Performance History</a:t>
            </a:r>
          </a:p>
        </p:txBody>
      </p:sp>
      <p:pic>
        <p:nvPicPr>
          <p:cNvPr id="4" name="Content Placeholder 3"/>
          <p:cNvPicPr>
            <a:picLocks noGrp="1" noChangeAspect="1"/>
          </p:cNvPicPr>
          <p:nvPr>
            <p:ph idx="1"/>
          </p:nvPr>
        </p:nvPicPr>
        <p:blipFill>
          <a:blip r:embed="rId2"/>
          <a:stretch>
            <a:fillRect/>
          </a:stretch>
        </p:blipFill>
        <p:spPr>
          <a:xfrm>
            <a:off x="2876557" y="1661292"/>
            <a:ext cx="6375823" cy="4641850"/>
          </a:xfrm>
          <a:prstGeom prst="rect">
            <a:avLst/>
          </a:prstGeom>
        </p:spPr>
      </p:pic>
    </p:spTree>
    <p:extLst>
      <p:ext uri="{BB962C8B-B14F-4D97-AF65-F5344CB8AC3E}">
        <p14:creationId xmlns:p14="http://schemas.microsoft.com/office/powerpoint/2010/main" val="146443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 Performance Successes</a:t>
            </a:r>
          </a:p>
        </p:txBody>
      </p:sp>
      <p:sp>
        <p:nvSpPr>
          <p:cNvPr id="3" name="Content Placeholder 2"/>
          <p:cNvSpPr>
            <a:spLocks noGrp="1"/>
          </p:cNvSpPr>
          <p:nvPr>
            <p:ph idx="1"/>
          </p:nvPr>
        </p:nvSpPr>
        <p:spPr/>
        <p:txBody>
          <a:bodyPr>
            <a:normAutofit/>
          </a:bodyPr>
          <a:lstStyle/>
          <a:p>
            <a:endParaRPr lang="en-US" dirty="0"/>
          </a:p>
          <a:p>
            <a:r>
              <a:rPr lang="en-US" dirty="0"/>
              <a:t>56 % of cores have operated for &gt; 5 cycles without a fuel failure</a:t>
            </a:r>
          </a:p>
          <a:p>
            <a:r>
              <a:rPr lang="en-US" dirty="0"/>
              <a:t>During 2</a:t>
            </a:r>
            <a:r>
              <a:rPr lang="en-US" baseline="30000" dirty="0"/>
              <a:t>nd</a:t>
            </a:r>
            <a:r>
              <a:rPr lang="en-US" dirty="0"/>
              <a:t> and 3</a:t>
            </a:r>
            <a:r>
              <a:rPr lang="en-US" baseline="30000" dirty="0"/>
              <a:t>rd</a:t>
            </a:r>
            <a:r>
              <a:rPr lang="en-US" dirty="0"/>
              <a:t> quarter no PWR cores operated with a fuel failure</a:t>
            </a:r>
          </a:p>
          <a:p>
            <a:r>
              <a:rPr lang="en-US" dirty="0"/>
              <a:t>At the end of 2020, barring any failures, only 2 cores will have active fuel failures – lowest since 2012</a:t>
            </a:r>
          </a:p>
          <a:p>
            <a:r>
              <a:rPr lang="en-US" dirty="0"/>
              <a:t>If no failures occur between now and end of spring refueling outages, could see ZERO active failures for 1</a:t>
            </a:r>
            <a:r>
              <a:rPr lang="en-US" baseline="30000" dirty="0"/>
              <a:t>st</a:t>
            </a:r>
            <a:r>
              <a:rPr lang="en-US" dirty="0"/>
              <a:t> time ever!</a:t>
            </a:r>
          </a:p>
          <a:p>
            <a:endParaRPr lang="en-US" dirty="0"/>
          </a:p>
        </p:txBody>
      </p:sp>
    </p:spTree>
    <p:extLst>
      <p:ext uri="{BB962C8B-B14F-4D97-AF65-F5344CB8AC3E}">
        <p14:creationId xmlns:p14="http://schemas.microsoft.com/office/powerpoint/2010/main" val="247030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3124202"/>
            <a:ext cx="5867400" cy="1527111"/>
          </a:xfrm>
        </p:spPr>
        <p:txBody>
          <a:bodyPr>
            <a:normAutofit fontScale="90000"/>
          </a:bodyPr>
          <a:lstStyle/>
          <a:p>
            <a:r>
              <a:rPr lang="en-US" dirty="0"/>
              <a:t>Consequential Engineering Errors  </a:t>
            </a:r>
          </a:p>
        </p:txBody>
      </p:sp>
      <p:sp>
        <p:nvSpPr>
          <p:cNvPr id="3" name="Subtitle 2"/>
          <p:cNvSpPr>
            <a:spLocks noGrp="1"/>
          </p:cNvSpPr>
          <p:nvPr>
            <p:ph type="subTitle" idx="1"/>
          </p:nvPr>
        </p:nvSpPr>
        <p:spPr>
          <a:xfrm>
            <a:off x="2438400" y="5105400"/>
            <a:ext cx="7268028" cy="1066800"/>
          </a:xfrm>
        </p:spPr>
        <p:txBody>
          <a:bodyPr/>
          <a:lstStyle/>
          <a:p>
            <a:endParaRPr lang="en-US" dirty="0"/>
          </a:p>
        </p:txBody>
      </p:sp>
      <p:sp>
        <p:nvSpPr>
          <p:cNvPr id="4" name="Slide Number Placeholder 3"/>
          <p:cNvSpPr>
            <a:spLocks noGrp="1"/>
          </p:cNvSpPr>
          <p:nvPr>
            <p:ph type="sldNum" sz="quarter" idx="12"/>
          </p:nvPr>
        </p:nvSpPr>
        <p:spPr>
          <a:xfrm>
            <a:off x="9372600" y="6553200"/>
            <a:ext cx="838200" cy="304800"/>
          </a:xfrm>
          <a:prstGeom prst="rect">
            <a:avLst/>
          </a:prstGeom>
        </p:spPr>
        <p:txBody>
          <a:bodyPr/>
          <a:lstStyle/>
          <a:p>
            <a:fld id="{953989FF-9763-4C25-98BB-0D5AFC50A802}" type="slidenum">
              <a:rPr lang="en-US">
                <a:solidFill>
                  <a:srgbClr val="4F81BD"/>
                </a:solidFill>
                <a:latin typeface="Calibri"/>
              </a:rPr>
              <a:pPr/>
              <a:t>17</a:t>
            </a:fld>
            <a:endParaRPr lang="en-US" dirty="0">
              <a:solidFill>
                <a:srgbClr val="4F81BD"/>
              </a:solidFill>
              <a:latin typeface="Calibri"/>
            </a:endParaRPr>
          </a:p>
        </p:txBody>
      </p:sp>
    </p:spTree>
    <p:extLst>
      <p:ext uri="{BB962C8B-B14F-4D97-AF65-F5344CB8AC3E}">
        <p14:creationId xmlns:p14="http://schemas.microsoft.com/office/powerpoint/2010/main" val="16437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257" y="703943"/>
            <a:ext cx="8207829" cy="5334000"/>
          </a:xfrm>
          <a:prstGeom prst="rect">
            <a:avLst/>
          </a:prstGeom>
          <a:noFill/>
        </p:spPr>
      </p:pic>
    </p:spTree>
    <p:extLst>
      <p:ext uri="{BB962C8B-B14F-4D97-AF65-F5344CB8AC3E}">
        <p14:creationId xmlns:p14="http://schemas.microsoft.com/office/powerpoint/2010/main" val="275994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72600" y="6553200"/>
            <a:ext cx="838200" cy="304800"/>
          </a:xfrm>
          <a:prstGeom prst="rect">
            <a:avLst/>
          </a:prstGeom>
        </p:spPr>
        <p:txBody>
          <a:bodyPr/>
          <a:lstStyle/>
          <a:p>
            <a:fld id="{953989FF-9763-4C25-98BB-0D5AFC50A802}" type="slidenum">
              <a:rPr lang="en-US">
                <a:solidFill>
                  <a:prstClr val="white"/>
                </a:solidFill>
                <a:latin typeface="Calibri"/>
              </a:rPr>
              <a:pPr/>
              <a:t>19</a:t>
            </a:fld>
            <a:endParaRPr lang="en-US" dirty="0">
              <a:solidFill>
                <a:prstClr val="white"/>
              </a:solidFill>
              <a:latin typeface="Calibri"/>
            </a:endParaRPr>
          </a:p>
        </p:txBody>
      </p:sp>
      <p:sp>
        <p:nvSpPr>
          <p:cNvPr id="2" name="Title 1"/>
          <p:cNvSpPr>
            <a:spLocks noGrp="1"/>
          </p:cNvSpPr>
          <p:nvPr>
            <p:ph type="title"/>
          </p:nvPr>
        </p:nvSpPr>
        <p:spPr>
          <a:xfrm>
            <a:off x="2139297" y="461476"/>
            <a:ext cx="8071503" cy="1145135"/>
          </a:xfrm>
        </p:spPr>
        <p:txBody>
          <a:bodyPr>
            <a:noAutofit/>
          </a:bodyPr>
          <a:lstStyle/>
          <a:p>
            <a:pPr algn="ctr">
              <a:lnSpc>
                <a:spcPct val="100000"/>
              </a:lnSpc>
            </a:pPr>
            <a:r>
              <a:rPr lang="en-US" sz="2800" dirty="0"/>
              <a:t>INPO and Industry Initiatives for </a:t>
            </a:r>
            <a:br>
              <a:rPr lang="en-US" sz="2800" dirty="0"/>
            </a:br>
            <a:r>
              <a:rPr lang="en-US" sz="2800" dirty="0"/>
              <a:t>Reducing Consequential Errors</a:t>
            </a:r>
          </a:p>
        </p:txBody>
      </p:sp>
      <p:sp>
        <p:nvSpPr>
          <p:cNvPr id="3" name="Content Placeholder 2"/>
          <p:cNvSpPr>
            <a:spLocks noGrp="1"/>
          </p:cNvSpPr>
          <p:nvPr>
            <p:ph idx="1"/>
          </p:nvPr>
        </p:nvSpPr>
        <p:spPr>
          <a:xfrm>
            <a:off x="2032000" y="1914258"/>
            <a:ext cx="7853082" cy="4638943"/>
          </a:xfrm>
        </p:spPr>
        <p:txBody>
          <a:bodyPr>
            <a:normAutofit fontScale="32500" lnSpcReduction="20000"/>
          </a:bodyPr>
          <a:lstStyle/>
          <a:p>
            <a:pPr marL="282575" lvl="1" indent="-282575">
              <a:lnSpc>
                <a:spcPct val="105000"/>
              </a:lnSpc>
              <a:buSzPct val="110000"/>
              <a:buFont typeface="Arial" pitchFamily="34" charset="0"/>
              <a:buChar char="•"/>
            </a:pPr>
            <a:r>
              <a:rPr lang="en-US" sz="7400" dirty="0">
                <a:effectLst/>
              </a:rPr>
              <a:t>Review and Assist visits (Prevention)</a:t>
            </a:r>
          </a:p>
          <a:p>
            <a:pPr lvl="2" indent="-342900">
              <a:lnSpc>
                <a:spcPct val="120000"/>
              </a:lnSpc>
            </a:pPr>
            <a:r>
              <a:rPr lang="en-US" sz="7400" dirty="0"/>
              <a:t>Project and Digital Upgrade Assist visits</a:t>
            </a:r>
          </a:p>
          <a:p>
            <a:pPr marL="282575" lvl="1" indent="-282575">
              <a:lnSpc>
                <a:spcPct val="105000"/>
              </a:lnSpc>
              <a:buSzPct val="110000"/>
              <a:buFont typeface="Arial" pitchFamily="34" charset="0"/>
              <a:buChar char="•"/>
            </a:pPr>
            <a:r>
              <a:rPr lang="en-US" sz="7200" dirty="0">
                <a:effectLst/>
              </a:rPr>
              <a:t>Other Initiatives</a:t>
            </a:r>
          </a:p>
          <a:p>
            <a:pPr marL="847725" lvl="3" indent="-282575">
              <a:lnSpc>
                <a:spcPct val="105000"/>
              </a:lnSpc>
            </a:pPr>
            <a:r>
              <a:rPr lang="en-US" sz="7200" dirty="0">
                <a:effectLst/>
              </a:rPr>
              <a:t>SCRAM reduction, AC Power Reliability, Program Management Effectiveness </a:t>
            </a:r>
          </a:p>
          <a:p>
            <a:pPr marL="847725" lvl="3" indent="-282575">
              <a:lnSpc>
                <a:spcPct val="105000"/>
              </a:lnSpc>
            </a:pPr>
            <a:r>
              <a:rPr lang="en-US" sz="7200" dirty="0">
                <a:effectLst/>
              </a:rPr>
              <a:t>Evaluation/Peer Review Technical Conscience strengths</a:t>
            </a:r>
            <a:r>
              <a:rPr lang="en-US" sz="7200" dirty="0"/>
              <a:t>/ weaknesses feedback </a:t>
            </a:r>
          </a:p>
          <a:p>
            <a:pPr marL="847725" lvl="3" indent="-282575">
              <a:lnSpc>
                <a:spcPct val="105000"/>
              </a:lnSpc>
            </a:pPr>
            <a:r>
              <a:rPr lang="en-US" sz="7200" dirty="0">
                <a:effectLst/>
              </a:rPr>
              <a:t>Raise engineering leadership awareness of proficiency challenge</a:t>
            </a:r>
            <a:endParaRPr lang="en-US" sz="8000" dirty="0"/>
          </a:p>
        </p:txBody>
      </p:sp>
    </p:spTree>
    <p:extLst>
      <p:ext uri="{BB962C8B-B14F-4D97-AF65-F5344CB8AC3E}">
        <p14:creationId xmlns:p14="http://schemas.microsoft.com/office/powerpoint/2010/main" val="5967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5610" y="-608650"/>
            <a:ext cx="9544832" cy="1677204"/>
          </a:xfrm>
        </p:spPr>
        <p:txBody>
          <a:bodyPr>
            <a:normAutofit/>
          </a:bodyPr>
          <a:lstStyle/>
          <a:p>
            <a:r>
              <a:rPr lang="en-US" sz="4400" dirty="0"/>
              <a:t>Safety Brief</a:t>
            </a:r>
          </a:p>
        </p:txBody>
      </p:sp>
      <p:sp>
        <p:nvSpPr>
          <p:cNvPr id="5" name="Subtitle 2">
            <a:extLst>
              <a:ext uri="{FF2B5EF4-FFF2-40B4-BE49-F238E27FC236}">
                <a16:creationId xmlns:a16="http://schemas.microsoft.com/office/drawing/2014/main" id="{C4945FC9-9082-4968-9EB1-BA91AFF823EC}"/>
              </a:ext>
            </a:extLst>
          </p:cNvPr>
          <p:cNvSpPr txBox="1">
            <a:spLocks/>
          </p:cNvSpPr>
          <p:nvPr/>
        </p:nvSpPr>
        <p:spPr>
          <a:xfrm>
            <a:off x="2298525" y="1472119"/>
            <a:ext cx="9144000" cy="51528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b="1" dirty="0"/>
              <a:t>Environment</a:t>
            </a:r>
          </a:p>
          <a:p>
            <a:pPr marL="800100" lvl="1" indent="-342900" algn="l">
              <a:buFont typeface="Arial" panose="020B0604020202020204" pitchFamily="34" charset="0"/>
              <a:buChar char="•"/>
            </a:pPr>
            <a:r>
              <a:rPr lang="en-US" altLang="en-US" dirty="0"/>
              <a:t>Take a moment to clear any slip, trip or fall hazards in your home workspace or office.</a:t>
            </a:r>
          </a:p>
          <a:p>
            <a:pPr marL="800100" lvl="1" indent="-342900" algn="l">
              <a:buFont typeface="Arial" panose="020B0604020202020204" pitchFamily="34" charset="0"/>
              <a:buChar char="•"/>
            </a:pPr>
            <a:r>
              <a:rPr lang="en-US" altLang="en-US" dirty="0"/>
              <a:t>Clear any potential desk hazards, such as drinks close to your workstation or other electronics.</a:t>
            </a:r>
          </a:p>
          <a:p>
            <a:pPr algn="l"/>
            <a:r>
              <a:rPr lang="en-US" altLang="en-US" b="1" dirty="0"/>
              <a:t>Ergonomics</a:t>
            </a:r>
          </a:p>
          <a:p>
            <a:pPr marL="800100" lvl="1" indent="-342900" algn="l">
              <a:buFont typeface="Arial" panose="020B0604020202020204" pitchFamily="34" charset="0"/>
              <a:buChar char="•"/>
            </a:pPr>
            <a:r>
              <a:rPr lang="en-US" altLang="en-US" dirty="0"/>
              <a:t>There will be a break between each presentation.</a:t>
            </a:r>
          </a:p>
          <a:p>
            <a:pPr marL="800100" lvl="1" indent="-342900" algn="l">
              <a:buFont typeface="Arial" panose="020B0604020202020204" pitchFamily="34" charset="0"/>
              <a:buChar char="•"/>
            </a:pPr>
            <a:r>
              <a:rPr lang="en-US" altLang="en-US" dirty="0"/>
              <a:t>Take this opportunity to stand up, stretch, or get a drink.</a:t>
            </a:r>
          </a:p>
          <a:p>
            <a:pPr algn="l"/>
            <a:r>
              <a:rPr lang="en-US" altLang="en-US" b="1" dirty="0"/>
              <a:t>Managing Potential Distractions</a:t>
            </a:r>
          </a:p>
          <a:p>
            <a:pPr marL="800100" lvl="1" indent="-342900" algn="l">
              <a:buFont typeface="Arial" panose="020B0604020202020204" pitchFamily="34" charset="0"/>
              <a:buChar char="•"/>
            </a:pPr>
            <a:r>
              <a:rPr lang="en-US" altLang="en-US" dirty="0"/>
              <a:t>We understand that working from home has its own challenges.</a:t>
            </a:r>
          </a:p>
          <a:p>
            <a:pPr marL="800100" lvl="1" indent="-342900" algn="l">
              <a:buFont typeface="Arial" panose="020B0604020202020204" pitchFamily="34" charset="0"/>
              <a:buChar char="•"/>
            </a:pPr>
            <a:r>
              <a:rPr lang="en-US" altLang="en-US" dirty="0"/>
              <a:t>Take time to prioritize family first.</a:t>
            </a:r>
          </a:p>
          <a:p>
            <a:pPr marL="800100" lvl="1" indent="-342900" algn="l">
              <a:buFont typeface="Arial" panose="020B0604020202020204" pitchFamily="34" charset="0"/>
              <a:buChar char="•"/>
            </a:pPr>
            <a:r>
              <a:rPr lang="en-US" altLang="en-US" dirty="0"/>
              <a:t>Event will be recorded in case anyone misses the event and wants to catch up later.</a:t>
            </a:r>
          </a:p>
        </p:txBody>
      </p:sp>
    </p:spTree>
    <p:extLst>
      <p:ext uri="{BB962C8B-B14F-4D97-AF65-F5344CB8AC3E}">
        <p14:creationId xmlns:p14="http://schemas.microsoft.com/office/powerpoint/2010/main" val="40334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Intake Cooling Water Blockage</a:t>
            </a:r>
          </a:p>
        </p:txBody>
      </p:sp>
      <p:pic>
        <p:nvPicPr>
          <p:cNvPr id="4" name="chart"/>
          <p:cNvPicPr>
            <a:picLocks noGrp="1" noChangeAspect="1"/>
          </p:cNvPicPr>
          <p:nvPr>
            <p:ph idx="1"/>
          </p:nvPr>
        </p:nvPicPr>
        <p:blipFill>
          <a:blip r:embed="rId2"/>
          <a:stretch>
            <a:fillRect/>
          </a:stretch>
        </p:blipFill>
        <p:spPr>
          <a:xfrm>
            <a:off x="2068287" y="1741715"/>
            <a:ext cx="8063139" cy="4129315"/>
          </a:xfrm>
          <a:prstGeom prst="rect">
            <a:avLst/>
          </a:prstGeom>
        </p:spPr>
      </p:pic>
    </p:spTree>
    <p:extLst>
      <p:ext uri="{BB962C8B-B14F-4D97-AF65-F5344CB8AC3E}">
        <p14:creationId xmlns:p14="http://schemas.microsoft.com/office/powerpoint/2010/main" val="138085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white"/>
                </a:solidFill>
              </a:rPr>
              <a:t>Actions</a:t>
            </a:r>
            <a:endParaRPr lang="en-US" dirty="0"/>
          </a:p>
        </p:txBody>
      </p:sp>
      <p:sp>
        <p:nvSpPr>
          <p:cNvPr id="3" name="Content Placeholder 2"/>
          <p:cNvSpPr>
            <a:spLocks noGrp="1"/>
          </p:cNvSpPr>
          <p:nvPr>
            <p:ph idx="1"/>
          </p:nvPr>
        </p:nvSpPr>
        <p:spPr/>
        <p:txBody>
          <a:bodyPr>
            <a:normAutofit lnSpcReduction="10000"/>
          </a:bodyPr>
          <a:lstStyle/>
          <a:p>
            <a:r>
              <a:rPr lang="en-US" dirty="0"/>
              <a:t>Deploy communication strategy to inform the industry of this adverse trend</a:t>
            </a:r>
          </a:p>
          <a:p>
            <a:pPr lvl="1"/>
            <a:r>
              <a:rPr lang="en-US" dirty="0"/>
              <a:t>Insights articles</a:t>
            </a:r>
          </a:p>
          <a:p>
            <a:pPr lvl="1"/>
            <a:r>
              <a:rPr lang="en-US" dirty="0"/>
              <a:t>Letter from INPO EVP</a:t>
            </a:r>
          </a:p>
          <a:p>
            <a:pPr lvl="1"/>
            <a:r>
              <a:rPr lang="en-US" dirty="0"/>
              <a:t>Discuss at EVP meeting</a:t>
            </a:r>
          </a:p>
          <a:p>
            <a:r>
              <a:rPr lang="en-US" dirty="0"/>
              <a:t>Carry intake cooling water performance as a focus area for EN/CM</a:t>
            </a:r>
          </a:p>
          <a:p>
            <a:r>
              <a:rPr lang="en-US" dirty="0"/>
              <a:t>Form an industry working group</a:t>
            </a:r>
          </a:p>
          <a:p>
            <a:pPr lvl="1"/>
            <a:r>
              <a:rPr lang="en-US" dirty="0"/>
              <a:t>Discuss drivers</a:t>
            </a:r>
          </a:p>
          <a:p>
            <a:pPr lvl="1"/>
            <a:r>
              <a:rPr lang="en-US" dirty="0"/>
              <a:t>Develop industry actions</a:t>
            </a:r>
          </a:p>
        </p:txBody>
      </p:sp>
    </p:spTree>
    <p:extLst>
      <p:ext uri="{BB962C8B-B14F-4D97-AF65-F5344CB8AC3E}">
        <p14:creationId xmlns:p14="http://schemas.microsoft.com/office/powerpoint/2010/main" val="241217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18" y="-168235"/>
            <a:ext cx="8140700" cy="1646713"/>
          </a:xfrm>
        </p:spPr>
        <p:txBody>
          <a:bodyPr>
            <a:normAutofit/>
          </a:bodyPr>
          <a:lstStyle/>
          <a:p>
            <a:r>
              <a:rPr lang="en-US" dirty="0"/>
              <a:t>Future Configuration Mgmt.</a:t>
            </a:r>
          </a:p>
        </p:txBody>
      </p:sp>
      <p:sp>
        <p:nvSpPr>
          <p:cNvPr id="3" name="Content Placeholder 2"/>
          <p:cNvSpPr>
            <a:spLocks noGrp="1"/>
          </p:cNvSpPr>
          <p:nvPr>
            <p:ph idx="1"/>
          </p:nvPr>
        </p:nvSpPr>
        <p:spPr>
          <a:xfrm>
            <a:off x="1930029" y="2377622"/>
            <a:ext cx="8140701" cy="4377459"/>
          </a:xfrm>
        </p:spPr>
        <p:txBody>
          <a:bodyPr>
            <a:normAutofit/>
          </a:bodyPr>
          <a:lstStyle/>
          <a:p>
            <a:r>
              <a:rPr lang="en-US" dirty="0"/>
              <a:t>Is Engineering as or more effective working remotely?</a:t>
            </a:r>
          </a:p>
          <a:p>
            <a:r>
              <a:rPr lang="en-US" dirty="0"/>
              <a:t>What does current industry CM performance mean? </a:t>
            </a:r>
          </a:p>
          <a:p>
            <a:r>
              <a:rPr lang="en-US" dirty="0"/>
              <a:t>Input from this group </a:t>
            </a:r>
          </a:p>
        </p:txBody>
      </p:sp>
    </p:spTree>
    <p:extLst>
      <p:ext uri="{BB962C8B-B14F-4D97-AF65-F5344CB8AC3E}">
        <p14:creationId xmlns:p14="http://schemas.microsoft.com/office/powerpoint/2010/main" val="199352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372600" y="6553200"/>
            <a:ext cx="838200" cy="304800"/>
          </a:xfrm>
          <a:prstGeom prst="rect">
            <a:avLst/>
          </a:prstGeom>
        </p:spPr>
        <p:txBody>
          <a:bodyPr/>
          <a:lstStyle/>
          <a:p>
            <a:pPr>
              <a:defRPr/>
            </a:pPr>
            <a:fld id="{90135678-A331-4690-991C-5091D95568EB}" type="slidenum">
              <a:rPr lang="en-US">
                <a:solidFill>
                  <a:prstClr val="white"/>
                </a:solidFill>
                <a:latin typeface="Calibri"/>
              </a:rPr>
              <a:pPr>
                <a:defRPr/>
              </a:pPr>
              <a:t>23</a:t>
            </a:fld>
            <a:endParaRPr lang="en-US" dirty="0">
              <a:solidFill>
                <a:prstClr val="white"/>
              </a:solidFill>
              <a:latin typeface="Calibri"/>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9462013" y="4665683"/>
            <a:ext cx="2496498" cy="1887517"/>
          </a:xfrm>
          <a:prstGeom prst="rect">
            <a:avLst/>
          </a:prstGeom>
          <a:ln>
            <a:noFill/>
          </a:ln>
          <a:effectLst>
            <a:softEdge rad="112500"/>
          </a:effectLst>
        </p:spPr>
      </p:pic>
      <p:sp>
        <p:nvSpPr>
          <p:cNvPr id="5" name="Content Placeholder 2">
            <a:extLst>
              <a:ext uri="{FF2B5EF4-FFF2-40B4-BE49-F238E27FC236}">
                <a16:creationId xmlns:a16="http://schemas.microsoft.com/office/drawing/2014/main" id="{06720B71-E458-4283-B654-DF5E9039E902}"/>
              </a:ext>
            </a:extLst>
          </p:cNvPr>
          <p:cNvSpPr txBox="1">
            <a:spLocks/>
          </p:cNvSpPr>
          <p:nvPr/>
        </p:nvSpPr>
        <p:spPr>
          <a:xfrm>
            <a:off x="659627" y="2328141"/>
            <a:ext cx="7142635" cy="437745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85000"/>
              </a:lnSpc>
              <a:spcBef>
                <a:spcPts val="0"/>
              </a:spcBef>
              <a:spcAft>
                <a:spcPts val="600"/>
              </a:spcAft>
              <a:buClr>
                <a:schemeClr val="bg1"/>
              </a:buClr>
              <a:buSzPct val="110000"/>
              <a:buFont typeface="Arial" pitchFamily="34" charset="0"/>
              <a:buNone/>
              <a:defRPr sz="3200" b="1"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marL="457200" indent="0" algn="ctr" defTabSz="914400" rtl="0" eaLnBrk="1" latinLnBrk="0" hangingPunct="1">
              <a:lnSpc>
                <a:spcPct val="85000"/>
              </a:lnSpc>
              <a:spcBef>
                <a:spcPts val="0"/>
              </a:spcBef>
              <a:spcAft>
                <a:spcPts val="1200"/>
              </a:spcAft>
              <a:buClr>
                <a:schemeClr val="bg1"/>
              </a:buClr>
              <a:buFont typeface="Arial" pitchFamily="34" charset="0"/>
              <a:buNone/>
              <a:defRPr sz="28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2pPr>
            <a:lvl3pPr marL="914400" indent="0" algn="ctr" defTabSz="914400" rtl="0" eaLnBrk="1" latinLnBrk="0" hangingPunct="1">
              <a:lnSpc>
                <a:spcPct val="85000"/>
              </a:lnSpc>
              <a:spcBef>
                <a:spcPts val="0"/>
              </a:spcBef>
              <a:spcAft>
                <a:spcPts val="1200"/>
              </a:spcAft>
              <a:buClr>
                <a:schemeClr val="bg1"/>
              </a:buClr>
              <a:buSzPct val="110000"/>
              <a:buFont typeface="Arial" pitchFamily="34" charset="0"/>
              <a:buNone/>
              <a:defRPr sz="24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3pPr>
            <a:lvl4pPr marL="1371600" indent="0" algn="ctr" defTabSz="914400" rtl="0" eaLnBrk="1" latinLnBrk="0" hangingPunct="1">
              <a:lnSpc>
                <a:spcPct val="85000"/>
              </a:lnSpc>
              <a:spcBef>
                <a:spcPts val="0"/>
              </a:spcBef>
              <a:spcAft>
                <a:spcPts val="1200"/>
              </a:spcAft>
              <a:buClr>
                <a:schemeClr val="bg1"/>
              </a:buClr>
              <a:buFont typeface="Arial" pitchFamily="34" charset="0"/>
              <a:buNone/>
              <a:defRPr sz="20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4pPr>
            <a:lvl5pPr marL="1828800" indent="0" algn="ctr" defTabSz="914400" rtl="0" eaLnBrk="1" latinLnBrk="0" hangingPunct="1">
              <a:lnSpc>
                <a:spcPct val="85000"/>
              </a:lnSpc>
              <a:spcBef>
                <a:spcPts val="0"/>
              </a:spcBef>
              <a:spcAft>
                <a:spcPts val="1200"/>
              </a:spcAft>
              <a:buClr>
                <a:schemeClr val="bg1"/>
              </a:buClr>
              <a:buSzPct val="110000"/>
              <a:buFont typeface="Arial" pitchFamily="34" charset="0"/>
              <a:buNone/>
              <a:defRPr sz="20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US" dirty="0"/>
              <a:t>Please use Slido to enter any questions that you have at this time.</a:t>
            </a:r>
            <a:br>
              <a:rPr lang="en-US" dirty="0"/>
            </a:br>
            <a:endParaRPr lang="en-US" dirty="0"/>
          </a:p>
          <a:p>
            <a:pPr marL="457200" indent="-457200">
              <a:buFont typeface="Arial" panose="020B0604020202020204" pitchFamily="34" charset="0"/>
              <a:buChar char="•"/>
            </a:pPr>
            <a:r>
              <a:rPr lang="en-US" dirty="0"/>
              <a:t>Please note that if we don’t get to your question, we will collect all questions and get a response back to all attendees in a follow-up email following the conference’s conclusion.</a:t>
            </a:r>
          </a:p>
          <a:p>
            <a:endParaRPr lang="en-US" dirty="0"/>
          </a:p>
        </p:txBody>
      </p:sp>
      <p:pic>
        <p:nvPicPr>
          <p:cNvPr id="6" name="Picture 5">
            <a:extLst>
              <a:ext uri="{FF2B5EF4-FFF2-40B4-BE49-F238E27FC236}">
                <a16:creationId xmlns:a16="http://schemas.microsoft.com/office/drawing/2014/main" id="{3CF4B06F-3726-46C8-B9B4-AE703476C5BE}"/>
              </a:ext>
            </a:extLst>
          </p:cNvPr>
          <p:cNvPicPr>
            <a:picLocks noChangeAspect="1"/>
          </p:cNvPicPr>
          <p:nvPr/>
        </p:nvPicPr>
        <p:blipFill>
          <a:blip r:embed="rId4"/>
          <a:stretch>
            <a:fillRect/>
          </a:stretch>
        </p:blipFill>
        <p:spPr>
          <a:xfrm>
            <a:off x="10237642" y="2492634"/>
            <a:ext cx="1612286" cy="1609137"/>
          </a:xfrm>
          <a:prstGeom prst="rect">
            <a:avLst/>
          </a:prstGeom>
        </p:spPr>
      </p:pic>
      <p:sp>
        <p:nvSpPr>
          <p:cNvPr id="7" name="Subtitle 2">
            <a:extLst>
              <a:ext uri="{FF2B5EF4-FFF2-40B4-BE49-F238E27FC236}">
                <a16:creationId xmlns:a16="http://schemas.microsoft.com/office/drawing/2014/main" id="{51476192-8B06-4D07-97D2-6E2AA44368C8}"/>
              </a:ext>
            </a:extLst>
          </p:cNvPr>
          <p:cNvSpPr>
            <a:spLocks noGrp="1"/>
          </p:cNvSpPr>
          <p:nvPr>
            <p:ph type="subTitle" idx="1"/>
          </p:nvPr>
        </p:nvSpPr>
        <p:spPr>
          <a:xfrm>
            <a:off x="7741144" y="1907794"/>
            <a:ext cx="2496498" cy="2237439"/>
          </a:xfrm>
        </p:spPr>
        <p:txBody>
          <a:bodyPr>
            <a:noAutofit/>
          </a:bodyPr>
          <a:lstStyle/>
          <a:p>
            <a:r>
              <a:rPr lang="en-US" sz="1800" dirty="0"/>
              <a:t>For Q&amp;A:</a:t>
            </a:r>
          </a:p>
          <a:p>
            <a:r>
              <a:rPr lang="en-US" sz="1800" dirty="0"/>
              <a:t>Join at:  Slido.com</a:t>
            </a:r>
          </a:p>
          <a:p>
            <a:r>
              <a:rPr lang="en-US" sz="1800" dirty="0"/>
              <a:t>#CMBG20</a:t>
            </a:r>
          </a:p>
          <a:p>
            <a:r>
              <a:rPr lang="en-US" sz="1800" dirty="0"/>
              <a:t>Passcode:  CMBG20</a:t>
            </a:r>
          </a:p>
          <a:p>
            <a:endParaRPr lang="en-US" sz="1200" dirty="0"/>
          </a:p>
        </p:txBody>
      </p:sp>
      <p:sp>
        <p:nvSpPr>
          <p:cNvPr id="8" name="Subtitle 2">
            <a:extLst>
              <a:ext uri="{FF2B5EF4-FFF2-40B4-BE49-F238E27FC236}">
                <a16:creationId xmlns:a16="http://schemas.microsoft.com/office/drawing/2014/main" id="{99CFCD65-A0E7-423C-B861-BDBA254948E4}"/>
              </a:ext>
            </a:extLst>
          </p:cNvPr>
          <p:cNvSpPr txBox="1">
            <a:spLocks/>
          </p:cNvSpPr>
          <p:nvPr/>
        </p:nvSpPr>
        <p:spPr>
          <a:xfrm>
            <a:off x="10237642" y="1907794"/>
            <a:ext cx="1534297" cy="560080"/>
          </a:xfrm>
          <a:prstGeom prst="rect">
            <a:avLst/>
          </a:prstGeom>
        </p:spPr>
        <p:txBody>
          <a:bodyPr vert="horz" lIns="91440" tIns="45720" rIns="91440" bIns="45720" rtlCol="0" anchor="t">
            <a:noAutofit/>
          </a:bodyPr>
          <a:lstStyle>
            <a:lvl1pPr marL="0" indent="0" algn="l" defTabSz="914400" rtl="0" eaLnBrk="1" latinLnBrk="0" hangingPunct="1">
              <a:lnSpc>
                <a:spcPct val="85000"/>
              </a:lnSpc>
              <a:spcBef>
                <a:spcPts val="0"/>
              </a:spcBef>
              <a:spcAft>
                <a:spcPts val="600"/>
              </a:spcAft>
              <a:buClr>
                <a:schemeClr val="bg1"/>
              </a:buClr>
              <a:buSzPct val="110000"/>
              <a:buFont typeface="Arial" pitchFamily="34" charset="0"/>
              <a:buNone/>
              <a:defRPr sz="3200" b="1"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marL="457200" indent="0" algn="ctr" defTabSz="914400" rtl="0" eaLnBrk="1" latinLnBrk="0" hangingPunct="1">
              <a:lnSpc>
                <a:spcPct val="85000"/>
              </a:lnSpc>
              <a:spcBef>
                <a:spcPts val="0"/>
              </a:spcBef>
              <a:spcAft>
                <a:spcPts val="1200"/>
              </a:spcAft>
              <a:buClr>
                <a:schemeClr val="bg1"/>
              </a:buClr>
              <a:buFont typeface="Arial" pitchFamily="34" charset="0"/>
              <a:buNone/>
              <a:defRPr sz="28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2pPr>
            <a:lvl3pPr marL="914400" indent="0" algn="ctr" defTabSz="914400" rtl="0" eaLnBrk="1" latinLnBrk="0" hangingPunct="1">
              <a:lnSpc>
                <a:spcPct val="85000"/>
              </a:lnSpc>
              <a:spcBef>
                <a:spcPts val="0"/>
              </a:spcBef>
              <a:spcAft>
                <a:spcPts val="1200"/>
              </a:spcAft>
              <a:buClr>
                <a:schemeClr val="bg1"/>
              </a:buClr>
              <a:buSzPct val="110000"/>
              <a:buFont typeface="Arial" pitchFamily="34" charset="0"/>
              <a:buNone/>
              <a:defRPr sz="24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3pPr>
            <a:lvl4pPr marL="1371600" indent="0" algn="ctr" defTabSz="914400" rtl="0" eaLnBrk="1" latinLnBrk="0" hangingPunct="1">
              <a:lnSpc>
                <a:spcPct val="85000"/>
              </a:lnSpc>
              <a:spcBef>
                <a:spcPts val="0"/>
              </a:spcBef>
              <a:spcAft>
                <a:spcPts val="1200"/>
              </a:spcAft>
              <a:buClr>
                <a:schemeClr val="bg1"/>
              </a:buClr>
              <a:buFont typeface="Arial" pitchFamily="34" charset="0"/>
              <a:buNone/>
              <a:defRPr sz="20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4pPr>
            <a:lvl5pPr marL="1828800" indent="0" algn="ctr" defTabSz="914400" rtl="0" eaLnBrk="1" latinLnBrk="0" hangingPunct="1">
              <a:lnSpc>
                <a:spcPct val="85000"/>
              </a:lnSpc>
              <a:spcBef>
                <a:spcPts val="0"/>
              </a:spcBef>
              <a:spcAft>
                <a:spcPts val="1200"/>
              </a:spcAft>
              <a:buClr>
                <a:schemeClr val="bg1"/>
              </a:buClr>
              <a:buSzPct val="110000"/>
              <a:buFont typeface="Arial" pitchFamily="34" charset="0"/>
              <a:buNone/>
              <a:defRPr sz="2000" kern="1200" spc="0" baseline="0">
                <a:solidFill>
                  <a:schemeClr val="tx1">
                    <a:tint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800" dirty="0"/>
              <a:t>Or, scan this QR Code</a:t>
            </a:r>
            <a:endParaRPr lang="en-US" sz="1200" dirty="0"/>
          </a:p>
        </p:txBody>
      </p:sp>
    </p:spTree>
    <p:extLst>
      <p:ext uri="{BB962C8B-B14F-4D97-AF65-F5344CB8AC3E}">
        <p14:creationId xmlns:p14="http://schemas.microsoft.com/office/powerpoint/2010/main" val="33647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16" descr="A large stadium with green grass&#10;&#10;Description automatically generated">
            <a:extLst>
              <a:ext uri="{FF2B5EF4-FFF2-40B4-BE49-F238E27FC236}">
                <a16:creationId xmlns:a16="http://schemas.microsoft.com/office/drawing/2014/main" id="{385A8D0E-C231-449E-A1CE-1CE534DE10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17032" b="1"/>
          <a:stretch/>
        </p:blipFill>
        <p:spPr>
          <a:xfrm>
            <a:off x="2562726" y="1"/>
            <a:ext cx="9629274" cy="6857999"/>
          </a:xfrm>
          <a:prstGeom prst="rect">
            <a:avLst/>
          </a:prstGeom>
        </p:spPr>
      </p:pic>
      <p:sp>
        <p:nvSpPr>
          <p:cNvPr id="28" name="Freeform: Shape 21">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3">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511DB8-B8C8-41F8-874F-C2CFD0BDFF6D}"/>
              </a:ext>
            </a:extLst>
          </p:cNvPr>
          <p:cNvSpPr>
            <a:spLocks noGrp="1"/>
          </p:cNvSpPr>
          <p:nvPr>
            <p:ph type="title"/>
          </p:nvPr>
        </p:nvSpPr>
        <p:spPr>
          <a:xfrm>
            <a:off x="843603" y="296609"/>
            <a:ext cx="3879232" cy="2248122"/>
          </a:xfrm>
        </p:spPr>
        <p:txBody>
          <a:bodyPr vert="horz" lIns="91440" tIns="45720" rIns="91440" bIns="45720" rtlCol="0" anchor="b">
            <a:normAutofit/>
          </a:bodyPr>
          <a:lstStyle/>
          <a:p>
            <a:r>
              <a:rPr lang="en-US" sz="8800" dirty="0"/>
              <a:t>Break</a:t>
            </a:r>
          </a:p>
        </p:txBody>
      </p:sp>
    </p:spTree>
    <p:extLst>
      <p:ext uri="{BB962C8B-B14F-4D97-AF65-F5344CB8AC3E}">
        <p14:creationId xmlns:p14="http://schemas.microsoft.com/office/powerpoint/2010/main" val="292836223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4815" y="707795"/>
            <a:ext cx="9922933" cy="971103"/>
          </a:xfrm>
        </p:spPr>
        <p:txBody>
          <a:bodyPr/>
          <a:lstStyle/>
          <a:p>
            <a:pPr algn="ctr"/>
            <a:r>
              <a:rPr lang="en-US" dirty="0"/>
              <a:t>TVA SIEP Issue Resolutions</a:t>
            </a:r>
          </a:p>
        </p:txBody>
      </p:sp>
      <p:pic>
        <p:nvPicPr>
          <p:cNvPr id="5" name="Picture 4"/>
          <p:cNvPicPr>
            <a:picLocks noChangeAspect="1"/>
          </p:cNvPicPr>
          <p:nvPr/>
        </p:nvPicPr>
        <p:blipFill>
          <a:blip r:embed="rId2"/>
          <a:stretch>
            <a:fillRect/>
          </a:stretch>
        </p:blipFill>
        <p:spPr>
          <a:xfrm>
            <a:off x="3696291" y="1913435"/>
            <a:ext cx="3804893" cy="3398044"/>
          </a:xfrm>
          <a:prstGeom prst="rect">
            <a:avLst/>
          </a:prstGeom>
        </p:spPr>
      </p:pic>
      <p:sp>
        <p:nvSpPr>
          <p:cNvPr id="3" name="TextBox 2"/>
          <p:cNvSpPr txBox="1"/>
          <p:nvPr/>
        </p:nvSpPr>
        <p:spPr>
          <a:xfrm>
            <a:off x="2968052" y="5726243"/>
            <a:ext cx="496174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Eric Turner, Manager Engineering Support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Sequoyah Nuclear Power Station</a:t>
            </a:r>
          </a:p>
        </p:txBody>
      </p:sp>
    </p:spTree>
    <p:extLst>
      <p:ext uri="{BB962C8B-B14F-4D97-AF65-F5344CB8AC3E}">
        <p14:creationId xmlns:p14="http://schemas.microsoft.com/office/powerpoint/2010/main" val="3352272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Tools</a:t>
            </a:r>
          </a:p>
        </p:txBody>
      </p:sp>
      <p:sp>
        <p:nvSpPr>
          <p:cNvPr id="3" name="Content Placeholder 2"/>
          <p:cNvSpPr>
            <a:spLocks noGrp="1"/>
          </p:cNvSpPr>
          <p:nvPr>
            <p:ph idx="1"/>
          </p:nvPr>
        </p:nvSpPr>
        <p:spPr/>
        <p:txBody>
          <a:bodyPr>
            <a:normAutofit/>
          </a:bodyPr>
          <a:lstStyle/>
          <a:p>
            <a:r>
              <a:rPr lang="en-US" sz="2800" dirty="0"/>
              <a:t>Maximo </a:t>
            </a:r>
          </a:p>
          <a:p>
            <a:pPr lvl="1"/>
            <a:r>
              <a:rPr lang="en-US" sz="2600" dirty="0"/>
              <a:t>Work Management Software</a:t>
            </a:r>
          </a:p>
          <a:p>
            <a:r>
              <a:rPr lang="en-US" sz="2800" dirty="0"/>
              <a:t>CMISDP – SIEP application</a:t>
            </a:r>
          </a:p>
          <a:p>
            <a:pPr lvl="1"/>
            <a:r>
              <a:rPr lang="en-US" sz="2600" dirty="0"/>
              <a:t>Engineering Change Software</a:t>
            </a:r>
          </a:p>
          <a:p>
            <a:r>
              <a:rPr lang="en-US" sz="2800" dirty="0"/>
              <a:t>Enterprise Content Management (ECM)</a:t>
            </a:r>
          </a:p>
          <a:p>
            <a:pPr lvl="1"/>
            <a:r>
              <a:rPr lang="en-US" sz="2600" dirty="0"/>
              <a:t>Records Management Software</a:t>
            </a:r>
          </a:p>
        </p:txBody>
      </p:sp>
    </p:spTree>
    <p:extLst>
      <p:ext uri="{BB962C8B-B14F-4D97-AF65-F5344CB8AC3E}">
        <p14:creationId xmlns:p14="http://schemas.microsoft.com/office/powerpoint/2010/main" val="1825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SIEP Process</a:t>
            </a:r>
          </a:p>
        </p:txBody>
      </p:sp>
      <p:sp>
        <p:nvSpPr>
          <p:cNvPr id="3" name="Content Placeholder 2"/>
          <p:cNvSpPr>
            <a:spLocks noGrp="1"/>
          </p:cNvSpPr>
          <p:nvPr>
            <p:ph idx="1"/>
          </p:nvPr>
        </p:nvSpPr>
        <p:spPr/>
        <p:txBody>
          <a:bodyPr/>
          <a:lstStyle/>
          <a:p>
            <a:r>
              <a:rPr lang="en-US" dirty="0"/>
              <a:t>TVA Adopted the new SIEP Process and has been implementing for about 12 months</a:t>
            </a:r>
          </a:p>
          <a:p>
            <a:r>
              <a:rPr lang="en-US" dirty="0"/>
              <a:t>Seen as a success in leveraging a robust equivalency process which allows minor configuration document updates</a:t>
            </a:r>
          </a:p>
          <a:p>
            <a:r>
              <a:rPr lang="en-US" dirty="0"/>
              <a:t>Procurement Engineering is qualified and enrolled in the accredited engineering training program</a:t>
            </a:r>
          </a:p>
          <a:p>
            <a:r>
              <a:rPr lang="en-US" dirty="0"/>
              <a:t>TVA also qualified key personnel in our EFIN/Rapid Response engineering department </a:t>
            </a:r>
          </a:p>
          <a:p>
            <a:pPr lvl="1"/>
            <a:r>
              <a:rPr lang="en-US" dirty="0"/>
              <a:t>Allow additional resources to perform the new Item Equivalencies</a:t>
            </a:r>
          </a:p>
          <a:p>
            <a:endParaRPr lang="en-US" dirty="0"/>
          </a:p>
        </p:txBody>
      </p:sp>
    </p:spTree>
    <p:extLst>
      <p:ext uri="{BB962C8B-B14F-4D97-AF65-F5344CB8AC3E}">
        <p14:creationId xmlns:p14="http://schemas.microsoft.com/office/powerpoint/2010/main" val="409818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ISSUES</a:t>
            </a:r>
          </a:p>
        </p:txBody>
      </p:sp>
      <p:sp>
        <p:nvSpPr>
          <p:cNvPr id="4" name="Content Placeholder 3"/>
          <p:cNvSpPr>
            <a:spLocks noGrp="1"/>
          </p:cNvSpPr>
          <p:nvPr>
            <p:ph idx="1"/>
          </p:nvPr>
        </p:nvSpPr>
        <p:spPr/>
        <p:txBody>
          <a:bodyPr>
            <a:normAutofit lnSpcReduction="10000"/>
          </a:bodyPr>
          <a:lstStyle/>
          <a:p>
            <a:r>
              <a:rPr lang="en-US" dirty="0"/>
              <a:t>Updating documents that are impacted</a:t>
            </a:r>
          </a:p>
          <a:p>
            <a:pPr lvl="1"/>
            <a:r>
              <a:rPr lang="en-US" dirty="0"/>
              <a:t>Tracking document updates</a:t>
            </a:r>
          </a:p>
          <a:p>
            <a:pPr lvl="1"/>
            <a:r>
              <a:rPr lang="en-US" dirty="0"/>
              <a:t>Method of updating the drawings due to ECM limitations</a:t>
            </a:r>
          </a:p>
          <a:p>
            <a:pPr lvl="1"/>
            <a:r>
              <a:rPr lang="en-US" dirty="0"/>
              <a:t>Set point and Scaling document updates</a:t>
            </a:r>
          </a:p>
          <a:p>
            <a:pPr lvl="1"/>
            <a:endParaRPr lang="en-US" dirty="0"/>
          </a:p>
          <a:p>
            <a:r>
              <a:rPr lang="en-US" dirty="0"/>
              <a:t>CMISDP – Interaction with ECM</a:t>
            </a:r>
          </a:p>
          <a:p>
            <a:pPr lvl="1"/>
            <a:r>
              <a:rPr lang="en-US" dirty="0"/>
              <a:t>Equivalencies would not automatically go to ECM (TVA IT and PKMJ fixed this issue)</a:t>
            </a:r>
          </a:p>
          <a:p>
            <a:pPr lvl="2"/>
            <a:r>
              <a:rPr lang="en-US" dirty="0"/>
              <a:t>Packages now go automatically into ECM</a:t>
            </a:r>
          </a:p>
          <a:p>
            <a:pPr lvl="1"/>
            <a:endParaRPr lang="en-US" dirty="0"/>
          </a:p>
          <a:p>
            <a:r>
              <a:rPr lang="en-US" dirty="0"/>
              <a:t>Training other impacted groups</a:t>
            </a:r>
          </a:p>
          <a:p>
            <a:pPr lvl="1"/>
            <a:r>
              <a:rPr lang="en-US" dirty="0"/>
              <a:t>Planning, Design Engineering and Engineering Support  </a:t>
            </a:r>
          </a:p>
          <a:p>
            <a:endParaRPr lang="en-US" dirty="0"/>
          </a:p>
        </p:txBody>
      </p:sp>
    </p:spTree>
    <p:extLst>
      <p:ext uri="{BB962C8B-B14F-4D97-AF65-F5344CB8AC3E}">
        <p14:creationId xmlns:p14="http://schemas.microsoft.com/office/powerpoint/2010/main" val="4249585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38179" cy="1320800"/>
          </a:xfrm>
        </p:spPr>
        <p:txBody>
          <a:bodyPr>
            <a:normAutofit fontScale="90000"/>
          </a:bodyPr>
          <a:lstStyle/>
          <a:p>
            <a:pPr algn="ctr"/>
            <a:r>
              <a:rPr lang="en-US" sz="4400" dirty="0"/>
              <a:t>Resolutions - Documents</a:t>
            </a:r>
            <a:r>
              <a:rPr lang="en-US" sz="4800" dirty="0"/>
              <a:t> </a:t>
            </a:r>
            <a:br>
              <a:rPr lang="en-US" b="1" dirty="0"/>
            </a:br>
            <a:endParaRPr lang="en-US" dirty="0"/>
          </a:p>
        </p:txBody>
      </p:sp>
      <p:sp>
        <p:nvSpPr>
          <p:cNvPr id="3" name="Content Placeholder 2"/>
          <p:cNvSpPr>
            <a:spLocks noGrp="1"/>
          </p:cNvSpPr>
          <p:nvPr>
            <p:ph idx="1"/>
          </p:nvPr>
        </p:nvSpPr>
        <p:spPr>
          <a:xfrm>
            <a:off x="677334" y="2160589"/>
            <a:ext cx="8596668" cy="4325936"/>
          </a:xfrm>
        </p:spPr>
        <p:txBody>
          <a:bodyPr>
            <a:normAutofit lnSpcReduction="10000"/>
          </a:bodyPr>
          <a:lstStyle/>
          <a:p>
            <a:r>
              <a:rPr lang="en-US" sz="2100" b="1" dirty="0"/>
              <a:t>Tracking document updates</a:t>
            </a:r>
          </a:p>
          <a:p>
            <a:r>
              <a:rPr lang="en-US" dirty="0"/>
              <a:t>Maximo is used to track when document updates are needed for an IEE. This is done by canceling the obsolete item in Maximo so it can no longer be used for procurement. </a:t>
            </a:r>
          </a:p>
          <a:p>
            <a:pPr lvl="1"/>
            <a:r>
              <a:rPr lang="en-US" dirty="0"/>
              <a:t>Then log notes are added to the item which point the planner to the new item created, the IEE package number, and that they need to review the Maintenance Instructions section of the IEE. </a:t>
            </a:r>
          </a:p>
          <a:p>
            <a:pPr lvl="1"/>
            <a:r>
              <a:rPr lang="en-US" dirty="0"/>
              <a:t>Planning’s procedure was revised to give these instructions. </a:t>
            </a:r>
          </a:p>
          <a:p>
            <a:pPr lvl="1"/>
            <a:r>
              <a:rPr lang="en-US" dirty="0"/>
              <a:t>A copy of the IEE is also sent to the planner if an open Work Order is written for the item being canceled. </a:t>
            </a:r>
          </a:p>
          <a:p>
            <a:r>
              <a:rPr lang="en-US" dirty="0"/>
              <a:t>TVA created a new Work Completion Statement (WCS) form that was specific for Item Equivalency Evaluation (IEE) because the Engineering Change Package (ECP) form was too specific. </a:t>
            </a:r>
          </a:p>
          <a:p>
            <a:pPr lvl="1"/>
            <a:r>
              <a:rPr lang="en-US" dirty="0"/>
              <a:t>This form is used to communicate details from craft to engineering</a:t>
            </a:r>
          </a:p>
          <a:p>
            <a:pPr lvl="2"/>
            <a:endParaRPr lang="en-US" dirty="0"/>
          </a:p>
          <a:p>
            <a:endParaRPr lang="en-US" sz="2000" dirty="0"/>
          </a:p>
        </p:txBody>
      </p:sp>
    </p:spTree>
    <p:extLst>
      <p:ext uri="{BB962C8B-B14F-4D97-AF65-F5344CB8AC3E}">
        <p14:creationId xmlns:p14="http://schemas.microsoft.com/office/powerpoint/2010/main" val="257766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397" y="1310683"/>
            <a:ext cx="9144000" cy="1655762"/>
          </a:xfrm>
        </p:spPr>
        <p:txBody>
          <a:bodyPr>
            <a:noAutofit/>
          </a:bodyPr>
          <a:lstStyle/>
          <a:p>
            <a:r>
              <a:rPr lang="en-US" sz="2000" dirty="0"/>
              <a:t>Introducing our meeting app Slido</a:t>
            </a:r>
          </a:p>
          <a:p>
            <a:r>
              <a:rPr lang="en-US" dirty="0"/>
              <a:t>Join at:  Slido.com</a:t>
            </a:r>
          </a:p>
          <a:p>
            <a:r>
              <a:rPr lang="en-US" dirty="0"/>
              <a:t>#CMBG20</a:t>
            </a:r>
          </a:p>
          <a:p>
            <a:r>
              <a:rPr lang="en-US" dirty="0"/>
              <a:t>Passcode:  CMBG20</a:t>
            </a:r>
          </a:p>
          <a:p>
            <a:endParaRPr lang="en-US" sz="2000" dirty="0"/>
          </a:p>
        </p:txBody>
      </p:sp>
      <p:sp>
        <p:nvSpPr>
          <p:cNvPr id="4" name="Title 3"/>
          <p:cNvSpPr>
            <a:spLocks noGrp="1"/>
          </p:cNvSpPr>
          <p:nvPr>
            <p:ph type="ctrTitle"/>
          </p:nvPr>
        </p:nvSpPr>
        <p:spPr>
          <a:xfrm>
            <a:off x="2275610" y="259404"/>
            <a:ext cx="9544832" cy="809150"/>
          </a:xfrm>
        </p:spPr>
        <p:txBody>
          <a:bodyPr>
            <a:normAutofit/>
          </a:bodyPr>
          <a:lstStyle/>
          <a:p>
            <a:r>
              <a:rPr lang="en-US" sz="4400" dirty="0"/>
              <a:t>Audience Interaction</a:t>
            </a:r>
          </a:p>
        </p:txBody>
      </p:sp>
      <p:pic>
        <p:nvPicPr>
          <p:cNvPr id="5" name="Picture 4">
            <a:extLst>
              <a:ext uri="{FF2B5EF4-FFF2-40B4-BE49-F238E27FC236}">
                <a16:creationId xmlns:a16="http://schemas.microsoft.com/office/drawing/2014/main" id="{60988B02-613D-4A95-BE1B-36F8EF0153E6}"/>
              </a:ext>
            </a:extLst>
          </p:cNvPr>
          <p:cNvPicPr>
            <a:picLocks noChangeAspect="1"/>
          </p:cNvPicPr>
          <p:nvPr/>
        </p:nvPicPr>
        <p:blipFill>
          <a:blip r:embed="rId2"/>
          <a:stretch>
            <a:fillRect/>
          </a:stretch>
        </p:blipFill>
        <p:spPr>
          <a:xfrm>
            <a:off x="5562985" y="3532704"/>
            <a:ext cx="2448823" cy="2444040"/>
          </a:xfrm>
          <a:prstGeom prst="rect">
            <a:avLst/>
          </a:prstGeom>
        </p:spPr>
      </p:pic>
    </p:spTree>
    <p:extLst>
      <p:ext uri="{BB962C8B-B14F-4D97-AF65-F5344CB8AC3E}">
        <p14:creationId xmlns:p14="http://schemas.microsoft.com/office/powerpoint/2010/main" val="1022875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Resolutions - Documents</a:t>
            </a:r>
          </a:p>
        </p:txBody>
      </p:sp>
      <p:sp>
        <p:nvSpPr>
          <p:cNvPr id="3" name="Content Placeholder 2"/>
          <p:cNvSpPr>
            <a:spLocks noGrp="1"/>
          </p:cNvSpPr>
          <p:nvPr>
            <p:ph idx="1"/>
          </p:nvPr>
        </p:nvSpPr>
        <p:spPr/>
        <p:txBody>
          <a:bodyPr/>
          <a:lstStyle/>
          <a:p>
            <a:r>
              <a:rPr lang="en-US" dirty="0"/>
              <a:t>The Maintenance Instructions section of the IEE is used to direct Planning to include a step to the WO to submit the IEE WCS form to Engineering Support. </a:t>
            </a:r>
          </a:p>
          <a:p>
            <a:pPr lvl="1"/>
            <a:r>
              <a:rPr lang="en-US" dirty="0"/>
              <a:t>TVA experience is craft will not fill out the form unless Work Package directs it</a:t>
            </a:r>
          </a:p>
          <a:p>
            <a:r>
              <a:rPr lang="en-US" dirty="0"/>
              <a:t>Once a WCS is received by Engineering Support, the 90 days to update the documents start. </a:t>
            </a:r>
          </a:p>
          <a:p>
            <a:pPr lvl="1"/>
            <a:r>
              <a:rPr lang="en-US" dirty="0"/>
              <a:t>TVA ECP closure process has a 90 day requirement</a:t>
            </a:r>
          </a:p>
          <a:p>
            <a:r>
              <a:rPr lang="en-US" dirty="0"/>
              <a:t>Engineering support tracks the document updates and ensures they are updated before the 90 days.</a:t>
            </a:r>
          </a:p>
        </p:txBody>
      </p:sp>
    </p:spTree>
    <p:extLst>
      <p:ext uri="{BB962C8B-B14F-4D97-AF65-F5344CB8AC3E}">
        <p14:creationId xmlns:p14="http://schemas.microsoft.com/office/powerpoint/2010/main" val="2839302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38179" cy="1320800"/>
          </a:xfrm>
        </p:spPr>
        <p:txBody>
          <a:bodyPr>
            <a:normAutofit/>
          </a:bodyPr>
          <a:lstStyle/>
          <a:p>
            <a:pPr algn="ctr"/>
            <a:r>
              <a:rPr lang="en-US" sz="4400" dirty="0"/>
              <a:t>Resolutions </a:t>
            </a:r>
            <a:r>
              <a:rPr lang="en-US" sz="4000" dirty="0"/>
              <a:t>- Drawings</a:t>
            </a:r>
            <a:br>
              <a:rPr lang="en-US" b="1" dirty="0"/>
            </a:br>
            <a:endParaRPr lang="en-US" dirty="0"/>
          </a:p>
        </p:txBody>
      </p:sp>
      <p:sp>
        <p:nvSpPr>
          <p:cNvPr id="3" name="Content Placeholder 2"/>
          <p:cNvSpPr>
            <a:spLocks noGrp="1"/>
          </p:cNvSpPr>
          <p:nvPr>
            <p:ph idx="1"/>
          </p:nvPr>
        </p:nvSpPr>
        <p:spPr>
          <a:xfrm>
            <a:off x="677334" y="2160589"/>
            <a:ext cx="8596668" cy="4325936"/>
          </a:xfrm>
        </p:spPr>
        <p:txBody>
          <a:bodyPr>
            <a:normAutofit/>
          </a:bodyPr>
          <a:lstStyle/>
          <a:p>
            <a:r>
              <a:rPr lang="en-US" sz="1900" b="1" dirty="0"/>
              <a:t>Method of doing the drawing changes</a:t>
            </a:r>
          </a:p>
          <a:p>
            <a:pPr lvl="1"/>
            <a:r>
              <a:rPr lang="en-US" sz="1900" dirty="0"/>
              <a:t>Note: TVA does not perform IEE’s on items that impact Category 1 drawings or “primary” drawings. These are considered to be operations critical so they screen out of the IEE process. </a:t>
            </a:r>
          </a:p>
          <a:p>
            <a:pPr lvl="2"/>
            <a:r>
              <a:rPr lang="en-US" sz="1700" dirty="0"/>
              <a:t>These are the only drawings that have a 15 day update limit at TVA.</a:t>
            </a:r>
          </a:p>
          <a:p>
            <a:pPr lvl="1"/>
            <a:r>
              <a:rPr lang="en-US" sz="1900" dirty="0"/>
              <a:t>At first TVA was using the already in place Drawing Change Authorization (DCA) method to mark up drawings. This did not work out due to limitations with ECM.</a:t>
            </a:r>
          </a:p>
          <a:p>
            <a:pPr lvl="2"/>
            <a:r>
              <a:rPr lang="en-US" sz="1700" dirty="0"/>
              <a:t>DCA’s are used for design changes to make new drawings or to mark-up existing drawings for proposed changes</a:t>
            </a:r>
          </a:p>
          <a:p>
            <a:pPr lvl="2"/>
            <a:r>
              <a:rPr lang="en-US" sz="1700" dirty="0"/>
              <a:t>Allows use of construction notes that may not be incorporated in the final revision. </a:t>
            </a:r>
          </a:p>
          <a:p>
            <a:pPr marL="457200" lvl="1" indent="0">
              <a:buNone/>
            </a:pPr>
            <a:endParaRPr lang="en-US" sz="1800" dirty="0"/>
          </a:p>
        </p:txBody>
      </p:sp>
    </p:spTree>
    <p:extLst>
      <p:ext uri="{BB962C8B-B14F-4D97-AF65-F5344CB8AC3E}">
        <p14:creationId xmlns:p14="http://schemas.microsoft.com/office/powerpoint/2010/main" val="762470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Resolutions - Drawings</a:t>
            </a:r>
          </a:p>
        </p:txBody>
      </p:sp>
      <p:sp>
        <p:nvSpPr>
          <p:cNvPr id="3" name="Content Placeholder 2"/>
          <p:cNvSpPr>
            <a:spLocks noGrp="1"/>
          </p:cNvSpPr>
          <p:nvPr>
            <p:ph idx="1"/>
          </p:nvPr>
        </p:nvSpPr>
        <p:spPr/>
        <p:txBody>
          <a:bodyPr/>
          <a:lstStyle/>
          <a:p>
            <a:r>
              <a:rPr lang="en-US" dirty="0"/>
              <a:t>Due to having this issue it was determined that the DCA process was an administrative burden for design, engineering support and PEG. </a:t>
            </a:r>
          </a:p>
          <a:p>
            <a:pPr lvl="1"/>
            <a:r>
              <a:rPr lang="en-US" sz="1800" dirty="0"/>
              <a:t>The process was further simplified by attaching sketches or mark ups to the IEE for Planning and Maintenance to use. </a:t>
            </a:r>
          </a:p>
          <a:p>
            <a:pPr lvl="1"/>
            <a:r>
              <a:rPr lang="en-US" sz="1800" dirty="0"/>
              <a:t>Once a WCS is received, admin changes are created to update the drawings with the already created sketches or drawing mark ups. </a:t>
            </a:r>
          </a:p>
          <a:p>
            <a:pPr lvl="1"/>
            <a:r>
              <a:rPr lang="en-US" sz="1800" dirty="0"/>
              <a:t>This solved the complexity issue, ECM issue and gets the drawings updated after the work is </a:t>
            </a:r>
            <a:r>
              <a:rPr lang="en-US" dirty="0"/>
              <a:t>complete</a:t>
            </a:r>
          </a:p>
          <a:p>
            <a:pPr lvl="1"/>
            <a:endParaRPr lang="en-US" dirty="0"/>
          </a:p>
          <a:p>
            <a:pPr lvl="1"/>
            <a:r>
              <a:rPr lang="en-US" i="1" dirty="0"/>
              <a:t>TVA Admin Change process allows a drawing change to as-built if authorized by a design change or IEEE.  Mainly used to correct legacy documentation errors.  </a:t>
            </a:r>
          </a:p>
        </p:txBody>
      </p:sp>
    </p:spTree>
    <p:extLst>
      <p:ext uri="{BB962C8B-B14F-4D97-AF65-F5344CB8AC3E}">
        <p14:creationId xmlns:p14="http://schemas.microsoft.com/office/powerpoint/2010/main" val="20049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Resolutions – SSD’s</a:t>
            </a:r>
          </a:p>
        </p:txBody>
      </p:sp>
      <p:sp>
        <p:nvSpPr>
          <p:cNvPr id="3" name="Content Placeholder 2"/>
          <p:cNvSpPr>
            <a:spLocks noGrp="1"/>
          </p:cNvSpPr>
          <p:nvPr>
            <p:ph idx="1"/>
          </p:nvPr>
        </p:nvSpPr>
        <p:spPr/>
        <p:txBody>
          <a:bodyPr>
            <a:normAutofit/>
          </a:bodyPr>
          <a:lstStyle/>
          <a:p>
            <a:r>
              <a:rPr lang="en-US" sz="2000" dirty="0"/>
              <a:t>Set Point and Scaling Document (SSD)</a:t>
            </a:r>
          </a:p>
          <a:p>
            <a:pPr lvl="1"/>
            <a:r>
              <a:rPr lang="en-US" sz="2000" dirty="0"/>
              <a:t>SSDs updates were not considered at first but it was soon realized that opportunities to take advantage of the IEE process were being missed.</a:t>
            </a:r>
          </a:p>
          <a:p>
            <a:pPr lvl="2"/>
            <a:r>
              <a:rPr lang="en-US" sz="2000" dirty="0"/>
              <a:t>SSD’s are instrument drawings that identify instrumentation details and setpoints</a:t>
            </a:r>
          </a:p>
          <a:p>
            <a:pPr lvl="2"/>
            <a:r>
              <a:rPr lang="en-US" sz="2000" dirty="0"/>
              <a:t>Calibration sheets for maintenance are created based on the SSD’s</a:t>
            </a:r>
          </a:p>
          <a:p>
            <a:pPr lvl="2"/>
            <a:r>
              <a:rPr lang="en-US" sz="2000" dirty="0"/>
              <a:t>These documents typically require an ECP to change</a:t>
            </a:r>
          </a:p>
          <a:p>
            <a:pPr marL="457200" lvl="1" indent="0">
              <a:buNone/>
            </a:pPr>
            <a:endParaRPr lang="en-US" sz="2600" dirty="0"/>
          </a:p>
          <a:p>
            <a:pPr marL="0" indent="0">
              <a:buNone/>
            </a:pPr>
            <a:endParaRPr lang="en-US" sz="2800" dirty="0"/>
          </a:p>
        </p:txBody>
      </p:sp>
    </p:spTree>
    <p:extLst>
      <p:ext uri="{BB962C8B-B14F-4D97-AF65-F5344CB8AC3E}">
        <p14:creationId xmlns:p14="http://schemas.microsoft.com/office/powerpoint/2010/main" val="3453028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Resolutions – SSD’s</a:t>
            </a:r>
          </a:p>
        </p:txBody>
      </p:sp>
      <p:sp>
        <p:nvSpPr>
          <p:cNvPr id="3" name="Content Placeholder 2"/>
          <p:cNvSpPr>
            <a:spLocks noGrp="1"/>
          </p:cNvSpPr>
          <p:nvPr>
            <p:ph idx="1"/>
          </p:nvPr>
        </p:nvSpPr>
        <p:spPr/>
        <p:txBody>
          <a:bodyPr>
            <a:normAutofit lnSpcReduction="10000"/>
          </a:bodyPr>
          <a:lstStyle/>
          <a:p>
            <a:pPr lvl="1"/>
            <a:r>
              <a:rPr lang="en-US" sz="2100" dirty="0"/>
              <a:t>The procedure controlling SSD updates was revised to allow limited changes under the IEE process. The following questions were added to the procedure for SSDs in addition to the screening in NISP-EN-02. </a:t>
            </a:r>
            <a:r>
              <a:rPr lang="en-US" sz="2100" b="1" dirty="0"/>
              <a:t>A “yes” to these questions kicks the change to the design change process</a:t>
            </a:r>
            <a:r>
              <a:rPr lang="en-US" sz="2600" dirty="0"/>
              <a:t>. </a:t>
            </a:r>
          </a:p>
          <a:p>
            <a:pPr lvl="2"/>
            <a:r>
              <a:rPr lang="en-US" sz="1700" dirty="0"/>
              <a:t>1. Is there a reduction in design margin?</a:t>
            </a:r>
          </a:p>
          <a:p>
            <a:pPr lvl="2"/>
            <a:r>
              <a:rPr lang="en-US" sz="1700" dirty="0"/>
              <a:t>2. Did any process setpoint (or a reset performs a function that is important to safety) change?</a:t>
            </a:r>
          </a:p>
          <a:p>
            <a:pPr lvl="2"/>
            <a:r>
              <a:rPr lang="en-US" sz="1700" dirty="0"/>
              <a:t>3. Did the process input (i.e., 0 - 400 inwc) or output (i.e., 4 - 20 ma) change?</a:t>
            </a:r>
          </a:p>
          <a:p>
            <a:pPr lvl="2"/>
            <a:r>
              <a:rPr lang="en-US" sz="1700" dirty="0"/>
              <a:t>4. The Acceptable As Left or Acceptable As Found for the loop or any instrument requires changing?</a:t>
            </a:r>
          </a:p>
          <a:p>
            <a:endParaRPr lang="en-US" dirty="0"/>
          </a:p>
        </p:txBody>
      </p:sp>
    </p:spTree>
    <p:extLst>
      <p:ext uri="{BB962C8B-B14F-4D97-AF65-F5344CB8AC3E}">
        <p14:creationId xmlns:p14="http://schemas.microsoft.com/office/powerpoint/2010/main" val="2723123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Resolutions -Training</a:t>
            </a:r>
          </a:p>
        </p:txBody>
      </p:sp>
      <p:sp>
        <p:nvSpPr>
          <p:cNvPr id="3" name="Content Placeholder 2"/>
          <p:cNvSpPr>
            <a:spLocks noGrp="1"/>
          </p:cNvSpPr>
          <p:nvPr>
            <p:ph idx="1"/>
          </p:nvPr>
        </p:nvSpPr>
        <p:spPr/>
        <p:txBody>
          <a:bodyPr/>
          <a:lstStyle/>
          <a:p>
            <a:r>
              <a:rPr lang="en-US" sz="2800" dirty="0"/>
              <a:t>Training</a:t>
            </a:r>
          </a:p>
          <a:p>
            <a:pPr lvl="1"/>
            <a:r>
              <a:rPr lang="en-US" sz="1800" dirty="0"/>
              <a:t>Procurement Engineers were trained on the changes, the new software and were given a desktop guide along with the revised procedures.</a:t>
            </a:r>
          </a:p>
          <a:p>
            <a:pPr lvl="1"/>
            <a:r>
              <a:rPr lang="en-US" sz="1800" dirty="0"/>
              <a:t>Lunch and learn sessions were given to engineering management at the sites to go over impacts to the rest of engineering (design, systems and engineering support. </a:t>
            </a:r>
          </a:p>
          <a:p>
            <a:pPr lvl="1"/>
            <a:r>
              <a:rPr lang="en-US" sz="1800" dirty="0"/>
              <a:t>Planning management and leads were also briefed at each site and planners reached out to PEG when needed for the first few IEEs they worked through. </a:t>
            </a:r>
          </a:p>
        </p:txBody>
      </p:sp>
    </p:spTree>
    <p:extLst>
      <p:ext uri="{BB962C8B-B14F-4D97-AF65-F5344CB8AC3E}">
        <p14:creationId xmlns:p14="http://schemas.microsoft.com/office/powerpoint/2010/main" val="3656581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Questions?</a:t>
            </a:r>
          </a:p>
        </p:txBody>
      </p:sp>
      <p:sp>
        <p:nvSpPr>
          <p:cNvPr id="5" name="Content Placeholder 4">
            <a:extLst>
              <a:ext uri="{FF2B5EF4-FFF2-40B4-BE49-F238E27FC236}">
                <a16:creationId xmlns:a16="http://schemas.microsoft.com/office/drawing/2014/main" id="{AEAB63A7-9DD2-4C8A-92C4-DC317561326C}"/>
              </a:ext>
            </a:extLst>
          </p:cNvPr>
          <p:cNvSpPr>
            <a:spLocks noGrp="1"/>
          </p:cNvSpPr>
          <p:nvPr>
            <p:ph idx="1"/>
          </p:nvPr>
        </p:nvSpPr>
        <p:spPr/>
        <p:txBody>
          <a:bodyPr/>
          <a:lstStyle/>
          <a:p>
            <a:r>
              <a:rPr lang="en-US" dirty="0"/>
              <a:t>Please use Slido to enter any questions that you have at this time.</a:t>
            </a:r>
          </a:p>
          <a:p>
            <a:r>
              <a:rPr lang="en-US" dirty="0">
                <a:solidFill>
                  <a:schemeClr val="tx1"/>
                </a:solidFill>
              </a:rPr>
              <a:t>Please note that if we don’t get to your question, we will collect all questions and get a response back to all attendees in a follow-up email following the conference’s conclusion.</a:t>
            </a:r>
          </a:p>
        </p:txBody>
      </p:sp>
      <p:pic>
        <p:nvPicPr>
          <p:cNvPr id="4" name="Picture 3">
            <a:extLst>
              <a:ext uri="{FF2B5EF4-FFF2-40B4-BE49-F238E27FC236}">
                <a16:creationId xmlns:a16="http://schemas.microsoft.com/office/drawing/2014/main" id="{4879C094-1E49-4459-9D28-ECF98A22218D}"/>
              </a:ext>
            </a:extLst>
          </p:cNvPr>
          <p:cNvPicPr>
            <a:picLocks noChangeAspect="1"/>
          </p:cNvPicPr>
          <p:nvPr/>
        </p:nvPicPr>
        <p:blipFill>
          <a:blip r:embed="rId2"/>
          <a:stretch>
            <a:fillRect/>
          </a:stretch>
        </p:blipFill>
        <p:spPr>
          <a:xfrm>
            <a:off x="5289857" y="4595551"/>
            <a:ext cx="1612286" cy="1609137"/>
          </a:xfrm>
          <a:prstGeom prst="rect">
            <a:avLst/>
          </a:prstGeom>
        </p:spPr>
      </p:pic>
      <p:sp>
        <p:nvSpPr>
          <p:cNvPr id="6" name="Subtitle 2">
            <a:extLst>
              <a:ext uri="{FF2B5EF4-FFF2-40B4-BE49-F238E27FC236}">
                <a16:creationId xmlns:a16="http://schemas.microsoft.com/office/drawing/2014/main" id="{1AB5A48D-A2DC-4FA8-AD74-4CE7F2C94BB0}"/>
              </a:ext>
            </a:extLst>
          </p:cNvPr>
          <p:cNvSpPr txBox="1">
            <a:spLocks/>
          </p:cNvSpPr>
          <p:nvPr/>
        </p:nvSpPr>
        <p:spPr>
          <a:xfrm>
            <a:off x="2832353" y="4034112"/>
            <a:ext cx="2496498" cy="2237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For Q&amp;A:</a:t>
            </a:r>
          </a:p>
          <a:p>
            <a:pPr marL="0" indent="0">
              <a:buNone/>
            </a:pPr>
            <a:r>
              <a:rPr lang="en-US" dirty="0"/>
              <a:t>Join at:  Slido.com</a:t>
            </a:r>
          </a:p>
          <a:p>
            <a:pPr marL="0" indent="0">
              <a:buNone/>
            </a:pPr>
            <a:r>
              <a:rPr lang="en-US" dirty="0"/>
              <a:t>#CMBG20</a:t>
            </a:r>
          </a:p>
          <a:p>
            <a:pPr marL="0" indent="0">
              <a:buNone/>
            </a:pPr>
            <a:r>
              <a:rPr lang="en-US" dirty="0"/>
              <a:t>Passcode:  CMBG20</a:t>
            </a:r>
          </a:p>
          <a:p>
            <a:endParaRPr lang="en-US" sz="1200" dirty="0"/>
          </a:p>
        </p:txBody>
      </p:sp>
      <p:sp>
        <p:nvSpPr>
          <p:cNvPr id="7" name="Subtitle 2">
            <a:extLst>
              <a:ext uri="{FF2B5EF4-FFF2-40B4-BE49-F238E27FC236}">
                <a16:creationId xmlns:a16="http://schemas.microsoft.com/office/drawing/2014/main" id="{AAE40485-0C37-42BC-B5AD-FC433E10DDAF}"/>
              </a:ext>
            </a:extLst>
          </p:cNvPr>
          <p:cNvSpPr txBox="1">
            <a:spLocks/>
          </p:cNvSpPr>
          <p:nvPr/>
        </p:nvSpPr>
        <p:spPr>
          <a:xfrm>
            <a:off x="5328851" y="3920377"/>
            <a:ext cx="1534297" cy="560080"/>
          </a:xfrm>
          <a:prstGeom prst="rect">
            <a:avLst/>
          </a:prstGeom>
        </p:spPr>
        <p:txBody>
          <a:bodyPr vert="horz" lIns="91440" tIns="45720" rIns="91440" bIns="45720" rtlCol="0">
            <a:noAutofit/>
          </a:bodyPr>
          <a:lstStyle>
            <a:defPPr>
              <a:defRPr lang="en-US"/>
            </a:defPPr>
            <a:lvl1pPr indent="0" defTabSz="457200">
              <a:spcBef>
                <a:spcPts val="1000"/>
              </a:spcBef>
              <a:spcAft>
                <a:spcPts val="0"/>
              </a:spcAft>
              <a:buClr>
                <a:schemeClr val="accent1"/>
              </a:buClr>
              <a:buSzPct val="80000"/>
              <a:buFont typeface="Wingdings 3" charset="2"/>
              <a:buNone/>
              <a:defRPr>
                <a:solidFill>
                  <a:schemeClr val="tx1">
                    <a:lumMod val="75000"/>
                    <a:lumOff val="25000"/>
                  </a:schemeClr>
                </a:solidFill>
              </a:defRPr>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ctr"/>
            <a:r>
              <a:rPr lang="en-US" dirty="0"/>
              <a:t>Or, scan this QR Code</a:t>
            </a:r>
          </a:p>
        </p:txBody>
      </p:sp>
    </p:spTree>
    <p:extLst>
      <p:ext uri="{BB962C8B-B14F-4D97-AF65-F5344CB8AC3E}">
        <p14:creationId xmlns:p14="http://schemas.microsoft.com/office/powerpoint/2010/main" val="2097035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descr="A bridge over a body of water&#10;&#10;Description automatically generated">
            <a:extLst>
              <a:ext uri="{FF2B5EF4-FFF2-40B4-BE49-F238E27FC236}">
                <a16:creationId xmlns:a16="http://schemas.microsoft.com/office/drawing/2014/main" id="{93C76AF0-AA0C-4F49-9148-87097205D5C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14479" b="2"/>
          <a:stretch/>
        </p:blipFill>
        <p:spPr>
          <a:xfrm>
            <a:off x="2562726" y="1"/>
            <a:ext cx="9629274" cy="6857999"/>
          </a:xfrm>
          <a:prstGeom prst="rect">
            <a:avLst/>
          </a:prstGeom>
        </p:spPr>
      </p:pic>
      <p:sp>
        <p:nvSpPr>
          <p:cNvPr id="15" name="Freeform: Shape 14">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9B45D58-3F12-44D5-8D92-0B97ACB80ED3}"/>
              </a:ext>
            </a:extLst>
          </p:cNvPr>
          <p:cNvSpPr>
            <a:spLocks noGrp="1"/>
          </p:cNvSpPr>
          <p:nvPr>
            <p:ph type="title"/>
          </p:nvPr>
        </p:nvSpPr>
        <p:spPr>
          <a:xfrm>
            <a:off x="804672" y="4042611"/>
            <a:ext cx="3879232" cy="2177215"/>
          </a:xfrm>
        </p:spPr>
        <p:txBody>
          <a:bodyPr vert="horz" lIns="91440" tIns="45720" rIns="91440" bIns="45720" rtlCol="0" anchor="t">
            <a:normAutofit/>
          </a:bodyPr>
          <a:lstStyle/>
          <a:p>
            <a:r>
              <a:rPr lang="en-US" sz="8000" dirty="0"/>
              <a:t>Break</a:t>
            </a:r>
          </a:p>
        </p:txBody>
      </p:sp>
    </p:spTree>
    <p:extLst>
      <p:ext uri="{BB962C8B-B14F-4D97-AF65-F5344CB8AC3E}">
        <p14:creationId xmlns:p14="http://schemas.microsoft.com/office/powerpoint/2010/main" val="213219962"/>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5" y="1530763"/>
            <a:ext cx="4246960" cy="456913"/>
          </a:xfrm>
        </p:spPr>
        <p:txBody>
          <a:bodyPr/>
          <a:lstStyle/>
          <a:p>
            <a:pPr algn="ctr"/>
            <a:r>
              <a:rPr lang="en-US" sz="4400" dirty="0">
                <a:solidFill>
                  <a:schemeClr val="accent1"/>
                </a:solidFill>
              </a:rPr>
              <a:t>DOWG Update</a:t>
            </a:r>
          </a:p>
        </p:txBody>
      </p:sp>
      <p:sp>
        <p:nvSpPr>
          <p:cNvPr id="3" name="Subtitle 2"/>
          <p:cNvSpPr>
            <a:spLocks noGrp="1"/>
          </p:cNvSpPr>
          <p:nvPr>
            <p:ph type="body" idx="1"/>
          </p:nvPr>
        </p:nvSpPr>
        <p:spPr>
          <a:xfrm>
            <a:off x="732364" y="2267237"/>
            <a:ext cx="4246961" cy="1279766"/>
          </a:xfrm>
        </p:spPr>
        <p:txBody>
          <a:bodyPr/>
          <a:lstStyle/>
          <a:p>
            <a:pPr algn="ctr"/>
            <a:r>
              <a:rPr lang="en-US" dirty="0"/>
              <a:t>CMBG</a:t>
            </a:r>
          </a:p>
          <a:p>
            <a:pPr algn="ctr"/>
            <a:r>
              <a:rPr lang="en-US" dirty="0"/>
              <a:t>October 9, 2020</a:t>
            </a:r>
          </a:p>
          <a:p>
            <a:pPr algn="ctr"/>
            <a:endParaRPr lang="en-US" dirty="0"/>
          </a:p>
          <a:p>
            <a:pPr algn="ctr"/>
            <a:r>
              <a:rPr lang="en-US" dirty="0"/>
              <a:t>Ashley Taylor</a:t>
            </a:r>
          </a:p>
        </p:txBody>
      </p:sp>
    </p:spTree>
    <p:extLst>
      <p:ext uri="{BB962C8B-B14F-4D97-AF65-F5344CB8AC3E}">
        <p14:creationId xmlns:p14="http://schemas.microsoft.com/office/powerpoint/2010/main" val="2149790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PROGRESS</a:t>
            </a:r>
          </a:p>
        </p:txBody>
      </p:sp>
      <p:sp>
        <p:nvSpPr>
          <p:cNvPr id="3" name="Content Placeholder 2"/>
          <p:cNvSpPr>
            <a:spLocks noGrp="1"/>
          </p:cNvSpPr>
          <p:nvPr>
            <p:ph idx="1"/>
          </p:nvPr>
        </p:nvSpPr>
        <p:spPr>
          <a:xfrm>
            <a:off x="704987" y="1417321"/>
            <a:ext cx="10545365" cy="4343400"/>
          </a:xfrm>
        </p:spPr>
        <p:txBody>
          <a:bodyPr/>
          <a:lstStyle/>
          <a:p>
            <a:r>
              <a:rPr lang="en-US" dirty="0"/>
              <a:t>Standard Design Process, IP-ENG-001 Revision 2 – </a:t>
            </a:r>
          </a:p>
          <a:p>
            <a:pPr lvl="1"/>
            <a:r>
              <a:rPr lang="en-US" dirty="0"/>
              <a:t>Includes debris-induced fuel failure IER items</a:t>
            </a:r>
          </a:p>
          <a:p>
            <a:pPr lvl="1"/>
            <a:r>
              <a:rPr lang="en-US" dirty="0"/>
              <a:t>Adds more references to the new digital process, NISP-EN-04</a:t>
            </a:r>
          </a:p>
          <a:p>
            <a:pPr lvl="1"/>
            <a:r>
              <a:rPr lang="en-US" dirty="0"/>
              <a:t>References to NERC considerations</a:t>
            </a:r>
          </a:p>
          <a:p>
            <a:r>
              <a:rPr lang="en-US" dirty="0"/>
              <a:t>Standard Item Equivalency Process, NISP-EN-02 Revision 1 – </a:t>
            </a:r>
          </a:p>
          <a:p>
            <a:pPr lvl="1"/>
            <a:r>
              <a:rPr lang="en-US" dirty="0"/>
              <a:t>Expand use of digital item equivalencies</a:t>
            </a:r>
          </a:p>
          <a:p>
            <a:pPr lvl="1"/>
            <a:r>
              <a:rPr lang="en-US" dirty="0"/>
              <a:t>Will start revision in November, following issuance of EPRI report 3002018279</a:t>
            </a:r>
          </a:p>
          <a:p>
            <a:r>
              <a:rPr lang="en-US" dirty="0"/>
              <a:t>Standard Digital Design Process, NISP-EN-04 – </a:t>
            </a:r>
          </a:p>
          <a:p>
            <a:pPr lvl="1"/>
            <a:r>
              <a:rPr lang="en-US" dirty="0"/>
              <a:t>EB Implementation: considering extensions beyond April 2021</a:t>
            </a:r>
          </a:p>
          <a:p>
            <a:pPr lvl="1"/>
            <a:r>
              <a:rPr lang="en-US" dirty="0"/>
              <a:t>Savings will be different than SDP - industry-wide, not project specific</a:t>
            </a:r>
          </a:p>
        </p:txBody>
      </p:sp>
    </p:spTree>
    <p:extLst>
      <p:ext uri="{BB962C8B-B14F-4D97-AF65-F5344CB8AC3E}">
        <p14:creationId xmlns:p14="http://schemas.microsoft.com/office/powerpoint/2010/main" val="21669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1" y="-307316"/>
            <a:ext cx="9544832" cy="1677204"/>
          </a:xfrm>
        </p:spPr>
        <p:txBody>
          <a:bodyPr>
            <a:normAutofit/>
          </a:bodyPr>
          <a:lstStyle/>
          <a:p>
            <a:r>
              <a:rPr lang="en-US" sz="4400" dirty="0"/>
              <a:t>Conference Agenda</a:t>
            </a:r>
          </a:p>
        </p:txBody>
      </p:sp>
      <p:graphicFrame>
        <p:nvGraphicFramePr>
          <p:cNvPr id="2" name="Table 2">
            <a:extLst>
              <a:ext uri="{FF2B5EF4-FFF2-40B4-BE49-F238E27FC236}">
                <a16:creationId xmlns:a16="http://schemas.microsoft.com/office/drawing/2014/main" id="{5705EA98-B3A0-427F-A78C-B82C310FD0D3}"/>
              </a:ext>
            </a:extLst>
          </p:cNvPr>
          <p:cNvGraphicFramePr>
            <a:graphicFrameLocks noGrp="1"/>
          </p:cNvGraphicFramePr>
          <p:nvPr>
            <p:extLst>
              <p:ext uri="{D42A27DB-BD31-4B8C-83A1-F6EECF244321}">
                <p14:modId xmlns:p14="http://schemas.microsoft.com/office/powerpoint/2010/main" val="513583373"/>
              </p:ext>
            </p:extLst>
          </p:nvPr>
        </p:nvGraphicFramePr>
        <p:xfrm>
          <a:off x="2884400" y="1489007"/>
          <a:ext cx="8348034" cy="4358640"/>
        </p:xfrm>
        <a:graphic>
          <a:graphicData uri="http://schemas.openxmlformats.org/drawingml/2006/table">
            <a:tbl>
              <a:tblPr firstRow="1" bandRow="1">
                <a:tableStyleId>{5C22544A-7EE6-4342-B048-85BDC9FD1C3A}</a:tableStyleId>
              </a:tblPr>
              <a:tblGrid>
                <a:gridCol w="1603523">
                  <a:extLst>
                    <a:ext uri="{9D8B030D-6E8A-4147-A177-3AD203B41FA5}">
                      <a16:colId xmlns:a16="http://schemas.microsoft.com/office/drawing/2014/main" val="3481123385"/>
                    </a:ext>
                  </a:extLst>
                </a:gridCol>
                <a:gridCol w="1232171">
                  <a:extLst>
                    <a:ext uri="{9D8B030D-6E8A-4147-A177-3AD203B41FA5}">
                      <a16:colId xmlns:a16="http://schemas.microsoft.com/office/drawing/2014/main" val="853047717"/>
                    </a:ext>
                  </a:extLst>
                </a:gridCol>
                <a:gridCol w="3599234">
                  <a:extLst>
                    <a:ext uri="{9D8B030D-6E8A-4147-A177-3AD203B41FA5}">
                      <a16:colId xmlns:a16="http://schemas.microsoft.com/office/drawing/2014/main" val="634599623"/>
                    </a:ext>
                  </a:extLst>
                </a:gridCol>
                <a:gridCol w="1913106">
                  <a:extLst>
                    <a:ext uri="{9D8B030D-6E8A-4147-A177-3AD203B41FA5}">
                      <a16:colId xmlns:a16="http://schemas.microsoft.com/office/drawing/2014/main" val="3513783389"/>
                    </a:ext>
                  </a:extLst>
                </a:gridCol>
              </a:tblGrid>
              <a:tr h="274320">
                <a:tc>
                  <a:txBody>
                    <a:bodyPr/>
                    <a:lstStyle/>
                    <a:p>
                      <a:r>
                        <a:rPr lang="en-US" sz="1600" dirty="0"/>
                        <a:t>Time</a:t>
                      </a:r>
                    </a:p>
                  </a:txBody>
                  <a:tcPr/>
                </a:tc>
                <a:tc>
                  <a:txBody>
                    <a:bodyPr/>
                    <a:lstStyle/>
                    <a:p>
                      <a:r>
                        <a:rPr lang="en-US" sz="1600" dirty="0"/>
                        <a:t>Duration</a:t>
                      </a:r>
                    </a:p>
                  </a:txBody>
                  <a:tcPr/>
                </a:tc>
                <a:tc>
                  <a:txBody>
                    <a:bodyPr/>
                    <a:lstStyle/>
                    <a:p>
                      <a:r>
                        <a:rPr lang="en-US" sz="1600" dirty="0"/>
                        <a:t>Topic</a:t>
                      </a:r>
                    </a:p>
                  </a:txBody>
                  <a:tcPr/>
                </a:tc>
                <a:tc>
                  <a:txBody>
                    <a:bodyPr/>
                    <a:lstStyle/>
                    <a:p>
                      <a:r>
                        <a:rPr lang="en-US" sz="1600" dirty="0"/>
                        <a:t>Presenter</a:t>
                      </a:r>
                    </a:p>
                  </a:txBody>
                  <a:tcPr/>
                </a:tc>
                <a:extLst>
                  <a:ext uri="{0D108BD9-81ED-4DB2-BD59-A6C34878D82A}">
                    <a16:rowId xmlns:a16="http://schemas.microsoft.com/office/drawing/2014/main" val="1249194662"/>
                  </a:ext>
                </a:extLst>
              </a:tr>
              <a:tr h="274320">
                <a:tc>
                  <a:txBody>
                    <a:bodyPr/>
                    <a:lstStyle/>
                    <a:p>
                      <a:r>
                        <a:rPr lang="en-US" sz="1600" dirty="0"/>
                        <a:t>5:00 PM GMT</a:t>
                      </a:r>
                    </a:p>
                  </a:txBody>
                  <a:tcPr/>
                </a:tc>
                <a:tc>
                  <a:txBody>
                    <a:bodyPr/>
                    <a:lstStyle/>
                    <a:p>
                      <a:r>
                        <a:rPr lang="en-US" sz="1600" dirty="0"/>
                        <a:t>10 minutes</a:t>
                      </a:r>
                    </a:p>
                  </a:txBody>
                  <a:tcPr/>
                </a:tc>
                <a:tc>
                  <a:txBody>
                    <a:bodyPr/>
                    <a:lstStyle/>
                    <a:p>
                      <a:r>
                        <a:rPr lang="en-US" sz="1600" dirty="0"/>
                        <a:t>Conference Welcome</a:t>
                      </a:r>
                    </a:p>
                  </a:txBody>
                  <a:tcPr/>
                </a:tc>
                <a:tc>
                  <a:txBody>
                    <a:bodyPr/>
                    <a:lstStyle/>
                    <a:p>
                      <a:r>
                        <a:rPr lang="en-US" sz="1600" dirty="0"/>
                        <a:t>Brad Diggans</a:t>
                      </a:r>
                    </a:p>
                  </a:txBody>
                  <a:tcPr/>
                </a:tc>
                <a:extLst>
                  <a:ext uri="{0D108BD9-81ED-4DB2-BD59-A6C34878D82A}">
                    <a16:rowId xmlns:a16="http://schemas.microsoft.com/office/drawing/2014/main" val="158850134"/>
                  </a:ext>
                </a:extLst>
              </a:tr>
              <a:tr h="274320">
                <a:tc>
                  <a:txBody>
                    <a:bodyPr/>
                    <a:lstStyle/>
                    <a:p>
                      <a:r>
                        <a:rPr lang="en-US" sz="1600" dirty="0"/>
                        <a:t>5:10 PM GMT</a:t>
                      </a:r>
                    </a:p>
                  </a:txBody>
                  <a:tcPr/>
                </a:tc>
                <a:tc>
                  <a:txBody>
                    <a:bodyPr/>
                    <a:lstStyle/>
                    <a:p>
                      <a:r>
                        <a:rPr lang="en-US" sz="1600" dirty="0"/>
                        <a:t>45 minutes</a:t>
                      </a:r>
                    </a:p>
                  </a:txBody>
                  <a:tcPr/>
                </a:tc>
                <a:tc>
                  <a:txBody>
                    <a:bodyPr/>
                    <a:lstStyle/>
                    <a:p>
                      <a:r>
                        <a:rPr lang="en-US" sz="1600" dirty="0"/>
                        <a:t>Update from INPO</a:t>
                      </a:r>
                    </a:p>
                  </a:txBody>
                  <a:tcPr/>
                </a:tc>
                <a:tc>
                  <a:txBody>
                    <a:bodyPr/>
                    <a:lstStyle/>
                    <a:p>
                      <a:r>
                        <a:rPr lang="en-US" sz="1600" dirty="0"/>
                        <a:t>Mark Fowler</a:t>
                      </a:r>
                    </a:p>
                  </a:txBody>
                  <a:tcPr/>
                </a:tc>
                <a:extLst>
                  <a:ext uri="{0D108BD9-81ED-4DB2-BD59-A6C34878D82A}">
                    <a16:rowId xmlns:a16="http://schemas.microsoft.com/office/drawing/2014/main" val="711139710"/>
                  </a:ext>
                </a:extLst>
              </a:tr>
              <a:tr h="274320">
                <a:tc>
                  <a:txBody>
                    <a:bodyPr/>
                    <a:lstStyle/>
                    <a:p>
                      <a:r>
                        <a:rPr lang="en-US" sz="1600" dirty="0"/>
                        <a:t>5:55 PM GMT</a:t>
                      </a:r>
                    </a:p>
                  </a:txBody>
                  <a:tcPr/>
                </a:tc>
                <a:tc>
                  <a:txBody>
                    <a:bodyPr/>
                    <a:lstStyle/>
                    <a:p>
                      <a:r>
                        <a:rPr lang="en-US" sz="1600" dirty="0"/>
                        <a:t>5 minutes</a:t>
                      </a:r>
                    </a:p>
                  </a:txBody>
                  <a:tcPr/>
                </a:tc>
                <a:tc>
                  <a:txBody>
                    <a:bodyPr/>
                    <a:lstStyle/>
                    <a:p>
                      <a:r>
                        <a:rPr lang="en-US" sz="1600" dirty="0"/>
                        <a:t>Break</a:t>
                      </a:r>
                    </a:p>
                  </a:txBody>
                  <a:tcPr/>
                </a:tc>
                <a:tc>
                  <a:txBody>
                    <a:bodyPr/>
                    <a:lstStyle/>
                    <a:p>
                      <a:endParaRPr lang="en-US" sz="1600" dirty="0"/>
                    </a:p>
                  </a:txBody>
                  <a:tcPr/>
                </a:tc>
                <a:extLst>
                  <a:ext uri="{0D108BD9-81ED-4DB2-BD59-A6C34878D82A}">
                    <a16:rowId xmlns:a16="http://schemas.microsoft.com/office/drawing/2014/main" val="1321939422"/>
                  </a:ext>
                </a:extLst>
              </a:tr>
              <a:tr h="274320">
                <a:tc>
                  <a:txBody>
                    <a:bodyPr/>
                    <a:lstStyle/>
                    <a:p>
                      <a:r>
                        <a:rPr lang="en-US" sz="1600" dirty="0"/>
                        <a:t>6:00 PM GMT</a:t>
                      </a:r>
                    </a:p>
                  </a:txBody>
                  <a:tcPr/>
                </a:tc>
                <a:tc>
                  <a:txBody>
                    <a:bodyPr/>
                    <a:lstStyle/>
                    <a:p>
                      <a:r>
                        <a:rPr lang="en-US" sz="1600" dirty="0"/>
                        <a:t>45 minutes</a:t>
                      </a:r>
                    </a:p>
                  </a:txBody>
                  <a:tcPr/>
                </a:tc>
                <a:tc>
                  <a:txBody>
                    <a:bodyPr/>
                    <a:lstStyle/>
                    <a:p>
                      <a:r>
                        <a:rPr lang="en-US" sz="1600" dirty="0"/>
                        <a:t>SIEP Issue Resolution</a:t>
                      </a:r>
                    </a:p>
                  </a:txBody>
                  <a:tcPr/>
                </a:tc>
                <a:tc>
                  <a:txBody>
                    <a:bodyPr/>
                    <a:lstStyle/>
                    <a:p>
                      <a:r>
                        <a:rPr lang="en-US" sz="1600" dirty="0"/>
                        <a:t>Eric Turner</a:t>
                      </a:r>
                    </a:p>
                  </a:txBody>
                  <a:tcPr/>
                </a:tc>
                <a:extLst>
                  <a:ext uri="{0D108BD9-81ED-4DB2-BD59-A6C34878D82A}">
                    <a16:rowId xmlns:a16="http://schemas.microsoft.com/office/drawing/2014/main" val="3900522621"/>
                  </a:ext>
                </a:extLst>
              </a:tr>
              <a:tr h="274320">
                <a:tc>
                  <a:txBody>
                    <a:bodyPr/>
                    <a:lstStyle/>
                    <a:p>
                      <a:r>
                        <a:rPr lang="en-US" sz="1600" dirty="0"/>
                        <a:t>6:45 PM GMT</a:t>
                      </a:r>
                    </a:p>
                  </a:txBody>
                  <a:tcPr/>
                </a:tc>
                <a:tc>
                  <a:txBody>
                    <a:bodyPr/>
                    <a:lstStyle/>
                    <a:p>
                      <a:r>
                        <a:rPr lang="en-US" sz="1600" dirty="0"/>
                        <a:t>5 minutes</a:t>
                      </a:r>
                    </a:p>
                  </a:txBody>
                  <a:tcPr/>
                </a:tc>
                <a:tc>
                  <a:txBody>
                    <a:bodyPr/>
                    <a:lstStyle/>
                    <a:p>
                      <a:r>
                        <a:rPr lang="en-US" sz="1600" dirty="0"/>
                        <a:t>Break</a:t>
                      </a:r>
                    </a:p>
                  </a:txBody>
                  <a:tcPr/>
                </a:tc>
                <a:tc>
                  <a:txBody>
                    <a:bodyPr/>
                    <a:lstStyle/>
                    <a:p>
                      <a:endParaRPr lang="en-US" sz="1600" dirty="0"/>
                    </a:p>
                  </a:txBody>
                  <a:tcPr/>
                </a:tc>
                <a:extLst>
                  <a:ext uri="{0D108BD9-81ED-4DB2-BD59-A6C34878D82A}">
                    <a16:rowId xmlns:a16="http://schemas.microsoft.com/office/drawing/2014/main" val="1877582797"/>
                  </a:ext>
                </a:extLst>
              </a:tr>
              <a:tr h="274320">
                <a:tc>
                  <a:txBody>
                    <a:bodyPr/>
                    <a:lstStyle/>
                    <a:p>
                      <a:r>
                        <a:rPr lang="en-US" sz="1600" dirty="0"/>
                        <a:t>6:50 PM GMT</a:t>
                      </a:r>
                    </a:p>
                  </a:txBody>
                  <a:tcPr/>
                </a:tc>
                <a:tc>
                  <a:txBody>
                    <a:bodyPr/>
                    <a:lstStyle/>
                    <a:p>
                      <a:r>
                        <a:rPr lang="en-US" sz="1600" dirty="0"/>
                        <a:t>30 minutes</a:t>
                      </a:r>
                    </a:p>
                  </a:txBody>
                  <a:tcPr/>
                </a:tc>
                <a:tc>
                  <a:txBody>
                    <a:bodyPr/>
                    <a:lstStyle/>
                    <a:p>
                      <a:r>
                        <a:rPr lang="en-US" sz="1600" dirty="0"/>
                        <a:t>DOWG &amp; Digital Design Process</a:t>
                      </a:r>
                    </a:p>
                  </a:txBody>
                  <a:tcPr/>
                </a:tc>
                <a:tc>
                  <a:txBody>
                    <a:bodyPr/>
                    <a:lstStyle/>
                    <a:p>
                      <a:r>
                        <a:rPr lang="en-US" sz="1600" dirty="0"/>
                        <a:t>Ashley Taylor</a:t>
                      </a:r>
                    </a:p>
                  </a:txBody>
                  <a:tcPr/>
                </a:tc>
                <a:extLst>
                  <a:ext uri="{0D108BD9-81ED-4DB2-BD59-A6C34878D82A}">
                    <a16:rowId xmlns:a16="http://schemas.microsoft.com/office/drawing/2014/main" val="1108823506"/>
                  </a:ext>
                </a:extLst>
              </a:tr>
              <a:tr h="274320">
                <a:tc>
                  <a:txBody>
                    <a:bodyPr/>
                    <a:lstStyle/>
                    <a:p>
                      <a:r>
                        <a:rPr lang="en-US" sz="1600" dirty="0"/>
                        <a:t>7:20 PM GMT</a:t>
                      </a:r>
                    </a:p>
                  </a:txBody>
                  <a:tcPr/>
                </a:tc>
                <a:tc>
                  <a:txBody>
                    <a:bodyPr/>
                    <a:lstStyle/>
                    <a:p>
                      <a:r>
                        <a:rPr lang="en-US" sz="1600" dirty="0"/>
                        <a:t>5 minutes</a:t>
                      </a:r>
                    </a:p>
                  </a:txBody>
                  <a:tcPr/>
                </a:tc>
                <a:tc>
                  <a:txBody>
                    <a:bodyPr/>
                    <a:lstStyle/>
                    <a:p>
                      <a:r>
                        <a:rPr lang="en-US" sz="1600" dirty="0"/>
                        <a:t>Break</a:t>
                      </a:r>
                    </a:p>
                  </a:txBody>
                  <a:tcPr/>
                </a:tc>
                <a:tc>
                  <a:txBody>
                    <a:bodyPr/>
                    <a:lstStyle/>
                    <a:p>
                      <a:endParaRPr lang="en-US" sz="1600" dirty="0"/>
                    </a:p>
                  </a:txBody>
                  <a:tcPr/>
                </a:tc>
                <a:extLst>
                  <a:ext uri="{0D108BD9-81ED-4DB2-BD59-A6C34878D82A}">
                    <a16:rowId xmlns:a16="http://schemas.microsoft.com/office/drawing/2014/main" val="1901516765"/>
                  </a:ext>
                </a:extLst>
              </a:tr>
              <a:tr h="274320">
                <a:tc>
                  <a:txBody>
                    <a:bodyPr/>
                    <a:lstStyle/>
                    <a:p>
                      <a:r>
                        <a:rPr lang="en-US" sz="1600" dirty="0"/>
                        <a:t>7:25 PM GMT</a:t>
                      </a:r>
                    </a:p>
                  </a:txBody>
                  <a:tcPr/>
                </a:tc>
                <a:tc>
                  <a:txBody>
                    <a:bodyPr/>
                    <a:lstStyle/>
                    <a:p>
                      <a:r>
                        <a:rPr lang="en-US" sz="1600" dirty="0"/>
                        <a:t>30 minutes</a:t>
                      </a:r>
                    </a:p>
                  </a:txBody>
                  <a:tcPr/>
                </a:tc>
                <a:tc>
                  <a:txBody>
                    <a:bodyPr/>
                    <a:lstStyle/>
                    <a:p>
                      <a:r>
                        <a:rPr lang="en-US" sz="1600" dirty="0"/>
                        <a:t>Calculation Process Improvement</a:t>
                      </a:r>
                    </a:p>
                  </a:txBody>
                  <a:tcPr/>
                </a:tc>
                <a:tc>
                  <a:txBody>
                    <a:bodyPr/>
                    <a:lstStyle/>
                    <a:p>
                      <a:r>
                        <a:rPr lang="en-US" sz="1600" dirty="0"/>
                        <a:t>Penny Selman</a:t>
                      </a:r>
                    </a:p>
                  </a:txBody>
                  <a:tcPr/>
                </a:tc>
                <a:extLst>
                  <a:ext uri="{0D108BD9-81ED-4DB2-BD59-A6C34878D82A}">
                    <a16:rowId xmlns:a16="http://schemas.microsoft.com/office/drawing/2014/main" val="1272443722"/>
                  </a:ext>
                </a:extLst>
              </a:tr>
              <a:tr h="274320">
                <a:tc>
                  <a:txBody>
                    <a:bodyPr/>
                    <a:lstStyle/>
                    <a:p>
                      <a:r>
                        <a:rPr lang="en-US" sz="1600" dirty="0"/>
                        <a:t>7:55 PM GMT</a:t>
                      </a:r>
                    </a:p>
                  </a:txBody>
                  <a:tcPr/>
                </a:tc>
                <a:tc>
                  <a:txBody>
                    <a:bodyPr/>
                    <a:lstStyle/>
                    <a:p>
                      <a:r>
                        <a:rPr lang="en-US" sz="1600" dirty="0"/>
                        <a:t>5 minutes</a:t>
                      </a:r>
                    </a:p>
                  </a:txBody>
                  <a:tcPr/>
                </a:tc>
                <a:tc>
                  <a:txBody>
                    <a:bodyPr/>
                    <a:lstStyle/>
                    <a:p>
                      <a:r>
                        <a:rPr lang="en-US" sz="1600" dirty="0"/>
                        <a:t>Break</a:t>
                      </a:r>
                    </a:p>
                  </a:txBody>
                  <a:tcPr/>
                </a:tc>
                <a:tc>
                  <a:txBody>
                    <a:bodyPr/>
                    <a:lstStyle/>
                    <a:p>
                      <a:endParaRPr lang="en-US" sz="1600" dirty="0"/>
                    </a:p>
                  </a:txBody>
                  <a:tcPr/>
                </a:tc>
                <a:extLst>
                  <a:ext uri="{0D108BD9-81ED-4DB2-BD59-A6C34878D82A}">
                    <a16:rowId xmlns:a16="http://schemas.microsoft.com/office/drawing/2014/main" val="2994391566"/>
                  </a:ext>
                </a:extLst>
              </a:tr>
              <a:tr h="274320">
                <a:tc>
                  <a:txBody>
                    <a:bodyPr/>
                    <a:lstStyle/>
                    <a:p>
                      <a:r>
                        <a:rPr lang="en-US" sz="1600" dirty="0"/>
                        <a:t>8:00 PM GMT</a:t>
                      </a:r>
                    </a:p>
                  </a:txBody>
                  <a:tcPr/>
                </a:tc>
                <a:tc>
                  <a:txBody>
                    <a:bodyPr/>
                    <a:lstStyle/>
                    <a:p>
                      <a:r>
                        <a:rPr lang="en-US" sz="1600" dirty="0"/>
                        <a:t>30 minutes</a:t>
                      </a:r>
                    </a:p>
                  </a:txBody>
                  <a:tcPr/>
                </a:tc>
                <a:tc>
                  <a:txBody>
                    <a:bodyPr/>
                    <a:lstStyle/>
                    <a:p>
                      <a:r>
                        <a:rPr lang="en-US" sz="1600" dirty="0"/>
                        <a:t>Digitalization of Shin-Kori</a:t>
                      </a:r>
                    </a:p>
                  </a:txBody>
                  <a:tcPr/>
                </a:tc>
                <a:tc>
                  <a:txBody>
                    <a:bodyPr/>
                    <a:lstStyle/>
                    <a:p>
                      <a:r>
                        <a:rPr lang="en-US" sz="1600" dirty="0"/>
                        <a:t>Young Ju Son</a:t>
                      </a:r>
                    </a:p>
                  </a:txBody>
                  <a:tcPr/>
                </a:tc>
                <a:extLst>
                  <a:ext uri="{0D108BD9-81ED-4DB2-BD59-A6C34878D82A}">
                    <a16:rowId xmlns:a16="http://schemas.microsoft.com/office/drawing/2014/main" val="543762253"/>
                  </a:ext>
                </a:extLst>
              </a:tr>
              <a:tr h="274320">
                <a:tc>
                  <a:txBody>
                    <a:bodyPr/>
                    <a:lstStyle/>
                    <a:p>
                      <a:r>
                        <a:rPr lang="en-US" sz="1600" dirty="0"/>
                        <a:t>8:30 PM GMT</a:t>
                      </a:r>
                    </a:p>
                  </a:txBody>
                  <a:tcPr/>
                </a:tc>
                <a:tc>
                  <a:txBody>
                    <a:bodyPr/>
                    <a:lstStyle/>
                    <a:p>
                      <a:r>
                        <a:rPr lang="en-US" sz="1600" dirty="0"/>
                        <a:t>10 minutes</a:t>
                      </a:r>
                    </a:p>
                  </a:txBody>
                  <a:tcPr/>
                </a:tc>
                <a:tc>
                  <a:txBody>
                    <a:bodyPr/>
                    <a:lstStyle/>
                    <a:p>
                      <a:r>
                        <a:rPr lang="en-US" sz="1600" dirty="0"/>
                        <a:t>Conference Summary &amp; Closing</a:t>
                      </a:r>
                    </a:p>
                  </a:txBody>
                  <a:tcPr/>
                </a:tc>
                <a:tc>
                  <a:txBody>
                    <a:bodyPr/>
                    <a:lstStyle/>
                    <a:p>
                      <a:r>
                        <a:rPr lang="en-US" sz="1600" dirty="0"/>
                        <a:t>Brad Diggans</a:t>
                      </a:r>
                    </a:p>
                  </a:txBody>
                  <a:tcPr/>
                </a:tc>
                <a:extLst>
                  <a:ext uri="{0D108BD9-81ED-4DB2-BD59-A6C34878D82A}">
                    <a16:rowId xmlns:a16="http://schemas.microsoft.com/office/drawing/2014/main" val="198905355"/>
                  </a:ext>
                </a:extLst>
              </a:tr>
              <a:tr h="274320">
                <a:tc>
                  <a:txBody>
                    <a:bodyPr/>
                    <a:lstStyle/>
                    <a:p>
                      <a:r>
                        <a:rPr lang="en-US" sz="1600" dirty="0"/>
                        <a:t>8:40 PM GMT</a:t>
                      </a:r>
                    </a:p>
                  </a:txBody>
                  <a:tcPr/>
                </a:tc>
                <a:tc>
                  <a:txBody>
                    <a:bodyPr/>
                    <a:lstStyle/>
                    <a:p>
                      <a:r>
                        <a:rPr lang="en-US" sz="1600" dirty="0"/>
                        <a:t> -------------</a:t>
                      </a:r>
                    </a:p>
                  </a:txBody>
                  <a:tcPr/>
                </a:tc>
                <a:tc>
                  <a:txBody>
                    <a:bodyPr/>
                    <a:lstStyle/>
                    <a:p>
                      <a:r>
                        <a:rPr lang="en-US" sz="1600" dirty="0"/>
                        <a:t>Conference End</a:t>
                      </a:r>
                    </a:p>
                  </a:txBody>
                  <a:tcPr/>
                </a:tc>
                <a:tc>
                  <a:txBody>
                    <a:bodyPr/>
                    <a:lstStyle/>
                    <a:p>
                      <a:endParaRPr lang="en-US" sz="1600" dirty="0"/>
                    </a:p>
                  </a:txBody>
                  <a:tcPr/>
                </a:tc>
                <a:extLst>
                  <a:ext uri="{0D108BD9-81ED-4DB2-BD59-A6C34878D82A}">
                    <a16:rowId xmlns:a16="http://schemas.microsoft.com/office/drawing/2014/main" val="1719709604"/>
                  </a:ext>
                </a:extLst>
              </a:tr>
            </a:tbl>
          </a:graphicData>
        </a:graphic>
      </p:graphicFrame>
      <p:sp>
        <p:nvSpPr>
          <p:cNvPr id="6" name="TextBox 5">
            <a:extLst>
              <a:ext uri="{FF2B5EF4-FFF2-40B4-BE49-F238E27FC236}">
                <a16:creationId xmlns:a16="http://schemas.microsoft.com/office/drawing/2014/main" id="{4F25DF0F-55B1-4299-8E24-DBB8EACEB045}"/>
              </a:ext>
            </a:extLst>
          </p:cNvPr>
          <p:cNvSpPr txBox="1"/>
          <p:nvPr/>
        </p:nvSpPr>
        <p:spPr>
          <a:xfrm>
            <a:off x="2286001" y="5966766"/>
            <a:ext cx="9544832" cy="369332"/>
          </a:xfrm>
          <a:prstGeom prst="rect">
            <a:avLst/>
          </a:prstGeom>
          <a:noFill/>
        </p:spPr>
        <p:txBody>
          <a:bodyPr wrap="square" rtlCol="0">
            <a:spAutoFit/>
          </a:bodyPr>
          <a:lstStyle/>
          <a:p>
            <a:pPr algn="ctr"/>
            <a:r>
              <a:rPr lang="en-US" dirty="0">
                <a:solidFill>
                  <a:srgbClr val="C00000"/>
                </a:solidFill>
              </a:rPr>
              <a:t>This conference will be recorded.</a:t>
            </a:r>
          </a:p>
        </p:txBody>
      </p:sp>
    </p:spTree>
    <p:extLst>
      <p:ext uri="{BB962C8B-B14F-4D97-AF65-F5344CB8AC3E}">
        <p14:creationId xmlns:p14="http://schemas.microsoft.com/office/powerpoint/2010/main" val="2948427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a:t>
            </a:r>
          </a:p>
        </p:txBody>
      </p:sp>
      <p:sp>
        <p:nvSpPr>
          <p:cNvPr id="3" name="Content Placeholder 2"/>
          <p:cNvSpPr>
            <a:spLocks noGrp="1"/>
          </p:cNvSpPr>
          <p:nvPr>
            <p:ph idx="1"/>
          </p:nvPr>
        </p:nvSpPr>
        <p:spPr>
          <a:xfrm>
            <a:off x="704987" y="1442259"/>
            <a:ext cx="10545365" cy="4343400"/>
          </a:xfrm>
        </p:spPr>
        <p:txBody>
          <a:bodyPr/>
          <a:lstStyle/>
          <a:p>
            <a:r>
              <a:rPr lang="en-US" dirty="0"/>
              <a:t>Address SPAC feedback</a:t>
            </a:r>
          </a:p>
          <a:p>
            <a:r>
              <a:rPr lang="en-US" dirty="0"/>
              <a:t>Common database for installation specifications</a:t>
            </a:r>
          </a:p>
          <a:p>
            <a:r>
              <a:rPr lang="en-US" dirty="0"/>
              <a:t>Common database for maintenance-type testing</a:t>
            </a:r>
          </a:p>
          <a:p>
            <a:r>
              <a:rPr lang="en-US" dirty="0"/>
              <a:t>Business case for standard 50.59 programs</a:t>
            </a:r>
          </a:p>
          <a:p>
            <a:r>
              <a:rPr lang="en-US" dirty="0"/>
              <a:t>Business case for standard Doc Only Changes</a:t>
            </a:r>
          </a:p>
          <a:p>
            <a:r>
              <a:rPr lang="en-US" dirty="0"/>
              <a:t>Business case for standard non-TMOD temporary configuration changes</a:t>
            </a:r>
          </a:p>
          <a:p>
            <a:r>
              <a:rPr lang="en-US" dirty="0"/>
              <a:t>Other ideas?</a:t>
            </a:r>
          </a:p>
          <a:p>
            <a:endParaRPr lang="en-US" dirty="0"/>
          </a:p>
        </p:txBody>
      </p:sp>
    </p:spTree>
    <p:extLst>
      <p:ext uri="{BB962C8B-B14F-4D97-AF65-F5344CB8AC3E}">
        <p14:creationId xmlns:p14="http://schemas.microsoft.com/office/powerpoint/2010/main" val="3920438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704987" y="1450572"/>
            <a:ext cx="10545365" cy="4343400"/>
          </a:xfrm>
        </p:spPr>
        <p:txBody>
          <a:bodyPr/>
          <a:lstStyle/>
          <a:p>
            <a:r>
              <a:rPr lang="en-US" dirty="0"/>
              <a:t>Know your DOWG rep – feedback welcome</a:t>
            </a:r>
          </a:p>
          <a:p>
            <a:r>
              <a:rPr lang="en-US" dirty="0"/>
              <a:t>Nuclear Community</a:t>
            </a:r>
          </a:p>
          <a:p>
            <a:pPr lvl="1"/>
            <a:r>
              <a:rPr lang="en-US" dirty="0"/>
              <a:t>https://community.nantel.org/working_groups/design_oversight_working_group_dowg/</a:t>
            </a:r>
          </a:p>
          <a:p>
            <a:pPr lvl="1"/>
            <a:r>
              <a:rPr lang="en-US" dirty="0"/>
              <a:t>988 members as of 9/4</a:t>
            </a:r>
          </a:p>
          <a:p>
            <a:pPr lvl="1"/>
            <a:r>
              <a:rPr lang="en-US" dirty="0"/>
              <a:t>All the DOWG documents</a:t>
            </a:r>
          </a:p>
          <a:p>
            <a:pPr lvl="1"/>
            <a:r>
              <a:rPr lang="en-US" dirty="0"/>
              <a:t>Open to SPAC members</a:t>
            </a:r>
          </a:p>
          <a:p>
            <a:r>
              <a:rPr lang="en-US" dirty="0"/>
              <a:t>Industry Sharing with CMISDP</a:t>
            </a:r>
          </a:p>
          <a:p>
            <a:pPr lvl="1"/>
            <a:r>
              <a:rPr lang="en-US" dirty="0"/>
              <a:t>Recent enhancements to module to track requests</a:t>
            </a:r>
          </a:p>
          <a:p>
            <a:pPr lvl="1"/>
            <a:r>
              <a:rPr lang="en-US" dirty="0"/>
              <a:t>Make sure your utility has a point of contact setup for requests</a:t>
            </a:r>
          </a:p>
          <a:p>
            <a:endParaRPr lang="en-US" dirty="0"/>
          </a:p>
        </p:txBody>
      </p:sp>
    </p:spTree>
    <p:extLst>
      <p:ext uri="{BB962C8B-B14F-4D97-AF65-F5344CB8AC3E}">
        <p14:creationId xmlns:p14="http://schemas.microsoft.com/office/powerpoint/2010/main" val="4026337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DOWG Members</a:t>
            </a:r>
          </a:p>
        </p:txBody>
      </p:sp>
      <p:graphicFrame>
        <p:nvGraphicFramePr>
          <p:cNvPr id="4" name="Content Placeholder 3"/>
          <p:cNvGraphicFramePr>
            <a:graphicFrameLocks noGrp="1"/>
          </p:cNvGraphicFramePr>
          <p:nvPr>
            <p:ph idx="1"/>
          </p:nvPr>
        </p:nvGraphicFramePr>
        <p:xfrm>
          <a:off x="624273" y="1587730"/>
          <a:ext cx="10706793" cy="4249738"/>
        </p:xfrm>
        <a:graphic>
          <a:graphicData uri="http://schemas.openxmlformats.org/drawingml/2006/table">
            <a:tbl>
              <a:tblPr firstRow="1" firstCol="1" bandRow="1"/>
              <a:tblGrid>
                <a:gridCol w="4231178">
                  <a:extLst>
                    <a:ext uri="{9D8B030D-6E8A-4147-A177-3AD203B41FA5}">
                      <a16:colId xmlns:a16="http://schemas.microsoft.com/office/drawing/2014/main" val="2392559083"/>
                    </a:ext>
                  </a:extLst>
                </a:gridCol>
                <a:gridCol w="2906303">
                  <a:extLst>
                    <a:ext uri="{9D8B030D-6E8A-4147-A177-3AD203B41FA5}">
                      <a16:colId xmlns:a16="http://schemas.microsoft.com/office/drawing/2014/main" val="4054079500"/>
                    </a:ext>
                  </a:extLst>
                </a:gridCol>
                <a:gridCol w="3569312">
                  <a:extLst>
                    <a:ext uri="{9D8B030D-6E8A-4147-A177-3AD203B41FA5}">
                      <a16:colId xmlns:a16="http://schemas.microsoft.com/office/drawing/2014/main" val="3735829135"/>
                    </a:ext>
                  </a:extLst>
                </a:gridCol>
              </a:tblGrid>
              <a:tr h="228403">
                <a:tc>
                  <a:txBody>
                    <a:bodyPr/>
                    <a:lstStyle/>
                    <a:p>
                      <a:pPr marL="0" marR="0">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Company/Utility/Alliance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Representative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pPr>
                      <a:r>
                        <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Email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44497611"/>
                  </a:ext>
                </a:extLst>
              </a:tr>
              <a:tr h="237111">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Arizona Power - Palo Verde - STARS Alliance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Allan Hartwig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Allan.Hartwig@aps.com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3342378"/>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Entergy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Andy Mihalik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amihali@entergy.com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9107049"/>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Ashley Taylor - Chair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ajtaylor@tva.gov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4624771"/>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Energy Harbor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Colin Keller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kellerc@firstenergycorp.com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1313100"/>
                  </a:ext>
                </a:extLst>
              </a:tr>
              <a:tr h="2375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Energy Northwest - Columbia - USA Alliance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Dan Long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djlong@energy-northwest.com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7841269"/>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Southern Nuclear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David Gambrell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dlgambre@southernco.com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4690931"/>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PSEG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James Boyer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James.Boyer@pseg.com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8977910"/>
                  </a:ext>
                </a:extLst>
              </a:tr>
              <a:tr h="23473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Duke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Mark Grantham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Mark.Grantham@duke-energy.com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5883173"/>
                  </a:ext>
                </a:extLst>
              </a:tr>
              <a:tr h="241069">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Xcel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Mohammad Molaei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Mohammad.Molaei@xenuclear.com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4981969"/>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Exelon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Rich Hall - Vice Chair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richard.hall@exeloncorp.com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1944686"/>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NextEra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Scott Forman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Scott.FORMAN@fpl.com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5587468"/>
                  </a:ext>
                </a:extLst>
              </a:tr>
              <a:tr h="208212">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Dominion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Ethan Treptow</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Tim Knoebel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ethan.a.treptow@dominionenergy.com</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timothy.j.knoebel@dominionenergy.com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2343752"/>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MPR - represents eng vendors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Pete Carlone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pcarlone@mpr.com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2978119"/>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NEI - resource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Steve Geier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seg@nei.org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0412844"/>
                  </a:ext>
                </a:extLst>
              </a:tr>
              <a:tr h="228403">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INPO - resource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Sudesh Gambhir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GambhirSK@inpo.org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9344522"/>
                  </a:ext>
                </a:extLst>
              </a:tr>
            </a:tbl>
          </a:graphicData>
        </a:graphic>
      </p:graphicFrame>
    </p:spTree>
    <p:extLst>
      <p:ext uri="{BB962C8B-B14F-4D97-AF65-F5344CB8AC3E}">
        <p14:creationId xmlns:p14="http://schemas.microsoft.com/office/powerpoint/2010/main" val="240512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AD1B-A9FB-4E1B-9220-8EC5C0FD4DB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A3FDF3C-E664-4368-817E-27DD66840221}"/>
              </a:ext>
            </a:extLst>
          </p:cNvPr>
          <p:cNvSpPr>
            <a:spLocks noGrp="1"/>
          </p:cNvSpPr>
          <p:nvPr>
            <p:ph idx="1"/>
          </p:nvPr>
        </p:nvSpPr>
        <p:spPr/>
        <p:txBody>
          <a:bodyPr/>
          <a:lstStyle/>
          <a:p>
            <a:r>
              <a:rPr lang="en-US" dirty="0"/>
              <a:t>Please use Slido to enter any questions that you have at this time.</a:t>
            </a:r>
          </a:p>
          <a:p>
            <a:r>
              <a:rPr lang="en-US" dirty="0"/>
              <a:t>Please note that if we don’t get to your question, we will collect all questions and get a response back to all attendees in a follow-up email following the conference’s conclusion.</a:t>
            </a:r>
          </a:p>
          <a:p>
            <a:endParaRPr lang="en-US" dirty="0"/>
          </a:p>
        </p:txBody>
      </p:sp>
      <p:pic>
        <p:nvPicPr>
          <p:cNvPr id="4" name="Picture 3">
            <a:extLst>
              <a:ext uri="{FF2B5EF4-FFF2-40B4-BE49-F238E27FC236}">
                <a16:creationId xmlns:a16="http://schemas.microsoft.com/office/drawing/2014/main" id="{01DEAA7C-99E9-48F6-932A-307386B25B9C}"/>
              </a:ext>
            </a:extLst>
          </p:cNvPr>
          <p:cNvPicPr>
            <a:picLocks noChangeAspect="1"/>
          </p:cNvPicPr>
          <p:nvPr/>
        </p:nvPicPr>
        <p:blipFill>
          <a:blip r:embed="rId2"/>
          <a:stretch>
            <a:fillRect/>
          </a:stretch>
        </p:blipFill>
        <p:spPr>
          <a:xfrm>
            <a:off x="5997822" y="4267601"/>
            <a:ext cx="1612286" cy="1609137"/>
          </a:xfrm>
          <a:prstGeom prst="rect">
            <a:avLst/>
          </a:prstGeom>
        </p:spPr>
      </p:pic>
      <p:sp>
        <p:nvSpPr>
          <p:cNvPr id="5" name="Subtitle 2">
            <a:extLst>
              <a:ext uri="{FF2B5EF4-FFF2-40B4-BE49-F238E27FC236}">
                <a16:creationId xmlns:a16="http://schemas.microsoft.com/office/drawing/2014/main" id="{413A77A9-A215-46CE-8317-FFB1D0510A06}"/>
              </a:ext>
            </a:extLst>
          </p:cNvPr>
          <p:cNvSpPr txBox="1">
            <a:spLocks/>
          </p:cNvSpPr>
          <p:nvPr/>
        </p:nvSpPr>
        <p:spPr>
          <a:xfrm>
            <a:off x="3599502" y="3592427"/>
            <a:ext cx="2496498" cy="2237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chemeClr val="tx1">
                    <a:lumMod val="65000"/>
                    <a:lumOff val="35000"/>
                  </a:schemeClr>
                </a:solidFill>
                <a:latin typeface="Proxima Nova Regular"/>
              </a:rPr>
              <a:t>For Q&amp;A:</a:t>
            </a:r>
          </a:p>
          <a:p>
            <a:pPr marL="0" indent="0">
              <a:buNone/>
            </a:pPr>
            <a:r>
              <a:rPr lang="en-US" dirty="0">
                <a:solidFill>
                  <a:schemeClr val="tx1">
                    <a:lumMod val="65000"/>
                    <a:lumOff val="35000"/>
                  </a:schemeClr>
                </a:solidFill>
                <a:latin typeface="Proxima Nova Regular"/>
              </a:rPr>
              <a:t>Join at:  Slido.com</a:t>
            </a:r>
          </a:p>
          <a:p>
            <a:pPr marL="0" indent="0">
              <a:buNone/>
            </a:pPr>
            <a:r>
              <a:rPr lang="en-US" dirty="0">
                <a:solidFill>
                  <a:schemeClr val="tx1">
                    <a:lumMod val="65000"/>
                    <a:lumOff val="35000"/>
                  </a:schemeClr>
                </a:solidFill>
                <a:latin typeface="Proxima Nova Regular"/>
              </a:rPr>
              <a:t>#CMBG20</a:t>
            </a:r>
          </a:p>
          <a:p>
            <a:pPr marL="0" indent="0">
              <a:buNone/>
            </a:pPr>
            <a:r>
              <a:rPr lang="en-US" dirty="0">
                <a:solidFill>
                  <a:schemeClr val="tx1">
                    <a:lumMod val="65000"/>
                    <a:lumOff val="35000"/>
                  </a:schemeClr>
                </a:solidFill>
                <a:latin typeface="Proxima Nova Regular"/>
              </a:rPr>
              <a:t>Passcode:  CMBG20</a:t>
            </a:r>
          </a:p>
          <a:p>
            <a:endParaRPr lang="en-US" sz="1050" dirty="0"/>
          </a:p>
        </p:txBody>
      </p:sp>
      <p:sp>
        <p:nvSpPr>
          <p:cNvPr id="6" name="Subtitle 2">
            <a:extLst>
              <a:ext uri="{FF2B5EF4-FFF2-40B4-BE49-F238E27FC236}">
                <a16:creationId xmlns:a16="http://schemas.microsoft.com/office/drawing/2014/main" id="{CA34D9B2-61E5-48C7-87E9-D3E0BB51DB75}"/>
              </a:ext>
            </a:extLst>
          </p:cNvPr>
          <p:cNvSpPr txBox="1">
            <a:spLocks/>
          </p:cNvSpPr>
          <p:nvPr/>
        </p:nvSpPr>
        <p:spPr>
          <a:xfrm>
            <a:off x="6036816" y="3592427"/>
            <a:ext cx="1534297" cy="560080"/>
          </a:xfrm>
          <a:prstGeom prst="rect">
            <a:avLst/>
          </a:prstGeom>
        </p:spPr>
        <p:txBody>
          <a:bodyPr vert="horz" lIns="91440" tIns="45720" rIns="91440" bIns="45720" rtlCol="0">
            <a:noAutofit/>
          </a:bodyPr>
          <a:lstStyle>
            <a:defPPr>
              <a:defRPr lang="en-US"/>
            </a:defPPr>
            <a:lvl1pPr indent="0" defTabSz="457200">
              <a:spcBef>
                <a:spcPts val="1000"/>
              </a:spcBef>
              <a:spcAft>
                <a:spcPts val="0"/>
              </a:spcAft>
              <a:buClr>
                <a:schemeClr val="accent1"/>
              </a:buClr>
              <a:buSzPct val="80000"/>
              <a:buFont typeface="Wingdings 3" charset="2"/>
              <a:buNone/>
              <a:defRPr>
                <a:solidFill>
                  <a:schemeClr val="tx1">
                    <a:lumMod val="75000"/>
                    <a:lumOff val="25000"/>
                  </a:schemeClr>
                </a:solidFill>
              </a:defRPr>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ctr"/>
            <a:r>
              <a:rPr lang="en-US" dirty="0">
                <a:solidFill>
                  <a:schemeClr val="tx1">
                    <a:lumMod val="65000"/>
                    <a:lumOff val="35000"/>
                  </a:schemeClr>
                </a:solidFill>
                <a:latin typeface="Proxima Nova Regular"/>
              </a:rPr>
              <a:t>Or, scan this QR Code</a:t>
            </a:r>
          </a:p>
        </p:txBody>
      </p:sp>
    </p:spTree>
    <p:extLst>
      <p:ext uri="{BB962C8B-B14F-4D97-AF65-F5344CB8AC3E}">
        <p14:creationId xmlns:p14="http://schemas.microsoft.com/office/powerpoint/2010/main" val="840539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descr="An aerial view of a city&#10;&#10;Description automatically generated">
            <a:extLst>
              <a:ext uri="{FF2B5EF4-FFF2-40B4-BE49-F238E27FC236}">
                <a16:creationId xmlns:a16="http://schemas.microsoft.com/office/drawing/2014/main" id="{9F4DD175-ECFB-4F2F-BA77-52EB16A55F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984" r="-1" b="-1"/>
          <a:stretch/>
        </p:blipFill>
        <p:spPr>
          <a:xfrm>
            <a:off x="606719" y="-1"/>
            <a:ext cx="11585281" cy="6857999"/>
          </a:xfrm>
          <a:prstGeom prst="rect">
            <a:avLst/>
          </a:prstGeom>
        </p:spPr>
      </p:pic>
      <p:sp>
        <p:nvSpPr>
          <p:cNvPr id="18" name="Rectangle 1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2EB4833-B3BF-453A-B95F-FDC3D929E3D7}"/>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sz="8000" dirty="0">
                <a:solidFill>
                  <a:schemeClr val="bg1"/>
                </a:solidFill>
              </a:rPr>
              <a:t>Break</a:t>
            </a:r>
          </a:p>
        </p:txBody>
      </p:sp>
      <p:sp>
        <p:nvSpPr>
          <p:cNvPr id="20" name="Rectangle 1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3"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921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Calculation Process Improvement</a:t>
            </a:r>
          </a:p>
        </p:txBody>
      </p:sp>
      <p:sp>
        <p:nvSpPr>
          <p:cNvPr id="3" name="Text Placeholder 2"/>
          <p:cNvSpPr>
            <a:spLocks noGrp="1"/>
          </p:cNvSpPr>
          <p:nvPr>
            <p:ph type="body" sz="quarter" idx="10"/>
          </p:nvPr>
        </p:nvSpPr>
        <p:spPr/>
        <p:txBody>
          <a:bodyPr/>
          <a:lstStyle/>
          <a:p>
            <a:r>
              <a:rPr lang="en-US" dirty="0"/>
              <a:t>Penny Selman</a:t>
            </a:r>
          </a:p>
          <a:p>
            <a:r>
              <a:rPr lang="en-US" dirty="0"/>
              <a:t>October 21, 2020</a:t>
            </a:r>
          </a:p>
        </p:txBody>
      </p:sp>
    </p:spTree>
    <p:extLst>
      <p:ext uri="{BB962C8B-B14F-4D97-AF65-F5344CB8AC3E}">
        <p14:creationId xmlns:p14="http://schemas.microsoft.com/office/powerpoint/2010/main" val="843071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388563" y="1260954"/>
            <a:ext cx="9901767" cy="500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TVA Current Calculation Process </a:t>
            </a:r>
          </a:p>
        </p:txBody>
      </p:sp>
      <p:sp>
        <p:nvSpPr>
          <p:cNvPr id="4" name="Footer Placeholder 3"/>
          <p:cNvSpPr>
            <a:spLocks noGrp="1"/>
          </p:cNvSpPr>
          <p:nvPr>
            <p:ph type="ftr" sz="quarter" idx="14"/>
          </p:nvPr>
        </p:nvSpPr>
        <p:spPr/>
        <p:txBody>
          <a:bodyPr/>
          <a:lstStyle/>
          <a:p>
            <a:pPr defTabSz="609585"/>
            <a:r>
              <a:rPr lang="en-US" dirty="0">
                <a:solidFill>
                  <a:srgbClr val="F0F0F0">
                    <a:lumMod val="10000"/>
                  </a:srgbClr>
                </a:solidFill>
              </a:rPr>
              <a:t>PLACE THE TITLE OF THE PRESENTATION HERE </a:t>
            </a:r>
          </a:p>
        </p:txBody>
      </p:sp>
      <p:sp>
        <p:nvSpPr>
          <p:cNvPr id="5" name="Slide Number Placeholder 4"/>
          <p:cNvSpPr>
            <a:spLocks noGrp="1"/>
          </p:cNvSpPr>
          <p:nvPr>
            <p:ph type="sldNum" sz="quarter" idx="15"/>
          </p:nvPr>
        </p:nvSpPr>
        <p:spPr/>
        <p:txBody>
          <a:bodyPr/>
          <a:lstStyle/>
          <a:p>
            <a:pPr defTabSz="609585"/>
            <a:r>
              <a:rPr lang="en-US" dirty="0">
                <a:solidFill>
                  <a:srgbClr val="F0F0F0">
                    <a:lumMod val="10000"/>
                  </a:srgbClr>
                </a:solidFill>
              </a:rPr>
              <a:t>|  </a:t>
            </a:r>
            <a:fld id="{074642B0-B6F2-B34D-8B58-6F4D6756A21A}" type="slidenum">
              <a:rPr lang="en-US">
                <a:solidFill>
                  <a:srgbClr val="F0F0F0">
                    <a:lumMod val="10000"/>
                  </a:srgbClr>
                </a:solidFill>
              </a:rPr>
              <a:pPr defTabSz="609585"/>
              <a:t>46</a:t>
            </a:fld>
            <a:endParaRPr lang="en-US" dirty="0">
              <a:solidFill>
                <a:srgbClr val="F0F0F0">
                  <a:lumMod val="10000"/>
                </a:srgbClr>
              </a:solidFill>
            </a:endParaRPr>
          </a:p>
        </p:txBody>
      </p:sp>
    </p:spTree>
    <p:extLst>
      <p:ext uri="{BB962C8B-B14F-4D97-AF65-F5344CB8AC3E}">
        <p14:creationId xmlns:p14="http://schemas.microsoft.com/office/powerpoint/2010/main" val="4254649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What is the CMIS Calculation Module?</a:t>
            </a:r>
          </a:p>
        </p:txBody>
      </p:sp>
      <p:sp>
        <p:nvSpPr>
          <p:cNvPr id="10" name="Text Placeholder 9"/>
          <p:cNvSpPr>
            <a:spLocks noGrp="1"/>
          </p:cNvSpPr>
          <p:nvPr>
            <p:ph type="body" sz="quarter" idx="11"/>
          </p:nvPr>
        </p:nvSpPr>
        <p:spPr/>
        <p:txBody>
          <a:bodyPr/>
          <a:lstStyle/>
          <a:p>
            <a:r>
              <a:rPr lang="en-US" dirty="0"/>
              <a:t>Pulls records from our QA Record storage</a:t>
            </a:r>
          </a:p>
          <a:p>
            <a:r>
              <a:rPr lang="en-US" dirty="0"/>
              <a:t>Synchronized with the QA Record </a:t>
            </a:r>
          </a:p>
          <a:p>
            <a:r>
              <a:rPr lang="en-US" dirty="0"/>
              <a:t>All related documents “live” with the calculation in the CMIS Calculation Module</a:t>
            </a:r>
          </a:p>
          <a:p>
            <a:endParaRPr lang="en-US" dirty="0"/>
          </a:p>
          <a:p>
            <a:endParaRPr lang="en-US" dirty="0"/>
          </a:p>
        </p:txBody>
      </p:sp>
      <p:sp>
        <p:nvSpPr>
          <p:cNvPr id="11" name="Text Placeholder 10"/>
          <p:cNvSpPr>
            <a:spLocks noGrp="1"/>
          </p:cNvSpPr>
          <p:nvPr>
            <p:ph type="body" sz="quarter" idx="13"/>
          </p:nvPr>
        </p:nvSpPr>
        <p:spPr/>
        <p:txBody>
          <a:bodyPr wrap="square">
            <a:normAutofit/>
          </a:bodyPr>
          <a:lstStyle/>
          <a:p>
            <a:pPr algn="ctr"/>
            <a:r>
              <a:rPr lang="en-US" sz="3200" dirty="0">
                <a:cs typeface="Arial Narrow"/>
              </a:rPr>
              <a:t>Automation of the calculation process</a:t>
            </a:r>
          </a:p>
        </p:txBody>
      </p:sp>
      <p:sp>
        <p:nvSpPr>
          <p:cNvPr id="13" name="Text Placeholder 12"/>
          <p:cNvSpPr>
            <a:spLocks noGrp="1"/>
          </p:cNvSpPr>
          <p:nvPr>
            <p:ph type="body" sz="quarter" idx="17"/>
          </p:nvPr>
        </p:nvSpPr>
        <p:spPr/>
        <p:txBody>
          <a:bodyPr/>
          <a:lstStyle/>
          <a:p>
            <a:r>
              <a:rPr lang="en-US" dirty="0"/>
              <a:t>Auto form generation</a:t>
            </a:r>
          </a:p>
          <a:p>
            <a:r>
              <a:rPr lang="en-US" dirty="0"/>
              <a:t>Auto page numbering and labeling</a:t>
            </a:r>
          </a:p>
          <a:p>
            <a:r>
              <a:rPr lang="en-US" dirty="0"/>
              <a:t>Electronic Signatures</a:t>
            </a:r>
          </a:p>
          <a:p>
            <a:r>
              <a:rPr lang="en-US" dirty="0"/>
              <a:t>Interface Reviews </a:t>
            </a:r>
            <a:endParaRPr lang="en-US" dirty="0">
              <a:effectLst/>
            </a:endParaRPr>
          </a:p>
        </p:txBody>
      </p:sp>
      <p:sp>
        <p:nvSpPr>
          <p:cNvPr id="14" name="Text Placeholder 13"/>
          <p:cNvSpPr>
            <a:spLocks noGrp="1"/>
          </p:cNvSpPr>
          <p:nvPr>
            <p:ph type="body" sz="quarter" idx="18"/>
          </p:nvPr>
        </p:nvSpPr>
        <p:spPr>
          <a:xfrm>
            <a:off x="6530189" y="1781771"/>
            <a:ext cx="2496903" cy="387296"/>
          </a:xfrm>
        </p:spPr>
        <p:txBody>
          <a:bodyPr/>
          <a:lstStyle/>
          <a:p>
            <a:r>
              <a:rPr lang="en-US" dirty="0"/>
              <a:t>Primary Calculation Library</a:t>
            </a:r>
            <a:endParaRPr lang="en-US" dirty="0">
              <a:effectLst/>
            </a:endParaRPr>
          </a:p>
        </p:txBody>
      </p:sp>
      <p:sp>
        <p:nvSpPr>
          <p:cNvPr id="15" name="Text Placeholder 14"/>
          <p:cNvSpPr>
            <a:spLocks noGrp="1"/>
          </p:cNvSpPr>
          <p:nvPr>
            <p:ph type="body" sz="quarter" idx="19"/>
          </p:nvPr>
        </p:nvSpPr>
        <p:spPr>
          <a:xfrm>
            <a:off x="9387145" y="1781771"/>
            <a:ext cx="2370619" cy="387296"/>
          </a:xfrm>
        </p:spPr>
        <p:txBody>
          <a:bodyPr/>
          <a:lstStyle/>
          <a:p>
            <a:r>
              <a:rPr lang="en-US" dirty="0"/>
              <a:t>Automated Package Assembly</a:t>
            </a:r>
            <a:endParaRPr lang="en-US" dirty="0">
              <a:effectLst/>
            </a:endParaRPr>
          </a:p>
        </p:txBody>
      </p:sp>
      <p:sp>
        <p:nvSpPr>
          <p:cNvPr id="7" name="Footer Placeholder 6"/>
          <p:cNvSpPr>
            <a:spLocks noGrp="1"/>
          </p:cNvSpPr>
          <p:nvPr>
            <p:ph type="ftr" sz="quarter" idx="14"/>
          </p:nvPr>
        </p:nvSpPr>
        <p:spPr/>
        <p:txBody>
          <a:bodyPr/>
          <a:lstStyle/>
          <a:p>
            <a:pPr defTabSz="609585"/>
            <a:r>
              <a:rPr lang="en-US" dirty="0">
                <a:solidFill>
                  <a:srgbClr val="F0F0F0">
                    <a:lumMod val="10000"/>
                  </a:srgbClr>
                </a:solidFill>
              </a:rPr>
              <a:t>PLACE THE TITLE OF THE PRESENTATION HERE </a:t>
            </a:r>
          </a:p>
        </p:txBody>
      </p:sp>
      <p:sp>
        <p:nvSpPr>
          <p:cNvPr id="8" name="Slide Number Placeholder 7"/>
          <p:cNvSpPr>
            <a:spLocks noGrp="1"/>
          </p:cNvSpPr>
          <p:nvPr>
            <p:ph type="sldNum" sz="quarter" idx="15"/>
          </p:nvPr>
        </p:nvSpPr>
        <p:spPr/>
        <p:txBody>
          <a:bodyPr/>
          <a:lstStyle/>
          <a:p>
            <a:pPr defTabSz="609585"/>
            <a:r>
              <a:rPr lang="en-US" dirty="0">
                <a:solidFill>
                  <a:srgbClr val="F0F0F0">
                    <a:lumMod val="10000"/>
                  </a:srgbClr>
                </a:solidFill>
              </a:rPr>
              <a:t>|  </a:t>
            </a:r>
            <a:fld id="{074642B0-B6F2-B34D-8B58-6F4D6756A21A}" type="slidenum">
              <a:rPr lang="en-US">
                <a:solidFill>
                  <a:srgbClr val="F0F0F0">
                    <a:lumMod val="10000"/>
                  </a:srgbClr>
                </a:solidFill>
              </a:rPr>
              <a:pPr defTabSz="609585"/>
              <a:t>47</a:t>
            </a:fld>
            <a:endParaRPr lang="en-US" dirty="0">
              <a:solidFill>
                <a:srgbClr val="F0F0F0">
                  <a:lumMod val="10000"/>
                </a:srgbClr>
              </a:solidFill>
            </a:endParaRPr>
          </a:p>
        </p:txBody>
      </p:sp>
      <p:pic>
        <p:nvPicPr>
          <p:cNvPr id="17" name="Content Placeholder 16"/>
          <p:cNvPicPr>
            <a:picLocks noGrp="1" noChangeAspect="1"/>
          </p:cNvPicPr>
          <p:nvPr>
            <p:ph sz="quarter" idx="16"/>
          </p:nvPr>
        </p:nvPicPr>
        <p:blipFill>
          <a:blip r:embed="rId3"/>
          <a:stretch>
            <a:fillRect/>
          </a:stretch>
        </p:blipFill>
        <p:spPr>
          <a:xfrm>
            <a:off x="1168562" y="1474681"/>
            <a:ext cx="4510617" cy="3495728"/>
          </a:xfrm>
          <a:prstGeom prst="rect">
            <a:avLst/>
          </a:prstGeom>
        </p:spPr>
      </p:pic>
    </p:spTree>
    <p:extLst>
      <p:ext uri="{BB962C8B-B14F-4D97-AF65-F5344CB8AC3E}">
        <p14:creationId xmlns:p14="http://schemas.microsoft.com/office/powerpoint/2010/main" val="2538226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Undertake Such a Big Project?</a:t>
            </a:r>
          </a:p>
        </p:txBody>
      </p:sp>
      <p:sp>
        <p:nvSpPr>
          <p:cNvPr id="4" name="Footer Placeholder 3"/>
          <p:cNvSpPr>
            <a:spLocks noGrp="1"/>
          </p:cNvSpPr>
          <p:nvPr>
            <p:ph type="ftr" sz="quarter" idx="14"/>
          </p:nvPr>
        </p:nvSpPr>
        <p:spPr/>
        <p:txBody>
          <a:bodyPr/>
          <a:lstStyle/>
          <a:p>
            <a:pPr defTabSz="609585"/>
            <a:r>
              <a:rPr lang="en-US" dirty="0">
                <a:solidFill>
                  <a:srgbClr val="F0F0F0">
                    <a:lumMod val="10000"/>
                  </a:srgbClr>
                </a:solidFill>
              </a:rPr>
              <a:t>PLACE THE TITLE OF THE PRESENTATION HERE </a:t>
            </a:r>
          </a:p>
        </p:txBody>
      </p:sp>
      <p:sp>
        <p:nvSpPr>
          <p:cNvPr id="5" name="Slide Number Placeholder 4"/>
          <p:cNvSpPr>
            <a:spLocks noGrp="1"/>
          </p:cNvSpPr>
          <p:nvPr>
            <p:ph type="sldNum" sz="quarter" idx="15"/>
          </p:nvPr>
        </p:nvSpPr>
        <p:spPr/>
        <p:txBody>
          <a:bodyPr/>
          <a:lstStyle/>
          <a:p>
            <a:pPr defTabSz="609585"/>
            <a:r>
              <a:rPr lang="en-US" dirty="0">
                <a:solidFill>
                  <a:srgbClr val="F0F0F0">
                    <a:lumMod val="10000"/>
                  </a:srgbClr>
                </a:solidFill>
              </a:rPr>
              <a:t>|  </a:t>
            </a:r>
            <a:fld id="{074642B0-B6F2-B34D-8B58-6F4D6756A21A}" type="slidenum">
              <a:rPr lang="en-US">
                <a:solidFill>
                  <a:srgbClr val="F0F0F0">
                    <a:lumMod val="10000"/>
                  </a:srgbClr>
                </a:solidFill>
              </a:rPr>
              <a:pPr defTabSz="609585"/>
              <a:t>48</a:t>
            </a:fld>
            <a:endParaRPr lang="en-US" dirty="0">
              <a:solidFill>
                <a:srgbClr val="F0F0F0">
                  <a:lumMod val="10000"/>
                </a:srgbClr>
              </a:solidFill>
            </a:endParaRPr>
          </a:p>
        </p:txBody>
      </p:sp>
      <p:sp>
        <p:nvSpPr>
          <p:cNvPr id="6" name="Text Placeholder 5"/>
          <p:cNvSpPr>
            <a:spLocks noGrp="1"/>
          </p:cNvSpPr>
          <p:nvPr>
            <p:ph type="body" sz="quarter" idx="19"/>
          </p:nvPr>
        </p:nvSpPr>
        <p:spPr/>
        <p:txBody>
          <a:bodyPr/>
          <a:lstStyle/>
          <a:p>
            <a:pPr marL="304792" indent="-304792">
              <a:buAutoNum type="arabicPeriod"/>
            </a:pPr>
            <a:r>
              <a:rPr lang="en-US" dirty="0"/>
              <a:t>Calculations are the most expensive engineering product with millions of dollars spent each year</a:t>
            </a:r>
          </a:p>
          <a:p>
            <a:pPr marL="304792" indent="-304792">
              <a:buFontTx/>
              <a:buAutoNum type="arabicPeriod"/>
            </a:pPr>
            <a:r>
              <a:rPr lang="en-US" dirty="0"/>
              <a:t>Decrease human errors</a:t>
            </a:r>
          </a:p>
          <a:p>
            <a:pPr marL="304792" indent="-304792">
              <a:buAutoNum type="arabicPeriod"/>
            </a:pPr>
            <a:r>
              <a:rPr lang="en-US" dirty="0"/>
              <a:t>Efficiency gains</a:t>
            </a:r>
          </a:p>
          <a:p>
            <a:pPr marL="304792" indent="-304792">
              <a:buAutoNum type="arabicPeriod"/>
            </a:pPr>
            <a:r>
              <a:rPr lang="en-US" dirty="0"/>
              <a:t>Easy storage of native files</a:t>
            </a:r>
          </a:p>
          <a:p>
            <a:pPr marL="304792" indent="-304792">
              <a:buFontTx/>
              <a:buAutoNum type="arabicPeriod"/>
            </a:pPr>
            <a:r>
              <a:rPr lang="en-US" dirty="0"/>
              <a:t>Automate interface review</a:t>
            </a:r>
          </a:p>
          <a:p>
            <a:pPr marL="304792" indent="-304792">
              <a:buAutoNum type="arabicPeriod"/>
            </a:pPr>
            <a:r>
              <a:rPr lang="en-US" dirty="0"/>
              <a:t>Automate signature process</a:t>
            </a:r>
          </a:p>
          <a:p>
            <a:pPr marL="304792" indent="-304792">
              <a:buAutoNum type="arabicPeriod"/>
            </a:pPr>
            <a:r>
              <a:rPr lang="en-US" dirty="0"/>
              <a:t>Automate records publishing</a:t>
            </a:r>
          </a:p>
          <a:p>
            <a:pPr marL="304792" indent="-304792">
              <a:buAutoNum type="arabicPeriod"/>
            </a:pPr>
            <a:r>
              <a:rPr lang="en-US" dirty="0"/>
              <a:t>Legibility</a:t>
            </a:r>
          </a:p>
          <a:p>
            <a:pPr marL="304792" indent="-304792">
              <a:buAutoNum type="arabicPeriod"/>
            </a:pPr>
            <a:endParaRPr lang="en-US" dirty="0"/>
          </a:p>
          <a:p>
            <a:pPr marL="304792" indent="-304792">
              <a:buAutoNum type="arabicPeriod"/>
            </a:pPr>
            <a:endParaRPr lang="en-US" dirty="0"/>
          </a:p>
        </p:txBody>
      </p:sp>
      <p:pic>
        <p:nvPicPr>
          <p:cNvPr id="12" name="Content Placeholder 11" descr="The Fed Orchestrates the Largest Redistribution of Wealth ..."/>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680634" y="1583158"/>
            <a:ext cx="4510617" cy="4851349"/>
          </a:xfrm>
        </p:spPr>
      </p:pic>
      <p:sp>
        <p:nvSpPr>
          <p:cNvPr id="13" name="Text Placeholder 12"/>
          <p:cNvSpPr>
            <a:spLocks noGrp="1"/>
          </p:cNvSpPr>
          <p:nvPr>
            <p:ph type="body" sz="quarter" idx="20"/>
          </p:nvPr>
        </p:nvSpPr>
        <p:spPr/>
        <p:txBody>
          <a:bodyPr/>
          <a:lstStyle/>
          <a:p>
            <a:r>
              <a:rPr lang="en-US" dirty="0"/>
              <a:t>All the reasons why…</a:t>
            </a:r>
          </a:p>
        </p:txBody>
      </p:sp>
    </p:spTree>
    <p:extLst>
      <p:ext uri="{BB962C8B-B14F-4D97-AF65-F5344CB8AC3E}">
        <p14:creationId xmlns:p14="http://schemas.microsoft.com/office/powerpoint/2010/main" val="579296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What is within the scope?</a:t>
            </a:r>
          </a:p>
        </p:txBody>
      </p:sp>
      <p:sp>
        <p:nvSpPr>
          <p:cNvPr id="12" name="Text Placeholder 11"/>
          <p:cNvSpPr>
            <a:spLocks noGrp="1"/>
          </p:cNvSpPr>
          <p:nvPr>
            <p:ph type="body" sz="quarter" idx="11"/>
          </p:nvPr>
        </p:nvSpPr>
        <p:spPr/>
        <p:txBody>
          <a:bodyPr/>
          <a:lstStyle/>
          <a:p>
            <a:r>
              <a:rPr lang="en-US" dirty="0"/>
              <a:t>Design Engineering Calculations</a:t>
            </a:r>
          </a:p>
          <a:p>
            <a:pPr lvl="1"/>
            <a:r>
              <a:rPr lang="en-US" dirty="0"/>
              <a:t>Civil, Electrical, I&amp;C, Mechanical</a:t>
            </a:r>
          </a:p>
          <a:p>
            <a:r>
              <a:rPr lang="en-US" dirty="0"/>
              <a:t>PRA Calculations</a:t>
            </a:r>
          </a:p>
          <a:p>
            <a:r>
              <a:rPr lang="en-US" dirty="0"/>
              <a:t>Nuclear Fuels</a:t>
            </a:r>
          </a:p>
        </p:txBody>
      </p:sp>
      <p:sp>
        <p:nvSpPr>
          <p:cNvPr id="9" name="Footer Placeholder 8"/>
          <p:cNvSpPr>
            <a:spLocks noGrp="1"/>
          </p:cNvSpPr>
          <p:nvPr>
            <p:ph type="ftr" sz="quarter" idx="14"/>
          </p:nvPr>
        </p:nvSpPr>
        <p:spPr/>
        <p:txBody>
          <a:bodyPr/>
          <a:lstStyle/>
          <a:p>
            <a:pPr defTabSz="609585"/>
            <a:r>
              <a:rPr lang="en-US" dirty="0">
                <a:solidFill>
                  <a:srgbClr val="F0F0F0">
                    <a:lumMod val="10000"/>
                  </a:srgbClr>
                </a:solidFill>
              </a:rPr>
              <a:t>PLACE THE TITLE OF THE PRESENTATION HERE </a:t>
            </a:r>
          </a:p>
        </p:txBody>
      </p:sp>
      <p:sp>
        <p:nvSpPr>
          <p:cNvPr id="10" name="Slide Number Placeholder 9"/>
          <p:cNvSpPr>
            <a:spLocks noGrp="1"/>
          </p:cNvSpPr>
          <p:nvPr>
            <p:ph type="sldNum" sz="quarter" idx="15"/>
          </p:nvPr>
        </p:nvSpPr>
        <p:spPr/>
        <p:txBody>
          <a:bodyPr/>
          <a:lstStyle/>
          <a:p>
            <a:pPr defTabSz="609585"/>
            <a:r>
              <a:rPr lang="en-US" dirty="0">
                <a:solidFill>
                  <a:srgbClr val="F0F0F0">
                    <a:lumMod val="10000"/>
                  </a:srgbClr>
                </a:solidFill>
              </a:rPr>
              <a:t>|  </a:t>
            </a:r>
            <a:fld id="{074642B0-B6F2-B34D-8B58-6F4D6756A21A}" type="slidenum">
              <a:rPr lang="en-US">
                <a:solidFill>
                  <a:srgbClr val="F0F0F0">
                    <a:lumMod val="10000"/>
                  </a:srgbClr>
                </a:solidFill>
              </a:rPr>
              <a:pPr defTabSz="609585"/>
              <a:t>49</a:t>
            </a:fld>
            <a:endParaRPr lang="en-US" dirty="0">
              <a:solidFill>
                <a:srgbClr val="F0F0F0">
                  <a:lumMod val="10000"/>
                </a:srgbClr>
              </a:solidFill>
            </a:endParaRPr>
          </a:p>
        </p:txBody>
      </p:sp>
      <p:graphicFrame>
        <p:nvGraphicFramePr>
          <p:cNvPr id="17" name="Content Placeholder 16"/>
          <p:cNvGraphicFramePr>
            <a:graphicFrameLocks noGrp="1"/>
          </p:cNvGraphicFramePr>
          <p:nvPr>
            <p:ph sz="quarter" idx="16"/>
          </p:nvPr>
        </p:nvGraphicFramePr>
        <p:xfrm>
          <a:off x="5878906" y="1782234"/>
          <a:ext cx="5705612" cy="437515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8"/>
          </p:nvPr>
        </p:nvSpPr>
        <p:spPr>
          <a:xfrm>
            <a:off x="1649915" y="1694933"/>
            <a:ext cx="3919992" cy="387296"/>
          </a:xfrm>
        </p:spPr>
        <p:txBody>
          <a:bodyPr/>
          <a:lstStyle/>
          <a:p>
            <a:r>
              <a:rPr lang="en-US" dirty="0"/>
              <a:t>All Engineering Calculations</a:t>
            </a:r>
            <a:endParaRPr lang="en-US" dirty="0">
              <a:effectLst/>
            </a:endParaRPr>
          </a:p>
        </p:txBody>
      </p:sp>
      <p:sp>
        <p:nvSpPr>
          <p:cNvPr id="15" name="Text Placeholder 14"/>
          <p:cNvSpPr>
            <a:spLocks noGrp="1"/>
          </p:cNvSpPr>
          <p:nvPr>
            <p:ph type="body" sz="quarter" idx="19"/>
          </p:nvPr>
        </p:nvSpPr>
        <p:spPr/>
        <p:txBody>
          <a:bodyPr/>
          <a:lstStyle/>
          <a:p>
            <a:r>
              <a:rPr lang="en-US" dirty="0"/>
              <a:t>All Vintages</a:t>
            </a:r>
            <a:endParaRPr lang="en-US" dirty="0">
              <a:effectLst/>
            </a:endParaRPr>
          </a:p>
        </p:txBody>
      </p:sp>
      <p:sp>
        <p:nvSpPr>
          <p:cNvPr id="16" name="Text Placeholder 15"/>
          <p:cNvSpPr>
            <a:spLocks noGrp="1"/>
          </p:cNvSpPr>
          <p:nvPr>
            <p:ph type="body" sz="quarter" idx="20"/>
          </p:nvPr>
        </p:nvSpPr>
        <p:spPr/>
        <p:txBody>
          <a:bodyPr/>
          <a:lstStyle/>
          <a:p>
            <a:r>
              <a:rPr lang="en-US" dirty="0"/>
              <a:t>Electronic</a:t>
            </a:r>
          </a:p>
          <a:p>
            <a:r>
              <a:rPr lang="en-US" dirty="0"/>
              <a:t>Legacy – typed</a:t>
            </a:r>
          </a:p>
          <a:p>
            <a:r>
              <a:rPr lang="en-US" dirty="0"/>
              <a:t>Legacy - handwriten</a:t>
            </a:r>
          </a:p>
        </p:txBody>
      </p:sp>
    </p:spTree>
    <p:extLst>
      <p:ext uri="{BB962C8B-B14F-4D97-AF65-F5344CB8AC3E}">
        <p14:creationId xmlns:p14="http://schemas.microsoft.com/office/powerpoint/2010/main" val="257128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396" y="1433245"/>
            <a:ext cx="9733381" cy="1677204"/>
          </a:xfrm>
        </p:spPr>
        <p:txBody>
          <a:bodyPr>
            <a:noAutofit/>
          </a:bodyPr>
          <a:lstStyle/>
          <a:p>
            <a:pPr algn="l"/>
            <a:r>
              <a:rPr lang="en-US" b="1" i="1" dirty="0">
                <a:latin typeface="Century" panose="02040604050505020304" pitchFamily="18" charset="0"/>
              </a:rPr>
              <a:t>Mission Statement: </a:t>
            </a:r>
          </a:p>
          <a:p>
            <a:pPr algn="l"/>
            <a:r>
              <a:rPr lang="en-US" i="1" dirty="0">
                <a:latin typeface="Century" panose="02040604050505020304" pitchFamily="18" charset="0"/>
              </a:rPr>
              <a:t>To provide a forum for the exchange of information which is useful to practitioners of nuclear facility configuration management and to act as the CM Community of Practice for the nuclear industry.</a:t>
            </a:r>
          </a:p>
          <a:p>
            <a:pPr algn="l"/>
            <a:endParaRPr lang="en-US" i="1" dirty="0">
              <a:latin typeface="Century" panose="02040604050505020304" pitchFamily="18" charset="0"/>
            </a:endParaRPr>
          </a:p>
        </p:txBody>
      </p:sp>
      <p:sp>
        <p:nvSpPr>
          <p:cNvPr id="4" name="Title 3"/>
          <p:cNvSpPr>
            <a:spLocks noGrp="1"/>
          </p:cNvSpPr>
          <p:nvPr>
            <p:ph type="ctrTitle"/>
          </p:nvPr>
        </p:nvSpPr>
        <p:spPr>
          <a:xfrm>
            <a:off x="2275610" y="-608650"/>
            <a:ext cx="9544832" cy="1677204"/>
          </a:xfrm>
        </p:spPr>
        <p:txBody>
          <a:bodyPr>
            <a:normAutofit/>
          </a:bodyPr>
          <a:lstStyle/>
          <a:p>
            <a:r>
              <a:rPr lang="en-US" sz="4400" dirty="0"/>
              <a:t>CMBG Mission &amp; Steering Committee</a:t>
            </a:r>
          </a:p>
        </p:txBody>
      </p:sp>
      <p:sp>
        <p:nvSpPr>
          <p:cNvPr id="5" name="Subtitle 2">
            <a:extLst>
              <a:ext uri="{FF2B5EF4-FFF2-40B4-BE49-F238E27FC236}">
                <a16:creationId xmlns:a16="http://schemas.microsoft.com/office/drawing/2014/main" id="{14945D73-E286-4F10-BCF0-B2BBCD9E6C28}"/>
              </a:ext>
            </a:extLst>
          </p:cNvPr>
          <p:cNvSpPr txBox="1">
            <a:spLocks/>
          </p:cNvSpPr>
          <p:nvPr/>
        </p:nvSpPr>
        <p:spPr>
          <a:xfrm>
            <a:off x="2215396" y="3659383"/>
            <a:ext cx="9801505" cy="1936608"/>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dirty="0"/>
              <a:t>Chairman – Paul Davis (PSEG)</a:t>
            </a:r>
          </a:p>
          <a:p>
            <a:pPr marL="800100" lvl="1" indent="-342900" algn="l">
              <a:buFont typeface="Arial" panose="020B0604020202020204" pitchFamily="34" charset="0"/>
              <a:buChar char="•"/>
            </a:pPr>
            <a:r>
              <a:rPr lang="en-US" dirty="0"/>
              <a:t>Vice Chairman – Andrew Neal (SNC)</a:t>
            </a:r>
          </a:p>
          <a:p>
            <a:pPr marL="800100" lvl="1" indent="-342900" algn="l">
              <a:buFont typeface="Arial" panose="020B0604020202020204" pitchFamily="34" charset="0"/>
              <a:buChar char="•"/>
            </a:pPr>
            <a:r>
              <a:rPr lang="en-US" dirty="0"/>
              <a:t>Conference Host – Brad Diggans</a:t>
            </a:r>
          </a:p>
          <a:p>
            <a:pPr marL="800100" lvl="1" indent="-342900" algn="l">
              <a:buFont typeface="Arial" panose="020B0604020202020204" pitchFamily="34" charset="0"/>
              <a:buChar char="•"/>
            </a:pPr>
            <a:r>
              <a:rPr lang="en-US" dirty="0"/>
              <a:t>David Epperson (Ameren)</a:t>
            </a:r>
          </a:p>
          <a:p>
            <a:pPr marL="800100" lvl="1" indent="-342900" algn="l">
              <a:buFont typeface="Arial" panose="020B0604020202020204" pitchFamily="34" charset="0"/>
              <a:buChar char="•"/>
            </a:pPr>
            <a:r>
              <a:rPr lang="en-US" dirty="0"/>
              <a:t>Kent Freeland (Nawah Energy)</a:t>
            </a:r>
          </a:p>
          <a:p>
            <a:pPr marL="800100" lvl="1" indent="-342900" algn="l">
              <a:buFont typeface="Arial" panose="020B0604020202020204" pitchFamily="34" charset="0"/>
              <a:buChar char="•"/>
            </a:pPr>
            <a:r>
              <a:rPr lang="en-US" dirty="0"/>
              <a:t>Mike Hayes (Exelon)</a:t>
            </a:r>
          </a:p>
          <a:p>
            <a:pPr marL="800100" lvl="1" indent="-342900" algn="l">
              <a:buFont typeface="Arial" panose="020B0604020202020204" pitchFamily="34" charset="0"/>
              <a:buChar char="•"/>
            </a:pPr>
            <a:r>
              <a:rPr lang="en-US" dirty="0"/>
              <a:t>Laurent Perkins (Bentley)</a:t>
            </a:r>
          </a:p>
          <a:p>
            <a:pPr marL="800100" lvl="1" indent="-342900" algn="l">
              <a:buFont typeface="Arial" panose="020B0604020202020204" pitchFamily="34" charset="0"/>
              <a:buChar char="•"/>
            </a:pPr>
            <a:r>
              <a:rPr lang="en-US" dirty="0"/>
              <a:t>Jon Sears (APS)</a:t>
            </a:r>
          </a:p>
          <a:p>
            <a:pPr marL="800100" lvl="1" indent="-342900" algn="l">
              <a:buFont typeface="Arial" panose="020B0604020202020204" pitchFamily="34" charset="0"/>
              <a:buChar char="•"/>
            </a:pPr>
            <a:r>
              <a:rPr lang="en-US" dirty="0"/>
              <a:t>Young Ju Son (KEPCO E&amp;C)</a:t>
            </a:r>
          </a:p>
          <a:p>
            <a:pPr marL="800100" lvl="1" indent="-342900" algn="l">
              <a:buFont typeface="Arial" panose="020B0604020202020204" pitchFamily="34" charset="0"/>
              <a:buChar char="•"/>
            </a:pPr>
            <a:r>
              <a:rPr lang="en-US" dirty="0"/>
              <a:t>John Taylor (TVA)</a:t>
            </a:r>
          </a:p>
          <a:p>
            <a:pPr marL="800100" lvl="1" indent="-342900" algn="l">
              <a:buFont typeface="Arial" panose="020B0604020202020204" pitchFamily="34" charset="0"/>
              <a:buChar char="•"/>
            </a:pPr>
            <a:r>
              <a:rPr lang="en-US" dirty="0"/>
              <a:t>Dave Weber (Energy Northwest)</a:t>
            </a:r>
          </a:p>
        </p:txBody>
      </p:sp>
      <p:sp>
        <p:nvSpPr>
          <p:cNvPr id="2" name="TextBox 1">
            <a:extLst>
              <a:ext uri="{FF2B5EF4-FFF2-40B4-BE49-F238E27FC236}">
                <a16:creationId xmlns:a16="http://schemas.microsoft.com/office/drawing/2014/main" id="{209B0A2A-CA8B-48B2-86E4-184127158361}"/>
              </a:ext>
            </a:extLst>
          </p:cNvPr>
          <p:cNvSpPr txBox="1"/>
          <p:nvPr/>
        </p:nvSpPr>
        <p:spPr>
          <a:xfrm>
            <a:off x="2215396" y="3298955"/>
            <a:ext cx="3540868" cy="707886"/>
          </a:xfrm>
          <a:prstGeom prst="rect">
            <a:avLst/>
          </a:prstGeom>
          <a:noFill/>
        </p:spPr>
        <p:txBody>
          <a:bodyPr wrap="square" rtlCol="0">
            <a:spAutoFit/>
          </a:bodyPr>
          <a:lstStyle/>
          <a:p>
            <a:r>
              <a:rPr lang="en-US" sz="2000" b="1" dirty="0"/>
              <a:t>Current Steering Committee:</a:t>
            </a:r>
          </a:p>
          <a:p>
            <a:endParaRPr lang="en-US" sz="2000" b="1" dirty="0"/>
          </a:p>
        </p:txBody>
      </p:sp>
      <p:sp>
        <p:nvSpPr>
          <p:cNvPr id="6" name="TextBox 5">
            <a:extLst>
              <a:ext uri="{FF2B5EF4-FFF2-40B4-BE49-F238E27FC236}">
                <a16:creationId xmlns:a16="http://schemas.microsoft.com/office/drawing/2014/main" id="{8994342C-8971-41EF-8523-19416B1CE17B}"/>
              </a:ext>
            </a:extLst>
          </p:cNvPr>
          <p:cNvSpPr txBox="1"/>
          <p:nvPr/>
        </p:nvSpPr>
        <p:spPr>
          <a:xfrm>
            <a:off x="2309670" y="6181350"/>
            <a:ext cx="9544832" cy="646331"/>
          </a:xfrm>
          <a:prstGeom prst="rect">
            <a:avLst/>
          </a:prstGeom>
          <a:noFill/>
        </p:spPr>
        <p:txBody>
          <a:bodyPr wrap="square" rtlCol="0">
            <a:spAutoFit/>
          </a:bodyPr>
          <a:lstStyle/>
          <a:p>
            <a:pPr algn="ctr"/>
            <a:r>
              <a:rPr lang="en-US" dirty="0"/>
              <a:t>Website: </a:t>
            </a:r>
            <a:r>
              <a:rPr lang="en-US" dirty="0">
                <a:hlinkClick r:id="rId2"/>
              </a:rPr>
              <a:t>http://www.cmbg.org/</a:t>
            </a:r>
            <a:r>
              <a:rPr lang="en-US" dirty="0"/>
              <a:t> </a:t>
            </a:r>
          </a:p>
          <a:p>
            <a:pPr algn="ctr"/>
            <a:endParaRPr lang="en-US" dirty="0"/>
          </a:p>
        </p:txBody>
      </p:sp>
      <p:sp>
        <p:nvSpPr>
          <p:cNvPr id="7" name="TextBox 6">
            <a:extLst>
              <a:ext uri="{FF2B5EF4-FFF2-40B4-BE49-F238E27FC236}">
                <a16:creationId xmlns:a16="http://schemas.microsoft.com/office/drawing/2014/main" id="{DA49F9C1-B798-4BFA-BA8D-1D17FF0A434D}"/>
              </a:ext>
            </a:extLst>
          </p:cNvPr>
          <p:cNvSpPr txBox="1"/>
          <p:nvPr/>
        </p:nvSpPr>
        <p:spPr>
          <a:xfrm>
            <a:off x="2684497" y="5650855"/>
            <a:ext cx="7426108" cy="400110"/>
          </a:xfrm>
          <a:prstGeom prst="rect">
            <a:avLst/>
          </a:prstGeom>
          <a:noFill/>
        </p:spPr>
        <p:txBody>
          <a:bodyPr wrap="square" rtlCol="0">
            <a:spAutoFit/>
          </a:bodyPr>
          <a:lstStyle/>
          <a:p>
            <a:r>
              <a:rPr lang="en-US" sz="2000" i="1" dirty="0"/>
              <a:t>Honorary Steering Committee Member: Mike Dickson (Duke Energy)</a:t>
            </a:r>
          </a:p>
        </p:txBody>
      </p:sp>
    </p:spTree>
    <p:extLst>
      <p:ext uri="{BB962C8B-B14F-4D97-AF65-F5344CB8AC3E}">
        <p14:creationId xmlns:p14="http://schemas.microsoft.com/office/powerpoint/2010/main" val="4013972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1171" y="732081"/>
            <a:ext cx="9948671" cy="2008675"/>
          </a:xfrm>
          <a:prstGeom prst="rect">
            <a:avLst/>
          </a:prstGeom>
          <a:solidFill>
            <a:srgbClr val="FFFFFF">
              <a:shade val="85000"/>
            </a:srgbClr>
          </a:solidFill>
        </p:spPr>
        <p:txBody>
          <a:bodyPr wrap="square">
            <a:normAutofit fontScale="92500" lnSpcReduction="20000"/>
          </a:bodyPr>
          <a:lstStyle/>
          <a:p>
            <a:pPr algn="ctr" defTabSz="914377">
              <a:defRPr/>
            </a:pPr>
            <a:endParaRPr lang="en-US" sz="3200" b="1" dirty="0">
              <a:solidFill>
                <a:srgbClr val="002060"/>
              </a:solidFill>
              <a:latin typeface="Century" panose="02040604050505020304" pitchFamily="18" charset="0"/>
            </a:endParaRPr>
          </a:p>
          <a:p>
            <a:pPr algn="ctr" defTabSz="914377">
              <a:defRPr/>
            </a:pPr>
            <a:r>
              <a:rPr lang="en-US" sz="3200" b="1" dirty="0">
                <a:solidFill>
                  <a:srgbClr val="002060"/>
                </a:solidFill>
                <a:latin typeface="Century" panose="02040604050505020304" pitchFamily="18" charset="0"/>
              </a:rPr>
              <a:t>TVA CMISDP-Calculation Module</a:t>
            </a:r>
          </a:p>
          <a:p>
            <a:pPr algn="ctr" defTabSz="914377">
              <a:defRPr/>
            </a:pPr>
            <a:r>
              <a:rPr lang="en-US" sz="3200" b="1" dirty="0">
                <a:solidFill>
                  <a:srgbClr val="002060"/>
                </a:solidFill>
                <a:latin typeface="Century" panose="02040604050505020304" pitchFamily="18" charset="0"/>
              </a:rPr>
              <a:t>Demonstration</a:t>
            </a:r>
          </a:p>
          <a:p>
            <a:pPr algn="ctr" defTabSz="914377">
              <a:defRPr/>
            </a:pPr>
            <a:endParaRPr lang="en-US" sz="3200" b="1" dirty="0">
              <a:solidFill>
                <a:srgbClr val="002060"/>
              </a:solidFill>
              <a:latin typeface="Century" panose="02040604050505020304" pitchFamily="18" charset="0"/>
            </a:endParaRPr>
          </a:p>
          <a:p>
            <a:pPr algn="ctr" defTabSz="914377">
              <a:defRPr/>
            </a:pPr>
            <a:r>
              <a:rPr lang="en-US" sz="3200" b="1" dirty="0">
                <a:solidFill>
                  <a:srgbClr val="002060"/>
                </a:solidFill>
                <a:latin typeface="Century" panose="02040604050505020304" pitchFamily="18" charset="0"/>
              </a:rPr>
              <a:t>Create a new calculation</a:t>
            </a:r>
          </a:p>
          <a:p>
            <a:pPr algn="ctr" defTabSz="914377">
              <a:defRPr/>
            </a:pPr>
            <a:endParaRPr lang="en-US" sz="1400" u="sng" dirty="0">
              <a:solidFill>
                <a:srgbClr val="002060"/>
              </a:solidFill>
              <a:latin typeface="Calibri" panose="020F0502020204030204"/>
            </a:endParaRPr>
          </a:p>
        </p:txBody>
      </p:sp>
      <p:pic>
        <p:nvPicPr>
          <p:cNvPr id="6" name="Picture 5"/>
          <p:cNvPicPr>
            <a:picLocks noChangeAspect="1"/>
          </p:cNvPicPr>
          <p:nvPr/>
        </p:nvPicPr>
        <p:blipFill>
          <a:blip r:embed="rId3"/>
          <a:stretch>
            <a:fillRect/>
          </a:stretch>
        </p:blipFill>
        <p:spPr>
          <a:xfrm>
            <a:off x="3517679" y="2986941"/>
            <a:ext cx="4572000" cy="3543300"/>
          </a:xfrm>
          <a:prstGeom prst="rect">
            <a:avLst/>
          </a:prstGeom>
        </p:spPr>
      </p:pic>
    </p:spTree>
    <p:extLst>
      <p:ext uri="{BB962C8B-B14F-4D97-AF65-F5344CB8AC3E}">
        <p14:creationId xmlns:p14="http://schemas.microsoft.com/office/powerpoint/2010/main" val="3525911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building lit up at night&#10;&#10;Description automatically generated">
            <a:extLst>
              <a:ext uri="{FF2B5EF4-FFF2-40B4-BE49-F238E27FC236}">
                <a16:creationId xmlns:a16="http://schemas.microsoft.com/office/drawing/2014/main" id="{69537D86-B479-449C-A540-C206C3FF5A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15116" b="-1"/>
          <a:stretch/>
        </p:blipFill>
        <p:spPr>
          <a:xfrm>
            <a:off x="2562726" y="1"/>
            <a:ext cx="9629274" cy="6857999"/>
          </a:xfrm>
          <a:prstGeom prst="rect">
            <a:avLst/>
          </a:prstGeom>
        </p:spPr>
      </p:pic>
      <p:sp>
        <p:nvSpPr>
          <p:cNvPr id="20" name="Freeform: Shape 1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D691D976-0228-4CD9-A2D1-4191DF10061C}"/>
              </a:ext>
            </a:extLst>
          </p:cNvPr>
          <p:cNvSpPr>
            <a:spLocks noGrp="1"/>
          </p:cNvSpPr>
          <p:nvPr>
            <p:ph type="title"/>
          </p:nvPr>
        </p:nvSpPr>
        <p:spPr>
          <a:xfrm>
            <a:off x="1225457" y="236810"/>
            <a:ext cx="3879232" cy="2248122"/>
          </a:xfrm>
        </p:spPr>
        <p:txBody>
          <a:bodyPr vert="horz" lIns="91440" tIns="45720" rIns="91440" bIns="45720" rtlCol="0" anchor="b">
            <a:normAutofit/>
          </a:bodyPr>
          <a:lstStyle/>
          <a:p>
            <a:r>
              <a:rPr lang="en-US" sz="8000" dirty="0"/>
              <a:t>Break</a:t>
            </a:r>
          </a:p>
        </p:txBody>
      </p:sp>
    </p:spTree>
    <p:extLst>
      <p:ext uri="{BB962C8B-B14F-4D97-AF65-F5344CB8AC3E}">
        <p14:creationId xmlns:p14="http://schemas.microsoft.com/office/powerpoint/2010/main" val="1522421708"/>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D8FF0-F81C-4034-A06B-515A501168F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6FC181A-6A04-422D-BA07-2BD45B69EA57}"/>
              </a:ext>
            </a:extLst>
          </p:cNvPr>
          <p:cNvPicPr>
            <a:picLocks noChangeAspect="1"/>
          </p:cNvPicPr>
          <p:nvPr/>
        </p:nvPicPr>
        <p:blipFill>
          <a:blip r:embed="rId2"/>
          <a:stretch>
            <a:fillRect/>
          </a:stretch>
        </p:blipFill>
        <p:spPr>
          <a:xfrm>
            <a:off x="1094177" y="0"/>
            <a:ext cx="10003646" cy="6858000"/>
          </a:xfrm>
          <a:prstGeom prst="rect">
            <a:avLst/>
          </a:prstGeom>
        </p:spPr>
      </p:pic>
    </p:spTree>
    <p:extLst>
      <p:ext uri="{BB962C8B-B14F-4D97-AF65-F5344CB8AC3E}">
        <p14:creationId xmlns:p14="http://schemas.microsoft.com/office/powerpoint/2010/main" val="3657083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D3E6C-8CA7-4568-A03A-2D5F880CCCD0}"/>
              </a:ext>
            </a:extLst>
          </p:cNvPr>
          <p:cNvPicPr>
            <a:picLocks noChangeAspect="1"/>
          </p:cNvPicPr>
          <p:nvPr/>
        </p:nvPicPr>
        <p:blipFill>
          <a:blip r:embed="rId2"/>
          <a:stretch>
            <a:fillRect/>
          </a:stretch>
        </p:blipFill>
        <p:spPr>
          <a:xfrm>
            <a:off x="1138531" y="0"/>
            <a:ext cx="9914938" cy="6858000"/>
          </a:xfrm>
          <a:prstGeom prst="rect">
            <a:avLst/>
          </a:prstGeom>
        </p:spPr>
      </p:pic>
      <p:sp>
        <p:nvSpPr>
          <p:cNvPr id="3" name="Content Placeholder 2">
            <a:extLst>
              <a:ext uri="{FF2B5EF4-FFF2-40B4-BE49-F238E27FC236}">
                <a16:creationId xmlns:a16="http://schemas.microsoft.com/office/drawing/2014/main" id="{AA999F62-EDE0-4FF6-945F-2A4ED07A72C2}"/>
              </a:ext>
            </a:extLst>
          </p:cNvPr>
          <p:cNvSpPr>
            <a:spLocks noGrp="1"/>
          </p:cNvSpPr>
          <p:nvPr>
            <p:ph idx="1"/>
          </p:nvPr>
        </p:nvSpPr>
        <p:spPr>
          <a:xfrm>
            <a:off x="1361872" y="3741905"/>
            <a:ext cx="9991928" cy="2435057"/>
          </a:xfrm>
        </p:spPr>
        <p:txBody>
          <a:bodyPr/>
          <a:lstStyle/>
          <a:p>
            <a:pPr>
              <a:lnSpc>
                <a:spcPct val="100000"/>
              </a:lnSpc>
              <a:spcBef>
                <a:spcPts val="0"/>
              </a:spcBef>
            </a:pPr>
            <a:r>
              <a:rPr lang="en-US" sz="2400" dirty="0">
                <a:solidFill>
                  <a:srgbClr val="4F738A"/>
                </a:solidFill>
                <a:latin typeface="Arial"/>
              </a:rPr>
              <a:t>Please use Slido to enter any questions that you have at this time.</a:t>
            </a:r>
            <a:br>
              <a:rPr lang="en-US" sz="2400" dirty="0">
                <a:solidFill>
                  <a:srgbClr val="4F738A"/>
                </a:solidFill>
                <a:latin typeface="Arial"/>
              </a:rPr>
            </a:br>
            <a:endParaRPr lang="en-US" sz="2400" dirty="0">
              <a:solidFill>
                <a:srgbClr val="4F738A"/>
              </a:solidFill>
              <a:latin typeface="Arial"/>
            </a:endParaRPr>
          </a:p>
          <a:p>
            <a:pPr>
              <a:lnSpc>
                <a:spcPct val="100000"/>
              </a:lnSpc>
              <a:spcBef>
                <a:spcPts val="0"/>
              </a:spcBef>
            </a:pPr>
            <a:r>
              <a:rPr lang="en-US" sz="2400" dirty="0">
                <a:solidFill>
                  <a:srgbClr val="4F738A"/>
                </a:solidFill>
                <a:latin typeface="Arial"/>
              </a:rPr>
              <a:t>Please note that if we don’t get to your question, we will collect all questions and get a response back to all attendees in a follow-up email following the conference’s conclusion.</a:t>
            </a:r>
          </a:p>
        </p:txBody>
      </p:sp>
      <p:pic>
        <p:nvPicPr>
          <p:cNvPr id="5" name="Picture 4">
            <a:extLst>
              <a:ext uri="{FF2B5EF4-FFF2-40B4-BE49-F238E27FC236}">
                <a16:creationId xmlns:a16="http://schemas.microsoft.com/office/drawing/2014/main" id="{ED2F8754-4602-4D05-BEBA-E467A4E87A12}"/>
              </a:ext>
            </a:extLst>
          </p:cNvPr>
          <p:cNvPicPr>
            <a:picLocks noChangeAspect="1"/>
          </p:cNvPicPr>
          <p:nvPr/>
        </p:nvPicPr>
        <p:blipFill>
          <a:blip r:embed="rId3"/>
          <a:stretch>
            <a:fillRect/>
          </a:stretch>
        </p:blipFill>
        <p:spPr>
          <a:xfrm>
            <a:off x="7882619" y="1066384"/>
            <a:ext cx="1612286" cy="1609137"/>
          </a:xfrm>
          <a:prstGeom prst="rect">
            <a:avLst/>
          </a:prstGeom>
        </p:spPr>
      </p:pic>
      <p:sp>
        <p:nvSpPr>
          <p:cNvPr id="6" name="Subtitle 2">
            <a:extLst>
              <a:ext uri="{FF2B5EF4-FFF2-40B4-BE49-F238E27FC236}">
                <a16:creationId xmlns:a16="http://schemas.microsoft.com/office/drawing/2014/main" id="{FAE5B734-3D5B-4EBE-8D00-D8BC497D4C50}"/>
              </a:ext>
            </a:extLst>
          </p:cNvPr>
          <p:cNvSpPr txBox="1">
            <a:spLocks/>
          </p:cNvSpPr>
          <p:nvPr/>
        </p:nvSpPr>
        <p:spPr>
          <a:xfrm>
            <a:off x="3443048" y="971274"/>
            <a:ext cx="2496498" cy="2237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rgbClr val="4F738A"/>
                </a:solidFill>
                <a:latin typeface="Arial"/>
              </a:rPr>
              <a:t>For Q&amp;A:</a:t>
            </a:r>
          </a:p>
          <a:p>
            <a:pPr marL="0" indent="0">
              <a:buNone/>
            </a:pPr>
            <a:r>
              <a:rPr lang="en-US" dirty="0">
                <a:solidFill>
                  <a:srgbClr val="4F738A"/>
                </a:solidFill>
                <a:latin typeface="Arial"/>
              </a:rPr>
              <a:t>Join at:  Slido.com</a:t>
            </a:r>
          </a:p>
          <a:p>
            <a:pPr marL="0" indent="0">
              <a:buNone/>
            </a:pPr>
            <a:r>
              <a:rPr lang="en-US" dirty="0">
                <a:solidFill>
                  <a:srgbClr val="4F738A"/>
                </a:solidFill>
                <a:latin typeface="Arial"/>
              </a:rPr>
              <a:t>#CMBG20</a:t>
            </a:r>
          </a:p>
          <a:p>
            <a:pPr marL="0" indent="0">
              <a:buNone/>
            </a:pPr>
            <a:r>
              <a:rPr lang="en-US" dirty="0">
                <a:solidFill>
                  <a:srgbClr val="4F738A"/>
                </a:solidFill>
                <a:latin typeface="Arial"/>
              </a:rPr>
              <a:t>Passcode:  CMBG20</a:t>
            </a:r>
          </a:p>
          <a:p>
            <a:endParaRPr lang="en-US" sz="1050" dirty="0"/>
          </a:p>
        </p:txBody>
      </p:sp>
      <p:sp>
        <p:nvSpPr>
          <p:cNvPr id="7" name="Subtitle 2">
            <a:extLst>
              <a:ext uri="{FF2B5EF4-FFF2-40B4-BE49-F238E27FC236}">
                <a16:creationId xmlns:a16="http://schemas.microsoft.com/office/drawing/2014/main" id="{51E652C2-770B-4757-BDFE-5A4DE6FD0E84}"/>
              </a:ext>
            </a:extLst>
          </p:cNvPr>
          <p:cNvSpPr txBox="1">
            <a:spLocks/>
          </p:cNvSpPr>
          <p:nvPr/>
        </p:nvSpPr>
        <p:spPr>
          <a:xfrm>
            <a:off x="6252455" y="1590913"/>
            <a:ext cx="1534297" cy="560080"/>
          </a:xfrm>
          <a:prstGeom prst="rect">
            <a:avLst/>
          </a:prstGeom>
        </p:spPr>
        <p:txBody>
          <a:bodyPr vert="horz" lIns="91440" tIns="45720" rIns="91440" bIns="45720" rtlCol="0">
            <a:noAutofit/>
          </a:bodyPr>
          <a:lstStyle>
            <a:defPPr>
              <a:defRPr lang="en-US"/>
            </a:defPPr>
            <a:lvl1pPr indent="0" defTabSz="457200">
              <a:spcBef>
                <a:spcPts val="1000"/>
              </a:spcBef>
              <a:spcAft>
                <a:spcPts val="0"/>
              </a:spcAft>
              <a:buClr>
                <a:schemeClr val="accent1"/>
              </a:buClr>
              <a:buSzPct val="80000"/>
              <a:buFont typeface="Wingdings 3" charset="2"/>
              <a:buNone/>
              <a:defRPr>
                <a:solidFill>
                  <a:schemeClr val="tx1">
                    <a:lumMod val="75000"/>
                    <a:lumOff val="25000"/>
                  </a:schemeClr>
                </a:solidFill>
              </a:defRPr>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ctr"/>
            <a:r>
              <a:rPr lang="en-US" dirty="0">
                <a:solidFill>
                  <a:srgbClr val="4F738A"/>
                </a:solidFill>
                <a:latin typeface="Arial"/>
              </a:rPr>
              <a:t>Or, scan this QR Code</a:t>
            </a:r>
          </a:p>
        </p:txBody>
      </p:sp>
    </p:spTree>
    <p:extLst>
      <p:ext uri="{BB962C8B-B14F-4D97-AF65-F5344CB8AC3E}">
        <p14:creationId xmlns:p14="http://schemas.microsoft.com/office/powerpoint/2010/main" val="2794360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1" y="233016"/>
            <a:ext cx="9544832" cy="857230"/>
          </a:xfrm>
        </p:spPr>
        <p:txBody>
          <a:bodyPr>
            <a:normAutofit/>
          </a:bodyPr>
          <a:lstStyle/>
          <a:p>
            <a:r>
              <a:rPr lang="en-US" sz="4400" dirty="0"/>
              <a:t>Conference Closing</a:t>
            </a:r>
          </a:p>
        </p:txBody>
      </p:sp>
      <p:sp>
        <p:nvSpPr>
          <p:cNvPr id="5" name="Subtitle 2">
            <a:extLst>
              <a:ext uri="{FF2B5EF4-FFF2-40B4-BE49-F238E27FC236}">
                <a16:creationId xmlns:a16="http://schemas.microsoft.com/office/drawing/2014/main" id="{A6A71758-57BF-4215-A09C-61167D367CD4}"/>
              </a:ext>
            </a:extLst>
          </p:cNvPr>
          <p:cNvSpPr txBox="1">
            <a:spLocks/>
          </p:cNvSpPr>
          <p:nvPr/>
        </p:nvSpPr>
        <p:spPr>
          <a:xfrm>
            <a:off x="2298525" y="1459151"/>
            <a:ext cx="9144000" cy="2421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b="1" dirty="0"/>
              <a:t>Conference Close Out</a:t>
            </a:r>
          </a:p>
          <a:p>
            <a:pPr marL="800100" lvl="1" indent="-342900" algn="l">
              <a:buFont typeface="Arial" panose="020B0604020202020204" pitchFamily="34" charset="0"/>
              <a:buChar char="•"/>
            </a:pPr>
            <a:r>
              <a:rPr lang="en-US" altLang="en-US" dirty="0"/>
              <a:t>We will send a survey to all those that participated today to get your feedback on the </a:t>
            </a:r>
            <a:r>
              <a:rPr lang="en-US" altLang="en-US"/>
              <a:t>conference soon.</a:t>
            </a:r>
            <a:endParaRPr lang="en-US" altLang="en-US" dirty="0"/>
          </a:p>
          <a:p>
            <a:pPr marL="800100" lvl="1" indent="-342900" algn="l">
              <a:buFont typeface="Arial" panose="020B0604020202020204" pitchFamily="34" charset="0"/>
              <a:buChar char="•"/>
            </a:pPr>
            <a:r>
              <a:rPr lang="en-US" altLang="en-US" dirty="0"/>
              <a:t>We will also send responses to all of today’s questions that we couldn’t get to via email in the next week or so.</a:t>
            </a:r>
          </a:p>
          <a:p>
            <a:pPr algn="l"/>
            <a:r>
              <a:rPr lang="en-US" altLang="en-US" b="1" dirty="0"/>
              <a:t>CMBG Website</a:t>
            </a:r>
          </a:p>
          <a:p>
            <a:pPr marL="800100" lvl="1" indent="-342900" algn="l">
              <a:buFont typeface="Arial" panose="020B0604020202020204" pitchFamily="34" charset="0"/>
              <a:buChar char="•"/>
            </a:pPr>
            <a:r>
              <a:rPr lang="en-US" altLang="en-US" dirty="0"/>
              <a:t>Be sure to check out the CMBG website for all of today’s presentations! These will be listed within the next few weeks.</a:t>
            </a:r>
          </a:p>
          <a:p>
            <a:pPr marL="800100" lvl="1" indent="-342900" algn="l">
              <a:buFont typeface="Arial" panose="020B0604020202020204" pitchFamily="34" charset="0"/>
              <a:buChar char="•"/>
            </a:pPr>
            <a:r>
              <a:rPr lang="en-US" dirty="0"/>
              <a:t>Website: </a:t>
            </a:r>
            <a:r>
              <a:rPr lang="en-US" dirty="0">
                <a:hlinkClick r:id="rId2"/>
              </a:rPr>
              <a:t>http://www.cmbg.org/</a:t>
            </a:r>
            <a:r>
              <a:rPr lang="en-US" dirty="0"/>
              <a:t> </a:t>
            </a:r>
          </a:p>
          <a:p>
            <a:pPr lvl="1" algn="l"/>
            <a:endParaRPr lang="en-US" dirty="0"/>
          </a:p>
        </p:txBody>
      </p:sp>
      <p:pic>
        <p:nvPicPr>
          <p:cNvPr id="2" name="Picture 1">
            <a:extLst>
              <a:ext uri="{FF2B5EF4-FFF2-40B4-BE49-F238E27FC236}">
                <a16:creationId xmlns:a16="http://schemas.microsoft.com/office/drawing/2014/main" id="{344A2836-A2E5-4AB5-8B25-3872C88B37A7}"/>
              </a:ext>
            </a:extLst>
          </p:cNvPr>
          <p:cNvPicPr>
            <a:picLocks noChangeAspect="1"/>
          </p:cNvPicPr>
          <p:nvPr/>
        </p:nvPicPr>
        <p:blipFill>
          <a:blip r:embed="rId3"/>
          <a:stretch>
            <a:fillRect/>
          </a:stretch>
        </p:blipFill>
        <p:spPr>
          <a:xfrm>
            <a:off x="3235465" y="4598714"/>
            <a:ext cx="4820399" cy="184503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13263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701D969-514C-4149-BB41-AA0590F52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chematic&#10;&#10;Description automatically generated">
            <a:extLst>
              <a:ext uri="{FF2B5EF4-FFF2-40B4-BE49-F238E27FC236}">
                <a16:creationId xmlns:a16="http://schemas.microsoft.com/office/drawing/2014/main" id="{543A95D9-86C8-4D94-A4F2-3FCB3B94A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 y="127980"/>
            <a:ext cx="2560320" cy="2560320"/>
          </a:xfrm>
          <a:prstGeom prst="rect">
            <a:avLst/>
          </a:prstGeom>
        </p:spPr>
      </p:pic>
      <p:sp>
        <p:nvSpPr>
          <p:cNvPr id="10" name="TextBox 9">
            <a:extLst>
              <a:ext uri="{FF2B5EF4-FFF2-40B4-BE49-F238E27FC236}">
                <a16:creationId xmlns:a16="http://schemas.microsoft.com/office/drawing/2014/main" id="{70C02402-B76D-48B8-BD83-40897F0AB5D2}"/>
              </a:ext>
            </a:extLst>
          </p:cNvPr>
          <p:cNvSpPr txBox="1"/>
          <p:nvPr/>
        </p:nvSpPr>
        <p:spPr>
          <a:xfrm>
            <a:off x="280416" y="2944368"/>
            <a:ext cx="10592492" cy="3785652"/>
          </a:xfrm>
          <a:prstGeom prst="rect">
            <a:avLst/>
          </a:prstGeom>
          <a:noFill/>
        </p:spPr>
        <p:txBody>
          <a:bodyPr wrap="square" rtlCol="0">
            <a:spAutoFit/>
          </a:bodyPr>
          <a:lstStyle/>
          <a:p>
            <a:r>
              <a:rPr lang="en-US" sz="4800" dirty="0">
                <a:ln w="22225">
                  <a:solidFill>
                    <a:schemeClr val="tx1"/>
                  </a:solidFill>
                </a:ln>
                <a:solidFill>
                  <a:schemeClr val="bg1"/>
                </a:solidFill>
                <a:effectLst>
                  <a:outerShdw blurRad="50800" dist="63500" dir="2700000" algn="tl" rotWithShape="0">
                    <a:prstClr val="black">
                      <a:alpha val="95000"/>
                    </a:prstClr>
                  </a:outerShdw>
                </a:effectLst>
              </a:rPr>
              <a:t>Configuration Management Benchmarking Group</a:t>
            </a:r>
          </a:p>
          <a:p>
            <a:r>
              <a:rPr lang="en-US" sz="4800" dirty="0">
                <a:ln w="22225">
                  <a:solidFill>
                    <a:schemeClr val="tx1"/>
                  </a:solidFill>
                </a:ln>
                <a:solidFill>
                  <a:schemeClr val="bg1"/>
                </a:solidFill>
                <a:effectLst>
                  <a:outerShdw blurRad="50800" dist="63500" dir="2700000" algn="tl" rotWithShape="0">
                    <a:prstClr val="black">
                      <a:alpha val="95000"/>
                    </a:prstClr>
                  </a:outerShdw>
                </a:effectLst>
              </a:rPr>
              <a:t>Annual Meeting</a:t>
            </a:r>
          </a:p>
          <a:p>
            <a:r>
              <a:rPr lang="en-US" sz="4800" dirty="0">
                <a:ln w="22225">
                  <a:solidFill>
                    <a:schemeClr val="tx1"/>
                  </a:solidFill>
                </a:ln>
                <a:solidFill>
                  <a:schemeClr val="bg1"/>
                </a:solidFill>
                <a:effectLst>
                  <a:outerShdw blurRad="50800" dist="63500" dir="2700000" algn="tl" rotWithShape="0">
                    <a:prstClr val="black">
                      <a:alpha val="95000"/>
                    </a:prstClr>
                  </a:outerShdw>
                </a:effectLst>
              </a:rPr>
              <a:t>Sheraton Station Square – Pittsburgh, PA</a:t>
            </a:r>
          </a:p>
          <a:p>
            <a:r>
              <a:rPr lang="en-US" sz="4800" dirty="0">
                <a:ln w="22225">
                  <a:solidFill>
                    <a:schemeClr val="tx1"/>
                  </a:solidFill>
                </a:ln>
                <a:solidFill>
                  <a:schemeClr val="bg1"/>
                </a:solidFill>
                <a:effectLst>
                  <a:outerShdw blurRad="50800" dist="63500" dir="2700000" algn="tl" rotWithShape="0">
                    <a:prstClr val="black">
                      <a:alpha val="95000"/>
                    </a:prstClr>
                  </a:outerShdw>
                </a:effectLst>
              </a:rPr>
              <a:t>Tentatively June 2021</a:t>
            </a:r>
          </a:p>
        </p:txBody>
      </p:sp>
    </p:spTree>
    <p:extLst>
      <p:ext uri="{BB962C8B-B14F-4D97-AF65-F5344CB8AC3E}">
        <p14:creationId xmlns:p14="http://schemas.microsoft.com/office/powerpoint/2010/main" val="2946485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88301" y="2678464"/>
            <a:ext cx="9544832" cy="2103929"/>
          </a:xfrm>
        </p:spPr>
        <p:txBody>
          <a:bodyPr>
            <a:normAutofit fontScale="90000"/>
          </a:bodyPr>
          <a:lstStyle/>
          <a:p>
            <a:pPr algn="l"/>
            <a:r>
              <a:rPr lang="en-US" sz="4400" dirty="0"/>
              <a:t>Thank you for joining us today for the 27</a:t>
            </a:r>
            <a:r>
              <a:rPr lang="en-US" sz="4400" baseline="30000" dirty="0"/>
              <a:t>th</a:t>
            </a:r>
            <a:r>
              <a:rPr lang="en-US" sz="4400" dirty="0"/>
              <a:t> Annual Configuration Management Benchmarking Group Conference!</a:t>
            </a:r>
            <a:br>
              <a:rPr lang="en-US" sz="4400" dirty="0"/>
            </a:br>
            <a:br>
              <a:rPr lang="en-US" sz="4400" dirty="0"/>
            </a:br>
            <a:r>
              <a:rPr lang="en-US" sz="3100" dirty="0"/>
              <a:t>We hope to see everyone at the 2021 conference next year.</a:t>
            </a:r>
            <a:endParaRPr lang="en-US" sz="4400" dirty="0"/>
          </a:p>
        </p:txBody>
      </p:sp>
    </p:spTree>
    <p:extLst>
      <p:ext uri="{BB962C8B-B14F-4D97-AF65-F5344CB8AC3E}">
        <p14:creationId xmlns:p14="http://schemas.microsoft.com/office/powerpoint/2010/main" val="345910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1" y="233016"/>
            <a:ext cx="9544832" cy="857230"/>
          </a:xfrm>
        </p:spPr>
        <p:txBody>
          <a:bodyPr>
            <a:normAutofit/>
          </a:bodyPr>
          <a:lstStyle/>
          <a:p>
            <a:r>
              <a:rPr lang="en-US" sz="4400" dirty="0"/>
              <a:t>ANSI-NIRMA CM 1.0-2007 (R2015)</a:t>
            </a:r>
          </a:p>
        </p:txBody>
      </p:sp>
      <p:sp>
        <p:nvSpPr>
          <p:cNvPr id="2" name="Subtitle 1"/>
          <p:cNvSpPr>
            <a:spLocks noGrp="1"/>
          </p:cNvSpPr>
          <p:nvPr>
            <p:ph type="subTitle" idx="1"/>
          </p:nvPr>
        </p:nvSpPr>
        <p:spPr>
          <a:xfrm>
            <a:off x="2351279" y="1284727"/>
            <a:ext cx="9479554" cy="5142450"/>
          </a:xfrm>
        </p:spPr>
        <p:txBody>
          <a:bodyPr>
            <a:normAutofit lnSpcReduction="10000"/>
          </a:bodyPr>
          <a:lstStyle/>
          <a:p>
            <a:pPr algn="l"/>
            <a:r>
              <a:rPr lang="en-US" sz="1800" b="1" dirty="0"/>
              <a:t>Status Update:</a:t>
            </a:r>
          </a:p>
          <a:p>
            <a:pPr marL="342900" indent="-342900" algn="l">
              <a:buFont typeface="Arial" panose="020B0604020202020204" pitchFamily="34" charset="0"/>
              <a:buChar char="•"/>
            </a:pPr>
            <a:r>
              <a:rPr lang="en-US" sz="1600" dirty="0"/>
              <a:t>Proposed Revision to CM Standard sent out to Consensus Body for review (Sept. 15</a:t>
            </a:r>
            <a:r>
              <a:rPr lang="en-US" sz="1600" baseline="30000" dirty="0"/>
              <a:t>th</a:t>
            </a:r>
            <a:r>
              <a:rPr lang="en-US" sz="1600" dirty="0"/>
              <a:t>)</a:t>
            </a:r>
          </a:p>
          <a:p>
            <a:pPr algn="l"/>
            <a:endParaRPr lang="en-US" sz="1600" b="1" dirty="0"/>
          </a:p>
          <a:p>
            <a:pPr algn="l"/>
            <a:r>
              <a:rPr lang="en-US" sz="1800" b="1" dirty="0"/>
              <a:t>Next Steps </a:t>
            </a:r>
            <a:endParaRPr lang="en-US" sz="1800" dirty="0"/>
          </a:p>
          <a:p>
            <a:pPr marL="342900" indent="-342900" algn="l">
              <a:buFont typeface="Arial" panose="020B0604020202020204" pitchFamily="34" charset="0"/>
              <a:buChar char="•"/>
            </a:pPr>
            <a:r>
              <a:rPr lang="en-US" sz="1600" dirty="0"/>
              <a:t>Per procedure the reviewers have 3 months to complete the review and submit the Ballot (~Dec.15</a:t>
            </a:r>
            <a:r>
              <a:rPr lang="en-US" sz="1600" baseline="30000" dirty="0"/>
              <a:t>th</a:t>
            </a:r>
            <a:r>
              <a:rPr lang="en-US" sz="1600" dirty="0"/>
              <a:t>)</a:t>
            </a:r>
          </a:p>
          <a:p>
            <a:pPr marL="342900" lvl="0" indent="-342900" algn="l">
              <a:buFont typeface="Arial" panose="020B0604020202020204" pitchFamily="34" charset="0"/>
              <a:buChar char="•"/>
            </a:pPr>
            <a:r>
              <a:rPr lang="en-US" sz="1600" dirty="0"/>
              <a:t>A request was made in the communication email to complete the review within 2 months if possible</a:t>
            </a:r>
          </a:p>
          <a:p>
            <a:pPr marL="342900" lvl="0" indent="-342900" algn="l">
              <a:buFont typeface="Arial" panose="020B0604020202020204" pitchFamily="34" charset="0"/>
              <a:buChar char="•"/>
            </a:pPr>
            <a:r>
              <a:rPr lang="en-US" sz="1600" dirty="0"/>
              <a:t>Once the Ballots are received, we’ll need to see if there are any that indicate OBJECT (Hopefully None!)</a:t>
            </a:r>
          </a:p>
          <a:p>
            <a:pPr marL="342900" lvl="0" indent="-342900" algn="l">
              <a:buFont typeface="Arial" panose="020B0604020202020204" pitchFamily="34" charset="0"/>
              <a:buChar char="•"/>
            </a:pPr>
            <a:r>
              <a:rPr lang="en-US" sz="1600" dirty="0"/>
              <a:t>If so, those Ballots MUST </a:t>
            </a:r>
            <a:r>
              <a:rPr lang="en-US" sz="1600" u="sng" dirty="0"/>
              <a:t>identify the issue(s) and provide proposed text to resolve the objection(s)</a:t>
            </a:r>
            <a:endParaRPr lang="en-US" sz="1600" dirty="0"/>
          </a:p>
          <a:p>
            <a:pPr marL="342900" lvl="0" indent="-342900" algn="l">
              <a:buFont typeface="Arial" panose="020B0604020202020204" pitchFamily="34" charset="0"/>
              <a:buChar char="•"/>
            </a:pPr>
            <a:r>
              <a:rPr lang="en-US" sz="1600" dirty="0"/>
              <a:t>We will need to review the objections and proposed changes and determine how to resolve each issue:</a:t>
            </a:r>
          </a:p>
          <a:p>
            <a:pPr marL="800100" lvl="1" indent="-342900" algn="l">
              <a:buFont typeface="Arial" panose="020B0604020202020204" pitchFamily="34" charset="0"/>
              <a:buChar char="•"/>
            </a:pPr>
            <a:r>
              <a:rPr lang="en-US" sz="1400" dirty="0"/>
              <a:t>We’ll contact the reviewer to understand the issue(s)</a:t>
            </a:r>
          </a:p>
          <a:p>
            <a:pPr marL="800100" lvl="1" indent="-342900" algn="l">
              <a:buFont typeface="Arial" panose="020B0604020202020204" pitchFamily="34" charset="0"/>
              <a:buChar char="•"/>
            </a:pPr>
            <a:r>
              <a:rPr lang="en-US" sz="1400" dirty="0"/>
              <a:t>Work to reach a resolution everyone can accept</a:t>
            </a:r>
          </a:p>
          <a:p>
            <a:pPr marL="800100" lvl="1" indent="-342900" algn="l">
              <a:buFont typeface="Arial" panose="020B0604020202020204" pitchFamily="34" charset="0"/>
              <a:buChar char="•"/>
            </a:pPr>
            <a:r>
              <a:rPr lang="en-US" sz="1400" dirty="0"/>
              <a:t>For changes that are not substantive we can make them and proceed to submit our documentation for ANSI for approval</a:t>
            </a:r>
            <a:endParaRPr lang="en-US" sz="2800" dirty="0"/>
          </a:p>
          <a:p>
            <a:pPr marL="800100" lvl="1" indent="-342900" algn="l">
              <a:buFont typeface="Arial" panose="020B0604020202020204" pitchFamily="34" charset="0"/>
              <a:buChar char="•"/>
            </a:pPr>
            <a:r>
              <a:rPr lang="en-US" sz="1400" dirty="0"/>
              <a:t>For substantive changes, we might have to reroute the updated proposed revision for a 2</a:t>
            </a:r>
            <a:r>
              <a:rPr lang="en-US" sz="1400" baseline="30000" dirty="0"/>
              <a:t>nd</a:t>
            </a:r>
            <a:r>
              <a:rPr lang="en-US" sz="1400" dirty="0"/>
              <a:t> round of review and ballot.</a:t>
            </a:r>
          </a:p>
          <a:p>
            <a:pPr algn="l"/>
            <a:endParaRPr lang="en-US" sz="1600" dirty="0"/>
          </a:p>
          <a:p>
            <a:pPr algn="l"/>
            <a:r>
              <a:rPr lang="en-US" sz="2000" dirty="0"/>
              <a:t>Contact </a:t>
            </a:r>
            <a:r>
              <a:rPr lang="en-US" sz="2000" dirty="0">
                <a:hlinkClick r:id="rId2"/>
              </a:rPr>
              <a:t>Laurent.Perkins@Bentley.com</a:t>
            </a:r>
            <a:r>
              <a:rPr lang="en-US" sz="2000" dirty="0"/>
              <a:t> if you have any questions</a:t>
            </a:r>
          </a:p>
        </p:txBody>
      </p:sp>
    </p:spTree>
    <p:extLst>
      <p:ext uri="{BB962C8B-B14F-4D97-AF65-F5344CB8AC3E}">
        <p14:creationId xmlns:p14="http://schemas.microsoft.com/office/powerpoint/2010/main" val="80301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1828800"/>
            <a:ext cx="7225145" cy="3279712"/>
          </a:xfrm>
        </p:spPr>
        <p:txBody>
          <a:bodyPr>
            <a:normAutofit/>
          </a:bodyPr>
          <a:lstStyle/>
          <a:p>
            <a:r>
              <a:rPr lang="en-US" sz="6000" dirty="0"/>
              <a:t>Configuration Management - Update </a:t>
            </a:r>
          </a:p>
        </p:txBody>
      </p:sp>
      <p:sp>
        <p:nvSpPr>
          <p:cNvPr id="3" name="Subtitle 2"/>
          <p:cNvSpPr>
            <a:spLocks noGrp="1"/>
          </p:cNvSpPr>
          <p:nvPr>
            <p:ph type="subTitle" idx="1"/>
          </p:nvPr>
        </p:nvSpPr>
        <p:spPr>
          <a:xfrm>
            <a:off x="3172692" y="4985658"/>
            <a:ext cx="7067137" cy="957945"/>
          </a:xfrm>
        </p:spPr>
        <p:txBody>
          <a:bodyPr>
            <a:normAutofit fontScale="77500" lnSpcReduction="20000"/>
          </a:bodyPr>
          <a:lstStyle/>
          <a:p>
            <a:r>
              <a:rPr lang="en-US" dirty="0"/>
              <a:t>Mark Fowler, </a:t>
            </a:r>
          </a:p>
          <a:p>
            <a:r>
              <a:rPr lang="en-US" dirty="0"/>
              <a:t>Manager – Engineering &amp; Configuration Management</a:t>
            </a:r>
          </a:p>
        </p:txBody>
      </p:sp>
      <p:sp>
        <p:nvSpPr>
          <p:cNvPr id="4" name="Slide Number Placeholder 3"/>
          <p:cNvSpPr>
            <a:spLocks noGrp="1"/>
          </p:cNvSpPr>
          <p:nvPr>
            <p:ph type="sldNum" sz="quarter" idx="12"/>
          </p:nvPr>
        </p:nvSpPr>
        <p:spPr>
          <a:xfrm>
            <a:off x="9372600" y="6553200"/>
            <a:ext cx="838200" cy="304800"/>
          </a:xfrm>
          <a:prstGeom prst="rect">
            <a:avLst/>
          </a:prstGeom>
        </p:spPr>
        <p:txBody>
          <a:bodyPr/>
          <a:lstStyle/>
          <a:p>
            <a:fld id="{953989FF-9763-4C25-98BB-0D5AFC50A802}" type="slidenum">
              <a:rPr lang="en-US">
                <a:solidFill>
                  <a:srgbClr val="4F81BD"/>
                </a:solidFill>
                <a:latin typeface="Calibri"/>
              </a:rPr>
              <a:pPr/>
              <a:t>7</a:t>
            </a:fld>
            <a:endParaRPr lang="en-US" dirty="0">
              <a:solidFill>
                <a:srgbClr val="4F81BD"/>
              </a:solidFill>
              <a:latin typeface="Calibri"/>
            </a:endParaRPr>
          </a:p>
        </p:txBody>
      </p:sp>
      <p:sp>
        <p:nvSpPr>
          <p:cNvPr id="5" name="TextBox 4"/>
          <p:cNvSpPr txBox="1"/>
          <p:nvPr/>
        </p:nvSpPr>
        <p:spPr>
          <a:xfrm>
            <a:off x="1702420" y="6036528"/>
            <a:ext cx="4114800" cy="246221"/>
          </a:xfrm>
          <a:prstGeom prst="rect">
            <a:avLst/>
          </a:prstGeom>
          <a:noFill/>
        </p:spPr>
        <p:txBody>
          <a:bodyPr wrap="square" rtlCol="0">
            <a:spAutoFit/>
          </a:bodyPr>
          <a:lstStyle/>
          <a:p>
            <a:r>
              <a:rPr lang="en-US" sz="1000" dirty="0">
                <a:solidFill>
                  <a:prstClr val="white"/>
                </a:solidFill>
                <a:latin typeface="Calibri"/>
              </a:rPr>
              <a:t>CMBG October 2?, 2020</a:t>
            </a:r>
          </a:p>
        </p:txBody>
      </p:sp>
    </p:spTree>
    <p:extLst>
      <p:ext uri="{BB962C8B-B14F-4D97-AF65-F5344CB8AC3E}">
        <p14:creationId xmlns:p14="http://schemas.microsoft.com/office/powerpoint/2010/main" val="103031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78001" y="283030"/>
            <a:ext cx="8665028" cy="6139541"/>
          </a:xfrm>
          <a:prstGeom prst="rect">
            <a:avLst/>
          </a:prstGeom>
        </p:spPr>
      </p:pic>
    </p:spTree>
    <p:extLst>
      <p:ext uri="{BB962C8B-B14F-4D97-AF65-F5344CB8AC3E}">
        <p14:creationId xmlns:p14="http://schemas.microsoft.com/office/powerpoint/2010/main" val="10859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553200"/>
            <a:ext cx="838200" cy="304800"/>
          </a:xfrm>
          <a:prstGeom prst="rect">
            <a:avLst/>
          </a:prstGeom>
        </p:spPr>
        <p:txBody>
          <a:bodyPr/>
          <a:lstStyle/>
          <a:p>
            <a:fld id="{953989FF-9763-4C25-98BB-0D5AFC50A802}" type="slidenum">
              <a:rPr lang="en-US">
                <a:solidFill>
                  <a:prstClr val="white"/>
                </a:solidFill>
                <a:latin typeface="Calibri"/>
              </a:rPr>
              <a:pPr/>
              <a:t>9</a:t>
            </a:fld>
            <a:endParaRPr lang="en-US" dirty="0">
              <a:solidFill>
                <a:prstClr val="white"/>
              </a:solidFill>
              <a:latin typeface="Calibri"/>
            </a:endParaRPr>
          </a:p>
        </p:txBody>
      </p:sp>
      <p:sp>
        <p:nvSpPr>
          <p:cNvPr id="2" name="Title 1"/>
          <p:cNvSpPr>
            <a:spLocks noGrp="1"/>
          </p:cNvSpPr>
          <p:nvPr>
            <p:ph type="title"/>
          </p:nvPr>
        </p:nvSpPr>
        <p:spPr/>
        <p:txBody>
          <a:bodyPr/>
          <a:lstStyle/>
          <a:p>
            <a:r>
              <a:rPr lang="en-US" dirty="0">
                <a:latin typeface="+mj-lt"/>
              </a:rPr>
              <a:t>Agenda</a:t>
            </a:r>
          </a:p>
        </p:txBody>
      </p:sp>
      <p:sp>
        <p:nvSpPr>
          <p:cNvPr id="3" name="Content Placeholder 2"/>
          <p:cNvSpPr>
            <a:spLocks noGrp="1"/>
          </p:cNvSpPr>
          <p:nvPr>
            <p:ph idx="1"/>
          </p:nvPr>
        </p:nvSpPr>
        <p:spPr>
          <a:xfrm>
            <a:off x="1917700" y="1752601"/>
            <a:ext cx="8416470" cy="4681539"/>
          </a:xfrm>
        </p:spPr>
        <p:txBody>
          <a:bodyPr/>
          <a:lstStyle/>
          <a:p>
            <a:r>
              <a:rPr lang="en-US" dirty="0">
                <a:latin typeface="+mn-lt"/>
              </a:rPr>
              <a:t>Plant Evaluation &amp; WANO Peer Review Trends</a:t>
            </a:r>
          </a:p>
          <a:p>
            <a:pPr lvl="1"/>
            <a:r>
              <a:rPr lang="en-US" sz="3200" dirty="0">
                <a:latin typeface="+mn-lt"/>
              </a:rPr>
              <a:t>Areas for Improvement (AFI) </a:t>
            </a:r>
          </a:p>
          <a:p>
            <a:r>
              <a:rPr lang="en-US" dirty="0">
                <a:latin typeface="+mn-lt"/>
              </a:rPr>
              <a:t>2020 Focus Areas</a:t>
            </a:r>
          </a:p>
          <a:p>
            <a:pPr lvl="1"/>
            <a:r>
              <a:rPr lang="en-US" dirty="0">
                <a:latin typeface="+mn-lt"/>
              </a:rPr>
              <a:t>Nuclear Fuel Reliability</a:t>
            </a:r>
          </a:p>
          <a:p>
            <a:pPr lvl="1"/>
            <a:r>
              <a:rPr lang="en-US" dirty="0">
                <a:latin typeface="+mn-lt"/>
              </a:rPr>
              <a:t>Consequential Engineering Error Reduction</a:t>
            </a:r>
          </a:p>
          <a:p>
            <a:pPr lvl="1"/>
            <a:r>
              <a:rPr lang="en-US" dirty="0">
                <a:latin typeface="+mn-lt"/>
              </a:rPr>
              <a:t>Intake Cooling Water Blockage</a:t>
            </a:r>
          </a:p>
          <a:p>
            <a:r>
              <a:rPr lang="en-US" dirty="0">
                <a:latin typeface="+mn-lt"/>
              </a:rPr>
              <a:t>Future of Configuration Management</a:t>
            </a:r>
          </a:p>
          <a:p>
            <a:pPr marL="0" indent="0">
              <a:buNone/>
            </a:pPr>
            <a:endParaRPr lang="en-US" dirty="0"/>
          </a:p>
        </p:txBody>
      </p:sp>
    </p:spTree>
    <p:extLst>
      <p:ext uri="{BB962C8B-B14F-4D97-AF65-F5344CB8AC3E}">
        <p14:creationId xmlns:p14="http://schemas.microsoft.com/office/powerpoint/2010/main" val="331336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DNP">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xternal_templates_v2">
  <a:themeElements>
    <a:clrScheme name="TVA Color Palette 1">
      <a:dk1>
        <a:srgbClr val="4F738A"/>
      </a:dk1>
      <a:lt1>
        <a:srgbClr val="F0F0F0"/>
      </a:lt1>
      <a:dk2>
        <a:srgbClr val="004A84"/>
      </a:dk2>
      <a:lt2>
        <a:srgbClr val="F0F0F0"/>
      </a:lt2>
      <a:accent1>
        <a:srgbClr val="004A84"/>
      </a:accent1>
      <a:accent2>
        <a:srgbClr val="007197"/>
      </a:accent2>
      <a:accent3>
        <a:srgbClr val="3AB0C8"/>
      </a:accent3>
      <a:accent4>
        <a:srgbClr val="80BD01"/>
      </a:accent4>
      <a:accent5>
        <a:srgbClr val="E53E30"/>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va_presentation_template [Read-Only]" id="{E5378ED5-6DAC-4197-AC42-D9ED7A60EB8E}" vid="{36102BDD-CA12-45EE-B5FB-37830ACC9300}"/>
    </a:ext>
  </a:extLst>
</a:theme>
</file>

<file path=ppt/theme/theme5.xml><?xml version="1.0" encoding="utf-8"?>
<a:theme xmlns:a="http://schemas.openxmlformats.org/drawingml/2006/main" name="Grey">
  <a:themeElements>
    <a:clrScheme name="Custom 1 1">
      <a:dk1>
        <a:srgbClr val="4F738A"/>
      </a:dk1>
      <a:lt1>
        <a:srgbClr val="F0F0F0"/>
      </a:lt1>
      <a:dk2>
        <a:srgbClr val="004A84"/>
      </a:dk2>
      <a:lt2>
        <a:srgbClr val="F0F0F0"/>
      </a:lt2>
      <a:accent1>
        <a:srgbClr val="004A84"/>
      </a:accent1>
      <a:accent2>
        <a:srgbClr val="007197"/>
      </a:accent2>
      <a:accent3>
        <a:srgbClr val="3AB0C8"/>
      </a:accent3>
      <a:accent4>
        <a:srgbClr val="BCCD01"/>
      </a:accent4>
      <a:accent5>
        <a:srgbClr val="AF1556"/>
      </a:accent5>
      <a:accent6>
        <a:srgbClr val="662E6B"/>
      </a:accent6>
      <a:hlink>
        <a:srgbClr val="99D1DC"/>
      </a:hlink>
      <a:folHlink>
        <a:srgbClr val="3AB0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va_presentation_template [Read-Only]" id="{E5378ED5-6DAC-4197-AC42-D9ED7A60EB8E}" vid="{8E840434-2CD1-4A72-8DAE-B0FCA0D89CA4}"/>
    </a:ext>
  </a:extLst>
</a:theme>
</file>

<file path=ppt/theme/theme6.xml><?xml version="1.0" encoding="utf-8"?>
<a:theme xmlns:a="http://schemas.openxmlformats.org/drawingml/2006/main" name="INPO_Template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3844</Words>
  <Application>Microsoft Office PowerPoint</Application>
  <PresentationFormat>Widescreen</PresentationFormat>
  <Paragraphs>488</Paragraphs>
  <Slides>56</Slides>
  <Notes>12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56</vt:i4>
      </vt:variant>
    </vt:vector>
  </HeadingPairs>
  <TitlesOfParts>
    <vt:vector size="76" baseType="lpstr">
      <vt:lpstr>Lucida Grande</vt:lpstr>
      <vt:lpstr>Proxima Nova Extrabld</vt:lpstr>
      <vt:lpstr>Proxima Nova Regular</vt:lpstr>
      <vt:lpstr>Arial</vt:lpstr>
      <vt:lpstr>Arial Narrow</vt:lpstr>
      <vt:lpstr>Calibri</vt:lpstr>
      <vt:lpstr>Calibri Light</vt:lpstr>
      <vt:lpstr>Century</vt:lpstr>
      <vt:lpstr>Courier New</vt:lpstr>
      <vt:lpstr>News Gothic MT</vt:lpstr>
      <vt:lpstr>Segoe UI</vt:lpstr>
      <vt:lpstr>Trebuchet MS</vt:lpstr>
      <vt:lpstr>Wingdings 2</vt:lpstr>
      <vt:lpstr>Wingdings 3</vt:lpstr>
      <vt:lpstr>Office Theme</vt:lpstr>
      <vt:lpstr>Facet</vt:lpstr>
      <vt:lpstr>DNP</vt:lpstr>
      <vt:lpstr>external_templates_v2</vt:lpstr>
      <vt:lpstr>Grey</vt:lpstr>
      <vt:lpstr>INPO_Template_Blue</vt:lpstr>
      <vt:lpstr>Welcome to the 2020 CMBG Virtual Conference</vt:lpstr>
      <vt:lpstr>Safety Brief</vt:lpstr>
      <vt:lpstr>Audience Interaction</vt:lpstr>
      <vt:lpstr>Conference Agenda</vt:lpstr>
      <vt:lpstr>CMBG Mission &amp; Steering Committee</vt:lpstr>
      <vt:lpstr>ANSI-NIRMA CM 1.0-2007 (R2015)</vt:lpstr>
      <vt:lpstr>Configuration Management - Update </vt:lpstr>
      <vt:lpstr>PowerPoint Presentation</vt:lpstr>
      <vt:lpstr>Agenda</vt:lpstr>
      <vt:lpstr>2019/20 AFI Trends</vt:lpstr>
      <vt:lpstr>2020 Focus Areas </vt:lpstr>
      <vt:lpstr>Improving Fuel  Performance </vt:lpstr>
      <vt:lpstr>Improving Fuel  Performance </vt:lpstr>
      <vt:lpstr>Improving Fuel  Performance </vt:lpstr>
      <vt:lpstr>Fuel Performance History</vt:lpstr>
      <vt:lpstr>Fuel Performance Successes</vt:lpstr>
      <vt:lpstr>Consequential Engineering Errors  </vt:lpstr>
      <vt:lpstr>PowerPoint Presentation</vt:lpstr>
      <vt:lpstr>INPO and Industry Initiatives for  Reducing Consequential Errors</vt:lpstr>
      <vt:lpstr>Intake Cooling Water Blockage</vt:lpstr>
      <vt:lpstr>Actions</vt:lpstr>
      <vt:lpstr>Future Configuration Mgmt.</vt:lpstr>
      <vt:lpstr>PowerPoint Presentation</vt:lpstr>
      <vt:lpstr>Break</vt:lpstr>
      <vt:lpstr>TVA SIEP Issue Resolutions</vt:lpstr>
      <vt:lpstr>Tools</vt:lpstr>
      <vt:lpstr>SIEP Process</vt:lpstr>
      <vt:lpstr>ISSUES</vt:lpstr>
      <vt:lpstr>Resolutions - Documents  </vt:lpstr>
      <vt:lpstr>Resolutions - Documents</vt:lpstr>
      <vt:lpstr>Resolutions - Drawings </vt:lpstr>
      <vt:lpstr>Resolutions - Drawings</vt:lpstr>
      <vt:lpstr>Resolutions – SSD’s</vt:lpstr>
      <vt:lpstr>Resolutions – SSD’s</vt:lpstr>
      <vt:lpstr>Resolutions -Training</vt:lpstr>
      <vt:lpstr>Questions?</vt:lpstr>
      <vt:lpstr>Break</vt:lpstr>
      <vt:lpstr>DOWG Update</vt:lpstr>
      <vt:lpstr>IN PROGRESS</vt:lpstr>
      <vt:lpstr>FUTURE</vt:lpstr>
      <vt:lpstr>COMMUNICATION</vt:lpstr>
      <vt:lpstr>DOWG Members</vt:lpstr>
      <vt:lpstr>Questions?</vt:lpstr>
      <vt:lpstr>Break</vt:lpstr>
      <vt:lpstr>Calculation Process Improvement</vt:lpstr>
      <vt:lpstr>TVA Current Calculation Process </vt:lpstr>
      <vt:lpstr>What is the CMIS Calculation Module?</vt:lpstr>
      <vt:lpstr>Why Undertake Such a Big Project?</vt:lpstr>
      <vt:lpstr>What is within the scope?</vt:lpstr>
      <vt:lpstr>PowerPoint Presentation</vt:lpstr>
      <vt:lpstr>Break</vt:lpstr>
      <vt:lpstr>PowerPoint Presentation</vt:lpstr>
      <vt:lpstr>PowerPoint Presentation</vt:lpstr>
      <vt:lpstr>Conference Closing</vt:lpstr>
      <vt:lpstr>PowerPoint Presentation</vt:lpstr>
      <vt:lpstr>Thank you for joining us today for the 27th Annual Configuration Management Benchmarking Group Conference!  We hope to see everyone at the 2021 conference next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2020 CMBG Virtual Conference</dc:title>
  <dc:creator>Nase, Kyle</dc:creator>
  <cp:lastModifiedBy>Balik, Paul</cp:lastModifiedBy>
  <cp:revision>12</cp:revision>
  <dcterms:created xsi:type="dcterms:W3CDTF">2020-10-20T14:36:12Z</dcterms:created>
  <dcterms:modified xsi:type="dcterms:W3CDTF">2020-10-21T19:28:10Z</dcterms:modified>
</cp:coreProperties>
</file>