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9" r:id="rId5"/>
    <p:sldMasterId id="2147483692" r:id="rId6"/>
  </p:sldMasterIdLst>
  <p:notesMasterIdLst>
    <p:notesMasterId r:id="rId16"/>
  </p:notesMasterIdLst>
  <p:sldIdLst>
    <p:sldId id="298" r:id="rId7"/>
    <p:sldId id="498" r:id="rId8"/>
    <p:sldId id="568" r:id="rId9"/>
    <p:sldId id="569" r:id="rId10"/>
    <p:sldId id="570" r:id="rId11"/>
    <p:sldId id="506" r:id="rId12"/>
    <p:sldId id="571" r:id="rId13"/>
    <p:sldId id="572" r:id="rId14"/>
    <p:sldId id="573"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F485D-A89E-E565-BB6F-5B5C183B98ED}" v="2" dt="2021-02-16T19:14:30.820"/>
    <p1510:client id="{F05CAEE7-991F-5D4A-97A5-4D82A21C2CAF}" v="511" dt="2021-02-10T18:53:31.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2"/>
    <p:restoredTop sz="94703"/>
  </p:normalViewPr>
  <p:slideViewPr>
    <p:cSldViewPr snapToGrid="0" snapToObjects="1">
      <p:cViewPr varScale="1">
        <p:scale>
          <a:sx n="186" d="100"/>
          <a:sy n="186" d="100"/>
        </p:scale>
        <p:origin x="178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6734F-F235-FA4D-8D86-C6CC1F52DC75}"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85BCE-8A1D-4942-ABE5-C5326066AE97}" type="slidenum">
              <a:rPr lang="en-US" smtClean="0"/>
              <a:t>‹#›</a:t>
            </a:fld>
            <a:endParaRPr lang="en-US"/>
          </a:p>
        </p:txBody>
      </p:sp>
    </p:spTree>
    <p:extLst>
      <p:ext uri="{BB962C8B-B14F-4D97-AF65-F5344CB8AC3E}">
        <p14:creationId xmlns:p14="http://schemas.microsoft.com/office/powerpoint/2010/main" val="40612022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9BE09F-839A-4E46-AA96-6B1F206C891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335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1" y="998761"/>
            <a:ext cx="8167461" cy="1382489"/>
          </a:xfrm>
          <a:prstGeom prst="rect">
            <a:avLst/>
          </a:prstGeom>
        </p:spPr>
        <p:txBody>
          <a:bodyPr wrap="square" anchor="t" anchorCtr="0">
            <a:noAutofit/>
          </a:bodyPr>
          <a:lstStyle>
            <a:lvl1pPr algn="l">
              <a:defRPr sz="5400">
                <a:solidFill>
                  <a:schemeClr val="bg1"/>
                </a:solidFill>
                <a:latin typeface="Arial" panose="020B0604020202020204" pitchFamily="34"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419101" y="2898019"/>
            <a:ext cx="645611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419100" y="2385050"/>
            <a:ext cx="6455338"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6232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215"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800" b="1" kern="1200" dirty="0">
                <a:solidFill>
                  <a:schemeClr val="tx1"/>
                </a:solidFill>
                <a:latin typeface="Arial" panose="020B0604020202020204" pitchFamily="34" charset="0"/>
                <a:ea typeface="+mj-ea"/>
                <a:cs typeface="Arial" charset="0"/>
              </a:defRPr>
            </a:lvl1pPr>
          </a:lstStyle>
          <a:p>
            <a:pPr lvl="0" algn="l" defTabSz="457189" rtl="0" eaLnBrk="1" latinLnBrk="0" hangingPunct="1">
              <a:lnSpc>
                <a:spcPct val="90000"/>
              </a:lnSpc>
              <a:spcBef>
                <a:spcPct val="0"/>
              </a:spcBef>
              <a:buNone/>
            </a:pPr>
            <a:r>
              <a:rPr lang="en-US" dirty="0"/>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39"/>
            <a:ext cx="6136682" cy="1311041"/>
          </a:xfrm>
        </p:spPr>
        <p:txBody>
          <a:bodyPr vert="horz" lIns="0" tIns="45720" rIns="91440" bIns="45720" rtlCol="0" anchor="t" anchorCtr="0">
            <a:noAutofit/>
          </a:bodyPr>
          <a:lstStyle>
            <a:lvl1pPr marL="0" indent="0">
              <a:lnSpc>
                <a:spcPts val="1600"/>
              </a:lnSpc>
              <a:buNone/>
              <a:defRPr lang="en-US" sz="1200" dirty="0"/>
            </a:lvl1pPr>
          </a:lstStyle>
          <a:p>
            <a:pPr marL="171446" lvl="0" indent="-171446">
              <a:lnSpc>
                <a:spcPts val="1800"/>
              </a:lnSpc>
              <a:spcAft>
                <a:spcPts val="1200"/>
              </a:spcAft>
            </a:pPr>
            <a:r>
              <a:rPr lang="en-US" dirty="0"/>
              <a:t>Arial 12 </a:t>
            </a:r>
            <a:r>
              <a:rPr lang="en-US" dirty="0" err="1"/>
              <a:t>pt</a:t>
            </a:r>
            <a:endParaRPr lang="en-US" dirty="0"/>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6"/>
            <a:ext cx="6156298" cy="234950"/>
          </a:xfrm>
        </p:spPr>
        <p:txBody>
          <a:bodyPr/>
          <a:lstStyle>
            <a:lvl1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1pPr>
            <a:lvl2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2pPr>
            <a:lvl3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3pPr>
            <a:lvl4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4pPr>
            <a:lvl5pPr marL="0" indent="0" algn="l" defTabSz="457189" rtl="0" eaLnBrk="1" latinLnBrk="0" hangingPunct="1">
              <a:lnSpc>
                <a:spcPct val="90000"/>
              </a:lnSpc>
              <a:spcBef>
                <a:spcPct val="0"/>
              </a:spcBef>
              <a:buNone/>
              <a:defRPr lang="en-US" sz="2800" b="1" kern="1200" dirty="0">
                <a:solidFill>
                  <a:schemeClr val="tx1"/>
                </a:solidFill>
                <a:latin typeface="Arial" charset="0"/>
                <a:ea typeface="+mj-ea"/>
                <a:cs typeface="Arial" charset="0"/>
              </a:defRPr>
            </a:lvl5pPr>
          </a:lstStyle>
          <a:p>
            <a:pPr lvl="0"/>
            <a:r>
              <a:rPr lang="en-US" dirty="0"/>
              <a:t>Arial 32 </a:t>
            </a:r>
            <a:r>
              <a:rPr lang="en-US" dirty="0" err="1"/>
              <a:t>pt</a:t>
            </a:r>
            <a:r>
              <a:rPr lang="en-US" dirty="0"/>
              <a: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03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400" dirty="0"/>
            </a:lvl1pPr>
          </a:lstStyle>
          <a:p>
            <a:pPr lvl="0"/>
            <a:r>
              <a:rPr lang="en-US" dirty="0"/>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092425"/>
            <a:ext cx="2478139" cy="309544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8337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dirty="0"/>
              <a:t>Title Case, </a:t>
            </a:r>
            <a:br>
              <a:rPr lang="en-US" dirty="0"/>
            </a:br>
            <a:r>
              <a:rPr lang="en-US" dirty="0"/>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428751"/>
            <a:ext cx="2478139" cy="2741195"/>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013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dirty="0"/>
              <a:t>Title Case, </a:t>
            </a:r>
            <a:br>
              <a:rPr lang="en-US" dirty="0"/>
            </a:br>
            <a:r>
              <a:rPr lang="en-US" dirty="0"/>
              <a:t>Arial 24 Pt</a:t>
            </a:r>
            <a:br>
              <a:rPr lang="en-US" dirty="0"/>
            </a:br>
            <a:r>
              <a:rPr lang="en-US" dirty="0"/>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07167"/>
            <a:ext cx="2478139" cy="231823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40863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69" y="1201073"/>
            <a:ext cx="3865863" cy="3307839"/>
          </a:xfrm>
        </p:spPr>
        <p:txBody>
          <a:bodyPr/>
          <a:lstStyle>
            <a:lvl1pPr marL="233357" indent="-233357">
              <a:spcAft>
                <a:spcPts val="1200"/>
              </a:spcAft>
              <a:tabLs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786661" y="1201073"/>
            <a:ext cx="3865863" cy="3307839"/>
          </a:xfrm>
        </p:spPr>
        <p:txBody>
          <a:bodyPr/>
          <a:lstStyle>
            <a:lvl1pPr marL="233357" indent="-233357">
              <a:spcAft>
                <a:spcPts val="1200"/>
              </a:spcAf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060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1"/>
            <a:ext cx="8229600" cy="323165"/>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12" name="Content Placeholder 5"/>
          <p:cNvSpPr>
            <a:spLocks noGrp="1"/>
          </p:cNvSpPr>
          <p:nvPr>
            <p:ph sz="quarter" idx="11" hasCustomPrompt="1"/>
          </p:nvPr>
        </p:nvSpPr>
        <p:spPr>
          <a:xfrm>
            <a:off x="415127" y="897361"/>
            <a:ext cx="8224521" cy="193899"/>
          </a:xfrm>
        </p:spPr>
        <p:txBody>
          <a:bodyPr vert="horz" lIns="0" tIns="0" rIns="91440" bIns="0" rtlCol="0" anchor="t">
            <a:spAutoFit/>
          </a:bodyPr>
          <a:lstStyle>
            <a:lvl1pPr>
              <a:defRPr lang="en-US" sz="1400" dirty="0">
                <a:ea typeface="+mj-ea"/>
                <a:cs typeface="+mj-cs"/>
              </a:defRPr>
            </a:lvl1pPr>
          </a:lstStyle>
          <a:p>
            <a:pPr marL="0" lvl="0" indent="0">
              <a:lnSpc>
                <a:spcPct val="90000"/>
              </a:lnSpc>
              <a:spcBef>
                <a:spcPct val="0"/>
              </a:spcBef>
              <a:buNone/>
            </a:pPr>
            <a:r>
              <a:rPr lang="en-US" dirty="0"/>
              <a:t>Subtitle | 14 Pt | Max 2 Lines | Max Character: 100 </a:t>
            </a:r>
          </a:p>
        </p:txBody>
      </p:sp>
      <p:sp>
        <p:nvSpPr>
          <p:cNvPr id="10"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69" y="1428751"/>
            <a:ext cx="3865863" cy="2695779"/>
          </a:xfrm>
        </p:spPr>
        <p:txBody>
          <a:bodyPr/>
          <a:lstStyle>
            <a:lvl1pPr marL="233357" indent="-233357">
              <a:tabLst/>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786661" y="1458459"/>
            <a:ext cx="3865863" cy="2666070"/>
          </a:xfrm>
        </p:spPr>
        <p:txBody>
          <a:bodyPr/>
          <a:lstStyle>
            <a:lvl1pPr marL="233357" indent="-233357">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60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5"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396865" indent="-163509">
              <a:defRPr sz="1000"/>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6167121"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404802" indent="-171446">
              <a:defRPr lang="en-US" sz="1000" b="0" kern="1200" baseline="0" dirty="0" smtClean="0">
                <a:solidFill>
                  <a:schemeClr val="tx1"/>
                </a:solidFill>
                <a:latin typeface="Arial" panose="020B0604020202020204" pitchFamily="34" charset="0"/>
                <a:ea typeface="+mn-ea"/>
                <a:cs typeface="+mn-cs"/>
              </a:defRPr>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2174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8"/>
            <a:ext cx="8330546" cy="2925475"/>
          </a:xfrm>
        </p:spPr>
        <p:txBody>
          <a:bodyPr/>
          <a:lstStyle/>
          <a:p>
            <a:r>
              <a:rPr lang="en-US"/>
              <a:t>Click icon to add table</a:t>
            </a:r>
            <a:endParaRPr lang="en-US" dirty="0"/>
          </a:p>
        </p:txBody>
      </p:sp>
    </p:spTree>
    <p:extLst>
      <p:ext uri="{BB962C8B-B14F-4D97-AF65-F5344CB8AC3E}">
        <p14:creationId xmlns:p14="http://schemas.microsoft.com/office/powerpoint/2010/main" val="12514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43" indent="-173034">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900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71446" indent="-171446">
              <a:lnSpc>
                <a:spcPts val="1600"/>
              </a:lnSpc>
              <a:spcAft>
                <a:spcPts val="1200"/>
              </a:spcAft>
              <a:buFont typeface="Arial" panose="020B0604020202020204" pitchFamily="34" charset="0"/>
              <a:buChar char="•"/>
              <a:defRPr lang="en-US" sz="1400" b="0" kern="1200" spc="2" noProof="0" dirty="0">
                <a:solidFill>
                  <a:schemeClr val="tx1"/>
                </a:solidFill>
                <a:latin typeface="Arial" panose="020B0604020202020204" pitchFamily="34" charset="0"/>
                <a:ea typeface="+mn-ea"/>
                <a:cs typeface="+mn-cs"/>
              </a:defRPr>
            </a:lvl1pPr>
            <a:lvl2pPr marL="569899" indent="-176209">
              <a:lnSpc>
                <a:spcPts val="1440"/>
              </a:lnSpc>
              <a:buNone/>
              <a:defRPr lang="en-US" sz="1200" b="0" kern="1200" baseline="0" dirty="0" smtClean="0">
                <a:solidFill>
                  <a:schemeClr val="tx1"/>
                </a:solidFill>
                <a:latin typeface="Arial" panose="020B0604020202020204" pitchFamily="34" charset="0"/>
                <a:ea typeface="+mn-ea"/>
                <a:cs typeface="+mn-cs"/>
              </a:defRPr>
            </a:lvl2pPr>
            <a:lvl3pPr marL="0" indent="0">
              <a:lnSpc>
                <a:spcPts val="1440"/>
              </a:lnSpc>
              <a:buNone/>
              <a:defRPr lang="en-US" sz="1200" b="0" kern="1200" baseline="0" dirty="0" smtClean="0">
                <a:solidFill>
                  <a:schemeClr val="tx1"/>
                </a:solidFill>
                <a:latin typeface="Arial" panose="020B0604020202020204" pitchFamily="34" charset="0"/>
                <a:ea typeface="+mn-ea"/>
                <a:cs typeface="+mn-cs"/>
              </a:defRPr>
            </a:lvl3pPr>
            <a:lvl4pPr marL="0" indent="0">
              <a:lnSpc>
                <a:spcPts val="1440"/>
              </a:lnSpc>
              <a:buNone/>
              <a:defRPr lang="en-US" sz="1200" b="0" kern="1200" dirty="0" smtClean="0">
                <a:solidFill>
                  <a:schemeClr val="tx1"/>
                </a:solidFill>
                <a:latin typeface="Arial" panose="020B0604020202020204" pitchFamily="34" charset="0"/>
                <a:ea typeface="+mn-ea"/>
                <a:cs typeface="+mn-cs"/>
              </a:defRPr>
            </a:lvl4pPr>
            <a:lvl5pPr marL="0" indent="0">
              <a:lnSpc>
                <a:spcPts val="1440"/>
              </a:lnSpc>
              <a:buNone/>
              <a:defRPr lang="en-US" sz="1200" b="0" kern="1200" baseline="0" dirty="0">
                <a:solidFill>
                  <a:schemeClr val="tx1"/>
                </a:solidFill>
                <a:latin typeface="Arial" panose="020B0604020202020204" pitchFamily="34" charset="0"/>
                <a:ea typeface="+mn-ea"/>
                <a:cs typeface="+mn-cs"/>
              </a:defRPr>
            </a:lvl5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a:p>
            <a:pPr marL="233357" lvl="4"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Fifth level</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9277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1"/>
            <a:ext cx="9143358"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dirty="0">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29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r>
              <a:rPr lang="en-US" dirty="0"/>
              <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169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400" dirty="0"/>
            </a:lvl1pPr>
          </a:lstStyle>
          <a:p>
            <a:pPr lvl="0"/>
            <a:r>
              <a:rPr lang="en-US" dirty="0"/>
              <a:t>Title - Title Case, Arial 24 Pt</a:t>
            </a:r>
            <a:br>
              <a:rPr lang="en-US" dirty="0"/>
            </a:br>
            <a:r>
              <a:rPr lang="en-US" dirty="0"/>
              <a:t>2 Line Max</a:t>
            </a:r>
          </a:p>
        </p:txBody>
      </p:sp>
      <p:sp>
        <p:nvSpPr>
          <p:cNvPr id="7" name="Content Placeholder 2"/>
          <p:cNvSpPr>
            <a:spLocks noGrp="1"/>
          </p:cNvSpPr>
          <p:nvPr>
            <p:ph sz="half" idx="1" hasCustomPrompt="1"/>
          </p:nvPr>
        </p:nvSpPr>
        <p:spPr>
          <a:xfrm>
            <a:off x="423718" y="1428751"/>
            <a:ext cx="8224982" cy="3226531"/>
          </a:xfrm>
          <a:prstGeom prst="rect">
            <a:avLst/>
          </a:prstGeom>
        </p:spPr>
        <p:txBody>
          <a:bodyPr lIns="0"/>
          <a:lstStyle>
            <a:lvl1pPr marL="342892" indent="-342892">
              <a:lnSpc>
                <a:spcPts val="2880"/>
              </a:lnSpc>
              <a:spcBef>
                <a:spcPts val="600"/>
              </a:spcBef>
              <a:spcAft>
                <a:spcPts val="600"/>
              </a:spcAft>
              <a:defRPr lang="en-US" sz="1400" b="0" kern="1200" spc="2" noProof="0" dirty="0">
                <a:solidFill>
                  <a:schemeClr val="tx1"/>
                </a:solidFill>
                <a:latin typeface="Arial" panose="020B0604020202020204" pitchFamily="34" charset="0"/>
                <a:ea typeface="+mn-ea"/>
                <a:cs typeface="+mn-cs"/>
              </a:defRPr>
            </a:lvl1pPr>
            <a:lvl2pPr>
              <a:defRPr sz="1200" b="0">
                <a:solidFill>
                  <a:schemeClr val="tx1"/>
                </a:solidFill>
                <a:latin typeface="Arial" panose="020B0604020202020204" pitchFamily="34" charset="0"/>
              </a:defRPr>
            </a:lvl2pPr>
            <a:lvl3pPr>
              <a:defRPr sz="12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2072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1"/>
            <a:ext cx="8267700" cy="323165"/>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7" name="Content Placeholder 2"/>
          <p:cNvSpPr>
            <a:spLocks noGrp="1"/>
          </p:cNvSpPr>
          <p:nvPr>
            <p:ph sz="half" idx="1"/>
          </p:nvPr>
        </p:nvSpPr>
        <p:spPr>
          <a:xfrm>
            <a:off x="424573" y="1201904"/>
            <a:ext cx="8224982" cy="3385337"/>
          </a:xfrm>
          <a:prstGeom prst="rect">
            <a:avLst/>
          </a:prstGeom>
        </p:spPr>
        <p:txBody>
          <a:bodyPr lIns="0"/>
          <a:lstStyle>
            <a:lvl1pPr marL="342892" indent="-342892">
              <a:lnSpc>
                <a:spcPts val="2880"/>
              </a:lnSpc>
              <a:defRPr lang="en-US" sz="1400" b="0" kern="1200" spc="2" noProof="0" dirty="0">
                <a:solidFill>
                  <a:schemeClr val="tx1"/>
                </a:solidFill>
                <a:latin typeface="Arial" panose="020B0604020202020204" pitchFamily="34" charset="0"/>
                <a:ea typeface="+mn-ea"/>
                <a:cs typeface="+mn-cs"/>
              </a:defRPr>
            </a:lvl1pPr>
            <a:lvl2pPr marL="512750" indent="-171446">
              <a:defRPr sz="1200" b="0">
                <a:solidFill>
                  <a:schemeClr val="tx1"/>
                </a:solidFill>
              </a:defRPr>
            </a:lvl2pPr>
            <a:lvl3pPr>
              <a:defRPr lang="en-US" sz="1000" b="0" kern="1200" baseline="0" dirty="0">
                <a:solidFill>
                  <a:schemeClr val="tx1"/>
                </a:solidFill>
                <a:latin typeface="Arial" panose="020B0604020202020204" pitchFamily="34" charset="0"/>
                <a:ea typeface="+mn-ea"/>
                <a:cs typeface="+mn-cs"/>
              </a:defRPr>
            </a:lvl3pPr>
            <a:lvl4pPr>
              <a:defRPr sz="1000" b="0">
                <a:solidFill>
                  <a:schemeClr val="tx1"/>
                </a:solidFill>
              </a:defRPr>
            </a:lvl4pPr>
            <a:lvl5pPr>
              <a:defRPr sz="10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mtClean="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9"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89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4"/>
            <a:ext cx="8229600" cy="875111"/>
          </a:xfrm>
        </p:spPr>
        <p:txBody>
          <a:bodyPr vert="horz" lIns="0" tIns="0" rIns="91440" bIns="45720" rtlCol="0" anchor="t">
            <a:noAutofit/>
          </a:bodyPr>
          <a:lstStyle>
            <a:lvl1pPr>
              <a:defRPr lang="en-US" sz="2400" dirty="0"/>
            </a:lvl1pPr>
          </a:lstStyle>
          <a:p>
            <a:pPr lvl="0"/>
            <a:r>
              <a:rPr lang="en-US" dirty="0"/>
              <a:t>Title - Title Case, Arial 24 Pt</a:t>
            </a:r>
            <a:br>
              <a:rPr lang="en-US" dirty="0"/>
            </a:br>
            <a:r>
              <a:rPr lang="en-US" dirty="0"/>
              <a:t>2 Line Max</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9656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78565"/>
          </a:xfrm>
        </p:spPr>
        <p:txBody>
          <a:bodyPr>
            <a:spAutoFit/>
          </a:bodyPr>
          <a:lstStyle>
            <a:lvl1pPr>
              <a:defRPr sz="2400"/>
            </a:lvl1pPr>
          </a:lstStyle>
          <a:p>
            <a:r>
              <a:rPr lang="en-US" dirty="0"/>
              <a:t>Title - Title Case, Arial 24 Pt</a:t>
            </a:r>
          </a:p>
        </p:txBody>
      </p:sp>
      <p:sp>
        <p:nvSpPr>
          <p:cNvPr id="5" name="Content Placeholder 5"/>
          <p:cNvSpPr>
            <a:spLocks noGrp="1"/>
          </p:cNvSpPr>
          <p:nvPr>
            <p:ph sz="quarter" idx="11" hasCustomPrompt="1"/>
          </p:nvPr>
        </p:nvSpPr>
        <p:spPr>
          <a:xfrm>
            <a:off x="419101" y="89659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pc="2" dirty="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8"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1160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2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21325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1" y="511277"/>
            <a:ext cx="8342313" cy="220662"/>
          </a:xfrm>
        </p:spPr>
        <p:txBody>
          <a:bodyPr tIns="0"/>
          <a:lstStyle>
            <a:lvl1pPr>
              <a:buNone/>
              <a:defRPr sz="1100"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26195925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marL="0" marR="0" indent="0" algn="l" defTabSz="457189" rtl="0" eaLnBrk="1" fontAlgn="auto" latinLnBrk="0" hangingPunct="1">
              <a:lnSpc>
                <a:spcPct val="90000"/>
              </a:lnSpc>
              <a:spcBef>
                <a:spcPct val="0"/>
              </a:spcBef>
              <a:spcAft>
                <a:spcPts val="0"/>
              </a:spcAft>
              <a:buClrTx/>
              <a:buSzTx/>
              <a:buFontTx/>
              <a:buNone/>
              <a:tabLst/>
              <a:defRPr sz="4800"/>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29194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a:defRPr sz="4800"/>
            </a:lvl1pPr>
          </a:lstStyle>
          <a:p>
            <a:r>
              <a:rPr lang="en-US" dirty="0"/>
              <a:t>Click to edit Master title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dirty="0"/>
              <a:t>Click to edit Master text styles</a:t>
            </a:r>
          </a:p>
        </p:txBody>
      </p:sp>
    </p:spTree>
    <p:extLst>
      <p:ext uri="{BB962C8B-B14F-4D97-AF65-F5344CB8AC3E}">
        <p14:creationId xmlns:p14="http://schemas.microsoft.com/office/powerpoint/2010/main" val="279040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01FDA-E2B7-AB41-88EF-B5912FDFE6C1}"/>
              </a:ext>
            </a:extLst>
          </p:cNvPr>
          <p:cNvPicPr>
            <a:picLocks noChangeAspect="1"/>
          </p:cNvPicPr>
          <p:nvPr userDrawn="1"/>
        </p:nvPicPr>
        <p:blipFill>
          <a:blip r:embed="rId2"/>
          <a:stretch>
            <a:fillRect/>
          </a:stretch>
        </p:blipFill>
        <p:spPr>
          <a:xfrm>
            <a:off x="2733615" y="2065818"/>
            <a:ext cx="3676772" cy="1011864"/>
          </a:xfrm>
          <a:prstGeom prst="rect">
            <a:avLst/>
          </a:prstGeom>
        </p:spPr>
      </p:pic>
    </p:spTree>
    <p:extLst>
      <p:ext uri="{BB962C8B-B14F-4D97-AF65-F5344CB8AC3E}">
        <p14:creationId xmlns:p14="http://schemas.microsoft.com/office/powerpoint/2010/main" val="22941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r>
              <a:rPr lang="en-US" dirty="0"/>
              <a:t/>
            </a:r>
            <a:br>
              <a:rPr lang="en-US" dirty="0"/>
            </a:br>
            <a:endParaRPr lang="en-US"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1" y="566177"/>
            <a:ext cx="5054943" cy="36177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8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572000" y="1915513"/>
            <a:ext cx="4175125" cy="963612"/>
          </a:xfrm>
        </p:spPr>
        <p:txBody>
          <a:bodyPr/>
          <a:lstStyle>
            <a:lvl1pPr marL="0" indent="0">
              <a:lnSpc>
                <a:spcPts val="1800"/>
              </a:lnSpc>
              <a:spcAft>
                <a:spcPts val="12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455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endParaRPr lang="en-US" dirty="0"/>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1" y="2100650"/>
            <a:ext cx="8328024" cy="2021113"/>
          </a:xfrm>
          <a:noFill/>
        </p:spPr>
        <p:txBody>
          <a:bodyPr/>
          <a:lstStyle/>
          <a:p>
            <a:r>
              <a:rPr lang="en-US"/>
              <a:t>Click icon to add table</a:t>
            </a:r>
            <a:endParaRPr lang="en-US" dirty="0"/>
          </a:p>
        </p:txBody>
      </p:sp>
    </p:spTree>
    <p:extLst>
      <p:ext uri="{BB962C8B-B14F-4D97-AF65-F5344CB8AC3E}">
        <p14:creationId xmlns:p14="http://schemas.microsoft.com/office/powerpoint/2010/main" val="22044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1"/>
            <a:ext cx="1962720" cy="1468507"/>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15" name="Content Placeholder 2"/>
          <p:cNvSpPr>
            <a:spLocks noGrp="1"/>
          </p:cNvSpPr>
          <p:nvPr>
            <p:ph sz="half" idx="10" hasCustomPrompt="1"/>
          </p:nvPr>
        </p:nvSpPr>
        <p:spPr>
          <a:xfrm>
            <a:off x="2847234" y="552451"/>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b="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8" name="Content Placeholder 2"/>
          <p:cNvSpPr>
            <a:spLocks noGrp="1"/>
          </p:cNvSpPr>
          <p:nvPr>
            <p:ph sz="half" idx="13" hasCustomPrompt="1"/>
          </p:nvPr>
        </p:nvSpPr>
        <p:spPr>
          <a:xfrm>
            <a:off x="2847234" y="218374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0012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3200" dirty="0"/>
            </a:lvl1pPr>
          </a:lstStyle>
          <a:p>
            <a:pPr lvl="0"/>
            <a:r>
              <a:rPr lang="en-US" dirty="0"/>
              <a:t>Arial 32 pt.</a:t>
            </a:r>
            <a:br>
              <a:rPr lang="en-US" dirty="0"/>
            </a:br>
            <a:r>
              <a:rPr lang="en-US" dirty="0"/>
              <a:t>Line 2</a:t>
            </a:r>
            <a:br>
              <a:rPr lang="en-US" dirty="0"/>
            </a:br>
            <a:r>
              <a:rPr lang="en-US" dirty="0"/>
              <a:t>Line3</a:t>
            </a:r>
            <a:br>
              <a:rPr lang="en-US" dirty="0"/>
            </a:br>
            <a:r>
              <a:rPr lang="en-US" dirty="0"/>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6" y="2433234"/>
            <a:ext cx="6169239" cy="1600338"/>
          </a:xfrm>
        </p:spPr>
        <p:txBody>
          <a:bodyPr anchor="t" anchorCtr="0"/>
          <a:lstStyle>
            <a:lvl1pPr marL="0" indent="0" algn="l" defTabSz="457189" rtl="0" eaLnBrk="1" latinLnBrk="0" hangingPunct="1">
              <a:lnSpc>
                <a:spcPts val="2500"/>
              </a:lnSpc>
              <a:spcBef>
                <a:spcPts val="0"/>
              </a:spcBef>
              <a:spcAft>
                <a:spcPts val="1200"/>
              </a:spcAft>
              <a:buClr>
                <a:schemeClr val="tx1"/>
              </a:buClr>
              <a:buSzPct val="110000"/>
              <a:buFont typeface="Wingdings" panose="05000000000000000000" pitchFamily="2" charset="2"/>
              <a:buNone/>
              <a:defRPr lang="en-US" sz="2000" b="0" kern="1200" spc="2" noProof="0" dirty="0">
                <a:solidFill>
                  <a:schemeClr val="tx1"/>
                </a:solidFill>
                <a:latin typeface="Arial" panose="020B0604020202020204" pitchFamily="34" charset="0"/>
                <a:ea typeface="+mn-ea"/>
                <a:cs typeface="+mn-cs"/>
              </a:defRPr>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dirty="0"/>
              <a:t>Arial 20 </a:t>
            </a:r>
            <a:r>
              <a:rPr lang="en-US" dirty="0" err="1"/>
              <a:t>pt</a:t>
            </a:r>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1474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dirty="0"/>
              <a:t>Arial 28 pt.</a:t>
            </a:r>
            <a:br>
              <a:rPr lang="en-US" dirty="0"/>
            </a:br>
            <a:r>
              <a:rPr lang="en-US" dirty="0"/>
              <a:t>Line 2</a:t>
            </a:r>
            <a:br>
              <a:rPr lang="en-US" dirty="0"/>
            </a:br>
            <a:r>
              <a:rPr lang="en-US" dirty="0"/>
              <a:t>Line3</a:t>
            </a:r>
            <a:br>
              <a:rPr lang="en-US" dirty="0"/>
            </a:br>
            <a:r>
              <a:rPr lang="en-US" dirty="0"/>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2208818"/>
            <a:ext cx="3535597" cy="1722634"/>
          </a:xfrm>
          <a:prstGeom prst="rect">
            <a:avLst/>
          </a:prstGeom>
        </p:spPr>
        <p:txBody>
          <a:bodyPr lIns="0"/>
          <a:lstStyle>
            <a:lvl1pPr marL="0" indent="0">
              <a:lnSpc>
                <a:spcPts val="144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0"/>
            <a:ext cx="3865863" cy="3035763"/>
          </a:xfrm>
        </p:spPr>
        <p:txBody>
          <a:bodyPr anchor="b" anchorCtr="0"/>
          <a:lstStyle>
            <a:lvl1pPr marL="0" indent="0">
              <a:spcAft>
                <a:spcPts val="1200"/>
              </a:spcAft>
              <a:buNone/>
              <a:defRPr sz="1200"/>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83927" y="540424"/>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8428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dirty="0"/>
              <a:t>Arial 28 pt.</a:t>
            </a:r>
            <a:br>
              <a:rPr lang="en-US" dirty="0"/>
            </a:br>
            <a:r>
              <a:rPr lang="en-US" dirty="0"/>
              <a:t>Line 2</a:t>
            </a:r>
            <a:br>
              <a:rPr lang="en-US" dirty="0"/>
            </a:br>
            <a:r>
              <a:rPr lang="en-US" dirty="0"/>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74825"/>
            <a:ext cx="3535597" cy="2673607"/>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572001" y="552451"/>
            <a:ext cx="4175125" cy="3883025"/>
          </a:xfrm>
        </p:spPr>
        <p:txBody>
          <a:bodyPr/>
          <a:lstStyle>
            <a:lvl1pPr>
              <a:defRPr/>
            </a:lvl1pPr>
          </a:lstStyle>
          <a:p>
            <a:r>
              <a:rPr lang="en-US" dirty="0"/>
              <a:t>Place Image here</a:t>
            </a:r>
          </a:p>
        </p:txBody>
      </p:sp>
    </p:spTree>
    <p:extLst>
      <p:ext uri="{BB962C8B-B14F-4D97-AF65-F5344CB8AC3E}">
        <p14:creationId xmlns:p14="http://schemas.microsoft.com/office/powerpoint/2010/main" val="7583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8318456" cy="342900"/>
          </a:xfrm>
        </p:spPr>
        <p:txBody>
          <a:bodyPr vert="horz" lIns="0" tIns="0" rIns="91440" bIns="45720" rtlCol="0" anchor="t">
            <a:noAutofit/>
          </a:bodyPr>
          <a:lstStyle>
            <a:lvl1pPr>
              <a:defRPr lang="en-US" sz="2800" dirty="0"/>
            </a:lvl1pPr>
          </a:lstStyle>
          <a:p>
            <a:pPr lvl="0"/>
            <a:r>
              <a:rPr lang="en-US" dirty="0"/>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1"/>
            <a:ext cx="8328063" cy="611491"/>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1" y="2113006"/>
            <a:ext cx="4028303" cy="2347784"/>
          </a:xfrm>
        </p:spPr>
        <p:txBody>
          <a:bodyPr/>
          <a:lstStyle>
            <a:lvl1pPr>
              <a:defRPr/>
            </a:lvl1pPr>
          </a:lstStyle>
          <a:p>
            <a:r>
              <a:rPr lang="en-US" dirty="0"/>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718823" y="2113006"/>
            <a:ext cx="4028303" cy="2347784"/>
          </a:xfrm>
        </p:spPr>
        <p:txBody>
          <a:bodyPr/>
          <a:lstStyle>
            <a:lvl1pPr>
              <a:defRPr/>
            </a:lvl1pPr>
          </a:lstStyle>
          <a:p>
            <a:r>
              <a:rPr lang="en-US" dirty="0"/>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1" y="1705534"/>
            <a:ext cx="4005263" cy="258762"/>
          </a:xfrm>
        </p:spPr>
        <p:txBody>
          <a:bodyPr/>
          <a:lstStyle>
            <a:lvl1pPr>
              <a:defRPr sz="1000" b="1">
                <a:solidFill>
                  <a:schemeClr val="tx1"/>
                </a:solidFill>
              </a:defRPr>
            </a:lvl1pPr>
          </a:lstStyle>
          <a:p>
            <a:r>
              <a:rPr lang="en-US"/>
              <a:t>Click icon to add table</a:t>
            </a:r>
            <a:endParaRPr lang="en-US" dirty="0"/>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717149" y="1705534"/>
            <a:ext cx="4005263" cy="258762"/>
          </a:xfrm>
        </p:spPr>
        <p:txBody>
          <a:bodyPr/>
          <a:lstStyle>
            <a:lvl1pPr>
              <a:defRPr sz="1000" b="1">
                <a:solidFill>
                  <a:schemeClr val="tx1"/>
                </a:solidFill>
              </a:defRPr>
            </a:lvl1pPr>
          </a:lstStyle>
          <a:p>
            <a:r>
              <a:rPr lang="en-US"/>
              <a:t>Click icon to add table</a:t>
            </a:r>
            <a:endParaRPr lang="en-US" dirty="0"/>
          </a:p>
        </p:txBody>
      </p:sp>
    </p:spTree>
    <p:extLst>
      <p:ext uri="{BB962C8B-B14F-4D97-AF65-F5344CB8AC3E}">
        <p14:creationId xmlns:p14="http://schemas.microsoft.com/office/powerpoint/2010/main" val="37134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8.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413860" y="1421908"/>
            <a:ext cx="8229600" cy="3394107"/>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sp>
        <p:nvSpPr>
          <p:cNvPr id="7" name="Slide Number Placeholder 5"/>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29">
            <a:biLevel thresh="75000"/>
            <a:extLst>
              <a:ext uri="{BEBA8EAE-BF5A-486C-A8C5-ECC9F3942E4B}">
                <a14:imgProps xmlns:a14="http://schemas.microsoft.com/office/drawing/2010/main">
                  <a14:imgLayer r:embed="rId30">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31775242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p:titleStyle>
    <p:bodyStyle>
      <a:lvl1pPr marL="171446" indent="-171446"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defRPr lang="en-US" sz="1400" b="0" kern="1200" spc="2" noProof="0" dirty="0">
          <a:solidFill>
            <a:schemeClr val="tx1"/>
          </a:solidFill>
          <a:latin typeface="Arial" panose="020B0604020202020204" pitchFamily="34" charset="0"/>
          <a:ea typeface="+mn-ea"/>
          <a:cs typeface="+mn-cs"/>
        </a:defRPr>
      </a:lvl1pPr>
      <a:lvl2pPr marL="565136" indent="-171446" algn="l" defTabSz="457189"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tx1"/>
          </a:solidFill>
          <a:latin typeface="+mn-lt"/>
          <a:ea typeface="+mn-ea"/>
          <a:cs typeface="+mn-cs"/>
        </a:defRPr>
      </a:lvl2pPr>
      <a:lvl3pPr marL="512750"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tx1"/>
          </a:solidFill>
          <a:latin typeface="Arial" panose="020B0604020202020204" pitchFamily="34" charset="0"/>
          <a:ea typeface="+mn-ea"/>
          <a:cs typeface="+mn-cs"/>
        </a:defRPr>
      </a:lvl3pPr>
      <a:lvl4pPr marL="914378" marR="0" indent="-171446" algn="l" defTabSz="457189"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tx1"/>
          </a:solidFill>
          <a:latin typeface="Arial" panose="020B0604020202020204" pitchFamily="34" charset="0"/>
          <a:ea typeface="+mn-ea"/>
          <a:cs typeface="+mn-cs"/>
        </a:defRPr>
      </a:lvl4pPr>
      <a:lvl5pPr marL="1543012"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userDrawn="1">
          <p15:clr>
            <a:srgbClr val="F26B43"/>
          </p15:clr>
        </p15:guide>
        <p15:guide id="2" pos="198" userDrawn="1">
          <p15:clr>
            <a:srgbClr val="F26B43"/>
          </p15:clr>
        </p15:guide>
        <p15:guide id="3" pos="4133" userDrawn="1">
          <p15:clr>
            <a:srgbClr val="F26B43"/>
          </p15:clr>
        </p15:guide>
        <p15:guide id="4" orient="horz" pos="2385" userDrawn="1">
          <p15:clr>
            <a:srgbClr val="F26B43"/>
          </p15:clr>
        </p15:guide>
        <p15:guide id="5" orient="horz" pos="261" userDrawn="1">
          <p15:clr>
            <a:srgbClr val="F26B43"/>
          </p15:clr>
        </p15:guide>
        <p15:guide id="6" orient="horz" pos="675" userDrawn="1">
          <p15:clr>
            <a:srgbClr val="F26B43"/>
          </p15:clr>
        </p15:guide>
        <p15:guide id="7" orient="horz" pos="567" userDrawn="1">
          <p15:clr>
            <a:srgbClr val="F26B43"/>
          </p15:clr>
        </p15:guide>
        <p15:guide id="8" orient="horz" pos="423" userDrawn="1">
          <p15:clr>
            <a:srgbClr val="F26B43"/>
          </p15:clr>
        </p15:guide>
        <p15:guide id="9" pos="2160" userDrawn="1">
          <p15:clr>
            <a:srgbClr val="F26B43"/>
          </p15:clr>
        </p15:guide>
        <p15:guide id="10" pos="1170" userDrawn="1">
          <p15:clr>
            <a:srgbClr val="F26B43"/>
          </p15:clr>
        </p15:guide>
        <p15:guide id="11" orient="horz" pos="839" userDrawn="1">
          <p15:clr>
            <a:srgbClr val="F26B43"/>
          </p15:clr>
        </p15:guide>
        <p15:guide id="12" orient="horz" pos="5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737" y="924445"/>
            <a:ext cx="4214493" cy="1588127"/>
          </a:xfrm>
          <a:prstGeom prst="rect">
            <a:avLst/>
          </a:prstGeom>
        </p:spPr>
        <p:txBody>
          <a:bodyPr wrap="square" lIns="0" anchor="t" anchorCtr="0">
            <a:noAutofit/>
          </a:bodyPr>
          <a:lstStyle/>
          <a:p>
            <a:pPr marL="0" lvl="0"/>
            <a:r>
              <a:rPr lang="en-US" dirty="0"/>
              <a:t>Click to edit Master title</a:t>
            </a:r>
          </a:p>
        </p:txBody>
      </p:sp>
      <p:pic>
        <p:nvPicPr>
          <p:cNvPr id="3" name="Picture 2" descr="A picture containing drawing&#10;&#10;Description automatically generated">
            <a:extLst>
              <a:ext uri="{FF2B5EF4-FFF2-40B4-BE49-F238E27FC236}">
                <a16:creationId xmlns:a16="http://schemas.microsoft.com/office/drawing/2014/main" id="{5C1B05D4-BB7C-4444-A3ED-2EA936ACA303}"/>
              </a:ext>
            </a:extLst>
          </p:cNvPr>
          <p:cNvPicPr>
            <a:picLocks noChangeAspect="1"/>
          </p:cNvPicPr>
          <p:nvPr userDrawn="1"/>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772762296"/>
      </p:ext>
    </p:extLst>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11979"/>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Helvetica Neue" panose="02000503000000020004"/>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community.nantel.org/working_groups/design_oversight_working_group_dowg/"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ctrTitle"/>
          </p:nvPr>
        </p:nvSpPr>
        <p:spPr>
          <a:xfrm>
            <a:off x="419102" y="998761"/>
            <a:ext cx="6934846" cy="1382489"/>
          </a:xfrm>
        </p:spPr>
        <p:txBody>
          <a:bodyPr/>
          <a:lstStyle/>
          <a:p>
            <a:pPr lvl="0"/>
            <a:r>
              <a:rPr lang="en-US" dirty="0" smtClean="0"/>
              <a:t>The DOWG, The SDP, and Lessons Learned</a:t>
            </a:r>
            <a:endParaRPr lang="en-US" dirty="0"/>
          </a:p>
        </p:txBody>
      </p:sp>
      <p:sp>
        <p:nvSpPr>
          <p:cNvPr id="65" name="Text Placeholder 64"/>
          <p:cNvSpPr>
            <a:spLocks noGrp="1"/>
          </p:cNvSpPr>
          <p:nvPr>
            <p:ph type="body" sz="quarter" idx="11"/>
          </p:nvPr>
        </p:nvSpPr>
        <p:spPr>
          <a:xfrm>
            <a:off x="419101" y="3507619"/>
            <a:ext cx="6456116" cy="360163"/>
          </a:xfrm>
        </p:spPr>
        <p:txBody>
          <a:bodyPr/>
          <a:lstStyle/>
          <a:p>
            <a:r>
              <a:rPr lang="en-US" sz="2000" dirty="0" smtClean="0"/>
              <a:t>Ashley Taylor, DOWG Chair</a:t>
            </a:r>
          </a:p>
          <a:p>
            <a:r>
              <a:rPr lang="en-US" sz="2000" dirty="0" smtClean="0"/>
              <a:t>July 2021</a:t>
            </a:r>
            <a:endParaRPr lang="en-US" sz="2000" dirty="0"/>
          </a:p>
        </p:txBody>
      </p:sp>
    </p:spTree>
    <p:extLst>
      <p:ext uri="{BB962C8B-B14F-4D97-AF65-F5344CB8AC3E}">
        <p14:creationId xmlns:p14="http://schemas.microsoft.com/office/powerpoint/2010/main" val="64763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Helvetica Neue"/>
              </a:rPr>
              <a:t>History </a:t>
            </a:r>
            <a:endParaRPr lang="en-US" dirty="0"/>
          </a:p>
        </p:txBody>
      </p:sp>
      <p:sp>
        <p:nvSpPr>
          <p:cNvPr id="6" name="Slide Number Placeholder 5">
            <a:extLst>
              <a:ext uri="{FF2B5EF4-FFF2-40B4-BE49-F238E27FC236}">
                <a16:creationId xmlns:a16="http://schemas.microsoft.com/office/drawing/2014/main" id="{0F7B16AB-9B87-48C9-9C63-61A2106498CC}"/>
              </a:ext>
            </a:extLst>
          </p:cNvPr>
          <p:cNvSpPr>
            <a:spLocks noGrp="1"/>
          </p:cNvSpPr>
          <p:nvPr>
            <p:ph type="sldNum" sz="quarter" idx="11"/>
          </p:nvPr>
        </p:nvSpPr>
        <p:spPr/>
        <p:txBody>
          <a:bodyPr/>
          <a:lstStyle/>
          <a:p>
            <a:pPr defTabSz="457189"/>
            <a:fld id="{5DCF5B18-1935-AB44-AE6E-C993FDFDD711}" type="slidenum">
              <a:rPr lang="en-US">
                <a:solidFill>
                  <a:prstClr val="black"/>
                </a:solidFill>
              </a:rPr>
              <a:pPr defTabSz="457189"/>
              <a:t>2</a:t>
            </a:fld>
            <a:endParaRPr lang="en-US" dirty="0">
              <a:solidFill>
                <a:prstClr val="black"/>
              </a:solidFill>
            </a:endParaRPr>
          </a:p>
        </p:txBody>
      </p:sp>
      <p:sp>
        <p:nvSpPr>
          <p:cNvPr id="5" name="Content Placeholder 4"/>
          <p:cNvSpPr>
            <a:spLocks noGrp="1"/>
          </p:cNvSpPr>
          <p:nvPr>
            <p:ph sz="quarter" idx="12"/>
          </p:nvPr>
        </p:nvSpPr>
        <p:spPr/>
        <p:txBody>
          <a:bodyPr/>
          <a:lstStyle/>
          <a:p>
            <a:r>
              <a:rPr lang="en-US" dirty="0" smtClean="0">
                <a:sym typeface="Helvetica Neue"/>
              </a:rPr>
              <a:t>In December 2014, a US Nuclear industry collaborative effort was launched to accomplish:</a:t>
            </a:r>
          </a:p>
          <a:p>
            <a:endParaRPr lang="en-US" dirty="0">
              <a:sym typeface="Helvetica Neue"/>
            </a:endParaRPr>
          </a:p>
        </p:txBody>
      </p:sp>
      <p:pic>
        <p:nvPicPr>
          <p:cNvPr id="7" name="Picture 6" descr="C:\Users\jsp\AppData\Local\Microsoft\Windows\Temporary Internet Files\Content.Outlook\9UNDNWD0\Delivering the Nuclear Promise-01.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9805" b="3085"/>
          <a:stretch/>
        </p:blipFill>
        <p:spPr bwMode="auto">
          <a:xfrm>
            <a:off x="1905044" y="1519029"/>
            <a:ext cx="4809118" cy="335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4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Slide Number Placeholder 2"/>
          <p:cNvSpPr>
            <a:spLocks noGrp="1"/>
          </p:cNvSpPr>
          <p:nvPr>
            <p:ph type="sldNum" sz="quarter" idx="11"/>
          </p:nvPr>
        </p:nvSpPr>
        <p:spPr/>
        <p:txBody>
          <a:bodyPr/>
          <a:lstStyle/>
          <a:p>
            <a:fld id="{5DCF5B18-1935-AB44-AE6E-C993FDFDD711}" type="slidenum">
              <a:rPr lang="en-US" smtClean="0"/>
              <a:pPr/>
              <a:t>3</a:t>
            </a:fld>
            <a:endParaRPr lang="en-US" dirty="0"/>
          </a:p>
        </p:txBody>
      </p:sp>
      <p:sp>
        <p:nvSpPr>
          <p:cNvPr id="4" name="Text Placeholder 3"/>
          <p:cNvSpPr>
            <a:spLocks noGrp="1"/>
          </p:cNvSpPr>
          <p:nvPr>
            <p:ph type="body" sz="quarter" idx="12"/>
          </p:nvPr>
        </p:nvSpPr>
        <p:spPr/>
        <p:txBody>
          <a:bodyPr/>
          <a:lstStyle/>
          <a:p>
            <a:r>
              <a:rPr lang="en-US" dirty="0" smtClean="0"/>
              <a:t>A working group was created to work on ENG-003, Standard Design Process (SDP), communicated through Efficiency Bulletin (EB) 17-06.  Color codes were assigned and EB 17-06 was one of the few coded red, meaning it was required for all utilities.  Others had different colors and were deemed recommended or optional.  The working group consisted of representatives from every fleet, both alliances, NEI, INPO, and MPR, who volunteered to collect input from and represent all the engineering service providers (ESP, EOC, A/E firm, </a:t>
            </a:r>
            <a:r>
              <a:rPr lang="en-US" dirty="0" err="1" smtClean="0"/>
              <a:t>Eng</a:t>
            </a:r>
            <a:r>
              <a:rPr lang="en-US" dirty="0" smtClean="0"/>
              <a:t> Vendor, etc.).  The vision of the working group was to:</a:t>
            </a:r>
          </a:p>
          <a:p>
            <a:pPr lvl="0"/>
            <a:r>
              <a:rPr lang="en-US" dirty="0" smtClean="0"/>
              <a:t>	</a:t>
            </a:r>
            <a:r>
              <a:rPr lang="en-US" dirty="0" smtClean="0">
                <a:solidFill>
                  <a:srgbClr val="0070C0"/>
                </a:solidFill>
              </a:rPr>
              <a:t>Implement </a:t>
            </a:r>
            <a:r>
              <a:rPr lang="en-US" dirty="0">
                <a:solidFill>
                  <a:srgbClr val="0070C0"/>
                </a:solidFill>
              </a:rPr>
              <a:t>a standard plant modification process to promote efficient use of engineering resources </a:t>
            </a:r>
            <a:r>
              <a:rPr lang="en-US" dirty="0" smtClean="0">
                <a:solidFill>
                  <a:srgbClr val="0070C0"/>
                </a:solidFill>
              </a:rPr>
              <a:t>	and </a:t>
            </a:r>
            <a:r>
              <a:rPr lang="en-US" dirty="0">
                <a:solidFill>
                  <a:srgbClr val="0070C0"/>
                </a:solidFill>
              </a:rPr>
              <a:t>streamlined engineering changes.</a:t>
            </a:r>
          </a:p>
          <a:p>
            <a:pPr lvl="4">
              <a:buFont typeface="Arial" panose="020B0604020202020204" pitchFamily="34" charset="0"/>
              <a:buChar char="•"/>
            </a:pPr>
            <a:r>
              <a:rPr lang="en-US" sz="1200" dirty="0" smtClean="0">
                <a:solidFill>
                  <a:srgbClr val="0070C0"/>
                </a:solidFill>
              </a:rPr>
              <a:t>Simplified </a:t>
            </a:r>
            <a:r>
              <a:rPr lang="en-US" sz="1200" dirty="0">
                <a:solidFill>
                  <a:srgbClr val="0070C0"/>
                </a:solidFill>
              </a:rPr>
              <a:t>design process common to all stations </a:t>
            </a:r>
          </a:p>
          <a:p>
            <a:pPr lvl="4">
              <a:buFont typeface="Arial" panose="020B0604020202020204" pitchFamily="34" charset="0"/>
              <a:buChar char="•"/>
            </a:pPr>
            <a:r>
              <a:rPr lang="en-US" sz="1200" dirty="0">
                <a:solidFill>
                  <a:srgbClr val="0070C0"/>
                </a:solidFill>
              </a:rPr>
              <a:t>Industry-wide training applicability</a:t>
            </a:r>
          </a:p>
          <a:p>
            <a:pPr lvl="4">
              <a:buFont typeface="Arial" panose="020B0604020202020204" pitchFamily="34" charset="0"/>
              <a:buChar char="•"/>
            </a:pPr>
            <a:r>
              <a:rPr lang="en-US" sz="1200" dirty="0">
                <a:solidFill>
                  <a:srgbClr val="0070C0"/>
                </a:solidFill>
              </a:rPr>
              <a:t>Standardized process software</a:t>
            </a:r>
          </a:p>
          <a:p>
            <a:pPr lvl="4">
              <a:buFont typeface="Arial" panose="020B0604020202020204" pitchFamily="34" charset="0"/>
              <a:buChar char="•"/>
            </a:pPr>
            <a:r>
              <a:rPr lang="en-US" sz="1200" dirty="0">
                <a:solidFill>
                  <a:srgbClr val="0070C0"/>
                </a:solidFill>
              </a:rPr>
              <a:t>Facilitate sharing of information between stations </a:t>
            </a:r>
          </a:p>
          <a:p>
            <a:endParaRPr lang="en-US" dirty="0"/>
          </a:p>
        </p:txBody>
      </p:sp>
    </p:spTree>
    <p:extLst>
      <p:ext uri="{BB962C8B-B14F-4D97-AF65-F5344CB8AC3E}">
        <p14:creationId xmlns:p14="http://schemas.microsoft.com/office/powerpoint/2010/main" val="170911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Slide Number Placeholder 2"/>
          <p:cNvSpPr>
            <a:spLocks noGrp="1"/>
          </p:cNvSpPr>
          <p:nvPr>
            <p:ph type="sldNum" sz="quarter" idx="11"/>
          </p:nvPr>
        </p:nvSpPr>
        <p:spPr/>
        <p:txBody>
          <a:bodyPr/>
          <a:lstStyle/>
          <a:p>
            <a:fld id="{5DCF5B18-1935-AB44-AE6E-C993FDFDD711}" type="slidenum">
              <a:rPr lang="en-US" smtClean="0"/>
              <a:pPr/>
              <a:t>4</a:t>
            </a:fld>
            <a:endParaRPr lang="en-US" dirty="0"/>
          </a:p>
        </p:txBody>
      </p:sp>
      <p:sp>
        <p:nvSpPr>
          <p:cNvPr id="4" name="Text Placeholder 3"/>
          <p:cNvSpPr>
            <a:spLocks noGrp="1"/>
          </p:cNvSpPr>
          <p:nvPr>
            <p:ph type="body" sz="quarter" idx="12"/>
          </p:nvPr>
        </p:nvSpPr>
        <p:spPr/>
        <p:txBody>
          <a:bodyPr/>
          <a:lstStyle/>
          <a:p>
            <a:r>
              <a:rPr lang="en-US" dirty="0" smtClean="0"/>
              <a:t>The working group removed all the expectations and process added to manage behavior from our various processes and started with the minimum requirements for an engineering change package (ECP).  The IP-ENG-001 procedure and associated forms including the Design Attribute Review (DAR) were issued, the EB 17-06 was processed, and a Resource Manual was created.  In addition, a standard mentoring guide was created, training courses developed and distributed, webcasts and regional workshops provided, generic change management plans communicated, common design software was started, and pilots were supported to ensure no fatal flaws.  On March 8, 2017, the working group transitioned to become the Design Oversight Working Group (DOWG) to take over future standardization work and maintenance of the industry documents.  </a:t>
            </a:r>
          </a:p>
          <a:p>
            <a:pPr marL="393690" lvl="1" indent="0">
              <a:buNone/>
            </a:pPr>
            <a:r>
              <a:rPr lang="en-US" sz="1400" dirty="0" smtClean="0">
                <a:solidFill>
                  <a:srgbClr val="0070C0"/>
                </a:solidFill>
              </a:rPr>
              <a:t>INPO, NEI, and EPRI do not own the documents, the DOWG does.  Any comments, questions, and suggestions need to go to your DOWG representative.</a:t>
            </a:r>
          </a:p>
          <a:p>
            <a:pPr indent="-171446"/>
            <a:r>
              <a:rPr lang="en-US" dirty="0" smtClean="0"/>
              <a:t>The DOWG is a sibling organization to the Equipment Reliability Working Group (ERWG) and the Nuclear Obsolescence Working Group (NUOG) all under the parent Executive Oversight Committee (EOC), currently led by Elliot Flick of Exelon.</a:t>
            </a:r>
            <a:endParaRPr lang="en-US" dirty="0"/>
          </a:p>
        </p:txBody>
      </p:sp>
    </p:spTree>
    <p:extLst>
      <p:ext uri="{BB962C8B-B14F-4D97-AF65-F5344CB8AC3E}">
        <p14:creationId xmlns:p14="http://schemas.microsoft.com/office/powerpoint/2010/main" val="188071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a:t>
            </a:r>
            <a:endParaRPr lang="en-US" dirty="0"/>
          </a:p>
        </p:txBody>
      </p:sp>
      <p:sp>
        <p:nvSpPr>
          <p:cNvPr id="3" name="Slide Number Placeholder 2"/>
          <p:cNvSpPr>
            <a:spLocks noGrp="1"/>
          </p:cNvSpPr>
          <p:nvPr>
            <p:ph type="sldNum" sz="quarter" idx="11"/>
          </p:nvPr>
        </p:nvSpPr>
        <p:spPr/>
        <p:txBody>
          <a:bodyPr/>
          <a:lstStyle/>
          <a:p>
            <a:fld id="{5DCF5B18-1935-AB44-AE6E-C993FDFDD711}" type="slidenum">
              <a:rPr lang="en-US" smtClean="0"/>
              <a:pPr/>
              <a:t>5</a:t>
            </a:fld>
            <a:endParaRPr lang="en-US" dirty="0"/>
          </a:p>
        </p:txBody>
      </p:sp>
      <p:sp>
        <p:nvSpPr>
          <p:cNvPr id="4" name="Text Placeholder 3"/>
          <p:cNvSpPr>
            <a:spLocks noGrp="1"/>
          </p:cNvSpPr>
          <p:nvPr>
            <p:ph type="body" sz="quarter" idx="12"/>
          </p:nvPr>
        </p:nvSpPr>
        <p:spPr/>
        <p:txBody>
          <a:bodyPr/>
          <a:lstStyle/>
          <a:p>
            <a:r>
              <a:rPr lang="en-US" dirty="0" smtClean="0"/>
              <a:t>The DOWG worked with PKMJ to create a software package that was cost shared with participating utilities to implement the SDP electronically.  Many utilities were able to modify their existing software to accomplish electronic packages, but several use CMISDP (Configuration Management Information Standard Design Process) to create and manage their packages electronically.  Most utilities have subscribed to the industry sharing portion of this software.</a:t>
            </a:r>
            <a:endParaRPr lang="en-US" dirty="0"/>
          </a:p>
          <a:p>
            <a:r>
              <a:rPr lang="en-US" dirty="0" smtClean="0"/>
              <a:t>The DOWG formed a subcommittee to create and issue the Standard Item Equivalency Process (SIEP), NISP-EN-02.  This included an associated mentor guide and change management support as well.</a:t>
            </a:r>
          </a:p>
          <a:p>
            <a:r>
              <a:rPr lang="en-US" dirty="0" smtClean="0"/>
              <a:t>Most recently, the DOWG worked with EPRI on their revision to the EPRI Design Engineering Guide (DEG) and creation and issuance of the Standard Digital Design Process, NISP-EN-04.  The DEG is an EPRI document, but the NISP-EN-04 is a DOWG document.  Change management for this process is in progress, with expected implementation by the end of August 2021.</a:t>
            </a:r>
            <a:endParaRPr lang="en-US" dirty="0"/>
          </a:p>
        </p:txBody>
      </p:sp>
    </p:spTree>
    <p:extLst>
      <p:ext uri="{BB962C8B-B14F-4D97-AF65-F5344CB8AC3E}">
        <p14:creationId xmlns:p14="http://schemas.microsoft.com/office/powerpoint/2010/main" val="235471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Helvetica Neue"/>
              </a:rPr>
              <a:t>Lessons Learned </a:t>
            </a:r>
            <a:endParaRPr lang="en-US" dirty="0"/>
          </a:p>
        </p:txBody>
      </p:sp>
      <p:sp>
        <p:nvSpPr>
          <p:cNvPr id="6" name="Slide Number Placeholder 5">
            <a:extLst>
              <a:ext uri="{FF2B5EF4-FFF2-40B4-BE49-F238E27FC236}">
                <a16:creationId xmlns:a16="http://schemas.microsoft.com/office/drawing/2014/main" id="{0F7B16AB-9B87-48C9-9C63-61A2106498CC}"/>
              </a:ext>
            </a:extLst>
          </p:cNvPr>
          <p:cNvSpPr>
            <a:spLocks noGrp="1"/>
          </p:cNvSpPr>
          <p:nvPr>
            <p:ph type="sldNum" sz="quarter" idx="11"/>
          </p:nvPr>
        </p:nvSpPr>
        <p:spPr/>
        <p:txBody>
          <a:bodyPr/>
          <a:lstStyle/>
          <a:p>
            <a:pPr defTabSz="457189"/>
            <a:fld id="{5DCF5B18-1935-AB44-AE6E-C993FDFDD711}" type="slidenum">
              <a:rPr lang="en-US">
                <a:solidFill>
                  <a:prstClr val="black"/>
                </a:solidFill>
              </a:rPr>
              <a:pPr defTabSz="457189"/>
              <a:t>6</a:t>
            </a:fld>
            <a:endParaRPr lang="en-US" dirty="0">
              <a:solidFill>
                <a:prstClr val="black"/>
              </a:solidFill>
            </a:endParaRPr>
          </a:p>
        </p:txBody>
      </p:sp>
      <p:sp>
        <p:nvSpPr>
          <p:cNvPr id="92" name="Text Placeholder 91">
            <a:extLst>
              <a:ext uri="{FF2B5EF4-FFF2-40B4-BE49-F238E27FC236}">
                <a16:creationId xmlns:a16="http://schemas.microsoft.com/office/drawing/2014/main" id="{3A251A95-3A8D-4917-A747-70D2F436B86F}"/>
              </a:ext>
            </a:extLst>
          </p:cNvPr>
          <p:cNvSpPr>
            <a:spLocks noGrp="1"/>
          </p:cNvSpPr>
          <p:nvPr>
            <p:ph type="body" sz="quarter" idx="13"/>
          </p:nvPr>
        </p:nvSpPr>
        <p:spPr/>
        <p:txBody>
          <a:bodyPr/>
          <a:lstStyle/>
          <a:p>
            <a:r>
              <a:rPr lang="en-US" dirty="0" smtClean="0"/>
              <a:t>Change Management is ongoing</a:t>
            </a:r>
            <a:endParaRPr lang="en-US" dirty="0"/>
          </a:p>
          <a:p>
            <a:pPr lvl="1"/>
            <a:r>
              <a:rPr lang="en-US" dirty="0" smtClean="0">
                <a:sym typeface="Helvetica Neue"/>
              </a:rPr>
              <a:t>Some felt </a:t>
            </a:r>
            <a:r>
              <a:rPr lang="en-US" dirty="0">
                <a:sym typeface="Helvetica Neue"/>
              </a:rPr>
              <a:t>like there were new roles created in SDP, but more often groups were forced to fulfill all their responsibilities</a:t>
            </a:r>
          </a:p>
          <a:p>
            <a:pPr lvl="1"/>
            <a:r>
              <a:rPr lang="en-US" dirty="0">
                <a:sym typeface="Helvetica Neue"/>
              </a:rPr>
              <a:t>Turnover of managers, new engineers, new stakeholders</a:t>
            </a:r>
          </a:p>
          <a:p>
            <a:pPr lvl="1"/>
            <a:r>
              <a:rPr lang="en-US" dirty="0">
                <a:sym typeface="Helvetica Neue"/>
              </a:rPr>
              <a:t>Stakeholder engagement</a:t>
            </a:r>
          </a:p>
          <a:p>
            <a:r>
              <a:rPr lang="en-US" dirty="0" smtClean="0">
                <a:sym typeface="Helvetica Neue"/>
              </a:rPr>
              <a:t>Communication is key</a:t>
            </a:r>
          </a:p>
          <a:p>
            <a:pPr lvl="1"/>
            <a:r>
              <a:rPr lang="en-US" dirty="0">
                <a:sym typeface="Helvetica Neue"/>
              </a:rPr>
              <a:t>DAR organizations may not line up exactly with your organization</a:t>
            </a:r>
            <a:endParaRPr lang="en-US" dirty="0" smtClean="0">
              <a:sym typeface="Helvetica Neue"/>
            </a:endParaRPr>
          </a:p>
          <a:p>
            <a:pPr lvl="0"/>
            <a:endParaRPr lang="en-US" dirty="0">
              <a:sym typeface="Helvetica Neue"/>
            </a:endParaRPr>
          </a:p>
        </p:txBody>
      </p:sp>
      <p:sp>
        <p:nvSpPr>
          <p:cNvPr id="96" name="Text Placeholder 95">
            <a:extLst>
              <a:ext uri="{FF2B5EF4-FFF2-40B4-BE49-F238E27FC236}">
                <a16:creationId xmlns:a16="http://schemas.microsoft.com/office/drawing/2014/main" id="{32583D69-7EB7-4F08-98E2-1D074D15B59B}"/>
              </a:ext>
            </a:extLst>
          </p:cNvPr>
          <p:cNvSpPr>
            <a:spLocks noGrp="1"/>
          </p:cNvSpPr>
          <p:nvPr>
            <p:ph type="body" sz="quarter" idx="14"/>
          </p:nvPr>
        </p:nvSpPr>
        <p:spPr/>
        <p:txBody>
          <a:bodyPr/>
          <a:lstStyle/>
          <a:p>
            <a:r>
              <a:rPr lang="en-US" dirty="0" smtClean="0"/>
              <a:t>Knowledge based process is full of gray areas, process SMEs are important</a:t>
            </a:r>
          </a:p>
          <a:p>
            <a:pPr lvl="1"/>
            <a:r>
              <a:rPr lang="en-US" dirty="0"/>
              <a:t>Many try to revert back and want to add in more process</a:t>
            </a:r>
            <a:endParaRPr lang="en-US" dirty="0" smtClean="0"/>
          </a:p>
          <a:p>
            <a:r>
              <a:rPr lang="en-US" dirty="0" smtClean="0"/>
              <a:t>Everyone needs to read the procedure, including Attachment 9 and the Resource Manual, in addition to any utility interface procedure</a:t>
            </a:r>
          </a:p>
          <a:p>
            <a:r>
              <a:rPr lang="en-US" dirty="0" smtClean="0"/>
              <a:t>Since issued in 2017, minimal technical editing has been needed, most related to expansion of DAR and industry OE</a:t>
            </a:r>
          </a:p>
          <a:p>
            <a:endParaRPr lang="en-US" dirty="0"/>
          </a:p>
        </p:txBody>
      </p:sp>
    </p:spTree>
    <p:extLst>
      <p:ext uri="{BB962C8B-B14F-4D97-AF65-F5344CB8AC3E}">
        <p14:creationId xmlns:p14="http://schemas.microsoft.com/office/powerpoint/2010/main" val="27055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1"/>
          </p:nvPr>
        </p:nvSpPr>
        <p:spPr/>
        <p:txBody>
          <a:bodyPr/>
          <a:lstStyle/>
          <a:p>
            <a:fld id="{5DCF5B18-1935-AB44-AE6E-C993FDFDD711}" type="slidenum">
              <a:rPr lang="en-US" smtClean="0"/>
              <a:pPr/>
              <a:t>7</a:t>
            </a:fld>
            <a:endParaRPr lang="en-US" dirty="0"/>
          </a:p>
        </p:txBody>
      </p:sp>
      <p:sp>
        <p:nvSpPr>
          <p:cNvPr id="4" name="Text Placeholder 3"/>
          <p:cNvSpPr>
            <a:spLocks noGrp="1"/>
          </p:cNvSpPr>
          <p:nvPr>
            <p:ph type="body" sz="quarter" idx="13"/>
          </p:nvPr>
        </p:nvSpPr>
        <p:spPr>
          <a:xfrm>
            <a:off x="428669" y="1201073"/>
            <a:ext cx="8299228" cy="3307839"/>
          </a:xfrm>
        </p:spPr>
        <p:txBody>
          <a:bodyPr/>
          <a:lstStyle/>
          <a:p>
            <a:r>
              <a:rPr lang="en-US" dirty="0" smtClean="0"/>
              <a:t>Nuclear Community website for benchmarking/questions, DOWG documents</a:t>
            </a:r>
            <a:r>
              <a:rPr lang="en-US" smtClean="0"/>
              <a:t>, trending</a:t>
            </a:r>
            <a:endParaRPr lang="en-US" dirty="0" smtClean="0"/>
          </a:p>
          <a:p>
            <a:pPr lvl="1"/>
            <a:r>
              <a:rPr lang="en-US" u="sng" dirty="0" smtClean="0">
                <a:hlinkClick r:id="rId2"/>
              </a:rPr>
              <a:t>https</a:t>
            </a:r>
            <a:r>
              <a:rPr lang="en-US" u="sng" dirty="0">
                <a:hlinkClick r:id="rId2"/>
              </a:rPr>
              <a:t>://community.nantel.org/working_groups/design_oversight_working_group_dowg/</a:t>
            </a:r>
            <a:endParaRPr lang="en-US" dirty="0"/>
          </a:p>
          <a:p>
            <a:pPr lvl="1"/>
            <a:r>
              <a:rPr lang="en-US" dirty="0"/>
              <a:t>Need to </a:t>
            </a:r>
            <a:r>
              <a:rPr lang="en-US" dirty="0" smtClean="0"/>
              <a:t>register: first approval is to the Nuclear Community, second is for the DOWG</a:t>
            </a:r>
            <a:endParaRPr lang="en-US" dirty="0"/>
          </a:p>
          <a:p>
            <a:pPr lvl="1"/>
            <a:r>
              <a:rPr lang="en-US" dirty="0" smtClean="0"/>
              <a:t>Available </a:t>
            </a:r>
            <a:r>
              <a:rPr lang="en-US" dirty="0"/>
              <a:t>to SPAC </a:t>
            </a:r>
            <a:r>
              <a:rPr lang="en-US" dirty="0" smtClean="0"/>
              <a:t>vendors, international plants</a:t>
            </a:r>
            <a:endParaRPr lang="en-US" dirty="0"/>
          </a:p>
          <a:p>
            <a:r>
              <a:rPr lang="en-US" dirty="0" smtClean="0"/>
              <a:t>DOWG Representative (see next slide)</a:t>
            </a:r>
          </a:p>
          <a:p>
            <a:r>
              <a:rPr lang="en-US" dirty="0" smtClean="0"/>
              <a:t>INPO Website has links to the Webcasts – from home page, choose Browse By link for DNP</a:t>
            </a:r>
          </a:p>
          <a:p>
            <a:r>
              <a:rPr lang="en-US" dirty="0" smtClean="0"/>
              <a:t>Common SDP training on </a:t>
            </a:r>
            <a:r>
              <a:rPr lang="en-US" dirty="0" err="1" smtClean="0"/>
              <a:t>NANTeL</a:t>
            </a:r>
            <a:endParaRPr lang="en-US" dirty="0" smtClean="0"/>
          </a:p>
          <a:p>
            <a:r>
              <a:rPr lang="en-US" dirty="0" smtClean="0"/>
              <a:t>CMISDP Industry Sharing</a:t>
            </a:r>
          </a:p>
          <a:p>
            <a:pPr lvl="1"/>
            <a:r>
              <a:rPr lang="en-US" dirty="0" smtClean="0"/>
              <a:t>Successes at Palo Verde and across the STARS alliance for cloning</a:t>
            </a:r>
          </a:p>
          <a:p>
            <a:pPr lvl="1"/>
            <a:r>
              <a:rPr lang="en-US" dirty="0" smtClean="0"/>
              <a:t>PKMJ started an industry team to improve usability, in development currently</a:t>
            </a:r>
          </a:p>
          <a:p>
            <a:pPr lvl="1"/>
            <a:r>
              <a:rPr lang="en-US" dirty="0" smtClean="0"/>
              <a:t>It will only benefit you if you use it</a:t>
            </a:r>
          </a:p>
          <a:p>
            <a:pPr lvl="1"/>
            <a:endParaRPr lang="en-US" dirty="0"/>
          </a:p>
        </p:txBody>
      </p:sp>
    </p:spTree>
    <p:extLst>
      <p:ext uri="{BB962C8B-B14F-4D97-AF65-F5344CB8AC3E}">
        <p14:creationId xmlns:p14="http://schemas.microsoft.com/office/powerpoint/2010/main" val="16113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DCF5B18-1935-AB44-AE6E-C993FDFDD711}"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032553" y="575298"/>
            <a:ext cx="6772275" cy="4191000"/>
          </a:xfrm>
          <a:prstGeom prst="rect">
            <a:avLst/>
          </a:prstGeom>
        </p:spPr>
      </p:pic>
    </p:spTree>
    <p:extLst>
      <p:ext uri="{BB962C8B-B14F-4D97-AF65-F5344CB8AC3E}">
        <p14:creationId xmlns:p14="http://schemas.microsoft.com/office/powerpoint/2010/main" val="166105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Slide Number Placeholder 2"/>
          <p:cNvSpPr>
            <a:spLocks noGrp="1"/>
          </p:cNvSpPr>
          <p:nvPr>
            <p:ph type="sldNum" sz="quarter" idx="11"/>
          </p:nvPr>
        </p:nvSpPr>
        <p:spPr/>
        <p:txBody>
          <a:bodyPr/>
          <a:lstStyle/>
          <a:p>
            <a:fld id="{5DCF5B18-1935-AB44-AE6E-C993FDFDD711}" type="slidenum">
              <a:rPr lang="en-US" smtClean="0"/>
              <a:pPr/>
              <a:t>9</a:t>
            </a:fld>
            <a:endParaRPr lang="en-US" dirty="0"/>
          </a:p>
        </p:txBody>
      </p:sp>
      <p:sp>
        <p:nvSpPr>
          <p:cNvPr id="4" name="Text Placeholder 3"/>
          <p:cNvSpPr>
            <a:spLocks noGrp="1"/>
          </p:cNvSpPr>
          <p:nvPr>
            <p:ph type="body" sz="quarter" idx="12"/>
          </p:nvPr>
        </p:nvSpPr>
        <p:spPr/>
        <p:txBody>
          <a:bodyPr/>
          <a:lstStyle/>
          <a:p>
            <a:pPr marL="342900" indent="-342900">
              <a:buFont typeface="+mj-lt"/>
              <a:buAutoNum type="arabicPeriod"/>
            </a:pPr>
            <a:r>
              <a:rPr lang="en-US" dirty="0" smtClean="0"/>
              <a:t>IP-ENG-001 R3</a:t>
            </a:r>
          </a:p>
          <a:p>
            <a:pPr marL="908036" lvl="1" indent="-342900">
              <a:buFont typeface="Arial" panose="020B0604020202020204" pitchFamily="34" charset="0"/>
              <a:buChar char="•"/>
            </a:pPr>
            <a:r>
              <a:rPr lang="en-US" dirty="0" smtClean="0"/>
              <a:t>Created subcommittee in last DOWG Meeting to address comments received to date</a:t>
            </a:r>
          </a:p>
          <a:p>
            <a:pPr marL="908036" lvl="1" indent="-342900">
              <a:buFont typeface="Arial" panose="020B0604020202020204" pitchFamily="34" charset="0"/>
              <a:buChar char="•"/>
            </a:pPr>
            <a:r>
              <a:rPr lang="en-US" dirty="0" smtClean="0"/>
              <a:t>Send your comments to your DOWG Representative in the next few months to be considered in this revision</a:t>
            </a:r>
          </a:p>
          <a:p>
            <a:pPr marL="342900" indent="-342900">
              <a:buFont typeface="+mj-lt"/>
              <a:buAutoNum type="arabicPeriod"/>
            </a:pPr>
            <a:r>
              <a:rPr lang="en-US" dirty="0" smtClean="0"/>
              <a:t>Database of Installation Specifications</a:t>
            </a:r>
          </a:p>
          <a:p>
            <a:pPr marL="342900" indent="-342900">
              <a:buFont typeface="+mj-lt"/>
              <a:buAutoNum type="arabicPeriod"/>
            </a:pPr>
            <a:r>
              <a:rPr lang="en-US" smtClean="0"/>
              <a:t>Post-Mod Testing</a:t>
            </a:r>
            <a:endParaRPr lang="en-US" dirty="0" smtClean="0"/>
          </a:p>
          <a:p>
            <a:pPr marL="908036"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8946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2.xml><?xml version="1.0" encoding="utf-8"?>
<a:theme xmlns:a="http://schemas.openxmlformats.org/drawingml/2006/main" name="Corp and Event Divider">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D10C9AC8-1822-8249-9F67-1AA7F1E67FD6}"/>
    </a:ext>
  </a:extLst>
</a:theme>
</file>

<file path=ppt/theme/theme3.xml><?xml version="1.0" encoding="utf-8"?>
<a:theme xmlns:a="http://schemas.openxmlformats.org/drawingml/2006/main" name="Closing">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7CBCFF78-6905-634B-9CE7-33D08AA9C2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Job_x0020_Number xmlns="4f007e7b-b45a-4d73-b519-eecb3c24a1bb">PowerPoint</Job_x0020_Number>
    <SharedWithUsers xmlns="4f007e7b-b45a-4d73-b519-eecb3c24a1bb">
      <UserInfo>
        <DisplayName>Noe, P Todd</DisplayName>
        <AccountId>416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1ECBAFAFCFD547A101B893C5594511" ma:contentTypeVersion="5" ma:contentTypeDescription="Create a new document." ma:contentTypeScope="" ma:versionID="287120be0bf6908cf94e3831bcfa41fd">
  <xsd:schema xmlns:xsd="http://www.w3.org/2001/XMLSchema" xmlns:xs="http://www.w3.org/2001/XMLSchema" xmlns:p="http://schemas.microsoft.com/office/2006/metadata/properties" xmlns:ns2="4f007e7b-b45a-4d73-b519-eecb3c24a1bb" xmlns:ns3="99a01952-e3cb-4570-9495-fe2acdf11503" targetNamespace="http://schemas.microsoft.com/office/2006/metadata/properties" ma:root="true" ma:fieldsID="b40c1580cc30858808bf432a52732b97" ns2:_="" ns3:_="">
    <xsd:import namespace="4f007e7b-b45a-4d73-b519-eecb3c24a1bb"/>
    <xsd:import namespace="99a01952-e3cb-4570-9495-fe2acdf11503"/>
    <xsd:element name="properties">
      <xsd:complexType>
        <xsd:sequence>
          <xsd:element name="documentManagement">
            <xsd:complexType>
              <xsd:all>
                <xsd:element ref="ns2:Job_x0020_Number"/>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07e7b-b45a-4d73-b519-eecb3c24a1bb" elementFormDefault="qualified">
    <xsd:import namespace="http://schemas.microsoft.com/office/2006/documentManagement/types"/>
    <xsd:import namespace="http://schemas.microsoft.com/office/infopath/2007/PartnerControls"/>
    <xsd:element name="Job_x0020_Number" ma:index="8" ma:displayName="Job Number" ma:indexed="true" ma:internalName="Job_x0020_Number">
      <xsd:simpleType>
        <xsd:restriction base="dms:Text">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a01952-e3cb-4570-9495-fe2acdf115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6414D-3D43-482A-884F-5AA425AC52A8}">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99a01952-e3cb-4570-9495-fe2acdf11503"/>
    <ds:schemaRef ds:uri="4f007e7b-b45a-4d73-b519-eecb3c24a1bb"/>
    <ds:schemaRef ds:uri="http://www.w3.org/XML/1998/namespace"/>
    <ds:schemaRef ds:uri="http://purl.org/dc/dcmitype/"/>
  </ds:schemaRefs>
</ds:datastoreItem>
</file>

<file path=customXml/itemProps2.xml><?xml version="1.0" encoding="utf-8"?>
<ds:datastoreItem xmlns:ds="http://schemas.openxmlformats.org/officeDocument/2006/customXml" ds:itemID="{07552433-54F3-4CBF-81DD-BF40D7E89843}">
  <ds:schemaRefs>
    <ds:schemaRef ds:uri="http://schemas.microsoft.com/sharepoint/v3/contenttype/forms"/>
  </ds:schemaRefs>
</ds:datastoreItem>
</file>

<file path=customXml/itemProps3.xml><?xml version="1.0" encoding="utf-8"?>
<ds:datastoreItem xmlns:ds="http://schemas.openxmlformats.org/officeDocument/2006/customXml" ds:itemID="{77F200C6-3812-469A-B7AE-9A43B2798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07e7b-b45a-4d73-b519-eecb3c24a1bb"/>
    <ds:schemaRef ds:uri="99a01952-e3cb-4570-9495-fe2acdf11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TVA_Corp_and_Event_Template_16x9_Sept 2020</Template>
  <TotalTime>154</TotalTime>
  <Words>840</Words>
  <Application>Microsoft Office PowerPoint</Application>
  <PresentationFormat>On-screen Show (16:9)</PresentationFormat>
  <Paragraphs>58</Paragraphs>
  <Slides>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 Unicode MS</vt:lpstr>
      <vt:lpstr>Arial</vt:lpstr>
      <vt:lpstr>Calibri</vt:lpstr>
      <vt:lpstr>Helvetica Neue</vt:lpstr>
      <vt:lpstr>HelveticaNeue-Light</vt:lpstr>
      <vt:lpstr>Wingdings</vt:lpstr>
      <vt:lpstr>TVA_Corp_and_Event_Template_16x9_Sept 2020</vt:lpstr>
      <vt:lpstr>Corp and Event Divider</vt:lpstr>
      <vt:lpstr>Closing</vt:lpstr>
      <vt:lpstr>The DOWG, The SDP, and Lessons Learned</vt:lpstr>
      <vt:lpstr>History </vt:lpstr>
      <vt:lpstr>History</vt:lpstr>
      <vt:lpstr>History</vt:lpstr>
      <vt:lpstr>Expansion</vt:lpstr>
      <vt:lpstr>Lessons Learned </vt:lpstr>
      <vt:lpstr>Resources</vt:lpstr>
      <vt:lpstr>PowerPoint Presentation</vt:lpstr>
      <vt:lpstr>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 Presentation Guidelines &amp; Visual  Style Samples</dc:title>
  <dc:creator>Crim, Christopher Edward</dc:creator>
  <cp:lastModifiedBy>Taylor, Ashley J</cp:lastModifiedBy>
  <cp:revision>24</cp:revision>
  <cp:lastPrinted>2021-02-10T18:39:11Z</cp:lastPrinted>
  <dcterms:created xsi:type="dcterms:W3CDTF">2021-01-28T16:08:53Z</dcterms:created>
  <dcterms:modified xsi:type="dcterms:W3CDTF">2021-07-19T14:21:31Z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0x0101000F1ECBAFAFCFD547A101B893C5594511</vt:lpwstr>
  </property>
  <property fmtid="{D5CDD505-2E9C-101B-9397-08002B2CF9AE}" pid="3" name="_dlc_DocIdItemGuid">
    <vt:lpwstr>6b5151db-01c6-4461-8d62-ce752e638984</vt:lpwstr>
  </property>
</Properties>
</file>