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1.xml" ContentType="application/vnd.openxmlformats-officedocument.presentationml.notesSlide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68" r:id="rId5"/>
    <p:sldId id="257" r:id="rId6"/>
    <p:sldId id="262" r:id="rId7"/>
    <p:sldId id="263" r:id="rId8"/>
    <p:sldId id="264" r:id="rId9"/>
    <p:sldId id="266" r:id="rId10"/>
    <p:sldId id="259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4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8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F5647-B22D-4935-A428-C457E9B9AD1B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700">
                <a:solidFill>
                  <a:srgbClr val="000000"/>
                </a:solidFill>
                <a:latin typeface="Arial" panose="020B0604020202020204" pitchFamily="34" charset="0"/>
              </a:rPr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  <a:endParaRPr lang="en-US" sz="7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B7521-9CD4-4728-B82C-4A918E7C5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254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7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75F76-5E4C-4F92-A82C-E42F9E8A4D06}" type="datetimeFigureOut">
              <a:rPr lang="en-US" smtClean="0"/>
              <a:t>21/07/2021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95B02-C156-4FF2-A43F-F81D8288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609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16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64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49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20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8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4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13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07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06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52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95B02-C156-4FF2-A43F-F81D8288E4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3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1" y="233016"/>
            <a:ext cx="9544832" cy="16772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8525" y="214195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2" y="132320"/>
            <a:ext cx="1857722" cy="185772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36742" y="2122362"/>
            <a:ext cx="1857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Welcome</a:t>
            </a:r>
            <a:r>
              <a:rPr lang="en-US" sz="1200" baseline="0" dirty="0"/>
              <a:t> to the </a:t>
            </a:r>
            <a:r>
              <a:rPr lang="en-US" sz="1200" dirty="0"/>
              <a:t>28</a:t>
            </a:r>
            <a:r>
              <a:rPr lang="en-US" sz="1200" baseline="30000" dirty="0"/>
              <a:t>th</a:t>
            </a:r>
            <a:r>
              <a:rPr lang="en-US" sz="1200" dirty="0"/>
              <a:t> Annual Configuration Management Benchmarking</a:t>
            </a:r>
            <a:r>
              <a:rPr lang="en-US" sz="1200" baseline="0" dirty="0"/>
              <a:t> Group Conference!</a:t>
            </a:r>
            <a:endParaRPr lang="en-US" sz="12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0194" y="6067809"/>
            <a:ext cx="1857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Hosted by:</a:t>
            </a:r>
            <a:r>
              <a:rPr lang="en-US" sz="1050" baseline="0" dirty="0"/>
              <a:t> </a:t>
            </a:r>
            <a:endParaRPr lang="en-US" sz="1050" dirty="0"/>
          </a:p>
          <a:p>
            <a:pPr algn="ctr"/>
            <a:r>
              <a:rPr lang="en-US" sz="1050" dirty="0"/>
              <a:t>PKMJ Technical Services</a:t>
            </a:r>
          </a:p>
          <a:p>
            <a:pPr algn="ctr"/>
            <a:r>
              <a:rPr lang="en-US" sz="1050" dirty="0"/>
              <a:t>Virtual</a:t>
            </a:r>
            <a:r>
              <a:rPr lang="en-US" sz="1050" baseline="0" dirty="0"/>
              <a:t> 2021 Conference</a:t>
            </a:r>
            <a:endParaRPr lang="en-US" sz="105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6236" y="5732383"/>
            <a:ext cx="1625638" cy="31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3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65125"/>
            <a:ext cx="906779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825625"/>
            <a:ext cx="90678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895" y="1825625"/>
            <a:ext cx="4450081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3719" y="1825625"/>
            <a:ext cx="445008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7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0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0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FC17418-3EF0-4D83-BAA9-0ABFFE766F02}"/>
              </a:ext>
            </a:extLst>
          </p:cNvPr>
          <p:cNvSpPr/>
          <p:nvPr userDrawn="1"/>
        </p:nvSpPr>
        <p:spPr>
          <a:xfrm>
            <a:off x="0" y="0"/>
            <a:ext cx="2098110" cy="6858000"/>
          </a:xfrm>
          <a:prstGeom prst="rect">
            <a:avLst/>
          </a:prstGeom>
          <a:solidFill>
            <a:srgbClr val="B0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3896" y="365125"/>
            <a:ext cx="90199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1610" y="1825625"/>
            <a:ext cx="88021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51610" y="6356350"/>
            <a:ext cx="1029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9B879-1EC6-4666-A0C1-17E61A833048}" type="datetimeFigureOut">
              <a:rPr lang="en-US" smtClean="0"/>
              <a:t>21/07/2021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7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0509-8E7D-44BD-9844-9B7BADF4D12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F26AB5-F561-4F64-8A14-8F57F54FD8E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2" y="132320"/>
            <a:ext cx="1857722" cy="18577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09965E-5E17-402C-9195-3433FEAC61A2}"/>
              </a:ext>
            </a:extLst>
          </p:cNvPr>
          <p:cNvSpPr txBox="1"/>
          <p:nvPr userDrawn="1"/>
        </p:nvSpPr>
        <p:spPr>
          <a:xfrm>
            <a:off x="136742" y="2122362"/>
            <a:ext cx="1857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Welcome</a:t>
            </a:r>
            <a:r>
              <a:rPr lang="en-US" sz="1200" baseline="0" dirty="0"/>
              <a:t> to the </a:t>
            </a:r>
            <a:r>
              <a:rPr lang="en-US" sz="1200" dirty="0"/>
              <a:t>28</a:t>
            </a:r>
            <a:r>
              <a:rPr lang="en-US" sz="1200" baseline="30000" dirty="0"/>
              <a:t>th</a:t>
            </a:r>
            <a:r>
              <a:rPr lang="en-US" sz="1200" dirty="0"/>
              <a:t> Annual Configuration Management Benchmarking</a:t>
            </a:r>
            <a:r>
              <a:rPr lang="en-US" sz="1200" baseline="0" dirty="0"/>
              <a:t> Group Conference!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9C7B20-A41A-4DB1-A515-AB9FF7DF2F16}"/>
              </a:ext>
            </a:extLst>
          </p:cNvPr>
          <p:cNvSpPr txBox="1"/>
          <p:nvPr userDrawn="1"/>
        </p:nvSpPr>
        <p:spPr>
          <a:xfrm>
            <a:off x="120194" y="6067809"/>
            <a:ext cx="1857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Hosted by:</a:t>
            </a:r>
            <a:r>
              <a:rPr lang="en-US" sz="1050" baseline="0" dirty="0"/>
              <a:t> </a:t>
            </a:r>
            <a:endParaRPr lang="en-US" sz="1050" dirty="0"/>
          </a:p>
          <a:p>
            <a:pPr algn="ctr"/>
            <a:r>
              <a:rPr lang="en-US" sz="1050" dirty="0"/>
              <a:t>PKMJ Technical Services</a:t>
            </a:r>
          </a:p>
          <a:p>
            <a:pPr algn="ctr"/>
            <a:r>
              <a:rPr lang="en-US" sz="1050" dirty="0"/>
              <a:t>Virtual</a:t>
            </a:r>
            <a:r>
              <a:rPr lang="en-US" sz="1050" baseline="0" dirty="0"/>
              <a:t> 2021 Conference</a:t>
            </a:r>
            <a:endParaRPr lang="en-US" sz="10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AD9ACE-441D-446E-8F67-23A4945CDBA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36236" y="5732383"/>
            <a:ext cx="1625638" cy="31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9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E37AE6-E096-49E5-84D3-4BAED90EB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4007587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000" dirty="0"/>
              <a:t>Configuration Management Operating Experience (OE)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0FC29-9FAC-4C00-8871-0B3696B51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8" y="4636008"/>
            <a:ext cx="4152441" cy="1572768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Kent R. Freeland, P.E.</a:t>
            </a:r>
          </a:p>
          <a:p>
            <a:pPr algn="l"/>
            <a:r>
              <a:rPr lang="en-US" sz="1400" dirty="0"/>
              <a:t>Principal Design Configuration Management Engineer</a:t>
            </a:r>
          </a:p>
          <a:p>
            <a:pPr algn="l"/>
            <a:r>
              <a:rPr lang="en-US" sz="1200" dirty="0"/>
              <a:t>Barakah NPP</a:t>
            </a:r>
          </a:p>
          <a:p>
            <a:pPr algn="l">
              <a:spcBef>
                <a:spcPts val="600"/>
              </a:spcBef>
            </a:pPr>
            <a:r>
              <a:rPr lang="en-US" sz="1200" dirty="0"/>
              <a:t>Abu Dhabi</a:t>
            </a:r>
          </a:p>
          <a:p>
            <a:pPr algn="l">
              <a:spcBef>
                <a:spcPts val="600"/>
              </a:spcBef>
            </a:pPr>
            <a:r>
              <a:rPr lang="en-US" sz="1200" dirty="0"/>
              <a:t>United Arab Emirates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Barakah Nuclear Power Plant in the Emirates goes into operation | Atalayar  - Las claves del mundo en tus manos">
            <a:extLst>
              <a:ext uri="{FF2B5EF4-FFF2-40B4-BE49-F238E27FC236}">
                <a16:creationId xmlns:a16="http://schemas.microsoft.com/office/drawing/2014/main" id="{EA17A869-E2FB-4709-AF35-A111783D45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4" r="7827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C0EC9-200F-47CF-BA6A-6DDDA5C1950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57935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AF467C-BC22-4D4A-94F1-06A171B66636}"/>
              </a:ext>
            </a:extLst>
          </p:cNvPr>
          <p:cNvSpPr txBox="1"/>
          <p:nvPr/>
        </p:nvSpPr>
        <p:spPr>
          <a:xfrm>
            <a:off x="2481615" y="1559859"/>
            <a:ext cx="96100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Westinghouse 2-Unit Model 61 four-loop PWR plants, 1200 </a:t>
            </a:r>
            <a:r>
              <a:rPr lang="en-US" dirty="0" err="1"/>
              <a:t>mW</a:t>
            </a:r>
            <a:r>
              <a:rPr lang="en-US" dirty="0"/>
              <a:t> – Southwest USA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sz="1700" b="1" dirty="0"/>
              <a:t>Remedies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Required reconstitution of complete plant design by the third EPC and Engineer, mobilizing 3,000 engineers to reconstitute design, drawings and physical plant – basically redesign the plant on paper.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Previous EPC released with litigious compensation and damage settlements.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Caused 5-year delay in plant completion and commissioning.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Contracted CM restoration management and software to expensive consultants at high cost.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Conducted full DBR (Design Basis Reconstitution) by painstakingly plant walkdown, design review and document updates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Developed basic MRO and CMIS software repository and software solution.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Impacted plant completion and commissioning by 5 years; loss estimates go to $5B+ USD on top of $3B+ already invested (1980’s dollars).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endParaRPr lang="en-US" sz="1700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sz="1700" b="1" dirty="0"/>
              <a:t>Conclusion</a:t>
            </a:r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dirty="0"/>
              <a:t>Rivaled the Airbus A380 CM legend for expense, lost time, delays and damage to reputation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801ADA-B7A7-42B5-AEEF-8C26C1C87ECF}"/>
              </a:ext>
            </a:extLst>
          </p:cNvPr>
          <p:cNvSpPr txBox="1"/>
          <p:nvPr/>
        </p:nvSpPr>
        <p:spPr>
          <a:xfrm>
            <a:off x="2268187" y="403412"/>
            <a:ext cx="96100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Nuclear Power Plant under Construction	</a:t>
            </a:r>
            <a:r>
              <a:rPr lang="en-US" dirty="0"/>
              <a:t>						1987 – </a:t>
            </a:r>
            <a:r>
              <a:rPr lang="en-US" sz="1600" dirty="0"/>
              <a:t>Texas, USA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525465-8990-46DB-BF4B-EE9031BDA8AD}"/>
              </a:ext>
            </a:extLst>
          </p:cNvPr>
          <p:cNvSpPr/>
          <p:nvPr/>
        </p:nvSpPr>
        <p:spPr>
          <a:xfrm>
            <a:off x="2305150" y="1265186"/>
            <a:ext cx="9492403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365199-824A-4C37-A349-92D12C2EE0E7}"/>
              </a:ext>
            </a:extLst>
          </p:cNvPr>
          <p:cNvSpPr/>
          <p:nvPr/>
        </p:nvSpPr>
        <p:spPr>
          <a:xfrm>
            <a:off x="2305150" y="1510713"/>
            <a:ext cx="9492403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E38625-D0D0-4763-B947-015B13BD2A44}"/>
              </a:ext>
            </a:extLst>
          </p:cNvPr>
          <p:cNvSpPr/>
          <p:nvPr/>
        </p:nvSpPr>
        <p:spPr>
          <a:xfrm>
            <a:off x="2305150" y="1470212"/>
            <a:ext cx="9492403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E18B01-C30E-483C-B02E-0C5C89B365C6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230451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D09ABCE-E330-4A01-8784-9BFD9D6A054A}"/>
              </a:ext>
            </a:extLst>
          </p:cNvPr>
          <p:cNvSpPr txBox="1">
            <a:spLocks/>
          </p:cNvSpPr>
          <p:nvPr/>
        </p:nvSpPr>
        <p:spPr>
          <a:xfrm>
            <a:off x="2485335" y="643347"/>
            <a:ext cx="9067799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Thanks for Attending CMBG 2021!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Questions …?</a:t>
            </a:r>
          </a:p>
        </p:txBody>
      </p:sp>
      <p:pic>
        <p:nvPicPr>
          <p:cNvPr id="7" name="Picture 6" descr="A group of colored pencils&#10;&#10;Description automatically generated with medium confidence">
            <a:extLst>
              <a:ext uri="{FF2B5EF4-FFF2-40B4-BE49-F238E27FC236}">
                <a16:creationId xmlns:a16="http://schemas.microsoft.com/office/drawing/2014/main" id="{C172C077-75D4-4BF1-A99E-29068CA651C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248" y="1834631"/>
            <a:ext cx="6629400" cy="53721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B87763-34D8-46B7-A865-E9004F97451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50053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F788E6-3CC0-4D62-A4DA-FECCA093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Operating Experience?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94DFB0-101B-4022-BD1C-37758E0A9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528741"/>
            <a:ext cx="9613075" cy="519273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i="1" dirty="0"/>
              <a:t>Experience: </a:t>
            </a:r>
          </a:p>
          <a:p>
            <a:pPr marL="0" indent="0">
              <a:spcBef>
                <a:spcPts val="0"/>
              </a:spcBef>
              <a:buNone/>
            </a:pPr>
            <a:endParaRPr lang="en-US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b="1" i="1" dirty="0"/>
              <a:t>“The only source of knowledge is experience.” </a:t>
            </a:r>
            <a:r>
              <a:rPr lang="en-US" sz="2200" b="1" i="1" dirty="0"/>
              <a:t>– Albert Einstein 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b="1" i="1" dirty="0"/>
              <a:t>“What you get when you didn’t get what you want …” – </a:t>
            </a:r>
            <a:r>
              <a:rPr lang="en-US" sz="2000" b="1" i="1" dirty="0"/>
              <a:t>Everybody else</a:t>
            </a:r>
          </a:p>
          <a:p>
            <a:pPr marL="0" indent="0">
              <a:spcBef>
                <a:spcPts val="0"/>
              </a:spcBef>
              <a:buNone/>
            </a:pPr>
            <a:endParaRPr lang="en-US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b="1" i="1" dirty="0"/>
              <a:t>Well, not quite … Operating Experience (OE) can:</a:t>
            </a:r>
          </a:p>
          <a:p>
            <a:r>
              <a:rPr lang="en-US" dirty="0"/>
              <a:t>Fine tune Machine and Human Performance in Nuclear Power</a:t>
            </a:r>
          </a:p>
          <a:p>
            <a:r>
              <a:rPr lang="en-US" dirty="0"/>
              <a:t>Reinforce Desired Behavior through “Storytelling”</a:t>
            </a:r>
          </a:p>
          <a:p>
            <a:r>
              <a:rPr lang="en-US" dirty="0"/>
              <a:t>Help Lead to Discovery &amp; Solving of Problems in a Timely Manner</a:t>
            </a:r>
          </a:p>
          <a:p>
            <a:r>
              <a:rPr lang="en-US" dirty="0"/>
              <a:t>Leverage Industry-Wide Knowledge by Sharing of OE </a:t>
            </a:r>
          </a:p>
          <a:p>
            <a:r>
              <a:rPr lang="en-US" dirty="0"/>
              <a:t>Offer Learning Opportunities not Easily Obtained Otherwise </a:t>
            </a:r>
          </a:p>
          <a:p>
            <a:r>
              <a:rPr lang="en-US" dirty="0"/>
              <a:t>Turn Tacit into Explicit Knowledge for Knowledge Management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F77D4-1E12-4E57-B22E-CE38781D14C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48791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F788E6-3CC0-4D62-A4DA-FECCA093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Operating Experience 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94DFB0-101B-4022-BD1C-37758E0A9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389" y="1528742"/>
            <a:ext cx="9200270" cy="4379690"/>
          </a:xfrm>
        </p:spPr>
        <p:txBody>
          <a:bodyPr>
            <a:normAutofit/>
          </a:bodyPr>
          <a:lstStyle/>
          <a:p>
            <a:r>
              <a:rPr lang="en-US" sz="3200" b="1" dirty="0"/>
              <a:t>INPO</a:t>
            </a:r>
            <a:r>
              <a:rPr lang="en-US" sz="3200" dirty="0"/>
              <a:t> – INPO 97-011, </a:t>
            </a:r>
            <a:r>
              <a:rPr lang="en-US" sz="3200" i="1" dirty="0"/>
              <a:t>Operating Experience (OE) Program and Construction Experience (CE) Program Descriptions </a:t>
            </a:r>
          </a:p>
          <a:p>
            <a:r>
              <a:rPr lang="en-US" sz="3200" b="1" dirty="0"/>
              <a:t>IAEA</a:t>
            </a:r>
            <a:r>
              <a:rPr lang="en-US" sz="3200" dirty="0"/>
              <a:t> – NUCLEUS &amp; NS-G-2.11, </a:t>
            </a:r>
            <a:r>
              <a:rPr lang="en-US" sz="3200" i="1" dirty="0"/>
              <a:t>A system for the Feedback of Experience from Events in Nuclear Installations IAEA Safety Guide </a:t>
            </a:r>
          </a:p>
          <a:p>
            <a:r>
              <a:rPr lang="en-US" sz="3200" b="1" dirty="0"/>
              <a:t>WANO</a:t>
            </a:r>
            <a:r>
              <a:rPr lang="en-US" sz="3200" dirty="0"/>
              <a:t> -  GL 2003-01, </a:t>
            </a:r>
            <a:r>
              <a:rPr lang="en-US" sz="3200" i="1" dirty="0"/>
              <a:t>Guidelines for Operating Experience at Nuclear Power Plants 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3C96A8-5CC1-4E74-AA4D-F164F2C56DB4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18331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D09ABCE-E330-4A01-8784-9BFD9D6A054A}"/>
              </a:ext>
            </a:extLst>
          </p:cNvPr>
          <p:cNvSpPr txBox="1">
            <a:spLocks/>
          </p:cNvSpPr>
          <p:nvPr/>
        </p:nvSpPr>
        <p:spPr>
          <a:xfrm>
            <a:off x="2485335" y="643347"/>
            <a:ext cx="9067799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Operating Experience Examples that have Lack of Configuration Management as a Root Cause</a:t>
            </a:r>
          </a:p>
        </p:txBody>
      </p:sp>
      <p:pic>
        <p:nvPicPr>
          <p:cNvPr id="7" name="Picture 6" descr="A group of colored pencils&#10;&#10;Description automatically generated with medium confidence">
            <a:extLst>
              <a:ext uri="{FF2B5EF4-FFF2-40B4-BE49-F238E27FC236}">
                <a16:creationId xmlns:a16="http://schemas.microsoft.com/office/drawing/2014/main" id="{C172C077-75D4-4BF1-A99E-29068CA651C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248" y="1834631"/>
            <a:ext cx="6629400" cy="53721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6CAA6-7012-4601-BA9B-309ABF8392F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18677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0A0B35-F1A4-4A0F-AEBB-7732D2849E3B}"/>
              </a:ext>
            </a:extLst>
          </p:cNvPr>
          <p:cNvSpPr txBox="1"/>
          <p:nvPr/>
        </p:nvSpPr>
        <p:spPr>
          <a:xfrm>
            <a:off x="2242661" y="403412"/>
            <a:ext cx="96355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Mature Operating NPP</a:t>
            </a:r>
            <a:r>
              <a:rPr lang="en-US" dirty="0"/>
              <a:t>							1978 - </a:t>
            </a:r>
            <a:r>
              <a:rPr lang="en-US" sz="1600" dirty="0"/>
              <a:t>Michigan, USA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44DDB8-17C8-4683-A0F9-A34F7CE11891}"/>
              </a:ext>
            </a:extLst>
          </p:cNvPr>
          <p:cNvSpPr txBox="1"/>
          <p:nvPr/>
        </p:nvSpPr>
        <p:spPr>
          <a:xfrm>
            <a:off x="2410691" y="1559859"/>
            <a:ext cx="9126885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Westinghouse 2-Unit Model 61 four-loop PWR plants, 1050 </a:t>
            </a:r>
            <a:r>
              <a:rPr lang="en-US" dirty="0" err="1"/>
              <a:t>mW</a:t>
            </a:r>
            <a:r>
              <a:rPr lang="en-US" dirty="0"/>
              <a:t> – Midwest USA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b="1" dirty="0"/>
              <a:t>Situation</a:t>
            </a:r>
            <a:endParaRPr lang="en-US" dirty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CM compliance issues found by INPO during license renewal review. The plant: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drawing and document configuration with physical plant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Master Equipment List (MEL) of plant components for design data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demonstrated incomplete tracking of design changes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direct ties to design basis, particularly for key shutdown systems and SG blowdown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work orders could not be connected or assigned directly to a component</a:t>
            </a:r>
          </a:p>
          <a:p>
            <a:pPr marL="0" lvl="1">
              <a:spcBef>
                <a:spcPts val="1200"/>
              </a:spcBef>
              <a:spcAft>
                <a:spcPts val="300"/>
              </a:spcAft>
              <a:buSzPct val="87000"/>
            </a:pPr>
            <a:r>
              <a:rPr lang="en-US" b="1" dirty="0"/>
              <a:t>Apparent Causes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Lack method to synchronize drawing updates and plant changes with design changes/design basis or USNRC RG’s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Subsequent shutdown by USNRC after receiving INPO 4 Rating for loss of plant configuration management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0E6AD4-8E90-4F0B-838B-BBA5ABA6015C}"/>
              </a:ext>
            </a:extLst>
          </p:cNvPr>
          <p:cNvSpPr/>
          <p:nvPr/>
        </p:nvSpPr>
        <p:spPr>
          <a:xfrm>
            <a:off x="2279937" y="1265186"/>
            <a:ext cx="9517616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3CA20F-5B31-4A98-8368-BF55EAC5AB5B}"/>
              </a:ext>
            </a:extLst>
          </p:cNvPr>
          <p:cNvSpPr/>
          <p:nvPr/>
        </p:nvSpPr>
        <p:spPr>
          <a:xfrm>
            <a:off x="2279937" y="1510713"/>
            <a:ext cx="9517616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457363-9B75-4B26-8776-84676B291818}"/>
              </a:ext>
            </a:extLst>
          </p:cNvPr>
          <p:cNvSpPr/>
          <p:nvPr/>
        </p:nvSpPr>
        <p:spPr>
          <a:xfrm>
            <a:off x="2279937" y="1470212"/>
            <a:ext cx="9517616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97CFDA-C7F8-407B-91DE-B90B5D5785C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37723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8FFA71-4122-42EE-8D56-FE5F216C8831}"/>
              </a:ext>
            </a:extLst>
          </p:cNvPr>
          <p:cNvSpPr txBox="1"/>
          <p:nvPr/>
        </p:nvSpPr>
        <p:spPr>
          <a:xfrm>
            <a:off x="2242661" y="403412"/>
            <a:ext cx="96355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Mature Operating NPP</a:t>
            </a:r>
            <a:r>
              <a:rPr lang="en-US" dirty="0"/>
              <a:t>							1978 - </a:t>
            </a:r>
            <a:r>
              <a:rPr lang="en-US" sz="1600" dirty="0"/>
              <a:t>Michigan, USA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BDF095-3C19-4BEA-A414-8BEC13EED3EF}"/>
              </a:ext>
            </a:extLst>
          </p:cNvPr>
          <p:cNvSpPr txBox="1"/>
          <p:nvPr/>
        </p:nvSpPr>
        <p:spPr>
          <a:xfrm>
            <a:off x="2410691" y="1559859"/>
            <a:ext cx="938686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Westinghouse 2-Unit Model 61 four-loop PWR plants, 1050 </a:t>
            </a:r>
            <a:r>
              <a:rPr lang="en-US" dirty="0" err="1"/>
              <a:t>mW</a:t>
            </a:r>
            <a:r>
              <a:rPr lang="en-US" dirty="0"/>
              <a:t> – Midwest USA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b="1" dirty="0"/>
              <a:t>Remedies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Reorganized Engineering Department to include CM Department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Conducted partial DBR (Design Basis Reconstitution) by plant </a:t>
            </a:r>
            <a:r>
              <a:rPr lang="en-US" dirty="0" err="1"/>
              <a:t>walkdown</a:t>
            </a:r>
            <a:r>
              <a:rPr lang="en-US" dirty="0"/>
              <a:t> and document review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Purchased and deployed large nuclear-based enterprise ERP software for MRO and CMIS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Impacted license renewal progress and estimated to cost over $200M USD in fixes and lost generation revenue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b="1" dirty="0"/>
              <a:t>Conclusion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Failure to recognize the key role of CM throughout life of the plant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Underestimated impact that loss of design integrity would impact INPO ratings and license renewal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Tremendous loss of revenue, time and manpower.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F563AE-1720-4C9F-B56A-A481209D6CE6}"/>
              </a:ext>
            </a:extLst>
          </p:cNvPr>
          <p:cNvSpPr/>
          <p:nvPr/>
        </p:nvSpPr>
        <p:spPr>
          <a:xfrm>
            <a:off x="2279937" y="1265186"/>
            <a:ext cx="9517616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ED061F-23DE-4B83-978B-B17D306C7491}"/>
              </a:ext>
            </a:extLst>
          </p:cNvPr>
          <p:cNvSpPr/>
          <p:nvPr/>
        </p:nvSpPr>
        <p:spPr>
          <a:xfrm>
            <a:off x="2279937" y="1510713"/>
            <a:ext cx="9517616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D10C2-707E-4AA0-BE08-96EC04AB4FDF}"/>
              </a:ext>
            </a:extLst>
          </p:cNvPr>
          <p:cNvSpPr/>
          <p:nvPr/>
        </p:nvSpPr>
        <p:spPr>
          <a:xfrm>
            <a:off x="2279937" y="1470212"/>
            <a:ext cx="9517616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816204-400C-4B25-8388-77F636A5178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19193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52EF28-7A91-40A2-BD8D-EEE0B914955B}"/>
              </a:ext>
            </a:extLst>
          </p:cNvPr>
          <p:cNvSpPr txBox="1"/>
          <p:nvPr/>
        </p:nvSpPr>
        <p:spPr>
          <a:xfrm>
            <a:off x="2208217" y="403412"/>
            <a:ext cx="95893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PHWR Shutdown and Restore	</a:t>
            </a:r>
            <a:r>
              <a:rPr lang="en-US" dirty="0"/>
              <a:t>						1971 – Ontario, Canada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9664F1-5AB3-42CE-999E-EA48ECF6A0DD}"/>
              </a:ext>
            </a:extLst>
          </p:cNvPr>
          <p:cNvSpPr txBox="1"/>
          <p:nvPr/>
        </p:nvSpPr>
        <p:spPr>
          <a:xfrm>
            <a:off x="2391508" y="1559859"/>
            <a:ext cx="914606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CANDU 4-Unit Model 500 PHWR plants, 500 </a:t>
            </a:r>
            <a:r>
              <a:rPr lang="en-US" dirty="0" err="1"/>
              <a:t>mW</a:t>
            </a:r>
            <a:r>
              <a:rPr lang="en-US" dirty="0"/>
              <a:t> – Eastern Canada</a:t>
            </a:r>
          </a:p>
          <a:p>
            <a:endParaRPr lang="en-US" dirty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b="1" dirty="0"/>
              <a:t>Situation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Found in 1997 by regulators to have poor design control and virtually no supporting documentation for design changes: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triggered by upgrades being made to shutdown systems (CANDU 500’s do not have full-volume containment)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Master Equipment List (MEL) of plant components and design changes history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demonstrated incomplete tracking of parts and component qualification and Q-Listing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basic loss of configuration management, plant changes, materials control and work control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61CC15-BC7C-49E6-ABEF-2E614B2DC60F}"/>
              </a:ext>
            </a:extLst>
          </p:cNvPr>
          <p:cNvSpPr/>
          <p:nvPr/>
        </p:nvSpPr>
        <p:spPr>
          <a:xfrm>
            <a:off x="2259932" y="1265186"/>
            <a:ext cx="9537621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C795ED-88D8-4152-B3C2-D3D87AEE63CB}"/>
              </a:ext>
            </a:extLst>
          </p:cNvPr>
          <p:cNvSpPr/>
          <p:nvPr/>
        </p:nvSpPr>
        <p:spPr>
          <a:xfrm>
            <a:off x="2259932" y="1510713"/>
            <a:ext cx="9537621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688D84-7B85-4D48-8FBC-FC43B4D7366E}"/>
              </a:ext>
            </a:extLst>
          </p:cNvPr>
          <p:cNvSpPr/>
          <p:nvPr/>
        </p:nvSpPr>
        <p:spPr>
          <a:xfrm>
            <a:off x="2259932" y="1470212"/>
            <a:ext cx="9537621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53BF4-14CD-48F0-87C2-3A4A8E354165}"/>
              </a:ext>
            </a:extLst>
          </p:cNvPr>
          <p:cNvSpPr txBox="1"/>
          <p:nvPr/>
        </p:nvSpPr>
        <p:spPr>
          <a:xfrm>
            <a:off x="2448436" y="4760259"/>
            <a:ext cx="9146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sz="1700" b="1" dirty="0"/>
              <a:t>Apparent Causes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Again, a lack of methods to synchronize drawing updates and plant changes with design changes and design basis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CANDU plants are a turnkey design from captive Designer and EPC (AECL/OPG), and thus CM compliance had less emphasis or perceived importance, similar to the Barakah design environment.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DC8708-0575-4B8A-A6EA-574C98EA83C5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65168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157451-10C9-4D99-AD4C-663C537D76BF}"/>
              </a:ext>
            </a:extLst>
          </p:cNvPr>
          <p:cNvSpPr txBox="1"/>
          <p:nvPr/>
        </p:nvSpPr>
        <p:spPr>
          <a:xfrm>
            <a:off x="2208217" y="403412"/>
            <a:ext cx="95893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PHWR Shutdown and Restore	</a:t>
            </a:r>
            <a:r>
              <a:rPr lang="en-US" dirty="0"/>
              <a:t>						1971 – Ontario, Canada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A7DBCE-D272-47FE-9983-2EAC974DF4CD}"/>
              </a:ext>
            </a:extLst>
          </p:cNvPr>
          <p:cNvSpPr txBox="1"/>
          <p:nvPr/>
        </p:nvSpPr>
        <p:spPr>
          <a:xfrm>
            <a:off x="2391508" y="1559859"/>
            <a:ext cx="914606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CANDU 4-Unit Model 500 PHWR plants, 500 </a:t>
            </a:r>
            <a:r>
              <a:rPr lang="en-US" dirty="0" err="1"/>
              <a:t>mW</a:t>
            </a:r>
            <a:r>
              <a:rPr lang="en-US" dirty="0"/>
              <a:t> – Eastern Canada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b="1" dirty="0"/>
              <a:t>Remedies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Major reorganization and financial losses to OPG triggered reorganization and government bailout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Conducted full DBR (Design Basis Reconstitution) by plant </a:t>
            </a:r>
            <a:r>
              <a:rPr lang="en-US" sz="1700" dirty="0" err="1"/>
              <a:t>walkdowns</a:t>
            </a:r>
            <a:r>
              <a:rPr lang="en-US" sz="1700" dirty="0"/>
              <a:t>, design basis, component parts and document reviews.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Deployed Asset Suite (Passport) MRO/ERP software for CMIS to populate Equipment and design data.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Impacted plant life through shutdown of all 8 Pickering units (4 to never restart), estimated $5B USD in CM and Materials projects, plant modifications, asset losses, plant closures and lost generation revenue.  Forced OPG into deregulation.</a:t>
            </a:r>
          </a:p>
          <a:p>
            <a:pPr>
              <a:spcBef>
                <a:spcPts val="1200"/>
              </a:spcBef>
              <a:spcAft>
                <a:spcPts val="300"/>
              </a:spcAft>
              <a:buSzPct val="87000"/>
            </a:pPr>
            <a:r>
              <a:rPr lang="en-US" b="1" dirty="0"/>
              <a:t>Conclusion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Assumption that smaller nuclear power plants do not require the features or diligence that larger units have (such as containment, etc.) including a rigorous CM program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sz="1700" dirty="0"/>
              <a:t>Tremendous expenditure of resources and impact on company viability.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351E4-D74C-4329-8BB1-03F9EC248493}"/>
              </a:ext>
            </a:extLst>
          </p:cNvPr>
          <p:cNvSpPr/>
          <p:nvPr/>
        </p:nvSpPr>
        <p:spPr>
          <a:xfrm>
            <a:off x="2259932" y="1265186"/>
            <a:ext cx="9537621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63BF2-E9E5-4B52-A646-95271EACB9E8}"/>
              </a:ext>
            </a:extLst>
          </p:cNvPr>
          <p:cNvSpPr/>
          <p:nvPr/>
        </p:nvSpPr>
        <p:spPr>
          <a:xfrm>
            <a:off x="2259932" y="1510713"/>
            <a:ext cx="9537621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D2BC32-2953-4329-98BC-835F781015D9}"/>
              </a:ext>
            </a:extLst>
          </p:cNvPr>
          <p:cNvSpPr/>
          <p:nvPr/>
        </p:nvSpPr>
        <p:spPr>
          <a:xfrm>
            <a:off x="2259932" y="1470212"/>
            <a:ext cx="9537621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1CB768-2390-4844-8FC9-2770BAEAEDA4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83128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A3F7AE-C10F-48C7-BF0D-1A58E46EC173}"/>
              </a:ext>
            </a:extLst>
          </p:cNvPr>
          <p:cNvSpPr txBox="1"/>
          <p:nvPr/>
        </p:nvSpPr>
        <p:spPr>
          <a:xfrm>
            <a:off x="2268187" y="403412"/>
            <a:ext cx="96100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Management at Nuclear Power Plants</a:t>
            </a:r>
          </a:p>
          <a:p>
            <a:r>
              <a:rPr lang="en-US" sz="3200" dirty="0"/>
              <a:t>Nuclear Power Plant under Construction	</a:t>
            </a:r>
            <a:r>
              <a:rPr lang="en-US" dirty="0"/>
              <a:t>						1987 – </a:t>
            </a:r>
            <a:r>
              <a:rPr lang="en-US" sz="1600" dirty="0"/>
              <a:t>Texas, USA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4B44AF-A2B0-4994-8AB5-76EEB0064A45}"/>
              </a:ext>
            </a:extLst>
          </p:cNvPr>
          <p:cNvSpPr txBox="1"/>
          <p:nvPr/>
        </p:nvSpPr>
        <p:spPr>
          <a:xfrm>
            <a:off x="2481615" y="1571734"/>
            <a:ext cx="9315937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Westinghouse 2-Unit Model 61 four-loop PWR plants, 1200 </a:t>
            </a:r>
            <a:r>
              <a:rPr lang="en-US" dirty="0" err="1"/>
              <a:t>mW</a:t>
            </a:r>
            <a:r>
              <a:rPr lang="en-US" dirty="0"/>
              <a:t> – Southwest USA</a:t>
            </a:r>
          </a:p>
          <a:p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b="1" dirty="0"/>
              <a:t>Situation</a:t>
            </a:r>
          </a:p>
          <a:p>
            <a:pPr>
              <a:spcBef>
                <a:spcPts val="300"/>
              </a:spcBef>
              <a:spcAft>
                <a:spcPts val="300"/>
              </a:spcAft>
              <a:buSzPct val="87000"/>
            </a:pPr>
            <a:r>
              <a:rPr lang="en-US" dirty="0"/>
              <a:t>After nearly 10 years of construction, it was discovered at 80% completion that virtually no drawings or design data existed that reflected the true plant physical equipment content; there was virtually no FCI that represented the plant configuration.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drawing and document configuration with physical plant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lacked Master Equipment List (MEL) of plant components for design data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§"/>
            </a:pPr>
            <a:r>
              <a:rPr lang="en-US" sz="1700" dirty="0"/>
              <a:t>Could not show cohesive design basis or plant design to investors, regulator or other stakeholders</a:t>
            </a:r>
          </a:p>
          <a:p>
            <a:endParaRPr lang="en-US" dirty="0"/>
          </a:p>
          <a:p>
            <a:r>
              <a:rPr lang="en-US" b="1" dirty="0"/>
              <a:t>Apparent Causes</a:t>
            </a:r>
            <a:endParaRPr lang="en-US" dirty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Owner changed EPC and A/E firms twice during construction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No Configuration Management program for construction by EPC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r>
              <a:rPr lang="en-US" dirty="0"/>
              <a:t>Owner deferred all responsibility for CM to EPC and constructor with little oversight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SzPct val="87000"/>
              <a:buFont typeface="Wingdings" panose="05000000000000000000" pitchFamily="2" charset="2"/>
              <a:buChar char="q"/>
            </a:pPr>
            <a:endParaRPr lang="en-US" sz="1700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E0E9A2-368B-4376-9EC7-6E68BF0669BB}"/>
              </a:ext>
            </a:extLst>
          </p:cNvPr>
          <p:cNvSpPr/>
          <p:nvPr/>
        </p:nvSpPr>
        <p:spPr>
          <a:xfrm>
            <a:off x="2305150" y="1265186"/>
            <a:ext cx="9492403" cy="205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4BA2A6-485A-4099-9B04-360330366932}"/>
              </a:ext>
            </a:extLst>
          </p:cNvPr>
          <p:cNvSpPr/>
          <p:nvPr/>
        </p:nvSpPr>
        <p:spPr>
          <a:xfrm>
            <a:off x="2305150" y="1510713"/>
            <a:ext cx="9492403" cy="461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C067B9-AF85-4C4E-B5B3-653B2DBB7E61}"/>
              </a:ext>
            </a:extLst>
          </p:cNvPr>
          <p:cNvSpPr/>
          <p:nvPr/>
        </p:nvSpPr>
        <p:spPr>
          <a:xfrm>
            <a:off x="2305150" y="1470212"/>
            <a:ext cx="9492403" cy="50202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022F04-636D-4970-9F4F-39C71ADF9BF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 
                  Non ENEC/Nawah/BOC                                                                                                                                                                           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0746424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&#10; &#10; &#10;                  Non ENEC/Nawah/BOC                                                                                                                                                                                       "/>
  <p:tag name="BJHEADERFOOTERTEXTMARKING" val=" &#10; &#10; &#10;                  Non ENEC/Nawah/BOC                                                                                                                                                                                       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27fd8538-5e65-4672-9c37-085320561f19" origin="userSelected">
  <element uid="68d7374d-7622-42d4-9ae0-acbfa9b43d8b" value=""/>
</sisl>
</file>

<file path=customXml/itemProps1.xml><?xml version="1.0" encoding="utf-8"?>
<ds:datastoreItem xmlns:ds="http://schemas.openxmlformats.org/officeDocument/2006/customXml" ds:itemID="{C4C82FA7-8E0C-44AF-894D-4CC641A7B44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1797</Words>
  <Application>Microsoft Office PowerPoint</Application>
  <PresentationFormat>Widescreen</PresentationFormat>
  <Paragraphs>143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Configuration Management Operating Experience (OE)</vt:lpstr>
      <vt:lpstr>What is Operating Experience?</vt:lpstr>
      <vt:lpstr>Sources of Operating Experience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kyle.nase.pkmj@outlook.com</dc:creator>
  <cp:keywords>EXT</cp:keywords>
  <cp:lastModifiedBy>Kent Richard Freeland (V)</cp:lastModifiedBy>
  <cp:revision>29</cp:revision>
  <dcterms:created xsi:type="dcterms:W3CDTF">2020-10-01T15:13:30Z</dcterms:created>
  <dcterms:modified xsi:type="dcterms:W3CDTF">2021-07-21T16:42:22Z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7d09e92e-a1b4-4a6d-bb64-553ccf2f696c</vt:lpwstr>
  </property>
  <property fmtid="{D5CDD505-2E9C-101B-9397-08002B2CF9AE}" pid="3" name="bjSaver">
    <vt:lpwstr>zLQ32C7pd/TkV1878SXfBSDaQvfUaRET</vt:lpwstr>
  </property>
  <property fmtid="{D5CDD505-2E9C-101B-9397-08002B2CF9AE}" pid="4" name="bjDocumentLabelXML">
    <vt:lpwstr>&lt;?xml version="1.0" encoding="us-ascii"?&gt;&lt;sisl xmlns:xsd="http://www.w3.org/2001/XMLSchema" xmlns:xsi="http://www.w3.org/2001/XMLSchema-instance" sislVersion="0" policy="27fd8538-5e65-4672-9c37-085320561f19" origin="userSelected" xmlns="http://www.boldonj</vt:lpwstr>
  </property>
  <property fmtid="{D5CDD505-2E9C-101B-9397-08002B2CF9AE}" pid="5" name="bjDocumentLabelXML-0">
    <vt:lpwstr>ames.com/2008/01/sie/internal/label"&gt;&lt;element uid="68d7374d-7622-42d4-9ae0-acbfa9b43d8b" value="" /&gt;&lt;/sisl&gt;</vt:lpwstr>
  </property>
  <property fmtid="{D5CDD505-2E9C-101B-9397-08002B2CF9AE}" pid="6" name="bjDocumentSecurityLabel">
    <vt:lpwstr>Non ENEC/Nawah/BOC</vt:lpwstr>
  </property>
  <property fmtid="{D5CDD505-2E9C-101B-9397-08002B2CF9AE}" pid="7" name="DC">
    <vt:lpwstr>EXT</vt:lpwstr>
  </property>
  <property fmtid="{D5CDD505-2E9C-101B-9397-08002B2CF9AE}" pid="8" name="bjSlideMasterFooterText">
    <vt:lpwstr>  
                  Non ENEC/Nawah/BOC                                                                                                                                                                                       </vt:lpwstr>
  </property>
</Properties>
</file>