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73" r:id="rId3"/>
    <p:sldId id="275" r:id="rId4"/>
    <p:sldId id="276" r:id="rId5"/>
    <p:sldId id="261" r:id="rId6"/>
    <p:sldId id="268" r:id="rId7"/>
    <p:sldId id="266" r:id="rId8"/>
    <p:sldId id="274" r:id="rId9"/>
    <p:sldId id="267" r:id="rId10"/>
    <p:sldId id="269" r:id="rId11"/>
    <p:sldId id="270" r:id="rId12"/>
    <p:sldId id="272" r:id="rId13"/>
    <p:sldId id="277" r:id="rId14"/>
    <p:sldId id="278" r:id="rId15"/>
    <p:sldId id="279" r:id="rId16"/>
    <p:sldId id="280" r:id="rId17"/>
    <p:sldId id="28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F4F"/>
    <a:srgbClr val="FF7979"/>
    <a:srgbClr val="FF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7E9C10-984D-4D38-8997-88DC6B17EA10}" v="154" dt="2022-06-30T08:03:16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2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Giska" userId="f6ea791a2f248b91" providerId="LiveId" clId="{E55C7386-2B9D-46AF-B2AE-E9D67D8D0C3E}"/>
    <pc:docChg chg="custSel modSld">
      <pc:chgData name="Rich Giska" userId="f6ea791a2f248b91" providerId="LiveId" clId="{E55C7386-2B9D-46AF-B2AE-E9D67D8D0C3E}" dt="2022-06-30T08:06:44.885" v="32" actId="20577"/>
      <pc:docMkLst>
        <pc:docMk/>
      </pc:docMkLst>
      <pc:sldChg chg="modSp mod">
        <pc:chgData name="Rich Giska" userId="f6ea791a2f248b91" providerId="LiveId" clId="{E55C7386-2B9D-46AF-B2AE-E9D67D8D0C3E}" dt="2022-06-30T08:06:44.885" v="32" actId="20577"/>
        <pc:sldMkLst>
          <pc:docMk/>
          <pc:sldMk cId="3271503580" sldId="267"/>
        </pc:sldMkLst>
        <pc:spChg chg="mod">
          <ac:chgData name="Rich Giska" userId="f6ea791a2f248b91" providerId="LiveId" clId="{E55C7386-2B9D-46AF-B2AE-E9D67D8D0C3E}" dt="2022-06-30T08:06:44.885" v="32" actId="20577"/>
          <ac:spMkLst>
            <pc:docMk/>
            <pc:sldMk cId="3271503580" sldId="267"/>
            <ac:spMk id="3" creationId="{5B217E0E-F247-4B29-BD7E-FC065C43E3E2}"/>
          </ac:spMkLst>
        </pc:spChg>
      </pc:sldChg>
      <pc:sldChg chg="modSp mod">
        <pc:chgData name="Rich Giska" userId="f6ea791a2f248b91" providerId="LiveId" clId="{E55C7386-2B9D-46AF-B2AE-E9D67D8D0C3E}" dt="2022-06-30T08:05:59.930" v="6" actId="20577"/>
        <pc:sldMkLst>
          <pc:docMk/>
          <pc:sldMk cId="17577422" sldId="274"/>
        </pc:sldMkLst>
        <pc:spChg chg="mod">
          <ac:chgData name="Rich Giska" userId="f6ea791a2f248b91" providerId="LiveId" clId="{E55C7386-2B9D-46AF-B2AE-E9D67D8D0C3E}" dt="2022-06-30T08:05:59.930" v="6" actId="20577"/>
          <ac:spMkLst>
            <pc:docMk/>
            <pc:sldMk cId="17577422" sldId="274"/>
            <ac:spMk id="3" creationId="{5B217E0E-F247-4B29-BD7E-FC065C43E3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86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2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1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38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3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7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4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4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9A93CE6-BC00-4451-9892-CFF6E845EBDE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AA6CFB-843D-410E-9274-476CDA741D0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99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store.ansi.org/Search/Find?in=1&amp;st=ANSI%2FNIRMA+CM+1.0-2021" TargetMode="External"/><Relationship Id="rId2" Type="http://schemas.openxmlformats.org/officeDocument/2006/relationships/hyperlink" Target="https://nirma.org/product/ansi-nirma-cm-1-0-2021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rg.rlpartners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4B9D8-5E0C-08E1-E81F-E9272E20E2E4}"/>
              </a:ext>
            </a:extLst>
          </p:cNvPr>
          <p:cNvSpPr txBox="1">
            <a:spLocks/>
          </p:cNvSpPr>
          <p:nvPr/>
        </p:nvSpPr>
        <p:spPr>
          <a:xfrm>
            <a:off x="995618" y="1637160"/>
            <a:ext cx="10058400" cy="196021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5400" b="1" i="1" dirty="0">
                <a:latin typeface="+mn-lt"/>
              </a:rPr>
              <a:t>ANSI/NIRMA CM Standard</a:t>
            </a:r>
            <a:br>
              <a:rPr lang="en-US" sz="5400" b="1" i="1" dirty="0">
                <a:latin typeface="+mn-lt"/>
              </a:rPr>
            </a:br>
            <a:r>
              <a:rPr lang="en-US" sz="5400" b="1" i="1" dirty="0">
                <a:latin typeface="+mn-lt"/>
              </a:rPr>
              <a:t>2021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6F5E2-73E3-35AC-6F49-82E41979BB82}"/>
              </a:ext>
            </a:extLst>
          </p:cNvPr>
          <p:cNvSpPr txBox="1">
            <a:spLocks/>
          </p:cNvSpPr>
          <p:nvPr/>
        </p:nvSpPr>
        <p:spPr>
          <a:xfrm>
            <a:off x="421609" y="4594043"/>
            <a:ext cx="11087785" cy="1647826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CMBG Conference - July 2022</a:t>
            </a:r>
          </a:p>
          <a:p>
            <a:pPr algn="ctr"/>
            <a:r>
              <a:rPr lang="en-US" sz="3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Pittsburgh PA</a:t>
            </a:r>
          </a:p>
          <a:p>
            <a:pPr algn="ctr"/>
            <a:endParaRPr lang="en-US" sz="36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72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Voting &amp; Results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583994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The Consensus Body membership:</a:t>
            </a:r>
          </a:p>
          <a:p>
            <a:pPr marL="400050" lvl="1" indent="0">
              <a:buFont typeface="Wingdings" panose="05000000000000000000" pitchFamily="2" charset="2"/>
              <a:buChar char="§"/>
            </a:pPr>
            <a:r>
              <a:rPr lang="en-US" sz="2400" dirty="0"/>
              <a:t> Industry Interest Groups:</a:t>
            </a:r>
          </a:p>
          <a:p>
            <a:pPr marL="630238" lvl="2" indent="0">
              <a:buFont typeface="Courier New" panose="02070309020205020404" pitchFamily="49" charset="0"/>
              <a:buChar char="o"/>
            </a:pPr>
            <a:r>
              <a:rPr lang="en-US" sz="1800" dirty="0"/>
              <a:t> </a:t>
            </a:r>
            <a:r>
              <a:rPr lang="en-US" sz="2000" dirty="0"/>
              <a:t>INPO</a:t>
            </a:r>
          </a:p>
          <a:p>
            <a:pPr marL="630238" lvl="2" indent="0">
              <a:buFont typeface="Courier New" panose="02070309020205020404" pitchFamily="49" charset="0"/>
              <a:buChar char="o"/>
            </a:pPr>
            <a:r>
              <a:rPr lang="en-US" sz="2000" dirty="0"/>
              <a:t> CMBG</a:t>
            </a:r>
          </a:p>
          <a:p>
            <a:pPr marL="400050" lvl="1" indent="0">
              <a:buFont typeface="Wingdings" panose="05000000000000000000" pitchFamily="2" charset="2"/>
              <a:buChar char="§"/>
            </a:pPr>
            <a:r>
              <a:rPr lang="en-US" sz="2400" dirty="0"/>
              <a:t> Nuclear Utilities/Owner Operators – Three (3)</a:t>
            </a:r>
          </a:p>
          <a:p>
            <a:pPr marL="400050" lvl="1" indent="0">
              <a:buFont typeface="Wingdings" panose="05000000000000000000" pitchFamily="2" charset="2"/>
              <a:buChar char="§"/>
            </a:pPr>
            <a:r>
              <a:rPr lang="en-US" sz="2400" dirty="0"/>
              <a:t> NSSS Suppliers – Four (4)</a:t>
            </a:r>
          </a:p>
          <a:p>
            <a:pPr marL="400050" lvl="1" indent="0">
              <a:buFont typeface="Wingdings" panose="05000000000000000000" pitchFamily="2" charset="2"/>
              <a:buChar char="§"/>
            </a:pPr>
            <a:r>
              <a:rPr lang="en-US" sz="2400" dirty="0"/>
              <a:t> A/E Constructor – One (1)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The Consensus Body voting results:</a:t>
            </a:r>
          </a:p>
          <a:p>
            <a:pPr marL="382588" lvl="1" indent="77788">
              <a:buFont typeface="Wingdings" panose="05000000000000000000" pitchFamily="2" charset="2"/>
              <a:buChar char="§"/>
            </a:pPr>
            <a:r>
              <a:rPr lang="en-US" sz="2400" dirty="0"/>
              <a:t> Approve – Seven (7)</a:t>
            </a:r>
          </a:p>
          <a:p>
            <a:pPr marL="382588" lvl="1" indent="77788">
              <a:buFont typeface="Wingdings" panose="05000000000000000000" pitchFamily="2" charset="2"/>
              <a:buChar char="§"/>
            </a:pPr>
            <a:r>
              <a:rPr lang="en-US" sz="2400" dirty="0"/>
              <a:t> Approve with Comments – Three (3)</a:t>
            </a:r>
          </a:p>
          <a:p>
            <a:pPr marL="382588" lvl="1" indent="77788">
              <a:buFont typeface="Wingdings" panose="05000000000000000000" pitchFamily="2" charset="2"/>
              <a:buChar char="§"/>
            </a:pPr>
            <a:r>
              <a:rPr lang="en-US" sz="2400" dirty="0"/>
              <a:t> Object – Zero (0)</a:t>
            </a:r>
          </a:p>
          <a:p>
            <a:pPr marL="382588" lvl="1" indent="77788">
              <a:buFont typeface="Wingdings" panose="05000000000000000000" pitchFamily="2" charset="2"/>
              <a:buChar char="§"/>
            </a:pPr>
            <a:r>
              <a:rPr lang="en-US" sz="2400" dirty="0"/>
              <a:t> Not returned – Two (2)</a:t>
            </a:r>
          </a:p>
        </p:txBody>
      </p:sp>
    </p:spTree>
    <p:extLst>
      <p:ext uri="{BB962C8B-B14F-4D97-AF65-F5344CB8AC3E}">
        <p14:creationId xmlns:p14="http://schemas.microsoft.com/office/powerpoint/2010/main" val="432620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ANSI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Process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6936" y="264190"/>
            <a:ext cx="6800096" cy="6329619"/>
          </a:xfrm>
        </p:spPr>
        <p:txBody>
          <a:bodyPr anchor="ctr">
            <a:normAutofit/>
          </a:bodyPr>
          <a:lstStyle/>
          <a:p>
            <a:pPr marL="460375" indent="-460375">
              <a:buFont typeface="Wingdings" panose="05000000000000000000" pitchFamily="2" charset="2"/>
              <a:buChar char="q"/>
            </a:pPr>
            <a:r>
              <a:rPr lang="en-US" sz="2800" dirty="0"/>
              <a:t>NIRMA submitted a documentation package to ANSI for approval:</a:t>
            </a:r>
          </a:p>
          <a:p>
            <a:pPr marL="744538" lvl="1" indent="-284163">
              <a:buFont typeface="Wingdings" panose="05000000000000000000" pitchFamily="2" charset="2"/>
              <a:buChar char="§"/>
            </a:pPr>
            <a:r>
              <a:rPr lang="en-US" sz="2400" dirty="0"/>
              <a:t>BSR-9 package with evidence of voting results</a:t>
            </a:r>
          </a:p>
          <a:p>
            <a:pPr marL="744538" lvl="1" indent="-2841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Any Object ballots require resolution</a:t>
            </a:r>
          </a:p>
          <a:p>
            <a:pPr marL="744538" lvl="1" indent="-2841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Given no Object ballots ANSI provided approval</a:t>
            </a:r>
          </a:p>
          <a:p>
            <a:pPr marL="460375" lvl="1" indent="0">
              <a:lnSpc>
                <a:spcPct val="100000"/>
              </a:lnSpc>
              <a:buNone/>
            </a:pPr>
            <a:r>
              <a:rPr lang="en-US" sz="2400" dirty="0"/>
              <a:t>NOTE: ANSI does not review and approve the content of ANSI Standards</a:t>
            </a:r>
            <a:endParaRPr lang="en-US" sz="2800" dirty="0"/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ANSI requires publication of the revised standard within six (6) months of approval</a:t>
            </a:r>
            <a:endParaRPr lang="en-US" sz="1800" dirty="0"/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Development Team reviewed comments:</a:t>
            </a:r>
          </a:p>
          <a:p>
            <a:pPr marL="744538" lvl="1" indent="-2841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 Determined which warranted updates</a:t>
            </a:r>
          </a:p>
          <a:p>
            <a:pPr marL="744538" lvl="1" indent="-2841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 Updated text for final version to be published</a:t>
            </a:r>
          </a:p>
        </p:txBody>
      </p:sp>
    </p:spTree>
    <p:extLst>
      <p:ext uri="{BB962C8B-B14F-4D97-AF65-F5344CB8AC3E}">
        <p14:creationId xmlns:p14="http://schemas.microsoft.com/office/powerpoint/2010/main" val="183357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Standard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Published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8672" y="673480"/>
            <a:ext cx="6413663" cy="5908010"/>
          </a:xfrm>
        </p:spPr>
        <p:txBody>
          <a:bodyPr anchor="ctr">
            <a:normAutofit/>
          </a:bodyPr>
          <a:lstStyle/>
          <a:p>
            <a:pPr marL="460375" indent="-460375">
              <a:buFont typeface="Wingdings" panose="05000000000000000000" pitchFamily="2" charset="2"/>
              <a:buChar char="q"/>
            </a:pPr>
            <a:r>
              <a:rPr lang="en-US" sz="2800" dirty="0"/>
              <a:t>NIRMA did an editorial review and format scrub for final publication</a:t>
            </a:r>
            <a:endParaRPr lang="en-US" sz="3200" dirty="0"/>
          </a:p>
          <a:p>
            <a:pPr marL="0" indent="0">
              <a:buNone/>
            </a:pPr>
            <a:endParaRPr lang="en-US" sz="1600" dirty="0"/>
          </a:p>
          <a:p>
            <a:pPr marL="460375" indent="-460375">
              <a:buFont typeface="Wingdings" panose="05000000000000000000" pitchFamily="2" charset="2"/>
              <a:buChar char="q"/>
            </a:pPr>
            <a:r>
              <a:rPr lang="en-US" sz="2800" dirty="0"/>
              <a:t>NIRMA Published CM 1.0, 2021 Revision in January 2022</a:t>
            </a:r>
          </a:p>
          <a:p>
            <a:pPr marL="400050" indent="-4000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400050" indent="-400050">
              <a:buFont typeface="Wingdings" panose="05000000000000000000" pitchFamily="2" charset="2"/>
              <a:buChar char="q"/>
            </a:pPr>
            <a:r>
              <a:rPr lang="en-US" sz="2800" dirty="0"/>
              <a:t>It is available for sale by NIRMA &amp; ANSI</a:t>
            </a:r>
          </a:p>
          <a:p>
            <a:pPr algn="ctr"/>
            <a:endParaRPr lang="it-IT" sz="1400" dirty="0">
              <a:hlinkClick r:id="rId2"/>
            </a:endParaRPr>
          </a:p>
          <a:p>
            <a:pPr algn="ctr"/>
            <a:r>
              <a:rPr lang="it-IT" sz="2400" dirty="0">
                <a:hlinkClick r:id="rId2"/>
              </a:rPr>
              <a:t>ANSI/NIRMA CM 1.0 – 2021 | NIRMA</a:t>
            </a:r>
            <a:endParaRPr lang="it-IT" sz="2400" dirty="0"/>
          </a:p>
          <a:p>
            <a:pPr algn="ctr"/>
            <a:endParaRPr lang="en-US" sz="1400" dirty="0">
              <a:hlinkClick r:id="rId3"/>
            </a:endParaRPr>
          </a:p>
          <a:p>
            <a:pPr algn="ctr"/>
            <a:r>
              <a:rPr lang="en-US" sz="2400" dirty="0">
                <a:hlinkClick r:id="rId3"/>
              </a:rPr>
              <a:t>ANSI/NIRMA CM 1.0-2021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58279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4B9D8-5E0C-08E1-E81F-E9272E20E2E4}"/>
              </a:ext>
            </a:extLst>
          </p:cNvPr>
          <p:cNvSpPr txBox="1">
            <a:spLocks/>
          </p:cNvSpPr>
          <p:nvPr/>
        </p:nvSpPr>
        <p:spPr>
          <a:xfrm>
            <a:off x="936301" y="1850702"/>
            <a:ext cx="10058400" cy="196021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i="1" dirty="0">
                <a:latin typeface="+mn-lt"/>
              </a:rPr>
              <a:t>ANSI/NIRMA CM Standard</a:t>
            </a:r>
            <a:br>
              <a:rPr lang="en-US" b="1" i="1" dirty="0">
                <a:latin typeface="+mn-lt"/>
              </a:rPr>
            </a:br>
            <a:r>
              <a:rPr lang="en-US" b="1" i="1" dirty="0">
                <a:latin typeface="+mn-lt"/>
              </a:rPr>
              <a:t>2021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6F5E2-73E3-35AC-6F49-82E41979BB82}"/>
              </a:ext>
            </a:extLst>
          </p:cNvPr>
          <p:cNvSpPr txBox="1">
            <a:spLocks/>
          </p:cNvSpPr>
          <p:nvPr/>
        </p:nvSpPr>
        <p:spPr>
          <a:xfrm>
            <a:off x="421608" y="4234183"/>
            <a:ext cx="11087785" cy="1647826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Table of Contents of Standard</a:t>
            </a:r>
          </a:p>
          <a:p>
            <a:pPr algn="ctr"/>
            <a:r>
              <a:rPr lang="en-US" sz="36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Key Areas Revised</a:t>
            </a:r>
          </a:p>
          <a:p>
            <a:pPr algn="ctr"/>
            <a:endParaRPr lang="en-US" sz="36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en-US" sz="36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2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8A352B-0860-3E67-6BFA-8D5AEBB1D675}"/>
              </a:ext>
            </a:extLst>
          </p:cNvPr>
          <p:cNvSpPr txBox="1"/>
          <p:nvPr/>
        </p:nvSpPr>
        <p:spPr>
          <a:xfrm>
            <a:off x="1480196" y="295674"/>
            <a:ext cx="923160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/>
              <a:t>1.0	SCOPE</a:t>
            </a:r>
          </a:p>
          <a:p>
            <a:r>
              <a:rPr lang="en-US" sz="2400" b="1" i="1" dirty="0"/>
              <a:t>2.0	DEFINITIONS – </a:t>
            </a:r>
            <a:r>
              <a:rPr lang="en-US" sz="2400" b="1" i="1" dirty="0">
                <a:solidFill>
                  <a:srgbClr val="0070C0"/>
                </a:solidFill>
              </a:rPr>
              <a:t>Added</a:t>
            </a:r>
            <a:r>
              <a:rPr lang="en-US" sz="2400" i="1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i="1" dirty="0"/>
              <a:t>Configuration Item (CI)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i="1" dirty="0"/>
              <a:t>Technical Requirements</a:t>
            </a:r>
            <a:endParaRPr lang="en-US" sz="2400" b="1" i="1" dirty="0"/>
          </a:p>
          <a:p>
            <a:r>
              <a:rPr lang="en-US" sz="2400" b="1" i="1" dirty="0"/>
              <a:t>3.0	CRITERIA – </a:t>
            </a:r>
            <a:r>
              <a:rPr lang="en-US" sz="2400" b="1" i="1" dirty="0">
                <a:solidFill>
                  <a:srgbClr val="0070C0"/>
                </a:solidFill>
              </a:rPr>
              <a:t>Inserted NOTES that provide clarifications on terms</a:t>
            </a:r>
          </a:p>
          <a:p>
            <a:pPr lvl="1"/>
            <a:r>
              <a:rPr lang="en-US" sz="2400" i="1" dirty="0"/>
              <a:t>3.1	Program Management</a:t>
            </a:r>
          </a:p>
          <a:p>
            <a:pPr lvl="1"/>
            <a:r>
              <a:rPr lang="en-US" sz="2400" i="1" dirty="0"/>
              <a:t>3.2	Design Requirements</a:t>
            </a:r>
          </a:p>
          <a:p>
            <a:pPr lvl="1"/>
            <a:r>
              <a:rPr lang="en-US" sz="2400" i="1" dirty="0"/>
              <a:t>3.3	Information Control </a:t>
            </a:r>
          </a:p>
          <a:p>
            <a:pPr lvl="1"/>
            <a:r>
              <a:rPr lang="en-US" sz="2400" i="1" dirty="0"/>
              <a:t>3.4	Change Control</a:t>
            </a:r>
          </a:p>
          <a:p>
            <a:pPr lvl="1"/>
            <a:r>
              <a:rPr lang="en-US" sz="2400" i="1" dirty="0"/>
              <a:t>3.5	Assessments</a:t>
            </a:r>
          </a:p>
          <a:p>
            <a:pPr lvl="1"/>
            <a:r>
              <a:rPr lang="en-US" sz="2400" i="1" dirty="0"/>
              <a:t>3.6	Training</a:t>
            </a:r>
          </a:p>
          <a:p>
            <a:r>
              <a:rPr lang="en-US" sz="2400" b="1" i="1" dirty="0"/>
              <a:t>4.0	FACILITY LIFECYCLE CONFIGURATION MANAGEMENT  - </a:t>
            </a:r>
            <a:r>
              <a:rPr lang="en-US" sz="2400" b="1" i="1" dirty="0">
                <a:solidFill>
                  <a:srgbClr val="0070C0"/>
                </a:solidFill>
              </a:rPr>
              <a:t>New Section</a:t>
            </a:r>
          </a:p>
          <a:p>
            <a:pPr lvl="1"/>
            <a:r>
              <a:rPr lang="en-US" sz="2400" i="1" dirty="0"/>
              <a:t>4.1	Design and Build Phase</a:t>
            </a:r>
          </a:p>
          <a:p>
            <a:pPr lvl="1"/>
            <a:r>
              <a:rPr lang="en-US" sz="2400" i="1" dirty="0"/>
              <a:t>4.2	Operational Phase</a:t>
            </a:r>
          </a:p>
          <a:p>
            <a:pPr lvl="1"/>
            <a:r>
              <a:rPr lang="en-US" sz="2400" i="1" dirty="0"/>
              <a:t>4.3	Decommissioning Phase</a:t>
            </a:r>
          </a:p>
        </p:txBody>
      </p:sp>
    </p:spTree>
    <p:extLst>
      <p:ext uri="{BB962C8B-B14F-4D97-AF65-F5344CB8AC3E}">
        <p14:creationId xmlns:p14="http://schemas.microsoft.com/office/powerpoint/2010/main" val="3250122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DFA8C6-6560-FEE8-8F11-372C8EC29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97" y="162476"/>
            <a:ext cx="10085777" cy="5528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en-US" sz="28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Appendices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Appendix A -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CM Process Model and Equilibrium Restoration (Minor changes)</a:t>
            </a:r>
            <a:endParaRPr kumimoji="0" lang="en-US" altLang="en-US" sz="11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lang="en-US" altLang="en-US" sz="28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Added B-F</a:t>
            </a:r>
            <a:endParaRPr kumimoji="0" lang="en-US" altLang="en-US" sz="28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Appendix B -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Five Functional Areas of Configuration Management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lang="en-US" altLang="en-US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                       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(References from IAEA Safety Report Series No. 65)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Appendix C -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Importance of Managing Margins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Appendix D –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Reviewing The 3-Ball Model - Design &amp; Licensing Requirements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Appendix E –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Corrective Action Program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Appendix F –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Expanded Guidance on Implementation of CM Program</a:t>
            </a:r>
          </a:p>
        </p:txBody>
      </p:sp>
    </p:spTree>
    <p:extLst>
      <p:ext uri="{BB962C8B-B14F-4D97-AF65-F5344CB8AC3E}">
        <p14:creationId xmlns:p14="http://schemas.microsoft.com/office/powerpoint/2010/main" val="1102208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DFA8C6-6560-FEE8-8F11-372C8EC29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694" y="1499815"/>
            <a:ext cx="10085777" cy="1748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en-US" sz="8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Q&amp;A</a:t>
            </a:r>
            <a:endParaRPr kumimoji="0" lang="en-US" altLang="en-US" sz="720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36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DFA8C6-6560-FEE8-8F11-372C8EC29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268" y="1433957"/>
            <a:ext cx="10085777" cy="276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en-US" sz="4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Rich Giska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lang="en-US" altLang="en-US" sz="40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R&amp;L Partners, Inc.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lang="en-US" altLang="en-US" sz="40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</a:t>
            </a:r>
            <a:r>
              <a:rPr kumimoji="0" lang="en-US" altLang="en-US" sz="4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g.rlpartners@gmail.com</a:t>
            </a:r>
            <a:endParaRPr kumimoji="0" lang="en-US" altLang="en-US" sz="40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17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2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i="1" dirty="0">
                <a:solidFill>
                  <a:srgbClr val="FFFFFF"/>
                </a:solidFill>
              </a:rPr>
              <a:t>Topics</a:t>
            </a:r>
          </a:p>
        </p:txBody>
      </p:sp>
      <p:sp>
        <p:nvSpPr>
          <p:cNvPr id="40" name="Rectangle 36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822133" cy="564620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 History &amp; Background of the CM Standard</a:t>
            </a:r>
            <a:endParaRPr lang="en-US" sz="2400" dirty="0"/>
          </a:p>
          <a:p>
            <a:pPr marL="396875" indent="-396875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Approach taken for 2021 Revision</a:t>
            </a:r>
          </a:p>
          <a:p>
            <a:pPr marL="396875" indent="-396875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Overview of the revision process</a:t>
            </a:r>
          </a:p>
          <a:p>
            <a:pPr marL="396875" indent="-396875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Voting process and results</a:t>
            </a:r>
          </a:p>
          <a:p>
            <a:pPr marL="396875" indent="-396875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Comment reviews and resolution</a:t>
            </a:r>
          </a:p>
          <a:p>
            <a:pPr marL="396875" indent="-396875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ANSI processes &amp; publication</a:t>
            </a:r>
          </a:p>
          <a:p>
            <a:pPr marL="396875" indent="-396875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Overview of changes to 2021 Revision</a:t>
            </a:r>
          </a:p>
          <a:p>
            <a:pPr marL="396875" indent="-396875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462576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2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i="1" dirty="0">
                <a:solidFill>
                  <a:srgbClr val="FFFFFF"/>
                </a:solidFill>
              </a:rPr>
              <a:t>History &amp; Background</a:t>
            </a:r>
          </a:p>
        </p:txBody>
      </p:sp>
      <p:sp>
        <p:nvSpPr>
          <p:cNvPr id="40" name="Rectangle 36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668820" cy="5646208"/>
          </a:xfrm>
        </p:spPr>
        <p:txBody>
          <a:bodyPr anchor="ctr"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History - 1985 to 1994:</a:t>
            </a:r>
          </a:p>
          <a:p>
            <a:pPr marL="460375" lvl="1" indent="-2603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460375" lvl="1" indent="-260350">
              <a:buFont typeface="Wingdings" panose="05000000000000000000" pitchFamily="2" charset="2"/>
              <a:buChar char="§"/>
            </a:pPr>
            <a:r>
              <a:rPr lang="en-US" sz="2400" dirty="0"/>
              <a:t>CM-related issues raised in the nuclear industry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NRC Safety System Functional Inspections (SSFIs)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Licensee difficulties finding information on SSCs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Control of Design Basis was questioned by NRC</a:t>
            </a:r>
          </a:p>
          <a:p>
            <a:pPr marL="460375" lvl="1" indent="-26035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60375" lvl="1" indent="-260350">
              <a:buFont typeface="Wingdings" panose="05000000000000000000" pitchFamily="2" charset="2"/>
              <a:buChar char="§"/>
            </a:pPr>
            <a:r>
              <a:rPr lang="en-US" sz="2400" dirty="0"/>
              <a:t>NIRMA establishes a Configuration Management Committee (CMC) in 1987</a:t>
            </a:r>
          </a:p>
          <a:p>
            <a:pPr marL="460375" lvl="1" indent="-26035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60375" lvl="1" indent="-260350">
              <a:buFont typeface="Wingdings" panose="05000000000000000000" pitchFamily="2" charset="2"/>
              <a:buChar char="§"/>
            </a:pPr>
            <a:r>
              <a:rPr lang="en-US" sz="2400" dirty="0"/>
              <a:t>NIRMA CMC develops a Position Paper (PP02) on CM for operating nuclear plants:</a:t>
            </a:r>
          </a:p>
          <a:p>
            <a:pPr marL="684213" lvl="2" indent="-300038">
              <a:buFont typeface="Courier New" panose="02070309020205020404" pitchFamily="49" charset="0"/>
              <a:buChar char="o"/>
            </a:pPr>
            <a:r>
              <a:rPr lang="en-US" sz="2000" dirty="0"/>
              <a:t>Initial PP02 1989 – Focus on common problems and established core CM Program elements</a:t>
            </a:r>
          </a:p>
          <a:p>
            <a:pPr marL="684213" lvl="2" indent="-300038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PP02 revised in 1994 in conjunction with DOE which had DOE Order 1073 as CM Program reference</a:t>
            </a:r>
          </a:p>
        </p:txBody>
      </p:sp>
    </p:spTree>
    <p:extLst>
      <p:ext uri="{BB962C8B-B14F-4D97-AF65-F5344CB8AC3E}">
        <p14:creationId xmlns:p14="http://schemas.microsoft.com/office/powerpoint/2010/main" val="2714483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2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i="1" dirty="0">
                <a:solidFill>
                  <a:srgbClr val="FFFFFF"/>
                </a:solidFill>
              </a:rPr>
              <a:t>History &amp; Background</a:t>
            </a:r>
          </a:p>
        </p:txBody>
      </p:sp>
      <p:sp>
        <p:nvSpPr>
          <p:cNvPr id="40" name="Rectangle 36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6935" y="452154"/>
            <a:ext cx="7035541" cy="5953692"/>
          </a:xfrm>
        </p:spPr>
        <p:txBody>
          <a:bodyPr anchor="ctr"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History - 1994 to 2000:</a:t>
            </a:r>
          </a:p>
          <a:p>
            <a:pPr marL="460375" lvl="1" indent="-2603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460375" lvl="1" indent="-260350">
              <a:buFont typeface="Wingdings" panose="05000000000000000000" pitchFamily="2" charset="2"/>
              <a:buChar char="§"/>
            </a:pPr>
            <a:r>
              <a:rPr lang="en-US" sz="2400" dirty="0"/>
              <a:t>PPL sponsored initial CM Information Exchange Conference in October 1994 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Utilities shared their CM-related activities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NIRMA presented PP02 and recommended consideration for an industry standard on CM – Not endorsed at the time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CMBG became official name at 1996 Conference</a:t>
            </a:r>
          </a:p>
          <a:p>
            <a:pPr marL="200025" lvl="1" indent="0">
              <a:buNone/>
            </a:pPr>
            <a:endParaRPr lang="en-US" sz="1400" dirty="0"/>
          </a:p>
          <a:p>
            <a:pPr marL="542925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1996 Millstone shutdown occurred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NRC required licensees’ response to 10 CFR 50.54 (f) request for information with focus on CM 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CMBG coordinated response and engaged NIRMA to collaborate on an industry Standard</a:t>
            </a:r>
          </a:p>
          <a:p>
            <a:pPr marL="542925" lvl="1" indent="-342900"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460375" lvl="1" indent="-260350">
              <a:buFont typeface="Wingdings" panose="05000000000000000000" pitchFamily="2" charset="2"/>
              <a:buChar char="§"/>
            </a:pPr>
            <a:r>
              <a:rPr lang="en-US" sz="2400" dirty="0"/>
              <a:t>NIRMA and CMBG collaboration: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Developed initial NIRMA CM Technical Guideline (TG19)</a:t>
            </a:r>
          </a:p>
          <a:p>
            <a:pPr marL="725805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ANSI/NIRMA CM Standard in 2000 and all revisions</a:t>
            </a:r>
          </a:p>
        </p:txBody>
      </p:sp>
    </p:spTree>
    <p:extLst>
      <p:ext uri="{BB962C8B-B14F-4D97-AF65-F5344CB8AC3E}">
        <p14:creationId xmlns:p14="http://schemas.microsoft.com/office/powerpoint/2010/main" val="202868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2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i="1" dirty="0">
                <a:solidFill>
                  <a:srgbClr val="FFFFFF"/>
                </a:solidFill>
              </a:rPr>
              <a:t>Background</a:t>
            </a:r>
            <a:br>
              <a:rPr lang="en-US" sz="4400" b="1" i="1" dirty="0">
                <a:solidFill>
                  <a:srgbClr val="FFFFFF"/>
                </a:solidFill>
              </a:rPr>
            </a:br>
            <a:r>
              <a:rPr lang="en-US" sz="4400" b="1" i="1" dirty="0">
                <a:solidFill>
                  <a:srgbClr val="FFFFFF"/>
                </a:solidFill>
              </a:rPr>
              <a:t>&amp;</a:t>
            </a:r>
            <a:br>
              <a:rPr lang="en-US" sz="4400" b="1" i="1" dirty="0">
                <a:solidFill>
                  <a:srgbClr val="FFFFFF"/>
                </a:solidFill>
              </a:rPr>
            </a:br>
            <a:r>
              <a:rPr lang="en-US" sz="4400" b="1" i="1" dirty="0">
                <a:solidFill>
                  <a:srgbClr val="FFFFFF"/>
                </a:solidFill>
              </a:rPr>
              <a:t>History</a:t>
            </a:r>
          </a:p>
        </p:txBody>
      </p:sp>
      <p:sp>
        <p:nvSpPr>
          <p:cNvPr id="40" name="Rectangle 36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252686" cy="5646208"/>
          </a:xfrm>
        </p:spPr>
        <p:txBody>
          <a:bodyPr anchor="ctr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History of Standard:</a:t>
            </a:r>
            <a:endParaRPr lang="en-US" sz="1400" dirty="0"/>
          </a:p>
          <a:p>
            <a:pPr marL="800100" lvl="1" indent="-339725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744538" lvl="1" indent="-2841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ANSI/NIRMA Standard CM 1.0 published in 2000</a:t>
            </a:r>
          </a:p>
          <a:p>
            <a:pPr marL="684213" lvl="1" indent="-223838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 First revision was published in 2007</a:t>
            </a:r>
          </a:p>
          <a:p>
            <a:pPr marL="684213" lvl="1" indent="-223838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 2007 Revision was Reaffirmed in 2015</a:t>
            </a:r>
          </a:p>
          <a:p>
            <a:pPr marL="201168" lvl="1" indent="0">
              <a:spcAft>
                <a:spcPts val="0"/>
              </a:spcAft>
              <a:buNone/>
            </a:pPr>
            <a:endParaRPr lang="en-US" sz="2400" dirty="0"/>
          </a:p>
          <a:p>
            <a:pPr marL="396875" indent="-396875">
              <a:buFont typeface="Wingdings" panose="05000000000000000000" pitchFamily="2" charset="2"/>
              <a:buChar char="q"/>
            </a:pPr>
            <a:r>
              <a:rPr lang="en-US" sz="2800" dirty="0"/>
              <a:t>ANSI requires action on a Standard every five (5) years:</a:t>
            </a:r>
          </a:p>
          <a:p>
            <a:pPr marL="460375" lvl="1" indent="0">
              <a:buNone/>
            </a:pPr>
            <a:endParaRPr lang="en-US" sz="1400" dirty="0"/>
          </a:p>
          <a:p>
            <a:pPr marL="684213" lvl="1" indent="-2238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NIRMA was “delayed” in starting 1</a:t>
            </a:r>
            <a:r>
              <a:rPr lang="en-US" sz="2400" baseline="30000" dirty="0"/>
              <a:t>st</a:t>
            </a:r>
            <a:r>
              <a:rPr lang="en-US" sz="2400" dirty="0"/>
              <a:t> cycles</a:t>
            </a:r>
          </a:p>
          <a:p>
            <a:pPr marL="684213" lvl="1" indent="-2238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ANSI granted extensions on action for both 2007 and 2015 versions</a:t>
            </a:r>
          </a:p>
          <a:p>
            <a:pPr marL="684213" lvl="1" indent="-2238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The new revision was started in Mid-2020 so NOT LATE..! </a:t>
            </a:r>
          </a:p>
        </p:txBody>
      </p:sp>
    </p:spTree>
    <p:extLst>
      <p:ext uri="{BB962C8B-B14F-4D97-AF65-F5344CB8AC3E}">
        <p14:creationId xmlns:p14="http://schemas.microsoft.com/office/powerpoint/2010/main" val="3904837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i="1" dirty="0">
                <a:solidFill>
                  <a:srgbClr val="FFFFFF"/>
                </a:solidFill>
              </a:rPr>
              <a:t>Approach </a:t>
            </a:r>
            <a:br>
              <a:rPr lang="en-US" sz="4400" b="1" i="1" dirty="0">
                <a:solidFill>
                  <a:srgbClr val="FFFFFF"/>
                </a:solidFill>
              </a:rPr>
            </a:br>
            <a:r>
              <a:rPr lang="en-US" sz="4400" b="1" i="1" dirty="0">
                <a:solidFill>
                  <a:srgbClr val="FFFFFF"/>
                </a:solidFill>
              </a:rPr>
              <a:t>to the </a:t>
            </a:r>
            <a:br>
              <a:rPr lang="en-US" sz="4400" b="1" i="1" dirty="0">
                <a:solidFill>
                  <a:srgbClr val="FFFFFF"/>
                </a:solidFill>
              </a:rPr>
            </a:br>
            <a:r>
              <a:rPr lang="en-US" sz="4400" b="1" i="1" dirty="0">
                <a:solidFill>
                  <a:srgbClr val="FFFFFF"/>
                </a:solidFill>
              </a:rPr>
              <a:t>Revision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8679" y="714975"/>
            <a:ext cx="7121666" cy="5428049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dirty="0"/>
              <a:t> </a:t>
            </a:r>
            <a:r>
              <a:rPr lang="en-US" sz="2800" dirty="0"/>
              <a:t>Scope of 2021 Revision:</a:t>
            </a:r>
          </a:p>
          <a:p>
            <a:pPr marL="460375" lvl="1" indent="-260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Continue to expand CM guidance for operating plants</a:t>
            </a:r>
          </a:p>
          <a:p>
            <a:pPr marL="460375" lvl="1" indent="-260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Added Section 4 to emphasize the need for CM in full lifecycle – Design through Decommissioning</a:t>
            </a:r>
          </a:p>
          <a:p>
            <a:pPr marL="200025" lvl="1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Focus of 2021 Revision:</a:t>
            </a:r>
          </a:p>
          <a:p>
            <a:pPr marL="514350" lvl="1" indent="-314325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00050" algn="l"/>
              </a:tabLst>
            </a:pPr>
            <a:r>
              <a:rPr lang="en-US" sz="2400" dirty="0"/>
              <a:t>Updates to reflect evolving best practices </a:t>
            </a:r>
          </a:p>
          <a:p>
            <a:pPr marL="514350" lvl="1" indent="-314325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Clarify US-specific terms to allow the international nuclear community to better understand the intent and meaning</a:t>
            </a:r>
          </a:p>
          <a:p>
            <a:pPr marL="514350" lvl="1" indent="-314325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Add Appendices with examples to show how CM principles have been implemented in the industry </a:t>
            </a:r>
          </a:p>
        </p:txBody>
      </p:sp>
    </p:spTree>
    <p:extLst>
      <p:ext uri="{BB962C8B-B14F-4D97-AF65-F5344CB8AC3E}">
        <p14:creationId xmlns:p14="http://schemas.microsoft.com/office/powerpoint/2010/main" val="371266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i="1" dirty="0">
                <a:solidFill>
                  <a:srgbClr val="FFFFFF"/>
                </a:solidFill>
              </a:rPr>
              <a:t>Overview </a:t>
            </a:r>
            <a:br>
              <a:rPr lang="en-US" sz="4400" b="1" i="1" dirty="0">
                <a:solidFill>
                  <a:srgbClr val="FFFFFF"/>
                </a:solidFill>
              </a:rPr>
            </a:br>
            <a:r>
              <a:rPr lang="en-US" sz="4400" b="1" i="1" dirty="0">
                <a:solidFill>
                  <a:srgbClr val="FFFFFF"/>
                </a:solidFill>
              </a:rPr>
              <a:t>of</a:t>
            </a:r>
            <a:br>
              <a:rPr lang="en-US" sz="4400" b="1" i="1" dirty="0">
                <a:solidFill>
                  <a:srgbClr val="FFFFFF"/>
                </a:solidFill>
              </a:rPr>
            </a:br>
            <a:r>
              <a:rPr lang="en-US" sz="4400" b="1" i="1" dirty="0">
                <a:solidFill>
                  <a:srgbClr val="FFFFFF"/>
                </a:solidFill>
              </a:rPr>
              <a:t> Revision Process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5" y="605896"/>
            <a:ext cx="6740001" cy="5646208"/>
          </a:xfrm>
        </p:spPr>
        <p:txBody>
          <a:bodyPr anchor="ctr">
            <a:normAutofit/>
          </a:bodyPr>
          <a:lstStyle/>
          <a:p>
            <a:pPr marL="1828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3200" dirty="0"/>
              <a:t> </a:t>
            </a:r>
            <a:r>
              <a:rPr lang="en-US" sz="2800" dirty="0"/>
              <a:t>Revision</a:t>
            </a:r>
            <a:r>
              <a:rPr lang="en-US" sz="3200" dirty="0"/>
              <a:t> process:</a:t>
            </a:r>
          </a:p>
          <a:p>
            <a:pPr marL="731520" lvl="1" indent="-2841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Establish Task Team to develop the revision</a:t>
            </a:r>
          </a:p>
          <a:p>
            <a:pPr marL="731520" lvl="1" indent="-2841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Collect inputs for consideration in the revision</a:t>
            </a:r>
          </a:p>
          <a:p>
            <a:pPr marL="731520" lvl="1" indent="-2841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Develop, review and revise content</a:t>
            </a:r>
          </a:p>
          <a:p>
            <a:pPr marL="731520" lvl="1" indent="-2841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Recruit industry representatives for reviewing and voting on proposed revision</a:t>
            </a:r>
          </a:p>
          <a:p>
            <a:pPr marL="731520" lvl="1" indent="-2841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Conduct voting process (Ballots)</a:t>
            </a:r>
          </a:p>
          <a:p>
            <a:pPr marL="731520" lvl="1" indent="-2841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Process documentation package for ANSI</a:t>
            </a:r>
          </a:p>
          <a:p>
            <a:pPr marL="731520" lvl="1" indent="-2841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Finalize standard revision</a:t>
            </a:r>
          </a:p>
          <a:p>
            <a:pPr marL="731520" lvl="1" indent="-2841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Publish for industry use </a:t>
            </a:r>
          </a:p>
        </p:txBody>
      </p:sp>
    </p:spTree>
    <p:extLst>
      <p:ext uri="{BB962C8B-B14F-4D97-AF65-F5344CB8AC3E}">
        <p14:creationId xmlns:p14="http://schemas.microsoft.com/office/powerpoint/2010/main" val="2257667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i="1" dirty="0">
                <a:solidFill>
                  <a:srgbClr val="FFFFFF"/>
                </a:solidFill>
              </a:rPr>
              <a:t>Overview </a:t>
            </a:r>
            <a:br>
              <a:rPr lang="en-US" sz="4400" b="1" i="1" dirty="0">
                <a:solidFill>
                  <a:srgbClr val="FFFFFF"/>
                </a:solidFill>
              </a:rPr>
            </a:br>
            <a:r>
              <a:rPr lang="en-US" sz="4400" b="1" i="1" dirty="0">
                <a:solidFill>
                  <a:srgbClr val="FFFFFF"/>
                </a:solidFill>
              </a:rPr>
              <a:t>of</a:t>
            </a:r>
            <a:br>
              <a:rPr lang="en-US" sz="4400" b="1" i="1" dirty="0">
                <a:solidFill>
                  <a:srgbClr val="FFFFFF"/>
                </a:solidFill>
              </a:rPr>
            </a:br>
            <a:r>
              <a:rPr lang="en-US" sz="4400" b="1" i="1" dirty="0">
                <a:solidFill>
                  <a:srgbClr val="FFFFFF"/>
                </a:solidFill>
              </a:rPr>
              <a:t> Revision Process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5" y="605896"/>
            <a:ext cx="6740001" cy="5646208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dirty="0"/>
              <a:t> </a:t>
            </a:r>
            <a:r>
              <a:rPr lang="en-US" sz="2800" dirty="0"/>
              <a:t>Revision Task Team: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/>
          </a:p>
          <a:p>
            <a: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 </a:t>
            </a:r>
            <a:r>
              <a:rPr lang="en-US" sz="2400" i="1" dirty="0"/>
              <a:t>Laurent Perkins</a:t>
            </a:r>
          </a:p>
          <a:p>
            <a:pPr lvl="3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/>
              <a:t> Bentley/Cohesive</a:t>
            </a:r>
          </a:p>
          <a:p>
            <a:pPr marL="566928" lvl="3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1" dirty="0"/>
          </a:p>
          <a:p>
            <a: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i="1" dirty="0"/>
              <a:t>David Weber</a:t>
            </a:r>
          </a:p>
          <a:p>
            <a:pPr marL="749808" lvl="4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/>
              <a:t>Energy Northwest (Columbia Station)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400" i="1" dirty="0"/>
          </a:p>
          <a:p>
            <a: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i="1" dirty="0"/>
              <a:t>Mike Dickson</a:t>
            </a:r>
          </a:p>
          <a:p>
            <a:pPr marL="749808" lvl="4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/>
              <a:t>Retired Duke Energy</a:t>
            </a:r>
          </a:p>
          <a:p>
            <a:pPr lvl="3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400" i="1" dirty="0"/>
          </a:p>
          <a:p>
            <a:pPr lvl="3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i="1" dirty="0"/>
              <a:t>Rich Giska</a:t>
            </a:r>
          </a:p>
          <a:p>
            <a:pPr marL="757100" lvl="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/>
              <a:t>R&amp;L Partners, Inc. (ANSI Standards Liaison) </a:t>
            </a:r>
          </a:p>
          <a:p>
            <a:pPr marL="757100" lvl="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1" dirty="0"/>
          </a:p>
          <a:p>
            <a:pPr marL="569913" lvl="2" indent="-5699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Major review and feedback provided by Westinghouse CM Team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577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EB618-82CC-4B38-A40E-401EF7B0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Voting 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Process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7E0E-F247-4B29-BD7E-FC065C43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6128906"/>
          </a:xfrm>
        </p:spPr>
        <p:txBody>
          <a:bodyPr anchor="ctr">
            <a:normAutofit/>
          </a:bodyPr>
          <a:lstStyle/>
          <a:p>
            <a:pPr marL="400050" indent="-400050">
              <a:buFont typeface="Wingdings" panose="05000000000000000000" pitchFamily="2" charset="2"/>
              <a:buChar char="q"/>
            </a:pPr>
            <a:r>
              <a:rPr lang="en-US" sz="2800" dirty="0"/>
              <a:t>NIRMA does not vote on the revision to the CM Standard</a:t>
            </a:r>
          </a:p>
          <a:p>
            <a:pPr marL="460375" indent="-460375">
              <a:buFont typeface="Wingdings" panose="05000000000000000000" pitchFamily="2" charset="2"/>
              <a:buChar char="q"/>
            </a:pPr>
            <a:endParaRPr lang="en-US" dirty="0"/>
          </a:p>
          <a:p>
            <a:pPr marL="460375" indent="-460375">
              <a:buFont typeface="Wingdings" panose="05000000000000000000" pitchFamily="2" charset="2"/>
              <a:buChar char="q"/>
            </a:pPr>
            <a:r>
              <a:rPr lang="en-US" sz="2800" dirty="0"/>
              <a:t>Per ANSI Requirements, the voting group is called the Consensus Body</a:t>
            </a:r>
          </a:p>
          <a:p>
            <a:pPr marL="460375" indent="-460375">
              <a:buFont typeface="Wingdings" panose="05000000000000000000" pitchFamily="2" charset="2"/>
              <a:buChar char="q"/>
            </a:pPr>
            <a:endParaRPr lang="en-US" dirty="0"/>
          </a:p>
          <a:p>
            <a:pPr marL="460375" indent="-460375">
              <a:buFont typeface="Wingdings" panose="05000000000000000000" pitchFamily="2" charset="2"/>
              <a:buChar char="q"/>
            </a:pPr>
            <a:r>
              <a:rPr lang="en-US" sz="2800" dirty="0"/>
              <a:t>The Consensus Body is required to include members that:</a:t>
            </a:r>
          </a:p>
          <a:p>
            <a:pPr marL="700405" lvl="2" indent="-317500">
              <a:buFont typeface="Wingdings" panose="05000000000000000000" pitchFamily="2" charset="2"/>
              <a:buChar char="§"/>
            </a:pPr>
            <a:r>
              <a:rPr lang="en-US" sz="2400" dirty="0"/>
              <a:t>Might be materially affected by the Standard</a:t>
            </a:r>
          </a:p>
          <a:p>
            <a:pPr marL="700405" lvl="2" indent="-317500">
              <a:buFont typeface="Wingdings" panose="05000000000000000000" pitchFamily="2" charset="2"/>
              <a:buChar char="§"/>
            </a:pPr>
            <a:r>
              <a:rPr lang="en-US" sz="2400" dirty="0"/>
              <a:t>Represent multiple perspectives to ensure “balance” of areas of interest in the voting</a:t>
            </a:r>
          </a:p>
          <a:p>
            <a:pPr marL="700405" lvl="2" indent="-317500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15035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21094</TotalTime>
  <Words>981</Words>
  <Application>Microsoft Office PowerPoint</Application>
  <PresentationFormat>Widescreen</PresentationFormat>
  <Paragraphs>160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Wingdings</vt:lpstr>
      <vt:lpstr>Retrospect</vt:lpstr>
      <vt:lpstr>PowerPoint Presentation</vt:lpstr>
      <vt:lpstr>Topics</vt:lpstr>
      <vt:lpstr>History &amp; Background</vt:lpstr>
      <vt:lpstr>History &amp; Background</vt:lpstr>
      <vt:lpstr>Background &amp; History</vt:lpstr>
      <vt:lpstr>Approach  to the  Revision</vt:lpstr>
      <vt:lpstr>Overview  of  Revision Process</vt:lpstr>
      <vt:lpstr>Overview  of  Revision Process</vt:lpstr>
      <vt:lpstr>Voting  Process</vt:lpstr>
      <vt:lpstr>Voting &amp; Results</vt:lpstr>
      <vt:lpstr>ANSI Process</vt:lpstr>
      <vt:lpstr>Standard Published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Revision Project  ANSI/NIRMA CM Standard</dc:title>
  <dc:creator>Rich Giska</dc:creator>
  <cp:lastModifiedBy>Rich Giska</cp:lastModifiedBy>
  <cp:revision>11</cp:revision>
  <dcterms:created xsi:type="dcterms:W3CDTF">2019-03-20T03:59:29Z</dcterms:created>
  <dcterms:modified xsi:type="dcterms:W3CDTF">2022-06-30T08:06:55Z</dcterms:modified>
</cp:coreProperties>
</file>