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2" r:id="rId5"/>
  </p:sldMasterIdLst>
  <p:notesMasterIdLst>
    <p:notesMasterId r:id="rId36"/>
  </p:notesMasterIdLst>
  <p:handoutMasterIdLst>
    <p:handoutMasterId r:id="rId37"/>
  </p:handoutMasterIdLst>
  <p:sldIdLst>
    <p:sldId id="258" r:id="rId6"/>
    <p:sldId id="2514" r:id="rId7"/>
    <p:sldId id="260" r:id="rId8"/>
    <p:sldId id="2511" r:id="rId9"/>
    <p:sldId id="261" r:id="rId10"/>
    <p:sldId id="307" r:id="rId11"/>
    <p:sldId id="300" r:id="rId12"/>
    <p:sldId id="308" r:id="rId13"/>
    <p:sldId id="270" r:id="rId14"/>
    <p:sldId id="309" r:id="rId15"/>
    <p:sldId id="310" r:id="rId16"/>
    <p:sldId id="272" r:id="rId17"/>
    <p:sldId id="357" r:id="rId18"/>
    <p:sldId id="371" r:id="rId19"/>
    <p:sldId id="324" r:id="rId20"/>
    <p:sldId id="351" r:id="rId21"/>
    <p:sldId id="318" r:id="rId22"/>
    <p:sldId id="354" r:id="rId23"/>
    <p:sldId id="1538" r:id="rId24"/>
    <p:sldId id="2512" r:id="rId25"/>
    <p:sldId id="2513" r:id="rId26"/>
    <p:sldId id="259" r:id="rId27"/>
    <p:sldId id="424" r:id="rId28"/>
    <p:sldId id="428" r:id="rId29"/>
    <p:sldId id="404" r:id="rId30"/>
    <p:sldId id="429" r:id="rId31"/>
    <p:sldId id="2515" r:id="rId32"/>
    <p:sldId id="2516" r:id="rId33"/>
    <p:sldId id="2517" r:id="rId34"/>
    <p:sldId id="273" r:id="rId35"/>
  </p:sldIdLst>
  <p:sldSz cx="9144000" cy="6858000" type="screen4x3"/>
  <p:notesSz cx="6953250"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1">
          <p15:clr>
            <a:srgbClr val="A4A3A4"/>
          </p15:clr>
        </p15:guide>
        <p15:guide id="2" orient="horz" pos="957">
          <p15:clr>
            <a:srgbClr val="A4A3A4"/>
          </p15:clr>
        </p15:guide>
        <p15:guide id="3" orient="horz" pos="3881">
          <p15:clr>
            <a:srgbClr val="A4A3A4"/>
          </p15:clr>
        </p15:guide>
        <p15:guide id="4" pos="240">
          <p15:clr>
            <a:srgbClr val="A4A3A4"/>
          </p15:clr>
        </p15:guide>
        <p15:guide id="5" pos="5517">
          <p15:clr>
            <a:srgbClr val="A4A3A4"/>
          </p15:clr>
        </p15:guide>
      </p15:sldGuideLst>
    </p:ext>
    <p:ext uri="{2D200454-40CA-4A62-9FC3-DE9A4176ACB9}">
      <p15:notesGuideLst xmlns:p15="http://schemas.microsoft.com/office/powerpoint/2012/main">
        <p15:guide id="1" orient="horz" pos="2931">
          <p15:clr>
            <a:srgbClr val="A4A3A4"/>
          </p15:clr>
        </p15:guide>
        <p15:guide id="2" pos="21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7670" autoAdjust="0"/>
  </p:normalViewPr>
  <p:slideViewPr>
    <p:cSldViewPr snapToGrid="0" showGuides="1">
      <p:cViewPr varScale="1">
        <p:scale>
          <a:sx n="86" d="100"/>
          <a:sy n="86" d="100"/>
        </p:scale>
        <p:origin x="1243" y="38"/>
      </p:cViewPr>
      <p:guideLst>
        <p:guide orient="horz" pos="891"/>
        <p:guide orient="horz" pos="957"/>
        <p:guide orient="horz" pos="3881"/>
        <p:guide pos="240"/>
        <p:guide pos="551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114" y="-90"/>
      </p:cViewPr>
      <p:guideLst>
        <p:guide orient="horz" pos="2931"/>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npo.org\restricted\Engineering%20-%20Restricted\AFI%20Database\AFI%20&amp;%20PD%20Trend%20Data%2022Qtr2%20Open.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inpo.org\restricted\Engineering%20-%20Restricted\AFI%20Database\AFI%20&amp;%20PD%20Trend%20Data%2022Qtr2%20Op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[AFI &amp; PD Trend Data 22Qtr2 Open.xlsx]Piv 3A!PivotTable1</c:name>
    <c:fmtId val="-1"/>
  </c:pivotSource>
  <c:chart>
    <c:title>
      <c:tx>
        <c:rich>
          <a:bodyPr/>
          <a:lstStyle/>
          <a:p>
            <a:pPr algn="ctr">
              <a:defRPr/>
            </a:pPr>
            <a:r>
              <a:rPr lang="en-US" sz="1800" b="1" i="0" baseline="0" dirty="0">
                <a:effectLst/>
              </a:rPr>
              <a:t>Configuration Management and Engineering Performance Gaps</a:t>
            </a:r>
            <a:endParaRPr lang="en-US" dirty="0">
              <a:effectLst/>
            </a:endParaRPr>
          </a:p>
        </c:rich>
      </c:tx>
      <c:layout>
        <c:manualLayout>
          <c:xMode val="edge"/>
          <c:yMode val="edge"/>
          <c:x val="0.15738827522139417"/>
          <c:y val="4.1383184102918566E-2"/>
        </c:manualLayout>
      </c:layout>
      <c:overlay val="0"/>
      <c:spPr>
        <a:solidFill>
          <a:schemeClr val="bg1"/>
        </a:solidFill>
      </c:spPr>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dLbl>
          <c:idx val="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0"/>
        <c:dLbl>
          <c:idx val="0"/>
          <c:layout>
            <c:manualLayout>
              <c:x val="0"/>
              <c:y val="7.6878607468121099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1"/>
        <c:dLbl>
          <c:idx val="0"/>
          <c:layout>
            <c:manualLayout>
              <c:x val="0"/>
              <c:y val="0.15173409368708113"/>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2"/>
        <c:dLbl>
          <c:idx val="0"/>
          <c:layout>
            <c:manualLayout>
              <c:x val="-1.4675052168654943E-3"/>
              <c:y val="5.8670516225671369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dLbl>
          <c:idx val="0"/>
          <c:layout>
            <c:manualLayout>
              <c:x val="-1.0761580604982821E-16"/>
              <c:y val="0.17398842742785303"/>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4"/>
        <c:marker>
          <c:symbol val="none"/>
        </c:marker>
        <c:dLbl>
          <c:idx val="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5"/>
        <c:dLbl>
          <c:idx val="0"/>
          <c:layout>
            <c:manualLayout>
              <c:x val="0"/>
              <c:y val="7.6878607468121099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6"/>
        <c:dLbl>
          <c:idx val="0"/>
          <c:layout>
            <c:manualLayout>
              <c:x val="0"/>
              <c:y val="0.15173409368708113"/>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7"/>
        <c:dLbl>
          <c:idx val="0"/>
          <c:layout>
            <c:manualLayout>
              <c:x val="-1.4675052168654943E-3"/>
              <c:y val="5.8670516225671369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8"/>
        <c:dLbl>
          <c:idx val="0"/>
          <c:layout>
            <c:manualLayout>
              <c:x val="-1.0761580604982821E-16"/>
              <c:y val="0.17398842742785303"/>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marker>
          <c:symbol val="none"/>
        </c:marker>
        <c:dLbl>
          <c:idx val="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0"/>
        <c:dLbl>
          <c:idx val="0"/>
          <c:layout>
            <c:manualLayout>
              <c:x val="0"/>
              <c:y val="7.6878607468121099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dLbl>
          <c:idx val="0"/>
          <c:layout>
            <c:manualLayout>
              <c:x val="0"/>
              <c:y val="0.15173409368708113"/>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2"/>
        <c:dLbl>
          <c:idx val="0"/>
          <c:layout>
            <c:manualLayout>
              <c:x val="-1.4675052168654943E-3"/>
              <c:y val="5.8670516225671369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1.0761580604982821E-16"/>
              <c:y val="0.17398842742785303"/>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view3D>
      <c:rotX val="15"/>
      <c:rotY val="20"/>
      <c:rAngAx val="0"/>
    </c:view3D>
    <c:floor>
      <c:thickness val="0"/>
    </c:floor>
    <c:sideWall>
      <c:thickness val="0"/>
    </c:sideWall>
    <c:backWall>
      <c:thickness val="0"/>
    </c:backWall>
    <c:plotArea>
      <c:layout>
        <c:manualLayout>
          <c:layoutTarget val="inner"/>
          <c:xMode val="edge"/>
          <c:yMode val="edge"/>
          <c:x val="6.0823361410558212E-2"/>
          <c:y val="0.11998893177445732"/>
          <c:w val="0.88065813106405222"/>
          <c:h val="0.75082442190903331"/>
        </c:manualLayout>
      </c:layout>
      <c:bar3DChart>
        <c:barDir val="col"/>
        <c:grouping val="standard"/>
        <c:varyColors val="0"/>
        <c:ser>
          <c:idx val="0"/>
          <c:order val="0"/>
          <c:tx>
            <c:strRef>
              <c:f>'Piv 3A'!$B$5:$B$6</c:f>
              <c:strCache>
                <c:ptCount val="1"/>
                <c:pt idx="0">
                  <c:v>Total</c:v>
                </c:pt>
              </c:strCache>
            </c:strRef>
          </c:tx>
          <c:invertIfNegative val="0"/>
          <c:dLbls>
            <c:dLbl>
              <c:idx val="0"/>
              <c:layout>
                <c:manualLayout>
                  <c:x val="0"/>
                  <c:y val="7.6878607468121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78-4EA9-9D81-DC47A7A2FDB3}"/>
                </c:ext>
              </c:extLst>
            </c:dLbl>
            <c:dLbl>
              <c:idx val="1"/>
              <c:layout>
                <c:manualLayout>
                  <c:x val="0"/>
                  <c:y val="0.151734093687081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78-4EA9-9D81-DC47A7A2FDB3}"/>
                </c:ext>
              </c:extLst>
            </c:dLbl>
            <c:dLbl>
              <c:idx val="2"/>
              <c:layout>
                <c:manualLayout>
                  <c:x val="-1.4675052168654943E-3"/>
                  <c:y val="5.8670516225671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78-4EA9-9D81-DC47A7A2FDB3}"/>
                </c:ext>
              </c:extLst>
            </c:dLbl>
            <c:dLbl>
              <c:idx val="3"/>
              <c:layout>
                <c:manualLayout>
                  <c:x val="-1.0761580604982821E-16"/>
                  <c:y val="0.173988427427853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78-4EA9-9D81-DC47A7A2FDB3}"/>
                </c:ext>
              </c:extLst>
            </c:dLbl>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'Piv 3A'!$A$7:$A$11</c:f>
              <c:strCache>
                <c:ptCount val="4"/>
                <c:pt idx="0">
                  <c:v>Operational Config</c:v>
                </c:pt>
                <c:pt idx="1">
                  <c:v>Fuel &amp; Rx Engr</c:v>
                </c:pt>
                <c:pt idx="2">
                  <c:v>Engr Leader &amp; Tech Authority</c:v>
                </c:pt>
                <c:pt idx="3">
                  <c:v>Engr Fundamental</c:v>
                </c:pt>
              </c:strCache>
            </c:strRef>
          </c:cat>
          <c:val>
            <c:numRef>
              <c:f>'Piv 3A'!$B$7:$B$11</c:f>
              <c:numCache>
                <c:formatCode>General</c:formatCode>
                <c:ptCount val="4"/>
                <c:pt idx="0">
                  <c:v>2</c:v>
                </c:pt>
                <c:pt idx="1">
                  <c:v>4</c:v>
                </c:pt>
                <c:pt idx="2">
                  <c:v>1</c:v>
                </c:pt>
                <c:pt idx="3">
                  <c:v>5</c:v>
                </c:pt>
              </c:numCache>
            </c:numRef>
          </c:val>
          <c:extLst>
            <c:ext xmlns:c16="http://schemas.microsoft.com/office/drawing/2014/chart" uri="{C3380CC4-5D6E-409C-BE32-E72D297353CC}">
              <c16:uniqueId val="{00000004-C878-4EA9-9D81-DC47A7A2FDB3}"/>
            </c:ext>
          </c:extLst>
        </c:ser>
        <c:dLbls>
          <c:showLegendKey val="0"/>
          <c:showVal val="0"/>
          <c:showCatName val="0"/>
          <c:showSerName val="0"/>
          <c:showPercent val="0"/>
          <c:showBubbleSize val="0"/>
        </c:dLbls>
        <c:gapWidth val="150"/>
        <c:shape val="box"/>
        <c:axId val="104644992"/>
        <c:axId val="104646912"/>
        <c:axId val="135778304"/>
      </c:bar3DChart>
      <c:catAx>
        <c:axId val="104644992"/>
        <c:scaling>
          <c:orientation val="minMax"/>
        </c:scaling>
        <c:delete val="0"/>
        <c:axPos val="b"/>
        <c:title>
          <c:tx>
            <c:rich>
              <a:bodyPr/>
              <a:lstStyle/>
              <a:p>
                <a:pPr>
                  <a:defRPr/>
                </a:pPr>
                <a:r>
                  <a:rPr lang="en-US" sz="1800" b="1" i="0" baseline="0">
                    <a:effectLst/>
                  </a:rPr>
                  <a:t>Performance Category  (CM and EN)</a:t>
                </a:r>
                <a:endParaRPr lang="en-US">
                  <a:effectLst/>
                </a:endParaRPr>
              </a:p>
            </c:rich>
          </c:tx>
          <c:overlay val="0"/>
        </c:title>
        <c:numFmt formatCode="General" sourceLinked="0"/>
        <c:majorTickMark val="out"/>
        <c:minorTickMark val="none"/>
        <c:tickLblPos val="nextTo"/>
        <c:crossAx val="104646912"/>
        <c:crosses val="autoZero"/>
        <c:auto val="1"/>
        <c:lblAlgn val="ctr"/>
        <c:lblOffset val="100"/>
        <c:noMultiLvlLbl val="0"/>
      </c:catAx>
      <c:valAx>
        <c:axId val="104646912"/>
        <c:scaling>
          <c:orientation val="minMax"/>
          <c:min val="0"/>
        </c:scaling>
        <c:delete val="0"/>
        <c:axPos val="l"/>
        <c:majorGridlines/>
        <c:title>
          <c:tx>
            <c:rich>
              <a:bodyPr rot="-5400000" vert="horz"/>
              <a:lstStyle/>
              <a:p>
                <a:pPr>
                  <a:defRPr/>
                </a:pPr>
                <a:r>
                  <a:rPr lang="en-US" sz="1800" b="1" i="0" baseline="0">
                    <a:effectLst/>
                  </a:rPr>
                  <a:t>Number of AFI </a:t>
                </a:r>
                <a:endParaRPr lang="en-US">
                  <a:effectLst/>
                </a:endParaRPr>
              </a:p>
            </c:rich>
          </c:tx>
          <c:layout>
            <c:manualLayout>
              <c:xMode val="edge"/>
              <c:yMode val="edge"/>
              <c:x val="6.2318129016356669E-3"/>
              <c:y val="0.34394287852558747"/>
            </c:manualLayout>
          </c:layout>
          <c:overlay val="0"/>
          <c:spPr>
            <a:solidFill>
              <a:schemeClr val="bg1"/>
            </a:solidFill>
          </c:spPr>
        </c:title>
        <c:numFmt formatCode="General" sourceLinked="1"/>
        <c:majorTickMark val="out"/>
        <c:minorTickMark val="none"/>
        <c:tickLblPos val="nextTo"/>
        <c:crossAx val="104644992"/>
        <c:crosses val="autoZero"/>
        <c:crossBetween val="between"/>
        <c:minorUnit val="1"/>
      </c:valAx>
      <c:serAx>
        <c:axId val="135778304"/>
        <c:scaling>
          <c:orientation val="minMax"/>
        </c:scaling>
        <c:delete val="1"/>
        <c:axPos val="b"/>
        <c:majorTickMark val="out"/>
        <c:minorTickMark val="none"/>
        <c:tickLblPos val="nextTo"/>
        <c:crossAx val="104646912"/>
        <c:crosses val="autoZero"/>
      </c:serAx>
      <c:spPr>
        <a:solidFill>
          <a:schemeClr val="bg1"/>
        </a:solidFill>
      </c:spPr>
    </c:plotArea>
    <c:plotVisOnly val="1"/>
    <c:dispBlanksAs val="gap"/>
    <c:showDLblsOverMax val="0"/>
  </c:chart>
  <c:externalData r:id="rId1">
    <c:autoUpdate val="0"/>
  </c:externalData>
  <c:userShapes r:id="rId2"/>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[AFI &amp; PD Trend Data 22Qtr2 Open.xlsx]Piv 4A!PivotTable1</c:name>
    <c:fmtId val="61"/>
  </c:pivotSource>
  <c:chart>
    <c:title>
      <c:tx>
        <c:rich>
          <a:bodyPr/>
          <a:lstStyle/>
          <a:p>
            <a:pPr>
              <a:defRPr/>
            </a:pPr>
            <a:r>
              <a:rPr lang="en-US" sz="1800" b="1" i="0" baseline="0" dirty="0">
                <a:effectLst/>
              </a:rPr>
              <a:t>Equipment Reliability Performance Gaps </a:t>
            </a:r>
            <a:endParaRPr lang="en-US" dirty="0">
              <a:effectLst/>
            </a:endParaRPr>
          </a:p>
        </c:rich>
      </c:tx>
      <c:layout>
        <c:manualLayout>
          <c:xMode val="edge"/>
          <c:yMode val="edge"/>
          <c:x val="0.22999613880062289"/>
          <c:y val="6.535804923066002E-2"/>
        </c:manualLayout>
      </c:layout>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dLbl>
          <c:idx val="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6"/>
        <c:dLbl>
          <c:idx val="0"/>
          <c:layout>
            <c:manualLayout>
              <c:x val="-2.9350104337309887E-3"/>
              <c:y val="0.11531791120218166"/>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7"/>
        <c:dLbl>
          <c:idx val="0"/>
          <c:layout>
            <c:manualLayout>
              <c:x val="0"/>
              <c:y val="0.1193641537005038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8"/>
        <c:dLbl>
          <c:idx val="0"/>
          <c:layout>
            <c:manualLayout>
              <c:x val="-5.3807903024914106E-17"/>
              <c:y val="0.2002890036669470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dLbl>
          <c:idx val="0"/>
          <c:layout>
            <c:manualLayout>
              <c:x val="0"/>
              <c:y val="5.260115247818805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0"/>
        <c:dLbl>
          <c:idx val="0"/>
          <c:layout>
            <c:manualLayout>
              <c:x val="-2.9350104337309887E-3"/>
              <c:y val="4.8554909979866036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dLbl>
          <c:idx val="0"/>
          <c:layout>
            <c:manualLayout>
              <c:x val="0"/>
              <c:y val="5.462427372734921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2"/>
        <c:marker>
          <c:symbol val="none"/>
        </c:marker>
        <c:dLbl>
          <c:idx val="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2.9350104337309887E-3"/>
              <c:y val="0.11531791120218166"/>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0"/>
              <c:y val="0.1193641537005038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5.3807903024914106E-17"/>
              <c:y val="0.2002890036669470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0"/>
              <c:y val="5.260115247818805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2.9350104337309887E-3"/>
              <c:y val="4.8554909979866036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0"/>
              <c:y val="5.462427372734921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9"/>
        <c:marker>
          <c:symbol val="none"/>
        </c:marker>
        <c:dLbl>
          <c:idx val="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2.9350104337309887E-3"/>
              <c:y val="0.11531791120218166"/>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0"/>
              <c:y val="0.1193641537005038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5.3807903024914106E-17"/>
              <c:y val="0.2002890036669470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3"/>
        <c:dLbl>
          <c:idx val="0"/>
          <c:layout>
            <c:manualLayout>
              <c:x val="0"/>
              <c:y val="5.260115247818805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2.9350104337309887E-3"/>
              <c:y val="4.8554909979866036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0"/>
              <c:y val="5.462427372734921E-2"/>
            </c:manualLayout>
          </c:layout>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view3D>
      <c:rotX val="15"/>
      <c:rotY val="20"/>
      <c:rAngAx val="0"/>
    </c:view3D>
    <c:floor>
      <c:thickness val="0"/>
    </c:floor>
    <c:sideWall>
      <c:thickness val="0"/>
    </c:sideWall>
    <c:backWall>
      <c:thickness val="0"/>
    </c:backWall>
    <c:plotArea>
      <c:layout>
        <c:manualLayout>
          <c:layoutTarget val="inner"/>
          <c:xMode val="edge"/>
          <c:yMode val="edge"/>
          <c:x val="5.6913163677475911E-2"/>
          <c:y val="0.15640517459288802"/>
          <c:w val="0.8218830810070008"/>
          <c:h val="0.71238869161956342"/>
        </c:manualLayout>
      </c:layout>
      <c:bar3DChart>
        <c:barDir val="col"/>
        <c:grouping val="standard"/>
        <c:varyColors val="0"/>
        <c:ser>
          <c:idx val="0"/>
          <c:order val="0"/>
          <c:tx>
            <c:strRef>
              <c:f>'Piv 4A'!$B$5:$B$6</c:f>
              <c:strCache>
                <c:ptCount val="1"/>
                <c:pt idx="0">
                  <c:v>Total</c:v>
                </c:pt>
              </c:strCache>
            </c:strRef>
          </c:tx>
          <c:invertIfNegative val="0"/>
          <c:dLbls>
            <c:dLbl>
              <c:idx val="0"/>
              <c:layout>
                <c:manualLayout>
                  <c:x val="-2.9350104337309887E-3"/>
                  <c:y val="0.1153179112021816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B3-430C-A31F-D8264A6558E4}"/>
                </c:ext>
              </c:extLst>
            </c:dLbl>
            <c:dLbl>
              <c:idx val="1"/>
              <c:layout>
                <c:manualLayout>
                  <c:x val="0"/>
                  <c:y val="0.119364153700503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B3-430C-A31F-D8264A6558E4}"/>
                </c:ext>
              </c:extLst>
            </c:dLbl>
            <c:dLbl>
              <c:idx val="2"/>
              <c:layout>
                <c:manualLayout>
                  <c:x val="-5.3807903024914106E-17"/>
                  <c:y val="0.200289003666947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B3-430C-A31F-D8264A6558E4}"/>
                </c:ext>
              </c:extLst>
            </c:dLbl>
            <c:dLbl>
              <c:idx val="3"/>
              <c:layout>
                <c:manualLayout>
                  <c:x val="0"/>
                  <c:y val="5.260115247818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B3-430C-A31F-D8264A6558E4}"/>
                </c:ext>
              </c:extLst>
            </c:dLbl>
            <c:dLbl>
              <c:idx val="4"/>
              <c:layout>
                <c:manualLayout>
                  <c:x val="-2.9350104337309887E-3"/>
                  <c:y val="4.85549099798660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B3-430C-A31F-D8264A6558E4}"/>
                </c:ext>
              </c:extLst>
            </c:dLbl>
            <c:dLbl>
              <c:idx val="5"/>
              <c:layout>
                <c:manualLayout>
                  <c:x val="0"/>
                  <c:y val="5.462427372734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B3-430C-A31F-D8264A6558E4}"/>
                </c:ext>
              </c:extLst>
            </c:dLbl>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'Piv 4A'!$A$7:$A$13</c:f>
              <c:strCache>
                <c:ptCount val="6"/>
                <c:pt idx="0">
                  <c:v>Repeat &amp; Longstndng ER</c:v>
                </c:pt>
                <c:pt idx="1">
                  <c:v>Acute Equip Fail</c:v>
                </c:pt>
                <c:pt idx="2">
                  <c:v>PM Prog</c:v>
                </c:pt>
                <c:pt idx="3">
                  <c:v>Comp Programs</c:v>
                </c:pt>
                <c:pt idx="4">
                  <c:v>Life Cycle Mgmt</c:v>
                </c:pt>
                <c:pt idx="5">
                  <c:v>Material Reliability</c:v>
                </c:pt>
              </c:strCache>
            </c:strRef>
          </c:cat>
          <c:val>
            <c:numRef>
              <c:f>'Piv 4A'!$B$7:$B$13</c:f>
              <c:numCache>
                <c:formatCode>General</c:formatCode>
                <c:ptCount val="6"/>
                <c:pt idx="0">
                  <c:v>4</c:v>
                </c:pt>
                <c:pt idx="1">
                  <c:v>4</c:v>
                </c:pt>
                <c:pt idx="2">
                  <c:v>6</c:v>
                </c:pt>
                <c:pt idx="3">
                  <c:v>1</c:v>
                </c:pt>
                <c:pt idx="4">
                  <c:v>1</c:v>
                </c:pt>
                <c:pt idx="5">
                  <c:v>1</c:v>
                </c:pt>
              </c:numCache>
            </c:numRef>
          </c:val>
          <c:extLst>
            <c:ext xmlns:c16="http://schemas.microsoft.com/office/drawing/2014/chart" uri="{C3380CC4-5D6E-409C-BE32-E72D297353CC}">
              <c16:uniqueId val="{00000006-F4B3-430C-A31F-D8264A6558E4}"/>
            </c:ext>
          </c:extLst>
        </c:ser>
        <c:dLbls>
          <c:showLegendKey val="0"/>
          <c:showVal val="0"/>
          <c:showCatName val="0"/>
          <c:showSerName val="0"/>
          <c:showPercent val="0"/>
          <c:showBubbleSize val="0"/>
        </c:dLbls>
        <c:gapWidth val="150"/>
        <c:shape val="box"/>
        <c:axId val="104585856"/>
        <c:axId val="104747776"/>
        <c:axId val="135779648"/>
      </c:bar3DChart>
      <c:catAx>
        <c:axId val="104585856"/>
        <c:scaling>
          <c:orientation val="minMax"/>
        </c:scaling>
        <c:delete val="0"/>
        <c:axPos val="b"/>
        <c:title>
          <c:tx>
            <c:rich>
              <a:bodyPr/>
              <a:lstStyle/>
              <a:p>
                <a:pPr>
                  <a:defRPr/>
                </a:pPr>
                <a:r>
                  <a:rPr lang="en-US" sz="1800" b="1" i="0" baseline="0">
                    <a:effectLst/>
                  </a:rPr>
                  <a:t>Performance Category  (ER)</a:t>
                </a:r>
                <a:endParaRPr lang="en-US">
                  <a:effectLst/>
                </a:endParaRPr>
              </a:p>
            </c:rich>
          </c:tx>
          <c:overlay val="0"/>
        </c:title>
        <c:numFmt formatCode="General" sourceLinked="0"/>
        <c:majorTickMark val="out"/>
        <c:minorTickMark val="none"/>
        <c:tickLblPos val="nextTo"/>
        <c:crossAx val="104747776"/>
        <c:crosses val="autoZero"/>
        <c:auto val="1"/>
        <c:lblAlgn val="ctr"/>
        <c:lblOffset val="100"/>
        <c:noMultiLvlLbl val="0"/>
      </c:catAx>
      <c:valAx>
        <c:axId val="104747776"/>
        <c:scaling>
          <c:orientation val="minMax"/>
          <c:min val="0"/>
        </c:scaling>
        <c:delete val="0"/>
        <c:axPos val="l"/>
        <c:majorGridlines/>
        <c:title>
          <c:tx>
            <c:rich>
              <a:bodyPr rot="-5400000" vert="horz"/>
              <a:lstStyle/>
              <a:p>
                <a:pPr>
                  <a:defRPr/>
                </a:pPr>
                <a:r>
                  <a:rPr lang="en-US" sz="1800" b="1" i="0" baseline="0">
                    <a:effectLst/>
                  </a:rPr>
                  <a:t>Number of AFI </a:t>
                </a:r>
                <a:endParaRPr lang="en-US">
                  <a:effectLst/>
                </a:endParaRPr>
              </a:p>
            </c:rich>
          </c:tx>
          <c:overlay val="0"/>
        </c:title>
        <c:numFmt formatCode="General" sourceLinked="1"/>
        <c:majorTickMark val="out"/>
        <c:minorTickMark val="none"/>
        <c:tickLblPos val="nextTo"/>
        <c:crossAx val="104585856"/>
        <c:crosses val="autoZero"/>
        <c:crossBetween val="between"/>
        <c:minorUnit val="1"/>
      </c:valAx>
      <c:serAx>
        <c:axId val="135779648"/>
        <c:scaling>
          <c:orientation val="minMax"/>
        </c:scaling>
        <c:delete val="1"/>
        <c:axPos val="b"/>
        <c:majorTickMark val="out"/>
        <c:minorTickMark val="none"/>
        <c:tickLblPos val="nextTo"/>
        <c:crossAx val="104747776"/>
        <c:crosses val="autoZero"/>
      </c:serAx>
    </c:plotArea>
    <c:plotVisOnly val="1"/>
    <c:dispBlanksAs val="gap"/>
    <c:showDLblsOverMax val="0"/>
  </c:chart>
  <c:externalData r:id="rId1">
    <c:autoUpdate val="0"/>
  </c:externalData>
  <c:userShapes r:id="rId2"/>
  <c:extLst>
    <c:ext xmlns:c14="http://schemas.microsoft.com/office/drawing/2007/8/2/chart" uri="{781A3756-C4B2-4CAC-9D66-4F8BD8637D16}">
      <c14:pivotOptions>
        <c14:dropZoneFilter val="1"/>
        <c14:dropZoneCategories val="1"/>
        <c14:dropZoneData val="1"/>
        <c14:dropZonesVisible val="1"/>
      </c14:pivotOptions>
    </c:ext>
  </c:extLst>
</c:chartSpace>
</file>

<file path=ppt/drawings/drawing1.xml><?xml version="1.0" encoding="utf-8"?>
<c:userShapes xmlns:c="http://schemas.openxmlformats.org/drawingml/2006/chart">
  <cdr:relSizeAnchor xmlns:cdr="http://schemas.openxmlformats.org/drawingml/2006/chartDrawing">
    <cdr:from>
      <cdr:x>0.55988</cdr:x>
      <cdr:y>0.15952</cdr:y>
    </cdr:from>
    <cdr:to>
      <cdr:x>0.91165</cdr:x>
      <cdr:y>0.26804</cdr:y>
    </cdr:to>
    <cdr:sp macro="" textlink="">
      <cdr:nvSpPr>
        <cdr:cNvPr id="2" name="TextBox 1"/>
        <cdr:cNvSpPr txBox="1"/>
      </cdr:nvSpPr>
      <cdr:spPr>
        <a:xfrm xmlns:a="http://schemas.openxmlformats.org/drawingml/2006/main">
          <a:off x="4845309" y="1001396"/>
          <a:ext cx="3044268" cy="6812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Notes:</a:t>
          </a:r>
        </a:p>
        <a:p xmlns:a="http://schemas.openxmlformats.org/drawingml/2006/main">
          <a:r>
            <a:rPr lang="en-US" sz="1100" dirty="0">
              <a:effectLst/>
              <a:latin typeface="+mn-lt"/>
              <a:ea typeface="+mn-ea"/>
              <a:cs typeface="+mn-cs"/>
            </a:rPr>
            <a:t>1) Includes last 4 quarters </a:t>
          </a:r>
          <a:r>
            <a:rPr lang="en-US" sz="1100" baseline="0" dirty="0">
              <a:effectLst/>
              <a:latin typeface="+mn-lt"/>
              <a:ea typeface="+mn-ea"/>
              <a:cs typeface="+mn-cs"/>
            </a:rPr>
            <a:t>(ending 6/17/22)</a:t>
          </a:r>
          <a:endParaRPr lang="en-US" dirty="0">
            <a:effectLst/>
          </a:endParaRPr>
        </a:p>
        <a:p xmlns:a="http://schemas.openxmlformats.org/drawingml/2006/main">
          <a:r>
            <a:rPr lang="en-US" sz="1100" baseline="0" dirty="0"/>
            <a:t>2) Includes  CM and EN AFIs </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0.60008</cdr:x>
      <cdr:y>0.15319</cdr:y>
    </cdr:from>
    <cdr:to>
      <cdr:x>0.95185</cdr:x>
      <cdr:y>0.26171</cdr:y>
    </cdr:to>
    <cdr:sp macro="" textlink="">
      <cdr:nvSpPr>
        <cdr:cNvPr id="2" name="TextBox 1"/>
        <cdr:cNvSpPr txBox="1"/>
      </cdr:nvSpPr>
      <cdr:spPr>
        <a:xfrm xmlns:a="http://schemas.openxmlformats.org/drawingml/2006/main">
          <a:off x="5189287" y="965701"/>
          <a:ext cx="3042007" cy="6841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Notes:</a:t>
          </a:r>
        </a:p>
        <a:p xmlns:a="http://schemas.openxmlformats.org/drawingml/2006/main">
          <a:r>
            <a:rPr lang="en-US" sz="1100">
              <a:effectLst/>
              <a:latin typeface="+mn-lt"/>
              <a:ea typeface="+mn-ea"/>
              <a:cs typeface="+mn-cs"/>
            </a:rPr>
            <a:t>1) Includes last 4 quarters </a:t>
          </a:r>
          <a:r>
            <a:rPr lang="en-US" sz="1100" baseline="0">
              <a:effectLst/>
              <a:latin typeface="+mn-lt"/>
              <a:ea typeface="+mn-ea"/>
              <a:cs typeface="+mn-cs"/>
            </a:rPr>
            <a:t>(ending 6/17/22)</a:t>
          </a:r>
          <a:endParaRPr lang="en-US">
            <a:effectLst/>
          </a:endParaRPr>
        </a:p>
        <a:p xmlns:a="http://schemas.openxmlformats.org/drawingml/2006/main">
          <a:r>
            <a:rPr lang="en-US" sz="1100" baseline="0" dirty="0"/>
            <a:t>2) Includes  ER  AFIs</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2838" cy="46529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8041" y="2"/>
            <a:ext cx="3014024" cy="465297"/>
          </a:xfrm>
          <a:prstGeom prst="rect">
            <a:avLst/>
          </a:prstGeom>
        </p:spPr>
        <p:txBody>
          <a:bodyPr vert="horz" lIns="91440" tIns="45720" rIns="91440" bIns="45720" rtlCol="0"/>
          <a:lstStyle>
            <a:lvl1pPr algn="r">
              <a:defRPr sz="1200"/>
            </a:lvl1pPr>
          </a:lstStyle>
          <a:p>
            <a:fld id="{648D69E3-5709-430E-9DB0-24F4540828F9}" type="datetimeFigureOut">
              <a:rPr lang="en-US" smtClean="0"/>
              <a:t>6/28/2022</a:t>
            </a:fld>
            <a:endParaRPr lang="en-US"/>
          </a:p>
        </p:txBody>
      </p:sp>
      <p:sp>
        <p:nvSpPr>
          <p:cNvPr id="4" name="Footer Placeholder 3"/>
          <p:cNvSpPr>
            <a:spLocks noGrp="1"/>
          </p:cNvSpPr>
          <p:nvPr>
            <p:ph type="ftr" sz="quarter" idx="2"/>
          </p:nvPr>
        </p:nvSpPr>
        <p:spPr>
          <a:xfrm>
            <a:off x="0" y="8838506"/>
            <a:ext cx="3012838" cy="46529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8041" y="8838506"/>
            <a:ext cx="3014024" cy="465297"/>
          </a:xfrm>
          <a:prstGeom prst="rect">
            <a:avLst/>
          </a:prstGeom>
        </p:spPr>
        <p:txBody>
          <a:bodyPr vert="horz" lIns="91440" tIns="45720" rIns="91440" bIns="45720" rtlCol="0" anchor="b"/>
          <a:lstStyle>
            <a:lvl1pPr algn="r">
              <a:defRPr sz="1200"/>
            </a:lvl1pPr>
          </a:lstStyle>
          <a:p>
            <a:fld id="{80DE3729-E00C-493C-AC9C-B9A234B29045}" type="slidenum">
              <a:rPr lang="en-US" smtClean="0"/>
              <a:t>‹#›</a:t>
            </a:fld>
            <a:endParaRPr lang="en-US"/>
          </a:p>
        </p:txBody>
      </p:sp>
    </p:spTree>
    <p:extLst>
      <p:ext uri="{BB962C8B-B14F-4D97-AF65-F5344CB8AC3E}">
        <p14:creationId xmlns:p14="http://schemas.microsoft.com/office/powerpoint/2010/main" val="4085257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3075" cy="465297"/>
          </a:xfrm>
          <a:prstGeom prst="rect">
            <a:avLst/>
          </a:prstGeom>
        </p:spPr>
        <p:txBody>
          <a:bodyPr vert="horz" lIns="108850" tIns="54425" rIns="108850" bIns="54425" rtlCol="0"/>
          <a:lstStyle>
            <a:lvl1pPr algn="l">
              <a:defRPr sz="1400"/>
            </a:lvl1pPr>
          </a:lstStyle>
          <a:p>
            <a:endParaRPr lang="en-US"/>
          </a:p>
        </p:txBody>
      </p:sp>
      <p:sp>
        <p:nvSpPr>
          <p:cNvPr id="3" name="Date Placeholder 2"/>
          <p:cNvSpPr>
            <a:spLocks noGrp="1"/>
          </p:cNvSpPr>
          <p:nvPr>
            <p:ph type="dt" idx="1"/>
          </p:nvPr>
        </p:nvSpPr>
        <p:spPr>
          <a:xfrm>
            <a:off x="3938566" y="2"/>
            <a:ext cx="3013075" cy="465297"/>
          </a:xfrm>
          <a:prstGeom prst="rect">
            <a:avLst/>
          </a:prstGeom>
        </p:spPr>
        <p:txBody>
          <a:bodyPr vert="horz" lIns="108850" tIns="54425" rIns="108850" bIns="54425" rtlCol="0"/>
          <a:lstStyle>
            <a:lvl1pPr algn="r">
              <a:defRPr sz="1400"/>
            </a:lvl1pPr>
          </a:lstStyle>
          <a:p>
            <a:fld id="{3DA1140D-617D-4125-A096-6BC4DC328451}" type="datetimeFigureOut">
              <a:rPr lang="en-US" smtClean="0"/>
              <a:t>6/28/2022</a:t>
            </a:fld>
            <a:endParaRPr lang="en-US"/>
          </a:p>
        </p:txBody>
      </p:sp>
      <p:sp>
        <p:nvSpPr>
          <p:cNvPr id="4" name="Slide Image Placeholder 3"/>
          <p:cNvSpPr>
            <a:spLocks noGrp="1" noRot="1" noChangeAspect="1"/>
          </p:cNvSpPr>
          <p:nvPr>
            <p:ph type="sldImg" idx="2"/>
          </p:nvPr>
        </p:nvSpPr>
        <p:spPr>
          <a:xfrm>
            <a:off x="1149350" y="696913"/>
            <a:ext cx="4654550" cy="3490912"/>
          </a:xfrm>
          <a:prstGeom prst="rect">
            <a:avLst/>
          </a:prstGeom>
          <a:noFill/>
          <a:ln w="12700">
            <a:solidFill>
              <a:prstClr val="black"/>
            </a:solidFill>
          </a:ln>
        </p:spPr>
        <p:txBody>
          <a:bodyPr vert="horz" lIns="108850" tIns="54425" rIns="108850" bIns="54425" rtlCol="0" anchor="ctr"/>
          <a:lstStyle/>
          <a:p>
            <a:endParaRPr lang="en-US"/>
          </a:p>
        </p:txBody>
      </p:sp>
      <p:sp>
        <p:nvSpPr>
          <p:cNvPr id="5" name="Notes Placeholder 4"/>
          <p:cNvSpPr>
            <a:spLocks noGrp="1"/>
          </p:cNvSpPr>
          <p:nvPr>
            <p:ph type="body" sz="quarter" idx="3"/>
          </p:nvPr>
        </p:nvSpPr>
        <p:spPr>
          <a:xfrm>
            <a:off x="695325" y="4420315"/>
            <a:ext cx="5562600" cy="4187667"/>
          </a:xfrm>
          <a:prstGeom prst="rect">
            <a:avLst/>
          </a:prstGeom>
        </p:spPr>
        <p:txBody>
          <a:bodyPr vert="horz" lIns="108850" tIns="54425" rIns="108850" bIns="54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5"/>
            <a:ext cx="3013075" cy="465297"/>
          </a:xfrm>
          <a:prstGeom prst="rect">
            <a:avLst/>
          </a:prstGeom>
        </p:spPr>
        <p:txBody>
          <a:bodyPr vert="horz" lIns="108850" tIns="54425" rIns="108850" bIns="54425" rtlCol="0" anchor="b"/>
          <a:lstStyle>
            <a:lvl1pPr algn="l">
              <a:defRPr sz="1400"/>
            </a:lvl1pPr>
          </a:lstStyle>
          <a:p>
            <a:endParaRPr lang="en-US"/>
          </a:p>
        </p:txBody>
      </p:sp>
      <p:sp>
        <p:nvSpPr>
          <p:cNvPr id="7" name="Slide Number Placeholder 6"/>
          <p:cNvSpPr>
            <a:spLocks noGrp="1"/>
          </p:cNvSpPr>
          <p:nvPr>
            <p:ph type="sldNum" sz="quarter" idx="5"/>
          </p:nvPr>
        </p:nvSpPr>
        <p:spPr>
          <a:xfrm>
            <a:off x="3938566" y="8839015"/>
            <a:ext cx="3013075" cy="465297"/>
          </a:xfrm>
          <a:prstGeom prst="rect">
            <a:avLst/>
          </a:prstGeom>
        </p:spPr>
        <p:txBody>
          <a:bodyPr vert="horz" lIns="108850" tIns="54425" rIns="108850" bIns="54425" rtlCol="0" anchor="b"/>
          <a:lstStyle>
            <a:lvl1pPr algn="r">
              <a:defRPr sz="1400"/>
            </a:lvl1pPr>
          </a:lstStyle>
          <a:p>
            <a:fld id="{ACBE795B-CBBD-447F-A869-635A1F43C126}" type="slidenum">
              <a:rPr lang="en-US" smtClean="0"/>
              <a:t>‹#›</a:t>
            </a:fld>
            <a:endParaRPr lang="en-US"/>
          </a:p>
        </p:txBody>
      </p:sp>
    </p:spTree>
    <p:extLst>
      <p:ext uri="{BB962C8B-B14F-4D97-AF65-F5344CB8AC3E}">
        <p14:creationId xmlns:p14="http://schemas.microsoft.com/office/powerpoint/2010/main" val="257084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16E20-0752-4037-9855-1B3ABBDF79F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47574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of 24 are tied to Risk Recognition </a:t>
            </a:r>
          </a:p>
          <a:p>
            <a:r>
              <a:rPr lang="en-US" dirty="0"/>
              <a:t>2 Critical thinking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65748-E0C2-4B4B-A15C-6D372F00D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558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65748-E0C2-4B4B-A15C-6D372F00D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25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050"/>
            <a:r>
              <a:rPr lang="en-US" sz="1200" b="0" i="0" u="none" strike="noStrike" baseline="0" dirty="0">
                <a:latin typeface="Verdana" panose="020B0604030504040204" pitchFamily="34" charset="0"/>
              </a:rPr>
              <a:t>Plant modifications at Zebra sites have contributed to the industry events cited in the IER. </a:t>
            </a:r>
          </a:p>
          <a:p>
            <a:pPr marR="1050"/>
            <a:r>
              <a:rPr lang="en-US" sz="1200" b="0" i="0" u="none" strike="noStrike" baseline="0" dirty="0">
                <a:latin typeface="Verdana" panose="020B0604030504040204" pitchFamily="34" charset="0"/>
              </a:rPr>
              <a:t>These events have been caused by:</a:t>
            </a:r>
          </a:p>
          <a:p>
            <a:pPr marR="1050" lvl="1"/>
            <a:r>
              <a:rPr lang="en-US" sz="1200" dirty="0">
                <a:latin typeface="Verdana" panose="020B0604030504040204" pitchFamily="34" charset="0"/>
              </a:rPr>
              <a:t>L</a:t>
            </a:r>
            <a:r>
              <a:rPr lang="en-US" sz="1200" b="0" i="0" u="none" strike="noStrike" baseline="0" dirty="0">
                <a:latin typeface="Verdana" panose="020B0604030504040204" pitchFamily="34" charset="0"/>
              </a:rPr>
              <a:t>ack of thorough risk identification (4c),</a:t>
            </a:r>
          </a:p>
          <a:p>
            <a:pPr marR="1050" lvl="1"/>
            <a:r>
              <a:rPr lang="en-US" sz="1200" dirty="0">
                <a:latin typeface="Verdana" panose="020B0604030504040204" pitchFamily="34" charset="0"/>
              </a:rPr>
              <a:t>I</a:t>
            </a:r>
            <a:r>
              <a:rPr lang="en-US" sz="1200" b="0" i="0" u="none" strike="noStrike" baseline="0" dirty="0">
                <a:latin typeface="Verdana" panose="020B0604030504040204" pitchFamily="34" charset="0"/>
              </a:rPr>
              <a:t>nadequate actions taken to address identified risk (4C)</a:t>
            </a:r>
          </a:p>
          <a:p>
            <a:pPr marR="1050" lvl="1"/>
            <a:r>
              <a:rPr lang="en-US" sz="1200" dirty="0">
                <a:latin typeface="Verdana" panose="020B0604030504040204" pitchFamily="34" charset="0"/>
              </a:rPr>
              <a:t>I</a:t>
            </a:r>
            <a:r>
              <a:rPr lang="en-US" sz="1200" b="0" i="0" u="none" strike="noStrike" baseline="0" dirty="0">
                <a:latin typeface="Verdana" panose="020B0604030504040204" pitchFamily="34" charset="0"/>
              </a:rPr>
              <a:t>nadequate vendor oversight. (Rec 7)</a:t>
            </a:r>
          </a:p>
          <a:p>
            <a:pPr marL="457200" marR="1050" lvl="1" indent="0">
              <a:buNone/>
            </a:pPr>
            <a:endParaRPr lang="en-US" sz="1200" b="0" i="0" u="none" strike="noStrike" baseline="0" dirty="0">
              <a:latin typeface="Verdana" panose="020B0604030504040204" pitchFamily="34" charset="0"/>
            </a:endParaRPr>
          </a:p>
          <a:p>
            <a:pPr marL="457200" marR="1050" lvl="1" indent="0">
              <a:buNone/>
            </a:pPr>
            <a:r>
              <a:rPr lang="en-US" sz="1200" dirty="0">
                <a:latin typeface="Verdana" panose="020B0604030504040204" pitchFamily="34" charset="0"/>
              </a:rPr>
              <a:t>Lack of stakeholder engagement/recognizing proficiency gaps</a:t>
            </a:r>
            <a:endParaRPr lang="en-US" sz="1200" b="0" i="0" u="none" strike="noStrike" baseline="0" dirty="0">
              <a:latin typeface="Verdana" panose="020B0604030504040204" pitchFamily="34" charset="0"/>
            </a:endParaRPr>
          </a:p>
          <a:p>
            <a:pPr marL="0" marR="0" lvl="0" indent="0">
              <a:spcBef>
                <a:spcPts val="805"/>
              </a:spcBef>
              <a:spcAft>
                <a:spcPts val="0"/>
              </a:spcAft>
              <a:buFont typeface="Symbol" panose="05050102010706020507" pitchFamily="18" charset="2"/>
              <a:buNone/>
              <a:tabLst>
                <a:tab pos="530860" algn="l"/>
              </a:tabLst>
            </a:pPr>
            <a:endParaRPr lang="en-US" sz="10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65748-E0C2-4B4B-A15C-6D372F00D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626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65748-E0C2-4B4B-A15C-6D372F00D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612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B1A2F8-582B-4121-B9E3-3D056AD0FDDC}" type="slidenum">
              <a:rPr lang="en-US" smtClean="0"/>
              <a:t>19</a:t>
            </a:fld>
            <a:endParaRPr lang="en-US" dirty="0"/>
          </a:p>
        </p:txBody>
      </p:sp>
    </p:spTree>
    <p:extLst>
      <p:ext uri="{BB962C8B-B14F-4D97-AF65-F5344CB8AC3E}">
        <p14:creationId xmlns:p14="http://schemas.microsoft.com/office/powerpoint/2010/main" val="1221154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16E20-0752-4037-9855-1B3ABBDF79F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680072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23D504-D823-4CE0-BAF8-3B6E25F8F4FD}" type="slidenum">
              <a:rPr lang="en-US" smtClean="0"/>
              <a:t>23</a:t>
            </a:fld>
            <a:endParaRPr lang="en-US" dirty="0"/>
          </a:p>
        </p:txBody>
      </p:sp>
    </p:spTree>
    <p:extLst>
      <p:ext uri="{BB962C8B-B14F-4D97-AF65-F5344CB8AC3E}">
        <p14:creationId xmlns:p14="http://schemas.microsoft.com/office/powerpoint/2010/main" val="2113812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23D504-D823-4CE0-BAF8-3B6E25F8F4FD}" type="slidenum">
              <a:rPr lang="en-US" smtClean="0"/>
              <a:t>24</a:t>
            </a:fld>
            <a:endParaRPr lang="en-US" dirty="0"/>
          </a:p>
        </p:txBody>
      </p:sp>
    </p:spTree>
    <p:extLst>
      <p:ext uri="{BB962C8B-B14F-4D97-AF65-F5344CB8AC3E}">
        <p14:creationId xmlns:p14="http://schemas.microsoft.com/office/powerpoint/2010/main" val="2981124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95% of your assets walk out the gate every day. </a:t>
            </a:r>
          </a:p>
          <a:p>
            <a:r>
              <a:rPr lang="en-US" baseline="0" dirty="0"/>
              <a:t>How do you ensure that you have right capacity and capability to prevent, detect and handle problems of an aging fleet?</a:t>
            </a:r>
          </a:p>
          <a:p>
            <a:r>
              <a:rPr lang="en-US" baseline="0" dirty="0"/>
              <a:t>IER 14-20 : Cause week TC throughout the organization </a:t>
            </a:r>
          </a:p>
          <a:p>
            <a:r>
              <a:rPr lang="en-US" baseline="0" dirty="0"/>
              <a:t>Millstone example on design basis </a:t>
            </a:r>
          </a:p>
        </p:txBody>
      </p:sp>
      <p:sp>
        <p:nvSpPr>
          <p:cNvPr id="4" name="Slide Number Placeholder 3"/>
          <p:cNvSpPr>
            <a:spLocks noGrp="1"/>
          </p:cNvSpPr>
          <p:nvPr>
            <p:ph type="sldNum" sz="quarter" idx="10"/>
          </p:nvPr>
        </p:nvSpPr>
        <p:spPr/>
        <p:txBody>
          <a:bodyPr/>
          <a:lstStyle/>
          <a:p>
            <a:fld id="{2323D504-D823-4CE0-BAF8-3B6E25F8F4FD}" type="slidenum">
              <a:rPr lang="en-US" smtClean="0"/>
              <a:t>25</a:t>
            </a:fld>
            <a:endParaRPr lang="en-US" dirty="0"/>
          </a:p>
        </p:txBody>
      </p:sp>
    </p:spTree>
    <p:extLst>
      <p:ext uri="{BB962C8B-B14F-4D97-AF65-F5344CB8AC3E}">
        <p14:creationId xmlns:p14="http://schemas.microsoft.com/office/powerpoint/2010/main" val="1349468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16E20-0752-4037-9855-1B3ABBDF79F4}"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553557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CB88F-2ACC-473C-8568-36DCD2AE45F2}" type="slidenum">
              <a:rPr lang="en-US" smtClean="0"/>
              <a:t>3</a:t>
            </a:fld>
            <a:endParaRPr lang="en-US" dirty="0"/>
          </a:p>
        </p:txBody>
      </p:sp>
    </p:spTree>
    <p:extLst>
      <p:ext uri="{BB962C8B-B14F-4D97-AF65-F5344CB8AC3E}">
        <p14:creationId xmlns:p14="http://schemas.microsoft.com/office/powerpoint/2010/main" val="2423341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Times New Roman" panose="02020603050405020304" pitchFamily="18" charset="0"/>
              </a:rPr>
              <a:t>2030 End States:</a:t>
            </a:r>
          </a:p>
          <a:p>
            <a:pPr algn="l"/>
            <a:r>
              <a:rPr lang="en-US" b="0" i="0" dirty="0">
                <a:solidFill>
                  <a:srgbClr val="000000"/>
                </a:solidFill>
                <a:effectLst/>
                <a:latin typeface="Times New Roman" panose="02020603050405020304" pitchFamily="18" charset="0"/>
              </a:rPr>
              <a:t>* Staying on Top culture is deeply embedded</a:t>
            </a:r>
          </a:p>
          <a:p>
            <a:pPr algn="l"/>
            <a:r>
              <a:rPr lang="en-US" b="0" i="0" dirty="0">
                <a:solidFill>
                  <a:srgbClr val="000000"/>
                </a:solidFill>
                <a:effectLst/>
                <a:latin typeface="Times New Roman" panose="02020603050405020304" pitchFamily="18" charset="0"/>
              </a:rPr>
              <a:t>* Significant reduction in consequential events</a:t>
            </a:r>
          </a:p>
          <a:p>
            <a:pPr algn="l"/>
            <a:r>
              <a:rPr lang="en-US" b="0" i="0" dirty="0">
                <a:solidFill>
                  <a:srgbClr val="000000"/>
                </a:solidFill>
                <a:effectLst/>
                <a:latin typeface="Times New Roman" panose="02020603050405020304" pitchFamily="18" charset="0"/>
              </a:rPr>
              <a:t>* Significant improvement in bottom quartile industrywide Performance Indicator Index (PII)</a:t>
            </a:r>
          </a:p>
          <a:p>
            <a:pPr algn="l"/>
            <a:r>
              <a:rPr lang="en-US" b="0" i="0" dirty="0">
                <a:solidFill>
                  <a:srgbClr val="000000"/>
                </a:solidFill>
                <a:effectLst/>
                <a:latin typeface="Times New Roman" panose="02020603050405020304" pitchFamily="18" charset="0"/>
              </a:rPr>
              <a:t>* Teaching and learning excellence achieved</a:t>
            </a:r>
          </a:p>
          <a:p>
            <a:endParaRPr lang="en-US" dirty="0"/>
          </a:p>
        </p:txBody>
      </p:sp>
      <p:sp>
        <p:nvSpPr>
          <p:cNvPr id="4" name="Slide Number Placeholder 3"/>
          <p:cNvSpPr>
            <a:spLocks noGrp="1"/>
          </p:cNvSpPr>
          <p:nvPr>
            <p:ph type="sldNum" sz="quarter" idx="5"/>
          </p:nvPr>
        </p:nvSpPr>
        <p:spPr/>
        <p:txBody>
          <a:bodyPr/>
          <a:lstStyle/>
          <a:p>
            <a:fld id="{ACBE795B-CBBD-447F-A869-635A1F43C126}" type="slidenum">
              <a:rPr lang="en-US" smtClean="0"/>
              <a:t>28</a:t>
            </a:fld>
            <a:endParaRPr lang="en-US"/>
          </a:p>
        </p:txBody>
      </p:sp>
    </p:spTree>
    <p:extLst>
      <p:ext uri="{BB962C8B-B14F-4D97-AF65-F5344CB8AC3E}">
        <p14:creationId xmlns:p14="http://schemas.microsoft.com/office/powerpoint/2010/main" val="3013533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CB88F-2ACC-473C-8568-36DCD2AE45F2}" type="slidenum">
              <a:rPr lang="en-US" smtClean="0"/>
              <a:t>30</a:t>
            </a:fld>
            <a:endParaRPr lang="en-US" dirty="0"/>
          </a:p>
        </p:txBody>
      </p:sp>
    </p:spTree>
    <p:extLst>
      <p:ext uri="{BB962C8B-B14F-4D97-AF65-F5344CB8AC3E}">
        <p14:creationId xmlns:p14="http://schemas.microsoft.com/office/powerpoint/2010/main" val="113968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16E20-0752-4037-9855-1B3ABBDF79F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3254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p:txBody>
          <a:bodyPr/>
          <a:lstStyle/>
          <a:p>
            <a:r>
              <a:rPr lang="en-US" dirty="0"/>
              <a:t>“Prevention”</a:t>
            </a:r>
            <a:r>
              <a:rPr lang="en-US" baseline="0" dirty="0"/>
              <a:t> of </a:t>
            </a:r>
            <a:r>
              <a:rPr lang="en-US" dirty="0"/>
              <a:t>Foreign material intrusion</a:t>
            </a:r>
            <a:r>
              <a:rPr lang="en-US" baseline="0" dirty="0"/>
              <a:t> into open systems, pool or reactor cavity, and due to internal system degradation will be focused on. Maintenance will be assisting in these reviews, where applicable.</a:t>
            </a:r>
          </a:p>
          <a:p>
            <a:pPr marL="0" lvl="1" defTabSz="1071195">
              <a:defRPr/>
            </a:pPr>
            <a:r>
              <a:rPr lang="en-US" sz="2600" dirty="0"/>
              <a:t>Team review approach during plant evaluations, as TC applies to all departments making technical decisions</a:t>
            </a:r>
          </a:p>
          <a:p>
            <a:endParaRPr lang="en-US" dirty="0"/>
          </a:p>
        </p:txBody>
      </p:sp>
      <p:sp>
        <p:nvSpPr>
          <p:cNvPr id="4" name="Slide Number Placeholder 3"/>
          <p:cNvSpPr>
            <a:spLocks noGrp="1"/>
          </p:cNvSpPr>
          <p:nvPr>
            <p:ph type="sldNum" sz="quarter" idx="10"/>
          </p:nvPr>
        </p:nvSpPr>
        <p:spPr/>
        <p:txBody>
          <a:bodyPr/>
          <a:lstStyle/>
          <a:p>
            <a:fld id="{5AC16E20-0752-4037-9855-1B3ABBDF79F4}"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676261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p:txBody>
          <a:bodyPr/>
          <a:lstStyle/>
          <a:p>
            <a:r>
              <a:rPr lang="en-US" dirty="0"/>
              <a:t>“Prevention”</a:t>
            </a:r>
            <a:r>
              <a:rPr lang="en-US" baseline="0" dirty="0"/>
              <a:t> of </a:t>
            </a:r>
            <a:r>
              <a:rPr lang="en-US" dirty="0"/>
              <a:t>Foreign material intrusion</a:t>
            </a:r>
            <a:r>
              <a:rPr lang="en-US" baseline="0" dirty="0"/>
              <a:t> into open systems, pool or reactor cavity, and due to internal system degradation will be focused on. Maintenance will be assisting in these reviews, where applicable.</a:t>
            </a:r>
          </a:p>
          <a:p>
            <a:pPr marL="0" lvl="1" defTabSz="1071195">
              <a:defRPr/>
            </a:pPr>
            <a:r>
              <a:rPr lang="en-US" sz="2600" dirty="0"/>
              <a:t>Team review approach during plant evaluations, as TC applies to all departments making technical decisions</a:t>
            </a:r>
          </a:p>
          <a:p>
            <a:endParaRPr lang="en-US" dirty="0"/>
          </a:p>
        </p:txBody>
      </p:sp>
      <p:sp>
        <p:nvSpPr>
          <p:cNvPr id="4" name="Slide Number Placeholder 3"/>
          <p:cNvSpPr>
            <a:spLocks noGrp="1"/>
          </p:cNvSpPr>
          <p:nvPr>
            <p:ph type="sldNum" sz="quarter" idx="10"/>
          </p:nvPr>
        </p:nvSpPr>
        <p:spPr/>
        <p:txBody>
          <a:bodyPr/>
          <a:lstStyle/>
          <a:p>
            <a:fld id="{5AC16E20-0752-4037-9855-1B3ABBDF79F4}"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136685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16E20-0752-4037-9855-1B3ABBDF79F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947574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p:txBody>
          <a:bodyPr/>
          <a:lstStyle/>
          <a:p>
            <a:pPr lvl="0"/>
            <a:r>
              <a:rPr lang="en-US" b="1" dirty="0"/>
              <a:t>These</a:t>
            </a:r>
            <a:r>
              <a:rPr lang="en-US" b="1" baseline="0" dirty="0"/>
              <a:t> activities can affect Technical evaluation preparation, reviews of evaluations, and organizational standards for performance of engineering tasks</a:t>
            </a:r>
            <a:endParaRPr lang="en-US" b="1" dirty="0"/>
          </a:p>
          <a:p>
            <a:pPr lvl="0"/>
            <a:endParaRPr lang="en-US" dirty="0"/>
          </a:p>
          <a:p>
            <a:pPr lvl="0"/>
            <a:r>
              <a:rPr lang="en-US" b="1" dirty="0"/>
              <a:t>Project Review Visits (PRV):  </a:t>
            </a:r>
            <a:r>
              <a:rPr lang="en-US" dirty="0"/>
              <a:t>For stations that are undertaking significant projects, review visits will be scheduled to provide an independent check that lessons learned from IER 14-20 Rec-3 are being appropriately applied. The intent is to be proactive in helping member stations in avoiding significant technical errors and consequences</a:t>
            </a:r>
          </a:p>
          <a:p>
            <a:r>
              <a:rPr lang="en-US" dirty="0">
                <a:effectLst/>
                <a:ea typeface="Verdana" pitchFamily="34" charset="0"/>
                <a:cs typeface="Verdana" pitchFamily="34" charset="0"/>
              </a:rPr>
              <a:t>Managing projects with enterprise risk. Completed three</a:t>
            </a:r>
            <a:r>
              <a:rPr lang="en-US" baseline="0" dirty="0">
                <a:effectLst/>
                <a:ea typeface="Verdana" pitchFamily="34" charset="0"/>
                <a:cs typeface="Verdana" pitchFamily="34" charset="0"/>
              </a:rPr>
              <a:t> </a:t>
            </a:r>
            <a:r>
              <a:rPr lang="en-US" b="1" baseline="0" dirty="0">
                <a:effectLst/>
                <a:ea typeface="Verdana" pitchFamily="34" charset="0"/>
                <a:cs typeface="Verdana" pitchFamily="34" charset="0"/>
              </a:rPr>
              <a:t>(WC, FCS and Prairie Island)</a:t>
            </a:r>
            <a:r>
              <a:rPr lang="en-US" b="1" dirty="0">
                <a:effectLst/>
                <a:ea typeface="Verdana" pitchFamily="34" charset="0"/>
                <a:cs typeface="Verdana" pitchFamily="34" charset="0"/>
              </a:rPr>
              <a:t> </a:t>
            </a:r>
            <a:r>
              <a:rPr lang="en-US" dirty="0">
                <a:ea typeface="Verdana" pitchFamily="34" charset="0"/>
                <a:cs typeface="Verdana" pitchFamily="34" charset="0"/>
              </a:rPr>
              <a:t>Major/</a:t>
            </a:r>
            <a:r>
              <a:rPr lang="en-US" dirty="0" err="1">
                <a:ea typeface="Verdana" pitchFamily="34" charset="0"/>
                <a:cs typeface="Verdana" pitchFamily="34" charset="0"/>
              </a:rPr>
              <a:t>FOAK</a:t>
            </a:r>
            <a:r>
              <a:rPr lang="en-US" dirty="0">
                <a:ea typeface="Verdana" pitchFamily="34" charset="0"/>
                <a:cs typeface="Verdana" pitchFamily="34" charset="0"/>
              </a:rPr>
              <a:t> modification, consequence, etc.</a:t>
            </a:r>
          </a:p>
          <a:p>
            <a:r>
              <a:rPr lang="en-US" dirty="0">
                <a:effectLst/>
                <a:ea typeface="Verdana" pitchFamily="34" charset="0"/>
                <a:cs typeface="Verdana" pitchFamily="34" charset="0"/>
              </a:rPr>
              <a:t>EN vendor oversight and support</a:t>
            </a:r>
            <a:r>
              <a:rPr lang="en-US" baseline="0" dirty="0">
                <a:effectLst/>
                <a:ea typeface="Verdana" pitchFamily="34" charset="0"/>
                <a:cs typeface="Verdana" pitchFamily="34" charset="0"/>
              </a:rPr>
              <a:t>     </a:t>
            </a:r>
            <a:r>
              <a:rPr lang="en-US" dirty="0">
                <a:effectLst/>
                <a:ea typeface="Verdana" pitchFamily="34" charset="0"/>
                <a:cs typeface="Verdana" pitchFamily="34" charset="0"/>
              </a:rPr>
              <a:t>Vendor/owner transparency, project manager proficiency, etc.</a:t>
            </a:r>
            <a:endParaRPr lang="en-US" dirty="0">
              <a:ea typeface="Verdana" pitchFamily="34" charset="0"/>
              <a:cs typeface="Verdana" pitchFamily="34" charset="0"/>
            </a:endParaRPr>
          </a:p>
          <a:p>
            <a:r>
              <a:rPr lang="en-US" b="1" dirty="0">
                <a:effectLst/>
                <a:ea typeface="Verdana" pitchFamily="34" charset="0"/>
                <a:cs typeface="Verdana" pitchFamily="34" charset="0"/>
              </a:rPr>
              <a:t>Technical conscience health</a:t>
            </a:r>
          </a:p>
          <a:p>
            <a:pPr defTabSz="1077657">
              <a:defRPr/>
            </a:pPr>
            <a:r>
              <a:rPr lang="en-US" dirty="0"/>
              <a:t>Technical conscience Review Visits (TCRV): The intent is to intervene in the early stages of decline to prevent or minimize the number of consequential events by identifying faint signals for the stations that may be showing weaknesses in Technical Conscience. </a:t>
            </a:r>
            <a:r>
              <a:rPr lang="en-US" dirty="0">
                <a:effectLst/>
                <a:ea typeface="Verdana" pitchFamily="34" charset="0"/>
                <a:cs typeface="Verdana" pitchFamily="34" charset="0"/>
              </a:rPr>
              <a:t>Completed one </a:t>
            </a:r>
            <a:r>
              <a:rPr lang="en-US" baseline="0" dirty="0">
                <a:effectLst/>
                <a:ea typeface="Verdana" pitchFamily="34" charset="0"/>
                <a:cs typeface="Verdana" pitchFamily="34" charset="0"/>
              </a:rPr>
              <a:t> </a:t>
            </a:r>
            <a:r>
              <a:rPr lang="en-US" b="1" baseline="0" dirty="0">
                <a:effectLst/>
                <a:ea typeface="Verdana" pitchFamily="34" charset="0"/>
                <a:cs typeface="Verdana" pitchFamily="34" charset="0"/>
              </a:rPr>
              <a:t>(PSEG)</a:t>
            </a:r>
            <a:r>
              <a:rPr lang="en-US" b="1" dirty="0">
                <a:effectLst/>
                <a:ea typeface="Verdana" pitchFamily="34" charset="0"/>
                <a:cs typeface="Verdana" pitchFamily="34" charset="0"/>
              </a:rPr>
              <a:t> -</a:t>
            </a:r>
            <a:r>
              <a:rPr lang="en-US" dirty="0">
                <a:ea typeface="Verdana" pitchFamily="34" charset="0"/>
                <a:cs typeface="Verdana" pitchFamily="34" charset="0"/>
              </a:rPr>
              <a:t>Technical decision weaknesses</a:t>
            </a:r>
            <a:endParaRPr lang="en-US" dirty="0"/>
          </a:p>
          <a:p>
            <a:pPr lvl="0"/>
            <a:r>
              <a:rPr lang="en-US" b="1" dirty="0"/>
              <a:t>Design Basis Review Visits (DBRV): </a:t>
            </a:r>
            <a:r>
              <a:rPr lang="en-US" dirty="0"/>
              <a:t>The intent is to prevent consequential events and loss of regulatory margin because of weak understanding and maintenance of the design and licensing requirements. These review visits will focus on performance objective defined in CM.1 and lessons learned from IER. </a:t>
            </a:r>
            <a:r>
              <a:rPr lang="en-US" b="1" dirty="0"/>
              <a:t>Planned – Columbia, Palisades, Salem</a:t>
            </a:r>
          </a:p>
          <a:p>
            <a:pPr defTabSz="1077657">
              <a:defRPr/>
            </a:pPr>
            <a:r>
              <a:rPr lang="en-US" b="1" dirty="0"/>
              <a:t>Columbia Design Basis Review Visit </a:t>
            </a:r>
            <a:r>
              <a:rPr lang="en-US" dirty="0"/>
              <a:t>– Because of performance issues identified during the last evaluation, Columbia is considered vulnerable to consequential events and loss of regulatory margin because of weak understanding and maintenance of the design and licensing requirements.  Working with the station leadership team a one-week review visit is scheduled for August 3, 2015. </a:t>
            </a:r>
          </a:p>
          <a:p>
            <a:pPr lvl="0"/>
            <a:r>
              <a:rPr lang="en-US" b="1" u="sng" dirty="0"/>
              <a:t>Palisades:  </a:t>
            </a:r>
            <a:r>
              <a:rPr lang="en-US" dirty="0"/>
              <a:t>Not designed to SRP, pre-GDC, Weak engineering, high engineering leadership turnover and design engineering personnel.  No power uprate recent scrutiny in design basis area by NRC or others. </a:t>
            </a:r>
            <a:endParaRPr lang="en-US" b="1" dirty="0"/>
          </a:p>
          <a:p>
            <a:r>
              <a:rPr lang="en-US" b="1" u="sng" dirty="0"/>
              <a:t>Salem 1&amp;2:  </a:t>
            </a:r>
            <a:r>
              <a:rPr lang="en-US" dirty="0"/>
              <a:t>Not designed to SRP, pre-GDC, Weak engineering, high engineering leadership turnover and design engineering personnel.  No power uprate recent scrutiny in design basis area by NRC or others. Last plant evaluation identified weaknesses in technical conscience. </a:t>
            </a:r>
          </a:p>
          <a:p>
            <a:endParaRPr lang="en-US" dirty="0"/>
          </a:p>
        </p:txBody>
      </p:sp>
      <p:sp>
        <p:nvSpPr>
          <p:cNvPr id="4" name="Slide Number Placeholder 3"/>
          <p:cNvSpPr>
            <a:spLocks noGrp="1"/>
          </p:cNvSpPr>
          <p:nvPr>
            <p:ph type="sldNum" sz="quarter" idx="10"/>
          </p:nvPr>
        </p:nvSpPr>
        <p:spPr/>
        <p:txBody>
          <a:bodyPr/>
          <a:lstStyle/>
          <a:p>
            <a:fld id="{7F023AA5-E376-4DFD-AFF5-8C471AD8B07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54417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65748-E0C2-4B4B-A15C-6D372F00D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5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65748-E0C2-4B4B-A15C-6D372F00D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877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31301"/>
            <a:ext cx="6858000" cy="2387600"/>
          </a:xfrm>
        </p:spPr>
        <p:txBody>
          <a:bodyPr anchor="b">
            <a:normAutofit/>
          </a:bodyPr>
          <a:lstStyle>
            <a:lvl1pPr algn="ctr">
              <a:lnSpc>
                <a:spcPct val="78000"/>
              </a:lnSpc>
              <a:defRPr sz="6000" spc="-225">
                <a:solidFill>
                  <a:schemeClr val="accent5">
                    <a:lumMod val="50000"/>
                  </a:schemeClr>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143000" y="3690657"/>
            <a:ext cx="6858000" cy="1375756"/>
          </a:xfrm>
        </p:spPr>
        <p:txBody>
          <a:bodyPr>
            <a:normAutofit/>
          </a:bodyPr>
          <a:lstStyle>
            <a:lvl1pPr marL="0" indent="0" algn="ctr">
              <a:lnSpc>
                <a:spcPct val="75000"/>
              </a:lnSpc>
              <a:spcBef>
                <a:spcPts val="450"/>
              </a:spcBef>
              <a:buNone/>
              <a:defRPr sz="3000" baseline="0">
                <a:solidFill>
                  <a:schemeClr val="accent5">
                    <a:lumMod val="50000"/>
                  </a:schemeClr>
                </a:solidFill>
                <a:latin typeface="Segoe UI" panose="020B0502040204020203" pitchFamily="34" charset="0"/>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Speaker Name</a:t>
            </a:r>
          </a:p>
        </p:txBody>
      </p:sp>
      <p:sp>
        <p:nvSpPr>
          <p:cNvPr id="6" name="Slide Number Placeholder 5"/>
          <p:cNvSpPr>
            <a:spLocks noGrp="1"/>
          </p:cNvSpPr>
          <p:nvPr>
            <p:ph type="sldNum" sz="quarter" idx="12"/>
          </p:nvPr>
        </p:nvSpPr>
        <p:spPr>
          <a:xfrm>
            <a:off x="7086600" y="6492876"/>
            <a:ext cx="2057400" cy="365125"/>
          </a:xfrm>
          <a:prstGeom prst="rect">
            <a:avLst/>
          </a:prstGeom>
        </p:spPr>
        <p:txBody>
          <a:bodyPr/>
          <a:lstStyle>
            <a:lvl1pPr algn="r">
              <a:defRPr sz="1350" b="1">
                <a:solidFill>
                  <a:srgbClr val="002060"/>
                </a:solidFill>
              </a:defRPr>
            </a:lvl1pPr>
          </a:lstStyle>
          <a:p>
            <a:fld id="{4A4E699D-56E7-4D39-94B3-BF5E825A13BD}" type="slidenum">
              <a:rPr lang="en-US" smtClean="0"/>
              <a:pPr/>
              <a:t>‹#›</a:t>
            </a:fld>
            <a:endParaRPr lang="en-US" dirty="0"/>
          </a:p>
        </p:txBody>
      </p:sp>
    </p:spTree>
    <p:extLst>
      <p:ext uri="{BB962C8B-B14F-4D97-AF65-F5344CB8AC3E}">
        <p14:creationId xmlns:p14="http://schemas.microsoft.com/office/powerpoint/2010/main" val="2376243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ectangle 4"/>
          <p:cNvSpPr/>
          <p:nvPr userDrawn="1"/>
        </p:nvSpPr>
        <p:spPr>
          <a:xfrm>
            <a:off x="257908" y="296985"/>
            <a:ext cx="8646380" cy="6036083"/>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53989FF-9763-4C25-98BB-0D5AFC50A802}" type="slidenum">
              <a:rPr lang="en-US" smtClean="0"/>
              <a:pPr/>
              <a:t>‹#›</a:t>
            </a:fld>
            <a:endParaRPr lang="en-US"/>
          </a:p>
        </p:txBody>
      </p:sp>
      <p:sp>
        <p:nvSpPr>
          <p:cNvPr id="7" name="Title Placeholder 1"/>
          <p:cNvSpPr>
            <a:spLocks noGrp="1"/>
          </p:cNvSpPr>
          <p:nvPr>
            <p:ph type="title"/>
          </p:nvPr>
        </p:nvSpPr>
        <p:spPr>
          <a:xfrm>
            <a:off x="381000" y="429847"/>
            <a:ext cx="8377238" cy="9840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9" name="Text Placeholder 2"/>
          <p:cNvSpPr>
            <a:spLocks noGrp="1"/>
          </p:cNvSpPr>
          <p:nvPr>
            <p:ph idx="1"/>
          </p:nvPr>
        </p:nvSpPr>
        <p:spPr>
          <a:xfrm>
            <a:off x="381000" y="1519767"/>
            <a:ext cx="8377238" cy="46418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5530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0295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98448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62608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36471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89659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950" spc="-225">
                <a:solidFill>
                  <a:schemeClr val="accent5">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5">
                  <a:lumMod val="75000"/>
                </a:schemeClr>
              </a:buClr>
              <a:defRPr spc="-113">
                <a:solidFill>
                  <a:schemeClr val="accent5">
                    <a:lumMod val="50000"/>
                  </a:schemeClr>
                </a:solidFill>
              </a:defRPr>
            </a:lvl1pPr>
            <a:lvl2pPr>
              <a:buClr>
                <a:schemeClr val="accent5">
                  <a:lumMod val="75000"/>
                </a:schemeClr>
              </a:buClr>
              <a:defRPr spc="-113">
                <a:solidFill>
                  <a:schemeClr val="accent5">
                    <a:lumMod val="50000"/>
                  </a:schemeClr>
                </a:solidFill>
              </a:defRPr>
            </a:lvl2pPr>
            <a:lvl3pPr>
              <a:buClr>
                <a:schemeClr val="accent5">
                  <a:lumMod val="75000"/>
                </a:schemeClr>
              </a:buClr>
              <a:defRPr spc="-113">
                <a:solidFill>
                  <a:schemeClr val="accent5">
                    <a:lumMod val="50000"/>
                  </a:schemeClr>
                </a:solidFill>
              </a:defRPr>
            </a:lvl3pPr>
            <a:lvl4pPr>
              <a:buClr>
                <a:schemeClr val="accent5">
                  <a:lumMod val="75000"/>
                </a:schemeClr>
              </a:buClr>
              <a:defRPr spc="-113">
                <a:solidFill>
                  <a:schemeClr val="accent5">
                    <a:lumMod val="50000"/>
                  </a:schemeClr>
                </a:solidFill>
              </a:defRPr>
            </a:lvl4pPr>
            <a:lvl5pPr>
              <a:buClr>
                <a:schemeClr val="accent5">
                  <a:lumMod val="75000"/>
                </a:schemeClr>
              </a:buClr>
              <a:defRPr spc="-113">
                <a:solidFill>
                  <a:schemeClr val="accent5">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7086600" y="6492876"/>
            <a:ext cx="2057400" cy="365125"/>
          </a:xfrm>
          <a:prstGeom prst="rect">
            <a:avLst/>
          </a:prstGeom>
        </p:spPr>
        <p:txBody>
          <a:bodyPr/>
          <a:lstStyle>
            <a:lvl1pPr algn="r">
              <a:defRPr sz="1350" b="1">
                <a:solidFill>
                  <a:srgbClr val="002060"/>
                </a:solidFill>
              </a:defRPr>
            </a:lvl1pPr>
          </a:lstStyle>
          <a:p>
            <a:fld id="{4A4E699D-56E7-4D39-94B3-BF5E825A13BD}" type="slidenum">
              <a:rPr lang="en-US" smtClean="0"/>
              <a:pPr/>
              <a:t>‹#›</a:t>
            </a:fld>
            <a:endParaRPr lang="en-US" dirty="0"/>
          </a:p>
        </p:txBody>
      </p:sp>
    </p:spTree>
    <p:extLst>
      <p:ext uri="{BB962C8B-B14F-4D97-AF65-F5344CB8AC3E}">
        <p14:creationId xmlns:p14="http://schemas.microsoft.com/office/powerpoint/2010/main" val="117991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1419" y="365126"/>
            <a:ext cx="7886700" cy="1325563"/>
          </a:xfrm>
        </p:spPr>
        <p:txBody>
          <a:bodyPr>
            <a:normAutofit/>
          </a:bodyPr>
          <a:lstStyle>
            <a:lvl1pPr>
              <a:defRPr sz="4950" spc="-225">
                <a:solidFill>
                  <a:schemeClr val="accent5">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1011419" y="1825625"/>
            <a:ext cx="7886700" cy="4351338"/>
          </a:xfrm>
        </p:spPr>
        <p:txBody>
          <a:bodyPr/>
          <a:lstStyle>
            <a:lvl1pPr>
              <a:buClr>
                <a:schemeClr val="accent5">
                  <a:lumMod val="75000"/>
                </a:schemeClr>
              </a:buClr>
              <a:defRPr spc="-113">
                <a:solidFill>
                  <a:schemeClr val="accent5">
                    <a:lumMod val="50000"/>
                  </a:schemeClr>
                </a:solidFill>
              </a:defRPr>
            </a:lvl1pPr>
            <a:lvl2pPr>
              <a:buClr>
                <a:schemeClr val="accent5">
                  <a:lumMod val="75000"/>
                </a:schemeClr>
              </a:buClr>
              <a:defRPr spc="-113">
                <a:solidFill>
                  <a:schemeClr val="accent5">
                    <a:lumMod val="50000"/>
                  </a:schemeClr>
                </a:solidFill>
              </a:defRPr>
            </a:lvl2pPr>
            <a:lvl3pPr>
              <a:buClr>
                <a:schemeClr val="accent5">
                  <a:lumMod val="75000"/>
                </a:schemeClr>
              </a:buClr>
              <a:defRPr spc="-113">
                <a:solidFill>
                  <a:schemeClr val="accent5">
                    <a:lumMod val="50000"/>
                  </a:schemeClr>
                </a:solidFill>
              </a:defRPr>
            </a:lvl3pPr>
            <a:lvl4pPr>
              <a:buClr>
                <a:schemeClr val="accent5">
                  <a:lumMod val="75000"/>
                </a:schemeClr>
              </a:buClr>
              <a:defRPr spc="-113">
                <a:solidFill>
                  <a:schemeClr val="accent5">
                    <a:lumMod val="50000"/>
                  </a:schemeClr>
                </a:solidFill>
              </a:defRPr>
            </a:lvl4pPr>
            <a:lvl5pPr>
              <a:buClr>
                <a:schemeClr val="accent5">
                  <a:lumMod val="75000"/>
                </a:schemeClr>
              </a:buClr>
              <a:defRPr spc="-113">
                <a:solidFill>
                  <a:schemeClr val="accent5">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7086600" y="6492876"/>
            <a:ext cx="2057400" cy="365125"/>
          </a:xfrm>
          <a:prstGeom prst="rect">
            <a:avLst/>
          </a:prstGeom>
        </p:spPr>
        <p:txBody>
          <a:bodyPr/>
          <a:lstStyle>
            <a:lvl1pPr algn="r">
              <a:defRPr sz="1350" b="1">
                <a:solidFill>
                  <a:srgbClr val="002060"/>
                </a:solidFill>
              </a:defRPr>
            </a:lvl1pPr>
          </a:lstStyle>
          <a:p>
            <a:fld id="{4A4E699D-56E7-4D39-94B3-BF5E825A13BD}" type="slidenum">
              <a:rPr lang="en-US" smtClean="0"/>
              <a:pPr/>
              <a:t>‹#›</a:t>
            </a:fld>
            <a:endParaRPr lang="en-US" dirty="0"/>
          </a:p>
        </p:txBody>
      </p:sp>
    </p:spTree>
    <p:extLst>
      <p:ext uri="{BB962C8B-B14F-4D97-AF65-F5344CB8AC3E}">
        <p14:creationId xmlns:p14="http://schemas.microsoft.com/office/powerpoint/2010/main" val="199935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950" spc="-225">
                <a:solidFill>
                  <a:schemeClr val="accent5">
                    <a:lumMod val="50000"/>
                  </a:schemeClr>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20306" y="1825625"/>
            <a:ext cx="3886200" cy="4351338"/>
          </a:xfrm>
        </p:spPr>
        <p:txBody>
          <a:bodyPr/>
          <a:lstStyle>
            <a:lvl1pPr>
              <a:buClr>
                <a:schemeClr val="accent5">
                  <a:lumMod val="75000"/>
                </a:schemeClr>
              </a:buClr>
              <a:defRPr spc="-113">
                <a:solidFill>
                  <a:schemeClr val="accent5">
                    <a:lumMod val="50000"/>
                  </a:schemeClr>
                </a:solidFill>
              </a:defRPr>
            </a:lvl1pPr>
            <a:lvl2pPr>
              <a:buClr>
                <a:schemeClr val="accent5">
                  <a:lumMod val="75000"/>
                </a:schemeClr>
              </a:buClr>
              <a:defRPr spc="-113">
                <a:solidFill>
                  <a:schemeClr val="accent5">
                    <a:lumMod val="50000"/>
                  </a:schemeClr>
                </a:solidFill>
              </a:defRPr>
            </a:lvl2pPr>
            <a:lvl3pPr>
              <a:buClr>
                <a:schemeClr val="accent5">
                  <a:lumMod val="75000"/>
                </a:schemeClr>
              </a:buClr>
              <a:defRPr spc="-113">
                <a:solidFill>
                  <a:schemeClr val="accent5">
                    <a:lumMod val="50000"/>
                  </a:schemeClr>
                </a:solidFill>
              </a:defRPr>
            </a:lvl3pPr>
            <a:lvl4pPr>
              <a:buClr>
                <a:schemeClr val="accent5">
                  <a:lumMod val="75000"/>
                </a:schemeClr>
              </a:buClr>
              <a:defRPr spc="-113">
                <a:solidFill>
                  <a:schemeClr val="accent5">
                    <a:lumMod val="50000"/>
                  </a:schemeClr>
                </a:solidFill>
              </a:defRPr>
            </a:lvl4pPr>
            <a:lvl5pPr>
              <a:buClr>
                <a:schemeClr val="accent5">
                  <a:lumMod val="75000"/>
                </a:schemeClr>
              </a:buClr>
              <a:defRPr spc="-113">
                <a:solidFill>
                  <a:schemeClr val="accent5">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20806" y="1825625"/>
            <a:ext cx="3886200" cy="4351338"/>
          </a:xfrm>
        </p:spPr>
        <p:txBody>
          <a:bodyPr/>
          <a:lstStyle>
            <a:lvl1pPr>
              <a:buClr>
                <a:schemeClr val="accent5">
                  <a:lumMod val="75000"/>
                </a:schemeClr>
              </a:buClr>
              <a:defRPr spc="-113">
                <a:solidFill>
                  <a:schemeClr val="accent5">
                    <a:lumMod val="50000"/>
                  </a:schemeClr>
                </a:solidFill>
              </a:defRPr>
            </a:lvl1pPr>
            <a:lvl2pPr>
              <a:buClr>
                <a:schemeClr val="accent5">
                  <a:lumMod val="75000"/>
                </a:schemeClr>
              </a:buClr>
              <a:defRPr spc="-113">
                <a:solidFill>
                  <a:schemeClr val="accent5">
                    <a:lumMod val="50000"/>
                  </a:schemeClr>
                </a:solidFill>
              </a:defRPr>
            </a:lvl2pPr>
            <a:lvl3pPr>
              <a:buClr>
                <a:schemeClr val="accent5">
                  <a:lumMod val="75000"/>
                </a:schemeClr>
              </a:buClr>
              <a:defRPr spc="-113">
                <a:solidFill>
                  <a:schemeClr val="accent5">
                    <a:lumMod val="50000"/>
                  </a:schemeClr>
                </a:solidFill>
              </a:defRPr>
            </a:lvl3pPr>
            <a:lvl4pPr>
              <a:buClr>
                <a:schemeClr val="accent5">
                  <a:lumMod val="75000"/>
                </a:schemeClr>
              </a:buClr>
              <a:defRPr spc="-113">
                <a:solidFill>
                  <a:schemeClr val="accent5">
                    <a:lumMod val="50000"/>
                  </a:schemeClr>
                </a:solidFill>
              </a:defRPr>
            </a:lvl4pPr>
            <a:lvl5pPr>
              <a:buClr>
                <a:schemeClr val="accent5">
                  <a:lumMod val="75000"/>
                </a:schemeClr>
              </a:buClr>
              <a:defRPr spc="-113">
                <a:solidFill>
                  <a:schemeClr val="accent5">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7086600" y="6492876"/>
            <a:ext cx="2057400" cy="365125"/>
          </a:xfrm>
          <a:prstGeom prst="rect">
            <a:avLst/>
          </a:prstGeom>
        </p:spPr>
        <p:txBody>
          <a:bodyPr/>
          <a:lstStyle>
            <a:lvl1pPr algn="r">
              <a:defRPr sz="1350" b="1">
                <a:solidFill>
                  <a:srgbClr val="002060"/>
                </a:solidFill>
              </a:defRPr>
            </a:lvl1pPr>
          </a:lstStyle>
          <a:p>
            <a:fld id="{4A4E699D-56E7-4D39-94B3-BF5E825A13BD}" type="slidenum">
              <a:rPr lang="en-US" smtClean="0"/>
              <a:pPr/>
              <a:t>‹#›</a:t>
            </a:fld>
            <a:endParaRPr lang="en-US" dirty="0"/>
          </a:p>
        </p:txBody>
      </p:sp>
    </p:spTree>
    <p:extLst>
      <p:ext uri="{BB962C8B-B14F-4D97-AF65-F5344CB8AC3E}">
        <p14:creationId xmlns:p14="http://schemas.microsoft.com/office/powerpoint/2010/main" val="4119432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2340" y="365126"/>
            <a:ext cx="7886700" cy="1325563"/>
          </a:xfrm>
        </p:spPr>
        <p:txBody>
          <a:bodyPr>
            <a:normAutofit/>
          </a:bodyPr>
          <a:lstStyle>
            <a:lvl1pPr>
              <a:defRPr sz="4950" spc="-225">
                <a:solidFill>
                  <a:schemeClr val="accent5">
                    <a:lumMod val="50000"/>
                  </a:schemeClr>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2967" y="1825625"/>
            <a:ext cx="3886200" cy="4351338"/>
          </a:xfrm>
        </p:spPr>
        <p:txBody>
          <a:bodyPr/>
          <a:lstStyle>
            <a:lvl1pPr>
              <a:buClr>
                <a:schemeClr val="accent5">
                  <a:lumMod val="75000"/>
                </a:schemeClr>
              </a:buClr>
              <a:defRPr spc="-113">
                <a:solidFill>
                  <a:schemeClr val="accent5">
                    <a:lumMod val="50000"/>
                  </a:schemeClr>
                </a:solidFill>
              </a:defRPr>
            </a:lvl1pPr>
            <a:lvl2pPr>
              <a:buClr>
                <a:schemeClr val="accent5">
                  <a:lumMod val="75000"/>
                </a:schemeClr>
              </a:buClr>
              <a:defRPr spc="-113">
                <a:solidFill>
                  <a:schemeClr val="accent5">
                    <a:lumMod val="50000"/>
                  </a:schemeClr>
                </a:solidFill>
              </a:defRPr>
            </a:lvl2pPr>
            <a:lvl3pPr>
              <a:buClr>
                <a:schemeClr val="accent5">
                  <a:lumMod val="75000"/>
                </a:schemeClr>
              </a:buClr>
              <a:defRPr spc="-113">
                <a:solidFill>
                  <a:schemeClr val="accent5">
                    <a:lumMod val="50000"/>
                  </a:schemeClr>
                </a:solidFill>
              </a:defRPr>
            </a:lvl3pPr>
            <a:lvl4pPr>
              <a:buClr>
                <a:schemeClr val="accent5">
                  <a:lumMod val="75000"/>
                </a:schemeClr>
              </a:buClr>
              <a:defRPr spc="-113">
                <a:solidFill>
                  <a:schemeClr val="accent5">
                    <a:lumMod val="50000"/>
                  </a:schemeClr>
                </a:solidFill>
              </a:defRPr>
            </a:lvl4pPr>
            <a:lvl5pPr>
              <a:buClr>
                <a:schemeClr val="accent5">
                  <a:lumMod val="75000"/>
                </a:schemeClr>
              </a:buClr>
              <a:defRPr spc="-113">
                <a:solidFill>
                  <a:schemeClr val="accent5">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3467" y="1825625"/>
            <a:ext cx="3886200" cy="4351338"/>
          </a:xfrm>
        </p:spPr>
        <p:txBody>
          <a:bodyPr/>
          <a:lstStyle>
            <a:lvl1pPr>
              <a:buClr>
                <a:schemeClr val="accent5">
                  <a:lumMod val="75000"/>
                </a:schemeClr>
              </a:buClr>
              <a:defRPr spc="-113">
                <a:solidFill>
                  <a:schemeClr val="accent5">
                    <a:lumMod val="50000"/>
                  </a:schemeClr>
                </a:solidFill>
              </a:defRPr>
            </a:lvl1pPr>
            <a:lvl2pPr>
              <a:buClr>
                <a:schemeClr val="accent5">
                  <a:lumMod val="75000"/>
                </a:schemeClr>
              </a:buClr>
              <a:defRPr spc="-113">
                <a:solidFill>
                  <a:schemeClr val="accent5">
                    <a:lumMod val="50000"/>
                  </a:schemeClr>
                </a:solidFill>
              </a:defRPr>
            </a:lvl2pPr>
            <a:lvl3pPr>
              <a:buClr>
                <a:schemeClr val="accent5">
                  <a:lumMod val="75000"/>
                </a:schemeClr>
              </a:buClr>
              <a:defRPr spc="-113">
                <a:solidFill>
                  <a:schemeClr val="accent5">
                    <a:lumMod val="50000"/>
                  </a:schemeClr>
                </a:solidFill>
              </a:defRPr>
            </a:lvl3pPr>
            <a:lvl4pPr>
              <a:buClr>
                <a:schemeClr val="accent5">
                  <a:lumMod val="75000"/>
                </a:schemeClr>
              </a:buClr>
              <a:defRPr spc="-113">
                <a:solidFill>
                  <a:schemeClr val="accent5">
                    <a:lumMod val="50000"/>
                  </a:schemeClr>
                </a:solidFill>
              </a:defRPr>
            </a:lvl4pPr>
            <a:lvl5pPr>
              <a:buClr>
                <a:schemeClr val="accent5">
                  <a:lumMod val="75000"/>
                </a:schemeClr>
              </a:buClr>
              <a:defRPr spc="-113">
                <a:solidFill>
                  <a:schemeClr val="accent5">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7086600" y="6492876"/>
            <a:ext cx="2057400" cy="365125"/>
          </a:xfrm>
          <a:prstGeom prst="rect">
            <a:avLst/>
          </a:prstGeom>
        </p:spPr>
        <p:txBody>
          <a:bodyPr/>
          <a:lstStyle>
            <a:lvl1pPr algn="r">
              <a:defRPr sz="1350" b="1">
                <a:solidFill>
                  <a:srgbClr val="002060"/>
                </a:solidFill>
              </a:defRPr>
            </a:lvl1pPr>
          </a:lstStyle>
          <a:p>
            <a:fld id="{4A4E699D-56E7-4D39-94B3-BF5E825A13BD}" type="slidenum">
              <a:rPr lang="en-US" smtClean="0"/>
              <a:pPr/>
              <a:t>‹#›</a:t>
            </a:fld>
            <a:endParaRPr lang="en-US" dirty="0"/>
          </a:p>
        </p:txBody>
      </p:sp>
    </p:spTree>
    <p:extLst>
      <p:ext uri="{BB962C8B-B14F-4D97-AF65-F5344CB8AC3E}">
        <p14:creationId xmlns:p14="http://schemas.microsoft.com/office/powerpoint/2010/main" val="682036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950" spc="-225">
                <a:solidFill>
                  <a:schemeClr val="accent5">
                    <a:lumMod val="50000"/>
                  </a:schemeClr>
                </a:solidFill>
              </a:defRPr>
            </a:lvl1pPr>
          </a:lstStyle>
          <a:p>
            <a:r>
              <a:rPr lang="en-US"/>
              <a:t>Click to edit Master title style</a:t>
            </a:r>
            <a:endParaRPr lang="en-US" dirty="0"/>
          </a:p>
        </p:txBody>
      </p:sp>
      <p:sp>
        <p:nvSpPr>
          <p:cNvPr id="6" name="Slide Number Placeholder 5"/>
          <p:cNvSpPr>
            <a:spLocks noGrp="1"/>
          </p:cNvSpPr>
          <p:nvPr>
            <p:ph type="sldNum" sz="quarter" idx="4"/>
          </p:nvPr>
        </p:nvSpPr>
        <p:spPr>
          <a:xfrm>
            <a:off x="7086600" y="6492876"/>
            <a:ext cx="2057400" cy="365125"/>
          </a:xfrm>
          <a:prstGeom prst="rect">
            <a:avLst/>
          </a:prstGeom>
        </p:spPr>
        <p:txBody>
          <a:bodyPr/>
          <a:lstStyle>
            <a:lvl1pPr algn="r">
              <a:defRPr sz="1350" b="1">
                <a:solidFill>
                  <a:srgbClr val="002060"/>
                </a:solidFill>
              </a:defRPr>
            </a:lvl1pPr>
          </a:lstStyle>
          <a:p>
            <a:fld id="{4A4E699D-56E7-4D39-94B3-BF5E825A13BD}" type="slidenum">
              <a:rPr lang="en-US" smtClean="0"/>
              <a:pPr/>
              <a:t>‹#›</a:t>
            </a:fld>
            <a:endParaRPr lang="en-US" dirty="0"/>
          </a:p>
        </p:txBody>
      </p:sp>
    </p:spTree>
    <p:extLst>
      <p:ext uri="{BB962C8B-B14F-4D97-AF65-F5344CB8AC3E}">
        <p14:creationId xmlns:p14="http://schemas.microsoft.com/office/powerpoint/2010/main" val="311350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2342" y="365126"/>
            <a:ext cx="7886700" cy="1325563"/>
          </a:xfrm>
        </p:spPr>
        <p:txBody>
          <a:bodyPr>
            <a:normAutofit/>
          </a:bodyPr>
          <a:lstStyle>
            <a:lvl1pPr>
              <a:defRPr sz="4950" spc="-225">
                <a:solidFill>
                  <a:schemeClr val="accent5">
                    <a:lumMod val="50000"/>
                  </a:schemeClr>
                </a:solidFill>
              </a:defRPr>
            </a:lvl1pPr>
          </a:lstStyle>
          <a:p>
            <a:r>
              <a:rPr lang="en-US"/>
              <a:t>Click to edit Master title style</a:t>
            </a:r>
            <a:endParaRPr lang="en-US" dirty="0"/>
          </a:p>
        </p:txBody>
      </p:sp>
      <p:sp>
        <p:nvSpPr>
          <p:cNvPr id="6" name="Slide Number Placeholder 5"/>
          <p:cNvSpPr>
            <a:spLocks noGrp="1"/>
          </p:cNvSpPr>
          <p:nvPr>
            <p:ph type="sldNum" sz="quarter" idx="4"/>
          </p:nvPr>
        </p:nvSpPr>
        <p:spPr>
          <a:xfrm>
            <a:off x="7086600" y="6492876"/>
            <a:ext cx="2057400" cy="365125"/>
          </a:xfrm>
          <a:prstGeom prst="rect">
            <a:avLst/>
          </a:prstGeom>
        </p:spPr>
        <p:txBody>
          <a:bodyPr/>
          <a:lstStyle>
            <a:lvl1pPr algn="r">
              <a:defRPr sz="1350" b="1">
                <a:solidFill>
                  <a:srgbClr val="002060"/>
                </a:solidFill>
              </a:defRPr>
            </a:lvl1pPr>
          </a:lstStyle>
          <a:p>
            <a:fld id="{4A4E699D-56E7-4D39-94B3-BF5E825A13BD}" type="slidenum">
              <a:rPr lang="en-US" smtClean="0"/>
              <a:pPr/>
              <a:t>‹#›</a:t>
            </a:fld>
            <a:endParaRPr lang="en-US" dirty="0"/>
          </a:p>
        </p:txBody>
      </p:sp>
    </p:spTree>
    <p:extLst>
      <p:ext uri="{BB962C8B-B14F-4D97-AF65-F5344CB8AC3E}">
        <p14:creationId xmlns:p14="http://schemas.microsoft.com/office/powerpoint/2010/main" val="170578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2060"/>
                </a:solidFill>
              </a:defRPr>
            </a:lvl1pPr>
          </a:lstStyle>
          <a:p>
            <a:fld id="{4A4E699D-56E7-4D39-94B3-BF5E825A13BD}" type="slidenum">
              <a:rPr lang="en-US" smtClean="0"/>
              <a:pPr/>
              <a:t>‹#›</a:t>
            </a:fld>
            <a:endParaRPr lang="en-US" dirty="0"/>
          </a:p>
        </p:txBody>
      </p:sp>
      <p:sp>
        <p:nvSpPr>
          <p:cNvPr id="4" name="Rectangle 3"/>
          <p:cNvSpPr/>
          <p:nvPr userDrawn="1"/>
        </p:nvSpPr>
        <p:spPr>
          <a:xfrm>
            <a:off x="268085" y="333153"/>
            <a:ext cx="8622377" cy="61597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68085" y="333153"/>
            <a:ext cx="8622377" cy="1325563"/>
          </a:xfrm>
        </p:spPr>
        <p:txBody>
          <a:bodyPr/>
          <a:lstStyle>
            <a:lvl1pPr marL="127397" indent="0">
              <a:defRPr>
                <a:solidFill>
                  <a:schemeClr val="accent5">
                    <a:lumMod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418670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3989FF-9763-4C25-98BB-0D5AFC50A802}" type="slidenum">
              <a:rPr lang="en-US" smtClean="0"/>
              <a:t>‹#›</a:t>
            </a:fld>
            <a:endParaRPr lang="en-US"/>
          </a:p>
        </p:txBody>
      </p:sp>
      <p:sp>
        <p:nvSpPr>
          <p:cNvPr id="5" name="Rectangle 4"/>
          <p:cNvSpPr/>
          <p:nvPr userDrawn="1"/>
        </p:nvSpPr>
        <p:spPr>
          <a:xfrm>
            <a:off x="257908" y="296985"/>
            <a:ext cx="8646380" cy="6036083"/>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7396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679"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9679"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7086600" y="6492876"/>
            <a:ext cx="2057400" cy="365125"/>
          </a:xfrm>
          <a:prstGeom prst="rect">
            <a:avLst/>
          </a:prstGeom>
        </p:spPr>
        <p:txBody>
          <a:bodyPr/>
          <a:lstStyle>
            <a:lvl1pPr algn="r">
              <a:defRPr sz="1350" b="1">
                <a:solidFill>
                  <a:srgbClr val="002060"/>
                </a:solidFill>
              </a:defRPr>
            </a:lvl1pPr>
          </a:lstStyle>
          <a:p>
            <a:fld id="{4A4E699D-56E7-4D39-94B3-BF5E825A13BD}" type="slidenum">
              <a:rPr lang="en-US" smtClean="0"/>
              <a:pPr/>
              <a:t>‹#›</a:t>
            </a:fld>
            <a:endParaRPr lang="en-US" dirty="0"/>
          </a:p>
        </p:txBody>
      </p:sp>
      <p:sp>
        <p:nvSpPr>
          <p:cNvPr id="5" name="TextBox 4"/>
          <p:cNvSpPr txBox="1"/>
          <p:nvPr userDrawn="1"/>
        </p:nvSpPr>
        <p:spPr>
          <a:xfrm>
            <a:off x="0" y="6576312"/>
            <a:ext cx="2639787" cy="219291"/>
          </a:xfrm>
          <a:prstGeom prst="rect">
            <a:avLst/>
          </a:prstGeom>
          <a:noFill/>
        </p:spPr>
        <p:txBody>
          <a:bodyPr wrap="square" rtlCol="0" anchor="ctr">
            <a:spAutoFit/>
          </a:bodyPr>
          <a:lstStyle/>
          <a:p>
            <a:r>
              <a:rPr lang="en-US" sz="825" b="0" spc="0" dirty="0">
                <a:solidFill>
                  <a:schemeClr val="tx1"/>
                </a:solidFill>
                <a:effectLst/>
                <a:latin typeface="+mn-lt"/>
              </a:rPr>
              <a:t>© Copyright 2022 Institute of Nuclear Power</a:t>
            </a:r>
            <a:r>
              <a:rPr lang="en-US" sz="825" b="0" spc="0" baseline="0" dirty="0">
                <a:solidFill>
                  <a:schemeClr val="tx1"/>
                </a:solidFill>
                <a:effectLst/>
                <a:latin typeface="+mn-lt"/>
              </a:rPr>
              <a:t> Operations</a:t>
            </a:r>
            <a:endParaRPr lang="en-US" sz="825" b="0" spc="0" dirty="0">
              <a:solidFill>
                <a:schemeClr val="tx1"/>
              </a:solidFill>
              <a:effectLst/>
              <a:latin typeface="+mn-lt"/>
            </a:endParaRPr>
          </a:p>
        </p:txBody>
      </p:sp>
      <p:pic>
        <p:nvPicPr>
          <p:cNvPr id="6" name="Picture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96379" y="5718175"/>
            <a:ext cx="688183" cy="917577"/>
          </a:xfrm>
          <a:prstGeom prst="rect">
            <a:avLst/>
          </a:prstGeom>
        </p:spPr>
      </p:pic>
    </p:spTree>
    <p:extLst>
      <p:ext uri="{BB962C8B-B14F-4D97-AF65-F5344CB8AC3E}">
        <p14:creationId xmlns:p14="http://schemas.microsoft.com/office/powerpoint/2010/main" val="416320384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50" r:id="rId10"/>
  </p:sldLayoutIdLst>
  <p:txStyles>
    <p:titleStyle>
      <a:lvl1pPr algn="l" defTabSz="685800" rtl="0" eaLnBrk="1" latinLnBrk="0" hangingPunct="1">
        <a:lnSpc>
          <a:spcPct val="90000"/>
        </a:lnSpc>
        <a:spcBef>
          <a:spcPct val="0"/>
        </a:spcBef>
        <a:buNone/>
        <a:defRPr sz="4950" kern="1200" spc="-225">
          <a:solidFill>
            <a:schemeClr val="accent5">
              <a:lumMod val="75000"/>
            </a:schemeClr>
          </a:solidFill>
          <a:latin typeface="Segoe UI" panose="020B0502040204020203" pitchFamily="34" charset="0"/>
          <a:ea typeface="+mj-ea"/>
          <a:cs typeface="Segoe UI" panose="020B050204020402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300" kern="1200" spc="-113">
          <a:solidFill>
            <a:schemeClr val="accent5">
              <a:lumMod val="75000"/>
            </a:schemeClr>
          </a:solidFill>
          <a:latin typeface="Segoe UI" panose="020B0502040204020203" pitchFamily="34" charset="0"/>
          <a:ea typeface="+mn-ea"/>
          <a:cs typeface="Segoe UI"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3000" kern="1200" spc="-113">
          <a:solidFill>
            <a:schemeClr val="accent5">
              <a:lumMod val="75000"/>
            </a:schemeClr>
          </a:solidFill>
          <a:latin typeface="Segoe UI" panose="020B0502040204020203" pitchFamily="34" charset="0"/>
          <a:ea typeface="+mn-ea"/>
          <a:cs typeface="Segoe UI"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700" kern="1200" spc="-113">
          <a:solidFill>
            <a:schemeClr val="accent5">
              <a:lumMod val="75000"/>
            </a:schemeClr>
          </a:solidFill>
          <a:latin typeface="Segoe UI" panose="020B0502040204020203" pitchFamily="34" charset="0"/>
          <a:ea typeface="+mn-ea"/>
          <a:cs typeface="Segoe UI"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spc="-113">
          <a:solidFill>
            <a:schemeClr val="accent5">
              <a:lumMod val="75000"/>
            </a:schemeClr>
          </a:solidFill>
          <a:latin typeface="Segoe UI" panose="020B0502040204020203" pitchFamily="34" charset="0"/>
          <a:ea typeface="+mn-ea"/>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spc="-113">
          <a:solidFill>
            <a:schemeClr val="accent5">
              <a:lumMod val="75000"/>
            </a:schemeClr>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22702" cy="6848325"/>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582238" y="392684"/>
            <a:ext cx="1979523" cy="269240"/>
          </a:xfrm>
          <a:prstGeom prst="rect">
            <a:avLst/>
          </a:prstGeom>
        </p:spPr>
        <p:txBody>
          <a:bodyPr wrap="square" lIns="0" tIns="0" rIns="0" bIns="0">
            <a:spAutoFit/>
          </a:bodyPr>
          <a:lstStyle>
            <a:lvl1pPr>
              <a:defRPr sz="1600" b="0" i="0">
                <a:solidFill>
                  <a:schemeClr val="bg1"/>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6/28/2022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465737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g"/><Relationship Id="rId3" Type="http://schemas.openxmlformats.org/officeDocument/2006/relationships/image" Target="../media/image9.jpg"/><Relationship Id="rId7" Type="http://schemas.openxmlformats.org/officeDocument/2006/relationships/image" Target="../media/image13.jpg"/><Relationship Id="rId12" Type="http://schemas.openxmlformats.org/officeDocument/2006/relationships/image" Target="../media/image18.jp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5" Type="http://schemas.openxmlformats.org/officeDocument/2006/relationships/image" Target="../media/image21.pn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2555" y="505113"/>
            <a:ext cx="7225145" cy="1456599"/>
          </a:xfrm>
        </p:spPr>
        <p:txBody>
          <a:bodyPr>
            <a:normAutofit fontScale="90000"/>
          </a:bodyPr>
          <a:lstStyle/>
          <a:p>
            <a:r>
              <a:rPr lang="en-US" sz="4800" dirty="0"/>
              <a:t>Engineering and Configuration Management Update to CMBG </a:t>
            </a:r>
          </a:p>
        </p:txBody>
      </p:sp>
      <p:sp>
        <p:nvSpPr>
          <p:cNvPr id="3" name="Subtitle 2"/>
          <p:cNvSpPr>
            <a:spLocks noGrp="1"/>
          </p:cNvSpPr>
          <p:nvPr>
            <p:ph type="subTitle" idx="1"/>
          </p:nvPr>
        </p:nvSpPr>
        <p:spPr>
          <a:xfrm>
            <a:off x="1121558" y="3429000"/>
            <a:ext cx="7067137" cy="1286443"/>
          </a:xfrm>
        </p:spPr>
        <p:txBody>
          <a:bodyPr>
            <a:normAutofit/>
          </a:bodyPr>
          <a:lstStyle/>
          <a:p>
            <a:r>
              <a:rPr lang="en-US" dirty="0">
                <a:solidFill>
                  <a:srgbClr val="002060"/>
                </a:solidFill>
              </a:rPr>
              <a:t>Scott Hawn, </a:t>
            </a:r>
          </a:p>
          <a:p>
            <a:r>
              <a:rPr lang="en-US" dirty="0">
                <a:solidFill>
                  <a:srgbClr val="002060"/>
                </a:solidFill>
              </a:rPr>
              <a:t>Manager – Engineering</a:t>
            </a:r>
          </a:p>
        </p:txBody>
      </p:sp>
      <p:sp>
        <p:nvSpPr>
          <p:cNvPr id="4" name="Slide Number Placeholder 3"/>
          <p:cNvSpPr>
            <a:spLocks noGrp="1"/>
          </p:cNvSpPr>
          <p:nvPr>
            <p:ph type="sldNum" sz="quarter" idx="12"/>
          </p:nvPr>
        </p:nvSpPr>
        <p:spPr>
          <a:xfrm>
            <a:off x="7848600" y="6553200"/>
            <a:ext cx="838200" cy="304800"/>
          </a:xfrm>
          <a:prstGeom prst="rect">
            <a:avLst/>
          </a:prstGeom>
        </p:spPr>
        <p:txBody>
          <a:bodyPr/>
          <a:lstStyle/>
          <a:p>
            <a:fld id="{953989FF-9763-4C25-98BB-0D5AFC50A802}" type="slidenum">
              <a:rPr lang="en-US" smtClean="0">
                <a:solidFill>
                  <a:srgbClr val="4F81BD"/>
                </a:solidFill>
              </a:rPr>
              <a:pPr/>
              <a:t>1</a:t>
            </a:fld>
            <a:endParaRPr lang="en-US" dirty="0">
              <a:solidFill>
                <a:srgbClr val="4F81BD"/>
              </a:solidFill>
            </a:endParaRPr>
          </a:p>
        </p:txBody>
      </p:sp>
      <p:sp>
        <p:nvSpPr>
          <p:cNvPr id="5" name="TextBox 4"/>
          <p:cNvSpPr txBox="1"/>
          <p:nvPr/>
        </p:nvSpPr>
        <p:spPr>
          <a:xfrm>
            <a:off x="174566" y="6182731"/>
            <a:ext cx="4114800" cy="246221"/>
          </a:xfrm>
          <a:prstGeom prst="rect">
            <a:avLst/>
          </a:prstGeom>
          <a:noFill/>
        </p:spPr>
        <p:txBody>
          <a:bodyPr wrap="square" rtlCol="0">
            <a:spAutoFit/>
          </a:bodyPr>
          <a:lstStyle/>
          <a:p>
            <a:r>
              <a:rPr lang="en-US" sz="1000" dirty="0">
                <a:solidFill>
                  <a:schemeClr val="bg1"/>
                </a:solidFill>
              </a:rPr>
              <a:t>CMBG October 21, 2020</a:t>
            </a:r>
          </a:p>
        </p:txBody>
      </p:sp>
    </p:spTree>
    <p:extLst>
      <p:ext uri="{BB962C8B-B14F-4D97-AF65-F5344CB8AC3E}">
        <p14:creationId xmlns:p14="http://schemas.microsoft.com/office/powerpoint/2010/main" val="103031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F9CE-63D2-464F-AA08-09690EFE0E4B}"/>
              </a:ext>
            </a:extLst>
          </p:cNvPr>
          <p:cNvSpPr>
            <a:spLocks noGrp="1"/>
          </p:cNvSpPr>
          <p:nvPr>
            <p:ph type="title"/>
          </p:nvPr>
        </p:nvSpPr>
        <p:spPr>
          <a:xfrm>
            <a:off x="466725" y="332496"/>
            <a:ext cx="8140700" cy="954214"/>
          </a:xfrm>
        </p:spPr>
        <p:txBody>
          <a:bodyPr>
            <a:normAutofit/>
          </a:bodyPr>
          <a:lstStyle/>
          <a:p>
            <a:r>
              <a:rPr lang="en-US" sz="4500" dirty="0">
                <a:latin typeface="+mj-lt"/>
              </a:rPr>
              <a:t>Consequential Engineering Events </a:t>
            </a:r>
          </a:p>
        </p:txBody>
      </p:sp>
      <p:pic>
        <p:nvPicPr>
          <p:cNvPr id="4" name="slide2" descr="ENConsequentialTrend-Slide">
            <a:extLst>
              <a:ext uri="{FF2B5EF4-FFF2-40B4-BE49-F238E27FC236}">
                <a16:creationId xmlns:a16="http://schemas.microsoft.com/office/drawing/2014/main" id="{9B93FA11-859C-4762-A2AF-DEE1CED939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650" y="1286710"/>
            <a:ext cx="8140700" cy="4284579"/>
          </a:xfrm>
          <a:prstGeom prst="rect">
            <a:avLst/>
          </a:prstGeom>
        </p:spPr>
      </p:pic>
      <p:sp>
        <p:nvSpPr>
          <p:cNvPr id="5" name="Scroll: Horizontal 4">
            <a:extLst>
              <a:ext uri="{FF2B5EF4-FFF2-40B4-BE49-F238E27FC236}">
                <a16:creationId xmlns:a16="http://schemas.microsoft.com/office/drawing/2014/main" id="{4B613C7B-1962-45BF-804C-A840E04663A4}"/>
              </a:ext>
            </a:extLst>
          </p:cNvPr>
          <p:cNvSpPr/>
          <p:nvPr/>
        </p:nvSpPr>
        <p:spPr>
          <a:xfrm>
            <a:off x="833336" y="5492232"/>
            <a:ext cx="7407478" cy="10332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800">
                <a:effectLst/>
                <a:latin typeface="Times" panose="02020603050405020304" pitchFamily="18" charset="0"/>
                <a:ea typeface="Times New Roman" panose="02020603050405020304" pitchFamily="18" charset="0"/>
              </a:rPr>
              <a:t>Goal - Reduce the unitized Engineering Consequential Events (ECEs) per year to 0.21 in 2022. The target is 0.21 unitized events per year is equivalent to 20 industry-wide events.</a:t>
            </a:r>
            <a:endParaRPr lang="en-US" sz="180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6DFB2169-2901-4C1E-9516-01DB2E2B7247}"/>
              </a:ext>
            </a:extLst>
          </p:cNvPr>
          <p:cNvSpPr/>
          <p:nvPr/>
        </p:nvSpPr>
        <p:spPr>
          <a:xfrm>
            <a:off x="5217952" y="3078760"/>
            <a:ext cx="3263318" cy="35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Arrow: Down 5">
            <a:extLst>
              <a:ext uri="{FF2B5EF4-FFF2-40B4-BE49-F238E27FC236}">
                <a16:creationId xmlns:a16="http://schemas.microsoft.com/office/drawing/2014/main" id="{3FCFEBDD-6DB8-42AA-A269-390F8DBBB56C}"/>
              </a:ext>
            </a:extLst>
          </p:cNvPr>
          <p:cNvSpPr/>
          <p:nvPr/>
        </p:nvSpPr>
        <p:spPr>
          <a:xfrm>
            <a:off x="7453618" y="2306971"/>
            <a:ext cx="209725" cy="713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468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F8D3-EAE1-4D10-80D3-DE8B0F4F3CF4}"/>
              </a:ext>
            </a:extLst>
          </p:cNvPr>
          <p:cNvSpPr>
            <a:spLocks noGrp="1"/>
          </p:cNvSpPr>
          <p:nvPr>
            <p:ph type="title"/>
          </p:nvPr>
        </p:nvSpPr>
        <p:spPr>
          <a:xfrm>
            <a:off x="309679" y="234498"/>
            <a:ext cx="7886700" cy="1106623"/>
          </a:xfrm>
        </p:spPr>
        <p:txBody>
          <a:bodyPr>
            <a:normAutofit/>
          </a:bodyPr>
          <a:lstStyle/>
          <a:p>
            <a:r>
              <a:rPr lang="en-US" sz="4500" dirty="0">
                <a:latin typeface="+mj-lt"/>
              </a:rPr>
              <a:t>Challenges</a:t>
            </a:r>
          </a:p>
        </p:txBody>
      </p:sp>
      <p:sp>
        <p:nvSpPr>
          <p:cNvPr id="3" name="Content Placeholder 2">
            <a:extLst>
              <a:ext uri="{FF2B5EF4-FFF2-40B4-BE49-F238E27FC236}">
                <a16:creationId xmlns:a16="http://schemas.microsoft.com/office/drawing/2014/main" id="{EC13589F-8051-4E88-904E-0F8EC9BFAD00}"/>
              </a:ext>
            </a:extLst>
          </p:cNvPr>
          <p:cNvSpPr>
            <a:spLocks noGrp="1"/>
          </p:cNvSpPr>
          <p:nvPr>
            <p:ph idx="1"/>
          </p:nvPr>
        </p:nvSpPr>
        <p:spPr>
          <a:xfrm>
            <a:off x="309679" y="1428206"/>
            <a:ext cx="7886700" cy="4748757"/>
          </a:xfrm>
        </p:spPr>
        <p:txBody>
          <a:bodyPr>
            <a:normAutofit/>
          </a:bodyPr>
          <a:lstStyle/>
          <a:p>
            <a:pPr marL="687388" marR="0" lvl="0" indent="-346075" fontAlgn="auto">
              <a:tabLst/>
              <a:defRPr/>
            </a:pPr>
            <a:r>
              <a:rPr lang="en-US" dirty="0">
                <a:latin typeface="+mj-lt"/>
              </a:rPr>
              <a:t>Reclassification of components as part of Value-Based Maintenance</a:t>
            </a:r>
          </a:p>
          <a:p>
            <a:pPr marL="687388" marR="0" lvl="0" indent="-346075" fontAlgn="auto">
              <a:spcBef>
                <a:spcPts val="1200"/>
              </a:spcBef>
              <a:spcAft>
                <a:spcPts val="1200"/>
              </a:spcAft>
              <a:tabLst/>
              <a:defRPr/>
            </a:pPr>
            <a:r>
              <a:rPr lang="en-US" dirty="0">
                <a:latin typeface="+mj-lt"/>
              </a:rPr>
              <a:t>Not recognizing passive SPVs</a:t>
            </a:r>
          </a:p>
          <a:p>
            <a:pPr marL="687388" marR="0" lvl="0" indent="-346075" fontAlgn="auto">
              <a:spcBef>
                <a:spcPts val="1200"/>
              </a:spcBef>
              <a:spcAft>
                <a:spcPts val="1200"/>
              </a:spcAft>
              <a:tabLst/>
              <a:defRPr/>
            </a:pPr>
            <a:r>
              <a:rPr lang="en-US" dirty="0">
                <a:latin typeface="+mj-lt"/>
              </a:rPr>
              <a:t>Inadequate review of risk associated with field changes</a:t>
            </a:r>
          </a:p>
          <a:p>
            <a:pPr marL="687388" marR="0" lvl="0" indent="-346075" fontAlgn="auto">
              <a:spcBef>
                <a:spcPts val="1200"/>
              </a:spcBef>
              <a:spcAft>
                <a:spcPts val="1200"/>
              </a:spcAft>
              <a:tabLst/>
              <a:defRPr/>
            </a:pPr>
            <a:r>
              <a:rPr lang="en-US" dirty="0">
                <a:latin typeface="+mj-lt"/>
              </a:rPr>
              <a:t>Not addressing degraded conditions in a timely manner</a:t>
            </a:r>
          </a:p>
          <a:p>
            <a:pPr marL="687388" marR="0" lvl="0" indent="-346075" fontAlgn="auto">
              <a:tabLst/>
              <a:defRPr/>
            </a:pPr>
            <a:r>
              <a:rPr lang="en-US" dirty="0">
                <a:latin typeface="+mj-lt"/>
              </a:rPr>
              <a:t>Stakeholder engagement   </a:t>
            </a:r>
          </a:p>
        </p:txBody>
      </p:sp>
    </p:spTree>
    <p:extLst>
      <p:ext uri="{BB962C8B-B14F-4D97-AF65-F5344CB8AC3E}">
        <p14:creationId xmlns:p14="http://schemas.microsoft.com/office/powerpoint/2010/main" val="1771054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461475"/>
            <a:ext cx="8325395" cy="1226279"/>
          </a:xfrm>
        </p:spPr>
        <p:txBody>
          <a:bodyPr>
            <a:noAutofit/>
          </a:bodyPr>
          <a:lstStyle/>
          <a:p>
            <a:pPr>
              <a:lnSpc>
                <a:spcPct val="100000"/>
              </a:lnSpc>
            </a:pPr>
            <a:r>
              <a:rPr lang="en-US" sz="4400" dirty="0">
                <a:latin typeface="+mj-lt"/>
              </a:rPr>
              <a:t>Initiatives for Reducing Consequential Errors</a:t>
            </a:r>
          </a:p>
        </p:txBody>
      </p:sp>
      <p:sp>
        <p:nvSpPr>
          <p:cNvPr id="3" name="Content Placeholder 2"/>
          <p:cNvSpPr>
            <a:spLocks noGrp="1"/>
          </p:cNvSpPr>
          <p:nvPr>
            <p:ph idx="1"/>
          </p:nvPr>
        </p:nvSpPr>
        <p:spPr>
          <a:xfrm>
            <a:off x="615296" y="1687754"/>
            <a:ext cx="7853082" cy="4638943"/>
          </a:xfrm>
        </p:spPr>
        <p:txBody>
          <a:bodyPr>
            <a:noAutofit/>
          </a:bodyPr>
          <a:lstStyle/>
          <a:p>
            <a:pPr marL="574675" lvl="1" indent="-395288">
              <a:lnSpc>
                <a:spcPct val="105000"/>
              </a:lnSpc>
              <a:buSzPct val="110000"/>
              <a:buFont typeface="Arial" pitchFamily="34" charset="0"/>
              <a:buChar char="•"/>
            </a:pPr>
            <a:r>
              <a:rPr lang="en-US" sz="3200" dirty="0">
                <a:effectLst/>
                <a:latin typeface="+mj-lt"/>
              </a:rPr>
              <a:t>Issued INPO IER L2-21-04, </a:t>
            </a:r>
            <a:r>
              <a:rPr lang="en-US" sz="3200" i="1" dirty="0">
                <a:effectLst/>
                <a:latin typeface="+mj-lt"/>
              </a:rPr>
              <a:t>Improving Plant Reliability</a:t>
            </a:r>
          </a:p>
          <a:p>
            <a:pPr marL="574675" lvl="1" indent="-395288">
              <a:lnSpc>
                <a:spcPct val="105000"/>
              </a:lnSpc>
              <a:spcBef>
                <a:spcPts val="600"/>
              </a:spcBef>
              <a:spcAft>
                <a:spcPts val="600"/>
              </a:spcAft>
              <a:buSzPct val="110000"/>
              <a:buFont typeface="Arial" pitchFamily="34" charset="0"/>
              <a:buChar char="•"/>
            </a:pPr>
            <a:r>
              <a:rPr lang="en-US" sz="3200" dirty="0">
                <a:effectLst/>
                <a:latin typeface="+mj-lt"/>
              </a:rPr>
              <a:t>Issued Engineering Warning Flags – linked to INPO 19-003, </a:t>
            </a:r>
            <a:r>
              <a:rPr lang="en-US" sz="3200" i="1" dirty="0">
                <a:effectLst/>
                <a:latin typeface="+mj-lt"/>
              </a:rPr>
              <a:t>Staying On Top </a:t>
            </a:r>
            <a:r>
              <a:rPr lang="en-US" sz="3200" dirty="0">
                <a:effectLst/>
                <a:latin typeface="+mj-lt"/>
              </a:rPr>
              <a:t>values </a:t>
            </a:r>
          </a:p>
          <a:p>
            <a:pPr marL="574675" lvl="1" indent="-395288">
              <a:lnSpc>
                <a:spcPct val="105000"/>
              </a:lnSpc>
              <a:spcBef>
                <a:spcPts val="600"/>
              </a:spcBef>
              <a:spcAft>
                <a:spcPts val="600"/>
              </a:spcAft>
              <a:buSzPct val="110000"/>
              <a:buFont typeface="Arial" pitchFamily="34" charset="0"/>
              <a:buChar char="•"/>
            </a:pPr>
            <a:r>
              <a:rPr lang="en-US" sz="3200" dirty="0">
                <a:effectLst/>
                <a:latin typeface="+mj-lt"/>
              </a:rPr>
              <a:t>Issued WELL Sheet for Proficiency  </a:t>
            </a:r>
          </a:p>
          <a:p>
            <a:pPr marL="574675" lvl="1" indent="-395288">
              <a:lnSpc>
                <a:spcPct val="105000"/>
              </a:lnSpc>
              <a:spcBef>
                <a:spcPts val="600"/>
              </a:spcBef>
              <a:spcAft>
                <a:spcPts val="600"/>
              </a:spcAft>
              <a:buSzPct val="110000"/>
              <a:buFont typeface="Arial" pitchFamily="34" charset="0"/>
              <a:buChar char="•"/>
            </a:pPr>
            <a:r>
              <a:rPr lang="en-US" sz="3200" dirty="0">
                <a:effectLst/>
                <a:latin typeface="+mj-lt"/>
              </a:rPr>
              <a:t>Other Initiatives</a:t>
            </a:r>
          </a:p>
          <a:p>
            <a:pPr marL="1027113" lvl="2" indent="-452438">
              <a:lnSpc>
                <a:spcPct val="105000"/>
              </a:lnSpc>
              <a:buSzPct val="110000"/>
              <a:buFont typeface="Wingdings" panose="05000000000000000000" pitchFamily="2" charset="2"/>
              <a:buChar char="Ø"/>
            </a:pPr>
            <a:r>
              <a:rPr lang="en-US" sz="3200" dirty="0">
                <a:effectLst/>
                <a:latin typeface="+mj-lt"/>
              </a:rPr>
              <a:t>SCRAM reduction, AC Power Reliability, Program Management Effectiveness </a:t>
            </a:r>
          </a:p>
        </p:txBody>
      </p:sp>
      <p:sp>
        <p:nvSpPr>
          <p:cNvPr id="5" name="Slide Number Placeholder 4"/>
          <p:cNvSpPr>
            <a:spLocks noGrp="1"/>
          </p:cNvSpPr>
          <p:nvPr>
            <p:ph type="sldNum" sz="quarter" idx="4"/>
          </p:nvPr>
        </p:nvSpPr>
        <p:spPr>
          <a:xfrm>
            <a:off x="7848600" y="6553200"/>
            <a:ext cx="838200" cy="304800"/>
          </a:xfrm>
          <a:prstGeom prst="rect">
            <a:avLst/>
          </a:prstGeom>
        </p:spPr>
        <p:txBody>
          <a:bodyPr/>
          <a:lstStyle/>
          <a:p>
            <a:fld id="{953989FF-9763-4C25-98BB-0D5AFC50A802}" type="slidenum">
              <a:rPr lang="en-US" smtClean="0">
                <a:solidFill>
                  <a:prstClr val="white"/>
                </a:solidFill>
              </a:rPr>
              <a:pPr/>
              <a:t>12</a:t>
            </a:fld>
            <a:endParaRPr lang="en-US" dirty="0">
              <a:solidFill>
                <a:prstClr val="white"/>
              </a:solidFill>
            </a:endParaRPr>
          </a:p>
        </p:txBody>
      </p:sp>
    </p:spTree>
    <p:extLst>
      <p:ext uri="{BB962C8B-B14F-4D97-AF65-F5344CB8AC3E}">
        <p14:creationId xmlns:p14="http://schemas.microsoft.com/office/powerpoint/2010/main" val="596786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231505" y="420292"/>
            <a:ext cx="7886700" cy="581439"/>
          </a:xfrm>
          <a:prstGeom prst="rect">
            <a:avLst/>
          </a:prstGeom>
        </p:spPr>
        <p:txBody>
          <a:bodyPr vert="horz" lIns="68580" tIns="34290" rIns="68580" bIns="34290" rtlCol="0" anchor="b">
            <a:noAutofit/>
          </a:bodyPr>
          <a:lstStyle>
            <a:lvl1pPr algn="l" defTabSz="1219170" rtl="0" eaLnBrk="1" latinLnBrk="0" hangingPunct="1">
              <a:lnSpc>
                <a:spcPct val="75000"/>
              </a:lnSpc>
              <a:spcBef>
                <a:spcPct val="0"/>
              </a:spcBef>
              <a:spcAft>
                <a:spcPts val="1600"/>
              </a:spcAft>
              <a:buNone/>
              <a:defRPr sz="5867" b="1" i="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stStyle>
          <a:p>
            <a:pPr marL="227013">
              <a:lnSpc>
                <a:spcPct val="100000"/>
              </a:lnSpc>
            </a:pPr>
            <a:r>
              <a:rPr lang="en-US" sz="4400" b="0" dirty="0">
                <a:solidFill>
                  <a:schemeClr val="accent1">
                    <a:lumMod val="50000"/>
                  </a:schemeClr>
                </a:solidFill>
                <a:effectLst/>
                <a:latin typeface="+mj-lt"/>
              </a:rPr>
              <a:t>IER L2-21-4 Gap</a:t>
            </a:r>
            <a:endParaRPr lang="en-US" sz="4400" b="0" dirty="0">
              <a:solidFill>
                <a:schemeClr val="accent1">
                  <a:lumMod val="50000"/>
                </a:schemeClr>
              </a:solidFill>
              <a:latin typeface="+mj-lt"/>
            </a:endParaRPr>
          </a:p>
        </p:txBody>
      </p:sp>
      <p:sp>
        <p:nvSpPr>
          <p:cNvPr id="3" name="Content Placeholder 2"/>
          <p:cNvSpPr>
            <a:spLocks noGrp="1"/>
          </p:cNvSpPr>
          <p:nvPr>
            <p:ph idx="1"/>
          </p:nvPr>
        </p:nvSpPr>
        <p:spPr>
          <a:xfrm>
            <a:off x="421888" y="1086830"/>
            <a:ext cx="8300224" cy="1453196"/>
          </a:xfrm>
        </p:spPr>
        <p:txBody>
          <a:bodyPr>
            <a:normAutofit fontScale="92500" lnSpcReduction="10000"/>
          </a:bodyPr>
          <a:lstStyle/>
          <a:p>
            <a:pPr marL="0" indent="0">
              <a:buNone/>
            </a:pPr>
            <a:endParaRPr lang="en-US" sz="900" b="1" dirty="0"/>
          </a:p>
          <a:p>
            <a:pPr marL="687388" lvl="1" indent="-344488">
              <a:lnSpc>
                <a:spcPct val="110000"/>
              </a:lnSpc>
            </a:pPr>
            <a:r>
              <a:rPr lang="en-US" sz="2800" dirty="0">
                <a:solidFill>
                  <a:srgbClr val="002060"/>
                </a:solidFill>
                <a:latin typeface="+mj-lt"/>
                <a:ea typeface="Times New Roman" panose="02020603050405020304" pitchFamily="18" charset="0"/>
                <a:cs typeface="Calibri" panose="020F0502020204030204" pitchFamily="34" charset="0"/>
              </a:rPr>
              <a:t>Over the past three years, there have been several consequential events each year because of equipment malfunctions or failures</a:t>
            </a:r>
          </a:p>
          <a:p>
            <a:pPr lvl="1">
              <a:lnSpc>
                <a:spcPct val="110000"/>
              </a:lnSpc>
            </a:pPr>
            <a:endParaRPr lang="en-US" sz="2400" dirty="0">
              <a:solidFill>
                <a:schemeClr val="tx1"/>
              </a:solidFill>
              <a:ea typeface="Times New Roman" panose="02020603050405020304" pitchFamily="18" charset="0"/>
              <a:cs typeface="Calibri" panose="020F0502020204030204" pitchFamily="34" charset="0"/>
            </a:endParaRPr>
          </a:p>
          <a:p>
            <a:endParaRPr lang="en-US" sz="3000" dirty="0">
              <a:solidFill>
                <a:schemeClr val="tx1"/>
              </a:solidFill>
            </a:endParaRPr>
          </a:p>
          <a:p>
            <a:endParaRPr lang="en-US" sz="3000" dirty="0">
              <a:solidFill>
                <a:schemeClr val="tx1"/>
              </a:solidFill>
            </a:endParaRPr>
          </a:p>
          <a:p>
            <a:pPr marL="0" indent="0">
              <a:buNone/>
            </a:pPr>
            <a:endParaRPr lang="en-US" sz="3000" dirty="0">
              <a:solidFill>
                <a:schemeClr val="tx1"/>
              </a:solidFill>
            </a:endParaRPr>
          </a:p>
        </p:txBody>
      </p:sp>
      <p:sp>
        <p:nvSpPr>
          <p:cNvPr id="4" name="Title 1">
            <a:extLst>
              <a:ext uri="{FF2B5EF4-FFF2-40B4-BE49-F238E27FC236}">
                <a16:creationId xmlns:a16="http://schemas.microsoft.com/office/drawing/2014/main" id="{0CA870E5-B532-444F-A969-77CE32C22EEF}"/>
              </a:ext>
            </a:extLst>
          </p:cNvPr>
          <p:cNvSpPr txBox="1">
            <a:spLocks/>
          </p:cNvSpPr>
          <p:nvPr/>
        </p:nvSpPr>
        <p:spPr>
          <a:xfrm>
            <a:off x="421888" y="2836351"/>
            <a:ext cx="8093462" cy="592650"/>
          </a:xfrm>
          <a:prstGeom prst="rect">
            <a:avLst/>
          </a:prstGeom>
        </p:spPr>
        <p:txBody>
          <a:bodyPr vert="horz" lIns="68580" tIns="34290" rIns="68580" bIns="34290" rtlCol="0" anchor="b">
            <a:noAutofit/>
          </a:bodyPr>
          <a:lstStyle>
            <a:lvl1pPr algn="l" defTabSz="1219170" rtl="0" eaLnBrk="1" latinLnBrk="0" hangingPunct="1">
              <a:lnSpc>
                <a:spcPct val="75000"/>
              </a:lnSpc>
              <a:spcBef>
                <a:spcPct val="0"/>
              </a:spcBef>
              <a:spcAft>
                <a:spcPts val="1600"/>
              </a:spcAft>
              <a:buNone/>
              <a:defRPr sz="5867" b="1" i="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stStyle>
          <a:p>
            <a:pPr defTabSz="914378">
              <a:lnSpc>
                <a:spcPct val="100000"/>
              </a:lnSpc>
              <a:spcAft>
                <a:spcPts val="1200"/>
              </a:spcAft>
            </a:pPr>
            <a:r>
              <a:rPr lang="en-US" sz="4400" b="0" dirty="0">
                <a:solidFill>
                  <a:srgbClr val="5B9BD5">
                    <a:lumMod val="50000"/>
                  </a:srgbClr>
                </a:solidFill>
                <a:effectLst/>
                <a:latin typeface="+mj-lt"/>
              </a:rPr>
              <a:t>IER</a:t>
            </a:r>
            <a:r>
              <a:rPr lang="en-US" sz="3600" dirty="0">
                <a:solidFill>
                  <a:srgbClr val="5B9BD5">
                    <a:lumMod val="50000"/>
                  </a:srgbClr>
                </a:solidFill>
                <a:effectLst/>
                <a:latin typeface="+mj-lt"/>
              </a:rPr>
              <a:t> </a:t>
            </a:r>
            <a:r>
              <a:rPr lang="en-US" sz="3600" b="0" dirty="0">
                <a:solidFill>
                  <a:srgbClr val="5B9BD5">
                    <a:lumMod val="50000"/>
                  </a:srgbClr>
                </a:solidFill>
                <a:effectLst/>
                <a:latin typeface="+mj-lt"/>
              </a:rPr>
              <a:t>Purpose</a:t>
            </a:r>
            <a:endParaRPr lang="en-US" sz="3600" b="0" dirty="0">
              <a:solidFill>
                <a:srgbClr val="5B9BD5">
                  <a:lumMod val="50000"/>
                </a:srgbClr>
              </a:solidFill>
              <a:latin typeface="+mj-lt"/>
            </a:endParaRPr>
          </a:p>
        </p:txBody>
      </p:sp>
      <p:sp>
        <p:nvSpPr>
          <p:cNvPr id="6" name="Content Placeholder 2">
            <a:extLst>
              <a:ext uri="{FF2B5EF4-FFF2-40B4-BE49-F238E27FC236}">
                <a16:creationId xmlns:a16="http://schemas.microsoft.com/office/drawing/2014/main" id="{20E5EBD8-863B-47D1-AB32-C6F2C28F010D}"/>
              </a:ext>
            </a:extLst>
          </p:cNvPr>
          <p:cNvSpPr txBox="1">
            <a:spLocks/>
          </p:cNvSpPr>
          <p:nvPr/>
        </p:nvSpPr>
        <p:spPr>
          <a:xfrm>
            <a:off x="421888" y="3429001"/>
            <a:ext cx="8300224" cy="1961605"/>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Clr>
                <a:schemeClr val="accent5">
                  <a:lumMod val="75000"/>
                </a:schemeClr>
              </a:buClr>
              <a:buFont typeface="Arial" panose="020B0604020202020204" pitchFamily="34" charset="0"/>
              <a:buChar char="•"/>
              <a:defRPr sz="4400" kern="1200" spc="-150">
                <a:solidFill>
                  <a:schemeClr val="accent5">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4000" kern="1200" spc="-150">
                <a:solidFill>
                  <a:schemeClr val="accent5">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3600" kern="1200" spc="-150">
                <a:solidFill>
                  <a:schemeClr val="accent5">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3200" kern="1200" spc="-150">
                <a:solidFill>
                  <a:schemeClr val="accent5">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3200" kern="1200" spc="-150">
                <a:solidFill>
                  <a:schemeClr val="accent5">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Clr>
                <a:srgbClr val="4472C4">
                  <a:lumMod val="75000"/>
                </a:srgbClr>
              </a:buClr>
              <a:buNone/>
            </a:pPr>
            <a:endParaRPr lang="en-US" sz="900" b="1" spc="-113" dirty="0">
              <a:solidFill>
                <a:srgbClr val="4472C4">
                  <a:lumMod val="50000"/>
                </a:srgbClr>
              </a:solidFill>
            </a:endParaRPr>
          </a:p>
          <a:p>
            <a:pPr marL="739775" lvl="1" indent="-396875" defTabSz="685800">
              <a:lnSpc>
                <a:spcPct val="100000"/>
              </a:lnSpc>
              <a:spcBef>
                <a:spcPts val="0"/>
              </a:spcBef>
              <a:buClr>
                <a:srgbClr val="4472C4">
                  <a:lumMod val="75000"/>
                </a:srgbClr>
              </a:buClr>
            </a:pPr>
            <a:r>
              <a:rPr lang="en-US" sz="2800" spc="-113" dirty="0">
                <a:solidFill>
                  <a:srgbClr val="002060"/>
                </a:solidFill>
                <a:latin typeface="+mj-lt"/>
                <a:ea typeface="Times New Roman" panose="02020603050405020304" pitchFamily="18" charset="0"/>
              </a:rPr>
              <a:t>Improve plant reliability and minimize precursors to more serious events by:</a:t>
            </a:r>
          </a:p>
          <a:p>
            <a:pPr marL="1027113" lvl="2" indent="-287338" defTabSz="685800">
              <a:lnSpc>
                <a:spcPct val="100000"/>
              </a:lnSpc>
              <a:spcBef>
                <a:spcPts val="600"/>
              </a:spcBef>
              <a:buClr>
                <a:srgbClr val="4472C4">
                  <a:lumMod val="75000"/>
                </a:srgbClr>
              </a:buClr>
              <a:buFont typeface="Segoe UI" panose="020B0502040204020203" pitchFamily="34" charset="0"/>
              <a:buChar char="-"/>
            </a:pPr>
            <a:r>
              <a:rPr lang="en-US" sz="2800" spc="-113" dirty="0">
                <a:solidFill>
                  <a:srgbClr val="002060"/>
                </a:solidFill>
                <a:latin typeface="+mj-lt"/>
                <a:ea typeface="Times New Roman" panose="02020603050405020304" pitchFamily="18" charset="0"/>
              </a:rPr>
              <a:t>Renewing our focus on reducing equipment-related consequential events</a:t>
            </a:r>
          </a:p>
          <a:p>
            <a:pPr marL="228600" lvl="1" indent="0" defTabSz="685800">
              <a:lnSpc>
                <a:spcPct val="110000"/>
              </a:lnSpc>
              <a:spcBef>
                <a:spcPts val="375"/>
              </a:spcBef>
              <a:buClr>
                <a:srgbClr val="4472C4">
                  <a:lumMod val="75000"/>
                </a:srgbClr>
              </a:buClr>
              <a:buNone/>
            </a:pPr>
            <a:endParaRPr lang="en-US" sz="2800" dirty="0"/>
          </a:p>
          <a:p>
            <a:pPr marL="228600" lvl="1" indent="0" defTabSz="685800">
              <a:lnSpc>
                <a:spcPct val="110000"/>
              </a:lnSpc>
              <a:spcBef>
                <a:spcPts val="375"/>
              </a:spcBef>
              <a:buClr>
                <a:srgbClr val="4472C4">
                  <a:lumMod val="75000"/>
                </a:srgbClr>
              </a:buClr>
              <a:buNone/>
            </a:pPr>
            <a:endParaRPr lang="en-US" sz="2800" dirty="0"/>
          </a:p>
          <a:p>
            <a:pPr marL="228600" lvl="1" indent="0" defTabSz="685800">
              <a:lnSpc>
                <a:spcPct val="110000"/>
              </a:lnSpc>
              <a:spcBef>
                <a:spcPts val="375"/>
              </a:spcBef>
              <a:buClr>
                <a:srgbClr val="4472C4">
                  <a:lumMod val="75000"/>
                </a:srgbClr>
              </a:buClr>
              <a:buNone/>
            </a:pPr>
            <a:endParaRPr lang="en-US" sz="2800" dirty="0"/>
          </a:p>
          <a:p>
            <a:pPr marL="857250" lvl="2" indent="-171450" defTabSz="685800">
              <a:lnSpc>
                <a:spcPct val="110000"/>
              </a:lnSpc>
              <a:spcBef>
                <a:spcPts val="375"/>
              </a:spcBef>
              <a:buClr>
                <a:srgbClr val="4472C4">
                  <a:lumMod val="75000"/>
                </a:srgbClr>
              </a:buClr>
              <a:buFont typeface="Segoe UI" panose="020B0502040204020203" pitchFamily="34" charset="0"/>
              <a:buChar char="-"/>
            </a:pPr>
            <a:endParaRPr lang="en-US" sz="2100" spc="-113" dirty="0">
              <a:solidFill>
                <a:prstClr val="black"/>
              </a:solidFill>
              <a:ea typeface="Times New Roman" panose="02020603050405020304" pitchFamily="18" charset="0"/>
              <a:cs typeface="Calibri" panose="020F0502020204030204" pitchFamily="34" charset="0"/>
            </a:endParaRPr>
          </a:p>
          <a:p>
            <a:pPr marL="171450" indent="-171450" defTabSz="685800">
              <a:spcBef>
                <a:spcPts val="750"/>
              </a:spcBef>
              <a:buClr>
                <a:srgbClr val="4472C4">
                  <a:lumMod val="75000"/>
                </a:srgbClr>
              </a:buClr>
            </a:pPr>
            <a:endParaRPr lang="en-US" sz="3000" spc="-113" dirty="0">
              <a:solidFill>
                <a:prstClr val="black"/>
              </a:solidFill>
            </a:endParaRPr>
          </a:p>
          <a:p>
            <a:pPr marL="0" indent="0" defTabSz="685800">
              <a:spcBef>
                <a:spcPts val="750"/>
              </a:spcBef>
              <a:buClr>
                <a:srgbClr val="4472C4">
                  <a:lumMod val="75000"/>
                </a:srgbClr>
              </a:buClr>
              <a:buNone/>
            </a:pPr>
            <a:endParaRPr lang="en-US" sz="3000" spc="-113" dirty="0">
              <a:solidFill>
                <a:prstClr val="black"/>
              </a:solidFill>
            </a:endParaRPr>
          </a:p>
        </p:txBody>
      </p:sp>
      <p:sp>
        <p:nvSpPr>
          <p:cNvPr id="2" name="TextBox 1">
            <a:extLst>
              <a:ext uri="{FF2B5EF4-FFF2-40B4-BE49-F238E27FC236}">
                <a16:creationId xmlns:a16="http://schemas.microsoft.com/office/drawing/2014/main" id="{058D8026-436D-24E9-3C34-5E62D7C1A7FF}"/>
              </a:ext>
            </a:extLst>
          </p:cNvPr>
          <p:cNvSpPr txBox="1"/>
          <p:nvPr/>
        </p:nvSpPr>
        <p:spPr>
          <a:xfrm>
            <a:off x="231505" y="5593111"/>
            <a:ext cx="7886700" cy="686470"/>
          </a:xfrm>
          <a:prstGeom prst="rect">
            <a:avLst/>
          </a:prstGeom>
          <a:noFill/>
        </p:spPr>
        <p:txBody>
          <a:bodyPr wrap="square" rtlCol="0">
            <a:spAutoFit/>
          </a:bodyPr>
          <a:lstStyle/>
          <a:p>
            <a:pPr marL="228600" lvl="1" indent="0" defTabSz="685800">
              <a:lnSpc>
                <a:spcPct val="110000"/>
              </a:lnSpc>
              <a:spcBef>
                <a:spcPts val="375"/>
              </a:spcBef>
              <a:buClr>
                <a:srgbClr val="4472C4">
                  <a:lumMod val="75000"/>
                </a:srgbClr>
              </a:buClr>
              <a:buNone/>
            </a:pPr>
            <a:r>
              <a:rPr lang="en-US" sz="1800" b="1" dirty="0">
                <a:latin typeface="Segoe UI" panose="020B0502040204020203" pitchFamily="34" charset="0"/>
                <a:cs typeface="Segoe UI" panose="020B0502040204020203" pitchFamily="34" charset="0"/>
              </a:rPr>
              <a:t>Bottom Line: </a:t>
            </a:r>
            <a:r>
              <a:rPr lang="en-US" sz="1800" b="1" i="1" dirty="0">
                <a:latin typeface="Segoe UI" panose="020B0502040204020203" pitchFamily="34" charset="0"/>
                <a:cs typeface="Segoe UI" panose="020B0502040204020203" pitchFamily="34" charset="0"/>
              </a:rPr>
              <a:t>The IER is about changing the culture and strengthening the intolerance for equipment failures.</a:t>
            </a:r>
          </a:p>
        </p:txBody>
      </p:sp>
    </p:spTree>
    <p:extLst>
      <p:ext uri="{BB962C8B-B14F-4D97-AF65-F5344CB8AC3E}">
        <p14:creationId xmlns:p14="http://schemas.microsoft.com/office/powerpoint/2010/main" val="73936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421887" y="483825"/>
            <a:ext cx="7341324" cy="682262"/>
          </a:xfrm>
          <a:prstGeom prst="rect">
            <a:avLst/>
          </a:prstGeom>
        </p:spPr>
        <p:txBody>
          <a:bodyPr vert="horz" lIns="68580" tIns="34290" rIns="68580" bIns="34290" rtlCol="0" anchor="b">
            <a:noAutofit/>
          </a:bodyPr>
          <a:lstStyle>
            <a:lvl1pPr algn="l" defTabSz="1219170" rtl="0" eaLnBrk="1" latinLnBrk="0" hangingPunct="1">
              <a:lnSpc>
                <a:spcPct val="75000"/>
              </a:lnSpc>
              <a:spcBef>
                <a:spcPct val="0"/>
              </a:spcBef>
              <a:spcAft>
                <a:spcPts val="1600"/>
              </a:spcAft>
              <a:buNone/>
              <a:defRPr sz="5867" b="1" i="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stStyle>
          <a:p>
            <a:pPr>
              <a:lnSpc>
                <a:spcPct val="100000"/>
              </a:lnSpc>
            </a:pPr>
            <a:r>
              <a:rPr lang="en-US" sz="4400" b="0" dirty="0">
                <a:solidFill>
                  <a:schemeClr val="accent1">
                    <a:lumMod val="50000"/>
                  </a:schemeClr>
                </a:solidFill>
                <a:effectLst/>
                <a:latin typeface="+mj-lt"/>
              </a:rPr>
              <a:t>IER L2-21-4 Recommendations</a:t>
            </a:r>
            <a:endParaRPr lang="en-US" sz="4400" b="0" dirty="0">
              <a:solidFill>
                <a:schemeClr val="accent1">
                  <a:lumMod val="50000"/>
                </a:schemeClr>
              </a:solidFill>
              <a:latin typeface="+mj-lt"/>
            </a:endParaRPr>
          </a:p>
        </p:txBody>
      </p:sp>
      <p:sp>
        <p:nvSpPr>
          <p:cNvPr id="3" name="Content Placeholder 2"/>
          <p:cNvSpPr>
            <a:spLocks noGrp="1"/>
          </p:cNvSpPr>
          <p:nvPr>
            <p:ph idx="1"/>
          </p:nvPr>
        </p:nvSpPr>
        <p:spPr>
          <a:xfrm>
            <a:off x="421887" y="1489166"/>
            <a:ext cx="8300224" cy="4763587"/>
          </a:xfrm>
        </p:spPr>
        <p:txBody>
          <a:bodyPr>
            <a:normAutofit/>
          </a:bodyPr>
          <a:lstStyle/>
          <a:p>
            <a:pPr marL="574675" indent="-346075"/>
            <a:r>
              <a:rPr lang="en-US" sz="3200" dirty="0">
                <a:latin typeface="+mj-lt"/>
              </a:rPr>
              <a:t>This IER has been developed as a cross-functional industry concern</a:t>
            </a:r>
          </a:p>
          <a:p>
            <a:pPr marL="574675" indent="-346075">
              <a:lnSpc>
                <a:spcPct val="100000"/>
              </a:lnSpc>
              <a:spcBef>
                <a:spcPts val="1200"/>
              </a:spcBef>
              <a:spcAft>
                <a:spcPts val="1200"/>
              </a:spcAft>
            </a:pPr>
            <a:r>
              <a:rPr lang="en-US" sz="3200" dirty="0">
                <a:latin typeface="+mj-lt"/>
              </a:rPr>
              <a:t>The industry actions are to be developed with a cross functional approach</a:t>
            </a:r>
          </a:p>
          <a:p>
            <a:pPr marL="574675" indent="-346075">
              <a:lnSpc>
                <a:spcPct val="100000"/>
              </a:lnSpc>
              <a:spcBef>
                <a:spcPts val="1200"/>
              </a:spcBef>
              <a:spcAft>
                <a:spcPts val="1200"/>
              </a:spcAft>
            </a:pPr>
            <a:r>
              <a:rPr lang="en-US" sz="3200" dirty="0">
                <a:latin typeface="+mj-lt"/>
              </a:rPr>
              <a:t>Each station will be evaluated, in a cross-functional approach</a:t>
            </a:r>
          </a:p>
          <a:p>
            <a:pPr marL="574675" indent="-346075"/>
            <a:r>
              <a:rPr lang="en-US" sz="3200" dirty="0">
                <a:latin typeface="+mj-lt"/>
              </a:rPr>
              <a:t>INPO recommendations owners have been assigned to multiple departments</a:t>
            </a:r>
          </a:p>
        </p:txBody>
      </p:sp>
    </p:spTree>
    <p:extLst>
      <p:ext uri="{BB962C8B-B14F-4D97-AF65-F5344CB8AC3E}">
        <p14:creationId xmlns:p14="http://schemas.microsoft.com/office/powerpoint/2010/main" val="369696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451225" y="260034"/>
            <a:ext cx="7886700" cy="724035"/>
          </a:xfrm>
          <a:prstGeom prst="rect">
            <a:avLst/>
          </a:prstGeom>
        </p:spPr>
        <p:txBody>
          <a:bodyPr vert="horz" lIns="68580" tIns="34290" rIns="68580" bIns="34290" rtlCol="0" anchor="b">
            <a:noAutofit/>
          </a:bodyPr>
          <a:lstStyle>
            <a:lvl1pPr algn="l" defTabSz="1219170" rtl="0" eaLnBrk="1" latinLnBrk="0" hangingPunct="1">
              <a:lnSpc>
                <a:spcPct val="75000"/>
              </a:lnSpc>
              <a:spcBef>
                <a:spcPct val="0"/>
              </a:spcBef>
              <a:spcAft>
                <a:spcPts val="1600"/>
              </a:spcAft>
              <a:buNone/>
              <a:defRPr sz="5867" b="1" i="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stStyle>
          <a:p>
            <a:pPr>
              <a:lnSpc>
                <a:spcPct val="100000"/>
              </a:lnSpc>
            </a:pPr>
            <a:r>
              <a:rPr lang="en-US" sz="4400" b="0" dirty="0">
                <a:solidFill>
                  <a:schemeClr val="accent1">
                    <a:lumMod val="50000"/>
                  </a:schemeClr>
                </a:solidFill>
                <a:effectLst/>
                <a:latin typeface="+mj-lt"/>
              </a:rPr>
              <a:t>Event Analysis: Key Drivers</a:t>
            </a:r>
            <a:endParaRPr lang="en-US" sz="4400" b="0" dirty="0">
              <a:solidFill>
                <a:schemeClr val="accent1">
                  <a:lumMod val="50000"/>
                </a:schemeClr>
              </a:solidFill>
              <a:latin typeface="+mj-lt"/>
            </a:endParaRPr>
          </a:p>
        </p:txBody>
      </p:sp>
      <p:sp>
        <p:nvSpPr>
          <p:cNvPr id="3" name="Content Placeholder 2"/>
          <p:cNvSpPr>
            <a:spLocks noGrp="1"/>
          </p:cNvSpPr>
          <p:nvPr>
            <p:ph idx="1"/>
          </p:nvPr>
        </p:nvSpPr>
        <p:spPr>
          <a:xfrm>
            <a:off x="373085" y="1062446"/>
            <a:ext cx="8388203" cy="5225143"/>
          </a:xfrm>
        </p:spPr>
        <p:txBody>
          <a:bodyPr>
            <a:normAutofit fontScale="92500" lnSpcReduction="10000"/>
          </a:bodyPr>
          <a:lstStyle/>
          <a:p>
            <a:pPr marL="0" indent="0">
              <a:buNone/>
            </a:pPr>
            <a:endParaRPr lang="en-US" sz="900" b="1" dirty="0"/>
          </a:p>
          <a:p>
            <a:pPr marL="574675" indent="-346075">
              <a:lnSpc>
                <a:spcPct val="120000"/>
              </a:lnSpc>
              <a:spcBef>
                <a:spcPts val="0"/>
              </a:spcBef>
            </a:pPr>
            <a:r>
              <a:rPr lang="en-US" sz="3150" dirty="0">
                <a:solidFill>
                  <a:srgbClr val="002060"/>
                </a:solidFill>
                <a:latin typeface="+mj-lt"/>
              </a:rPr>
              <a:t>Risk recognition and reduction</a:t>
            </a:r>
          </a:p>
          <a:p>
            <a:pPr marL="914400" lvl="1" indent="-346075">
              <a:lnSpc>
                <a:spcPct val="120000"/>
              </a:lnSpc>
              <a:buFont typeface="Segoe UI" panose="020B0502040204020203" pitchFamily="34" charset="0"/>
              <a:buChar char="-"/>
            </a:pPr>
            <a:r>
              <a:rPr lang="en-US" sz="2475" dirty="0">
                <a:solidFill>
                  <a:srgbClr val="002060"/>
                </a:solidFill>
                <a:latin typeface="+mj-lt"/>
              </a:rPr>
              <a:t>Workers and first-line leaders not recognizing risk when performing tasks</a:t>
            </a:r>
          </a:p>
          <a:p>
            <a:pPr marL="627063" indent="-400050">
              <a:lnSpc>
                <a:spcPct val="120000"/>
              </a:lnSpc>
            </a:pPr>
            <a:r>
              <a:rPr lang="en-US" sz="3150" dirty="0">
                <a:solidFill>
                  <a:srgbClr val="002060"/>
                </a:solidFill>
                <a:latin typeface="+mj-lt"/>
              </a:rPr>
              <a:t>Decision-making</a:t>
            </a:r>
          </a:p>
          <a:p>
            <a:pPr marL="914400" lvl="1" indent="-346075">
              <a:lnSpc>
                <a:spcPct val="120000"/>
              </a:lnSpc>
              <a:buFont typeface="Segoe UI" panose="020B0502040204020203" pitchFamily="34" charset="0"/>
              <a:buChar char="-"/>
            </a:pPr>
            <a:r>
              <a:rPr lang="en-US" sz="2475" dirty="0">
                <a:solidFill>
                  <a:srgbClr val="002060"/>
                </a:solidFill>
                <a:latin typeface="+mj-lt"/>
              </a:rPr>
              <a:t>Corporate and site leaders not driving consequence-bias behaviors</a:t>
            </a:r>
          </a:p>
          <a:p>
            <a:pPr marL="627063" indent="-400050">
              <a:lnSpc>
                <a:spcPct val="120000"/>
              </a:lnSpc>
            </a:pPr>
            <a:r>
              <a:rPr lang="en-US" sz="3150" dirty="0">
                <a:solidFill>
                  <a:srgbClr val="002060"/>
                </a:solidFill>
                <a:latin typeface="+mj-lt"/>
              </a:rPr>
              <a:t>Vendor and supplemental personnel oversight</a:t>
            </a:r>
          </a:p>
          <a:p>
            <a:pPr marL="914400" lvl="1" indent="-346075">
              <a:lnSpc>
                <a:spcPct val="120000"/>
              </a:lnSpc>
              <a:buFont typeface="Segoe UI" panose="020B0502040204020203" pitchFamily="34" charset="0"/>
              <a:buChar char="-"/>
            </a:pPr>
            <a:r>
              <a:rPr lang="en-US" sz="2475" dirty="0">
                <a:solidFill>
                  <a:srgbClr val="002060"/>
                </a:solidFill>
                <a:latin typeface="+mj-lt"/>
              </a:rPr>
              <a:t>Utility oversight not identifying deficiencies</a:t>
            </a:r>
          </a:p>
          <a:p>
            <a:pPr marL="627063" indent="-400050">
              <a:lnSpc>
                <a:spcPct val="120000"/>
              </a:lnSpc>
            </a:pPr>
            <a:r>
              <a:rPr lang="en-US" sz="3150" dirty="0">
                <a:solidFill>
                  <a:srgbClr val="002060"/>
                </a:solidFill>
                <a:latin typeface="+mj-lt"/>
              </a:rPr>
              <a:t>Sustainable Parts Quality Process</a:t>
            </a:r>
          </a:p>
          <a:p>
            <a:pPr marL="914400" lvl="1" indent="-346075">
              <a:lnSpc>
                <a:spcPct val="120000"/>
              </a:lnSpc>
              <a:buFont typeface="Segoe UI" panose="020B0502040204020203" pitchFamily="34" charset="0"/>
              <a:buChar char="-"/>
            </a:pPr>
            <a:r>
              <a:rPr lang="en-US" sz="2475" dirty="0">
                <a:solidFill>
                  <a:srgbClr val="002060"/>
                </a:solidFill>
                <a:latin typeface="+mj-lt"/>
              </a:rPr>
              <a:t>Corporate and site leaders not resolving vulnerabilities in procurement, inspection, testing and storage</a:t>
            </a:r>
          </a:p>
          <a:p>
            <a:endParaRPr lang="en-US" sz="3000" dirty="0">
              <a:solidFill>
                <a:schemeClr val="tx1"/>
              </a:solidFill>
            </a:endParaRPr>
          </a:p>
          <a:p>
            <a:endParaRPr lang="en-US" sz="3000" dirty="0">
              <a:solidFill>
                <a:schemeClr val="tx1"/>
              </a:solidFill>
            </a:endParaRPr>
          </a:p>
          <a:p>
            <a:pPr marL="0" indent="0">
              <a:buNone/>
            </a:pPr>
            <a:endParaRPr lang="en-US" sz="3000" dirty="0">
              <a:solidFill>
                <a:schemeClr val="tx1"/>
              </a:solidFill>
            </a:endParaRPr>
          </a:p>
        </p:txBody>
      </p:sp>
    </p:spTree>
    <p:extLst>
      <p:ext uri="{BB962C8B-B14F-4D97-AF65-F5344CB8AC3E}">
        <p14:creationId xmlns:p14="http://schemas.microsoft.com/office/powerpoint/2010/main" val="69158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243839" y="294313"/>
            <a:ext cx="6531428" cy="581439"/>
          </a:xfrm>
          <a:prstGeom prst="rect">
            <a:avLst/>
          </a:prstGeom>
        </p:spPr>
        <p:txBody>
          <a:bodyPr vert="horz" lIns="68580" tIns="34290" rIns="68580" bIns="34290" rtlCol="0" anchor="b">
            <a:noAutofit/>
          </a:bodyPr>
          <a:lstStyle>
            <a:lvl1pPr algn="l" defTabSz="1219170" rtl="0" eaLnBrk="1" latinLnBrk="0" hangingPunct="1">
              <a:lnSpc>
                <a:spcPct val="75000"/>
              </a:lnSpc>
              <a:spcBef>
                <a:spcPct val="0"/>
              </a:spcBef>
              <a:spcAft>
                <a:spcPts val="1600"/>
              </a:spcAft>
              <a:buNone/>
              <a:defRPr sz="5867" b="1" i="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stStyle>
          <a:p>
            <a:pPr>
              <a:lnSpc>
                <a:spcPct val="100000"/>
              </a:lnSpc>
            </a:pPr>
            <a:r>
              <a:rPr lang="en-US" sz="4400" b="0" dirty="0">
                <a:solidFill>
                  <a:schemeClr val="accent1">
                    <a:lumMod val="50000"/>
                  </a:schemeClr>
                </a:solidFill>
                <a:effectLst/>
                <a:latin typeface="+mj-lt"/>
              </a:rPr>
              <a:t>L2 IER: Recommendations</a:t>
            </a:r>
            <a:endParaRPr lang="en-US" sz="4400" b="0" dirty="0">
              <a:solidFill>
                <a:schemeClr val="accent1">
                  <a:lumMod val="50000"/>
                </a:schemeClr>
              </a:solidFill>
              <a:latin typeface="+mj-lt"/>
            </a:endParaRPr>
          </a:p>
        </p:txBody>
      </p:sp>
      <p:sp>
        <p:nvSpPr>
          <p:cNvPr id="3" name="Content Placeholder 2"/>
          <p:cNvSpPr>
            <a:spLocks noGrp="1"/>
          </p:cNvSpPr>
          <p:nvPr>
            <p:ph idx="1"/>
          </p:nvPr>
        </p:nvSpPr>
        <p:spPr>
          <a:xfrm>
            <a:off x="421887" y="875753"/>
            <a:ext cx="8300224" cy="5429253"/>
          </a:xfrm>
        </p:spPr>
        <p:txBody>
          <a:bodyPr>
            <a:normAutofit fontScale="62500" lnSpcReduction="20000"/>
          </a:bodyPr>
          <a:lstStyle/>
          <a:p>
            <a:pPr marL="0" indent="0">
              <a:buNone/>
            </a:pPr>
            <a:endParaRPr lang="en-US" sz="900" b="1" dirty="0"/>
          </a:p>
          <a:p>
            <a:pPr marL="557213" indent="-557213">
              <a:lnSpc>
                <a:spcPct val="110000"/>
              </a:lnSpc>
              <a:buFont typeface="+mj-lt"/>
              <a:buAutoNum type="arabicPeriod"/>
            </a:pPr>
            <a:r>
              <a:rPr lang="en-US" sz="4425" dirty="0">
                <a:solidFill>
                  <a:srgbClr val="002060"/>
                </a:solidFill>
                <a:latin typeface="+mj-lt"/>
              </a:rPr>
              <a:t>Set Direction for Cross-functional Solutions</a:t>
            </a:r>
          </a:p>
          <a:p>
            <a:pPr marL="557213" indent="-557213">
              <a:lnSpc>
                <a:spcPct val="110000"/>
              </a:lnSpc>
              <a:buFont typeface="+mj-lt"/>
              <a:buAutoNum type="arabicPeriod"/>
            </a:pPr>
            <a:r>
              <a:rPr lang="en-US" sz="4425" dirty="0">
                <a:solidFill>
                  <a:srgbClr val="002060"/>
                </a:solidFill>
                <a:latin typeface="+mj-lt"/>
              </a:rPr>
              <a:t>Apply Continuous Learning</a:t>
            </a:r>
          </a:p>
          <a:p>
            <a:pPr marL="557213" indent="-557213">
              <a:lnSpc>
                <a:spcPct val="110000"/>
              </a:lnSpc>
              <a:buFont typeface="+mj-lt"/>
              <a:buAutoNum type="arabicPeriod"/>
            </a:pPr>
            <a:r>
              <a:rPr lang="en-US" sz="4425" dirty="0">
                <a:solidFill>
                  <a:srgbClr val="002060"/>
                </a:solidFill>
                <a:latin typeface="+mj-lt"/>
              </a:rPr>
              <a:t>Improve Self-awareness and Self-correction to Prevent Consequential Events</a:t>
            </a:r>
          </a:p>
          <a:p>
            <a:pPr marL="1028700" lvl="2" indent="-342900">
              <a:lnSpc>
                <a:spcPct val="110000"/>
              </a:lnSpc>
              <a:buFont typeface="+mj-lt"/>
              <a:buAutoNum type="alphaLcPeriod"/>
            </a:pPr>
            <a:r>
              <a:rPr lang="en-US" sz="3150" dirty="0">
                <a:solidFill>
                  <a:srgbClr val="002060"/>
                </a:solidFill>
                <a:latin typeface="+mj-lt"/>
              </a:rPr>
              <a:t>Conduct analysis</a:t>
            </a:r>
          </a:p>
          <a:p>
            <a:pPr marL="1028700" lvl="2" indent="-342900">
              <a:lnSpc>
                <a:spcPct val="110000"/>
              </a:lnSpc>
              <a:buFont typeface="+mj-lt"/>
              <a:buAutoNum type="alphaLcPeriod"/>
            </a:pPr>
            <a:r>
              <a:rPr lang="en-US" sz="3150" dirty="0">
                <a:solidFill>
                  <a:srgbClr val="002060"/>
                </a:solidFill>
                <a:latin typeface="+mj-lt"/>
              </a:rPr>
              <a:t>Periodic trending</a:t>
            </a:r>
          </a:p>
          <a:p>
            <a:pPr marL="1028700" lvl="2" indent="-342900">
              <a:lnSpc>
                <a:spcPct val="110000"/>
              </a:lnSpc>
              <a:buFont typeface="+mj-lt"/>
              <a:buAutoNum type="alphaLcPeriod"/>
            </a:pPr>
            <a:r>
              <a:rPr lang="en-US" sz="3150" dirty="0">
                <a:solidFill>
                  <a:srgbClr val="002060"/>
                </a:solidFill>
                <a:latin typeface="+mj-lt"/>
              </a:rPr>
              <a:t>Understand drivers for events</a:t>
            </a:r>
          </a:p>
          <a:p>
            <a:pPr marL="1028700" lvl="2" indent="-342900">
              <a:lnSpc>
                <a:spcPct val="110000"/>
              </a:lnSpc>
              <a:buFont typeface="+mj-lt"/>
              <a:buAutoNum type="alphaLcPeriod"/>
            </a:pPr>
            <a:r>
              <a:rPr lang="en-US" sz="3150" dirty="0">
                <a:solidFill>
                  <a:srgbClr val="002060"/>
                </a:solidFill>
                <a:latin typeface="+mj-lt"/>
              </a:rPr>
              <a:t>Training performance analysis when appropriate</a:t>
            </a:r>
          </a:p>
          <a:p>
            <a:pPr marL="557213" indent="-557213">
              <a:lnSpc>
                <a:spcPct val="110000"/>
              </a:lnSpc>
              <a:buFont typeface="+mj-lt"/>
              <a:buAutoNum type="arabicPeriod"/>
            </a:pPr>
            <a:r>
              <a:rPr lang="en-US" sz="4425" b="1" dirty="0">
                <a:solidFill>
                  <a:srgbClr val="7030A0"/>
                </a:solidFill>
                <a:latin typeface="+mj-lt"/>
              </a:rPr>
              <a:t>Strengthen Risk Recognition and Elimination when Preparing and Performing Tasks</a:t>
            </a:r>
          </a:p>
          <a:p>
            <a:pPr marL="1028700" lvl="2" indent="-342900">
              <a:lnSpc>
                <a:spcPct val="110000"/>
              </a:lnSpc>
              <a:buFont typeface="+mj-lt"/>
              <a:buAutoNum type="alphaLcPeriod"/>
            </a:pPr>
            <a:r>
              <a:rPr lang="en-US" sz="3150" dirty="0">
                <a:solidFill>
                  <a:srgbClr val="002060"/>
                </a:solidFill>
                <a:latin typeface="+mj-lt"/>
              </a:rPr>
              <a:t>Cross functional evaluations of PMs</a:t>
            </a:r>
          </a:p>
          <a:p>
            <a:pPr marL="1028700" lvl="2" indent="-342900">
              <a:lnSpc>
                <a:spcPct val="110000"/>
              </a:lnSpc>
              <a:buFont typeface="+mj-lt"/>
              <a:buAutoNum type="alphaLcPeriod"/>
            </a:pPr>
            <a:r>
              <a:rPr lang="en-US" sz="3150" dirty="0">
                <a:solidFill>
                  <a:srgbClr val="002060"/>
                </a:solidFill>
                <a:latin typeface="+mj-lt"/>
              </a:rPr>
              <a:t>Risk reviews of design changes</a:t>
            </a:r>
          </a:p>
          <a:p>
            <a:pPr marL="1028700" lvl="2" indent="-342900">
              <a:lnSpc>
                <a:spcPct val="110000"/>
              </a:lnSpc>
              <a:buFont typeface="+mj-lt"/>
              <a:buAutoNum type="alphaLcPeriod"/>
            </a:pPr>
            <a:r>
              <a:rPr lang="en-US" sz="3150" dirty="0">
                <a:solidFill>
                  <a:srgbClr val="002060"/>
                </a:solidFill>
                <a:latin typeface="+mj-lt"/>
              </a:rPr>
              <a:t>Work documents include risk evaluations</a:t>
            </a:r>
          </a:p>
        </p:txBody>
      </p:sp>
    </p:spTree>
    <p:extLst>
      <p:ext uri="{BB962C8B-B14F-4D97-AF65-F5344CB8AC3E}">
        <p14:creationId xmlns:p14="http://schemas.microsoft.com/office/powerpoint/2010/main" val="123374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322217" y="457699"/>
            <a:ext cx="6705599" cy="581439"/>
          </a:xfrm>
          <a:prstGeom prst="rect">
            <a:avLst/>
          </a:prstGeom>
        </p:spPr>
        <p:txBody>
          <a:bodyPr vert="horz" lIns="68580" tIns="34290" rIns="68580" bIns="34290" rtlCol="0" anchor="b">
            <a:noAutofit/>
          </a:bodyPr>
          <a:lstStyle>
            <a:lvl1pPr algn="l" defTabSz="1219170" rtl="0" eaLnBrk="1" latinLnBrk="0" hangingPunct="1">
              <a:lnSpc>
                <a:spcPct val="75000"/>
              </a:lnSpc>
              <a:spcBef>
                <a:spcPct val="0"/>
              </a:spcBef>
              <a:spcAft>
                <a:spcPts val="1600"/>
              </a:spcAft>
              <a:buNone/>
              <a:defRPr sz="5867" b="1" i="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stStyle>
          <a:p>
            <a:pPr>
              <a:lnSpc>
                <a:spcPct val="100000"/>
              </a:lnSpc>
            </a:pPr>
            <a:r>
              <a:rPr lang="en-US" sz="4400" b="0" dirty="0">
                <a:solidFill>
                  <a:schemeClr val="accent1">
                    <a:lumMod val="50000"/>
                  </a:schemeClr>
                </a:solidFill>
                <a:effectLst/>
                <a:latin typeface="+mj-lt"/>
              </a:rPr>
              <a:t>L2 IER: Recommendations</a:t>
            </a:r>
            <a:endParaRPr lang="en-US" sz="4400" b="0" dirty="0">
              <a:solidFill>
                <a:schemeClr val="accent1">
                  <a:lumMod val="50000"/>
                </a:schemeClr>
              </a:solidFill>
              <a:latin typeface="+mj-lt"/>
            </a:endParaRPr>
          </a:p>
        </p:txBody>
      </p:sp>
      <p:sp>
        <p:nvSpPr>
          <p:cNvPr id="3" name="Content Placeholder 2"/>
          <p:cNvSpPr>
            <a:spLocks noGrp="1"/>
          </p:cNvSpPr>
          <p:nvPr>
            <p:ph idx="1"/>
          </p:nvPr>
        </p:nvSpPr>
        <p:spPr>
          <a:xfrm>
            <a:off x="421887" y="1166948"/>
            <a:ext cx="8300224" cy="4319451"/>
          </a:xfrm>
        </p:spPr>
        <p:txBody>
          <a:bodyPr>
            <a:normAutofit/>
          </a:bodyPr>
          <a:lstStyle/>
          <a:p>
            <a:pPr marL="0" indent="0">
              <a:buNone/>
            </a:pPr>
            <a:endParaRPr lang="en-US" sz="900" b="1" dirty="0"/>
          </a:p>
          <a:p>
            <a:pPr marL="557213" indent="-557213">
              <a:lnSpc>
                <a:spcPct val="100000"/>
              </a:lnSpc>
              <a:buFont typeface="+mj-lt"/>
              <a:buAutoNum type="arabicPeriod" startAt="5"/>
            </a:pPr>
            <a:r>
              <a:rPr lang="en-US" sz="2800" dirty="0">
                <a:solidFill>
                  <a:srgbClr val="002060"/>
                </a:solidFill>
                <a:latin typeface="+mj-lt"/>
              </a:rPr>
              <a:t>Enhance Risk Elimination Bias in Decision-Making</a:t>
            </a:r>
          </a:p>
          <a:p>
            <a:pPr marL="557213" indent="-557213">
              <a:lnSpc>
                <a:spcPct val="100000"/>
              </a:lnSpc>
              <a:buFont typeface="+mj-lt"/>
              <a:buAutoNum type="arabicPeriod" startAt="5"/>
            </a:pPr>
            <a:r>
              <a:rPr lang="en-US" sz="2800" dirty="0">
                <a:solidFill>
                  <a:srgbClr val="002060"/>
                </a:solidFill>
                <a:latin typeface="+mj-lt"/>
              </a:rPr>
              <a:t>Validate Sustainable Parts Quality Process</a:t>
            </a:r>
          </a:p>
          <a:p>
            <a:pPr marL="557213" indent="-557213">
              <a:lnSpc>
                <a:spcPct val="100000"/>
              </a:lnSpc>
              <a:buFont typeface="+mj-lt"/>
              <a:buAutoNum type="arabicPeriod" startAt="5"/>
            </a:pPr>
            <a:r>
              <a:rPr lang="en-US" sz="2800" b="1" dirty="0">
                <a:solidFill>
                  <a:srgbClr val="7030A0"/>
                </a:solidFill>
                <a:latin typeface="+mj-lt"/>
              </a:rPr>
              <a:t>Establish High Standards in Vendor and Supplemental Personnel Oversight</a:t>
            </a:r>
          </a:p>
          <a:p>
            <a:pPr marL="990600" lvl="2" indent="-304800">
              <a:lnSpc>
                <a:spcPct val="100000"/>
              </a:lnSpc>
              <a:buFont typeface="+mj-lt"/>
              <a:buAutoNum type="alphaLcPeriod"/>
            </a:pPr>
            <a:r>
              <a:rPr lang="en-US" sz="2800" dirty="0">
                <a:solidFill>
                  <a:srgbClr val="002060"/>
                </a:solidFill>
                <a:latin typeface="+mj-lt"/>
              </a:rPr>
              <a:t>Design/Engineering Products</a:t>
            </a:r>
          </a:p>
          <a:p>
            <a:pPr marL="990600" lvl="2" indent="-304800">
              <a:lnSpc>
                <a:spcPct val="100000"/>
              </a:lnSpc>
              <a:buFont typeface="+mj-lt"/>
              <a:buAutoNum type="alphaLcPeriod"/>
            </a:pPr>
            <a:r>
              <a:rPr lang="en-US" sz="2800" dirty="0">
                <a:solidFill>
                  <a:srgbClr val="002060"/>
                </a:solidFill>
                <a:latin typeface="+mj-lt"/>
              </a:rPr>
              <a:t>Field Work </a:t>
            </a:r>
          </a:p>
        </p:txBody>
      </p:sp>
    </p:spTree>
    <p:extLst>
      <p:ext uri="{BB962C8B-B14F-4D97-AF65-F5344CB8AC3E}">
        <p14:creationId xmlns:p14="http://schemas.microsoft.com/office/powerpoint/2010/main" val="403309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65463" y="326027"/>
            <a:ext cx="3840480" cy="795528"/>
          </a:xfrm>
          <a:prstGeom prst="rect">
            <a:avLst/>
          </a:prstGeom>
        </p:spPr>
        <p:txBody>
          <a:bodyPr vert="horz" lIns="68580" tIns="34290" rIns="68580" bIns="34290" rtlCol="0" anchor="b">
            <a:noAutofit/>
          </a:bodyPr>
          <a:lstStyle>
            <a:lvl1pPr algn="l" defTabSz="1219170" rtl="0" eaLnBrk="1" latinLnBrk="0" hangingPunct="1">
              <a:lnSpc>
                <a:spcPct val="75000"/>
              </a:lnSpc>
              <a:spcBef>
                <a:spcPct val="0"/>
              </a:spcBef>
              <a:spcAft>
                <a:spcPts val="1600"/>
              </a:spcAft>
              <a:buNone/>
              <a:defRPr sz="5867" b="1" i="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stStyle>
          <a:p>
            <a:pPr algn="ctr">
              <a:lnSpc>
                <a:spcPct val="100000"/>
              </a:lnSpc>
            </a:pPr>
            <a:r>
              <a:rPr lang="en-US" sz="4400" b="0" dirty="0">
                <a:solidFill>
                  <a:schemeClr val="accent1">
                    <a:lumMod val="50000"/>
                  </a:schemeClr>
                </a:solidFill>
                <a:effectLst/>
                <a:latin typeface="+mj-lt"/>
              </a:rPr>
              <a:t>Next Steps</a:t>
            </a:r>
            <a:endParaRPr lang="en-US" sz="4400" b="0" dirty="0">
              <a:solidFill>
                <a:schemeClr val="accent1">
                  <a:lumMod val="50000"/>
                </a:schemeClr>
              </a:solidFill>
              <a:latin typeface="+mj-lt"/>
            </a:endParaRPr>
          </a:p>
        </p:txBody>
      </p:sp>
      <p:sp>
        <p:nvSpPr>
          <p:cNvPr id="3" name="Content Placeholder 2"/>
          <p:cNvSpPr>
            <a:spLocks noGrp="1"/>
          </p:cNvSpPr>
          <p:nvPr>
            <p:ph idx="1"/>
          </p:nvPr>
        </p:nvSpPr>
        <p:spPr>
          <a:xfrm>
            <a:off x="466219" y="1121555"/>
            <a:ext cx="8300224" cy="5523085"/>
          </a:xfrm>
        </p:spPr>
        <p:txBody>
          <a:bodyPr>
            <a:normAutofit fontScale="92500" lnSpcReduction="20000"/>
          </a:bodyPr>
          <a:lstStyle/>
          <a:p>
            <a:pPr marL="0" indent="0">
              <a:buNone/>
            </a:pPr>
            <a:endParaRPr lang="en-US" sz="900" b="1" dirty="0"/>
          </a:p>
          <a:p>
            <a:pPr marL="574675" indent="-346075"/>
            <a:r>
              <a:rPr lang="en-US" sz="2800" dirty="0">
                <a:solidFill>
                  <a:srgbClr val="002060"/>
                </a:solidFill>
                <a:latin typeface="+mj-lt"/>
              </a:rPr>
              <a:t>Industry to submit responses:</a:t>
            </a:r>
            <a:endParaRPr lang="en-US" sz="2800" i="1" dirty="0">
              <a:solidFill>
                <a:srgbClr val="002060"/>
              </a:solidFill>
              <a:latin typeface="+mj-lt"/>
            </a:endParaRPr>
          </a:p>
          <a:p>
            <a:pPr marL="914400" lvl="1" indent="-346075">
              <a:lnSpc>
                <a:spcPct val="100000"/>
              </a:lnSpc>
              <a:spcAft>
                <a:spcPts val="600"/>
              </a:spcAft>
              <a:buFont typeface="Symbol" panose="05050102010706020507" pitchFamily="18" charset="2"/>
              <a:buChar char=""/>
            </a:pPr>
            <a:r>
              <a:rPr lang="en-US" sz="2800" dirty="0">
                <a:solidFill>
                  <a:srgbClr val="002060"/>
                </a:solidFill>
                <a:latin typeface="+mj-lt"/>
              </a:rPr>
              <a:t>Required: February 22, 2022</a:t>
            </a:r>
          </a:p>
          <a:p>
            <a:pPr marL="574675" indent="-347663">
              <a:lnSpc>
                <a:spcPct val="100000"/>
              </a:lnSpc>
            </a:pPr>
            <a:r>
              <a:rPr lang="en-US" sz="2800" dirty="0">
                <a:solidFill>
                  <a:srgbClr val="002060"/>
                </a:solidFill>
                <a:latin typeface="+mj-lt"/>
              </a:rPr>
              <a:t>Conduct Industry Response Reviewer Training</a:t>
            </a:r>
          </a:p>
          <a:p>
            <a:pPr marL="914400" lvl="1" indent="-339725">
              <a:lnSpc>
                <a:spcPct val="100000"/>
              </a:lnSpc>
              <a:spcAft>
                <a:spcPts val="600"/>
              </a:spcAft>
              <a:buFont typeface="Symbol" panose="05050102010706020507" pitchFamily="18" charset="2"/>
              <a:buChar char="-"/>
            </a:pPr>
            <a:r>
              <a:rPr lang="en-US" sz="2800" dirty="0">
                <a:solidFill>
                  <a:srgbClr val="002060"/>
                </a:solidFill>
                <a:latin typeface="+mj-lt"/>
              </a:rPr>
              <a:t>Expected to complete: February 2022</a:t>
            </a:r>
          </a:p>
          <a:p>
            <a:pPr marL="574675" indent="-347663">
              <a:lnSpc>
                <a:spcPct val="100000"/>
              </a:lnSpc>
            </a:pPr>
            <a:r>
              <a:rPr lang="en-US" sz="2800" dirty="0">
                <a:solidFill>
                  <a:srgbClr val="002060"/>
                </a:solidFill>
                <a:latin typeface="+mj-lt"/>
              </a:rPr>
              <a:t>Conduct Recommendation Evaluation Training</a:t>
            </a:r>
          </a:p>
          <a:p>
            <a:pPr marL="914400" lvl="1" indent="-339725">
              <a:lnSpc>
                <a:spcPct val="100000"/>
              </a:lnSpc>
              <a:spcAft>
                <a:spcPts val="600"/>
              </a:spcAft>
              <a:buFont typeface="Symbol" panose="05050102010706020507" pitchFamily="18" charset="2"/>
              <a:buChar char="-"/>
            </a:pPr>
            <a:r>
              <a:rPr lang="en-US" sz="2800" dirty="0">
                <a:solidFill>
                  <a:srgbClr val="002060"/>
                </a:solidFill>
                <a:latin typeface="+mj-lt"/>
              </a:rPr>
              <a:t>Expected to complete: March 2022</a:t>
            </a:r>
          </a:p>
          <a:p>
            <a:pPr marL="574675" indent="-347663">
              <a:lnSpc>
                <a:spcPct val="100000"/>
              </a:lnSpc>
            </a:pPr>
            <a:r>
              <a:rPr lang="en-US" sz="2800" dirty="0">
                <a:solidFill>
                  <a:srgbClr val="002060"/>
                </a:solidFill>
                <a:latin typeface="+mj-lt"/>
              </a:rPr>
              <a:t>Response Reviews Completed by INPO</a:t>
            </a:r>
          </a:p>
          <a:p>
            <a:pPr marL="914400" lvl="1" indent="-339725">
              <a:lnSpc>
                <a:spcPct val="100000"/>
              </a:lnSpc>
              <a:spcAft>
                <a:spcPts val="600"/>
              </a:spcAft>
              <a:buFont typeface="Symbol" panose="05050102010706020507" pitchFamily="18" charset="2"/>
              <a:buChar char="-"/>
            </a:pPr>
            <a:r>
              <a:rPr lang="en-US" sz="2800" dirty="0">
                <a:solidFill>
                  <a:srgbClr val="002060"/>
                </a:solidFill>
                <a:latin typeface="+mj-lt"/>
              </a:rPr>
              <a:t>Expected to complete: March 2022</a:t>
            </a:r>
          </a:p>
          <a:p>
            <a:pPr marL="574675" indent="-347663">
              <a:lnSpc>
                <a:spcPct val="100000"/>
              </a:lnSpc>
            </a:pPr>
            <a:r>
              <a:rPr lang="en-US" sz="2800" dirty="0">
                <a:solidFill>
                  <a:srgbClr val="002060"/>
                </a:solidFill>
                <a:latin typeface="+mj-lt"/>
              </a:rPr>
              <a:t>Functional Areas Present Status at Industry Meetings</a:t>
            </a:r>
          </a:p>
          <a:p>
            <a:pPr marL="914400" lvl="1" indent="-339725">
              <a:lnSpc>
                <a:spcPct val="100000"/>
              </a:lnSpc>
              <a:spcAft>
                <a:spcPts val="600"/>
              </a:spcAft>
              <a:buFont typeface="Symbol" panose="05050102010706020507" pitchFamily="18" charset="2"/>
              <a:buChar char="-"/>
            </a:pPr>
            <a:r>
              <a:rPr lang="en-US" sz="2800" dirty="0">
                <a:solidFill>
                  <a:srgbClr val="002060"/>
                </a:solidFill>
                <a:latin typeface="+mj-lt"/>
              </a:rPr>
              <a:t>Expected to Complete: June 2022</a:t>
            </a:r>
          </a:p>
          <a:p>
            <a:pPr marL="574675" indent="-347663">
              <a:lnSpc>
                <a:spcPct val="100000"/>
              </a:lnSpc>
            </a:pPr>
            <a:r>
              <a:rPr lang="en-US" sz="2800" b="1" dirty="0">
                <a:solidFill>
                  <a:srgbClr val="002060"/>
                </a:solidFill>
                <a:latin typeface="+mj-lt"/>
              </a:rPr>
              <a:t>Begin Recommendation Reviews/Evaluations</a:t>
            </a:r>
          </a:p>
          <a:p>
            <a:pPr marL="914400" lvl="1" indent="-339725">
              <a:lnSpc>
                <a:spcPct val="100000"/>
              </a:lnSpc>
              <a:buFont typeface="Symbol" panose="05050102010706020507" pitchFamily="18" charset="2"/>
              <a:buChar char="-"/>
            </a:pPr>
            <a:r>
              <a:rPr lang="en-US" sz="2800" b="1" dirty="0">
                <a:solidFill>
                  <a:srgbClr val="002060"/>
                </a:solidFill>
                <a:latin typeface="+mj-lt"/>
              </a:rPr>
              <a:t>Begins: January 2023</a:t>
            </a:r>
          </a:p>
          <a:p>
            <a:pPr marL="342900" lvl="1" indent="0">
              <a:lnSpc>
                <a:spcPct val="100000"/>
              </a:lnSpc>
              <a:buNone/>
            </a:pPr>
            <a:endParaRPr lang="en-US" sz="2475" dirty="0">
              <a:solidFill>
                <a:schemeClr val="tx1"/>
              </a:solidFill>
            </a:endParaRPr>
          </a:p>
          <a:p>
            <a:pPr lvl="1">
              <a:lnSpc>
                <a:spcPct val="100000"/>
              </a:lnSpc>
              <a:buFont typeface="Segoe UI" panose="020B0502040204020203" pitchFamily="34" charset="0"/>
              <a:buChar char="-"/>
            </a:pPr>
            <a:endParaRPr lang="en-US" sz="2475" dirty="0">
              <a:solidFill>
                <a:schemeClr val="tx1"/>
              </a:solidFill>
            </a:endParaRPr>
          </a:p>
          <a:p>
            <a:endParaRPr lang="en-US" sz="3000" dirty="0">
              <a:solidFill>
                <a:schemeClr val="tx1"/>
              </a:solidFill>
            </a:endParaRPr>
          </a:p>
          <a:p>
            <a:endParaRPr lang="en-US" sz="3000" dirty="0">
              <a:solidFill>
                <a:schemeClr val="tx1"/>
              </a:solidFill>
            </a:endParaRPr>
          </a:p>
          <a:p>
            <a:pPr marL="0" indent="0">
              <a:buNone/>
            </a:pPr>
            <a:endParaRPr lang="en-US" sz="3000" dirty="0">
              <a:solidFill>
                <a:schemeClr val="tx1"/>
              </a:solidFill>
            </a:endParaRPr>
          </a:p>
        </p:txBody>
      </p:sp>
    </p:spTree>
    <p:extLst>
      <p:ext uri="{BB962C8B-B14F-4D97-AF65-F5344CB8AC3E}">
        <p14:creationId xmlns:p14="http://schemas.microsoft.com/office/powerpoint/2010/main" val="207291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80E9E-2594-4633-9FC3-6AE89B96FE94}"/>
              </a:ext>
            </a:extLst>
          </p:cNvPr>
          <p:cNvSpPr>
            <a:spLocks noGrp="1"/>
          </p:cNvSpPr>
          <p:nvPr>
            <p:ph type="title"/>
          </p:nvPr>
        </p:nvSpPr>
        <p:spPr>
          <a:xfrm>
            <a:off x="860499" y="512529"/>
            <a:ext cx="7886700" cy="497802"/>
          </a:xfrm>
        </p:spPr>
        <p:txBody>
          <a:bodyPr>
            <a:noAutofit/>
          </a:bodyPr>
          <a:lstStyle/>
          <a:p>
            <a:r>
              <a:rPr lang="en-US" sz="4400" dirty="0">
                <a:solidFill>
                  <a:srgbClr val="4472C4">
                    <a:lumMod val="50000"/>
                  </a:srgbClr>
                </a:solidFill>
                <a:latin typeface="+mj-lt"/>
              </a:rPr>
              <a:t>ERCE Recommendation Review</a:t>
            </a:r>
            <a:endParaRPr lang="en-US" sz="4400" dirty="0">
              <a:latin typeface="+mj-lt"/>
            </a:endParaRPr>
          </a:p>
        </p:txBody>
      </p:sp>
      <p:sp>
        <p:nvSpPr>
          <p:cNvPr id="3" name="Content Placeholder 2">
            <a:extLst>
              <a:ext uri="{FF2B5EF4-FFF2-40B4-BE49-F238E27FC236}">
                <a16:creationId xmlns:a16="http://schemas.microsoft.com/office/drawing/2014/main" id="{5C224F3D-D83B-46E5-9B8D-4E807C38CA58}"/>
              </a:ext>
            </a:extLst>
          </p:cNvPr>
          <p:cNvSpPr>
            <a:spLocks noGrp="1"/>
          </p:cNvSpPr>
          <p:nvPr>
            <p:ph idx="1"/>
          </p:nvPr>
        </p:nvSpPr>
        <p:spPr>
          <a:xfrm>
            <a:off x="993664" y="1088918"/>
            <a:ext cx="7886700" cy="4296335"/>
          </a:xfrm>
        </p:spPr>
        <p:txBody>
          <a:bodyPr>
            <a:normAutofit/>
          </a:bodyPr>
          <a:lstStyle/>
          <a:p>
            <a:pPr marL="0" indent="0">
              <a:buClr>
                <a:srgbClr val="4472C4">
                  <a:lumMod val="75000"/>
                </a:srgbClr>
              </a:buClr>
              <a:buNone/>
              <a:defRPr/>
            </a:pPr>
            <a:r>
              <a:rPr lang="en-US" sz="1650" dirty="0">
                <a:solidFill>
                  <a:srgbClr val="4472C4">
                    <a:lumMod val="50000"/>
                  </a:srgbClr>
                </a:solidFill>
              </a:rPr>
              <a:t> </a:t>
            </a:r>
          </a:p>
          <a:p>
            <a:pPr marL="0" indent="0">
              <a:buClr>
                <a:srgbClr val="4472C4">
                  <a:lumMod val="75000"/>
                </a:srgbClr>
              </a:buClr>
              <a:buNone/>
              <a:defRPr/>
            </a:pPr>
            <a:endParaRPr lang="en-US" sz="1650" dirty="0">
              <a:solidFill>
                <a:srgbClr val="4472C4">
                  <a:lumMod val="50000"/>
                </a:srgb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43472589"/>
              </p:ext>
            </p:extLst>
          </p:nvPr>
        </p:nvGraphicFramePr>
        <p:xfrm>
          <a:off x="630871" y="1179357"/>
          <a:ext cx="7607438" cy="4951451"/>
        </p:xfrm>
        <a:graphic>
          <a:graphicData uri="http://schemas.openxmlformats.org/drawingml/2006/table">
            <a:tbl>
              <a:tblPr firstRow="1" firstCol="1" bandRow="1"/>
              <a:tblGrid>
                <a:gridCol w="651940">
                  <a:extLst>
                    <a:ext uri="{9D8B030D-6E8A-4147-A177-3AD203B41FA5}">
                      <a16:colId xmlns:a16="http://schemas.microsoft.com/office/drawing/2014/main" val="910301826"/>
                    </a:ext>
                  </a:extLst>
                </a:gridCol>
                <a:gridCol w="982317">
                  <a:extLst>
                    <a:ext uri="{9D8B030D-6E8A-4147-A177-3AD203B41FA5}">
                      <a16:colId xmlns:a16="http://schemas.microsoft.com/office/drawing/2014/main" val="1375724804"/>
                    </a:ext>
                  </a:extLst>
                </a:gridCol>
                <a:gridCol w="4589106">
                  <a:extLst>
                    <a:ext uri="{9D8B030D-6E8A-4147-A177-3AD203B41FA5}">
                      <a16:colId xmlns:a16="http://schemas.microsoft.com/office/drawing/2014/main" val="2419924659"/>
                    </a:ext>
                  </a:extLst>
                </a:gridCol>
                <a:gridCol w="1384075">
                  <a:extLst>
                    <a:ext uri="{9D8B030D-6E8A-4147-A177-3AD203B41FA5}">
                      <a16:colId xmlns:a16="http://schemas.microsoft.com/office/drawing/2014/main" val="4110176109"/>
                    </a:ext>
                  </a:extLst>
                </a:gridCol>
              </a:tblGrid>
              <a:tr h="477812">
                <a:tc>
                  <a:txBody>
                    <a:bodyPr/>
                    <a:lstStyle/>
                    <a:p>
                      <a:pPr marL="0" marR="0">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REC</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OWNER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Summary for IRIS Coding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Number of IRIS records tagged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184416922"/>
                  </a:ext>
                </a:extLst>
              </a:tr>
              <a:tr h="247559">
                <a:tc>
                  <a:txBody>
                    <a:bodyPr/>
                    <a:lstStyle/>
                    <a:p>
                      <a:pPr marL="0" marR="0" algn="ctr">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Calibri" panose="020F0502020204030204" pitchFamily="34" charset="0"/>
                        <a:buChar char="•"/>
                      </a:pP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581402"/>
                  </a:ext>
                </a:extLst>
              </a:tr>
              <a:tr h="260626">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OR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Calibri" panose="020F0502020204030204" pitchFamily="34" charset="0"/>
                        <a:buChar char="•"/>
                      </a:pP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Inadequate </a:t>
                      </a:r>
                      <a:r>
                        <a:rPr lang="en-US" sz="1500" dirty="0">
                          <a:effectLst/>
                          <a:latin typeface="Calibri" panose="020F0502020204030204" pitchFamily="34" charset="0"/>
                          <a:ea typeface="Times New Roman" panose="02020603050405020304" pitchFamily="18" charset="0"/>
                          <a:cs typeface="Calibri" panose="020F0502020204030204" pitchFamily="34" charset="0"/>
                        </a:rPr>
                        <a:t>cross-functional behaviors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0334915"/>
                  </a:ext>
                </a:extLst>
              </a:tr>
              <a:tr h="451640">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OR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Calibri" panose="020F0502020204030204" pitchFamily="34" charset="0"/>
                        <a:buChar char="•"/>
                      </a:pP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Inadequate use of OE and industry best practices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445285"/>
                  </a:ext>
                </a:extLst>
              </a:tr>
              <a:tr h="260626">
                <a:tc>
                  <a:txBody>
                    <a:bodyPr/>
                    <a:lstStyle/>
                    <a:p>
                      <a:pPr marL="0" marR="0" algn="ctr">
                        <a:spcBef>
                          <a:spcPts val="0"/>
                        </a:spcBef>
                        <a:spcAft>
                          <a:spcPts val="0"/>
                        </a:spcAft>
                      </a:pPr>
                      <a:r>
                        <a:rPr lang="en-US" sz="15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3a</a:t>
                      </a:r>
                      <a:endParaRPr lang="en-US"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ER</a:t>
                      </a:r>
                      <a:endParaRPr lang="en-US"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Calibri" panose="020F0502020204030204" pitchFamily="34" charset="0"/>
                        <a:buChar char="•"/>
                      </a:pPr>
                      <a:r>
                        <a:rPr lang="en-US" sz="15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Inadequate vulnerability identification</a:t>
                      </a:r>
                      <a:endParaRPr lang="en-US" sz="15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a:t>
                      </a:r>
                    </a:p>
                  </a:txBody>
                  <a:tcPr marL="54674" marR="54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353270"/>
                  </a:ext>
                </a:extLst>
              </a:tr>
              <a:tr h="260626">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3b</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ER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Calibri" panose="020F0502020204030204" pitchFamily="34" charset="0"/>
                        <a:buChar char="•"/>
                      </a:pP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Inadequate trending</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926205"/>
                  </a:ext>
                </a:extLst>
              </a:tr>
              <a:tr h="247559">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3c</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OR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Calibri" panose="020F0502020204030204" pitchFamily="34" charset="0"/>
                        <a:buChar char="•"/>
                      </a:pP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Inadequate CAP</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228781"/>
                  </a:ext>
                </a:extLst>
              </a:tr>
              <a:tr h="260626">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3d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TR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Calibri" panose="020F0502020204030204" pitchFamily="34" charset="0"/>
                        <a:buChar char="•"/>
                      </a:pP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Inadequate training</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716851"/>
                  </a:ext>
                </a:extLst>
              </a:tr>
              <a:tr h="742674">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4a</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OP, OF</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Calibri" panose="020F0502020204030204" pitchFamily="34" charset="0"/>
                        <a:buChar char="•"/>
                      </a:pP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Inadequate MA (Work instructions quality, Risk step oversight)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Inadequate decision-making</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544119"/>
                  </a:ext>
                </a:extLst>
              </a:tr>
              <a:tr h="260626">
                <a:tc>
                  <a:txBody>
                    <a:bodyPr/>
                    <a:lstStyle/>
                    <a:p>
                      <a:pPr marL="0" marR="0" algn="ctr">
                        <a:spcBef>
                          <a:spcPts val="0"/>
                        </a:spcBef>
                        <a:spcAft>
                          <a:spcPts val="0"/>
                        </a:spcAft>
                      </a:pPr>
                      <a:r>
                        <a:rPr lang="en-US" sz="15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4b</a:t>
                      </a:r>
                      <a:endParaRPr lang="en-US"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ER</a:t>
                      </a:r>
                      <a:endParaRPr lang="en-US"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Calibri" panose="020F0502020204030204" pitchFamily="34" charset="0"/>
                        <a:buChar char="•"/>
                      </a:pPr>
                      <a:r>
                        <a:rPr lang="en-US" sz="15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Inadequate PMs</a:t>
                      </a:r>
                      <a:endParaRPr lang="en-US" sz="15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a:t>
                      </a:r>
                    </a:p>
                  </a:txBody>
                  <a:tcPr marL="54674" marR="54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172116"/>
                  </a:ext>
                </a:extLst>
              </a:tr>
              <a:tr h="260626">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4c</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EN, CM</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Calibri" panose="020F0502020204030204" pitchFamily="34" charset="0"/>
                        <a:buChar char="•"/>
                      </a:pP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Inadequate design changes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286864"/>
                  </a:ext>
                </a:extLst>
              </a:tr>
              <a:tr h="260626">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OR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Calibri" panose="020F0502020204030204" pitchFamily="34" charset="0"/>
                        <a:buChar char="•"/>
                      </a:pP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Inadequate decision-making</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096489"/>
                  </a:ext>
                </a:extLst>
              </a:tr>
              <a:tr h="260626">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ER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Calibri" panose="020F0502020204030204" pitchFamily="34" charset="0"/>
                        <a:buChar char="•"/>
                      </a:pP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Inadequate parts quality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180710"/>
                  </a:ext>
                </a:extLst>
              </a:tr>
              <a:tr h="247559">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7a</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EN, CM</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Calibri" panose="020F0502020204030204" pitchFamily="34" charset="0"/>
                        <a:buChar char="•"/>
                      </a:pP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Inadequate vendor performance</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987494"/>
                  </a:ext>
                </a:extLst>
              </a:tr>
              <a:tr h="451640">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7b</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MA, WM</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Calibri" panose="020F0502020204030204" pitchFamily="34" charset="0"/>
                        <a:buChar char="•"/>
                      </a:pP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Inadequate supplemental worker performance</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674" marR="54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4674" marR="546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184190"/>
                  </a:ext>
                </a:extLst>
              </a:tr>
            </a:tbl>
          </a:graphicData>
        </a:graphic>
      </p:graphicFrame>
    </p:spTree>
    <p:extLst>
      <p:ext uri="{BB962C8B-B14F-4D97-AF65-F5344CB8AC3E}">
        <p14:creationId xmlns:p14="http://schemas.microsoft.com/office/powerpoint/2010/main" val="248675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0427" y="6545071"/>
            <a:ext cx="229743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a:ln>
                  <a:noFill/>
                </a:ln>
                <a:solidFill>
                  <a:srgbClr val="FFFFFF"/>
                </a:solidFill>
                <a:effectLst/>
                <a:uLnTx/>
                <a:uFillTx/>
                <a:latin typeface="Arial"/>
                <a:ea typeface="+mn-ea"/>
                <a:cs typeface="Arial"/>
              </a:rPr>
              <a:t>©202</a:t>
            </a:r>
            <a:r>
              <a:rPr kumimoji="0" lang="en-US" sz="900" b="0" i="0" u="none" strike="noStrike" kern="1200" cap="none" spc="-5" normalizeH="0" baseline="0" noProof="0">
                <a:ln>
                  <a:noFill/>
                </a:ln>
                <a:solidFill>
                  <a:srgbClr val="FFFFFF"/>
                </a:solidFill>
                <a:effectLst/>
                <a:uLnTx/>
                <a:uFillTx/>
                <a:latin typeface="Arial"/>
                <a:ea typeface="+mn-ea"/>
                <a:cs typeface="Arial"/>
              </a:rPr>
              <a:t>2</a:t>
            </a:r>
            <a:r>
              <a:rPr kumimoji="0" sz="900" b="0" i="0" u="none" strike="noStrike" kern="1200" cap="none" spc="-5" normalizeH="0" baseline="0" noProof="0">
                <a:ln>
                  <a:noFill/>
                </a:ln>
                <a:solidFill>
                  <a:srgbClr val="FFFFFF"/>
                </a:solidFill>
                <a:effectLst/>
                <a:uLnTx/>
                <a:uFillTx/>
                <a:latin typeface="Arial"/>
                <a:ea typeface="+mn-ea"/>
                <a:cs typeface="Arial"/>
              </a:rPr>
              <a:t> </a:t>
            </a:r>
            <a:r>
              <a:rPr kumimoji="0" sz="900" b="0" i="0" u="none" strike="noStrike" kern="1200" cap="none" spc="-5" normalizeH="0" baseline="0" noProof="0" dirty="0">
                <a:ln>
                  <a:noFill/>
                </a:ln>
                <a:solidFill>
                  <a:srgbClr val="FFFFFF"/>
                </a:solidFill>
                <a:effectLst/>
                <a:uLnTx/>
                <a:uFillTx/>
                <a:latin typeface="Arial"/>
                <a:ea typeface="+mn-ea"/>
                <a:cs typeface="Arial"/>
              </a:rPr>
              <a:t>Institute </a:t>
            </a:r>
            <a:r>
              <a:rPr kumimoji="0" sz="900" b="0" i="0" u="none" strike="noStrike" kern="1200" cap="none" spc="0" normalizeH="0" baseline="0" noProof="0" dirty="0">
                <a:ln>
                  <a:noFill/>
                </a:ln>
                <a:solidFill>
                  <a:srgbClr val="FFFFFF"/>
                </a:solidFill>
                <a:effectLst/>
                <a:uLnTx/>
                <a:uFillTx/>
                <a:latin typeface="Arial"/>
                <a:ea typeface="+mn-ea"/>
                <a:cs typeface="Arial"/>
              </a:rPr>
              <a:t>of </a:t>
            </a:r>
            <a:r>
              <a:rPr kumimoji="0" sz="900" b="0" i="0" u="none" strike="noStrike" kern="1200" cap="none" spc="-5" normalizeH="0" baseline="0" noProof="0" dirty="0">
                <a:ln>
                  <a:noFill/>
                </a:ln>
                <a:solidFill>
                  <a:srgbClr val="FFFFFF"/>
                </a:solidFill>
                <a:effectLst/>
                <a:uLnTx/>
                <a:uFillTx/>
                <a:latin typeface="Arial"/>
                <a:ea typeface="+mn-ea"/>
                <a:cs typeface="Arial"/>
              </a:rPr>
              <a:t>Nuclear Power</a:t>
            </a:r>
            <a:r>
              <a:rPr kumimoji="0" sz="900" b="0" i="0" u="none" strike="noStrike" kern="1200" cap="none" spc="15" normalizeH="0" baseline="0" noProof="0" dirty="0">
                <a:ln>
                  <a:noFill/>
                </a:ln>
                <a:solidFill>
                  <a:srgbClr val="FFFFFF"/>
                </a:solidFill>
                <a:effectLst/>
                <a:uLnTx/>
                <a:uFillTx/>
                <a:latin typeface="Arial"/>
                <a:ea typeface="+mn-ea"/>
                <a:cs typeface="Arial"/>
              </a:rPr>
              <a:t> </a:t>
            </a:r>
            <a:r>
              <a:rPr kumimoji="0" sz="900" b="0" i="0" u="none" strike="noStrike" kern="1200" cap="none" spc="-5" normalizeH="0" baseline="0" noProof="0" dirty="0">
                <a:ln>
                  <a:noFill/>
                </a:ln>
                <a:solidFill>
                  <a:srgbClr val="FFFFFF"/>
                </a:solidFill>
                <a:effectLst/>
                <a:uLnTx/>
                <a:uFillTx/>
                <a:latin typeface="Arial"/>
                <a:ea typeface="+mn-ea"/>
                <a:cs typeface="Arial"/>
              </a:rPr>
              <a:t>Operations</a:t>
            </a:r>
            <a:endParaRPr kumimoji="0" sz="900" b="0" i="0" u="none" strike="noStrike" kern="1200" cap="none" spc="0" normalizeH="0" baseline="0" noProof="0" dirty="0">
              <a:ln>
                <a:noFill/>
              </a:ln>
              <a:solidFill>
                <a:prstClr val="black"/>
              </a:solidFill>
              <a:effectLst/>
              <a:uLnTx/>
              <a:uFillTx/>
              <a:latin typeface="Arial"/>
              <a:ea typeface="+mn-ea"/>
              <a:cs typeface="Arial"/>
            </a:endParaRPr>
          </a:p>
        </p:txBody>
      </p:sp>
      <p:sp>
        <p:nvSpPr>
          <p:cNvPr id="3" name="object 3"/>
          <p:cNvSpPr/>
          <p:nvPr/>
        </p:nvSpPr>
        <p:spPr>
          <a:xfrm>
            <a:off x="394715" y="5751474"/>
            <a:ext cx="563865" cy="57453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7198868" y="6537452"/>
            <a:ext cx="130302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10" normalizeH="0" baseline="0" noProof="0" dirty="0">
                <a:ln>
                  <a:noFill/>
                </a:ln>
                <a:solidFill>
                  <a:srgbClr val="FFFFFF"/>
                </a:solidFill>
                <a:effectLst/>
                <a:uLnTx/>
                <a:uFillTx/>
                <a:latin typeface="Arial"/>
                <a:ea typeface="+mn-ea"/>
                <a:cs typeface="Arial"/>
              </a:rPr>
              <a:t>Updated January</a:t>
            </a:r>
            <a:r>
              <a:rPr kumimoji="0" sz="1000" b="0" i="0" u="none" strike="noStrike" kern="1200" cap="none" spc="-20" normalizeH="0" baseline="0" noProof="0" dirty="0">
                <a:ln>
                  <a:noFill/>
                </a:ln>
                <a:solidFill>
                  <a:srgbClr val="FFFFFF"/>
                </a:solidFill>
                <a:effectLst/>
                <a:uLnTx/>
                <a:uFillTx/>
                <a:latin typeface="Arial"/>
                <a:ea typeface="+mn-ea"/>
                <a:cs typeface="Arial"/>
              </a:rPr>
              <a:t> </a:t>
            </a:r>
            <a:r>
              <a:rPr kumimoji="0" sz="1000" b="0" i="0" u="none" strike="noStrike" kern="1200" cap="none" spc="-10" normalizeH="0" baseline="0" noProof="0" dirty="0">
                <a:ln>
                  <a:noFill/>
                </a:ln>
                <a:solidFill>
                  <a:srgbClr val="FFFFFF"/>
                </a:solidFill>
                <a:effectLst/>
                <a:uLnTx/>
                <a:uFillTx/>
                <a:latin typeface="Arial"/>
                <a:ea typeface="+mn-ea"/>
                <a:cs typeface="Arial"/>
              </a:rPr>
              <a:t>2022</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1335240" y="3292070"/>
            <a:ext cx="2069011"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Arial"/>
                <a:ea typeface="+mn-ea"/>
                <a:cs typeface="Arial"/>
              </a:rPr>
              <a:t>PERMANENT</a:t>
            </a:r>
            <a:r>
              <a:rPr kumimoji="0" lang="en-US" sz="1200" b="1" i="0" u="none" strike="noStrike" kern="1200" cap="none" spc="-5" normalizeH="0" baseline="0" noProof="0" dirty="0">
                <a:ln>
                  <a:noFill/>
                </a:ln>
                <a:solidFill>
                  <a:srgbClr val="FFFFFF"/>
                </a:solidFill>
                <a:effectLst/>
                <a:uLnTx/>
                <a:uFillTx/>
                <a:latin typeface="Arial"/>
                <a:ea typeface="+mn-ea"/>
                <a:cs typeface="Arial"/>
              </a:rPr>
              <a:t> </a:t>
            </a:r>
            <a:r>
              <a:rPr kumimoji="0" sz="1200" b="1" i="0" u="none" strike="noStrike" kern="1200" cap="none" spc="-145" normalizeH="0" baseline="0" noProof="0" dirty="0">
                <a:ln>
                  <a:noFill/>
                </a:ln>
                <a:solidFill>
                  <a:srgbClr val="FFFFFF"/>
                </a:solidFill>
                <a:effectLst/>
                <a:uLnTx/>
                <a:uFillTx/>
                <a:latin typeface="Arial"/>
                <a:ea typeface="+mn-ea"/>
                <a:cs typeface="Arial"/>
              </a:rPr>
              <a:t> </a:t>
            </a:r>
            <a:r>
              <a:rPr kumimoji="0" sz="1200" b="1" i="0" u="none" strike="noStrike" kern="1200" cap="none" spc="-5" normalizeH="0" baseline="0" noProof="0" dirty="0">
                <a:ln>
                  <a:noFill/>
                </a:ln>
                <a:solidFill>
                  <a:srgbClr val="FFFFFF"/>
                </a:solidFill>
                <a:effectLst/>
                <a:uLnTx/>
                <a:uFillTx/>
                <a:latin typeface="Arial"/>
                <a:ea typeface="+mn-ea"/>
                <a:cs typeface="Arial"/>
              </a:rPr>
              <a:t>EMPLOYEES</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6" name="object 6"/>
          <p:cNvSpPr txBox="1"/>
          <p:nvPr/>
        </p:nvSpPr>
        <p:spPr>
          <a:xfrm>
            <a:off x="1782572" y="2337307"/>
            <a:ext cx="1287145" cy="459740"/>
          </a:xfrm>
          <a:prstGeom prst="rect">
            <a:avLst/>
          </a:prstGeom>
        </p:spPr>
        <p:txBody>
          <a:bodyPr vert="horz" wrap="square" lIns="0" tIns="23495" rIns="0" bIns="0" rtlCol="0">
            <a:spAutoFit/>
          </a:bodyPr>
          <a:lstStyle/>
          <a:p>
            <a:pPr marL="12700" marR="5080" lvl="0" indent="0" algn="l" defTabSz="914400" rtl="0" eaLnBrk="1" fontAlgn="auto" latinLnBrk="0" hangingPunct="1">
              <a:lnSpc>
                <a:spcPct val="92500"/>
              </a:lnSpc>
              <a:spcBef>
                <a:spcPts val="185"/>
              </a:spcBef>
              <a:spcAft>
                <a:spcPts val="0"/>
              </a:spcAft>
              <a:buClrTx/>
              <a:buSzTx/>
              <a:buFontTx/>
              <a:buNone/>
              <a:tabLst/>
              <a:defRPr/>
            </a:pPr>
            <a:r>
              <a:rPr kumimoji="0" sz="1000" b="1" i="0" u="none" strike="noStrike" kern="1200" cap="none" spc="-5" normalizeH="0" baseline="0" noProof="0" dirty="0">
                <a:ln>
                  <a:noFill/>
                </a:ln>
                <a:solidFill>
                  <a:srgbClr val="FFFFFF"/>
                </a:solidFill>
                <a:effectLst/>
                <a:uLnTx/>
                <a:uFillTx/>
                <a:latin typeface="Arial"/>
                <a:ea typeface="+mn-ea"/>
                <a:cs typeface="Arial"/>
              </a:rPr>
              <a:t>Justin Grove</a:t>
            </a:r>
            <a:r>
              <a:rPr kumimoji="0" lang="en-US" sz="1000" b="1" i="0" u="none" strike="noStrike" kern="1200" cap="none" spc="-5" normalizeH="0" baseline="0" noProof="0" dirty="0">
                <a:ln>
                  <a:noFill/>
                </a:ln>
                <a:solidFill>
                  <a:srgbClr val="FFFFFF"/>
                </a:solidFill>
                <a:effectLst/>
                <a:uLnTx/>
                <a:uFillTx/>
                <a:latin typeface="Arial"/>
                <a:ea typeface="+mn-ea"/>
                <a:cs typeface="Arial"/>
              </a:rPr>
              <a:t>,</a:t>
            </a:r>
            <a:r>
              <a:rPr kumimoji="0" sz="1000" b="1" i="0" u="none" strike="noStrike" kern="1200" cap="none" spc="-5" normalizeH="0" baseline="0" noProof="0" dirty="0">
                <a:ln>
                  <a:noFill/>
                </a:ln>
                <a:solidFill>
                  <a:srgbClr val="FFFFFF"/>
                </a:solidFill>
                <a:effectLst/>
                <a:uLnTx/>
                <a:uFillTx/>
                <a:latin typeface="Arial"/>
                <a:ea typeface="+mn-ea"/>
                <a:cs typeface="Arial"/>
              </a:rPr>
              <a:t>  Assistant  Department</a:t>
            </a:r>
            <a:r>
              <a:rPr kumimoji="0" sz="1000" b="1" i="0" u="none" strike="noStrike" kern="1200" cap="none" spc="-60" normalizeH="0" baseline="0" noProof="0" dirty="0">
                <a:ln>
                  <a:noFill/>
                </a:ln>
                <a:solidFill>
                  <a:srgbClr val="FFFFFF"/>
                </a:solidFill>
                <a:effectLst/>
                <a:uLnTx/>
                <a:uFillTx/>
                <a:latin typeface="Arial"/>
                <a:ea typeface="+mn-ea"/>
                <a:cs typeface="Arial"/>
              </a:rPr>
              <a:t> </a:t>
            </a:r>
            <a:r>
              <a:rPr kumimoji="0" sz="1000" b="1" i="0" u="none" strike="noStrike" kern="1200" cap="none" spc="-5" normalizeH="0" baseline="0" noProof="0" dirty="0">
                <a:ln>
                  <a:noFill/>
                </a:ln>
                <a:solidFill>
                  <a:srgbClr val="FFFFFF"/>
                </a:solidFill>
                <a:effectLst/>
                <a:uLnTx/>
                <a:uFillTx/>
                <a:latin typeface="Arial"/>
                <a:ea typeface="+mn-ea"/>
                <a:cs typeface="Arial"/>
              </a:rPr>
              <a:t>Manager</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7" name="object 7"/>
          <p:cNvSpPr txBox="1"/>
          <p:nvPr/>
        </p:nvSpPr>
        <p:spPr>
          <a:xfrm>
            <a:off x="5697728" y="1540255"/>
            <a:ext cx="2370455"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Arial"/>
                <a:ea typeface="+mn-ea"/>
                <a:cs typeface="Arial"/>
              </a:rPr>
              <a:t>SECONDEE/LIAISON</a:t>
            </a:r>
            <a:r>
              <a:rPr kumimoji="0" sz="1200" b="1" i="0" u="none" strike="noStrike" kern="1200" cap="none" spc="-114" normalizeH="0" baseline="0" noProof="0" dirty="0">
                <a:ln>
                  <a:noFill/>
                </a:ln>
                <a:solidFill>
                  <a:srgbClr val="FFFFFF"/>
                </a:solidFill>
                <a:effectLst/>
                <a:uLnTx/>
                <a:uFillTx/>
                <a:latin typeface="Arial"/>
                <a:ea typeface="+mn-ea"/>
                <a:cs typeface="Arial"/>
              </a:rPr>
              <a:t> </a:t>
            </a:r>
            <a:r>
              <a:rPr kumimoji="0" lang="en-US" sz="1200" b="1" i="0" u="none" strike="noStrike" kern="1200" cap="none" spc="-114" normalizeH="0" baseline="0" noProof="0" dirty="0">
                <a:ln>
                  <a:noFill/>
                </a:ln>
                <a:solidFill>
                  <a:srgbClr val="FFFFFF"/>
                </a:solidFill>
                <a:effectLst/>
                <a:uLnTx/>
                <a:uFillTx/>
                <a:latin typeface="Arial"/>
                <a:ea typeface="+mn-ea"/>
                <a:cs typeface="Arial"/>
              </a:rPr>
              <a:t> </a:t>
            </a:r>
            <a:r>
              <a:rPr kumimoji="0" sz="1200" b="1" i="0" u="none" strike="noStrike" kern="1200" cap="none" spc="-5" normalizeH="0" baseline="0" noProof="0" dirty="0">
                <a:ln>
                  <a:noFill/>
                </a:ln>
                <a:solidFill>
                  <a:srgbClr val="FFFFFF"/>
                </a:solidFill>
                <a:effectLst/>
                <a:uLnTx/>
                <a:uFillTx/>
                <a:latin typeface="Arial"/>
                <a:ea typeface="+mn-ea"/>
                <a:cs typeface="Arial"/>
              </a:rPr>
              <a:t>ENGINEER</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8" name="object 8"/>
          <p:cNvSpPr txBox="1"/>
          <p:nvPr/>
        </p:nvSpPr>
        <p:spPr>
          <a:xfrm>
            <a:off x="1782572" y="1204975"/>
            <a:ext cx="1005840" cy="459740"/>
          </a:xfrm>
          <a:prstGeom prst="rect">
            <a:avLst/>
          </a:prstGeom>
        </p:spPr>
        <p:txBody>
          <a:bodyPr vert="horz" wrap="square" lIns="0" tIns="23495" rIns="0" bIns="0" rtlCol="0">
            <a:spAutoFit/>
          </a:bodyPr>
          <a:lstStyle/>
          <a:p>
            <a:pPr marL="12700" marR="5080" lvl="0" indent="0" algn="l" defTabSz="914400" rtl="0" eaLnBrk="1" fontAlgn="auto" latinLnBrk="0" hangingPunct="1">
              <a:lnSpc>
                <a:spcPct val="92500"/>
              </a:lnSpc>
              <a:spcBef>
                <a:spcPts val="185"/>
              </a:spcBef>
              <a:spcAft>
                <a:spcPts val="0"/>
              </a:spcAft>
              <a:buClrTx/>
              <a:buSzTx/>
              <a:buFontTx/>
              <a:buNone/>
              <a:tabLst/>
              <a:defRPr/>
            </a:pPr>
            <a:r>
              <a:rPr kumimoji="0" lang="en-US" sz="1000" b="1" i="0" u="none" strike="noStrike" kern="1200" cap="none" spc="-10" normalizeH="0" baseline="0" noProof="0" dirty="0">
                <a:ln>
                  <a:noFill/>
                </a:ln>
                <a:solidFill>
                  <a:srgbClr val="FFFFFF"/>
                </a:solidFill>
                <a:effectLst/>
                <a:uLnTx/>
                <a:uFillTx/>
                <a:latin typeface="Arial"/>
                <a:ea typeface="+mn-ea"/>
                <a:cs typeface="Arial"/>
              </a:rPr>
              <a:t>Scott </a:t>
            </a:r>
            <a:r>
              <a:rPr kumimoji="0" sz="1000" b="1" i="0" u="none" strike="noStrike" kern="1200" cap="none" spc="-10" normalizeH="0" baseline="0" noProof="0" dirty="0">
                <a:ln>
                  <a:noFill/>
                </a:ln>
                <a:solidFill>
                  <a:srgbClr val="FFFFFF"/>
                </a:solidFill>
                <a:effectLst/>
                <a:uLnTx/>
                <a:uFillTx/>
                <a:latin typeface="Arial"/>
                <a:ea typeface="+mn-ea"/>
                <a:cs typeface="Arial"/>
              </a:rPr>
              <a:t>Hawn</a:t>
            </a:r>
            <a:r>
              <a:rPr kumimoji="0" lang="en-US" sz="1000" b="1" i="0" u="none" strike="noStrike" kern="1200" cap="none" spc="-10" normalizeH="0" baseline="0" noProof="0" dirty="0">
                <a:ln>
                  <a:noFill/>
                </a:ln>
                <a:solidFill>
                  <a:srgbClr val="FFFFFF"/>
                </a:solidFill>
                <a:effectLst/>
                <a:uLnTx/>
                <a:uFillTx/>
                <a:latin typeface="Arial"/>
                <a:ea typeface="+mn-ea"/>
                <a:cs typeface="Arial"/>
              </a:rPr>
              <a:t>,</a:t>
            </a:r>
            <a:r>
              <a:rPr kumimoji="0" sz="1000" b="1" i="0" u="none" strike="noStrike" kern="1200" cap="none" spc="-10" normalizeH="0" baseline="0" noProof="0" dirty="0">
                <a:ln>
                  <a:noFill/>
                </a:ln>
                <a:solidFill>
                  <a:srgbClr val="FFFFFF"/>
                </a:solidFill>
                <a:effectLst/>
                <a:uLnTx/>
                <a:uFillTx/>
                <a:latin typeface="Arial"/>
                <a:ea typeface="+mn-ea"/>
                <a:cs typeface="Arial"/>
              </a:rPr>
              <a:t>  </a:t>
            </a:r>
            <a:r>
              <a:rPr kumimoji="0" sz="1000" b="1" i="0" u="none" strike="noStrike" kern="1200" cap="none" spc="-5" normalizeH="0" baseline="0" noProof="0" dirty="0">
                <a:ln>
                  <a:noFill/>
                </a:ln>
                <a:solidFill>
                  <a:srgbClr val="FFFFFF"/>
                </a:solidFill>
                <a:effectLst/>
                <a:uLnTx/>
                <a:uFillTx/>
                <a:latin typeface="Arial"/>
                <a:ea typeface="+mn-ea"/>
                <a:cs typeface="Arial"/>
              </a:rPr>
              <a:t>Department  Manager</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9" name="object 9"/>
          <p:cNvSpPr txBox="1"/>
          <p:nvPr/>
        </p:nvSpPr>
        <p:spPr>
          <a:xfrm>
            <a:off x="5854700" y="3294379"/>
            <a:ext cx="1802725"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Arial"/>
                <a:ea typeface="+mn-ea"/>
                <a:cs typeface="Arial"/>
              </a:rPr>
              <a:t>LOANED</a:t>
            </a:r>
            <a:r>
              <a:rPr kumimoji="0" sz="1200" b="1" i="0" u="none" strike="noStrike" kern="1200" cap="none" spc="-114" normalizeH="0" baseline="0" noProof="0" dirty="0">
                <a:ln>
                  <a:noFill/>
                </a:ln>
                <a:solidFill>
                  <a:srgbClr val="FFFFFF"/>
                </a:solidFill>
                <a:effectLst/>
                <a:uLnTx/>
                <a:uFillTx/>
                <a:latin typeface="Arial"/>
                <a:ea typeface="+mn-ea"/>
                <a:cs typeface="Arial"/>
              </a:rPr>
              <a:t> </a:t>
            </a:r>
            <a:r>
              <a:rPr kumimoji="0" lang="en-US" sz="1200" b="1" i="0" u="none" strike="noStrike" kern="1200" cap="none" spc="-114" normalizeH="0" baseline="0" noProof="0" dirty="0">
                <a:ln>
                  <a:noFill/>
                </a:ln>
                <a:solidFill>
                  <a:srgbClr val="FFFFFF"/>
                </a:solidFill>
                <a:effectLst/>
                <a:uLnTx/>
                <a:uFillTx/>
                <a:latin typeface="Arial"/>
                <a:ea typeface="+mn-ea"/>
                <a:cs typeface="Arial"/>
              </a:rPr>
              <a:t> </a:t>
            </a:r>
            <a:r>
              <a:rPr kumimoji="0" sz="1200" b="1" i="0" u="none" strike="noStrike" kern="1200" cap="none" spc="-5" normalizeH="0" baseline="0" noProof="0" dirty="0">
                <a:ln>
                  <a:noFill/>
                </a:ln>
                <a:solidFill>
                  <a:srgbClr val="FFFFFF"/>
                </a:solidFill>
                <a:effectLst/>
                <a:uLnTx/>
                <a:uFillTx/>
                <a:latin typeface="Arial"/>
                <a:ea typeface="+mn-ea"/>
                <a:cs typeface="Arial"/>
              </a:rPr>
              <a:t>EMPLOYEES</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0" name="object 10"/>
          <p:cNvSpPr txBox="1">
            <a:spLocks noGrp="1"/>
          </p:cNvSpPr>
          <p:nvPr>
            <p:ph type="title"/>
          </p:nvPr>
        </p:nvSpPr>
        <p:spPr>
          <a:xfrm>
            <a:off x="3582238" y="392684"/>
            <a:ext cx="1979523" cy="269240"/>
          </a:xfrm>
        </p:spPr>
        <p:txBody>
          <a:bodyPr vert="horz" wrap="square" lIns="0" tIns="12065" rIns="0" bIns="0" rtlCol="0">
            <a:spAutoFit/>
          </a:bodyPr>
          <a:lstStyle/>
          <a:p>
            <a:r>
              <a:rPr lang="en-US" dirty="0"/>
              <a:t>ENGINEERING (4N)</a:t>
            </a:r>
          </a:p>
        </p:txBody>
      </p:sp>
      <p:sp>
        <p:nvSpPr>
          <p:cNvPr id="42" name="Text Placeholder 41">
            <a:extLst>
              <a:ext uri="{FF2B5EF4-FFF2-40B4-BE49-F238E27FC236}">
                <a16:creationId xmlns:a16="http://schemas.microsoft.com/office/drawing/2014/main" id="{0A8729C5-03D8-428D-A672-886D1BC1C392}"/>
              </a:ext>
            </a:extLst>
          </p:cNvPr>
          <p:cNvSpPr>
            <a:spLocks noGrp="1"/>
          </p:cNvSpPr>
          <p:nvPr>
            <p:ph type="body" idx="1"/>
          </p:nvPr>
        </p:nvSpPr>
        <p:spPr>
          <a:xfrm>
            <a:off x="4807004" y="5998049"/>
            <a:ext cx="1212332" cy="347136"/>
          </a:xfrm>
        </p:spPr>
        <p:txBody>
          <a:bodyPr/>
          <a:lstStyle/>
          <a:p>
            <a:pPr marL="256540" marR="5080" lvl="0" indent="-244475" algn="ctr" defTabSz="914400" rtl="0" eaLnBrk="1" fontAlgn="auto" latinLnBrk="0" hangingPunct="1">
              <a:lnSpc>
                <a:spcPct val="100000"/>
              </a:lnSpc>
              <a:spcBef>
                <a:spcPts val="95"/>
              </a:spcBef>
              <a:spcAft>
                <a:spcPts val="0"/>
              </a:spcAft>
              <a:buClrTx/>
              <a:buSzTx/>
              <a:buFontTx/>
              <a:buNone/>
              <a:tabLst/>
              <a:defRPr/>
            </a:pPr>
            <a:r>
              <a:rPr kumimoji="0" lang="en-US" sz="1000" b="1" i="0" u="none" strike="noStrike" kern="1200" cap="none" spc="-10" normalizeH="0" baseline="0" noProof="0" dirty="0">
                <a:ln>
                  <a:noFill/>
                </a:ln>
                <a:solidFill>
                  <a:srgbClr val="FFFFFF"/>
                </a:solidFill>
                <a:effectLst/>
                <a:uLnTx/>
                <a:uFillTx/>
                <a:latin typeface="Arial"/>
                <a:ea typeface="+mn-ea"/>
                <a:cs typeface="Arial"/>
              </a:rPr>
              <a:t>Samuel Nakamine</a:t>
            </a:r>
          </a:p>
          <a:p>
            <a:pPr marL="256540" marR="5080" lvl="0" indent="-244475" algn="ctr" defTabSz="914400" rtl="0" eaLnBrk="1" fontAlgn="auto" latinLnBrk="0" hangingPunct="1">
              <a:lnSpc>
                <a:spcPct val="100000"/>
              </a:lnSpc>
              <a:spcBef>
                <a:spcPts val="95"/>
              </a:spcBef>
              <a:spcAft>
                <a:spcPts val="0"/>
              </a:spcAft>
              <a:buClrTx/>
              <a:buSzTx/>
              <a:buFontTx/>
              <a:buNone/>
              <a:tabLst/>
              <a:defRPr/>
            </a:pPr>
            <a:r>
              <a:rPr lang="en-US" sz="1000" b="1" kern="1200" spc="-10" dirty="0">
                <a:solidFill>
                  <a:srgbClr val="FFFFFF"/>
                </a:solidFill>
                <a:latin typeface="Arial"/>
                <a:cs typeface="Arial"/>
              </a:rPr>
              <a:t>TVA</a:t>
            </a:r>
            <a:endParaRPr kumimoji="0" lang="en-US" sz="1000" b="1" i="0" u="none" strike="noStrike" kern="1200" cap="none" spc="0" normalizeH="0" baseline="0" noProof="0" dirty="0">
              <a:ln>
                <a:noFill/>
              </a:ln>
              <a:solidFill>
                <a:prstClr val="black"/>
              </a:solidFill>
              <a:effectLst/>
              <a:uLnTx/>
              <a:uFillTx/>
              <a:latin typeface="Arial"/>
              <a:ea typeface="+mn-ea"/>
              <a:cs typeface="Arial"/>
            </a:endParaRPr>
          </a:p>
          <a:p>
            <a:endParaRPr lang="en-US" dirty="0"/>
          </a:p>
        </p:txBody>
      </p:sp>
      <p:sp>
        <p:nvSpPr>
          <p:cNvPr id="11" name="object 11"/>
          <p:cNvSpPr txBox="1"/>
          <p:nvPr/>
        </p:nvSpPr>
        <p:spPr>
          <a:xfrm>
            <a:off x="1121591" y="4558288"/>
            <a:ext cx="1083945" cy="166071"/>
          </a:xfrm>
          <a:prstGeom prst="rect">
            <a:avLst/>
          </a:prstGeom>
        </p:spPr>
        <p:txBody>
          <a:bodyPr vert="horz" wrap="square" lIns="0" tIns="12065" rIns="0" bIns="0" rtlCol="0" anchor="t">
            <a:spAutoFit/>
          </a:bodyPr>
          <a:lstStyle/>
          <a:p>
            <a:pPr marL="38100" marR="0" lvl="0" indent="0" algn="l" defTabSz="914400" rtl="0" eaLnBrk="1" fontAlgn="auto" latinLnBrk="0" hangingPunct="1">
              <a:lnSpc>
                <a:spcPct val="100000"/>
              </a:lnSpc>
              <a:spcBef>
                <a:spcPts val="95"/>
              </a:spcBef>
              <a:spcAft>
                <a:spcPts val="0"/>
              </a:spcAft>
              <a:buClrTx/>
              <a:buSzTx/>
              <a:buFontTx/>
              <a:buNone/>
              <a:tabLst/>
              <a:defRPr/>
            </a:pPr>
            <a:r>
              <a:rPr kumimoji="0" sz="1500" b="1" i="0" u="none" strike="noStrike" kern="1200" cap="none" spc="-15" normalizeH="0" baseline="5555" noProof="0" dirty="0">
                <a:ln>
                  <a:noFill/>
                </a:ln>
                <a:solidFill>
                  <a:srgbClr val="FFFFFF"/>
                </a:solidFill>
                <a:effectLst/>
                <a:uLnTx/>
                <a:uFillTx/>
                <a:latin typeface="Arial"/>
                <a:ea typeface="+mn-ea"/>
                <a:cs typeface="Arial"/>
              </a:rPr>
              <a:t>Sudesh</a:t>
            </a:r>
            <a:r>
              <a:rPr kumimoji="0" sz="1500" b="1" i="0" u="none" strike="noStrike" kern="1200" cap="none" spc="-89" normalizeH="0" baseline="5555" noProof="0" dirty="0">
                <a:ln>
                  <a:noFill/>
                </a:ln>
                <a:solidFill>
                  <a:srgbClr val="FFFFFF"/>
                </a:solidFill>
                <a:effectLst/>
                <a:uLnTx/>
                <a:uFillTx/>
                <a:latin typeface="Arial"/>
                <a:ea typeface="+mn-ea"/>
                <a:cs typeface="Arial"/>
              </a:rPr>
              <a:t> </a:t>
            </a:r>
            <a:r>
              <a:rPr kumimoji="0" sz="1000" b="1" i="0" u="none" strike="noStrike" kern="1200" cap="none" spc="-5" normalizeH="0" baseline="0" noProof="0" dirty="0">
                <a:ln>
                  <a:noFill/>
                </a:ln>
                <a:solidFill>
                  <a:srgbClr val="FFFFFF"/>
                </a:solidFill>
                <a:effectLst/>
                <a:uLnTx/>
                <a:uFillTx/>
                <a:latin typeface="Arial"/>
                <a:ea typeface="+mn-ea"/>
                <a:cs typeface="Arial"/>
              </a:rPr>
              <a:t>Gambhir</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12" name="object 12"/>
          <p:cNvSpPr txBox="1"/>
          <p:nvPr/>
        </p:nvSpPr>
        <p:spPr>
          <a:xfrm>
            <a:off x="3748747" y="2320314"/>
            <a:ext cx="1096645" cy="676788"/>
          </a:xfrm>
          <a:prstGeom prst="rect">
            <a:avLst/>
          </a:prstGeom>
        </p:spPr>
        <p:txBody>
          <a:bodyPr vert="horz" wrap="square" lIns="0" tIns="24130" rIns="0" bIns="0" rtlCol="0">
            <a:spAutoFit/>
          </a:bodyPr>
          <a:lstStyle/>
          <a:p>
            <a:pPr marL="12700" marR="5080" lvl="0" indent="0" algn="ctr" defTabSz="914400" rtl="0" eaLnBrk="1" fontAlgn="auto" latinLnBrk="0" hangingPunct="1">
              <a:lnSpc>
                <a:spcPct val="107500"/>
              </a:lnSpc>
              <a:spcBef>
                <a:spcPts val="190"/>
              </a:spcBef>
              <a:spcAft>
                <a:spcPts val="0"/>
              </a:spcAft>
              <a:buClrTx/>
              <a:buSzTx/>
              <a:buFontTx/>
              <a:buNone/>
              <a:tabLst/>
              <a:defRPr/>
            </a:pPr>
            <a:r>
              <a:rPr kumimoji="0" sz="1000" b="1" i="0" u="none" strike="noStrike" kern="1200" cap="none" spc="-5" normalizeH="0" baseline="0" noProof="0" dirty="0">
                <a:ln>
                  <a:noFill/>
                </a:ln>
                <a:solidFill>
                  <a:srgbClr val="FFFFFF"/>
                </a:solidFill>
                <a:effectLst/>
                <a:uLnTx/>
                <a:uFillTx/>
                <a:latin typeface="Arial"/>
                <a:ea typeface="+mn-ea"/>
                <a:cs typeface="Arial"/>
              </a:rPr>
              <a:t>Kiesha</a:t>
            </a:r>
            <a:r>
              <a:rPr kumimoji="0" sz="1000" b="1" i="0" u="none" strike="noStrike" kern="1200" cap="none" spc="-75" normalizeH="0" baseline="0" noProof="0" dirty="0">
                <a:ln>
                  <a:noFill/>
                </a:ln>
                <a:solidFill>
                  <a:srgbClr val="FFFFFF"/>
                </a:solidFill>
                <a:effectLst/>
                <a:uLnTx/>
                <a:uFillTx/>
                <a:latin typeface="Arial"/>
                <a:ea typeface="+mn-ea"/>
                <a:cs typeface="Arial"/>
              </a:rPr>
              <a:t> </a:t>
            </a:r>
            <a:r>
              <a:rPr kumimoji="0" sz="1000" b="1" i="0" u="none" strike="noStrike" kern="1200" cap="none" spc="-5" normalizeH="0" baseline="0" noProof="0" dirty="0">
                <a:ln>
                  <a:noFill/>
                </a:ln>
                <a:solidFill>
                  <a:srgbClr val="FFFFFF"/>
                </a:solidFill>
                <a:effectLst/>
                <a:uLnTx/>
                <a:uFillTx/>
                <a:latin typeface="Arial"/>
                <a:ea typeface="+mn-ea"/>
                <a:cs typeface="Arial"/>
              </a:rPr>
              <a:t>Lunceford</a:t>
            </a:r>
            <a:r>
              <a:rPr kumimoji="0" lang="en-US" sz="1000" b="1" i="0" u="none" strike="noStrike" kern="1200" cap="none" spc="-5" normalizeH="0" baseline="0" noProof="0" dirty="0">
                <a:ln>
                  <a:noFill/>
                </a:ln>
                <a:solidFill>
                  <a:srgbClr val="FFFFFF"/>
                </a:solidFill>
                <a:effectLst/>
                <a:uLnTx/>
                <a:uFillTx/>
                <a:latin typeface="Arial"/>
                <a:ea typeface="+mn-ea"/>
                <a:cs typeface="Arial"/>
              </a:rPr>
              <a:t>,</a:t>
            </a:r>
            <a:r>
              <a:rPr kumimoji="0" sz="1000" b="1" i="0" u="none" strike="noStrike" kern="1200" cap="none" spc="-5" normalizeH="0" baseline="0" noProof="0" dirty="0">
                <a:ln>
                  <a:noFill/>
                </a:ln>
                <a:solidFill>
                  <a:srgbClr val="FFFFFF"/>
                </a:solidFill>
                <a:effectLst/>
                <a:uLnTx/>
                <a:uFillTx/>
                <a:latin typeface="Arial"/>
                <a:ea typeface="+mn-ea"/>
                <a:cs typeface="Arial"/>
              </a:rPr>
              <a:t>  Admin  Coordinator</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14" name="object 14"/>
          <p:cNvSpPr txBox="1"/>
          <p:nvPr/>
        </p:nvSpPr>
        <p:spPr>
          <a:xfrm>
            <a:off x="1335240" y="5967558"/>
            <a:ext cx="672465" cy="166071"/>
          </a:xfrm>
          <a:prstGeom prst="rect">
            <a:avLst/>
          </a:prstGeom>
        </p:spPr>
        <p:txBody>
          <a:bodyPr vert="horz" wrap="square" lIns="0" tIns="12065" rIns="0" bIns="0" rtlCol="0" anchor="t">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srgbClr val="FFFFFF"/>
                </a:solidFill>
                <a:effectLst/>
                <a:uLnTx/>
                <a:uFillTx/>
                <a:latin typeface="Arial"/>
                <a:ea typeface="+mn-ea"/>
                <a:cs typeface="Arial"/>
              </a:rPr>
              <a:t>Brian</a:t>
            </a:r>
            <a:r>
              <a:rPr kumimoji="0" sz="1000" b="1" i="0" u="none" strike="noStrike" kern="1200" cap="none" spc="-70" normalizeH="0" baseline="0" noProof="0" dirty="0">
                <a:ln>
                  <a:noFill/>
                </a:ln>
                <a:solidFill>
                  <a:srgbClr val="FFFFFF"/>
                </a:solidFill>
                <a:effectLst/>
                <a:uLnTx/>
                <a:uFillTx/>
                <a:latin typeface="Arial"/>
                <a:ea typeface="+mn-ea"/>
                <a:cs typeface="Arial"/>
              </a:rPr>
              <a:t> </a:t>
            </a:r>
            <a:r>
              <a:rPr kumimoji="0" sz="1000" b="1" i="0" u="none" strike="noStrike" kern="1200" cap="none" spc="-5" normalizeH="0" baseline="0" noProof="0" dirty="0">
                <a:ln>
                  <a:noFill/>
                </a:ln>
                <a:solidFill>
                  <a:srgbClr val="FFFFFF"/>
                </a:solidFill>
                <a:effectLst/>
                <a:uLnTx/>
                <a:uFillTx/>
                <a:latin typeface="Arial"/>
                <a:ea typeface="+mn-ea"/>
                <a:cs typeface="Arial"/>
              </a:rPr>
              <a:t>Kern</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15" name="object 15"/>
          <p:cNvSpPr/>
          <p:nvPr/>
        </p:nvSpPr>
        <p:spPr>
          <a:xfrm>
            <a:off x="2515246" y="3628264"/>
            <a:ext cx="795528" cy="94183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2482628" y="5001768"/>
            <a:ext cx="795528" cy="94183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txBox="1"/>
          <p:nvPr/>
        </p:nvSpPr>
        <p:spPr>
          <a:xfrm>
            <a:off x="2462478" y="5962015"/>
            <a:ext cx="901065"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10" normalizeH="0" baseline="0" noProof="0" dirty="0">
                <a:ln>
                  <a:noFill/>
                </a:ln>
                <a:solidFill>
                  <a:srgbClr val="FFFFFF"/>
                </a:solidFill>
                <a:effectLst/>
                <a:uLnTx/>
                <a:uFillTx/>
                <a:latin typeface="Arial"/>
                <a:ea typeface="+mn-ea"/>
                <a:cs typeface="Arial"/>
              </a:rPr>
              <a:t>Martin</a:t>
            </a:r>
            <a:r>
              <a:rPr kumimoji="0" sz="1000" b="1" i="0" u="none" strike="noStrike" kern="1200" cap="none" spc="-50" normalizeH="0" baseline="0" noProof="0" dirty="0">
                <a:ln>
                  <a:noFill/>
                </a:ln>
                <a:solidFill>
                  <a:srgbClr val="FFFFFF"/>
                </a:solidFill>
                <a:effectLst/>
                <a:uLnTx/>
                <a:uFillTx/>
                <a:latin typeface="Arial"/>
                <a:ea typeface="+mn-ea"/>
                <a:cs typeface="Arial"/>
              </a:rPr>
              <a:t> </a:t>
            </a:r>
            <a:r>
              <a:rPr kumimoji="0" sz="1000" b="1" i="0" u="none" strike="noStrike" kern="1200" cap="none" spc="-10" normalizeH="0" baseline="0" noProof="0" dirty="0">
                <a:ln>
                  <a:noFill/>
                </a:ln>
                <a:solidFill>
                  <a:srgbClr val="FFFFFF"/>
                </a:solidFill>
                <a:effectLst/>
                <a:uLnTx/>
                <a:uFillTx/>
                <a:latin typeface="Arial"/>
                <a:ea typeface="+mn-ea"/>
                <a:cs typeface="Arial"/>
              </a:rPr>
              <a:t>Nganga</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object 18"/>
          <p:cNvSpPr/>
          <p:nvPr/>
        </p:nvSpPr>
        <p:spPr>
          <a:xfrm>
            <a:off x="1273709" y="3608719"/>
            <a:ext cx="799477" cy="943090"/>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p:nvPr/>
        </p:nvSpPr>
        <p:spPr>
          <a:xfrm>
            <a:off x="2554629" y="4583480"/>
            <a:ext cx="737235" cy="166071"/>
          </a:xfrm>
          <a:prstGeom prst="rect">
            <a:avLst/>
          </a:prstGeom>
        </p:spPr>
        <p:txBody>
          <a:bodyPr vert="horz" wrap="square" lIns="0" tIns="12065" rIns="0" bIns="0" rtlCol="0" anchor="t">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srgbClr val="FFFFFF"/>
                </a:solidFill>
                <a:effectLst/>
                <a:uLnTx/>
                <a:uFillTx/>
                <a:latin typeface="Arial"/>
                <a:ea typeface="+mn-ea"/>
                <a:cs typeface="Arial"/>
              </a:rPr>
              <a:t>Ray</a:t>
            </a:r>
            <a:r>
              <a:rPr kumimoji="0" sz="1000" b="1" i="0" u="none" strike="noStrike" kern="1200" cap="none" spc="-60" normalizeH="0" baseline="0" noProof="0" dirty="0">
                <a:ln>
                  <a:noFill/>
                </a:ln>
                <a:solidFill>
                  <a:srgbClr val="FFFFFF"/>
                </a:solidFill>
                <a:effectLst/>
                <a:uLnTx/>
                <a:uFillTx/>
                <a:latin typeface="Arial"/>
                <a:ea typeface="+mn-ea"/>
                <a:cs typeface="Arial"/>
              </a:rPr>
              <a:t> </a:t>
            </a:r>
            <a:r>
              <a:rPr kumimoji="0" sz="1000" b="1" i="0" u="none" strike="noStrike" kern="1200" cap="none" spc="-5" normalizeH="0" baseline="0" noProof="0" dirty="0">
                <a:ln>
                  <a:noFill/>
                </a:ln>
                <a:solidFill>
                  <a:srgbClr val="FFFFFF"/>
                </a:solidFill>
                <a:effectLst/>
                <a:uLnTx/>
                <a:uFillTx/>
                <a:latin typeface="Arial"/>
                <a:ea typeface="+mn-ea"/>
                <a:cs typeface="Arial"/>
              </a:rPr>
              <a:t>George</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1" name="object 21"/>
          <p:cNvSpPr/>
          <p:nvPr/>
        </p:nvSpPr>
        <p:spPr>
          <a:xfrm>
            <a:off x="5304205" y="3577526"/>
            <a:ext cx="876300" cy="939165"/>
          </a:xfrm>
          <a:custGeom>
            <a:avLst/>
            <a:gdLst/>
            <a:ahLst/>
            <a:cxnLst/>
            <a:rect l="l" t="t" r="r" b="b"/>
            <a:pathLst>
              <a:path w="876300" h="939164">
                <a:moveTo>
                  <a:pt x="0" y="0"/>
                </a:moveTo>
                <a:lnTo>
                  <a:pt x="876287" y="0"/>
                </a:lnTo>
                <a:lnTo>
                  <a:pt x="876287" y="938771"/>
                </a:lnTo>
                <a:lnTo>
                  <a:pt x="0" y="938771"/>
                </a:lnTo>
                <a:lnTo>
                  <a:pt x="0"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6543521" y="1823940"/>
            <a:ext cx="795528" cy="941832"/>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875945" y="2133028"/>
            <a:ext cx="795528" cy="941832"/>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5524423" y="1822667"/>
            <a:ext cx="795528" cy="941832"/>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txBox="1"/>
          <p:nvPr/>
        </p:nvSpPr>
        <p:spPr>
          <a:xfrm>
            <a:off x="7738490" y="4573721"/>
            <a:ext cx="1001081" cy="314381"/>
          </a:xfrm>
          <a:prstGeom prst="rect">
            <a:avLst/>
          </a:prstGeom>
        </p:spPr>
        <p:txBody>
          <a:bodyPr vert="horz" wrap="square" lIns="0" tIns="12700" rIns="0" bIns="0" rtlCol="0">
            <a:spAutoFit/>
          </a:bodyPr>
          <a:lstStyle/>
          <a:p>
            <a:pPr marL="95885" marR="5080" lvl="0" indent="-83820" algn="ctr" defTabSz="914400" rtl="0" eaLnBrk="1" fontAlgn="auto" latinLnBrk="0" hangingPunct="1">
              <a:lnSpc>
                <a:spcPct val="106800"/>
              </a:lnSpc>
              <a:spcBef>
                <a:spcPts val="100"/>
              </a:spcBef>
              <a:spcAft>
                <a:spcPts val="0"/>
              </a:spcAft>
              <a:buClrTx/>
              <a:buSzTx/>
              <a:buFontTx/>
              <a:buNone/>
              <a:tabLst/>
              <a:defRPr/>
            </a:pPr>
            <a:r>
              <a:rPr kumimoji="0" sz="950" b="1" i="0" u="none" strike="noStrike" kern="1200" cap="none" spc="-5" normalizeH="0" baseline="0" noProof="0" dirty="0">
                <a:ln>
                  <a:noFill/>
                </a:ln>
                <a:solidFill>
                  <a:srgbClr val="FFFFFF"/>
                </a:solidFill>
                <a:effectLst/>
                <a:uLnTx/>
                <a:uFillTx/>
                <a:latin typeface="Arial"/>
                <a:ea typeface="+mn-ea"/>
                <a:cs typeface="Arial"/>
              </a:rPr>
              <a:t>Rick</a:t>
            </a:r>
            <a:r>
              <a:rPr kumimoji="0" sz="950" b="1" i="0" u="none" strike="noStrike" kern="1200" cap="none" spc="-75" normalizeH="0" baseline="0" noProof="0" dirty="0">
                <a:ln>
                  <a:noFill/>
                </a:ln>
                <a:solidFill>
                  <a:srgbClr val="FFFFFF"/>
                </a:solidFill>
                <a:effectLst/>
                <a:uLnTx/>
                <a:uFillTx/>
                <a:latin typeface="Arial"/>
                <a:ea typeface="+mn-ea"/>
                <a:cs typeface="Arial"/>
              </a:rPr>
              <a:t> </a:t>
            </a:r>
            <a:r>
              <a:rPr kumimoji="0" sz="950" b="1" i="0" u="none" strike="noStrike" kern="1200" cap="none" spc="-10" normalizeH="0" baseline="0" noProof="0" dirty="0" err="1">
                <a:ln>
                  <a:noFill/>
                </a:ln>
                <a:solidFill>
                  <a:srgbClr val="FFFFFF"/>
                </a:solidFill>
                <a:effectLst/>
                <a:uLnTx/>
                <a:uFillTx/>
                <a:latin typeface="Arial"/>
                <a:ea typeface="+mn-ea"/>
                <a:cs typeface="Arial"/>
              </a:rPr>
              <a:t>Harb</a:t>
            </a:r>
            <a:r>
              <a:rPr kumimoji="0" sz="950" b="1" i="0" u="none" strike="noStrike" kern="1200" cap="none" spc="-10" normalizeH="0" baseline="0" noProof="0" dirty="0">
                <a:ln>
                  <a:noFill/>
                </a:ln>
                <a:solidFill>
                  <a:srgbClr val="FFFFFF"/>
                </a:solidFill>
                <a:effectLst/>
                <a:uLnTx/>
                <a:uFillTx/>
                <a:latin typeface="Arial"/>
                <a:ea typeface="+mn-ea"/>
                <a:cs typeface="Arial"/>
              </a:rPr>
              <a:t>  </a:t>
            </a:r>
            <a:r>
              <a:rPr kumimoji="0" lang="en-US" sz="950" b="1" i="0" u="none" strike="noStrike" kern="1200" cap="none" spc="-5" normalizeH="0" baseline="0" noProof="0" dirty="0">
                <a:ln>
                  <a:noFill/>
                </a:ln>
                <a:solidFill>
                  <a:srgbClr val="FFFFFF"/>
                </a:solidFill>
                <a:effectLst/>
                <a:uLnTx/>
                <a:uFillTx/>
                <a:latin typeface="Arial"/>
                <a:ea typeface="+mn-ea"/>
                <a:cs typeface="Arial"/>
              </a:rPr>
              <a:t>Constellation</a:t>
            </a:r>
            <a:endParaRPr kumimoji="0" sz="950" b="0" i="0" u="none" strike="noStrike" kern="1200" cap="none" spc="0" normalizeH="0" baseline="0" noProof="0" dirty="0">
              <a:ln>
                <a:noFill/>
              </a:ln>
              <a:solidFill>
                <a:prstClr val="black"/>
              </a:solidFill>
              <a:effectLst/>
              <a:uLnTx/>
              <a:uFillTx/>
              <a:latin typeface="Arial"/>
              <a:ea typeface="+mn-ea"/>
              <a:cs typeface="Arial"/>
            </a:endParaRPr>
          </a:p>
        </p:txBody>
      </p:sp>
      <p:sp>
        <p:nvSpPr>
          <p:cNvPr id="31" name="object 31"/>
          <p:cNvSpPr/>
          <p:nvPr/>
        </p:nvSpPr>
        <p:spPr>
          <a:xfrm>
            <a:off x="3883435" y="1335916"/>
            <a:ext cx="795528" cy="941832"/>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1273709" y="5001768"/>
            <a:ext cx="795528" cy="941832"/>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txBox="1"/>
          <p:nvPr/>
        </p:nvSpPr>
        <p:spPr>
          <a:xfrm>
            <a:off x="6874573" y="4573721"/>
            <a:ext cx="669925" cy="365125"/>
          </a:xfrm>
          <a:prstGeom prst="rect">
            <a:avLst/>
          </a:prstGeom>
        </p:spPr>
        <p:txBody>
          <a:bodyPr vert="horz" wrap="square" lIns="0" tIns="12700" rIns="0" bIns="0" rtlCol="0">
            <a:spAutoFit/>
          </a:bodyPr>
          <a:lstStyle/>
          <a:p>
            <a:pPr marL="228600" marR="5080" lvl="0" indent="-216535" algn="l" defTabSz="914400" rtl="0" eaLnBrk="1" fontAlgn="auto" latinLnBrk="0" hangingPunct="1">
              <a:lnSpc>
                <a:spcPct val="111300"/>
              </a:lnSpc>
              <a:spcBef>
                <a:spcPts val="100"/>
              </a:spcBef>
              <a:spcAft>
                <a:spcPts val="0"/>
              </a:spcAft>
              <a:buClrTx/>
              <a:buSzTx/>
              <a:buFontTx/>
              <a:buNone/>
              <a:tabLst/>
              <a:defRPr/>
            </a:pPr>
            <a:r>
              <a:rPr kumimoji="0" sz="1000" b="1" i="0" u="none" strike="noStrike" kern="1200" cap="none" spc="-10" normalizeH="0" baseline="0" noProof="0" dirty="0">
                <a:ln>
                  <a:noFill/>
                </a:ln>
                <a:solidFill>
                  <a:srgbClr val="FFFFFF"/>
                </a:solidFill>
                <a:effectLst/>
                <a:uLnTx/>
                <a:uFillTx/>
                <a:latin typeface="Arial"/>
                <a:ea typeface="+mn-ea"/>
                <a:cs typeface="Arial"/>
              </a:rPr>
              <a:t>Jim</a:t>
            </a:r>
            <a:r>
              <a:rPr kumimoji="0" sz="1000" b="1" i="0" u="none" strike="noStrike" kern="1200" cap="none" spc="-75" normalizeH="0" baseline="0" noProof="0" dirty="0">
                <a:ln>
                  <a:noFill/>
                </a:ln>
                <a:solidFill>
                  <a:srgbClr val="FFFFFF"/>
                </a:solidFill>
                <a:effectLst/>
                <a:uLnTx/>
                <a:uFillTx/>
                <a:latin typeface="Arial"/>
                <a:ea typeface="+mn-ea"/>
                <a:cs typeface="Arial"/>
              </a:rPr>
              <a:t> </a:t>
            </a:r>
            <a:r>
              <a:rPr kumimoji="0" sz="1000" b="1" i="0" u="none" strike="noStrike" kern="1200" cap="none" spc="-10" normalizeH="0" baseline="0" noProof="0" dirty="0">
                <a:ln>
                  <a:noFill/>
                </a:ln>
                <a:solidFill>
                  <a:srgbClr val="FFFFFF"/>
                </a:solidFill>
                <a:effectLst/>
                <a:uLnTx/>
                <a:uFillTx/>
                <a:latin typeface="Arial"/>
                <a:ea typeface="+mn-ea"/>
                <a:cs typeface="Arial"/>
              </a:rPr>
              <a:t>Brown  TVA</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35" name="object 35"/>
          <p:cNvSpPr txBox="1"/>
          <p:nvPr/>
        </p:nvSpPr>
        <p:spPr>
          <a:xfrm>
            <a:off x="5737923" y="4573721"/>
            <a:ext cx="799465" cy="337185"/>
          </a:xfrm>
          <a:prstGeom prst="rect">
            <a:avLst/>
          </a:prstGeom>
        </p:spPr>
        <p:txBody>
          <a:bodyPr vert="horz" wrap="square" lIns="0" tIns="12065" rIns="0" bIns="0" rtlCol="0">
            <a:spAutoFit/>
          </a:bodyPr>
          <a:lstStyle/>
          <a:p>
            <a:pPr marL="12700" marR="0" lvl="0" indent="0" algn="l" defTabSz="914400" rtl="0" eaLnBrk="1" fontAlgn="auto" latinLnBrk="0" hangingPunct="1">
              <a:lnSpc>
                <a:spcPts val="1170"/>
              </a:lnSpc>
              <a:spcBef>
                <a:spcPts val="95"/>
              </a:spcBef>
              <a:spcAft>
                <a:spcPts val="0"/>
              </a:spcAft>
              <a:buClrTx/>
              <a:buSzTx/>
              <a:buFontTx/>
              <a:buNone/>
              <a:tabLst/>
              <a:defRPr/>
            </a:pPr>
            <a:r>
              <a:rPr kumimoji="0" sz="1000" b="1" i="0" u="none" strike="noStrike" kern="1200" cap="none" spc="-10" normalizeH="0" baseline="0" noProof="0" dirty="0">
                <a:ln>
                  <a:noFill/>
                </a:ln>
                <a:solidFill>
                  <a:srgbClr val="FFFFFF"/>
                </a:solidFill>
                <a:effectLst/>
                <a:uLnTx/>
                <a:uFillTx/>
                <a:latin typeface="Arial"/>
                <a:ea typeface="+mn-ea"/>
                <a:cs typeface="Arial"/>
              </a:rPr>
              <a:t>Dave</a:t>
            </a:r>
            <a:r>
              <a:rPr kumimoji="0" sz="1000" b="1" i="0" u="none" strike="noStrike" kern="1200" cap="none" spc="-55" normalizeH="0" baseline="0" noProof="0" dirty="0">
                <a:ln>
                  <a:noFill/>
                </a:ln>
                <a:solidFill>
                  <a:srgbClr val="FFFFFF"/>
                </a:solidFill>
                <a:effectLst/>
                <a:uLnTx/>
                <a:uFillTx/>
                <a:latin typeface="Arial"/>
                <a:ea typeface="+mn-ea"/>
                <a:cs typeface="Arial"/>
              </a:rPr>
              <a:t> </a:t>
            </a:r>
            <a:r>
              <a:rPr kumimoji="0" sz="1000" b="1" i="0" u="none" strike="noStrike" kern="1200" cap="none" spc="-10" normalizeH="0" baseline="0" noProof="0" dirty="0">
                <a:ln>
                  <a:noFill/>
                </a:ln>
                <a:solidFill>
                  <a:srgbClr val="FFFFFF"/>
                </a:solidFill>
                <a:effectLst/>
                <a:uLnTx/>
                <a:uFillTx/>
                <a:latin typeface="Arial"/>
                <a:ea typeface="+mn-ea"/>
                <a:cs typeface="Arial"/>
              </a:rPr>
              <a:t>Bartlett</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296545" marR="0" lvl="0" indent="0" algn="l" defTabSz="914400" rtl="0" eaLnBrk="1" fontAlgn="auto" latinLnBrk="0" hangingPunct="1">
              <a:lnSpc>
                <a:spcPts val="1290"/>
              </a:lnSpc>
              <a:spcBef>
                <a:spcPts val="0"/>
              </a:spcBef>
              <a:spcAft>
                <a:spcPts val="0"/>
              </a:spcAft>
              <a:buClrTx/>
              <a:buSzTx/>
              <a:buFontTx/>
              <a:buNone/>
              <a:tabLst/>
              <a:defRPr/>
            </a:pPr>
            <a:r>
              <a:rPr kumimoji="0" sz="1100" b="0" i="0" u="none" strike="noStrike" kern="1200" cap="none" spc="0" normalizeH="0" baseline="0" noProof="0" dirty="0">
                <a:ln>
                  <a:noFill/>
                </a:ln>
                <a:solidFill>
                  <a:srgbClr val="FFFFFF"/>
                </a:solidFill>
                <a:effectLst/>
                <a:uLnTx/>
                <a:uFillTx/>
                <a:latin typeface="Calibri"/>
                <a:ea typeface="+mn-ea"/>
                <a:cs typeface="Calibri"/>
              </a:rPr>
              <a:t>PSEG</a:t>
            </a:r>
            <a:endParaRPr kumimoji="0" sz="11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6" name="object 36"/>
          <p:cNvSpPr/>
          <p:nvPr/>
        </p:nvSpPr>
        <p:spPr>
          <a:xfrm>
            <a:off x="856652" y="955759"/>
            <a:ext cx="795528" cy="941832"/>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7800734" y="3646668"/>
            <a:ext cx="795528" cy="941832"/>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5754635" y="3646668"/>
            <a:ext cx="795528" cy="941832"/>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7514635" y="1823014"/>
            <a:ext cx="795528" cy="941832"/>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txBox="1"/>
          <p:nvPr/>
        </p:nvSpPr>
        <p:spPr>
          <a:xfrm>
            <a:off x="4660785" y="4573721"/>
            <a:ext cx="889273" cy="319959"/>
          </a:xfrm>
          <a:prstGeom prst="rect">
            <a:avLst/>
          </a:prstGeom>
        </p:spPr>
        <p:txBody>
          <a:bodyPr vert="horz" wrap="square" lIns="0" tIns="12065" rIns="0" bIns="0" rtlCol="0">
            <a:spAutoFit/>
          </a:bodyPr>
          <a:lstStyle/>
          <a:p>
            <a:pPr marL="256540" marR="5080" lvl="0" indent="-244475"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10" normalizeH="0" baseline="0" noProof="0" dirty="0">
                <a:ln>
                  <a:noFill/>
                </a:ln>
                <a:solidFill>
                  <a:srgbClr val="FFFFFF"/>
                </a:solidFill>
                <a:effectLst/>
                <a:uLnTx/>
                <a:uFillTx/>
                <a:latin typeface="Arial"/>
                <a:ea typeface="+mn-ea"/>
                <a:cs typeface="Arial"/>
              </a:rPr>
              <a:t>Kevin</a:t>
            </a:r>
            <a:r>
              <a:rPr kumimoji="0" sz="1000" b="1" i="0" u="none" strike="noStrike" kern="1200" cap="none" spc="-70" normalizeH="0" baseline="0" noProof="0" dirty="0">
                <a:ln>
                  <a:noFill/>
                </a:ln>
                <a:solidFill>
                  <a:srgbClr val="FFFFFF"/>
                </a:solidFill>
                <a:effectLst/>
                <a:uLnTx/>
                <a:uFillTx/>
                <a:latin typeface="Arial"/>
                <a:ea typeface="+mn-ea"/>
                <a:cs typeface="Arial"/>
              </a:rPr>
              <a:t> </a:t>
            </a:r>
            <a:r>
              <a:rPr kumimoji="0" sz="1000" b="1" i="0" u="none" strike="noStrike" kern="1200" cap="none" spc="-10" normalizeH="0" baseline="0" noProof="0" dirty="0">
                <a:ln>
                  <a:noFill/>
                </a:ln>
                <a:solidFill>
                  <a:srgbClr val="FFFFFF"/>
                </a:solidFill>
                <a:effectLst/>
                <a:uLnTx/>
                <a:uFillTx/>
                <a:latin typeface="Arial"/>
                <a:ea typeface="+mn-ea"/>
                <a:cs typeface="Arial"/>
              </a:rPr>
              <a:t>Aucoin  STP</a:t>
            </a:r>
            <a:endParaRPr kumimoji="0" sz="1000" b="1" i="0" u="none" strike="noStrike" kern="1200" cap="none" spc="0" normalizeH="0" baseline="0" noProof="0" dirty="0">
              <a:ln>
                <a:noFill/>
              </a:ln>
              <a:solidFill>
                <a:prstClr val="black"/>
              </a:solidFill>
              <a:effectLst/>
              <a:uLnTx/>
              <a:uFillTx/>
              <a:latin typeface="Arial"/>
              <a:ea typeface="+mn-ea"/>
              <a:cs typeface="Arial"/>
            </a:endParaRPr>
          </a:p>
        </p:txBody>
      </p:sp>
      <p:pic>
        <p:nvPicPr>
          <p:cNvPr id="43" name="Picture 42">
            <a:extLst>
              <a:ext uri="{FF2B5EF4-FFF2-40B4-BE49-F238E27FC236}">
                <a16:creationId xmlns:a16="http://schemas.microsoft.com/office/drawing/2014/main" id="{1E61D7DD-61EE-4150-9E82-CF06C7CFD06D}"/>
              </a:ext>
            </a:extLst>
          </p:cNvPr>
          <p:cNvPicPr>
            <a:picLocks noChangeAspect="1"/>
          </p:cNvPicPr>
          <p:nvPr/>
        </p:nvPicPr>
        <p:blipFill>
          <a:blip r:embed="rId14"/>
          <a:stretch>
            <a:fillRect/>
          </a:stretch>
        </p:blipFill>
        <p:spPr>
          <a:xfrm>
            <a:off x="6105573" y="5056217"/>
            <a:ext cx="798645" cy="944962"/>
          </a:xfrm>
          <a:prstGeom prst="rect">
            <a:avLst/>
          </a:prstGeom>
        </p:spPr>
      </p:pic>
      <p:sp>
        <p:nvSpPr>
          <p:cNvPr id="44" name="object 33">
            <a:extLst>
              <a:ext uri="{FF2B5EF4-FFF2-40B4-BE49-F238E27FC236}">
                <a16:creationId xmlns:a16="http://schemas.microsoft.com/office/drawing/2014/main" id="{689C9533-99CE-458C-8C0A-D5198F4F1B58}"/>
              </a:ext>
            </a:extLst>
          </p:cNvPr>
          <p:cNvSpPr/>
          <p:nvPr/>
        </p:nvSpPr>
        <p:spPr>
          <a:xfrm>
            <a:off x="7234026" y="5056217"/>
            <a:ext cx="795528" cy="941832"/>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5" name="Picture 44">
            <a:extLst>
              <a:ext uri="{FF2B5EF4-FFF2-40B4-BE49-F238E27FC236}">
                <a16:creationId xmlns:a16="http://schemas.microsoft.com/office/drawing/2014/main" id="{806FB9EF-95F5-4ACD-B2E4-6F88436A7DF9}"/>
              </a:ext>
            </a:extLst>
          </p:cNvPr>
          <p:cNvPicPr>
            <a:picLocks noChangeAspect="1"/>
          </p:cNvPicPr>
          <p:nvPr/>
        </p:nvPicPr>
        <p:blipFill>
          <a:blip r:embed="rId15"/>
          <a:stretch>
            <a:fillRect/>
          </a:stretch>
        </p:blipFill>
        <p:spPr>
          <a:xfrm>
            <a:off x="4596404" y="3649138"/>
            <a:ext cx="816766" cy="942421"/>
          </a:xfrm>
          <a:prstGeom prst="rect">
            <a:avLst/>
          </a:prstGeom>
        </p:spPr>
      </p:pic>
      <p:pic>
        <p:nvPicPr>
          <p:cNvPr id="46" name="Picture 45">
            <a:extLst>
              <a:ext uri="{FF2B5EF4-FFF2-40B4-BE49-F238E27FC236}">
                <a16:creationId xmlns:a16="http://schemas.microsoft.com/office/drawing/2014/main" id="{64A45115-C868-4C5B-9427-46382D540551}"/>
              </a:ext>
            </a:extLst>
          </p:cNvPr>
          <p:cNvPicPr>
            <a:picLocks noChangeAspect="1"/>
          </p:cNvPicPr>
          <p:nvPr/>
        </p:nvPicPr>
        <p:blipFill>
          <a:blip r:embed="rId16"/>
          <a:stretch>
            <a:fillRect/>
          </a:stretch>
        </p:blipFill>
        <p:spPr>
          <a:xfrm>
            <a:off x="6793847" y="3622267"/>
            <a:ext cx="837943" cy="970250"/>
          </a:xfrm>
          <a:prstGeom prst="rect">
            <a:avLst/>
          </a:prstGeom>
        </p:spPr>
      </p:pic>
      <p:pic>
        <p:nvPicPr>
          <p:cNvPr id="47" name="Picture 46">
            <a:extLst>
              <a:ext uri="{FF2B5EF4-FFF2-40B4-BE49-F238E27FC236}">
                <a16:creationId xmlns:a16="http://schemas.microsoft.com/office/drawing/2014/main" id="{B5C62AF1-CA8D-4DB1-A4C3-2E67A7E871C6}"/>
              </a:ext>
            </a:extLst>
          </p:cNvPr>
          <p:cNvPicPr>
            <a:picLocks noChangeAspect="1"/>
          </p:cNvPicPr>
          <p:nvPr/>
        </p:nvPicPr>
        <p:blipFill>
          <a:blip r:embed="rId17"/>
          <a:stretch>
            <a:fillRect/>
          </a:stretch>
        </p:blipFill>
        <p:spPr>
          <a:xfrm>
            <a:off x="4982206" y="4995830"/>
            <a:ext cx="844397" cy="96618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1441" y="1618860"/>
            <a:ext cx="6761117" cy="1066801"/>
          </a:xfrm>
        </p:spPr>
        <p:txBody>
          <a:bodyPr>
            <a:normAutofit/>
          </a:bodyPr>
          <a:lstStyle/>
          <a:p>
            <a:pPr algn="l"/>
            <a:r>
              <a:rPr lang="en-US" sz="5400" dirty="0"/>
              <a:t>Engineering AFI Trends  </a:t>
            </a:r>
          </a:p>
        </p:txBody>
      </p:sp>
      <p:sp>
        <p:nvSpPr>
          <p:cNvPr id="4" name="Slide Number Placeholder 3"/>
          <p:cNvSpPr>
            <a:spLocks noGrp="1"/>
          </p:cNvSpPr>
          <p:nvPr>
            <p:ph type="sldNum" sz="quarter" idx="12"/>
          </p:nvPr>
        </p:nvSpPr>
        <p:spPr>
          <a:xfrm>
            <a:off x="7848600" y="6553200"/>
            <a:ext cx="838200" cy="304800"/>
          </a:xfrm>
          <a:prstGeom prst="rect">
            <a:avLst/>
          </a:prstGeom>
        </p:spPr>
        <p:txBody>
          <a:bodyPr/>
          <a:lstStyle/>
          <a:p>
            <a:fld id="{953989FF-9763-4C25-98BB-0D5AFC50A802}" type="slidenum">
              <a:rPr lang="en-US" smtClean="0">
                <a:solidFill>
                  <a:srgbClr val="4F81BD"/>
                </a:solidFill>
              </a:rPr>
              <a:pPr/>
              <a:t>20</a:t>
            </a:fld>
            <a:endParaRPr lang="en-US" dirty="0">
              <a:solidFill>
                <a:srgbClr val="4F81BD"/>
              </a:solidFill>
            </a:endParaRPr>
          </a:p>
        </p:txBody>
      </p:sp>
    </p:spTree>
    <p:extLst>
      <p:ext uri="{BB962C8B-B14F-4D97-AF65-F5344CB8AC3E}">
        <p14:creationId xmlns:p14="http://schemas.microsoft.com/office/powerpoint/2010/main" val="1367733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D76C5AED-A663-4B59-B7AC-779EE8359B9B}"/>
              </a:ext>
            </a:extLst>
          </p:cNvPr>
          <p:cNvGraphicFramePr>
            <a:graphicFrameLocks noGrp="1"/>
          </p:cNvGraphicFramePr>
          <p:nvPr>
            <p:extLst>
              <p:ext uri="{D42A27DB-BD31-4B8C-83A1-F6EECF244321}">
                <p14:modId xmlns:p14="http://schemas.microsoft.com/office/powerpoint/2010/main" val="2463187516"/>
              </p:ext>
            </p:extLst>
          </p:nvPr>
        </p:nvGraphicFramePr>
        <p:xfrm>
          <a:off x="244929" y="210771"/>
          <a:ext cx="8630986" cy="62774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7578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2096520660"/>
              </p:ext>
            </p:extLst>
          </p:nvPr>
        </p:nvGraphicFramePr>
        <p:xfrm>
          <a:off x="539931" y="296091"/>
          <a:ext cx="7863839" cy="56608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6363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679" y="365126"/>
            <a:ext cx="7886700" cy="1028245"/>
          </a:xfrm>
        </p:spPr>
        <p:txBody>
          <a:bodyPr>
            <a:normAutofit/>
          </a:bodyPr>
          <a:lstStyle/>
          <a:p>
            <a:r>
              <a:rPr lang="en-US" sz="4400" dirty="0">
                <a:latin typeface="+mj-lt"/>
              </a:rPr>
              <a:t>Engineering Gaps To Excellence</a:t>
            </a:r>
          </a:p>
        </p:txBody>
      </p:sp>
      <p:sp>
        <p:nvSpPr>
          <p:cNvPr id="3" name="Content Placeholder 2"/>
          <p:cNvSpPr>
            <a:spLocks noGrp="1"/>
          </p:cNvSpPr>
          <p:nvPr>
            <p:ph idx="1"/>
          </p:nvPr>
        </p:nvSpPr>
        <p:spPr>
          <a:xfrm>
            <a:off x="309679" y="1541417"/>
            <a:ext cx="7886700" cy="4635546"/>
          </a:xfrm>
        </p:spPr>
        <p:txBody>
          <a:bodyPr>
            <a:noAutofit/>
          </a:bodyPr>
          <a:lstStyle/>
          <a:p>
            <a:pPr marL="687388" indent="-344488"/>
            <a:r>
              <a:rPr lang="en-US" sz="3600" dirty="0">
                <a:effectLst/>
                <a:latin typeface="+mj-lt"/>
              </a:rPr>
              <a:t>Engineers do not demonstrate critical-thinking skills to identify operational risks</a:t>
            </a:r>
          </a:p>
          <a:p>
            <a:pPr marL="687388" indent="-344488">
              <a:spcBef>
                <a:spcPts val="1200"/>
              </a:spcBef>
              <a:spcAft>
                <a:spcPts val="1200"/>
              </a:spcAft>
            </a:pPr>
            <a:r>
              <a:rPr lang="en-US" sz="3600" dirty="0">
                <a:latin typeface="+mj-lt"/>
              </a:rPr>
              <a:t>Engineers are not thoroughly assessing equipment failure modes</a:t>
            </a:r>
          </a:p>
          <a:p>
            <a:pPr marL="687388" indent="-344488"/>
            <a:r>
              <a:rPr lang="en-US" sz="3600" dirty="0">
                <a:effectLst/>
                <a:latin typeface="+mj-lt"/>
              </a:rPr>
              <a:t>Engineers provide inaccurate or insufficient information to decision makers</a:t>
            </a:r>
          </a:p>
        </p:txBody>
      </p:sp>
    </p:spTree>
    <p:extLst>
      <p:ext uri="{BB962C8B-B14F-4D97-AF65-F5344CB8AC3E}">
        <p14:creationId xmlns:p14="http://schemas.microsoft.com/office/powerpoint/2010/main" val="1150119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9679" y="190954"/>
            <a:ext cx="7886700" cy="1325563"/>
          </a:xfrm>
        </p:spPr>
        <p:txBody>
          <a:bodyPr>
            <a:normAutofit/>
          </a:bodyPr>
          <a:lstStyle/>
          <a:p>
            <a:r>
              <a:rPr lang="en-US" sz="4500" dirty="0">
                <a:latin typeface="+mj-lt"/>
              </a:rPr>
              <a:t>Engineering Excellence Themes</a:t>
            </a:r>
          </a:p>
        </p:txBody>
      </p:sp>
      <p:sp>
        <p:nvSpPr>
          <p:cNvPr id="7" name="Content Placeholder 6"/>
          <p:cNvSpPr>
            <a:spLocks noGrp="1"/>
          </p:cNvSpPr>
          <p:nvPr>
            <p:ph idx="1"/>
          </p:nvPr>
        </p:nvSpPr>
        <p:spPr>
          <a:xfrm>
            <a:off x="309679" y="1637210"/>
            <a:ext cx="7886700" cy="4641669"/>
          </a:xfrm>
        </p:spPr>
        <p:txBody>
          <a:bodyPr>
            <a:noAutofit/>
          </a:bodyPr>
          <a:lstStyle/>
          <a:p>
            <a:pPr marL="574675" indent="-346075"/>
            <a:r>
              <a:rPr lang="en-US" sz="3200" dirty="0">
                <a:latin typeface="+mj-lt"/>
              </a:rPr>
              <a:t>Strong culture of recognizing and mitigating risk</a:t>
            </a:r>
          </a:p>
          <a:p>
            <a:pPr marL="574675" indent="-346075"/>
            <a:r>
              <a:rPr lang="en-US" sz="3200" dirty="0">
                <a:latin typeface="+mj-lt"/>
              </a:rPr>
              <a:t>Engineers empowered to close gaps</a:t>
            </a:r>
          </a:p>
          <a:p>
            <a:pPr marL="574675" indent="-346075"/>
            <a:r>
              <a:rPr lang="en-US" sz="3200" dirty="0">
                <a:latin typeface="+mj-lt"/>
              </a:rPr>
              <a:t>Strong culture of advocacy</a:t>
            </a:r>
          </a:p>
          <a:p>
            <a:pPr marL="574675" indent="-346075"/>
            <a:r>
              <a:rPr lang="en-US" sz="3200" dirty="0">
                <a:latin typeface="+mj-lt"/>
              </a:rPr>
              <a:t>Opportunities to acquire knowledge and improve skills</a:t>
            </a:r>
          </a:p>
          <a:p>
            <a:pPr marL="574675" indent="-346075"/>
            <a:r>
              <a:rPr lang="en-US" sz="3200" dirty="0">
                <a:latin typeface="+mj-lt"/>
              </a:rPr>
              <a:t>Culture of innovation</a:t>
            </a:r>
          </a:p>
          <a:p>
            <a:pPr marL="574675" indent="-346075"/>
            <a:r>
              <a:rPr lang="en-US" sz="3200" dirty="0">
                <a:latin typeface="+mj-lt"/>
              </a:rPr>
              <a:t>Strong operational focus</a:t>
            </a:r>
          </a:p>
          <a:p>
            <a:pPr marL="574675" indent="-346075"/>
            <a:r>
              <a:rPr lang="en-US" sz="3200" dirty="0">
                <a:latin typeface="+mj-lt"/>
              </a:rPr>
              <a:t>Development of critical thinking and decision-making skills</a:t>
            </a:r>
          </a:p>
        </p:txBody>
      </p:sp>
    </p:spTree>
    <p:extLst>
      <p:ext uri="{BB962C8B-B14F-4D97-AF65-F5344CB8AC3E}">
        <p14:creationId xmlns:p14="http://schemas.microsoft.com/office/powerpoint/2010/main" val="80594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47" y="420875"/>
            <a:ext cx="8101964" cy="746074"/>
          </a:xfrm>
        </p:spPr>
        <p:txBody>
          <a:bodyPr>
            <a:normAutofit fontScale="90000"/>
          </a:bodyPr>
          <a:lstStyle/>
          <a:p>
            <a:r>
              <a:rPr lang="en-US" dirty="0">
                <a:latin typeface="+mj-lt"/>
              </a:rPr>
              <a:t>Engineering Leader Excellence </a:t>
            </a:r>
          </a:p>
        </p:txBody>
      </p:sp>
      <p:sp>
        <p:nvSpPr>
          <p:cNvPr id="3" name="Content Placeholder 2"/>
          <p:cNvSpPr>
            <a:spLocks noGrp="1"/>
          </p:cNvSpPr>
          <p:nvPr>
            <p:ph idx="1"/>
          </p:nvPr>
        </p:nvSpPr>
        <p:spPr>
          <a:xfrm>
            <a:off x="371476" y="1480457"/>
            <a:ext cx="7743824" cy="4789714"/>
          </a:xfrm>
        </p:spPr>
        <p:txBody>
          <a:bodyPr>
            <a:normAutofit fontScale="55000" lnSpcReduction="20000"/>
          </a:bodyPr>
          <a:lstStyle/>
          <a:p>
            <a:pPr marL="574675" indent="-346075">
              <a:spcAft>
                <a:spcPts val="1800"/>
              </a:spcAft>
            </a:pPr>
            <a:r>
              <a:rPr lang="en-US" sz="6500" dirty="0">
                <a:latin typeface="+mj-lt"/>
              </a:rPr>
              <a:t>Influence the Organization</a:t>
            </a:r>
          </a:p>
          <a:p>
            <a:pPr marL="574675" indent="-346075">
              <a:spcAft>
                <a:spcPts val="1800"/>
              </a:spcAft>
            </a:pPr>
            <a:r>
              <a:rPr lang="en-US" sz="6500" dirty="0">
                <a:latin typeface="+mj-lt"/>
              </a:rPr>
              <a:t>Own Plant Technical Issues</a:t>
            </a:r>
          </a:p>
          <a:p>
            <a:pPr marL="574675" indent="-346075">
              <a:spcAft>
                <a:spcPts val="1800"/>
              </a:spcAft>
            </a:pPr>
            <a:r>
              <a:rPr lang="en-US" sz="6500" dirty="0">
                <a:latin typeface="+mj-lt"/>
              </a:rPr>
              <a:t>Protect the Engineering Process</a:t>
            </a:r>
          </a:p>
          <a:p>
            <a:pPr marL="574675" indent="-346075">
              <a:spcAft>
                <a:spcPts val="1800"/>
              </a:spcAft>
            </a:pPr>
            <a:r>
              <a:rPr lang="en-US" sz="6500" dirty="0">
                <a:latin typeface="+mj-lt"/>
              </a:rPr>
              <a:t>Create a Culture of Challenging Decisions, Assumptions, Analyses</a:t>
            </a:r>
          </a:p>
          <a:p>
            <a:pPr marL="574675" indent="-346075">
              <a:spcAft>
                <a:spcPts val="1800"/>
              </a:spcAft>
            </a:pPr>
            <a:r>
              <a:rPr lang="en-US" sz="6500" dirty="0">
                <a:latin typeface="+mj-lt"/>
              </a:rPr>
              <a:t>Insist on Cross-functional Engagement</a:t>
            </a:r>
          </a:p>
          <a:p>
            <a:pPr marL="574675" indent="-346075">
              <a:spcAft>
                <a:spcPts val="1800"/>
              </a:spcAft>
            </a:pPr>
            <a:r>
              <a:rPr lang="en-US" sz="6500" dirty="0">
                <a:latin typeface="+mj-lt"/>
              </a:rPr>
              <a:t>Foster a Culture of Continuous Learning</a:t>
            </a:r>
          </a:p>
          <a:p>
            <a:endParaRPr lang="en-US" dirty="0"/>
          </a:p>
        </p:txBody>
      </p:sp>
    </p:spTree>
    <p:extLst>
      <p:ext uri="{BB962C8B-B14F-4D97-AF65-F5344CB8AC3E}">
        <p14:creationId xmlns:p14="http://schemas.microsoft.com/office/powerpoint/2010/main" val="428743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1831AB8-2981-86B4-DA5E-85F726E67242}"/>
              </a:ext>
            </a:extLst>
          </p:cNvPr>
          <p:cNvSpPr>
            <a:spLocks noGrp="1"/>
          </p:cNvSpPr>
          <p:nvPr>
            <p:ph type="title"/>
          </p:nvPr>
        </p:nvSpPr>
        <p:spPr>
          <a:xfrm>
            <a:off x="228600" y="451825"/>
            <a:ext cx="7886700" cy="994172"/>
          </a:xfrm>
        </p:spPr>
        <p:txBody>
          <a:bodyPr>
            <a:normAutofit/>
          </a:bodyPr>
          <a:lstStyle/>
          <a:p>
            <a:r>
              <a:rPr lang="en-US" sz="4400" dirty="0">
                <a:latin typeface="+mj-lt"/>
              </a:rPr>
              <a:t>Steady, Consistent Pressure</a:t>
            </a:r>
          </a:p>
        </p:txBody>
      </p:sp>
      <p:pic>
        <p:nvPicPr>
          <p:cNvPr id="6" name="Content Placeholder 5">
            <a:extLst>
              <a:ext uri="{FF2B5EF4-FFF2-40B4-BE49-F238E27FC236}">
                <a16:creationId xmlns:a16="http://schemas.microsoft.com/office/drawing/2014/main" id="{D409C6CB-B8A3-4362-BA8C-DE833AAA87A1}"/>
              </a:ext>
            </a:extLst>
          </p:cNvPr>
          <p:cNvPicPr>
            <a:picLocks noGrp="1" noChangeAspect="1"/>
          </p:cNvPicPr>
          <p:nvPr>
            <p:ph idx="1"/>
          </p:nvPr>
        </p:nvPicPr>
        <p:blipFill rotWithShape="1">
          <a:blip r:embed="rId2"/>
          <a:srcRect t="2253" b="11986"/>
          <a:stretch/>
        </p:blipFill>
        <p:spPr>
          <a:xfrm>
            <a:off x="466433" y="1655019"/>
            <a:ext cx="7648867" cy="3547962"/>
          </a:xfrm>
          <a:noFill/>
        </p:spPr>
      </p:pic>
      <p:sp>
        <p:nvSpPr>
          <p:cNvPr id="4" name="Slide Number Placeholder 3">
            <a:extLst>
              <a:ext uri="{FF2B5EF4-FFF2-40B4-BE49-F238E27FC236}">
                <a16:creationId xmlns:a16="http://schemas.microsoft.com/office/drawing/2014/main" id="{3C6BE620-F86E-4E39-B320-4F5F758175AB}"/>
              </a:ext>
            </a:extLst>
          </p:cNvPr>
          <p:cNvSpPr>
            <a:spLocks noGrp="1"/>
          </p:cNvSpPr>
          <p:nvPr>
            <p:ph type="sldNum" sz="quarter" idx="4"/>
          </p:nvPr>
        </p:nvSpPr>
        <p:spPr>
          <a:xfrm>
            <a:off x="7086600" y="5726907"/>
            <a:ext cx="2057400" cy="273844"/>
          </a:xfrm>
        </p:spPr>
        <p:txBody>
          <a:bodyPr>
            <a:normAutofit lnSpcReduction="10000"/>
          </a:bodyPr>
          <a:lstStyle/>
          <a:p>
            <a:pPr>
              <a:lnSpc>
                <a:spcPct val="90000"/>
              </a:lnSpc>
              <a:spcAft>
                <a:spcPts val="450"/>
              </a:spcAft>
            </a:pPr>
            <a:fld id="{4A4E699D-56E7-4D39-94B3-BF5E825A13BD}" type="slidenum">
              <a:rPr lang="en-US" smtClean="0"/>
              <a:pPr>
                <a:lnSpc>
                  <a:spcPct val="90000"/>
                </a:lnSpc>
                <a:spcAft>
                  <a:spcPts val="450"/>
                </a:spcAft>
              </a:pPr>
              <a:t>26</a:t>
            </a:fld>
            <a:endParaRPr lang="en-US"/>
          </a:p>
        </p:txBody>
      </p:sp>
    </p:spTree>
    <p:extLst>
      <p:ext uri="{BB962C8B-B14F-4D97-AF65-F5344CB8AC3E}">
        <p14:creationId xmlns:p14="http://schemas.microsoft.com/office/powerpoint/2010/main" val="222067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274" y="1254034"/>
            <a:ext cx="8129451" cy="1221377"/>
          </a:xfrm>
        </p:spPr>
        <p:txBody>
          <a:bodyPr>
            <a:noAutofit/>
          </a:bodyPr>
          <a:lstStyle/>
          <a:p>
            <a:pPr algn="l"/>
            <a:r>
              <a:rPr lang="en-US" sz="5400" dirty="0"/>
              <a:t>Looking Forward - Resiliency  </a:t>
            </a:r>
          </a:p>
        </p:txBody>
      </p:sp>
      <p:sp>
        <p:nvSpPr>
          <p:cNvPr id="4" name="Slide Number Placeholder 3"/>
          <p:cNvSpPr>
            <a:spLocks noGrp="1"/>
          </p:cNvSpPr>
          <p:nvPr>
            <p:ph type="sldNum" sz="quarter" idx="12"/>
          </p:nvPr>
        </p:nvSpPr>
        <p:spPr>
          <a:xfrm>
            <a:off x="7848600" y="6553200"/>
            <a:ext cx="838200" cy="304800"/>
          </a:xfrm>
          <a:prstGeom prst="rect">
            <a:avLst/>
          </a:prstGeom>
        </p:spPr>
        <p:txBody>
          <a:bodyPr/>
          <a:lstStyle/>
          <a:p>
            <a:fld id="{953989FF-9763-4C25-98BB-0D5AFC50A802}" type="slidenum">
              <a:rPr lang="en-US" smtClean="0">
                <a:solidFill>
                  <a:srgbClr val="4F81BD"/>
                </a:solidFill>
              </a:rPr>
              <a:pPr/>
              <a:t>27</a:t>
            </a:fld>
            <a:endParaRPr lang="en-US" dirty="0">
              <a:solidFill>
                <a:srgbClr val="4F81BD"/>
              </a:solidFill>
            </a:endParaRPr>
          </a:p>
        </p:txBody>
      </p:sp>
    </p:spTree>
    <p:extLst>
      <p:ext uri="{BB962C8B-B14F-4D97-AF65-F5344CB8AC3E}">
        <p14:creationId xmlns:p14="http://schemas.microsoft.com/office/powerpoint/2010/main" val="2293873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8639-68F0-43C9-B1E8-B04166FBADD4}"/>
              </a:ext>
            </a:extLst>
          </p:cNvPr>
          <p:cNvSpPr>
            <a:spLocks noGrp="1"/>
          </p:cNvSpPr>
          <p:nvPr>
            <p:ph type="title"/>
          </p:nvPr>
        </p:nvSpPr>
        <p:spPr>
          <a:xfrm>
            <a:off x="309679" y="365126"/>
            <a:ext cx="7886700" cy="851115"/>
          </a:xfrm>
        </p:spPr>
        <p:txBody>
          <a:bodyPr>
            <a:normAutofit/>
          </a:bodyPr>
          <a:lstStyle/>
          <a:p>
            <a:r>
              <a:rPr lang="en-US" sz="4400" dirty="0">
                <a:latin typeface="+mj-lt"/>
              </a:rPr>
              <a:t>INPO Strategy </a:t>
            </a:r>
          </a:p>
        </p:txBody>
      </p:sp>
      <p:sp>
        <p:nvSpPr>
          <p:cNvPr id="3" name="Content Placeholder 2">
            <a:extLst>
              <a:ext uri="{FF2B5EF4-FFF2-40B4-BE49-F238E27FC236}">
                <a16:creationId xmlns:a16="http://schemas.microsoft.com/office/drawing/2014/main" id="{DCE55822-2366-4CAF-82A3-B0460B8E9679}"/>
              </a:ext>
            </a:extLst>
          </p:cNvPr>
          <p:cNvSpPr>
            <a:spLocks noGrp="1"/>
          </p:cNvSpPr>
          <p:nvPr>
            <p:ph idx="1"/>
          </p:nvPr>
        </p:nvSpPr>
        <p:spPr>
          <a:xfrm>
            <a:off x="309678" y="1216241"/>
            <a:ext cx="8067967" cy="5201976"/>
          </a:xfrm>
        </p:spPr>
        <p:txBody>
          <a:bodyPr>
            <a:normAutofit fontScale="70000" lnSpcReduction="20000"/>
          </a:bodyPr>
          <a:lstStyle/>
          <a:p>
            <a:pPr marL="0" indent="0">
              <a:spcBef>
                <a:spcPts val="0"/>
              </a:spcBef>
              <a:spcAft>
                <a:spcPts val="1200"/>
              </a:spcAft>
              <a:buNone/>
            </a:pPr>
            <a:r>
              <a:rPr lang="en-US" sz="4100" b="0" i="0" dirty="0">
                <a:solidFill>
                  <a:srgbClr val="002060"/>
                </a:solidFill>
                <a:effectLst/>
                <a:latin typeface="+mj-lt"/>
              </a:rPr>
              <a:t>Industry Great Challenge 1: </a:t>
            </a:r>
            <a:r>
              <a:rPr lang="en-US" sz="4100" b="0" i="1" dirty="0">
                <a:solidFill>
                  <a:srgbClr val="002060"/>
                </a:solidFill>
                <a:effectLst/>
                <a:latin typeface="+mj-lt"/>
              </a:rPr>
              <a:t>Uneven and outlier performance – some chronic</a:t>
            </a:r>
          </a:p>
          <a:p>
            <a:pPr lvl="1">
              <a:lnSpc>
                <a:spcPct val="120000"/>
              </a:lnSpc>
              <a:spcBef>
                <a:spcPts val="600"/>
              </a:spcBef>
              <a:spcAft>
                <a:spcPts val="600"/>
              </a:spcAft>
            </a:pPr>
            <a:r>
              <a:rPr lang="en-US" sz="3600" b="0" i="0" dirty="0">
                <a:solidFill>
                  <a:srgbClr val="002060"/>
                </a:solidFill>
                <a:effectLst/>
                <a:latin typeface="+mj-lt"/>
              </a:rPr>
              <a:t>Failure to recognize or effectively address causes of events – preventing </a:t>
            </a:r>
            <a:r>
              <a:rPr lang="en-US" sz="3600" b="0" i="0" dirty="0">
                <a:solidFill>
                  <a:srgbClr val="FF0000"/>
                </a:solidFill>
                <a:effectLst/>
                <a:latin typeface="+mj-lt"/>
              </a:rPr>
              <a:t>consequential events</a:t>
            </a:r>
          </a:p>
          <a:p>
            <a:pPr lvl="1">
              <a:lnSpc>
                <a:spcPct val="120000"/>
              </a:lnSpc>
              <a:spcBef>
                <a:spcPts val="600"/>
              </a:spcBef>
              <a:spcAft>
                <a:spcPts val="600"/>
              </a:spcAft>
            </a:pPr>
            <a:r>
              <a:rPr lang="en-US" sz="3600" b="0" i="0" dirty="0">
                <a:solidFill>
                  <a:srgbClr val="002060"/>
                </a:solidFill>
                <a:effectLst/>
                <a:latin typeface="+mj-lt"/>
              </a:rPr>
              <a:t>Site and Corporate Leadership that is unresponsive to, or incapable of closing performance gaps – </a:t>
            </a:r>
            <a:r>
              <a:rPr lang="en-US" sz="3600" b="0" i="0" dirty="0">
                <a:solidFill>
                  <a:srgbClr val="FF0000"/>
                </a:solidFill>
                <a:effectLst/>
                <a:latin typeface="+mj-lt"/>
              </a:rPr>
              <a:t>correcting weak performance</a:t>
            </a:r>
            <a:endParaRPr lang="en-US" sz="3600" dirty="0">
              <a:solidFill>
                <a:srgbClr val="FF0000"/>
              </a:solidFill>
              <a:latin typeface="+mj-lt"/>
            </a:endParaRPr>
          </a:p>
          <a:p>
            <a:pPr lvl="1">
              <a:lnSpc>
                <a:spcPct val="120000"/>
              </a:lnSpc>
              <a:spcBef>
                <a:spcPts val="600"/>
              </a:spcBef>
              <a:spcAft>
                <a:spcPts val="600"/>
              </a:spcAft>
            </a:pPr>
            <a:r>
              <a:rPr lang="en-US" sz="3600" b="0" i="0" dirty="0">
                <a:solidFill>
                  <a:srgbClr val="002060"/>
                </a:solidFill>
                <a:effectLst/>
                <a:latin typeface="+mj-lt"/>
              </a:rPr>
              <a:t>Supplemental products and services that fall short of industry standards – consistently delivering </a:t>
            </a:r>
            <a:r>
              <a:rPr lang="en-US" sz="3600" b="0" i="0" dirty="0">
                <a:solidFill>
                  <a:srgbClr val="FF0000"/>
                </a:solidFill>
                <a:effectLst/>
                <a:latin typeface="+mj-lt"/>
              </a:rPr>
              <a:t>high quality service and parts</a:t>
            </a:r>
          </a:p>
          <a:p>
            <a:pPr lvl="1">
              <a:lnSpc>
                <a:spcPct val="110000"/>
              </a:lnSpc>
              <a:spcBef>
                <a:spcPts val="600"/>
              </a:spcBef>
              <a:spcAft>
                <a:spcPts val="600"/>
              </a:spcAft>
            </a:pPr>
            <a:r>
              <a:rPr lang="en-US" sz="3600" b="0" i="0" dirty="0">
                <a:solidFill>
                  <a:srgbClr val="7030A0"/>
                </a:solidFill>
                <a:effectLst/>
                <a:latin typeface="+mj-lt"/>
              </a:rPr>
              <a:t>(New) Lack of a comprehensive approach to address resiliency vulnerabilities ― improve defenses against external forces</a:t>
            </a:r>
            <a:endParaRPr lang="en-US" sz="3600" dirty="0">
              <a:solidFill>
                <a:srgbClr val="7030A0"/>
              </a:solidFill>
              <a:latin typeface="+mj-lt"/>
            </a:endParaRPr>
          </a:p>
        </p:txBody>
      </p:sp>
    </p:spTree>
    <p:extLst>
      <p:ext uri="{BB962C8B-B14F-4D97-AF65-F5344CB8AC3E}">
        <p14:creationId xmlns:p14="http://schemas.microsoft.com/office/powerpoint/2010/main" val="586239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EE4A-DB20-4D4F-92A8-60733B9FD420}"/>
              </a:ext>
            </a:extLst>
          </p:cNvPr>
          <p:cNvSpPr>
            <a:spLocks noGrp="1"/>
          </p:cNvSpPr>
          <p:nvPr>
            <p:ph type="title"/>
          </p:nvPr>
        </p:nvSpPr>
        <p:spPr/>
        <p:txBody>
          <a:bodyPr>
            <a:normAutofit/>
          </a:bodyPr>
          <a:lstStyle/>
          <a:p>
            <a:r>
              <a:rPr lang="en-US" sz="4400" dirty="0">
                <a:solidFill>
                  <a:srgbClr val="002060"/>
                </a:solidFill>
                <a:latin typeface="+mj-lt"/>
              </a:rPr>
              <a:t>I</a:t>
            </a:r>
            <a:r>
              <a:rPr lang="en-US" sz="4400" b="0" i="0" dirty="0">
                <a:solidFill>
                  <a:srgbClr val="002060"/>
                </a:solidFill>
                <a:effectLst/>
                <a:latin typeface="+mj-lt"/>
              </a:rPr>
              <a:t>mprove defenses against external forces</a:t>
            </a:r>
            <a:endParaRPr lang="en-US" sz="4400" dirty="0">
              <a:solidFill>
                <a:srgbClr val="002060"/>
              </a:solidFill>
              <a:latin typeface="+mj-lt"/>
            </a:endParaRPr>
          </a:p>
        </p:txBody>
      </p:sp>
      <p:sp>
        <p:nvSpPr>
          <p:cNvPr id="3" name="Content Placeholder 2">
            <a:extLst>
              <a:ext uri="{FF2B5EF4-FFF2-40B4-BE49-F238E27FC236}">
                <a16:creationId xmlns:a16="http://schemas.microsoft.com/office/drawing/2014/main" id="{7568871A-8335-4C43-92D1-CC97924464F4}"/>
              </a:ext>
            </a:extLst>
          </p:cNvPr>
          <p:cNvSpPr>
            <a:spLocks noGrp="1"/>
          </p:cNvSpPr>
          <p:nvPr>
            <p:ph idx="1"/>
          </p:nvPr>
        </p:nvSpPr>
        <p:spPr/>
        <p:txBody>
          <a:bodyPr>
            <a:normAutofit/>
          </a:bodyPr>
          <a:lstStyle/>
          <a:p>
            <a:pPr marL="574675" indent="-346075">
              <a:spcAft>
                <a:spcPts val="1200"/>
              </a:spcAft>
            </a:pPr>
            <a:r>
              <a:rPr lang="en-US" sz="3600" dirty="0">
                <a:solidFill>
                  <a:srgbClr val="002060"/>
                </a:solidFill>
                <a:latin typeface="+mj-lt"/>
              </a:rPr>
              <a:t>F</a:t>
            </a:r>
            <a:r>
              <a:rPr lang="en-US" sz="3600" b="0" i="0" dirty="0">
                <a:solidFill>
                  <a:srgbClr val="002060"/>
                </a:solidFill>
                <a:effectLst/>
                <a:latin typeface="+mj-lt"/>
              </a:rPr>
              <a:t>ocus on four shaping initiatives: </a:t>
            </a:r>
          </a:p>
          <a:p>
            <a:pPr marL="1027113" lvl="1" indent="-400050">
              <a:spcAft>
                <a:spcPts val="1200"/>
              </a:spcAft>
              <a:buFont typeface="Symbol" panose="05050102010706020507" pitchFamily="18" charset="2"/>
              <a:buChar char="-"/>
            </a:pPr>
            <a:r>
              <a:rPr lang="en-US" sz="3200" b="0" i="0" dirty="0">
                <a:solidFill>
                  <a:srgbClr val="002060"/>
                </a:solidFill>
                <a:effectLst/>
                <a:latin typeface="+mj-lt"/>
              </a:rPr>
              <a:t>Set Standards </a:t>
            </a:r>
          </a:p>
          <a:p>
            <a:pPr marL="1027113" lvl="1" indent="-400050">
              <a:spcBef>
                <a:spcPts val="1200"/>
              </a:spcBef>
              <a:spcAft>
                <a:spcPts val="1200"/>
              </a:spcAft>
              <a:buFont typeface="Symbol" panose="05050102010706020507" pitchFamily="18" charset="2"/>
              <a:buChar char="-"/>
            </a:pPr>
            <a:r>
              <a:rPr lang="en-US" sz="3200" b="0" i="0" dirty="0">
                <a:solidFill>
                  <a:srgbClr val="002060"/>
                </a:solidFill>
                <a:effectLst/>
                <a:latin typeface="+mj-lt"/>
              </a:rPr>
              <a:t>Measure and Compare Performance and Sustainability </a:t>
            </a:r>
          </a:p>
          <a:p>
            <a:pPr marL="1027113" lvl="1" indent="-400050">
              <a:spcBef>
                <a:spcPts val="1200"/>
              </a:spcBef>
              <a:spcAft>
                <a:spcPts val="1200"/>
              </a:spcAft>
              <a:buFont typeface="Symbol" panose="05050102010706020507" pitchFamily="18" charset="2"/>
              <a:buChar char="-"/>
            </a:pPr>
            <a:r>
              <a:rPr lang="en-US" sz="3200" b="0" i="0" dirty="0">
                <a:solidFill>
                  <a:srgbClr val="002060"/>
                </a:solidFill>
                <a:effectLst/>
                <a:latin typeface="+mj-lt"/>
              </a:rPr>
              <a:t>Facilitate Continuous Improvement </a:t>
            </a:r>
          </a:p>
          <a:p>
            <a:pPr marL="1027113" lvl="1" indent="-400050">
              <a:buFont typeface="Symbol" panose="05050102010706020507" pitchFamily="18" charset="2"/>
              <a:buChar char="-"/>
            </a:pPr>
            <a:r>
              <a:rPr lang="en-US" sz="3200" b="0" i="0" dirty="0">
                <a:solidFill>
                  <a:srgbClr val="002060"/>
                </a:solidFill>
                <a:effectLst/>
                <a:latin typeface="+mj-lt"/>
              </a:rPr>
              <a:t>Self Regulatory Authority </a:t>
            </a:r>
            <a:endParaRPr lang="en-US" sz="3200" dirty="0">
              <a:solidFill>
                <a:srgbClr val="002060"/>
              </a:solidFill>
              <a:latin typeface="+mj-lt"/>
            </a:endParaRPr>
          </a:p>
        </p:txBody>
      </p:sp>
    </p:spTree>
    <p:extLst>
      <p:ext uri="{BB962C8B-B14F-4D97-AF65-F5344CB8AC3E}">
        <p14:creationId xmlns:p14="http://schemas.microsoft.com/office/powerpoint/2010/main" val="433830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Agenda</a:t>
            </a:r>
          </a:p>
        </p:txBody>
      </p:sp>
      <p:sp>
        <p:nvSpPr>
          <p:cNvPr id="3" name="Content Placeholder 2"/>
          <p:cNvSpPr>
            <a:spLocks noGrp="1"/>
          </p:cNvSpPr>
          <p:nvPr>
            <p:ph idx="1"/>
          </p:nvPr>
        </p:nvSpPr>
        <p:spPr>
          <a:xfrm>
            <a:off x="393700" y="1752600"/>
            <a:ext cx="8416470" cy="4681539"/>
          </a:xfrm>
        </p:spPr>
        <p:txBody>
          <a:bodyPr/>
          <a:lstStyle/>
          <a:p>
            <a:pPr marL="0" indent="0">
              <a:lnSpc>
                <a:spcPct val="100000"/>
              </a:lnSpc>
              <a:spcBef>
                <a:spcPts val="600"/>
              </a:spcBef>
              <a:spcAft>
                <a:spcPts val="600"/>
              </a:spcAft>
              <a:buNone/>
            </a:pPr>
            <a:r>
              <a:rPr lang="en-US" dirty="0">
                <a:latin typeface="+mn-lt"/>
              </a:rPr>
              <a:t>2022 Focus Areas:</a:t>
            </a:r>
          </a:p>
          <a:p>
            <a:pPr marL="687388" lvl="1" indent="-344488">
              <a:lnSpc>
                <a:spcPct val="100000"/>
              </a:lnSpc>
              <a:spcBef>
                <a:spcPts val="600"/>
              </a:spcBef>
              <a:spcAft>
                <a:spcPts val="600"/>
              </a:spcAft>
            </a:pPr>
            <a:r>
              <a:rPr lang="en-US" dirty="0">
                <a:latin typeface="+mn-lt"/>
              </a:rPr>
              <a:t>Nuclear Fuel Reliability</a:t>
            </a:r>
          </a:p>
          <a:p>
            <a:pPr marL="687388" lvl="1" indent="-344488">
              <a:lnSpc>
                <a:spcPct val="100000"/>
              </a:lnSpc>
              <a:spcBef>
                <a:spcPts val="600"/>
              </a:spcBef>
              <a:spcAft>
                <a:spcPts val="600"/>
              </a:spcAft>
            </a:pPr>
            <a:r>
              <a:rPr lang="en-US" dirty="0">
                <a:latin typeface="+mn-lt"/>
              </a:rPr>
              <a:t>Consequential Engineering Error Reduction</a:t>
            </a:r>
          </a:p>
          <a:p>
            <a:pPr marL="687388" lvl="1" indent="-344488">
              <a:lnSpc>
                <a:spcPct val="100000"/>
              </a:lnSpc>
              <a:spcBef>
                <a:spcPts val="600"/>
              </a:spcBef>
              <a:spcAft>
                <a:spcPts val="600"/>
              </a:spcAft>
            </a:pPr>
            <a:r>
              <a:rPr lang="en-US" dirty="0">
                <a:latin typeface="+mn-lt"/>
              </a:rPr>
              <a:t>Intake Cooling Water Blockage</a:t>
            </a:r>
          </a:p>
          <a:p>
            <a:pPr marL="0" indent="0">
              <a:lnSpc>
                <a:spcPct val="100000"/>
              </a:lnSpc>
              <a:spcBef>
                <a:spcPts val="600"/>
              </a:spcBef>
              <a:spcAft>
                <a:spcPts val="600"/>
              </a:spcAft>
              <a:buNone/>
            </a:pPr>
            <a:r>
              <a:rPr lang="en-US" dirty="0">
                <a:latin typeface="+mn-lt"/>
              </a:rPr>
              <a:t>AFI Trends</a:t>
            </a:r>
          </a:p>
          <a:p>
            <a:pPr marL="0" indent="0">
              <a:lnSpc>
                <a:spcPct val="100000"/>
              </a:lnSpc>
              <a:spcBef>
                <a:spcPts val="600"/>
              </a:spcBef>
              <a:spcAft>
                <a:spcPts val="600"/>
              </a:spcAft>
              <a:buNone/>
            </a:pPr>
            <a:r>
              <a:rPr lang="en-US" dirty="0">
                <a:latin typeface="+mn-lt"/>
              </a:rPr>
              <a:t>Resiliency </a:t>
            </a:r>
          </a:p>
          <a:p>
            <a:pPr marL="0" indent="0">
              <a:buNone/>
            </a:pPr>
            <a:endParaRPr lang="en-US" dirty="0"/>
          </a:p>
        </p:txBody>
      </p:sp>
      <p:sp>
        <p:nvSpPr>
          <p:cNvPr id="4" name="Slide Number Placeholder 3"/>
          <p:cNvSpPr>
            <a:spLocks noGrp="1"/>
          </p:cNvSpPr>
          <p:nvPr>
            <p:ph type="sldNum" sz="quarter" idx="4"/>
          </p:nvPr>
        </p:nvSpPr>
        <p:spPr>
          <a:xfrm>
            <a:off x="7848600" y="6553200"/>
            <a:ext cx="838200" cy="304800"/>
          </a:xfrm>
          <a:prstGeom prst="rect">
            <a:avLst/>
          </a:prstGeom>
        </p:spPr>
        <p:txBody>
          <a:bodyPr/>
          <a:lstStyle/>
          <a:p>
            <a:fld id="{953989FF-9763-4C25-98BB-0D5AFC50A802}"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3313360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848600" y="6553200"/>
            <a:ext cx="838200" cy="304800"/>
          </a:xfrm>
          <a:prstGeom prst="rect">
            <a:avLst/>
          </a:prstGeom>
        </p:spPr>
        <p:txBody>
          <a:bodyPr/>
          <a:lstStyle/>
          <a:p>
            <a:pPr>
              <a:defRPr/>
            </a:pPr>
            <a:fld id="{90135678-A331-4690-991C-5091D95568EB}" type="slidenum">
              <a:rPr lang="en-US" smtClean="0">
                <a:solidFill>
                  <a:prstClr val="white"/>
                </a:solidFill>
              </a:rPr>
              <a:pPr>
                <a:defRPr/>
              </a:pPr>
              <a:t>30</a:t>
            </a:fld>
            <a:endParaRPr lang="en-US" dirty="0">
              <a:solidFill>
                <a:prstClr val="white"/>
              </a:solidFill>
            </a:endParaRP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118519" y="1395140"/>
            <a:ext cx="4906962" cy="37099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a:extLst>
              <a:ext uri="{FF2B5EF4-FFF2-40B4-BE49-F238E27FC236}">
                <a16:creationId xmlns:a16="http://schemas.microsoft.com/office/drawing/2014/main" id="{A0631E5D-2EC6-FC97-D285-81AE661B6232}"/>
              </a:ext>
            </a:extLst>
          </p:cNvPr>
          <p:cNvSpPr txBox="1"/>
          <p:nvPr/>
        </p:nvSpPr>
        <p:spPr>
          <a:xfrm>
            <a:off x="383177" y="461554"/>
            <a:ext cx="4772297" cy="769441"/>
          </a:xfrm>
          <a:prstGeom prst="rect">
            <a:avLst/>
          </a:prstGeom>
          <a:noFill/>
        </p:spPr>
        <p:txBody>
          <a:bodyPr wrap="square" rtlCol="0">
            <a:spAutoFit/>
          </a:bodyPr>
          <a:lstStyle/>
          <a:p>
            <a:r>
              <a:rPr lang="en-US" sz="4400" dirty="0">
                <a:solidFill>
                  <a:srgbClr val="002060"/>
                </a:solidFill>
                <a:latin typeface="+mj-lt"/>
              </a:rPr>
              <a:t>Questions?</a:t>
            </a:r>
          </a:p>
        </p:txBody>
      </p:sp>
    </p:spTree>
    <p:extLst>
      <p:ext uri="{BB962C8B-B14F-4D97-AF65-F5344CB8AC3E}">
        <p14:creationId xmlns:p14="http://schemas.microsoft.com/office/powerpoint/2010/main" val="3364735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8300" y="1444689"/>
            <a:ext cx="5867400" cy="1263677"/>
          </a:xfrm>
        </p:spPr>
        <p:txBody>
          <a:bodyPr>
            <a:normAutofit/>
          </a:bodyPr>
          <a:lstStyle/>
          <a:p>
            <a:r>
              <a:rPr lang="en-US" dirty="0"/>
              <a:t>Fuel Reliability  </a:t>
            </a:r>
          </a:p>
        </p:txBody>
      </p:sp>
      <p:sp>
        <p:nvSpPr>
          <p:cNvPr id="4" name="Slide Number Placeholder 3"/>
          <p:cNvSpPr>
            <a:spLocks noGrp="1"/>
          </p:cNvSpPr>
          <p:nvPr>
            <p:ph type="sldNum" sz="quarter" idx="12"/>
          </p:nvPr>
        </p:nvSpPr>
        <p:spPr>
          <a:xfrm>
            <a:off x="7848600" y="6553200"/>
            <a:ext cx="838200" cy="304800"/>
          </a:xfrm>
          <a:prstGeom prst="rect">
            <a:avLst/>
          </a:prstGeom>
        </p:spPr>
        <p:txBody>
          <a:bodyPr/>
          <a:lstStyle/>
          <a:p>
            <a:fld id="{953989FF-9763-4C25-98BB-0D5AFC50A802}" type="slidenum">
              <a:rPr lang="en-US" smtClean="0">
                <a:solidFill>
                  <a:srgbClr val="4F81BD"/>
                </a:solidFill>
              </a:rPr>
              <a:pPr/>
              <a:t>4</a:t>
            </a:fld>
            <a:endParaRPr lang="en-US" dirty="0">
              <a:solidFill>
                <a:srgbClr val="4F81BD"/>
              </a:solidFill>
            </a:endParaRPr>
          </a:p>
        </p:txBody>
      </p:sp>
    </p:spTree>
    <p:extLst>
      <p:ext uri="{BB962C8B-B14F-4D97-AF65-F5344CB8AC3E}">
        <p14:creationId xmlns:p14="http://schemas.microsoft.com/office/powerpoint/2010/main" val="618780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j-lt"/>
              </a:rPr>
              <a:t>2022 Focus Areas – Fuel Performance</a:t>
            </a:r>
          </a:p>
        </p:txBody>
      </p:sp>
      <p:sp>
        <p:nvSpPr>
          <p:cNvPr id="3" name="Content Placeholder 2"/>
          <p:cNvSpPr>
            <a:spLocks noGrp="1"/>
          </p:cNvSpPr>
          <p:nvPr>
            <p:ph idx="1"/>
          </p:nvPr>
        </p:nvSpPr>
        <p:spPr/>
        <p:txBody>
          <a:bodyPr>
            <a:normAutofit fontScale="92500"/>
          </a:bodyPr>
          <a:lstStyle/>
          <a:p>
            <a:pPr marL="0" lvl="1" indent="0">
              <a:buSzPct val="110000"/>
              <a:buNone/>
            </a:pPr>
            <a:r>
              <a:rPr lang="en-US" sz="3600" dirty="0">
                <a:latin typeface="+mj-lt"/>
              </a:rPr>
              <a:t>Improving Fuel  Performance (key industry issue)</a:t>
            </a:r>
          </a:p>
          <a:p>
            <a:pPr marL="282575" lvl="1" indent="-282575">
              <a:buSzPct val="110000"/>
              <a:buFont typeface="Arial" pitchFamily="34" charset="0"/>
              <a:buChar char="•"/>
            </a:pPr>
            <a:endParaRPr lang="en-US" sz="1300" dirty="0">
              <a:latin typeface="+mj-lt"/>
            </a:endParaRPr>
          </a:p>
          <a:p>
            <a:pPr marL="739775" lvl="1" indent="-457200">
              <a:lnSpc>
                <a:spcPct val="100000"/>
              </a:lnSpc>
              <a:buFont typeface="Wingdings" panose="05000000000000000000" pitchFamily="2" charset="2"/>
              <a:buChar char="Ø"/>
            </a:pPr>
            <a:r>
              <a:rPr lang="en-US" sz="3000" dirty="0">
                <a:latin typeface="+mj-lt"/>
              </a:rPr>
              <a:t>IER L2-19-6, </a:t>
            </a:r>
            <a:r>
              <a:rPr lang="en-US" sz="3000" i="1" dirty="0">
                <a:latin typeface="+mj-lt"/>
              </a:rPr>
              <a:t>Preventing Debris-Induced Fuel Failures</a:t>
            </a:r>
          </a:p>
          <a:p>
            <a:pPr marL="739775" lvl="1" indent="-457200">
              <a:lnSpc>
                <a:spcPct val="100000"/>
              </a:lnSpc>
              <a:buFont typeface="Wingdings" panose="05000000000000000000" pitchFamily="2" charset="2"/>
              <a:buChar char="Ø"/>
            </a:pPr>
            <a:endParaRPr lang="en-US" sz="1300" i="1" dirty="0">
              <a:latin typeface="+mj-lt"/>
            </a:endParaRPr>
          </a:p>
          <a:p>
            <a:pPr marL="739775" lvl="1" indent="-457200">
              <a:lnSpc>
                <a:spcPct val="100000"/>
              </a:lnSpc>
              <a:buFont typeface="Wingdings" panose="05000000000000000000" pitchFamily="2" charset="2"/>
              <a:buChar char="Ø"/>
            </a:pPr>
            <a:r>
              <a:rPr lang="en-US" sz="3000" dirty="0">
                <a:latin typeface="+mj-lt"/>
              </a:rPr>
              <a:t>Reviews during Plant Evaluations/Peer Reviews for failed fuel response</a:t>
            </a:r>
          </a:p>
          <a:p>
            <a:pPr marL="739775" lvl="1" indent="-457200">
              <a:lnSpc>
                <a:spcPct val="100000"/>
              </a:lnSpc>
              <a:buFont typeface="Wingdings" panose="05000000000000000000" pitchFamily="2" charset="2"/>
              <a:buChar char="Ø"/>
            </a:pPr>
            <a:endParaRPr lang="en-US" sz="1300" dirty="0">
              <a:latin typeface="+mj-lt"/>
            </a:endParaRPr>
          </a:p>
          <a:p>
            <a:pPr marL="739775" lvl="1" indent="-457200">
              <a:lnSpc>
                <a:spcPct val="100000"/>
              </a:lnSpc>
              <a:buFont typeface="Wingdings" panose="05000000000000000000" pitchFamily="2" charset="2"/>
              <a:buChar char="Ø"/>
            </a:pPr>
            <a:r>
              <a:rPr lang="en-US" sz="3000" dirty="0">
                <a:latin typeface="+mj-lt"/>
              </a:rPr>
              <a:t>Fuel Integrity Review and Assist Visits</a:t>
            </a:r>
          </a:p>
          <a:p>
            <a:pPr marL="739775" lvl="1" indent="-457200">
              <a:buFont typeface="Wingdings" panose="05000000000000000000" pitchFamily="2" charset="2"/>
              <a:buChar char="Ø"/>
            </a:pPr>
            <a:endParaRPr lang="en-US" sz="1300" dirty="0">
              <a:latin typeface="+mj-lt"/>
            </a:endParaRPr>
          </a:p>
          <a:p>
            <a:pPr marL="739775" lvl="1" indent="-457200">
              <a:buFont typeface="Wingdings" panose="05000000000000000000" pitchFamily="2" charset="2"/>
              <a:buChar char="Ø"/>
            </a:pPr>
            <a:r>
              <a:rPr lang="en-US" sz="3000" dirty="0">
                <a:latin typeface="+mj-lt"/>
              </a:rPr>
              <a:t>Discussed at various Industry Meetings</a:t>
            </a:r>
          </a:p>
        </p:txBody>
      </p:sp>
      <p:sp>
        <p:nvSpPr>
          <p:cNvPr id="4" name="Slide Number Placeholder 3"/>
          <p:cNvSpPr>
            <a:spLocks noGrp="1"/>
          </p:cNvSpPr>
          <p:nvPr>
            <p:ph type="sldNum" sz="quarter" idx="4"/>
          </p:nvPr>
        </p:nvSpPr>
        <p:spPr>
          <a:xfrm>
            <a:off x="7848600" y="6553200"/>
            <a:ext cx="838200" cy="304800"/>
          </a:xfrm>
          <a:prstGeom prst="rect">
            <a:avLst/>
          </a:prstGeom>
        </p:spPr>
        <p:txBody>
          <a:bodyPr/>
          <a:lstStyle/>
          <a:p>
            <a:fld id="{953989FF-9763-4C25-98BB-0D5AFC50A802}"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val="2176644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679" y="364493"/>
            <a:ext cx="7886700" cy="1107255"/>
          </a:xfrm>
        </p:spPr>
        <p:txBody>
          <a:bodyPr>
            <a:normAutofit/>
          </a:bodyPr>
          <a:lstStyle/>
          <a:p>
            <a:r>
              <a:rPr lang="en-US" sz="4500" dirty="0">
                <a:latin typeface="+mj-lt"/>
              </a:rPr>
              <a:t>Fuel Reliability - Current State</a:t>
            </a:r>
          </a:p>
        </p:txBody>
      </p:sp>
      <p:sp>
        <p:nvSpPr>
          <p:cNvPr id="3" name="Content Placeholder 2"/>
          <p:cNvSpPr>
            <a:spLocks noGrp="1"/>
          </p:cNvSpPr>
          <p:nvPr>
            <p:ph idx="1"/>
          </p:nvPr>
        </p:nvSpPr>
        <p:spPr>
          <a:xfrm>
            <a:off x="309679" y="1532708"/>
            <a:ext cx="7886700" cy="4960165"/>
          </a:xfrm>
        </p:spPr>
        <p:txBody>
          <a:bodyPr>
            <a:normAutofit lnSpcReduction="10000"/>
          </a:bodyPr>
          <a:lstStyle/>
          <a:p>
            <a:pPr marL="0" indent="0">
              <a:buNone/>
            </a:pPr>
            <a:r>
              <a:rPr lang="en-US" dirty="0">
                <a:latin typeface="+mj-lt"/>
              </a:rPr>
              <a:t>Seven Active Fuel Failures</a:t>
            </a:r>
          </a:p>
          <a:p>
            <a:pPr marL="687388" lvl="1" indent="-344488">
              <a:buFont typeface="Wingdings" panose="05000000000000000000" pitchFamily="2" charset="2"/>
              <a:buChar char="Ø"/>
            </a:pPr>
            <a:r>
              <a:rPr lang="en-US" sz="2800" dirty="0">
                <a:latin typeface="+mj-lt"/>
              </a:rPr>
              <a:t>Six BWRs / One PWR</a:t>
            </a:r>
          </a:p>
          <a:p>
            <a:pPr marL="1027113" lvl="2" indent="-341313"/>
            <a:r>
              <a:rPr lang="en-US" sz="2800" dirty="0">
                <a:latin typeface="+mj-lt"/>
              </a:rPr>
              <a:t>Four of the BWRs have had a failure within the past 5 years.</a:t>
            </a:r>
          </a:p>
          <a:p>
            <a:pPr marL="0" indent="0">
              <a:buNone/>
            </a:pPr>
            <a:r>
              <a:rPr lang="en-US" dirty="0">
                <a:latin typeface="+mj-lt"/>
              </a:rPr>
              <a:t>Fuel Reliability Goals </a:t>
            </a:r>
          </a:p>
          <a:p>
            <a:pPr marL="687388" lvl="1" indent="-344488">
              <a:buFont typeface="Wingdings" panose="05000000000000000000" pitchFamily="2" charset="2"/>
              <a:buChar char="Ø"/>
            </a:pPr>
            <a:r>
              <a:rPr lang="en-US" dirty="0">
                <a:latin typeface="+mj-lt"/>
              </a:rPr>
              <a:t> </a:t>
            </a:r>
            <a:r>
              <a:rPr lang="en-US" sz="2800" dirty="0">
                <a:latin typeface="+mj-lt"/>
              </a:rPr>
              <a:t>Achieve = 95% currently failure free</a:t>
            </a:r>
          </a:p>
          <a:p>
            <a:pPr marL="687388" lvl="1" indent="-344488">
              <a:buFont typeface="Wingdings" panose="05000000000000000000" pitchFamily="2" charset="2"/>
              <a:buChar char="Ø"/>
            </a:pPr>
            <a:r>
              <a:rPr lang="en-US" sz="2800" dirty="0">
                <a:latin typeface="+mj-lt"/>
              </a:rPr>
              <a:t> Sustain = 90% operate failure free for &gt; 2 cycles</a:t>
            </a:r>
          </a:p>
          <a:p>
            <a:pPr marL="1027113" lvl="2" indent="-341313"/>
            <a:r>
              <a:rPr lang="en-US" sz="2800" dirty="0">
                <a:latin typeface="+mj-lt"/>
              </a:rPr>
              <a:t>94% of PWRs meet goals</a:t>
            </a:r>
          </a:p>
          <a:p>
            <a:pPr marL="1027113" lvl="2" indent="-341313"/>
            <a:r>
              <a:rPr lang="en-US" sz="2800" dirty="0">
                <a:latin typeface="+mj-lt"/>
              </a:rPr>
              <a:t>48% of BWRs meet goals </a:t>
            </a:r>
          </a:p>
          <a:p>
            <a:pPr marL="687388" lvl="1" indent="-344488">
              <a:buFont typeface="Wingdings" panose="05000000000000000000" pitchFamily="2" charset="2"/>
              <a:buChar char="Ø"/>
            </a:pPr>
            <a:r>
              <a:rPr lang="en-US" sz="2800" dirty="0">
                <a:latin typeface="+mj-lt"/>
              </a:rPr>
              <a:t>Outliers - Seven BWR units contributed to roughly 33% of fuel-failure cycles for the industry in the past 6 years.</a:t>
            </a:r>
          </a:p>
        </p:txBody>
      </p:sp>
      <p:sp>
        <p:nvSpPr>
          <p:cNvPr id="4" name="Slide Number Placeholder 3"/>
          <p:cNvSpPr>
            <a:spLocks noGrp="1"/>
          </p:cNvSpPr>
          <p:nvPr>
            <p:ph type="sldNum" sz="quarter" idx="4"/>
          </p:nvPr>
        </p:nvSpPr>
        <p:spPr>
          <a:xfrm>
            <a:off x="7848600" y="6553200"/>
            <a:ext cx="838200" cy="304800"/>
          </a:xfrm>
          <a:prstGeom prst="rect">
            <a:avLst/>
          </a:prstGeom>
        </p:spPr>
        <p:txBody>
          <a:bodyPr/>
          <a:lstStyle/>
          <a:p>
            <a:fld id="{953989FF-9763-4C25-98BB-0D5AFC50A802}"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val="588426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4" name="Picture 3">
            <a:extLst>
              <a:ext uri="{FF2B5EF4-FFF2-40B4-BE49-F238E27FC236}">
                <a16:creationId xmlns:a16="http://schemas.microsoft.com/office/drawing/2014/main" id="{E40CAD9D-BB30-4B8C-87EA-C31C37B1D545}"/>
              </a:ext>
            </a:extLst>
          </p:cNvPr>
          <p:cNvPicPr>
            <a:picLocks noChangeAspect="1"/>
          </p:cNvPicPr>
          <p:nvPr/>
        </p:nvPicPr>
        <p:blipFill>
          <a:blip r:embed="rId2"/>
          <a:stretch>
            <a:fillRect/>
          </a:stretch>
        </p:blipFill>
        <p:spPr>
          <a:xfrm>
            <a:off x="319397" y="618309"/>
            <a:ext cx="8010871" cy="5438542"/>
          </a:xfrm>
          <a:prstGeom prst="rect">
            <a:avLst/>
          </a:prstGeom>
        </p:spPr>
      </p:pic>
      <p:sp>
        <p:nvSpPr>
          <p:cNvPr id="5" name="TextBox 4">
            <a:extLst>
              <a:ext uri="{FF2B5EF4-FFF2-40B4-BE49-F238E27FC236}">
                <a16:creationId xmlns:a16="http://schemas.microsoft.com/office/drawing/2014/main" id="{97BD5AE5-E190-4566-96CC-87D837FEE4C5}"/>
              </a:ext>
            </a:extLst>
          </p:cNvPr>
          <p:cNvSpPr txBox="1"/>
          <p:nvPr/>
        </p:nvSpPr>
        <p:spPr>
          <a:xfrm>
            <a:off x="7898674" y="4142859"/>
            <a:ext cx="925929" cy="553998"/>
          </a:xfrm>
          <a:prstGeom prst="rect">
            <a:avLst/>
          </a:prstGeom>
          <a:noFill/>
        </p:spPr>
        <p:txBody>
          <a:bodyPr wrap="square" rtlCol="0">
            <a:spAutoFit/>
          </a:bodyPr>
          <a:lstStyle/>
          <a:p>
            <a:r>
              <a:rPr lang="en-US" sz="1000" b="1" dirty="0">
                <a:solidFill>
                  <a:srgbClr val="002060"/>
                </a:solidFill>
              </a:rPr>
              <a:t>Recent uptick in poor</a:t>
            </a:r>
            <a:r>
              <a:rPr lang="en-US" sz="1000" b="1" dirty="0">
                <a:solidFill>
                  <a:schemeClr val="bg1"/>
                </a:solidFill>
              </a:rPr>
              <a:t> </a:t>
            </a:r>
            <a:r>
              <a:rPr lang="en-US" sz="1000" b="1" dirty="0">
                <a:solidFill>
                  <a:srgbClr val="002060"/>
                </a:solidFill>
              </a:rPr>
              <a:t>performance</a:t>
            </a:r>
            <a:r>
              <a:rPr lang="en-US" sz="1000" dirty="0">
                <a:solidFill>
                  <a:schemeClr val="bg1"/>
                </a:solidFill>
              </a:rPr>
              <a:t> </a:t>
            </a:r>
          </a:p>
        </p:txBody>
      </p:sp>
      <p:cxnSp>
        <p:nvCxnSpPr>
          <p:cNvPr id="6" name="Straight Arrow Connector 5">
            <a:extLst>
              <a:ext uri="{FF2B5EF4-FFF2-40B4-BE49-F238E27FC236}">
                <a16:creationId xmlns:a16="http://schemas.microsoft.com/office/drawing/2014/main" id="{53C81E03-1077-49F5-9A1C-32AC49B1558F}"/>
              </a:ext>
            </a:extLst>
          </p:cNvPr>
          <p:cNvCxnSpPr/>
          <p:nvPr/>
        </p:nvCxnSpPr>
        <p:spPr>
          <a:xfrm flipH="1" flipV="1">
            <a:off x="7365967" y="3970397"/>
            <a:ext cx="586333" cy="19544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06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E68CE-FE03-4ED7-B62A-4912F9866974}"/>
              </a:ext>
            </a:extLst>
          </p:cNvPr>
          <p:cNvSpPr>
            <a:spLocks noGrp="1"/>
          </p:cNvSpPr>
          <p:nvPr>
            <p:ph type="title"/>
          </p:nvPr>
        </p:nvSpPr>
        <p:spPr/>
        <p:txBody>
          <a:bodyPr>
            <a:normAutofit/>
          </a:bodyPr>
          <a:lstStyle/>
          <a:p>
            <a:r>
              <a:rPr lang="en-US" sz="4400" dirty="0">
                <a:latin typeface="+mj-lt"/>
              </a:rPr>
              <a:t>Fuel Reliability – Next Steps</a:t>
            </a:r>
          </a:p>
        </p:txBody>
      </p:sp>
      <p:sp>
        <p:nvSpPr>
          <p:cNvPr id="3" name="Content Placeholder 2">
            <a:extLst>
              <a:ext uri="{FF2B5EF4-FFF2-40B4-BE49-F238E27FC236}">
                <a16:creationId xmlns:a16="http://schemas.microsoft.com/office/drawing/2014/main" id="{FB9CCEB3-66DE-4EBA-BFC2-BF18A3C166C7}"/>
              </a:ext>
            </a:extLst>
          </p:cNvPr>
          <p:cNvSpPr>
            <a:spLocks noGrp="1"/>
          </p:cNvSpPr>
          <p:nvPr>
            <p:ph idx="1"/>
          </p:nvPr>
        </p:nvSpPr>
        <p:spPr>
          <a:xfrm>
            <a:off x="309679" y="1690689"/>
            <a:ext cx="7886700" cy="4486274"/>
          </a:xfrm>
        </p:spPr>
        <p:txBody>
          <a:bodyPr>
            <a:normAutofit/>
          </a:bodyPr>
          <a:lstStyle/>
          <a:p>
            <a:pPr marL="339725" indent="-339725"/>
            <a:r>
              <a:rPr lang="en-US" dirty="0">
                <a:latin typeface="+mj-lt"/>
              </a:rPr>
              <a:t>BWR industry webcast held May 18, 2022</a:t>
            </a:r>
          </a:p>
          <a:p>
            <a:pPr marL="339725" indent="-339725">
              <a:spcAft>
                <a:spcPts val="1200"/>
              </a:spcAft>
            </a:pPr>
            <a:r>
              <a:rPr lang="en-US" dirty="0">
                <a:latin typeface="+mj-lt"/>
              </a:rPr>
              <a:t>BWR industry steering committee formed and met June 8-9, 2022 at INPO</a:t>
            </a:r>
          </a:p>
          <a:p>
            <a:pPr marL="801688" lvl="1" indent="-458788">
              <a:buFont typeface="Wingdings" panose="05000000000000000000" pitchFamily="2" charset="2"/>
              <a:buChar char="Ø"/>
            </a:pPr>
            <a:r>
              <a:rPr lang="en-US" dirty="0">
                <a:latin typeface="+mj-lt"/>
              </a:rPr>
              <a:t>Engineered feature survey for BWRs</a:t>
            </a:r>
          </a:p>
          <a:p>
            <a:pPr marL="801688" lvl="1" indent="-458788">
              <a:spcBef>
                <a:spcPts val="600"/>
              </a:spcBef>
              <a:spcAft>
                <a:spcPts val="600"/>
              </a:spcAft>
              <a:buFont typeface="Wingdings" panose="05000000000000000000" pitchFamily="2" charset="2"/>
              <a:buChar char="Ø"/>
            </a:pPr>
            <a:r>
              <a:rPr lang="en-US" dirty="0">
                <a:latin typeface="+mj-lt"/>
              </a:rPr>
              <a:t>BWR fuel reliability heat map</a:t>
            </a:r>
          </a:p>
          <a:p>
            <a:pPr marL="801688" lvl="1" indent="-458788">
              <a:buFont typeface="Wingdings" panose="05000000000000000000" pitchFamily="2" charset="2"/>
              <a:buChar char="Ø"/>
            </a:pPr>
            <a:r>
              <a:rPr lang="en-US" dirty="0">
                <a:latin typeface="+mj-lt"/>
              </a:rPr>
              <a:t>Identifying best practices for BWR strategies to achieve and sustain high levels of fuel performance</a:t>
            </a:r>
          </a:p>
        </p:txBody>
      </p:sp>
    </p:spTree>
    <p:extLst>
      <p:ext uri="{BB962C8B-B14F-4D97-AF65-F5344CB8AC3E}">
        <p14:creationId xmlns:p14="http://schemas.microsoft.com/office/powerpoint/2010/main" val="2857514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4714" y="1144243"/>
            <a:ext cx="5867400" cy="1527111"/>
          </a:xfrm>
        </p:spPr>
        <p:txBody>
          <a:bodyPr>
            <a:normAutofit fontScale="90000"/>
          </a:bodyPr>
          <a:lstStyle/>
          <a:p>
            <a:r>
              <a:rPr lang="en-US" dirty="0"/>
              <a:t>Consequential Engineering Events  </a:t>
            </a:r>
          </a:p>
        </p:txBody>
      </p:sp>
      <p:sp>
        <p:nvSpPr>
          <p:cNvPr id="4" name="Slide Number Placeholder 3"/>
          <p:cNvSpPr>
            <a:spLocks noGrp="1"/>
          </p:cNvSpPr>
          <p:nvPr>
            <p:ph type="sldNum" sz="quarter" idx="12"/>
          </p:nvPr>
        </p:nvSpPr>
        <p:spPr>
          <a:xfrm>
            <a:off x="7848600" y="6553200"/>
            <a:ext cx="838200" cy="304800"/>
          </a:xfrm>
          <a:prstGeom prst="rect">
            <a:avLst/>
          </a:prstGeom>
        </p:spPr>
        <p:txBody>
          <a:bodyPr/>
          <a:lstStyle/>
          <a:p>
            <a:fld id="{953989FF-9763-4C25-98BB-0D5AFC50A802}" type="slidenum">
              <a:rPr lang="en-US" smtClean="0">
                <a:solidFill>
                  <a:srgbClr val="4F81BD"/>
                </a:solidFill>
              </a:rPr>
              <a:pPr/>
              <a:t>9</a:t>
            </a:fld>
            <a:endParaRPr lang="en-US" dirty="0">
              <a:solidFill>
                <a:srgbClr val="4F81BD"/>
              </a:solidFill>
            </a:endParaRPr>
          </a:p>
        </p:txBody>
      </p:sp>
    </p:spTree>
    <p:extLst>
      <p:ext uri="{BB962C8B-B14F-4D97-AF65-F5344CB8AC3E}">
        <p14:creationId xmlns:p14="http://schemas.microsoft.com/office/powerpoint/2010/main" val="1643725419"/>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PO Dots_widescreen" id="{EE06B5A7-9C31-47AF-863B-A7F38B00C1F7}" vid="{A9C4EA50-8A28-482C-AA9F-546725722C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ntent_x0020_Category xmlns="d26864cf-b11d-4575-8b06-b14154fd9dd9"/>
    <About_x0020_This xmlns="d26864cf-b11d-4575-8b06-b14154fd9dd9" xsi:nil="true"/>
    <Content_x0020_Audience xmlns="d26864cf-b11d-4575-8b06-b14154fd9dd9"/>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B829E8CF2BA644AE382847A934FE0E" ma:contentTypeVersion="16" ma:contentTypeDescription="Create a new document." ma:contentTypeScope="" ma:versionID="9cf977f840d9ae8460843a74a3f3b633">
  <xsd:schema xmlns:xsd="http://www.w3.org/2001/XMLSchema" xmlns:xs="http://www.w3.org/2001/XMLSchema" xmlns:p="http://schemas.microsoft.com/office/2006/metadata/properties" xmlns:ns2="d26864cf-b11d-4575-8b06-b14154fd9dd9" targetNamespace="http://schemas.microsoft.com/office/2006/metadata/properties" ma:root="true" ma:fieldsID="8666bc754ddefe2ec56b1a1c29598860" ns2:_="">
    <xsd:import namespace="d26864cf-b11d-4575-8b06-b14154fd9dd9"/>
    <xsd:element name="properties">
      <xsd:complexType>
        <xsd:sequence>
          <xsd:element name="documentManagement">
            <xsd:complexType>
              <xsd:all>
                <xsd:element ref="ns2:About_x0020_This" minOccurs="0"/>
                <xsd:element ref="ns2:Content_x0020_Audience" minOccurs="0"/>
                <xsd:element ref="ns2:Cont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6864cf-b11d-4575-8b06-b14154fd9dd9" elementFormDefault="qualified">
    <xsd:import namespace="http://schemas.microsoft.com/office/2006/documentManagement/types"/>
    <xsd:import namespace="http://schemas.microsoft.com/office/infopath/2007/PartnerControls"/>
    <xsd:element name="About_x0020_This" ma:index="8" nillable="true" ma:displayName="About This" ma:description="Entering some brief text to describe this document or resource will help improve ION search" ma:internalName="About_x0020_This">
      <xsd:simpleType>
        <xsd:restriction base="dms:Text">
          <xsd:maxLength value="255"/>
        </xsd:restriction>
      </xsd:simpleType>
    </xsd:element>
    <xsd:element name="Content_x0020_Audience" ma:index="9" nillable="true" ma:displayName="Content Audience" ma:description="ION audience(s) content is targeted for (i.e. New Employees, Retirees, Support Staff)" ma:internalName="Content_x0020_Audience">
      <xsd:complexType>
        <xsd:complexContent>
          <xsd:extension base="dms:MultiChoice">
            <xsd:sequence>
              <xsd:element name="Value" maxOccurs="unbounded" minOccurs="0" nillable="true">
                <xsd:simpleType>
                  <xsd:restriction base="dms:Choice">
                    <xsd:enumeration value="All-employees"/>
                    <xsd:enumeration value="Corporate Records Liaisons"/>
                    <xsd:enumeration value="Department Managers"/>
                    <xsd:enumeration value="Evaluation Teams"/>
                    <xsd:enumeration value="ION Content Owners"/>
                    <xsd:enumeration value="New employees"/>
                    <xsd:enumeration value="Nuclear Technical Areas"/>
                    <xsd:enumeration value="Retirees"/>
                    <xsd:enumeration value="Senior Leadership Team"/>
                    <xsd:enumeration value="Senior Reps"/>
                    <xsd:enumeration value="SFA Teams"/>
                    <xsd:enumeration value="SIPM"/>
                    <xsd:enumeration value="SFT"/>
                    <xsd:enumeration value="Support Services"/>
                    <xsd:enumeration value="Support Staff"/>
                    <xsd:enumeration value="WANO-AC"/>
                  </xsd:restriction>
                </xsd:simpleType>
              </xsd:element>
            </xsd:sequence>
          </xsd:extension>
        </xsd:complexContent>
      </xsd:complexType>
    </xsd:element>
    <xsd:element name="Content_x0020_Category" ma:index="10" nillable="true" ma:displayName="Content Category" ma:description="Custom list of content categories to improve searchability and grouping of content." ma:internalName="Content_x0020_Category">
      <xsd:complexType>
        <xsd:complexContent>
          <xsd:extension base="dms:MultiChoice">
            <xsd:sequence>
              <xsd:element name="Value" maxOccurs="unbounded" minOccurs="0" nillable="true">
                <xsd:simpleType>
                  <xsd:restriction base="dms:Choice">
                    <xsd:enumeration value="accreditation"/>
                    <xsd:enumeration value="analyses"/>
                    <xsd:enumeration value="assistance"/>
                    <xsd:enumeration value="benefits"/>
                    <xsd:enumeration value="business planning"/>
                    <xsd:enumeration value="communication material"/>
                    <xsd:enumeration value="course material"/>
                    <xsd:enumeration value="directories"/>
                    <xsd:enumeration value="evaluation material"/>
                    <xsd:enumeration value="eval tool before"/>
                    <xsd:enumeration value="eval tool during"/>
                    <xsd:enumeration value="eval tool after"/>
                    <xsd:enumeration value="International Peer Review Material"/>
                    <xsd:enumeration value="Technical Exchange Visit Material"/>
                    <xsd:enumeration value="US Peer Review Material"/>
                    <xsd:enumeration value="governance/foundational"/>
                    <xsd:enumeration value="historical"/>
                    <xsd:enumeration value="internal performance"/>
                    <xsd:enumeration value="internal process"/>
                    <xsd:enumeration value="meeting material"/>
                    <xsd:enumeration value="operating experience"/>
                    <xsd:enumeration value="plant performance"/>
                    <xsd:enumeration value="qualification material"/>
                    <xsd:enumeration value="technical help"/>
                    <xsd:enumeration value="training and development"/>
                    <xsd:enumeration value="travel"/>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411E52-417D-44B1-A338-6CA58B1DA01C}">
  <ds:schemaRefs>
    <ds:schemaRef ds:uri="http://www.w3.org/XML/1998/namespace"/>
    <ds:schemaRef ds:uri="http://purl.org/dc/dcmitype/"/>
    <ds:schemaRef ds:uri="http://schemas.microsoft.com/office/2006/metadata/properties"/>
    <ds:schemaRef ds:uri="http://schemas.microsoft.com/office/2006/documentManagement/types"/>
    <ds:schemaRef ds:uri="http://purl.org/dc/terms/"/>
    <ds:schemaRef ds:uri="http://schemas.microsoft.com/office/infopath/2007/PartnerControls"/>
    <ds:schemaRef ds:uri="d26864cf-b11d-4575-8b06-b14154fd9dd9"/>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453E3597-DE6F-4EE9-A6A6-FFE37A6025CE}">
  <ds:schemaRefs>
    <ds:schemaRef ds:uri="http://schemas.microsoft.com/sharepoint/v3/contenttype/forms"/>
  </ds:schemaRefs>
</ds:datastoreItem>
</file>

<file path=customXml/itemProps3.xml><?xml version="1.0" encoding="utf-8"?>
<ds:datastoreItem xmlns:ds="http://schemas.openxmlformats.org/officeDocument/2006/customXml" ds:itemID="{8ED0291E-266A-4222-B333-154272031D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6864cf-b11d-4575-8b06-b14154fd9d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19358</TotalTime>
  <Words>1790</Words>
  <Application>Microsoft Office PowerPoint</Application>
  <PresentationFormat>On-screen Show (4:3)</PresentationFormat>
  <Paragraphs>324</Paragraphs>
  <Slides>30</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Arial</vt:lpstr>
      <vt:lpstr>Calibri</vt:lpstr>
      <vt:lpstr>Calibri Light</vt:lpstr>
      <vt:lpstr>Segoe UI</vt:lpstr>
      <vt:lpstr>Symbol</vt:lpstr>
      <vt:lpstr>Times</vt:lpstr>
      <vt:lpstr>Times New Roman</vt:lpstr>
      <vt:lpstr>Verdana</vt:lpstr>
      <vt:lpstr>Wingdings</vt:lpstr>
      <vt:lpstr>3_Office Theme</vt:lpstr>
      <vt:lpstr>Office Theme</vt:lpstr>
      <vt:lpstr>Engineering and Configuration Management Update to CMBG </vt:lpstr>
      <vt:lpstr>ENGINEERING (4N)</vt:lpstr>
      <vt:lpstr>Agenda</vt:lpstr>
      <vt:lpstr>Fuel Reliability  </vt:lpstr>
      <vt:lpstr>2022 Focus Areas – Fuel Performance</vt:lpstr>
      <vt:lpstr>Fuel Reliability - Current State</vt:lpstr>
      <vt:lpstr> </vt:lpstr>
      <vt:lpstr>Fuel Reliability – Next Steps</vt:lpstr>
      <vt:lpstr>Consequential Engineering Events  </vt:lpstr>
      <vt:lpstr>Consequential Engineering Events </vt:lpstr>
      <vt:lpstr>Challenges</vt:lpstr>
      <vt:lpstr>Initiatives for Reducing Consequential Errors</vt:lpstr>
      <vt:lpstr>IER L2-21-4 Gap</vt:lpstr>
      <vt:lpstr>IER L2-21-4 Recommendations</vt:lpstr>
      <vt:lpstr>Event Analysis: Key Drivers</vt:lpstr>
      <vt:lpstr>L2 IER: Recommendations</vt:lpstr>
      <vt:lpstr>L2 IER: Recommendations</vt:lpstr>
      <vt:lpstr>Next Steps</vt:lpstr>
      <vt:lpstr>ERCE Recommendation Review</vt:lpstr>
      <vt:lpstr>Engineering AFI Trends  </vt:lpstr>
      <vt:lpstr>PowerPoint Presentation</vt:lpstr>
      <vt:lpstr>PowerPoint Presentation</vt:lpstr>
      <vt:lpstr>Engineering Gaps To Excellence</vt:lpstr>
      <vt:lpstr>Engineering Excellence Themes</vt:lpstr>
      <vt:lpstr>Engineering Leader Excellence </vt:lpstr>
      <vt:lpstr>Steady, Consistent Pressure</vt:lpstr>
      <vt:lpstr>Looking Forward - Resiliency  </vt:lpstr>
      <vt:lpstr>INPO Strategy </vt:lpstr>
      <vt:lpstr>Improve defenses against external forces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dc:title>
  <dc:creator>Toole, Amie  M (INPO)</dc:creator>
  <cp:lastModifiedBy>Hawn, Scott (INPO)</cp:lastModifiedBy>
  <cp:revision>138</cp:revision>
  <cp:lastPrinted>2018-05-23T16:59:25Z</cp:lastPrinted>
  <dcterms:created xsi:type="dcterms:W3CDTF">2017-01-20T17:57:03Z</dcterms:created>
  <dcterms:modified xsi:type="dcterms:W3CDTF">2022-06-28T18:26:19Z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0x0101002EB829E8CF2BA644AE382847A934FE0E</vt:lpwstr>
  </property>
</Properties>
</file>