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ags/tag6.xml" ContentType="application/vnd.openxmlformats-officedocument.presentationml.tags+xml"/>
  <Override PartName="/ppt/theme/theme3.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notesSlides/notesSlide4.xml" ContentType="application/vnd.openxmlformats-officedocument.presentationml.notesSlide+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notesSlides/notesSlide6.xml" ContentType="application/vnd.openxmlformats-officedocument.presentationml.notesSlide+xml"/>
  <Override PartName="/ppt/tags/tag14.xml" ContentType="application/vnd.openxmlformats-officedocument.presentationml.tags+xml"/>
  <Override PartName="/ppt/notesSlides/notesSlide7.xml" ContentType="application/vnd.openxmlformats-officedocument.presentationml.notesSlide+xml"/>
  <Override PartName="/ppt/tags/tag15.xml" ContentType="application/vnd.openxmlformats-officedocument.presentationml.tags+xml"/>
  <Override PartName="/ppt/notesSlides/notesSlide8.xml" ContentType="application/vnd.openxmlformats-officedocument.presentationml.notesSlide+xml"/>
  <Override PartName="/ppt/tags/tag16.xml" ContentType="application/vnd.openxmlformats-officedocument.presentationml.tags+xml"/>
  <Override PartName="/ppt/notesSlides/notesSlide9.xml" ContentType="application/vnd.openxmlformats-officedocument.presentationml.notesSlide+xml"/>
  <Override PartName="/ppt/tags/tag17.xml" ContentType="application/vnd.openxmlformats-officedocument.presentationml.tags+xml"/>
  <Override PartName="/ppt/notesSlides/notesSlide10.xml" ContentType="application/vnd.openxmlformats-officedocument.presentationml.notesSlide+xml"/>
  <Override PartName="/ppt/tags/tag18.xml" ContentType="application/vnd.openxmlformats-officedocument.presentationml.tags+xml"/>
  <Override PartName="/ppt/notesSlides/notesSlide11.xml" ContentType="application/vnd.openxmlformats-officedocument.presentationml.notesSlide+xml"/>
  <Override PartName="/ppt/tags/tag19.xml" ContentType="application/vnd.openxmlformats-officedocument.presentationml.tags+xml"/>
  <Override PartName="/ppt/notesSlides/notesSlide12.xml" ContentType="application/vnd.openxmlformats-officedocument.presentationml.notesSlide+xml"/>
  <Override PartName="/ppt/tags/tag2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5"/>
  </p:notesMasterIdLst>
  <p:handoutMasterIdLst>
    <p:handoutMasterId r:id="rId16"/>
  </p:handoutMasterIdLst>
  <p:sldIdLst>
    <p:sldId id="256" r:id="rId3"/>
    <p:sldId id="258" r:id="rId4"/>
    <p:sldId id="268" r:id="rId5"/>
    <p:sldId id="257" r:id="rId6"/>
    <p:sldId id="269" r:id="rId7"/>
    <p:sldId id="274" r:id="rId8"/>
    <p:sldId id="272" r:id="rId9"/>
    <p:sldId id="270" r:id="rId10"/>
    <p:sldId id="271" r:id="rId11"/>
    <p:sldId id="273" r:id="rId12"/>
    <p:sldId id="275"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E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07" autoAdjust="0"/>
    <p:restoredTop sz="94660"/>
  </p:normalViewPr>
  <p:slideViewPr>
    <p:cSldViewPr snapToGrid="0">
      <p:cViewPr varScale="1">
        <p:scale>
          <a:sx n="115" d="100"/>
          <a:sy n="115" d="100"/>
        </p:scale>
        <p:origin x="480" y="84"/>
      </p:cViewPr>
      <p:guideLst>
        <p:guide orient="horz" pos="2160"/>
        <p:guide pos="3840"/>
      </p:guideLst>
    </p:cSldViewPr>
  </p:slideViewPr>
  <p:notesTextViewPr>
    <p:cViewPr>
      <p:scale>
        <a:sx n="1" d="1"/>
        <a:sy n="1" d="1"/>
      </p:scale>
      <p:origin x="0" y="0"/>
    </p:cViewPr>
  </p:notesTextViewPr>
  <p:notesViewPr>
    <p:cSldViewPr snapToGrid="0">
      <p:cViewPr varScale="1">
        <p:scale>
          <a:sx n="88" d="100"/>
          <a:sy n="88" d="100"/>
        </p:scale>
        <p:origin x="3748"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7.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31F5647-B22D-4935-A428-C457E9B9AD1B}" type="datetimeFigureOut">
              <a:rPr lang="en-US" smtClean="0"/>
              <a:t>7/11/2022</a:t>
            </a:fld>
            <a:endParaRPr lang="en-US" dirty="0"/>
          </a:p>
        </p:txBody>
      </p:sp>
      <p:sp>
        <p:nvSpPr>
          <p:cNvPr id="4" name="Footer Placeholder 3"/>
          <p:cNvSpPr>
            <a:spLocks noGrp="1"/>
          </p:cNvSpPr>
          <p:nvPr>
            <p:ph type="ftr" sz="quarter" idx="2"/>
            <p:custDataLst>
              <p:tags r:id="rId2"/>
            </p:custDataLst>
          </p:nvPr>
        </p:nvSpPr>
        <p:spPr>
          <a:xfrm>
            <a:off x="0" y="8685213"/>
            <a:ext cx="6858000" cy="458787"/>
          </a:xfrm>
          <a:prstGeom prst="rect">
            <a:avLst/>
          </a:prstGeom>
        </p:spPr>
        <p:txBody>
          <a:bodyPr vert="horz" lIns="91440" tIns="45720" rIns="91440" bIns="45720" rtlCol="0" anchor="b"/>
          <a:lstStyle>
            <a:lvl1pPr algn="l">
              <a:defRPr sz="1200"/>
            </a:lvl1pPr>
          </a:lstStyle>
          <a:p>
            <a:r>
              <a:rPr lang="en-US" sz="700">
                <a:solidFill>
                  <a:srgbClr val="000000"/>
                </a:solidFill>
                <a:latin typeface="Arial" panose="020B0604020202020204" pitchFamily="34" charset="0"/>
              </a:rPr>
              <a:t> 
                  Non ENEC/Nawah/BOC                                                                                                                                                                                       </a:t>
            </a:r>
            <a:endParaRPr lang="en-US" sz="700" dirty="0">
              <a:solidFill>
                <a:srgbClr val="000000"/>
              </a:solidFill>
              <a:latin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AB7521-9CD4-4728-B82C-4A918E7C5A12}" type="slidenum">
              <a:rPr lang="en-US" smtClean="0"/>
              <a:t>‹#›</a:t>
            </a:fld>
            <a:endParaRPr lang="en-US" dirty="0"/>
          </a:p>
        </p:txBody>
      </p:sp>
    </p:spTree>
    <p:extLst>
      <p:ext uri="{BB962C8B-B14F-4D97-AF65-F5344CB8AC3E}">
        <p14:creationId xmlns:p14="http://schemas.microsoft.com/office/powerpoint/2010/main" val="252702549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2" Type="http://schemas.openxmlformats.org/officeDocument/2006/relationships/tags" Target="../tags/tag6.xml"/><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475F76-5E4C-4F92-A82C-E42F9E8A4D06}" type="datetimeFigureOut">
              <a:rPr lang="en-US" smtClean="0"/>
              <a:t>7/11/2022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custDataLst>
              <p:tags r:id="rId2"/>
            </p:custDataLst>
          </p:nvPr>
        </p:nvSpPr>
        <p:spPr>
          <a:xfrm>
            <a:off x="0" y="8685213"/>
            <a:ext cx="6858000" cy="458787"/>
          </a:xfrm>
          <a:prstGeom prst="rect">
            <a:avLst/>
          </a:prstGeom>
        </p:spPr>
        <p:txBody>
          <a:bodyPr vert="horz" lIns="91440" tIns="45720" rIns="91440" bIns="45720" rtlCol="0" anchor="b"/>
          <a:lstStyle>
            <a:lvl1pPr algn="l">
              <a:defRPr lang="en-US" sz="700" b="0" i="0" u="none">
                <a:solidFill>
                  <a:srgbClr val="000000"/>
                </a:solidFill>
                <a:latin typeface="Arial" panose="020B0604020202020204" pitchFamily="34" charset="0"/>
              </a:defRPr>
            </a:lvl1pPr>
          </a:lstStyle>
          <a:p>
            <a:r>
              <a:rPr lang="en-US"/>
              <a:t> 
                  Non ENEC/Nawah/BOC                                                                                                                                                                                       </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195B02-C156-4FF2-A43F-F81D8288E481}" type="slidenum">
              <a:rPr lang="en-US" smtClean="0"/>
              <a:t>‹#›</a:t>
            </a:fld>
            <a:endParaRPr lang="en-US"/>
          </a:p>
        </p:txBody>
      </p:sp>
    </p:spTree>
    <p:extLst>
      <p:ext uri="{BB962C8B-B14F-4D97-AF65-F5344CB8AC3E}">
        <p14:creationId xmlns:p14="http://schemas.microsoft.com/office/powerpoint/2010/main" val="2245060986"/>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9.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18.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19.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20.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12.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custDataLst>
              <p:tags r:id="rId1"/>
            </p:custDataLst>
          </p:nvPr>
        </p:nvSpPr>
        <p:spPr/>
        <p:txBody>
          <a:bodyPr/>
          <a:lstStyle/>
          <a:p>
            <a:r>
              <a:rPr lang="en-US"/>
              <a:t> 
                  Non ENEC/Nawah/BOC                                                                                                                                                                                       </a:t>
            </a:r>
          </a:p>
        </p:txBody>
      </p:sp>
      <p:sp>
        <p:nvSpPr>
          <p:cNvPr id="6" name="Slide Number Placeholder 5"/>
          <p:cNvSpPr>
            <a:spLocks noGrp="1"/>
          </p:cNvSpPr>
          <p:nvPr>
            <p:ph type="sldNum" sz="quarter" idx="5"/>
          </p:nvPr>
        </p:nvSpPr>
        <p:spPr/>
        <p:txBody>
          <a:bodyPr/>
          <a:lstStyle/>
          <a:p>
            <a:fld id="{6A195B02-C156-4FF2-A43F-F81D8288E481}" type="slidenum">
              <a:rPr lang="en-US" smtClean="0"/>
              <a:t>1</a:t>
            </a:fld>
            <a:endParaRPr lang="en-US"/>
          </a:p>
        </p:txBody>
      </p:sp>
    </p:spTree>
    <p:extLst>
      <p:ext uri="{BB962C8B-B14F-4D97-AF65-F5344CB8AC3E}">
        <p14:creationId xmlns:p14="http://schemas.microsoft.com/office/powerpoint/2010/main" val="849316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custDataLst>
              <p:tags r:id="rId1"/>
            </p:custDataLst>
          </p:nvPr>
        </p:nvSpPr>
        <p:spPr/>
        <p:txBody>
          <a:bodyPr/>
          <a:lstStyle/>
          <a:p>
            <a:r>
              <a:rPr lang="en-US"/>
              <a:t> 
                  Non ENEC/Nawah/BOC                                                                                                                                                                                       </a:t>
            </a:r>
          </a:p>
        </p:txBody>
      </p:sp>
      <p:sp>
        <p:nvSpPr>
          <p:cNvPr id="6" name="Slide Number Placeholder 5"/>
          <p:cNvSpPr>
            <a:spLocks noGrp="1"/>
          </p:cNvSpPr>
          <p:nvPr>
            <p:ph type="sldNum" sz="quarter" idx="5"/>
          </p:nvPr>
        </p:nvSpPr>
        <p:spPr/>
        <p:txBody>
          <a:bodyPr/>
          <a:lstStyle/>
          <a:p>
            <a:fld id="{6A195B02-C156-4FF2-A43F-F81D8288E481}" type="slidenum">
              <a:rPr lang="en-US" smtClean="0"/>
              <a:t>10</a:t>
            </a:fld>
            <a:endParaRPr lang="en-US"/>
          </a:p>
        </p:txBody>
      </p:sp>
    </p:spTree>
    <p:extLst>
      <p:ext uri="{BB962C8B-B14F-4D97-AF65-F5344CB8AC3E}">
        <p14:creationId xmlns:p14="http://schemas.microsoft.com/office/powerpoint/2010/main" val="13423642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custDataLst>
              <p:tags r:id="rId1"/>
            </p:custDataLst>
          </p:nvPr>
        </p:nvSpPr>
        <p:spPr/>
        <p:txBody>
          <a:bodyPr/>
          <a:lstStyle/>
          <a:p>
            <a:r>
              <a:rPr lang="en-US"/>
              <a:t> 
                  Non ENEC/Nawah/BOC                                                                                                                                                                                       </a:t>
            </a:r>
          </a:p>
        </p:txBody>
      </p:sp>
      <p:sp>
        <p:nvSpPr>
          <p:cNvPr id="6" name="Slide Number Placeholder 5"/>
          <p:cNvSpPr>
            <a:spLocks noGrp="1"/>
          </p:cNvSpPr>
          <p:nvPr>
            <p:ph type="sldNum" sz="quarter" idx="5"/>
          </p:nvPr>
        </p:nvSpPr>
        <p:spPr/>
        <p:txBody>
          <a:bodyPr/>
          <a:lstStyle/>
          <a:p>
            <a:fld id="{6A195B02-C156-4FF2-A43F-F81D8288E481}" type="slidenum">
              <a:rPr lang="en-US" smtClean="0"/>
              <a:t>11</a:t>
            </a:fld>
            <a:endParaRPr lang="en-US"/>
          </a:p>
        </p:txBody>
      </p:sp>
    </p:spTree>
    <p:extLst>
      <p:ext uri="{BB962C8B-B14F-4D97-AF65-F5344CB8AC3E}">
        <p14:creationId xmlns:p14="http://schemas.microsoft.com/office/powerpoint/2010/main" val="121455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custDataLst>
              <p:tags r:id="rId1"/>
            </p:custDataLst>
          </p:nvPr>
        </p:nvSpPr>
        <p:spPr/>
        <p:txBody>
          <a:bodyPr/>
          <a:lstStyle/>
          <a:p>
            <a:r>
              <a:rPr lang="en-US"/>
              <a:t> 
                  Non ENEC/Nawah/BOC                                                                                                                                                                                       </a:t>
            </a:r>
          </a:p>
        </p:txBody>
      </p:sp>
      <p:sp>
        <p:nvSpPr>
          <p:cNvPr id="6" name="Slide Number Placeholder 5"/>
          <p:cNvSpPr>
            <a:spLocks noGrp="1"/>
          </p:cNvSpPr>
          <p:nvPr>
            <p:ph type="sldNum" sz="quarter" idx="5"/>
          </p:nvPr>
        </p:nvSpPr>
        <p:spPr/>
        <p:txBody>
          <a:bodyPr/>
          <a:lstStyle/>
          <a:p>
            <a:fld id="{6A195B02-C156-4FF2-A43F-F81D8288E481}" type="slidenum">
              <a:rPr lang="en-US" smtClean="0"/>
              <a:t>12</a:t>
            </a:fld>
            <a:endParaRPr lang="en-US"/>
          </a:p>
        </p:txBody>
      </p:sp>
    </p:spTree>
    <p:extLst>
      <p:ext uri="{BB962C8B-B14F-4D97-AF65-F5344CB8AC3E}">
        <p14:creationId xmlns:p14="http://schemas.microsoft.com/office/powerpoint/2010/main" val="3675749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custDataLst>
              <p:tags r:id="rId1"/>
            </p:custDataLst>
          </p:nvPr>
        </p:nvSpPr>
        <p:spPr/>
        <p:txBody>
          <a:bodyPr/>
          <a:lstStyle/>
          <a:p>
            <a:r>
              <a:rPr lang="en-US"/>
              <a:t> 
                  Non ENEC/Nawah/BOC                                                                                                                                                                                       </a:t>
            </a:r>
          </a:p>
        </p:txBody>
      </p:sp>
      <p:sp>
        <p:nvSpPr>
          <p:cNvPr id="6" name="Slide Number Placeholder 5"/>
          <p:cNvSpPr>
            <a:spLocks noGrp="1"/>
          </p:cNvSpPr>
          <p:nvPr>
            <p:ph type="sldNum" sz="quarter" idx="5"/>
          </p:nvPr>
        </p:nvSpPr>
        <p:spPr/>
        <p:txBody>
          <a:bodyPr/>
          <a:lstStyle/>
          <a:p>
            <a:fld id="{6A195B02-C156-4FF2-A43F-F81D8288E481}" type="slidenum">
              <a:rPr lang="en-US" smtClean="0"/>
              <a:t>2</a:t>
            </a:fld>
            <a:endParaRPr lang="en-US"/>
          </a:p>
        </p:txBody>
      </p:sp>
    </p:spTree>
    <p:extLst>
      <p:ext uri="{BB962C8B-B14F-4D97-AF65-F5344CB8AC3E}">
        <p14:creationId xmlns:p14="http://schemas.microsoft.com/office/powerpoint/2010/main" val="1764720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custDataLst>
              <p:tags r:id="rId1"/>
            </p:custDataLst>
          </p:nvPr>
        </p:nvSpPr>
        <p:spPr/>
        <p:txBody>
          <a:bodyPr/>
          <a:lstStyle/>
          <a:p>
            <a:r>
              <a:rPr lang="en-US"/>
              <a:t> 
                  Non ENEC/Nawah/BOC                                                                                                                                                                                       </a:t>
            </a:r>
          </a:p>
        </p:txBody>
      </p:sp>
      <p:sp>
        <p:nvSpPr>
          <p:cNvPr id="6" name="Slide Number Placeholder 5"/>
          <p:cNvSpPr>
            <a:spLocks noGrp="1"/>
          </p:cNvSpPr>
          <p:nvPr>
            <p:ph type="sldNum" sz="quarter" idx="5"/>
          </p:nvPr>
        </p:nvSpPr>
        <p:spPr/>
        <p:txBody>
          <a:bodyPr/>
          <a:lstStyle/>
          <a:p>
            <a:fld id="{6A195B02-C156-4FF2-A43F-F81D8288E481}" type="slidenum">
              <a:rPr lang="en-US" smtClean="0"/>
              <a:t>3</a:t>
            </a:fld>
            <a:endParaRPr lang="en-US"/>
          </a:p>
        </p:txBody>
      </p:sp>
    </p:spTree>
    <p:extLst>
      <p:ext uri="{BB962C8B-B14F-4D97-AF65-F5344CB8AC3E}">
        <p14:creationId xmlns:p14="http://schemas.microsoft.com/office/powerpoint/2010/main" val="2873732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custDataLst>
              <p:tags r:id="rId1"/>
            </p:custDataLst>
          </p:nvPr>
        </p:nvSpPr>
        <p:spPr/>
        <p:txBody>
          <a:bodyPr/>
          <a:lstStyle/>
          <a:p>
            <a:r>
              <a:rPr lang="en-US"/>
              <a:t> 
                  Non ENEC/Nawah/BOC                                                                                                                                                                                       </a:t>
            </a:r>
          </a:p>
        </p:txBody>
      </p:sp>
      <p:sp>
        <p:nvSpPr>
          <p:cNvPr id="6" name="Slide Number Placeholder 5"/>
          <p:cNvSpPr>
            <a:spLocks noGrp="1"/>
          </p:cNvSpPr>
          <p:nvPr>
            <p:ph type="sldNum" sz="quarter" idx="5"/>
          </p:nvPr>
        </p:nvSpPr>
        <p:spPr/>
        <p:txBody>
          <a:bodyPr/>
          <a:lstStyle/>
          <a:p>
            <a:fld id="{6A195B02-C156-4FF2-A43F-F81D8288E481}" type="slidenum">
              <a:rPr lang="en-US" smtClean="0"/>
              <a:t>4</a:t>
            </a:fld>
            <a:endParaRPr lang="en-US"/>
          </a:p>
        </p:txBody>
      </p:sp>
    </p:spTree>
    <p:extLst>
      <p:ext uri="{BB962C8B-B14F-4D97-AF65-F5344CB8AC3E}">
        <p14:creationId xmlns:p14="http://schemas.microsoft.com/office/powerpoint/2010/main" val="45444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custDataLst>
              <p:tags r:id="rId1"/>
            </p:custDataLst>
          </p:nvPr>
        </p:nvSpPr>
        <p:spPr/>
        <p:txBody>
          <a:bodyPr/>
          <a:lstStyle/>
          <a:p>
            <a:r>
              <a:rPr lang="en-US"/>
              <a:t> 
                  Non ENEC/Nawah/BOC                                                                                                                                                                                       </a:t>
            </a:r>
          </a:p>
        </p:txBody>
      </p:sp>
      <p:sp>
        <p:nvSpPr>
          <p:cNvPr id="6" name="Slide Number Placeholder 5"/>
          <p:cNvSpPr>
            <a:spLocks noGrp="1"/>
          </p:cNvSpPr>
          <p:nvPr>
            <p:ph type="sldNum" sz="quarter" idx="5"/>
          </p:nvPr>
        </p:nvSpPr>
        <p:spPr/>
        <p:txBody>
          <a:bodyPr/>
          <a:lstStyle/>
          <a:p>
            <a:fld id="{6A195B02-C156-4FF2-A43F-F81D8288E481}" type="slidenum">
              <a:rPr lang="en-US" smtClean="0"/>
              <a:t>5</a:t>
            </a:fld>
            <a:endParaRPr lang="en-US"/>
          </a:p>
        </p:txBody>
      </p:sp>
    </p:spTree>
    <p:extLst>
      <p:ext uri="{BB962C8B-B14F-4D97-AF65-F5344CB8AC3E}">
        <p14:creationId xmlns:p14="http://schemas.microsoft.com/office/powerpoint/2010/main" val="1527256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custDataLst>
              <p:tags r:id="rId1"/>
            </p:custDataLst>
          </p:nvPr>
        </p:nvSpPr>
        <p:spPr/>
        <p:txBody>
          <a:bodyPr/>
          <a:lstStyle/>
          <a:p>
            <a:r>
              <a:rPr lang="en-US"/>
              <a:t> 
                  Non ENEC/Nawah/BOC                                                                                                                                                                                       </a:t>
            </a:r>
          </a:p>
        </p:txBody>
      </p:sp>
      <p:sp>
        <p:nvSpPr>
          <p:cNvPr id="6" name="Slide Number Placeholder 5"/>
          <p:cNvSpPr>
            <a:spLocks noGrp="1"/>
          </p:cNvSpPr>
          <p:nvPr>
            <p:ph type="sldNum" sz="quarter" idx="5"/>
          </p:nvPr>
        </p:nvSpPr>
        <p:spPr/>
        <p:txBody>
          <a:bodyPr/>
          <a:lstStyle/>
          <a:p>
            <a:fld id="{6A195B02-C156-4FF2-A43F-F81D8288E481}" type="slidenum">
              <a:rPr lang="en-US" smtClean="0"/>
              <a:t>6</a:t>
            </a:fld>
            <a:endParaRPr lang="en-US"/>
          </a:p>
        </p:txBody>
      </p:sp>
    </p:spTree>
    <p:extLst>
      <p:ext uri="{BB962C8B-B14F-4D97-AF65-F5344CB8AC3E}">
        <p14:creationId xmlns:p14="http://schemas.microsoft.com/office/powerpoint/2010/main" val="3244936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custDataLst>
              <p:tags r:id="rId1"/>
            </p:custDataLst>
          </p:nvPr>
        </p:nvSpPr>
        <p:spPr/>
        <p:txBody>
          <a:bodyPr/>
          <a:lstStyle/>
          <a:p>
            <a:r>
              <a:rPr lang="en-US"/>
              <a:t> 
                  Non ENEC/Nawah/BOC                                                                                                                                                                                       </a:t>
            </a:r>
          </a:p>
        </p:txBody>
      </p:sp>
      <p:sp>
        <p:nvSpPr>
          <p:cNvPr id="6" name="Slide Number Placeholder 5"/>
          <p:cNvSpPr>
            <a:spLocks noGrp="1"/>
          </p:cNvSpPr>
          <p:nvPr>
            <p:ph type="sldNum" sz="quarter" idx="5"/>
          </p:nvPr>
        </p:nvSpPr>
        <p:spPr/>
        <p:txBody>
          <a:bodyPr/>
          <a:lstStyle/>
          <a:p>
            <a:fld id="{6A195B02-C156-4FF2-A43F-F81D8288E481}" type="slidenum">
              <a:rPr lang="en-US" smtClean="0"/>
              <a:t>7</a:t>
            </a:fld>
            <a:endParaRPr lang="en-US"/>
          </a:p>
        </p:txBody>
      </p:sp>
    </p:spTree>
    <p:extLst>
      <p:ext uri="{BB962C8B-B14F-4D97-AF65-F5344CB8AC3E}">
        <p14:creationId xmlns:p14="http://schemas.microsoft.com/office/powerpoint/2010/main" val="1757622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custDataLst>
              <p:tags r:id="rId1"/>
            </p:custDataLst>
          </p:nvPr>
        </p:nvSpPr>
        <p:spPr/>
        <p:txBody>
          <a:bodyPr/>
          <a:lstStyle/>
          <a:p>
            <a:r>
              <a:rPr lang="en-US"/>
              <a:t> 
                  Non ENEC/Nawah/BOC                                                                                                                                                                                       </a:t>
            </a:r>
          </a:p>
        </p:txBody>
      </p:sp>
      <p:sp>
        <p:nvSpPr>
          <p:cNvPr id="6" name="Slide Number Placeholder 5"/>
          <p:cNvSpPr>
            <a:spLocks noGrp="1"/>
          </p:cNvSpPr>
          <p:nvPr>
            <p:ph type="sldNum" sz="quarter" idx="5"/>
          </p:nvPr>
        </p:nvSpPr>
        <p:spPr/>
        <p:txBody>
          <a:bodyPr/>
          <a:lstStyle/>
          <a:p>
            <a:fld id="{6A195B02-C156-4FF2-A43F-F81D8288E481}" type="slidenum">
              <a:rPr lang="en-US" smtClean="0"/>
              <a:t>8</a:t>
            </a:fld>
            <a:endParaRPr lang="en-US"/>
          </a:p>
        </p:txBody>
      </p:sp>
    </p:spTree>
    <p:extLst>
      <p:ext uri="{BB962C8B-B14F-4D97-AF65-F5344CB8AC3E}">
        <p14:creationId xmlns:p14="http://schemas.microsoft.com/office/powerpoint/2010/main" val="2381740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custDataLst>
              <p:tags r:id="rId1"/>
            </p:custDataLst>
          </p:nvPr>
        </p:nvSpPr>
        <p:spPr/>
        <p:txBody>
          <a:bodyPr/>
          <a:lstStyle/>
          <a:p>
            <a:r>
              <a:rPr lang="en-US"/>
              <a:t> 
                  Non ENEC/Nawah/BOC                                                                                                                                                                                       </a:t>
            </a:r>
          </a:p>
        </p:txBody>
      </p:sp>
      <p:sp>
        <p:nvSpPr>
          <p:cNvPr id="6" name="Slide Number Placeholder 5"/>
          <p:cNvSpPr>
            <a:spLocks noGrp="1"/>
          </p:cNvSpPr>
          <p:nvPr>
            <p:ph type="sldNum" sz="quarter" idx="5"/>
          </p:nvPr>
        </p:nvSpPr>
        <p:spPr/>
        <p:txBody>
          <a:bodyPr/>
          <a:lstStyle/>
          <a:p>
            <a:fld id="{6A195B02-C156-4FF2-A43F-F81D8288E481}" type="slidenum">
              <a:rPr lang="en-US" smtClean="0"/>
              <a:t>9</a:t>
            </a:fld>
            <a:endParaRPr lang="en-US"/>
          </a:p>
        </p:txBody>
      </p:sp>
    </p:spTree>
    <p:extLst>
      <p:ext uri="{BB962C8B-B14F-4D97-AF65-F5344CB8AC3E}">
        <p14:creationId xmlns:p14="http://schemas.microsoft.com/office/powerpoint/2010/main" val="4240734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1" y="233016"/>
            <a:ext cx="9544832" cy="1677204"/>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2298525" y="214195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819B879-1EC6-4666-A0C1-17E61A833048}" type="datetimeFigureOut">
              <a:rPr lang="en-US" smtClean="0"/>
              <a:t>7/11/2022</a:t>
            </a:fld>
            <a:endParaRPr lang="en-US" dirty="0"/>
          </a:p>
        </p:txBody>
      </p:sp>
      <p:sp>
        <p:nvSpPr>
          <p:cNvPr id="5" name="Footer Placeholder 4"/>
          <p:cNvSpPr>
            <a:spLocks noGrp="1"/>
          </p:cNvSpPr>
          <p:nvPr>
            <p:ph type="ftr" sz="quarter" idx="11"/>
            <p:custDataLst>
              <p:tags r:id="rId1"/>
            </p:custDataLst>
          </p:nvPr>
        </p:nvSpPr>
        <p:spPr>
          <a:xfrm>
            <a:off x="0" y="6356350"/>
            <a:ext cx="12192000" cy="365125"/>
          </a:xfrm>
          <a:prstGeom prst="rect">
            <a:avLst/>
          </a:prstGeom>
        </p:spPr>
        <p:txBody>
          <a:bodyPr/>
          <a:lstStyle>
            <a:lvl1pPr>
              <a:defRPr lang="en-US" sz="700" b="0" i="0" u="none">
                <a:solidFill>
                  <a:srgbClr val="000000"/>
                </a:solidFill>
                <a:latin typeface="Arial" panose="020B0604020202020204" pitchFamily="34" charset="0"/>
              </a:defRPr>
            </a:lvl1pPr>
          </a:lstStyle>
          <a:p>
            <a:r>
              <a:rPr lang="en-US"/>
              <a:t> 
                  Non ENEC/Nawah/BOC                                                                                                                                                                                       </a:t>
            </a:r>
          </a:p>
        </p:txBody>
      </p:sp>
      <p:sp>
        <p:nvSpPr>
          <p:cNvPr id="6" name="Slide Number Placeholder 5"/>
          <p:cNvSpPr>
            <a:spLocks noGrp="1"/>
          </p:cNvSpPr>
          <p:nvPr>
            <p:ph type="sldNum" sz="quarter" idx="12"/>
          </p:nvPr>
        </p:nvSpPr>
        <p:spPr/>
        <p:txBody>
          <a:bodyPr/>
          <a:lstStyle/>
          <a:p>
            <a:fld id="{04EF0509-8E7D-44BD-9844-9B7BADF4D126}" type="slidenum">
              <a:rPr lang="en-US" smtClean="0"/>
              <a:t>‹#›</a:t>
            </a:fld>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6742" y="132320"/>
            <a:ext cx="1857722" cy="1857722"/>
          </a:xfrm>
          <a:prstGeom prst="rect">
            <a:avLst/>
          </a:prstGeom>
        </p:spPr>
      </p:pic>
      <p:sp>
        <p:nvSpPr>
          <p:cNvPr id="9" name="TextBox 8"/>
          <p:cNvSpPr txBox="1"/>
          <p:nvPr userDrawn="1"/>
        </p:nvSpPr>
        <p:spPr>
          <a:xfrm>
            <a:off x="136742" y="2122362"/>
            <a:ext cx="1857722" cy="1015663"/>
          </a:xfrm>
          <a:prstGeom prst="rect">
            <a:avLst/>
          </a:prstGeom>
          <a:noFill/>
        </p:spPr>
        <p:txBody>
          <a:bodyPr wrap="square" rtlCol="0">
            <a:spAutoFit/>
          </a:bodyPr>
          <a:lstStyle/>
          <a:p>
            <a:pPr algn="ctr"/>
            <a:r>
              <a:rPr lang="en-US" sz="1200" dirty="0"/>
              <a:t>Welcome</a:t>
            </a:r>
            <a:r>
              <a:rPr lang="en-US" sz="1200" baseline="0" dirty="0"/>
              <a:t> to the </a:t>
            </a:r>
            <a:r>
              <a:rPr lang="en-US" sz="1200" dirty="0"/>
              <a:t>28</a:t>
            </a:r>
            <a:r>
              <a:rPr lang="en-US" sz="1200" baseline="30000" dirty="0"/>
              <a:t>th</a:t>
            </a:r>
            <a:r>
              <a:rPr lang="en-US" sz="1200" dirty="0"/>
              <a:t> Annual Configuration Management Benchmarking</a:t>
            </a:r>
            <a:r>
              <a:rPr lang="en-US" sz="1200" baseline="0" dirty="0"/>
              <a:t> Group Conference!</a:t>
            </a:r>
            <a:endParaRPr lang="en-US" sz="1200" dirty="0"/>
          </a:p>
        </p:txBody>
      </p:sp>
      <p:sp>
        <p:nvSpPr>
          <p:cNvPr id="10" name="TextBox 9"/>
          <p:cNvSpPr txBox="1"/>
          <p:nvPr userDrawn="1"/>
        </p:nvSpPr>
        <p:spPr>
          <a:xfrm>
            <a:off x="120194" y="6067809"/>
            <a:ext cx="1857722" cy="577081"/>
          </a:xfrm>
          <a:prstGeom prst="rect">
            <a:avLst/>
          </a:prstGeom>
          <a:noFill/>
        </p:spPr>
        <p:txBody>
          <a:bodyPr wrap="square" rtlCol="0">
            <a:spAutoFit/>
          </a:bodyPr>
          <a:lstStyle/>
          <a:p>
            <a:pPr algn="ctr"/>
            <a:r>
              <a:rPr lang="en-US" sz="1050" dirty="0"/>
              <a:t>Hosted by:</a:t>
            </a:r>
            <a:r>
              <a:rPr lang="en-US" sz="1050" baseline="0" dirty="0"/>
              <a:t> </a:t>
            </a:r>
            <a:endParaRPr lang="en-US" sz="1050" dirty="0"/>
          </a:p>
          <a:p>
            <a:pPr algn="ctr"/>
            <a:r>
              <a:rPr lang="en-US" sz="1050" dirty="0"/>
              <a:t>PKMJ Technical Services</a:t>
            </a:r>
          </a:p>
          <a:p>
            <a:pPr algn="ctr"/>
            <a:r>
              <a:rPr lang="en-US" sz="1050" dirty="0"/>
              <a:t>Virtual</a:t>
            </a:r>
            <a:r>
              <a:rPr lang="en-US" sz="1050" baseline="0" dirty="0"/>
              <a:t> 2021 Conference</a:t>
            </a:r>
            <a:endParaRPr lang="en-US" sz="1050" dirty="0"/>
          </a:p>
        </p:txBody>
      </p:sp>
      <p:pic>
        <p:nvPicPr>
          <p:cNvPr id="11" name="Picture 10"/>
          <p:cNvPicPr>
            <a:picLocks noChangeAspect="1"/>
          </p:cNvPicPr>
          <p:nvPr userDrawn="1"/>
        </p:nvPicPr>
        <p:blipFill>
          <a:blip r:embed="rId4"/>
          <a:stretch>
            <a:fillRect/>
          </a:stretch>
        </p:blipFill>
        <p:spPr>
          <a:xfrm>
            <a:off x="236236" y="5732383"/>
            <a:ext cx="1625638" cy="319798"/>
          </a:xfrm>
          <a:prstGeom prst="rect">
            <a:avLst/>
          </a:prstGeom>
        </p:spPr>
      </p:pic>
    </p:spTree>
    <p:extLst>
      <p:ext uri="{BB962C8B-B14F-4D97-AF65-F5344CB8AC3E}">
        <p14:creationId xmlns:p14="http://schemas.microsoft.com/office/powerpoint/2010/main" val="54153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65125"/>
            <a:ext cx="9067799" cy="1325563"/>
          </a:xfrm>
        </p:spPr>
        <p:txBody>
          <a:bodyPr/>
          <a:lstStyle/>
          <a:p>
            <a:r>
              <a:rPr lang="en-US" dirty="0"/>
              <a:t>Click to edit Master title style</a:t>
            </a:r>
          </a:p>
        </p:txBody>
      </p:sp>
      <p:sp>
        <p:nvSpPr>
          <p:cNvPr id="3" name="Content Placeholder 2"/>
          <p:cNvSpPr>
            <a:spLocks noGrp="1"/>
          </p:cNvSpPr>
          <p:nvPr>
            <p:ph idx="1"/>
          </p:nvPr>
        </p:nvSpPr>
        <p:spPr>
          <a:xfrm>
            <a:off x="2286000" y="1825625"/>
            <a:ext cx="90678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819B879-1EC6-4666-A0C1-17E61A833048}" type="datetimeFigureOut">
              <a:rPr lang="en-US" smtClean="0"/>
              <a:t>7/11/2022</a:t>
            </a:fld>
            <a:endParaRPr lang="en-US" dirty="0"/>
          </a:p>
        </p:txBody>
      </p:sp>
      <p:sp>
        <p:nvSpPr>
          <p:cNvPr id="5" name="Footer Placeholder 4"/>
          <p:cNvSpPr>
            <a:spLocks noGrp="1"/>
          </p:cNvSpPr>
          <p:nvPr>
            <p:ph type="ftr" sz="quarter" idx="11"/>
            <p:custDataLst>
              <p:tags r:id="rId1"/>
            </p:custDataLst>
          </p:nvPr>
        </p:nvSpPr>
        <p:spPr>
          <a:xfrm>
            <a:off x="0" y="6356350"/>
            <a:ext cx="12192000" cy="365125"/>
          </a:xfrm>
          <a:prstGeom prst="rect">
            <a:avLst/>
          </a:prstGeom>
        </p:spPr>
        <p:txBody>
          <a:bodyPr/>
          <a:lstStyle>
            <a:lvl1pPr>
              <a:defRPr lang="en-US" sz="700" b="0" i="0" u="none">
                <a:solidFill>
                  <a:srgbClr val="000000"/>
                </a:solidFill>
                <a:latin typeface="Arial" panose="020B0604020202020204" pitchFamily="34" charset="0"/>
              </a:defRPr>
            </a:lvl1pPr>
          </a:lstStyle>
          <a:p>
            <a:r>
              <a:rPr lang="en-US"/>
              <a:t> 
                  Non ENEC/Nawah/BOC                                                                                                                                                                                       </a:t>
            </a:r>
          </a:p>
        </p:txBody>
      </p:sp>
      <p:sp>
        <p:nvSpPr>
          <p:cNvPr id="6" name="Slide Number Placeholder 5"/>
          <p:cNvSpPr>
            <a:spLocks noGrp="1"/>
          </p:cNvSpPr>
          <p:nvPr>
            <p:ph type="sldNum" sz="quarter" idx="12"/>
          </p:nvPr>
        </p:nvSpPr>
        <p:spPr/>
        <p:txBody>
          <a:bodyPr/>
          <a:lstStyle/>
          <a:p>
            <a:fld id="{04EF0509-8E7D-44BD-9844-9B7BADF4D126}" type="slidenum">
              <a:rPr lang="en-US" smtClean="0"/>
              <a:t>‹#›</a:t>
            </a:fld>
            <a:endParaRPr lang="en-US" dirty="0"/>
          </a:p>
        </p:txBody>
      </p:sp>
    </p:spTree>
    <p:extLst>
      <p:ext uri="{BB962C8B-B14F-4D97-AF65-F5344CB8AC3E}">
        <p14:creationId xmlns:p14="http://schemas.microsoft.com/office/powerpoint/2010/main" val="213100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333895" y="1825625"/>
            <a:ext cx="4450081"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903719" y="1825625"/>
            <a:ext cx="445008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19B879-1EC6-4666-A0C1-17E61A833048}" type="datetimeFigureOut">
              <a:rPr lang="en-US" smtClean="0"/>
              <a:t>7/11/2022</a:t>
            </a:fld>
            <a:endParaRPr lang="en-US" dirty="0"/>
          </a:p>
        </p:txBody>
      </p:sp>
      <p:sp>
        <p:nvSpPr>
          <p:cNvPr id="6" name="Footer Placeholder 5"/>
          <p:cNvSpPr>
            <a:spLocks noGrp="1"/>
          </p:cNvSpPr>
          <p:nvPr>
            <p:ph type="ftr" sz="quarter" idx="11"/>
            <p:custDataLst>
              <p:tags r:id="rId1"/>
            </p:custDataLst>
          </p:nvPr>
        </p:nvSpPr>
        <p:spPr>
          <a:xfrm>
            <a:off x="0" y="6356350"/>
            <a:ext cx="12192000" cy="365125"/>
          </a:xfrm>
          <a:prstGeom prst="rect">
            <a:avLst/>
          </a:prstGeom>
        </p:spPr>
        <p:txBody>
          <a:bodyPr/>
          <a:lstStyle>
            <a:lvl1pPr>
              <a:defRPr lang="en-US" sz="700" b="0" i="0" u="none">
                <a:solidFill>
                  <a:srgbClr val="000000"/>
                </a:solidFill>
                <a:latin typeface="Arial" panose="020B0604020202020204" pitchFamily="34" charset="0"/>
              </a:defRPr>
            </a:lvl1pPr>
          </a:lstStyle>
          <a:p>
            <a:r>
              <a:rPr lang="en-US"/>
              <a:t> 
                  Non ENEC/Nawah/BOC                                                                                                                                                                                       </a:t>
            </a:r>
          </a:p>
        </p:txBody>
      </p:sp>
      <p:sp>
        <p:nvSpPr>
          <p:cNvPr id="7" name="Slide Number Placeholder 6"/>
          <p:cNvSpPr>
            <a:spLocks noGrp="1"/>
          </p:cNvSpPr>
          <p:nvPr>
            <p:ph type="sldNum" sz="quarter" idx="12"/>
          </p:nvPr>
        </p:nvSpPr>
        <p:spPr/>
        <p:txBody>
          <a:bodyPr/>
          <a:lstStyle/>
          <a:p>
            <a:fld id="{04EF0509-8E7D-44BD-9844-9B7BADF4D126}" type="slidenum">
              <a:rPr lang="en-US" smtClean="0"/>
              <a:t>‹#›</a:t>
            </a:fld>
            <a:endParaRPr lang="en-US" dirty="0"/>
          </a:p>
        </p:txBody>
      </p:sp>
    </p:spTree>
    <p:extLst>
      <p:ext uri="{BB962C8B-B14F-4D97-AF65-F5344CB8AC3E}">
        <p14:creationId xmlns:p14="http://schemas.microsoft.com/office/powerpoint/2010/main" val="79977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19B879-1EC6-4666-A0C1-17E61A833048}" type="datetimeFigureOut">
              <a:rPr lang="en-US" smtClean="0"/>
              <a:t>7/11/2022</a:t>
            </a:fld>
            <a:endParaRPr lang="en-US" dirty="0"/>
          </a:p>
        </p:txBody>
      </p:sp>
      <p:sp>
        <p:nvSpPr>
          <p:cNvPr id="4" name="Footer Placeholder 3"/>
          <p:cNvSpPr>
            <a:spLocks noGrp="1"/>
          </p:cNvSpPr>
          <p:nvPr>
            <p:ph type="ftr" sz="quarter" idx="11"/>
            <p:custDataLst>
              <p:tags r:id="rId1"/>
            </p:custDataLst>
          </p:nvPr>
        </p:nvSpPr>
        <p:spPr>
          <a:xfrm>
            <a:off x="0" y="6356350"/>
            <a:ext cx="12192000" cy="365125"/>
          </a:xfrm>
          <a:prstGeom prst="rect">
            <a:avLst/>
          </a:prstGeom>
        </p:spPr>
        <p:txBody>
          <a:bodyPr/>
          <a:lstStyle>
            <a:lvl1pPr>
              <a:defRPr lang="en-US" sz="700" b="0" i="0" u="none">
                <a:solidFill>
                  <a:srgbClr val="000000"/>
                </a:solidFill>
                <a:latin typeface="Arial" panose="020B0604020202020204" pitchFamily="34" charset="0"/>
              </a:defRPr>
            </a:lvl1pPr>
          </a:lstStyle>
          <a:p>
            <a:r>
              <a:rPr lang="en-US"/>
              <a:t> 
                  Non ENEC/Nawah/BOC                                                                                                                                                                                       </a:t>
            </a:r>
          </a:p>
        </p:txBody>
      </p:sp>
      <p:sp>
        <p:nvSpPr>
          <p:cNvPr id="5" name="Slide Number Placeholder 4"/>
          <p:cNvSpPr>
            <a:spLocks noGrp="1"/>
          </p:cNvSpPr>
          <p:nvPr>
            <p:ph type="sldNum" sz="quarter" idx="12"/>
          </p:nvPr>
        </p:nvSpPr>
        <p:spPr/>
        <p:txBody>
          <a:bodyPr/>
          <a:lstStyle/>
          <a:p>
            <a:fld id="{04EF0509-8E7D-44BD-9844-9B7BADF4D126}" type="slidenum">
              <a:rPr lang="en-US" smtClean="0"/>
              <a:t>‹#›</a:t>
            </a:fld>
            <a:endParaRPr lang="en-US" dirty="0"/>
          </a:p>
        </p:txBody>
      </p:sp>
    </p:spTree>
    <p:extLst>
      <p:ext uri="{BB962C8B-B14F-4D97-AF65-F5344CB8AC3E}">
        <p14:creationId xmlns:p14="http://schemas.microsoft.com/office/powerpoint/2010/main" val="1226600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9B879-1EC6-4666-A0C1-17E61A833048}" type="datetimeFigureOut">
              <a:rPr lang="en-US" smtClean="0"/>
              <a:t>7/11/2022</a:t>
            </a:fld>
            <a:endParaRPr lang="en-US" dirty="0"/>
          </a:p>
        </p:txBody>
      </p:sp>
      <p:sp>
        <p:nvSpPr>
          <p:cNvPr id="3" name="Footer Placeholder 2"/>
          <p:cNvSpPr>
            <a:spLocks noGrp="1"/>
          </p:cNvSpPr>
          <p:nvPr>
            <p:ph type="ftr" sz="quarter" idx="11"/>
            <p:custDataLst>
              <p:tags r:id="rId1"/>
            </p:custDataLst>
          </p:nvPr>
        </p:nvSpPr>
        <p:spPr>
          <a:xfrm>
            <a:off x="0" y="6356350"/>
            <a:ext cx="12192000" cy="365125"/>
          </a:xfrm>
          <a:prstGeom prst="rect">
            <a:avLst/>
          </a:prstGeom>
        </p:spPr>
        <p:txBody>
          <a:bodyPr/>
          <a:lstStyle>
            <a:lvl1pPr>
              <a:defRPr lang="en-US" sz="700" b="0" i="0" u="none">
                <a:solidFill>
                  <a:srgbClr val="000000"/>
                </a:solidFill>
                <a:latin typeface="Arial" panose="020B0604020202020204" pitchFamily="34" charset="0"/>
              </a:defRPr>
            </a:lvl1pPr>
          </a:lstStyle>
          <a:p>
            <a:r>
              <a:rPr lang="en-US"/>
              <a:t> 
                  Non ENEC/Nawah/BOC                                                                                                                                                                                       </a:t>
            </a:r>
          </a:p>
        </p:txBody>
      </p:sp>
      <p:sp>
        <p:nvSpPr>
          <p:cNvPr id="4" name="Slide Number Placeholder 3"/>
          <p:cNvSpPr>
            <a:spLocks noGrp="1"/>
          </p:cNvSpPr>
          <p:nvPr>
            <p:ph type="sldNum" sz="quarter" idx="12"/>
          </p:nvPr>
        </p:nvSpPr>
        <p:spPr/>
        <p:txBody>
          <a:bodyPr/>
          <a:lstStyle/>
          <a:p>
            <a:fld id="{04EF0509-8E7D-44BD-9844-9B7BADF4D126}" type="slidenum">
              <a:rPr lang="en-US" smtClean="0"/>
              <a:t>‹#›</a:t>
            </a:fld>
            <a:endParaRPr lang="en-US" dirty="0"/>
          </a:p>
        </p:txBody>
      </p:sp>
    </p:spTree>
    <p:extLst>
      <p:ext uri="{BB962C8B-B14F-4D97-AF65-F5344CB8AC3E}">
        <p14:creationId xmlns:p14="http://schemas.microsoft.com/office/powerpoint/2010/main" val="4141805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FC17418-3EF0-4D83-BAA9-0ABFFE766F02}"/>
              </a:ext>
            </a:extLst>
          </p:cNvPr>
          <p:cNvSpPr/>
          <p:nvPr userDrawn="1"/>
        </p:nvSpPr>
        <p:spPr>
          <a:xfrm>
            <a:off x="0" y="0"/>
            <a:ext cx="2098110" cy="6858000"/>
          </a:xfrm>
          <a:prstGeom prst="rect">
            <a:avLst/>
          </a:prstGeom>
          <a:solidFill>
            <a:srgbClr val="B0E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2333896" y="365125"/>
            <a:ext cx="9019903"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51610" y="1825625"/>
            <a:ext cx="8802189"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51610" y="6356350"/>
            <a:ext cx="102979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19B879-1EC6-4666-A0C1-17E61A833048}" type="datetimeFigureOut">
              <a:rPr lang="en-US" smtClean="0"/>
              <a:t>7/11/2022</a:t>
            </a:fld>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EF0509-8E7D-44BD-9844-9B7BADF4D126}" type="slidenum">
              <a:rPr lang="en-US" smtClean="0"/>
              <a:t>‹#›</a:t>
            </a:fld>
            <a:endParaRPr lang="en-US" dirty="0"/>
          </a:p>
        </p:txBody>
      </p:sp>
      <p:pic>
        <p:nvPicPr>
          <p:cNvPr id="7" name="Picture 6">
            <a:extLst>
              <a:ext uri="{FF2B5EF4-FFF2-40B4-BE49-F238E27FC236}">
                <a16:creationId xmlns:a16="http://schemas.microsoft.com/office/drawing/2014/main" id="{B5F26AB5-F561-4F64-8A14-8F57F54FD8E0}"/>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36742" y="132320"/>
            <a:ext cx="1857722" cy="1857722"/>
          </a:xfrm>
          <a:prstGeom prst="rect">
            <a:avLst/>
          </a:prstGeom>
        </p:spPr>
      </p:pic>
      <p:sp>
        <p:nvSpPr>
          <p:cNvPr id="8" name="TextBox 7">
            <a:extLst>
              <a:ext uri="{FF2B5EF4-FFF2-40B4-BE49-F238E27FC236}">
                <a16:creationId xmlns:a16="http://schemas.microsoft.com/office/drawing/2014/main" id="{6A09965E-5E17-402C-9195-3433FEAC61A2}"/>
              </a:ext>
            </a:extLst>
          </p:cNvPr>
          <p:cNvSpPr txBox="1"/>
          <p:nvPr userDrawn="1"/>
        </p:nvSpPr>
        <p:spPr>
          <a:xfrm>
            <a:off x="136742" y="2122362"/>
            <a:ext cx="1857722" cy="1015663"/>
          </a:xfrm>
          <a:prstGeom prst="rect">
            <a:avLst/>
          </a:prstGeom>
          <a:noFill/>
        </p:spPr>
        <p:txBody>
          <a:bodyPr wrap="square" rtlCol="0">
            <a:spAutoFit/>
          </a:bodyPr>
          <a:lstStyle/>
          <a:p>
            <a:pPr algn="ctr"/>
            <a:r>
              <a:rPr lang="en-US" sz="1200" dirty="0"/>
              <a:t>Welcome</a:t>
            </a:r>
            <a:r>
              <a:rPr lang="en-US" sz="1200" baseline="0" dirty="0"/>
              <a:t> to the </a:t>
            </a:r>
            <a:r>
              <a:rPr lang="en-US" sz="1200" dirty="0"/>
              <a:t>29</a:t>
            </a:r>
            <a:r>
              <a:rPr lang="en-US" sz="1200" baseline="30000" dirty="0"/>
              <a:t>th</a:t>
            </a:r>
            <a:r>
              <a:rPr lang="en-US" sz="1200" dirty="0"/>
              <a:t> Annual Configuration Management Benchmarking</a:t>
            </a:r>
            <a:r>
              <a:rPr lang="en-US" sz="1200" baseline="0" dirty="0"/>
              <a:t> Group Conference!</a:t>
            </a:r>
            <a:endParaRPr lang="en-US" sz="1200" dirty="0"/>
          </a:p>
        </p:txBody>
      </p:sp>
      <p:sp>
        <p:nvSpPr>
          <p:cNvPr id="9" name="TextBox 8">
            <a:extLst>
              <a:ext uri="{FF2B5EF4-FFF2-40B4-BE49-F238E27FC236}">
                <a16:creationId xmlns:a16="http://schemas.microsoft.com/office/drawing/2014/main" id="{139C7B20-A41A-4DB1-A515-AB9FF7DF2F16}"/>
              </a:ext>
            </a:extLst>
          </p:cNvPr>
          <p:cNvSpPr txBox="1"/>
          <p:nvPr userDrawn="1"/>
        </p:nvSpPr>
        <p:spPr>
          <a:xfrm>
            <a:off x="120194" y="6123414"/>
            <a:ext cx="1857722" cy="415498"/>
          </a:xfrm>
          <a:prstGeom prst="rect">
            <a:avLst/>
          </a:prstGeom>
          <a:noFill/>
        </p:spPr>
        <p:txBody>
          <a:bodyPr wrap="square" rtlCol="0">
            <a:spAutoFit/>
          </a:bodyPr>
          <a:lstStyle/>
          <a:p>
            <a:pPr algn="ctr"/>
            <a:r>
              <a:rPr lang="en-US" sz="1050" dirty="0"/>
              <a:t>Hosted by:</a:t>
            </a:r>
            <a:r>
              <a:rPr lang="en-US" sz="1050" baseline="0" dirty="0"/>
              <a:t> </a:t>
            </a:r>
            <a:endParaRPr lang="en-US" sz="1050" dirty="0"/>
          </a:p>
          <a:p>
            <a:pPr algn="ctr"/>
            <a:r>
              <a:rPr lang="en-US" sz="1050" dirty="0"/>
              <a:t>PKMJ Technical Services</a:t>
            </a:r>
          </a:p>
        </p:txBody>
      </p:sp>
      <p:pic>
        <p:nvPicPr>
          <p:cNvPr id="10" name="Picture 9">
            <a:extLst>
              <a:ext uri="{FF2B5EF4-FFF2-40B4-BE49-F238E27FC236}">
                <a16:creationId xmlns:a16="http://schemas.microsoft.com/office/drawing/2014/main" id="{A4AD9ACE-441D-446E-8F67-23A4945CDBA0}"/>
              </a:ext>
            </a:extLst>
          </p:cNvPr>
          <p:cNvPicPr>
            <a:picLocks noChangeAspect="1"/>
          </p:cNvPicPr>
          <p:nvPr userDrawn="1"/>
        </p:nvPicPr>
        <p:blipFill>
          <a:blip r:embed="rId8"/>
          <a:stretch>
            <a:fillRect/>
          </a:stretch>
        </p:blipFill>
        <p:spPr>
          <a:xfrm>
            <a:off x="236236" y="5732383"/>
            <a:ext cx="1625638" cy="319798"/>
          </a:xfrm>
          <a:prstGeom prst="rect">
            <a:avLst/>
          </a:prstGeom>
        </p:spPr>
      </p:pic>
    </p:spTree>
    <p:extLst>
      <p:ext uri="{BB962C8B-B14F-4D97-AF65-F5344CB8AC3E}">
        <p14:creationId xmlns:p14="http://schemas.microsoft.com/office/powerpoint/2010/main" val="3531803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8.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E91DC736-0EF8-4F87-9146-EBF1D2EE4D3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BB302707-5E63-0527-EDC6-599401D8906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5200"/>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097CD68E-23E3-4007-8847-CD0944C4F7B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6E37AE6-E096-49E5-84D3-4BAED90EB30C}"/>
              </a:ext>
            </a:extLst>
          </p:cNvPr>
          <p:cNvSpPr>
            <a:spLocks noGrp="1"/>
          </p:cNvSpPr>
          <p:nvPr>
            <p:ph type="ctrTitle"/>
          </p:nvPr>
        </p:nvSpPr>
        <p:spPr>
          <a:xfrm>
            <a:off x="477981" y="1122363"/>
            <a:ext cx="4023360" cy="3204134"/>
          </a:xfrm>
        </p:spPr>
        <p:txBody>
          <a:bodyPr anchor="b">
            <a:normAutofit/>
          </a:bodyPr>
          <a:lstStyle/>
          <a:p>
            <a:pPr algn="l"/>
            <a:r>
              <a:rPr lang="en-US" sz="4100" dirty="0"/>
              <a:t>Knowledge Transfer Benchmarking for Nuclear Power</a:t>
            </a:r>
          </a:p>
        </p:txBody>
      </p:sp>
      <p:sp>
        <p:nvSpPr>
          <p:cNvPr id="3" name="Subtitle 2">
            <a:extLst>
              <a:ext uri="{FF2B5EF4-FFF2-40B4-BE49-F238E27FC236}">
                <a16:creationId xmlns:a16="http://schemas.microsoft.com/office/drawing/2014/main" id="{7400FC29-9FAC-4C00-8871-0B3696B51F22}"/>
              </a:ext>
            </a:extLst>
          </p:cNvPr>
          <p:cNvSpPr>
            <a:spLocks noGrp="1"/>
          </p:cNvSpPr>
          <p:nvPr>
            <p:ph type="subTitle" idx="1"/>
          </p:nvPr>
        </p:nvSpPr>
        <p:spPr>
          <a:xfrm>
            <a:off x="477980" y="4872922"/>
            <a:ext cx="4023359" cy="1208141"/>
          </a:xfrm>
        </p:spPr>
        <p:txBody>
          <a:bodyPr>
            <a:normAutofit/>
          </a:bodyPr>
          <a:lstStyle/>
          <a:p>
            <a:pPr algn="l"/>
            <a:r>
              <a:rPr lang="en-US" sz="2000"/>
              <a:t>Kent R. Freeland, P.E.</a:t>
            </a:r>
          </a:p>
          <a:p>
            <a:pPr algn="l"/>
            <a:r>
              <a:rPr lang="en-US" sz="2000"/>
              <a:t>Consulting Engineer</a:t>
            </a:r>
          </a:p>
          <a:p>
            <a:pPr algn="l"/>
            <a:r>
              <a:rPr lang="en-US" sz="2000"/>
              <a:t>AREVA</a:t>
            </a:r>
          </a:p>
        </p:txBody>
      </p:sp>
      <p:sp>
        <p:nvSpPr>
          <p:cNvPr id="1035" name="Rectangle 1034">
            <a:extLst>
              <a:ext uri="{FF2B5EF4-FFF2-40B4-BE49-F238E27FC236}">
                <a16:creationId xmlns:a16="http://schemas.microsoft.com/office/drawing/2014/main" id="{AF2F604E-43BE-4DC3-B983-E071523364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37" name="Rectangle 1036">
            <a:extLst>
              <a:ext uri="{FF2B5EF4-FFF2-40B4-BE49-F238E27FC236}">
                <a16:creationId xmlns:a16="http://schemas.microsoft.com/office/drawing/2014/main" id="{08C9B587-E65E-4B52-B37C-ABEBB6E879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CB4C0EC9-200F-47CF-BA6A-6DDDA5C19507}"/>
              </a:ext>
            </a:extLst>
          </p:cNvPr>
          <p:cNvSpPr>
            <a:spLocks noGrp="1"/>
          </p:cNvSpPr>
          <p:nvPr>
            <p:ph type="ftr" sz="quarter" idx="11"/>
            <p:custDataLst>
              <p:tags r:id="rId1"/>
            </p:custDataLst>
          </p:nvPr>
        </p:nvSpPr>
        <p:spPr>
          <a:xfrm>
            <a:off x="1692321" y="6356350"/>
            <a:ext cx="2809017" cy="365125"/>
          </a:xfrm>
        </p:spPr>
        <p:txBody>
          <a:bodyPr>
            <a:normAutofit fontScale="47500" lnSpcReduction="20000"/>
          </a:bodyPr>
          <a:lstStyle/>
          <a:p>
            <a:pPr algn="r">
              <a:lnSpc>
                <a:spcPct val="90000"/>
              </a:lnSpc>
              <a:spcAft>
                <a:spcPts val="600"/>
              </a:spcAft>
            </a:pPr>
            <a:r>
              <a:rPr lang="en-US" sz="300">
                <a:solidFill>
                  <a:schemeClr val="tx1">
                    <a:lumMod val="50000"/>
                    <a:lumOff val="50000"/>
                  </a:schemeClr>
                </a:solidFill>
              </a:rPr>
              <a:t> 
                  Non ENEC/Nawah/BOC                                                                                                                                                                                       </a:t>
            </a:r>
          </a:p>
        </p:txBody>
      </p:sp>
    </p:spTree>
    <p:extLst>
      <p:ext uri="{BB962C8B-B14F-4D97-AF65-F5344CB8AC3E}">
        <p14:creationId xmlns:p14="http://schemas.microsoft.com/office/powerpoint/2010/main" val="57935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iterate type="lt">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4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F788E6-3CC0-4D62-A4DA-FECCA09357A7}"/>
              </a:ext>
            </a:extLst>
          </p:cNvPr>
          <p:cNvSpPr>
            <a:spLocks noGrp="1"/>
          </p:cNvSpPr>
          <p:nvPr>
            <p:ph type="title"/>
          </p:nvPr>
        </p:nvSpPr>
        <p:spPr>
          <a:xfrm>
            <a:off x="2286000" y="365125"/>
            <a:ext cx="9366308" cy="1325563"/>
          </a:xfrm>
        </p:spPr>
        <p:txBody>
          <a:bodyPr>
            <a:normAutofit/>
          </a:bodyPr>
          <a:lstStyle/>
          <a:p>
            <a:r>
              <a:rPr lang="en-US" sz="4000" dirty="0" smtClean="0"/>
              <a:t>Establishing </a:t>
            </a:r>
            <a:r>
              <a:rPr lang="en-US" sz="4000" dirty="0"/>
              <a:t>Sustainable Knowledge Transfer Processes and Relationships</a:t>
            </a:r>
          </a:p>
        </p:txBody>
      </p:sp>
      <p:sp>
        <p:nvSpPr>
          <p:cNvPr id="5" name="Content Placeholder 4">
            <a:extLst>
              <a:ext uri="{FF2B5EF4-FFF2-40B4-BE49-F238E27FC236}">
                <a16:creationId xmlns:a16="http://schemas.microsoft.com/office/drawing/2014/main" id="{F794DFB0-101B-4022-BD1C-37758E0A9C31}"/>
              </a:ext>
            </a:extLst>
          </p:cNvPr>
          <p:cNvSpPr>
            <a:spLocks noGrp="1"/>
          </p:cNvSpPr>
          <p:nvPr>
            <p:ph idx="1"/>
          </p:nvPr>
        </p:nvSpPr>
        <p:spPr>
          <a:xfrm>
            <a:off x="2286000" y="2043025"/>
            <a:ext cx="9685090" cy="4760447"/>
          </a:xfrm>
        </p:spPr>
        <p:txBody>
          <a:bodyPr>
            <a:normAutofit lnSpcReduction="10000"/>
          </a:bodyPr>
          <a:lstStyle/>
          <a:p>
            <a:pPr marL="344488" indent="-344488" algn="just"/>
            <a:r>
              <a:rPr lang="en-US" dirty="0"/>
              <a:t>Understanding the long-term knowledge and information needs of the new NPP, major outsourced design changes or component procurement changes, in order to answer the next item …</a:t>
            </a:r>
          </a:p>
          <a:p>
            <a:pPr marL="344488" indent="-344488" algn="just"/>
            <a:r>
              <a:rPr lang="en-US" dirty="0"/>
              <a:t>EPC and supplier contracts should require transfer of all required drawings, schematics, data, testing and qualification documents based upon a thorough review of design knowledge needs.</a:t>
            </a:r>
          </a:p>
          <a:p>
            <a:pPr marL="344488" indent="-344488" algn="just"/>
            <a:r>
              <a:rPr lang="en-US" dirty="0"/>
              <a:t>Consider usefulness of design knowledge and the media used to deliver.  For example, 3D model turned over from designer has little value if the Owner does not have CADD and design ability to maintain the model.</a:t>
            </a:r>
          </a:p>
        </p:txBody>
      </p:sp>
    </p:spTree>
    <p:extLst>
      <p:ext uri="{BB962C8B-B14F-4D97-AF65-F5344CB8AC3E}">
        <p14:creationId xmlns:p14="http://schemas.microsoft.com/office/powerpoint/2010/main" val="3889557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F788E6-3CC0-4D62-A4DA-FECCA09357A7}"/>
              </a:ext>
            </a:extLst>
          </p:cNvPr>
          <p:cNvSpPr>
            <a:spLocks noGrp="1"/>
          </p:cNvSpPr>
          <p:nvPr>
            <p:ph type="title"/>
          </p:nvPr>
        </p:nvSpPr>
        <p:spPr>
          <a:xfrm>
            <a:off x="2286000" y="365125"/>
            <a:ext cx="9366308" cy="1325563"/>
          </a:xfrm>
        </p:spPr>
        <p:txBody>
          <a:bodyPr>
            <a:normAutofit/>
          </a:bodyPr>
          <a:lstStyle/>
          <a:p>
            <a:r>
              <a:rPr lang="en-US" sz="4000" dirty="0" smtClean="0"/>
              <a:t>Establishing </a:t>
            </a:r>
            <a:r>
              <a:rPr lang="en-US" sz="4000" dirty="0"/>
              <a:t>Sustainable Knowledge Transfer Processes and Relationships</a:t>
            </a:r>
          </a:p>
        </p:txBody>
      </p:sp>
      <p:pic>
        <p:nvPicPr>
          <p:cNvPr id="6" name="Picture 5">
            <a:extLst>
              <a:ext uri="{FF2B5EF4-FFF2-40B4-BE49-F238E27FC236}">
                <a16:creationId xmlns:a16="http://schemas.microsoft.com/office/drawing/2014/main" id="{B0760873-76AA-3547-3A22-4F98DAAB7A28}"/>
              </a:ext>
            </a:extLst>
          </p:cNvPr>
          <p:cNvPicPr>
            <a:picLocks noChangeAspect="1"/>
          </p:cNvPicPr>
          <p:nvPr/>
        </p:nvPicPr>
        <p:blipFill>
          <a:blip r:embed="rId3"/>
          <a:stretch>
            <a:fillRect/>
          </a:stretch>
        </p:blipFill>
        <p:spPr>
          <a:xfrm>
            <a:off x="2426413" y="1819989"/>
            <a:ext cx="9765587" cy="4856112"/>
          </a:xfrm>
          <a:prstGeom prst="rect">
            <a:avLst/>
          </a:prstGeom>
        </p:spPr>
      </p:pic>
      <p:cxnSp>
        <p:nvCxnSpPr>
          <p:cNvPr id="3" name="Straight Connector 2"/>
          <p:cNvCxnSpPr/>
          <p:nvPr/>
        </p:nvCxnSpPr>
        <p:spPr>
          <a:xfrm flipV="1">
            <a:off x="3657600" y="2934393"/>
            <a:ext cx="3225338" cy="1903614"/>
          </a:xfrm>
          <a:prstGeom prst="line">
            <a:avLst/>
          </a:prstGeom>
          <a:ln w="127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882938" y="2934393"/>
            <a:ext cx="4297680" cy="24938"/>
          </a:xfrm>
          <a:prstGeom prst="line">
            <a:avLst/>
          </a:prstGeom>
          <a:ln w="127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10565476" y="2651762"/>
            <a:ext cx="1086832" cy="640080"/>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TextBox 8"/>
          <p:cNvSpPr txBox="1"/>
          <p:nvPr/>
        </p:nvSpPr>
        <p:spPr>
          <a:xfrm>
            <a:off x="10613966" y="2680030"/>
            <a:ext cx="953828" cy="600164"/>
          </a:xfrm>
          <a:prstGeom prst="rect">
            <a:avLst/>
          </a:prstGeom>
          <a:noFill/>
        </p:spPr>
        <p:txBody>
          <a:bodyPr wrap="square" rtlCol="0">
            <a:spAutoFit/>
          </a:bodyPr>
          <a:lstStyle/>
          <a:p>
            <a:pPr algn="ctr"/>
            <a:r>
              <a:rPr lang="en-US" sz="1100" b="1" i="1" dirty="0" smtClean="0">
                <a:solidFill>
                  <a:srgbClr val="FF0000"/>
                </a:solidFill>
              </a:rPr>
              <a:t>Potential Knowledge Loss</a:t>
            </a:r>
            <a:endParaRPr lang="en-IE" sz="1100" b="1" i="1" dirty="0">
              <a:solidFill>
                <a:srgbClr val="FF0000"/>
              </a:solidFill>
            </a:endParaRPr>
          </a:p>
        </p:txBody>
      </p:sp>
    </p:spTree>
    <p:extLst>
      <p:ext uri="{BB962C8B-B14F-4D97-AF65-F5344CB8AC3E}">
        <p14:creationId xmlns:p14="http://schemas.microsoft.com/office/powerpoint/2010/main" val="2060491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2D09ABCE-E330-4A01-8784-9BFD9D6A054A}"/>
              </a:ext>
            </a:extLst>
          </p:cNvPr>
          <p:cNvSpPr txBox="1">
            <a:spLocks/>
          </p:cNvSpPr>
          <p:nvPr/>
        </p:nvSpPr>
        <p:spPr>
          <a:xfrm>
            <a:off x="2485335" y="643347"/>
            <a:ext cx="9067799"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Thanks for Attending CMBG 2022!</a:t>
            </a:r>
          </a:p>
          <a:p>
            <a:pPr algn="ctr"/>
            <a:endParaRPr lang="en-US" dirty="0"/>
          </a:p>
          <a:p>
            <a:pPr algn="ctr"/>
            <a:r>
              <a:rPr lang="en-US" dirty="0"/>
              <a:t>Questions …?</a:t>
            </a:r>
          </a:p>
        </p:txBody>
      </p:sp>
      <p:pic>
        <p:nvPicPr>
          <p:cNvPr id="7" name="Picture 6" descr="A group of colored pencils&#10;&#10;Description automatically generated with medium confidence">
            <a:extLst>
              <a:ext uri="{FF2B5EF4-FFF2-40B4-BE49-F238E27FC236}">
                <a16:creationId xmlns:a16="http://schemas.microsoft.com/office/drawing/2014/main" id="{C172C077-75D4-4BF1-A99E-29068CA651CA}"/>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106248" y="1834631"/>
            <a:ext cx="6629400" cy="5372100"/>
          </a:xfrm>
          <a:prstGeom prst="rect">
            <a:avLst/>
          </a:prstGeom>
        </p:spPr>
      </p:pic>
    </p:spTree>
    <p:extLst>
      <p:ext uri="{BB962C8B-B14F-4D97-AF65-F5344CB8AC3E}">
        <p14:creationId xmlns:p14="http://schemas.microsoft.com/office/powerpoint/2010/main" val="3500535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F788E6-3CC0-4D62-A4DA-FECCA09357A7}"/>
              </a:ext>
            </a:extLst>
          </p:cNvPr>
          <p:cNvSpPr>
            <a:spLocks noGrp="1"/>
          </p:cNvSpPr>
          <p:nvPr>
            <p:ph type="title"/>
          </p:nvPr>
        </p:nvSpPr>
        <p:spPr/>
        <p:txBody>
          <a:bodyPr/>
          <a:lstStyle/>
          <a:p>
            <a:r>
              <a:rPr lang="en-US" dirty="0"/>
              <a:t>What is Nuclear Knowledge?</a:t>
            </a:r>
          </a:p>
        </p:txBody>
      </p:sp>
      <p:sp>
        <p:nvSpPr>
          <p:cNvPr id="5" name="Content Placeholder 4">
            <a:extLst>
              <a:ext uri="{FF2B5EF4-FFF2-40B4-BE49-F238E27FC236}">
                <a16:creationId xmlns:a16="http://schemas.microsoft.com/office/drawing/2014/main" id="{F794DFB0-101B-4022-BD1C-37758E0A9C31}"/>
              </a:ext>
            </a:extLst>
          </p:cNvPr>
          <p:cNvSpPr>
            <a:spLocks noGrp="1"/>
          </p:cNvSpPr>
          <p:nvPr>
            <p:ph idx="1"/>
          </p:nvPr>
        </p:nvSpPr>
        <p:spPr>
          <a:xfrm>
            <a:off x="2286000" y="1528741"/>
            <a:ext cx="9613075" cy="5192733"/>
          </a:xfrm>
        </p:spPr>
        <p:txBody>
          <a:bodyPr>
            <a:normAutofit/>
          </a:bodyPr>
          <a:lstStyle/>
          <a:p>
            <a:r>
              <a:rPr lang="en-US" dirty="0"/>
              <a:t>Engineering and Scientific Facts</a:t>
            </a:r>
          </a:p>
          <a:p>
            <a:r>
              <a:rPr lang="en-US" dirty="0"/>
              <a:t>Industry-Wide Knowledge and OE</a:t>
            </a:r>
          </a:p>
          <a:p>
            <a:r>
              <a:rPr lang="en-US" dirty="0"/>
              <a:t>State Regulator Requirements</a:t>
            </a:r>
          </a:p>
          <a:p>
            <a:r>
              <a:rPr lang="en-US" dirty="0"/>
              <a:t>Research and Advisory Organizations (EPRI, INPO, IAEA)</a:t>
            </a:r>
          </a:p>
          <a:p>
            <a:r>
              <a:rPr lang="en-US" dirty="0"/>
              <a:t>Experience (OE) of Owner/Operator Staff</a:t>
            </a:r>
          </a:p>
          <a:p>
            <a:r>
              <a:rPr lang="en-US" dirty="0"/>
              <a:t>EPC, Vendor and Supplier Information and Tacit Knowledge of Construction. Components, Processes and Services</a:t>
            </a:r>
          </a:p>
          <a:p>
            <a:r>
              <a:rPr lang="en-US" dirty="0"/>
              <a:t> Knowledge Management Program and Infrastructure</a:t>
            </a:r>
          </a:p>
          <a:p>
            <a:endParaRPr lang="en-US" dirty="0"/>
          </a:p>
        </p:txBody>
      </p:sp>
    </p:spTree>
    <p:extLst>
      <p:ext uri="{BB962C8B-B14F-4D97-AF65-F5344CB8AC3E}">
        <p14:creationId xmlns:p14="http://schemas.microsoft.com/office/powerpoint/2010/main" val="1487918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F788E6-3CC0-4D62-A4DA-FECCA09357A7}"/>
              </a:ext>
            </a:extLst>
          </p:cNvPr>
          <p:cNvSpPr>
            <a:spLocks noGrp="1"/>
          </p:cNvSpPr>
          <p:nvPr>
            <p:ph type="title"/>
          </p:nvPr>
        </p:nvSpPr>
        <p:spPr/>
        <p:txBody>
          <a:bodyPr/>
          <a:lstStyle/>
          <a:p>
            <a:r>
              <a:rPr lang="en-US" dirty="0"/>
              <a:t>Industry References …</a:t>
            </a:r>
          </a:p>
        </p:txBody>
      </p:sp>
      <p:pic>
        <p:nvPicPr>
          <p:cNvPr id="3" name="Picture 2">
            <a:extLst>
              <a:ext uri="{FF2B5EF4-FFF2-40B4-BE49-F238E27FC236}">
                <a16:creationId xmlns:a16="http://schemas.microsoft.com/office/drawing/2014/main" id="{963AC5A2-9F09-3DB0-B761-A43F99EB01C2}"/>
              </a:ext>
            </a:extLst>
          </p:cNvPr>
          <p:cNvPicPr>
            <a:picLocks noChangeAspect="1"/>
          </p:cNvPicPr>
          <p:nvPr/>
        </p:nvPicPr>
        <p:blipFill>
          <a:blip r:embed="rId3"/>
          <a:stretch>
            <a:fillRect/>
          </a:stretch>
        </p:blipFill>
        <p:spPr>
          <a:xfrm>
            <a:off x="8494927" y="630412"/>
            <a:ext cx="2066811" cy="2349152"/>
          </a:xfrm>
          <a:prstGeom prst="rect">
            <a:avLst/>
          </a:prstGeom>
        </p:spPr>
      </p:pic>
      <p:pic>
        <p:nvPicPr>
          <p:cNvPr id="7" name="Picture 6">
            <a:extLst>
              <a:ext uri="{FF2B5EF4-FFF2-40B4-BE49-F238E27FC236}">
                <a16:creationId xmlns:a16="http://schemas.microsoft.com/office/drawing/2014/main" id="{8E7CEB85-FA15-B45B-3D3D-E9AE1E8E9766}"/>
              </a:ext>
            </a:extLst>
          </p:cNvPr>
          <p:cNvPicPr>
            <a:picLocks noChangeAspect="1"/>
          </p:cNvPicPr>
          <p:nvPr/>
        </p:nvPicPr>
        <p:blipFill>
          <a:blip r:embed="rId4"/>
          <a:stretch>
            <a:fillRect/>
          </a:stretch>
        </p:blipFill>
        <p:spPr>
          <a:xfrm>
            <a:off x="2995077" y="2361356"/>
            <a:ext cx="1946039" cy="2389073"/>
          </a:xfrm>
          <a:prstGeom prst="rect">
            <a:avLst/>
          </a:prstGeom>
        </p:spPr>
      </p:pic>
      <p:pic>
        <p:nvPicPr>
          <p:cNvPr id="9" name="Picture 8">
            <a:extLst>
              <a:ext uri="{FF2B5EF4-FFF2-40B4-BE49-F238E27FC236}">
                <a16:creationId xmlns:a16="http://schemas.microsoft.com/office/drawing/2014/main" id="{142911B1-8F6E-B207-FFAD-C11A90643801}"/>
              </a:ext>
            </a:extLst>
          </p:cNvPr>
          <p:cNvPicPr>
            <a:picLocks noChangeAspect="1"/>
          </p:cNvPicPr>
          <p:nvPr/>
        </p:nvPicPr>
        <p:blipFill>
          <a:blip r:embed="rId5"/>
          <a:stretch>
            <a:fillRect/>
          </a:stretch>
        </p:blipFill>
        <p:spPr>
          <a:xfrm>
            <a:off x="7375046" y="4071435"/>
            <a:ext cx="2297829" cy="2421440"/>
          </a:xfrm>
          <a:prstGeom prst="rect">
            <a:avLst/>
          </a:prstGeom>
        </p:spPr>
      </p:pic>
      <p:sp>
        <p:nvSpPr>
          <p:cNvPr id="10" name="Rectangle 9">
            <a:extLst>
              <a:ext uri="{FF2B5EF4-FFF2-40B4-BE49-F238E27FC236}">
                <a16:creationId xmlns:a16="http://schemas.microsoft.com/office/drawing/2014/main" id="{DE4E48C5-6DB4-4F76-4FC0-A94FF2FFBAA3}"/>
              </a:ext>
            </a:extLst>
          </p:cNvPr>
          <p:cNvSpPr/>
          <p:nvPr/>
        </p:nvSpPr>
        <p:spPr>
          <a:xfrm>
            <a:off x="8363824" y="469783"/>
            <a:ext cx="2428932" cy="27348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D795ECF-1AC7-97D3-E8FF-D4005BDC7E61}"/>
              </a:ext>
            </a:extLst>
          </p:cNvPr>
          <p:cNvSpPr/>
          <p:nvPr/>
        </p:nvSpPr>
        <p:spPr>
          <a:xfrm>
            <a:off x="7243943" y="3890272"/>
            <a:ext cx="2428932" cy="27348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7A0CB81-4DA2-4550-971C-59B0C372A4D6}"/>
              </a:ext>
            </a:extLst>
          </p:cNvPr>
          <p:cNvSpPr/>
          <p:nvPr/>
        </p:nvSpPr>
        <p:spPr>
          <a:xfrm>
            <a:off x="2613711" y="2188486"/>
            <a:ext cx="2428932" cy="27348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9DDCC84-FB70-884D-09C7-842EF5978CB6}"/>
              </a:ext>
            </a:extLst>
          </p:cNvPr>
          <p:cNvSpPr txBox="1"/>
          <p:nvPr/>
        </p:nvSpPr>
        <p:spPr>
          <a:xfrm>
            <a:off x="7149359" y="1743741"/>
            <a:ext cx="1845578" cy="461665"/>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US" sz="2400" dirty="0"/>
              <a:t>IAEA TG-6-13</a:t>
            </a:r>
          </a:p>
        </p:txBody>
      </p:sp>
      <p:sp>
        <p:nvSpPr>
          <p:cNvPr id="15" name="TextBox 14">
            <a:extLst>
              <a:ext uri="{FF2B5EF4-FFF2-40B4-BE49-F238E27FC236}">
                <a16:creationId xmlns:a16="http://schemas.microsoft.com/office/drawing/2014/main" id="{3227FDF4-FBBC-B227-DA1E-768A6D7C3E88}"/>
              </a:ext>
            </a:extLst>
          </p:cNvPr>
          <p:cNvSpPr txBox="1"/>
          <p:nvPr/>
        </p:nvSpPr>
        <p:spPr>
          <a:xfrm>
            <a:off x="3837423" y="3840602"/>
            <a:ext cx="3011648" cy="461665"/>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r>
              <a:rPr lang="en-US" sz="2400" dirty="0"/>
              <a:t>IAEA TECDOC-1884</a:t>
            </a:r>
          </a:p>
        </p:txBody>
      </p:sp>
      <p:sp>
        <p:nvSpPr>
          <p:cNvPr id="16" name="TextBox 15">
            <a:extLst>
              <a:ext uri="{FF2B5EF4-FFF2-40B4-BE49-F238E27FC236}">
                <a16:creationId xmlns:a16="http://schemas.microsoft.com/office/drawing/2014/main" id="{61D5A619-7DDC-72BA-FE1A-372BB8E3124C}"/>
              </a:ext>
            </a:extLst>
          </p:cNvPr>
          <p:cNvSpPr txBox="1"/>
          <p:nvPr/>
        </p:nvSpPr>
        <p:spPr>
          <a:xfrm>
            <a:off x="4037410" y="5227986"/>
            <a:ext cx="4420998" cy="461665"/>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marL="0" indent="0">
              <a:buNone/>
            </a:pPr>
            <a:r>
              <a:rPr lang="en-US" sz="2400"/>
              <a:t>EPRI Handover/Turnover Guide</a:t>
            </a:r>
            <a:endParaRPr lang="en-US" sz="2400" dirty="0"/>
          </a:p>
        </p:txBody>
      </p:sp>
    </p:spTree>
    <p:extLst>
      <p:ext uri="{BB962C8B-B14F-4D97-AF65-F5344CB8AC3E}">
        <p14:creationId xmlns:p14="http://schemas.microsoft.com/office/powerpoint/2010/main" val="2207433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2D09ABCE-E330-4A01-8784-9BFD9D6A054A}"/>
              </a:ext>
            </a:extLst>
          </p:cNvPr>
          <p:cNvSpPr txBox="1">
            <a:spLocks/>
          </p:cNvSpPr>
          <p:nvPr/>
        </p:nvSpPr>
        <p:spPr>
          <a:xfrm>
            <a:off x="2485335" y="643347"/>
            <a:ext cx="9067799"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Why is Knowledge Transfer Important?</a:t>
            </a:r>
          </a:p>
        </p:txBody>
      </p:sp>
      <p:pic>
        <p:nvPicPr>
          <p:cNvPr id="7" name="Picture 6" descr="A group of colored pencils&#10;&#10;Description automatically generated with medium confidence">
            <a:extLst>
              <a:ext uri="{FF2B5EF4-FFF2-40B4-BE49-F238E27FC236}">
                <a16:creationId xmlns:a16="http://schemas.microsoft.com/office/drawing/2014/main" id="{C172C077-75D4-4BF1-A99E-29068CA651CA}"/>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106248" y="1834631"/>
            <a:ext cx="6629400" cy="5372100"/>
          </a:xfrm>
          <a:prstGeom prst="rect">
            <a:avLst/>
          </a:prstGeom>
        </p:spPr>
      </p:pic>
    </p:spTree>
    <p:extLst>
      <p:ext uri="{BB962C8B-B14F-4D97-AF65-F5344CB8AC3E}">
        <p14:creationId xmlns:p14="http://schemas.microsoft.com/office/powerpoint/2010/main" val="1186779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F788E6-3CC0-4D62-A4DA-FECCA09357A7}"/>
              </a:ext>
            </a:extLst>
          </p:cNvPr>
          <p:cNvSpPr>
            <a:spLocks noGrp="1"/>
          </p:cNvSpPr>
          <p:nvPr>
            <p:ph type="title"/>
          </p:nvPr>
        </p:nvSpPr>
        <p:spPr/>
        <p:txBody>
          <a:bodyPr>
            <a:normAutofit/>
          </a:bodyPr>
          <a:lstStyle/>
          <a:p>
            <a:r>
              <a:rPr lang="en-US" sz="4000" dirty="0"/>
              <a:t>Nuclear Knowledge Must Transfer to Owner Operator …</a:t>
            </a:r>
          </a:p>
        </p:txBody>
      </p:sp>
      <p:sp>
        <p:nvSpPr>
          <p:cNvPr id="5" name="Content Placeholder 4">
            <a:extLst>
              <a:ext uri="{FF2B5EF4-FFF2-40B4-BE49-F238E27FC236}">
                <a16:creationId xmlns:a16="http://schemas.microsoft.com/office/drawing/2014/main" id="{F794DFB0-101B-4022-BD1C-37758E0A9C31}"/>
              </a:ext>
            </a:extLst>
          </p:cNvPr>
          <p:cNvSpPr>
            <a:spLocks noGrp="1"/>
          </p:cNvSpPr>
          <p:nvPr>
            <p:ph idx="1"/>
          </p:nvPr>
        </p:nvSpPr>
        <p:spPr>
          <a:xfrm>
            <a:off x="2286000" y="1690688"/>
            <a:ext cx="9685090" cy="4928226"/>
          </a:xfrm>
        </p:spPr>
        <p:txBody>
          <a:bodyPr>
            <a:normAutofit fontScale="92500" lnSpcReduction="10000"/>
          </a:bodyPr>
          <a:lstStyle/>
          <a:p>
            <a:pPr algn="just"/>
            <a:r>
              <a:rPr lang="en-US" dirty="0"/>
              <a:t>Nuclear Equipment, Processes and Requirements are special and unique – only a small number of engineering suppliers and workers understand the construction, licensing and operation of NPP’s.</a:t>
            </a:r>
          </a:p>
          <a:p>
            <a:pPr algn="just"/>
            <a:r>
              <a:rPr lang="en-US" dirty="0"/>
              <a:t>The Owner/Operator must understand the plant because it is the legal license holder, not the constructor or vendor, and the O/O is ultimately responsible to the regulator and public for safe and reliable operation.</a:t>
            </a:r>
          </a:p>
          <a:p>
            <a:pPr algn="just"/>
            <a:r>
              <a:rPr lang="en-US" dirty="0"/>
              <a:t>This requirement competes with the opposing desire of the supplier or constructor to guard and preserve as much of their Intellectual Property and Proprietary Processes as possible (“Trade Secrets”).</a:t>
            </a:r>
          </a:p>
          <a:p>
            <a:pPr algn="just"/>
            <a:r>
              <a:rPr lang="en-US" dirty="0"/>
              <a:t>In addition to this, many nations view their nuclear knowledge as a strategic resource or security issue, and are reluctant to release nuclear knowledge to foreign operators, even if they are under binding treaties, contract agreements or NDA’s.</a:t>
            </a:r>
          </a:p>
          <a:p>
            <a:pPr algn="just"/>
            <a:endParaRPr lang="en-US" dirty="0"/>
          </a:p>
        </p:txBody>
      </p:sp>
    </p:spTree>
    <p:extLst>
      <p:ext uri="{BB962C8B-B14F-4D97-AF65-F5344CB8AC3E}">
        <p14:creationId xmlns:p14="http://schemas.microsoft.com/office/powerpoint/2010/main" val="2294082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2D09ABCE-E330-4A01-8784-9BFD9D6A054A}"/>
              </a:ext>
            </a:extLst>
          </p:cNvPr>
          <p:cNvSpPr txBox="1">
            <a:spLocks/>
          </p:cNvSpPr>
          <p:nvPr/>
        </p:nvSpPr>
        <p:spPr>
          <a:xfrm>
            <a:off x="2485335" y="643347"/>
            <a:ext cx="9067799"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Why is Knowledge Transfer Important?</a:t>
            </a:r>
          </a:p>
        </p:txBody>
      </p:sp>
      <p:pic>
        <p:nvPicPr>
          <p:cNvPr id="5" name="Picture 4">
            <a:extLst>
              <a:ext uri="{FF2B5EF4-FFF2-40B4-BE49-F238E27FC236}">
                <a16:creationId xmlns:a16="http://schemas.microsoft.com/office/drawing/2014/main" id="{8110710B-397D-1EDC-7392-8739413EA1A4}"/>
              </a:ext>
            </a:extLst>
          </p:cNvPr>
          <p:cNvPicPr>
            <a:picLocks noChangeAspect="1"/>
          </p:cNvPicPr>
          <p:nvPr/>
        </p:nvPicPr>
        <p:blipFill>
          <a:blip r:embed="rId3"/>
          <a:stretch>
            <a:fillRect/>
          </a:stretch>
        </p:blipFill>
        <p:spPr>
          <a:xfrm>
            <a:off x="3000054" y="1535344"/>
            <a:ext cx="9067798" cy="4784653"/>
          </a:xfrm>
          <a:prstGeom prst="rect">
            <a:avLst/>
          </a:prstGeom>
        </p:spPr>
      </p:pic>
    </p:spTree>
    <p:extLst>
      <p:ext uri="{BB962C8B-B14F-4D97-AF65-F5344CB8AC3E}">
        <p14:creationId xmlns:p14="http://schemas.microsoft.com/office/powerpoint/2010/main" val="2536842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F788E6-3CC0-4D62-A4DA-FECCA09357A7}"/>
              </a:ext>
            </a:extLst>
          </p:cNvPr>
          <p:cNvSpPr>
            <a:spLocks noGrp="1"/>
          </p:cNvSpPr>
          <p:nvPr>
            <p:ph type="title"/>
          </p:nvPr>
        </p:nvSpPr>
        <p:spPr>
          <a:xfrm>
            <a:off x="2286000" y="365125"/>
            <a:ext cx="9685090" cy="1325563"/>
          </a:xfrm>
        </p:spPr>
        <p:txBody>
          <a:bodyPr>
            <a:normAutofit/>
          </a:bodyPr>
          <a:lstStyle/>
          <a:p>
            <a:r>
              <a:rPr lang="en-US" sz="3600" dirty="0"/>
              <a:t>Types of Nuclear Knowledge Transfer:  </a:t>
            </a:r>
            <a:br>
              <a:rPr lang="en-US" sz="3600" dirty="0"/>
            </a:br>
            <a:r>
              <a:rPr lang="en-US" sz="3200" dirty="0"/>
              <a:t>Some will be more difficult to obtain than others …</a:t>
            </a:r>
            <a:endParaRPr lang="en-US" sz="3600" dirty="0"/>
          </a:p>
        </p:txBody>
      </p:sp>
      <p:sp>
        <p:nvSpPr>
          <p:cNvPr id="5" name="Content Placeholder 4">
            <a:extLst>
              <a:ext uri="{FF2B5EF4-FFF2-40B4-BE49-F238E27FC236}">
                <a16:creationId xmlns:a16="http://schemas.microsoft.com/office/drawing/2014/main" id="{F794DFB0-101B-4022-BD1C-37758E0A9C31}"/>
              </a:ext>
            </a:extLst>
          </p:cNvPr>
          <p:cNvSpPr>
            <a:spLocks noGrp="1"/>
          </p:cNvSpPr>
          <p:nvPr>
            <p:ph idx="1"/>
          </p:nvPr>
        </p:nvSpPr>
        <p:spPr>
          <a:xfrm>
            <a:off x="2286000" y="1690688"/>
            <a:ext cx="9685090" cy="4928226"/>
          </a:xfrm>
        </p:spPr>
        <p:txBody>
          <a:bodyPr>
            <a:normAutofit/>
          </a:bodyPr>
          <a:lstStyle/>
          <a:p>
            <a:pPr algn="just"/>
            <a:r>
              <a:rPr lang="en-US" sz="2400" dirty="0"/>
              <a:t>Many of these data types are operational and will change over plant life, but must be available in a baseline configuration.  Suppliers can be reluctant to provide for commercial reasons, keeping them internal against future NPP work.</a:t>
            </a:r>
          </a:p>
          <a:p>
            <a:pPr algn="just"/>
            <a:r>
              <a:rPr lang="en-US" sz="2400" dirty="0"/>
              <a:t>Design Requirements and Criteria in detail above the minimum PSAR requirements for </a:t>
            </a:r>
            <a:r>
              <a:rPr lang="en-US" sz="2400" dirty="0" smtClean="0"/>
              <a:t>issue of construction license.</a:t>
            </a:r>
            <a:endParaRPr lang="en-US" sz="2400" dirty="0"/>
          </a:p>
          <a:p>
            <a:pPr algn="just"/>
            <a:r>
              <a:rPr lang="en-US" sz="2400" dirty="0"/>
              <a:t>EPC design documents, drawings, alarm setpoints and calculations.  Many of these may no be specifically scheduled in the commercial contract or agreements.</a:t>
            </a:r>
          </a:p>
          <a:p>
            <a:pPr algn="just"/>
            <a:r>
              <a:rPr lang="en-US" sz="2400" dirty="0"/>
              <a:t>Construction Work Order data </a:t>
            </a:r>
            <a:r>
              <a:rPr lang="en-US" sz="2400" dirty="0" smtClean="0"/>
              <a:t>to </a:t>
            </a:r>
            <a:r>
              <a:rPr lang="en-US" sz="2400" dirty="0"/>
              <a:t>establish precise </a:t>
            </a:r>
            <a:r>
              <a:rPr lang="en-US" sz="2400" dirty="0" smtClean="0"/>
              <a:t>baseline plant </a:t>
            </a:r>
            <a:r>
              <a:rPr lang="en-US" sz="2400" dirty="0"/>
              <a:t>configuration </a:t>
            </a:r>
            <a:r>
              <a:rPr lang="en-US" sz="2400" dirty="0" smtClean="0"/>
              <a:t>management at commissioning or other freeze points.</a:t>
            </a:r>
            <a:endParaRPr lang="en-US" sz="2400" dirty="0"/>
          </a:p>
          <a:p>
            <a:pPr algn="just"/>
            <a:r>
              <a:rPr lang="en-US" sz="2400" dirty="0"/>
              <a:t>Procurement and parts specifications, qualification, approved spares lists and stock history.</a:t>
            </a:r>
          </a:p>
        </p:txBody>
      </p:sp>
    </p:spTree>
    <p:extLst>
      <p:ext uri="{BB962C8B-B14F-4D97-AF65-F5344CB8AC3E}">
        <p14:creationId xmlns:p14="http://schemas.microsoft.com/office/powerpoint/2010/main" val="309049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F788E6-3CC0-4D62-A4DA-FECCA09357A7}"/>
              </a:ext>
            </a:extLst>
          </p:cNvPr>
          <p:cNvSpPr>
            <a:spLocks noGrp="1"/>
          </p:cNvSpPr>
          <p:nvPr>
            <p:ph type="title"/>
          </p:nvPr>
        </p:nvSpPr>
        <p:spPr/>
        <p:txBody>
          <a:bodyPr>
            <a:normAutofit/>
          </a:bodyPr>
          <a:lstStyle/>
          <a:p>
            <a:r>
              <a:rPr lang="en-US" sz="4000" dirty="0"/>
              <a:t>What Hinders Nuclear Knowledge Transfer?</a:t>
            </a:r>
          </a:p>
        </p:txBody>
      </p:sp>
      <p:sp>
        <p:nvSpPr>
          <p:cNvPr id="5" name="Content Placeholder 4">
            <a:extLst>
              <a:ext uri="{FF2B5EF4-FFF2-40B4-BE49-F238E27FC236}">
                <a16:creationId xmlns:a16="http://schemas.microsoft.com/office/drawing/2014/main" id="{F794DFB0-101B-4022-BD1C-37758E0A9C31}"/>
              </a:ext>
            </a:extLst>
          </p:cNvPr>
          <p:cNvSpPr>
            <a:spLocks noGrp="1"/>
          </p:cNvSpPr>
          <p:nvPr>
            <p:ph idx="1"/>
          </p:nvPr>
        </p:nvSpPr>
        <p:spPr>
          <a:xfrm>
            <a:off x="2286000" y="1690687"/>
            <a:ext cx="9685090" cy="5247007"/>
          </a:xfrm>
        </p:spPr>
        <p:txBody>
          <a:bodyPr>
            <a:normAutofit/>
          </a:bodyPr>
          <a:lstStyle/>
          <a:p>
            <a:pPr marL="344488" indent="-344488" algn="just"/>
            <a:r>
              <a:rPr lang="en-US" sz="2400" dirty="0"/>
              <a:t>Owner Operators and Electric Utilities often do not develop detailed contract terms in the areas of Design Engineering Knowledge Transfer or Configuration Management during bidding and proposal periods of the new NPP construction.</a:t>
            </a:r>
          </a:p>
          <a:p>
            <a:pPr marL="344488" indent="-344488" algn="just"/>
            <a:r>
              <a:rPr lang="en-US" sz="2400" dirty="0"/>
              <a:t>Constructors and EPC’s often use proprietary (and old) software and databases to track construction progress, parts and cost.  </a:t>
            </a:r>
          </a:p>
          <a:p>
            <a:pPr marL="344488" indent="-344488" algn="just"/>
            <a:r>
              <a:rPr lang="en-US" sz="2400" dirty="0"/>
              <a:t>Data may be turned over to the Owner at turnover or plant commissioning, but often cannot be utilized well due to software incompatibility and </a:t>
            </a:r>
            <a:r>
              <a:rPr lang="en-US" sz="2400" dirty="0" smtClean="0"/>
              <a:t>varying Owner IT infrastructure.</a:t>
            </a:r>
            <a:endParaRPr lang="en-US" sz="2400" dirty="0"/>
          </a:p>
          <a:p>
            <a:pPr marL="344488" indent="-344488" algn="just"/>
            <a:r>
              <a:rPr lang="en-US" sz="2400" dirty="0"/>
              <a:t>Equipment and performance data from EPC and suppliers, in any event is purely history at that point and serves little configuration management benefit.</a:t>
            </a:r>
          </a:p>
        </p:txBody>
      </p:sp>
    </p:spTree>
    <p:extLst>
      <p:ext uri="{BB962C8B-B14F-4D97-AF65-F5344CB8AC3E}">
        <p14:creationId xmlns:p14="http://schemas.microsoft.com/office/powerpoint/2010/main" val="226232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F788E6-3CC0-4D62-A4DA-FECCA09357A7}"/>
              </a:ext>
            </a:extLst>
          </p:cNvPr>
          <p:cNvSpPr>
            <a:spLocks noGrp="1"/>
          </p:cNvSpPr>
          <p:nvPr>
            <p:ph type="title"/>
          </p:nvPr>
        </p:nvSpPr>
        <p:spPr/>
        <p:txBody>
          <a:bodyPr>
            <a:noAutofit/>
          </a:bodyPr>
          <a:lstStyle/>
          <a:p>
            <a:r>
              <a:rPr lang="en-US" sz="3600" dirty="0" smtClean="0"/>
              <a:t>What </a:t>
            </a:r>
            <a:r>
              <a:rPr lang="en-US" sz="3600" dirty="0"/>
              <a:t>is Special about Nuclear Knowledge Sources?</a:t>
            </a:r>
          </a:p>
        </p:txBody>
      </p:sp>
      <p:sp>
        <p:nvSpPr>
          <p:cNvPr id="5" name="Content Placeholder 4">
            <a:extLst>
              <a:ext uri="{FF2B5EF4-FFF2-40B4-BE49-F238E27FC236}">
                <a16:creationId xmlns:a16="http://schemas.microsoft.com/office/drawing/2014/main" id="{F794DFB0-101B-4022-BD1C-37758E0A9C31}"/>
              </a:ext>
            </a:extLst>
          </p:cNvPr>
          <p:cNvSpPr>
            <a:spLocks noGrp="1"/>
          </p:cNvSpPr>
          <p:nvPr>
            <p:ph idx="1"/>
          </p:nvPr>
        </p:nvSpPr>
        <p:spPr>
          <a:xfrm>
            <a:off x="2286000" y="1690688"/>
            <a:ext cx="9685090" cy="5247007"/>
          </a:xfrm>
        </p:spPr>
        <p:txBody>
          <a:bodyPr>
            <a:normAutofit/>
          </a:bodyPr>
          <a:lstStyle/>
          <a:p>
            <a:pPr marL="344488" indent="-344488" algn="just"/>
            <a:r>
              <a:rPr lang="en-US" dirty="0"/>
              <a:t>Even the most mature and experienced NPP operators outsource and contract the bulk of the design and construction of each plant.  </a:t>
            </a:r>
          </a:p>
          <a:p>
            <a:pPr marL="344488" indent="-344488" algn="just"/>
            <a:r>
              <a:rPr lang="en-US" dirty="0"/>
              <a:t>At most the utility or operator may act as their own “Owner’s Engineer” to assist in design review and knowledge capture, but this still requires the cooperation of the external design and supply organizations.</a:t>
            </a:r>
          </a:p>
          <a:p>
            <a:pPr marL="344488" indent="-344488" algn="just"/>
            <a:r>
              <a:rPr lang="en-US" dirty="0"/>
              <a:t>Nuclear suppliers and service providers are particularly protective of their intellectual property (as they interpret this) and thus access to knowledge may also rely on tacit knowledge shared by nuclear professionals in the Owner’s employ or other sources.</a:t>
            </a:r>
          </a:p>
          <a:p>
            <a:pPr marL="344488" indent="-344488" algn="just"/>
            <a:endParaRPr lang="en-US" dirty="0"/>
          </a:p>
        </p:txBody>
      </p:sp>
    </p:spTree>
    <p:extLst>
      <p:ext uri="{BB962C8B-B14F-4D97-AF65-F5344CB8AC3E}">
        <p14:creationId xmlns:p14="http://schemas.microsoft.com/office/powerpoint/2010/main" val="42417946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1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1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1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1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1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1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1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1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1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1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2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ags/tag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10; &#10;                  Non ENEC/Nawah/BOC                                                                                                                                                                                       "/>
  <p:tag name="BJHEADERFOOTERTEXTMARKING" val=" &#10; &#10; &#10;                  Non ENEC/Nawah/BOC                                                                                                                                                                                       "/>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d="http://www.w3.org/2001/XMLSchema" xmlns:xsi="http://www.w3.org/2001/XMLSchema-instance" xmlns="http://www.boldonjames.com/2008/01/sie/internal/label" sislVersion="0" policy="27fd8538-5e65-4672-9c37-085320561f19" origin="userSelected">
  <element uid="68d7374d-7622-42d4-9ae0-acbfa9b43d8b" value=""/>
</sisl>
</file>

<file path=customXml/itemProps1.xml><?xml version="1.0" encoding="utf-8"?>
<ds:datastoreItem xmlns:ds="http://schemas.openxmlformats.org/officeDocument/2006/customXml" ds:itemID="{B0FE103F-C16D-42C9-B73A-0338E0DF7A58}">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3429</Words>
  <Application>Microsoft Office PowerPoint</Application>
  <PresentationFormat>Widescreen</PresentationFormat>
  <Paragraphs>72</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Knowledge Transfer Benchmarking for Nuclear Power</vt:lpstr>
      <vt:lpstr>What is Nuclear Knowledge?</vt:lpstr>
      <vt:lpstr>Industry References …</vt:lpstr>
      <vt:lpstr>PowerPoint Presentation</vt:lpstr>
      <vt:lpstr>Nuclear Knowledge Must Transfer to Owner Operator …</vt:lpstr>
      <vt:lpstr>PowerPoint Presentation</vt:lpstr>
      <vt:lpstr>Types of Nuclear Knowledge Transfer:   Some will be more difficult to obtain than others …</vt:lpstr>
      <vt:lpstr>What Hinders Nuclear Knowledge Transfer?</vt:lpstr>
      <vt:lpstr>What is Special about Nuclear Knowledge Sources?</vt:lpstr>
      <vt:lpstr>Establishing Sustainable Knowledge Transfer Processes and Relationships</vt:lpstr>
      <vt:lpstr>Establishing Sustainable Knowledge Transfer Processes and Relationships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kyle.nase.pkmj@outlook.com</dc:creator>
  <cp:keywords>EXT</cp:keywords>
  <cp:lastModifiedBy>FREELAND Kent (External)</cp:lastModifiedBy>
  <cp:revision>38</cp:revision>
  <dcterms:created xsi:type="dcterms:W3CDTF">2020-10-01T15:13:30Z</dcterms:created>
  <dcterms:modified xsi:type="dcterms:W3CDTF">2022-07-11T05:44:07Z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7d09e92e-a1b4-4a6d-bb64-553ccf2f696c</vt:lpwstr>
  </property>
  <property fmtid="{D5CDD505-2E9C-101B-9397-08002B2CF9AE}" pid="3" name="bjSaver">
    <vt:lpwstr>zLQ32C7pd/TkV1878SXfBSDaQvfUaRET</vt:lpwstr>
  </property>
  <property fmtid="{D5CDD505-2E9C-101B-9397-08002B2CF9AE}" pid="4" name="bjDocumentLabelXML">
    <vt:lpwstr>&lt;?xml version="1.0" encoding="us-ascii"?&gt;&lt;sisl xmlns:xsd="http://www.w3.org/2001/XMLSchema" xmlns:xsi="http://www.w3.org/2001/XMLSchema-instance" sislVersion="0" policy="27fd8538-5e65-4672-9c37-085320561f19" origin="userSelected" xmlns="http://www.boldonj</vt:lpwstr>
  </property>
  <property fmtid="{D5CDD505-2E9C-101B-9397-08002B2CF9AE}" pid="5" name="bjDocumentLabelXML-0">
    <vt:lpwstr>ames.com/2008/01/sie/internal/label"&gt;&lt;element uid="68d7374d-7622-42d4-9ae0-acbfa9b43d8b" value="" /&gt;&lt;/sisl&gt;</vt:lpwstr>
  </property>
  <property fmtid="{D5CDD505-2E9C-101B-9397-08002B2CF9AE}" pid="6" name="bjDocumentSecurityLabel">
    <vt:lpwstr>Non ENEC/Nawah/BOC</vt:lpwstr>
  </property>
  <property fmtid="{D5CDD505-2E9C-101B-9397-08002B2CF9AE}" pid="7" name="DC">
    <vt:lpwstr>EXT</vt:lpwstr>
  </property>
  <property fmtid="{D5CDD505-2E9C-101B-9397-08002B2CF9AE}" pid="8" name="bjSlideMasterFooterText">
    <vt:lpwstr>  
                  Non ENEC/Nawah/BOC                                                                                                                                                                                       </vt:lpwstr>
  </property>
</Properties>
</file>