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305" r:id="rId3"/>
    <p:sldId id="306" r:id="rId4"/>
    <p:sldId id="307" r:id="rId5"/>
    <p:sldId id="308" r:id="rId6"/>
    <p:sldId id="309" r:id="rId7"/>
    <p:sldId id="310" r:id="rId8"/>
    <p:sldId id="297" r:id="rId9"/>
    <p:sldId id="299" r:id="rId10"/>
    <p:sldId id="303" r:id="rId11"/>
    <p:sldId id="300" r:id="rId12"/>
    <p:sldId id="298" r:id="rId13"/>
    <p:sldId id="302" r:id="rId14"/>
    <p:sldId id="304" r:id="rId15"/>
    <p:sldId id="271" r:id="rId16"/>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621" userDrawn="1">
          <p15:clr>
            <a:srgbClr val="A4A3A4"/>
          </p15:clr>
        </p15:guide>
        <p15:guide id="3" pos="380" userDrawn="1">
          <p15:clr>
            <a:srgbClr val="A4A3A4"/>
          </p15:clr>
        </p15:guide>
        <p15:guide id="4" pos="3840" userDrawn="1">
          <p15:clr>
            <a:srgbClr val="A4A3A4"/>
          </p15:clr>
        </p15:guide>
        <p15:guide id="5" pos="7964" userDrawn="1">
          <p15:clr>
            <a:srgbClr val="A4A3A4"/>
          </p15:clr>
        </p15:guide>
        <p15:guide id="6" pos="74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A5D"/>
    <a:srgbClr val="626262"/>
    <a:srgbClr val="007DB9"/>
    <a:srgbClr val="00BCF1"/>
    <a:srgbClr val="B2D235"/>
    <a:srgbClr val="CBE17B"/>
    <a:srgbClr val="FFFF00"/>
    <a:srgbClr val="F263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395" autoAdjust="0"/>
  </p:normalViewPr>
  <p:slideViewPr>
    <p:cSldViewPr snapToGrid="0">
      <p:cViewPr varScale="1">
        <p:scale>
          <a:sx n="95" d="100"/>
          <a:sy n="95" d="100"/>
        </p:scale>
        <p:origin x="104" y="176"/>
      </p:cViewPr>
      <p:guideLst>
        <p:guide orient="horz" pos="4224"/>
        <p:guide orient="horz" pos="621"/>
        <p:guide pos="380"/>
        <p:guide pos="3840"/>
        <p:guide pos="7964"/>
        <p:guide pos="7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8" d="100"/>
          <a:sy n="98" d="100"/>
        </p:scale>
        <p:origin x="-35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7" tIns="46588" rIns="93177" bIns="46588" rtlCol="0"/>
          <a:lstStyle>
            <a:lvl1pPr algn="r">
              <a:defRPr sz="1200"/>
            </a:lvl1pPr>
          </a:lstStyle>
          <a:p>
            <a:fld id="{6887D5B5-AAF5-E049-BD61-44DED065CBA7}" type="datetimeFigureOut">
              <a:rPr lang="en-US" smtClean="0"/>
              <a:t>7/12/2022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7" tIns="46588" rIns="93177" bIns="46588" rtlCol="0" anchor="b"/>
          <a:lstStyle>
            <a:lvl1pPr algn="r">
              <a:defRPr sz="1200"/>
            </a:lvl1pPr>
          </a:lstStyle>
          <a:p>
            <a:fld id="{1808971C-7EE0-E143-B159-75D63E834C71}" type="slidenum">
              <a:rPr lang="en-US" smtClean="0"/>
              <a:t>‹#›</a:t>
            </a:fld>
            <a:endParaRPr lang="en-US"/>
          </a:p>
        </p:txBody>
      </p:sp>
    </p:spTree>
    <p:extLst>
      <p:ext uri="{BB962C8B-B14F-4D97-AF65-F5344CB8AC3E}">
        <p14:creationId xmlns:p14="http://schemas.microsoft.com/office/powerpoint/2010/main" val="3248326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9CB72DD2-5626-FE4F-963F-0C859DE4DB4B}" type="datetimeFigureOut">
              <a:rPr lang="en-US" smtClean="0"/>
              <a:t>7/12/2022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B744EA62-7888-EF4F-AC85-D3E560BB19FB}" type="slidenum">
              <a:rPr lang="en-US" smtClean="0"/>
              <a:t>‹#›</a:t>
            </a:fld>
            <a:endParaRPr lang="en-US"/>
          </a:p>
        </p:txBody>
      </p:sp>
    </p:spTree>
    <p:extLst>
      <p:ext uri="{BB962C8B-B14F-4D97-AF65-F5344CB8AC3E}">
        <p14:creationId xmlns:p14="http://schemas.microsoft.com/office/powerpoint/2010/main" val="4000088191"/>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BCEEF4-6A37-6645-A31D-453801A112A0}"/>
              </a:ext>
            </a:extLst>
          </p:cNvPr>
          <p:cNvPicPr>
            <a:picLocks noChangeAspect="1"/>
          </p:cNvPicPr>
          <p:nvPr userDrawn="1"/>
        </p:nvPicPr>
        <p:blipFill>
          <a:blip r:embed="rId3"/>
          <a:stretch>
            <a:fillRect/>
          </a:stretch>
        </p:blipFill>
        <p:spPr>
          <a:xfrm>
            <a:off x="722376" y="5858510"/>
            <a:ext cx="3054096" cy="392494"/>
          </a:xfrm>
          <a:prstGeom prst="rect">
            <a:avLst/>
          </a:prstGeom>
        </p:spPr>
      </p:pic>
      <p:sp>
        <p:nvSpPr>
          <p:cNvPr id="3" name="Subtitle 2"/>
          <p:cNvSpPr>
            <a:spLocks noGrp="1"/>
          </p:cNvSpPr>
          <p:nvPr userDrawn="1">
            <p:ph type="subTitle" idx="1" hasCustomPrompt="1"/>
          </p:nvPr>
        </p:nvSpPr>
        <p:spPr>
          <a:xfrm>
            <a:off x="640080" y="2831097"/>
            <a:ext cx="8221116" cy="1752599"/>
          </a:xfrm>
          <a:prstGeom prst="rect">
            <a:avLst/>
          </a:prstGeom>
        </p:spPr>
        <p:txBody>
          <a:bodyPr/>
          <a:lstStyle>
            <a:lvl1pPr marL="0" indent="0" algn="l">
              <a:buNone/>
              <a:defRPr sz="2000" b="1" i="0" baseline="0">
                <a:solidFill>
                  <a:srgbClr val="003A5D"/>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14" name="Title 1"/>
          <p:cNvSpPr>
            <a:spLocks noGrp="1"/>
          </p:cNvSpPr>
          <p:nvPr userDrawn="1">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tx1"/>
                </a:solidFill>
                <a:latin typeface="Calibri Light" panose="020F0302020204030204" pitchFamily="34" charset="0"/>
              </a:defRPr>
            </a:lvl1pPr>
          </a:lstStyle>
          <a:p>
            <a:br>
              <a:rPr lang="en-US" dirty="0"/>
            </a:br>
            <a:r>
              <a:rPr lang="en-US" dirty="0"/>
              <a:t>Click to edit title</a:t>
            </a:r>
          </a:p>
        </p:txBody>
      </p:sp>
      <p:sp>
        <p:nvSpPr>
          <p:cNvPr id="7" name="TextBox 6">
            <a:extLst>
              <a:ext uri="{FF2B5EF4-FFF2-40B4-BE49-F238E27FC236}">
                <a16:creationId xmlns:a16="http://schemas.microsoft.com/office/drawing/2014/main" id="{901A0720-3F09-454F-B5DD-3A273653AF6A}"/>
              </a:ext>
            </a:extLst>
          </p:cNvPr>
          <p:cNvSpPr txBox="1"/>
          <p:nvPr userDrawn="1"/>
        </p:nvSpPr>
        <p:spPr>
          <a:xfrm>
            <a:off x="11548872" y="6532487"/>
            <a:ext cx="417208" cy="287259"/>
          </a:xfrm>
          <a:prstGeom prst="rect">
            <a:avLst/>
          </a:prstGeom>
          <a:noFill/>
        </p:spPr>
        <p:txBody>
          <a:bodyPr wrap="square" lIns="0" rIns="0" rtlCol="0">
            <a:noAutofit/>
          </a:bodyPr>
          <a:lstStyle/>
          <a:p>
            <a:pPr algn="r"/>
            <a:endParaRPr lang="en-US" sz="1000" dirty="0">
              <a:solidFill>
                <a:schemeClr val="tx1"/>
              </a:solidFill>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DE3E6C40-63A2-3047-B6BF-D83ABF6DDD9F}"/>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Tree>
    <p:extLst>
      <p:ext uri="{BB962C8B-B14F-4D97-AF65-F5344CB8AC3E}">
        <p14:creationId xmlns:p14="http://schemas.microsoft.com/office/powerpoint/2010/main" val="824201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guide id="4" pos="2376" userDrawn="1">
          <p15:clr>
            <a:srgbClr val="FBAE40"/>
          </p15:clr>
        </p15:guide>
        <p15:guide id="5" orient="horz" pos="3336" userDrawn="1">
          <p15:clr>
            <a:srgbClr val="FBAE40"/>
          </p15:clr>
        </p15:guide>
        <p15:guide id="7" orient="horz" pos="39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48985" y="1280160"/>
            <a:ext cx="5394960" cy="5120640"/>
          </a:xfrm>
          <a:prstGeom prst="rect">
            <a:avLst/>
          </a:prstGeom>
        </p:spPr>
        <p:txBody>
          <a:bodyPr/>
          <a:lstStyle>
            <a:lvl1pPr>
              <a:defRPr sz="2400">
                <a:solidFill>
                  <a:schemeClr val="tx1"/>
                </a:solidFill>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2B86FF44-9761-F74C-AECD-716DDEE3B7A9}"/>
              </a:ext>
            </a:extLst>
          </p:cNvPr>
          <p:cNvSpPr>
            <a:spLocks noGrp="1"/>
          </p:cNvSpPr>
          <p:nvPr>
            <p:ph sz="half" idx="10"/>
          </p:nvPr>
        </p:nvSpPr>
        <p:spPr>
          <a:xfrm>
            <a:off x="457200" y="1280160"/>
            <a:ext cx="5394960" cy="5120640"/>
          </a:xfrm>
          <a:prstGeom prst="rect">
            <a:avLst/>
          </a:prstGeom>
        </p:spPr>
        <p:txBody>
          <a:bodyPr/>
          <a:lstStyle>
            <a:lvl1pPr>
              <a:defRPr sz="2400" baseline="0">
                <a:solidFill>
                  <a:schemeClr val="tx1"/>
                </a:solidFill>
                <a:latin typeface="Calibri" panose="020F0502020204030204" pitchFamily="34" charset="0"/>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AE06530C-4C55-8A48-AFD0-321ED623C79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tx1"/>
                </a:solidFill>
                <a:latin typeface="Calibri" panose="020F0502020204030204" pitchFamily="34" charset="0"/>
                <a:cs typeface="Calibri" panose="020F0502020204030204" pitchFamily="34" charset="0"/>
              </a:rPr>
              <a:pPr algn="r"/>
              <a:t>‹#›</a:t>
            </a:fld>
            <a:endParaRPr lang="en-US" sz="1000" dirty="0">
              <a:solidFill>
                <a:schemeClr val="tx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08F2DB85-614F-0749-A339-37E81ABABDEB}"/>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
        <p:nvSpPr>
          <p:cNvPr id="2" name="Title 1">
            <a:extLst>
              <a:ext uri="{FF2B5EF4-FFF2-40B4-BE49-F238E27FC236}">
                <a16:creationId xmlns:a16="http://schemas.microsoft.com/office/drawing/2014/main" id="{023606E0-A2D9-4D49-BBC9-9D325CBED521}"/>
              </a:ext>
            </a:extLst>
          </p:cNvPr>
          <p:cNvSpPr>
            <a:spLocks noGrp="1"/>
          </p:cNvSpPr>
          <p:nvPr>
            <p:ph type="title" hasCustomPrompt="1"/>
          </p:nvPr>
        </p:nvSpPr>
        <p:spPr>
          <a:xfrm>
            <a:off x="440436" y="146304"/>
            <a:ext cx="11311128" cy="604865"/>
          </a:xfrm>
          <a:prstGeom prst="rect">
            <a:avLst/>
          </a:prstGeom>
        </p:spPr>
        <p:txBody>
          <a:bodyPr anchor="ctr" anchorCtr="0"/>
          <a:lstStyle>
            <a:lvl1pPr algn="ctr">
              <a:defRPr baseline="0">
                <a:solidFill>
                  <a:schemeClr val="tx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76750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ac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4D68A-CA8D-6D46-8DF4-363349D4995D}"/>
              </a:ext>
            </a:extLst>
          </p:cNvPr>
          <p:cNvPicPr>
            <a:picLocks noChangeAspect="1"/>
          </p:cNvPicPr>
          <p:nvPr userDrawn="1"/>
        </p:nvPicPr>
        <p:blipFill>
          <a:blip r:embed="rId2"/>
          <a:stretch>
            <a:fillRect/>
          </a:stretch>
        </p:blipFill>
        <p:spPr>
          <a:xfrm>
            <a:off x="4695823" y="1638812"/>
            <a:ext cx="2808492" cy="2783963"/>
          </a:xfrm>
          <a:prstGeom prst="rect">
            <a:avLst/>
          </a:prstGeom>
        </p:spPr>
      </p:pic>
    </p:spTree>
    <p:extLst>
      <p:ext uri="{BB962C8B-B14F-4D97-AF65-F5344CB8AC3E}">
        <p14:creationId xmlns:p14="http://schemas.microsoft.com/office/powerpoint/2010/main" val="421552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9A5BA9-3948-154C-952B-F1A79C928588}"/>
              </a:ext>
            </a:extLst>
          </p:cNvPr>
          <p:cNvPicPr>
            <a:picLocks noChangeAspect="1"/>
          </p:cNvPicPr>
          <p:nvPr userDrawn="1"/>
        </p:nvPicPr>
        <p:blipFill>
          <a:blip r:embed="rId3"/>
          <a:stretch>
            <a:fillRect/>
          </a:stretch>
        </p:blipFill>
        <p:spPr>
          <a:xfrm>
            <a:off x="726452" y="5858098"/>
            <a:ext cx="3045447" cy="394780"/>
          </a:xfrm>
          <a:prstGeom prst="rect">
            <a:avLst/>
          </a:prstGeom>
        </p:spPr>
      </p:pic>
      <p:sp>
        <p:nvSpPr>
          <p:cNvPr id="7" name="Subtitle 2">
            <a:extLst>
              <a:ext uri="{FF2B5EF4-FFF2-40B4-BE49-F238E27FC236}">
                <a16:creationId xmlns:a16="http://schemas.microsoft.com/office/drawing/2014/main" id="{04A4FD3C-718A-E548-BF6E-B4846844D02C}"/>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8" name="Title 1">
            <a:extLst>
              <a:ext uri="{FF2B5EF4-FFF2-40B4-BE49-F238E27FC236}">
                <a16:creationId xmlns:a16="http://schemas.microsoft.com/office/drawing/2014/main" id="{F2E19A15-D010-ED41-9A60-0CCC0F37FF96}"/>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dirty="0"/>
              <a:t>Click to edit title</a:t>
            </a:r>
          </a:p>
        </p:txBody>
      </p:sp>
      <p:sp>
        <p:nvSpPr>
          <p:cNvPr id="9" name="TextBox 8">
            <a:extLst>
              <a:ext uri="{FF2B5EF4-FFF2-40B4-BE49-F238E27FC236}">
                <a16:creationId xmlns:a16="http://schemas.microsoft.com/office/drawing/2014/main" id="{87A44093-9E17-F745-83A3-3429FB4225BD}"/>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dirty="0">
              <a:solidFill>
                <a:schemeClr val="bg1"/>
              </a:solidFill>
              <a:latin typeface="Calibri" panose="020F0502020204030204" pitchFamily="34" charset="0"/>
              <a:cs typeface="Calibri" panose="020F0502020204030204" pitchFamily="34" charset="0"/>
            </a:endParaRPr>
          </a:p>
        </p:txBody>
      </p:sp>
      <p:sp>
        <p:nvSpPr>
          <p:cNvPr id="10" name="Footer Placeholder 4">
            <a:extLst>
              <a:ext uri="{FF2B5EF4-FFF2-40B4-BE49-F238E27FC236}">
                <a16:creationId xmlns:a16="http://schemas.microsoft.com/office/drawing/2014/main" id="{C259BBC4-2375-A641-8F6C-7C64D31F932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09944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guide id="4" pos="2376" userDrawn="1">
          <p15:clr>
            <a:srgbClr val="FBAE40"/>
          </p15:clr>
        </p15:guide>
        <p15:guide id="5" orient="horz" pos="39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5147B0-3DD1-5848-8249-7A730EC66792}"/>
              </a:ext>
            </a:extLst>
          </p:cNvPr>
          <p:cNvPicPr>
            <a:picLocks noChangeAspect="1"/>
          </p:cNvPicPr>
          <p:nvPr userDrawn="1"/>
        </p:nvPicPr>
        <p:blipFill>
          <a:blip r:embed="rId3"/>
          <a:stretch>
            <a:fillRect/>
          </a:stretch>
        </p:blipFill>
        <p:spPr>
          <a:xfrm>
            <a:off x="720725" y="5859081"/>
            <a:ext cx="3054096" cy="392494"/>
          </a:xfrm>
          <a:prstGeom prst="rect">
            <a:avLst/>
          </a:prstGeom>
        </p:spPr>
      </p:pic>
      <p:sp>
        <p:nvSpPr>
          <p:cNvPr id="7" name="Subtitle 2">
            <a:extLst>
              <a:ext uri="{FF2B5EF4-FFF2-40B4-BE49-F238E27FC236}">
                <a16:creationId xmlns:a16="http://schemas.microsoft.com/office/drawing/2014/main" id="{442126E8-CB99-4F4F-B7F7-F54C44030D97}"/>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8" name="Title 1">
            <a:extLst>
              <a:ext uri="{FF2B5EF4-FFF2-40B4-BE49-F238E27FC236}">
                <a16:creationId xmlns:a16="http://schemas.microsoft.com/office/drawing/2014/main" id="{74247BE7-13BF-6941-BDEC-D920BBC46730}"/>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dirty="0"/>
              <a:t>Click to edit title</a:t>
            </a:r>
          </a:p>
        </p:txBody>
      </p:sp>
      <p:sp>
        <p:nvSpPr>
          <p:cNvPr id="11" name="TextBox 10">
            <a:extLst>
              <a:ext uri="{FF2B5EF4-FFF2-40B4-BE49-F238E27FC236}">
                <a16:creationId xmlns:a16="http://schemas.microsoft.com/office/drawing/2014/main" id="{F518CC83-D7B6-8046-A0A5-B58F0CD5FCD5}"/>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dirty="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229653C5-D8AD-FB43-8898-B67A2F74BCC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Tree>
    <p:extLst>
      <p:ext uri="{BB962C8B-B14F-4D97-AF65-F5344CB8AC3E}">
        <p14:creationId xmlns:p14="http://schemas.microsoft.com/office/powerpoint/2010/main" val="3546514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userDrawn="1">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dirty="0"/>
              <a:t>Section divider</a:t>
            </a:r>
          </a:p>
        </p:txBody>
      </p:sp>
      <p:sp>
        <p:nvSpPr>
          <p:cNvPr id="13" name="TextBox 12">
            <a:extLst>
              <a:ext uri="{FF2B5EF4-FFF2-40B4-BE49-F238E27FC236}">
                <a16:creationId xmlns:a16="http://schemas.microsoft.com/office/drawing/2014/main" id="{82C13C7A-8626-7F46-8A3F-4A799D44951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
        <p:nvSpPr>
          <p:cNvPr id="16" name="Footer Placeholder 4">
            <a:extLst>
              <a:ext uri="{FF2B5EF4-FFF2-40B4-BE49-F238E27FC236}">
                <a16:creationId xmlns:a16="http://schemas.microsoft.com/office/drawing/2014/main" id="{FA50F535-46EF-E842-B218-98EAE9B10E0C}"/>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pic>
        <p:nvPicPr>
          <p:cNvPr id="6" name="Picture 5">
            <a:extLst>
              <a:ext uri="{FF2B5EF4-FFF2-40B4-BE49-F238E27FC236}">
                <a16:creationId xmlns:a16="http://schemas.microsoft.com/office/drawing/2014/main" id="{BA2E4D9E-4579-9C4D-BBA5-EA802EC6658A}"/>
              </a:ext>
            </a:extLst>
          </p:cNvPr>
          <p:cNvPicPr>
            <a:picLocks noChangeAspect="1"/>
          </p:cNvPicPr>
          <p:nvPr userDrawn="1"/>
        </p:nvPicPr>
        <p:blipFill>
          <a:blip r:embed="rId3"/>
          <a:stretch>
            <a:fillRect/>
          </a:stretch>
        </p:blipFill>
        <p:spPr>
          <a:xfrm>
            <a:off x="722376" y="5854954"/>
            <a:ext cx="455435" cy="393192"/>
          </a:xfrm>
          <a:prstGeom prst="rect">
            <a:avLst/>
          </a:prstGeom>
        </p:spPr>
      </p:pic>
    </p:spTree>
    <p:extLst>
      <p:ext uri="{BB962C8B-B14F-4D97-AF65-F5344CB8AC3E}">
        <p14:creationId xmlns:p14="http://schemas.microsoft.com/office/powerpoint/2010/main" val="262148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B4C28A-CF20-BA4A-9928-0AA097CFEA88}"/>
              </a:ext>
            </a:extLst>
          </p:cNvPr>
          <p:cNvSpPr>
            <a:spLocks noGrp="1"/>
          </p:cNvSpPr>
          <p:nvPr>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dirty="0"/>
              <a:t>Section divider</a:t>
            </a:r>
          </a:p>
        </p:txBody>
      </p:sp>
      <p:sp>
        <p:nvSpPr>
          <p:cNvPr id="11" name="TextBox 10">
            <a:extLst>
              <a:ext uri="{FF2B5EF4-FFF2-40B4-BE49-F238E27FC236}">
                <a16:creationId xmlns:a16="http://schemas.microsoft.com/office/drawing/2014/main" id="{135B78EC-D59A-D14E-9611-A71D99F15A87}"/>
              </a:ext>
            </a:extLst>
          </p:cNvPr>
          <p:cNvSpPr txBox="1"/>
          <p:nvPr userDrawn="1"/>
        </p:nvSpPr>
        <p:spPr>
          <a:xfrm>
            <a:off x="11640312" y="6528816"/>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93671E97-BDC7-BF4C-AEAF-51265765FE18}"/>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pic>
        <p:nvPicPr>
          <p:cNvPr id="7" name="Picture 6" descr="Shape, arrow&#10;&#10;Description automatically generated">
            <a:extLst>
              <a:ext uri="{FF2B5EF4-FFF2-40B4-BE49-F238E27FC236}">
                <a16:creationId xmlns:a16="http://schemas.microsoft.com/office/drawing/2014/main" id="{DEBA5CE9-D277-134A-8AA2-CAFBC91974CC}"/>
              </a:ext>
            </a:extLst>
          </p:cNvPr>
          <p:cNvPicPr>
            <a:picLocks noChangeAspect="1"/>
          </p:cNvPicPr>
          <p:nvPr userDrawn="1"/>
        </p:nvPicPr>
        <p:blipFill>
          <a:blip r:embed="rId3"/>
          <a:stretch>
            <a:fillRect/>
          </a:stretch>
        </p:blipFill>
        <p:spPr>
          <a:xfrm>
            <a:off x="720611" y="5854954"/>
            <a:ext cx="457200" cy="395654"/>
          </a:xfrm>
          <a:prstGeom prst="rect">
            <a:avLst/>
          </a:prstGeom>
        </p:spPr>
      </p:pic>
    </p:spTree>
    <p:extLst>
      <p:ext uri="{BB962C8B-B14F-4D97-AF65-F5344CB8AC3E}">
        <p14:creationId xmlns:p14="http://schemas.microsoft.com/office/powerpoint/2010/main" val="52380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167A2C8-F19F-D34F-990C-6FD2A48FABA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
        <p:nvSpPr>
          <p:cNvPr id="10" name="Text Placeholder 2">
            <a:extLst>
              <a:ext uri="{FF2B5EF4-FFF2-40B4-BE49-F238E27FC236}">
                <a16:creationId xmlns:a16="http://schemas.microsoft.com/office/drawing/2014/main" id="{03C9F9C6-A3F2-B442-B75D-43A7D98B9EC0}"/>
              </a:ext>
            </a:extLst>
          </p:cNvPr>
          <p:cNvSpPr>
            <a:spLocks noGrp="1"/>
          </p:cNvSpPr>
          <p:nvPr>
            <p:ph idx="1"/>
          </p:nvPr>
        </p:nvSpPr>
        <p:spPr>
          <a:xfrm>
            <a:off x="457200" y="1280160"/>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6DB732CA-3B90-2A42-9EBC-48F0E677AF04}"/>
              </a:ext>
            </a:extLst>
          </p:cNvPr>
          <p:cNvSpPr>
            <a:spLocks noGrp="1"/>
          </p:cNvSpPr>
          <p:nvPr>
            <p:ph type="title" hasCustomPrompt="1"/>
          </p:nvPr>
        </p:nvSpPr>
        <p:spPr>
          <a:xfrm>
            <a:off x="440436"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dirty="0"/>
              <a:t>Click to edit title </a:t>
            </a:r>
          </a:p>
        </p:txBody>
      </p:sp>
      <p:sp>
        <p:nvSpPr>
          <p:cNvPr id="5" name="Slide Number Placeholder 1">
            <a:extLst>
              <a:ext uri="{FF2B5EF4-FFF2-40B4-BE49-F238E27FC236}">
                <a16:creationId xmlns:a16="http://schemas.microsoft.com/office/drawing/2014/main" id="{2FB4E60D-6F40-124E-AEFC-6BD7E5D7B7E5}"/>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t>‹#›</a:t>
            </a:fld>
            <a:endParaRPr lang="en-US" dirty="0"/>
          </a:p>
        </p:txBody>
      </p:sp>
    </p:spTree>
    <p:extLst>
      <p:ext uri="{BB962C8B-B14F-4D97-AF65-F5344CB8AC3E}">
        <p14:creationId xmlns:p14="http://schemas.microsoft.com/office/powerpoint/2010/main" val="18009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234B16-E452-2049-BDBB-93BDA1835A6A}"/>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3B22D9FE-1A9D-4777-A530-62F5F9B47571}"/>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E0B2FDD4-900E-B142-BA12-079773E183CA}"/>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
        <p:nvSpPr>
          <p:cNvPr id="13" name="Footer Placeholder 4">
            <a:extLst>
              <a:ext uri="{FF2B5EF4-FFF2-40B4-BE49-F238E27FC236}">
                <a16:creationId xmlns:a16="http://schemas.microsoft.com/office/drawing/2014/main" id="{913057CA-CF22-494C-8A52-B066B60D136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
        <p:nvSpPr>
          <p:cNvPr id="14" name="Title Placeholder 1">
            <a:extLst>
              <a:ext uri="{FF2B5EF4-FFF2-40B4-BE49-F238E27FC236}">
                <a16:creationId xmlns:a16="http://schemas.microsoft.com/office/drawing/2014/main" id="{CA84513B-0BF8-FC40-A531-1E7E436F9558}"/>
              </a:ext>
            </a:extLst>
          </p:cNvPr>
          <p:cNvSpPr>
            <a:spLocks noGrp="1"/>
          </p:cNvSpPr>
          <p:nvPr>
            <p:ph type="title" hasCustomPrompt="1"/>
          </p:nvPr>
        </p:nvSpPr>
        <p:spPr>
          <a:xfrm>
            <a:off x="440434"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dirty="0"/>
              <a:t>Click to edit title </a:t>
            </a:r>
          </a:p>
        </p:txBody>
      </p:sp>
    </p:spTree>
    <p:extLst>
      <p:ext uri="{BB962C8B-B14F-4D97-AF65-F5344CB8AC3E}">
        <p14:creationId xmlns:p14="http://schemas.microsoft.com/office/powerpoint/2010/main" val="263538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076C7-8DC5-D848-B3C9-3DE482072AEE}"/>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14" name="Title Placeholder 1">
            <a:extLst>
              <a:ext uri="{FF2B5EF4-FFF2-40B4-BE49-F238E27FC236}">
                <a16:creationId xmlns:a16="http://schemas.microsoft.com/office/drawing/2014/main" id="{173D14FE-1EC1-7444-96A2-097B185D0BC3}"/>
              </a:ext>
            </a:extLst>
          </p:cNvPr>
          <p:cNvSpPr>
            <a:spLocks noGrp="1"/>
          </p:cNvSpPr>
          <p:nvPr>
            <p:ph type="title" hasCustomPrompt="1"/>
          </p:nvPr>
        </p:nvSpPr>
        <p:spPr>
          <a:xfrm>
            <a:off x="438151" y="146304"/>
            <a:ext cx="11315699" cy="604865"/>
          </a:xfrm>
          <a:prstGeom prst="rect">
            <a:avLst/>
          </a:prstGeom>
        </p:spPr>
        <p:txBody>
          <a:bodyPr vert="horz" lIns="0" tIns="0" rIns="0" bIns="0" rtlCol="0" anchor="ctr">
            <a:noAutofit/>
          </a:bodyPr>
          <a:lstStyle>
            <a:lvl1pPr algn="ctr">
              <a:defRPr baseline="0">
                <a:solidFill>
                  <a:schemeClr val="bg1"/>
                </a:solidFill>
                <a:latin typeface="Calibri" panose="020F0502020204030204" pitchFamily="34" charset="0"/>
              </a:defRPr>
            </a:lvl1pPr>
          </a:lstStyle>
          <a:p>
            <a:r>
              <a:rPr lang="en-US" dirty="0"/>
              <a:t>Click to edit title</a:t>
            </a:r>
          </a:p>
        </p:txBody>
      </p:sp>
      <p:sp>
        <p:nvSpPr>
          <p:cNvPr id="16" name="Text Placeholder 2">
            <a:extLst>
              <a:ext uri="{FF2B5EF4-FFF2-40B4-BE49-F238E27FC236}">
                <a16:creationId xmlns:a16="http://schemas.microsoft.com/office/drawing/2014/main" id="{F8356DB8-E15C-5E4A-87E7-DB0988E86208}"/>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4">
            <a:extLst>
              <a:ext uri="{FF2B5EF4-FFF2-40B4-BE49-F238E27FC236}">
                <a16:creationId xmlns:a16="http://schemas.microsoft.com/office/drawing/2014/main" id="{5D3C88D7-F345-0A47-AA40-A7C11EB2298A}"/>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
        <p:nvSpPr>
          <p:cNvPr id="6" name="Slide Number Placeholder 1">
            <a:extLst>
              <a:ext uri="{FF2B5EF4-FFF2-40B4-BE49-F238E27FC236}">
                <a16:creationId xmlns:a16="http://schemas.microsoft.com/office/drawing/2014/main" id="{66A3D480-BE56-2146-A9B1-0D087C7661D8}"/>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t>‹#›</a:t>
            </a:fld>
            <a:endParaRPr lang="en-US"/>
          </a:p>
        </p:txBody>
      </p:sp>
    </p:spTree>
    <p:extLst>
      <p:ext uri="{BB962C8B-B14F-4D97-AF65-F5344CB8AC3E}">
        <p14:creationId xmlns:p14="http://schemas.microsoft.com/office/powerpoint/2010/main" val="1996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CEF403-3361-4041-ABF3-7C3DD306EE00}"/>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84CECAFE-CD26-D948-A2DC-09313FD9E239}"/>
              </a:ext>
            </a:extLst>
          </p:cNvPr>
          <p:cNvSpPr>
            <a:spLocks noGrp="1"/>
          </p:cNvSpPr>
          <p:nvPr>
            <p:ph type="title" hasCustomPrompt="1"/>
          </p:nvPr>
        </p:nvSpPr>
        <p:spPr>
          <a:xfrm>
            <a:off x="457201" y="146304"/>
            <a:ext cx="11287124" cy="604865"/>
          </a:xfrm>
          <a:prstGeom prst="rect">
            <a:avLst/>
          </a:prstGeom>
        </p:spPr>
        <p:txBody>
          <a:bodyPr vert="horz" lIns="0" tIns="0" rIns="0" bIns="0" rtlCol="0" anchor="ctr">
            <a:noAutofit/>
          </a:bodyPr>
          <a:lstStyle>
            <a:lvl1pPr algn="ctr">
              <a:defRPr sz="3200" baseline="0">
                <a:solidFill>
                  <a:schemeClr val="tx1"/>
                </a:solidFill>
                <a:latin typeface="Calibri" panose="020F0502020204030204" pitchFamily="34" charset="0"/>
              </a:defRPr>
            </a:lvl1pPr>
          </a:lstStyle>
          <a:p>
            <a:r>
              <a:rPr lang="en-US" dirty="0"/>
              <a:t>Click to edit title</a:t>
            </a:r>
          </a:p>
        </p:txBody>
      </p:sp>
      <p:sp>
        <p:nvSpPr>
          <p:cNvPr id="8" name="Footer Placeholder 4">
            <a:extLst>
              <a:ext uri="{FF2B5EF4-FFF2-40B4-BE49-F238E27FC236}">
                <a16:creationId xmlns:a16="http://schemas.microsoft.com/office/drawing/2014/main" id="{F0CB4A54-C8AB-0C46-B0CE-62294C89BF29}"/>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
        <p:nvSpPr>
          <p:cNvPr id="9" name="TextBox 8">
            <a:extLst>
              <a:ext uri="{FF2B5EF4-FFF2-40B4-BE49-F238E27FC236}">
                <a16:creationId xmlns:a16="http://schemas.microsoft.com/office/drawing/2014/main" id="{D499C817-0AD4-6F46-878E-977FCA434A78}"/>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52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0" r="100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F3F82-B91F-BE45-A455-EE81F9F48781}"/>
              </a:ext>
            </a:extLst>
          </p:cNvPr>
          <p:cNvPicPr>
            <a:picLocks noChangeAspect="1"/>
          </p:cNvPicPr>
          <p:nvPr userDrawn="1"/>
        </p:nvPicPr>
        <p:blipFill>
          <a:blip r:embed="rId14"/>
          <a:stretch>
            <a:fillRect/>
          </a:stretch>
        </p:blipFill>
        <p:spPr>
          <a:xfrm>
            <a:off x="0" y="0"/>
            <a:ext cx="12188952" cy="914171"/>
          </a:xfrm>
          <a:prstGeom prst="rect">
            <a:avLst/>
          </a:prstGeom>
        </p:spPr>
      </p:pic>
      <p:sp>
        <p:nvSpPr>
          <p:cNvPr id="11" name="Footer Placeholder 4">
            <a:extLst>
              <a:ext uri="{FF2B5EF4-FFF2-40B4-BE49-F238E27FC236}">
                <a16:creationId xmlns:a16="http://schemas.microsoft.com/office/drawing/2014/main" id="{3CCAA552-1C24-CD40-95BB-B50DECA3971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2" name="Slide Number Placeholder 1">
            <a:extLst>
              <a:ext uri="{FF2B5EF4-FFF2-40B4-BE49-F238E27FC236}">
                <a16:creationId xmlns:a16="http://schemas.microsoft.com/office/drawing/2014/main" id="{C9CBF982-BE2A-0549-BE12-C196BD81F88A}"/>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t>‹#›</a:t>
            </a:fld>
            <a:endParaRPr lang="en-US" dirty="0"/>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5" r:id="rId3"/>
    <p:sldLayoutId id="2147483706" r:id="rId4"/>
    <p:sldLayoutId id="2147483717" r:id="rId5"/>
    <p:sldLayoutId id="2147483672" r:id="rId6"/>
    <p:sldLayoutId id="2147483738" r:id="rId7"/>
    <p:sldLayoutId id="2147483739" r:id="rId8"/>
    <p:sldLayoutId id="2147483736" r:id="rId9"/>
    <p:sldLayoutId id="2147483699" r:id="rId10"/>
    <p:sldLayoutId id="2147483669" r:id="rId11"/>
  </p:sldLayoutIdLst>
  <p:hf hdr="0" ftr="0" dt="0"/>
  <p:txStyles>
    <p:titleStyle>
      <a:lvl1pPr algn="l" defTabSz="609585" rtl="0" eaLnBrk="1" latinLnBrk="0" hangingPunct="1">
        <a:spcBef>
          <a:spcPct val="0"/>
        </a:spcBef>
        <a:buNone/>
        <a:defRPr sz="3200" b="0" kern="1200">
          <a:solidFill>
            <a:schemeClr val="bg1"/>
          </a:solidFill>
          <a:latin typeface="Rockwell" panose="02060603020205020403" pitchFamily="18" charset="77"/>
          <a:ea typeface="+mj-ea"/>
          <a:cs typeface="+mj-cs"/>
        </a:defRPr>
      </a:lvl1pPr>
    </p:titleStyle>
    <p:bodyStyle>
      <a:lvl1pPr marL="230712" indent="-230712" algn="l" defTabSz="609585" rtl="0" eaLnBrk="1" latinLnBrk="0" hangingPunct="1">
        <a:spcBef>
          <a:spcPts val="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1pPr>
      <a:lvl2pPr marL="455073" indent="-224361" algn="l" defTabSz="609585" rtl="0" eaLnBrk="1" latinLnBrk="0" hangingPunct="1">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83667" indent="-228594" algn="l" defTabSz="609585" rtl="0" eaLnBrk="1" latinLnBrk="0" hangingPunct="1">
        <a:spcBef>
          <a:spcPts val="0"/>
        </a:spcBef>
        <a:buFont typeface="Arial" panose="020B0604020202020204" pitchFamily="34" charset="0"/>
        <a:buChar char="»"/>
        <a:defRPr sz="2133" kern="1200">
          <a:solidFill>
            <a:schemeClr val="tx1"/>
          </a:solidFill>
          <a:latin typeface="Calibri" panose="020F0502020204030204" pitchFamily="34" charset="0"/>
          <a:ea typeface="+mn-ea"/>
          <a:cs typeface="Calibri" panose="020F0502020204030204" pitchFamily="34" charset="0"/>
        </a:defRPr>
      </a:lvl3pPr>
      <a:lvl4pPr marL="916494" indent="-232828"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4pPr>
      <a:lvl5pPr marL="1145089" indent="-228594"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orient="horz" pos="4104" userDrawn="1">
          <p15:clr>
            <a:srgbClr val="F26B43"/>
          </p15:clr>
        </p15:guide>
        <p15:guide id="5"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AC8D655-9FB4-FF47-AA9D-3128470F53AF}"/>
              </a:ext>
            </a:extLst>
          </p:cNvPr>
          <p:cNvSpPr>
            <a:spLocks noGrp="1"/>
          </p:cNvSpPr>
          <p:nvPr>
            <p:ph type="subTitle" idx="1"/>
          </p:nvPr>
        </p:nvSpPr>
        <p:spPr/>
        <p:txBody>
          <a:bodyPr/>
          <a:lstStyle/>
          <a:p>
            <a:r>
              <a:rPr lang="en-US" dirty="0"/>
              <a:t>Andrew Neal – Southern Nuclear</a:t>
            </a:r>
          </a:p>
          <a:p>
            <a:r>
              <a:rPr lang="en-US" dirty="0"/>
              <a:t>Kevin Kuhn – Sargent &amp; Lundy</a:t>
            </a:r>
          </a:p>
        </p:txBody>
      </p:sp>
      <p:sp>
        <p:nvSpPr>
          <p:cNvPr id="6" name="Title 5">
            <a:extLst>
              <a:ext uri="{FF2B5EF4-FFF2-40B4-BE49-F238E27FC236}">
                <a16:creationId xmlns:a16="http://schemas.microsoft.com/office/drawing/2014/main" id="{4F1DC4DE-2961-D544-B57D-D68BF140FC34}"/>
              </a:ext>
            </a:extLst>
          </p:cNvPr>
          <p:cNvSpPr>
            <a:spLocks noGrp="1"/>
          </p:cNvSpPr>
          <p:nvPr>
            <p:ph type="ctrTitle"/>
          </p:nvPr>
        </p:nvSpPr>
        <p:spPr/>
        <p:txBody>
          <a:bodyPr/>
          <a:lstStyle/>
          <a:p>
            <a:r>
              <a:rPr lang="en-US" dirty="0"/>
              <a:t>Owner’s Acceptance Review</a:t>
            </a:r>
            <a:br>
              <a:rPr lang="en-US" dirty="0"/>
            </a:br>
            <a:r>
              <a:rPr lang="en-US" dirty="0"/>
              <a:t>Best Practice</a:t>
            </a:r>
          </a:p>
        </p:txBody>
      </p:sp>
      <p:pic>
        <p:nvPicPr>
          <p:cNvPr id="1026" name="Picture 3">
            <a:extLst>
              <a:ext uri="{FF2B5EF4-FFF2-40B4-BE49-F238E27FC236}">
                <a16:creationId xmlns:a16="http://schemas.microsoft.com/office/drawing/2014/main" id="{DA3B0AD9-E107-4EC9-B38B-760012F6A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638" y="5309776"/>
            <a:ext cx="2219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6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737C-9751-438C-ACDE-D9223BC47581}"/>
              </a:ext>
            </a:extLst>
          </p:cNvPr>
          <p:cNvSpPr>
            <a:spLocks noGrp="1"/>
          </p:cNvSpPr>
          <p:nvPr>
            <p:ph type="title"/>
          </p:nvPr>
        </p:nvSpPr>
        <p:spPr/>
        <p:txBody>
          <a:bodyPr/>
          <a:lstStyle/>
          <a:p>
            <a:r>
              <a:rPr lang="en-US" dirty="0"/>
              <a:t>IP-ENG-001, “Standard Design Process”</a:t>
            </a:r>
          </a:p>
        </p:txBody>
      </p:sp>
      <p:sp>
        <p:nvSpPr>
          <p:cNvPr id="3" name="Content Placeholder 2">
            <a:extLst>
              <a:ext uri="{FF2B5EF4-FFF2-40B4-BE49-F238E27FC236}">
                <a16:creationId xmlns:a16="http://schemas.microsoft.com/office/drawing/2014/main" id="{3349C7F7-0BFA-47D8-9092-D3E3FDA293C2}"/>
              </a:ext>
            </a:extLst>
          </p:cNvPr>
          <p:cNvSpPr>
            <a:spLocks noGrp="1"/>
          </p:cNvSpPr>
          <p:nvPr>
            <p:ph idx="1"/>
          </p:nvPr>
        </p:nvSpPr>
        <p:spPr>
          <a:xfrm>
            <a:off x="318782" y="1280159"/>
            <a:ext cx="11610363" cy="5120640"/>
          </a:xfrm>
        </p:spPr>
        <p:txBody>
          <a:bodyPr/>
          <a:lstStyle/>
          <a:p>
            <a:pPr marL="224361" lvl="1" indent="0">
              <a:spcAft>
                <a:spcPts val="1200"/>
              </a:spcAft>
              <a:buNone/>
            </a:pPr>
            <a:r>
              <a:rPr lang="en-US" dirty="0">
                <a:effectLst>
                  <a:outerShdw blurRad="38100" dist="38100" dir="2700000" algn="tl">
                    <a:srgbClr val="000000">
                      <a:alpha val="43137"/>
                    </a:srgbClr>
                  </a:outerShdw>
                </a:effectLst>
                <a:latin typeface="Calibri" panose="020F0502020204030204" pitchFamily="34" charset="0"/>
              </a:rPr>
              <a:t>How is OAR different from an Impact Review?  </a:t>
            </a:r>
          </a:p>
          <a:p>
            <a:pPr marL="224361" lvl="1" indent="0">
              <a:spcAft>
                <a:spcPts val="1200"/>
              </a:spcAft>
              <a:buNone/>
            </a:pPr>
            <a:r>
              <a:rPr lang="en-US" b="1" dirty="0">
                <a:latin typeface="Calibri" panose="020F0502020204030204" pitchFamily="34" charset="0"/>
              </a:rPr>
              <a:t>IP-ENG-001, R3 Definitions:</a:t>
            </a:r>
          </a:p>
          <a:p>
            <a:pPr lvl="1">
              <a:spcAft>
                <a:spcPts val="1200"/>
              </a:spcAft>
              <a:buFont typeface="Arial" panose="020B0604020202020204" pitchFamily="34" charset="0"/>
              <a:buChar char="•"/>
            </a:pPr>
            <a:r>
              <a:rPr lang="en-US" b="1" dirty="0">
                <a:solidFill>
                  <a:srgbClr val="000000"/>
                </a:solidFill>
                <a:latin typeface="+mn-lt"/>
              </a:rPr>
              <a:t>Owner Acceptance Review (OAR) </a:t>
            </a:r>
            <a:r>
              <a:rPr lang="en-US" dirty="0">
                <a:solidFill>
                  <a:srgbClr val="000000"/>
                </a:solidFill>
                <a:latin typeface="+mn-lt"/>
              </a:rPr>
              <a:t>– A review performed on </a:t>
            </a:r>
            <a:r>
              <a:rPr lang="en-US" dirty="0">
                <a:solidFill>
                  <a:srgbClr val="00B050"/>
                </a:solidFill>
                <a:effectLst>
                  <a:outerShdw blurRad="38100" dist="38100" dir="2700000" algn="tl">
                    <a:srgbClr val="000000">
                      <a:alpha val="43137"/>
                    </a:srgbClr>
                  </a:outerShdw>
                </a:effectLst>
                <a:latin typeface="+mn-lt"/>
              </a:rPr>
              <a:t>designs or engineering products</a:t>
            </a:r>
            <a:r>
              <a:rPr lang="en-US" dirty="0">
                <a:solidFill>
                  <a:srgbClr val="FF0000"/>
                </a:solidFill>
                <a:latin typeface="+mn-lt"/>
              </a:rPr>
              <a:t> </a:t>
            </a:r>
            <a:r>
              <a:rPr lang="en-US" dirty="0">
                <a:solidFill>
                  <a:srgbClr val="000000"/>
                </a:solidFill>
                <a:latin typeface="+mn-lt"/>
              </a:rPr>
              <a:t>received from external design organizations.</a:t>
            </a:r>
          </a:p>
          <a:p>
            <a:pPr lvl="1">
              <a:spcAft>
                <a:spcPts val="1200"/>
              </a:spcAft>
              <a:buFont typeface="Arial" panose="020B0604020202020204" pitchFamily="34" charset="0"/>
              <a:buChar char="•"/>
            </a:pPr>
            <a:r>
              <a:rPr lang="en-US" b="1" dirty="0">
                <a:solidFill>
                  <a:srgbClr val="000000"/>
                </a:solidFill>
                <a:latin typeface="+mn-lt"/>
              </a:rPr>
              <a:t>Impact Review </a:t>
            </a:r>
            <a:r>
              <a:rPr lang="en-US" dirty="0">
                <a:solidFill>
                  <a:srgbClr val="000000"/>
                </a:solidFill>
                <a:latin typeface="+mn-lt"/>
              </a:rPr>
              <a:t>– Review of an </a:t>
            </a:r>
            <a:r>
              <a:rPr lang="en-US" dirty="0">
                <a:latin typeface="+mn-lt"/>
              </a:rPr>
              <a:t>Engineering Change performed by engineering departments, external stakeholders, etc., with </a:t>
            </a:r>
            <a:r>
              <a:rPr lang="en-US" dirty="0">
                <a:solidFill>
                  <a:srgbClr val="000000"/>
                </a:solidFill>
                <a:latin typeface="+mn-lt"/>
              </a:rPr>
              <a:t>technical competence in the subject matter, as determined by education, training, or experience. The review should verify that </a:t>
            </a:r>
            <a:r>
              <a:rPr lang="en-US" dirty="0">
                <a:solidFill>
                  <a:srgbClr val="FF9900"/>
                </a:solidFill>
                <a:effectLst>
                  <a:outerShdw blurRad="38100" dist="38100" dir="2700000" algn="tl">
                    <a:srgbClr val="000000">
                      <a:alpha val="43137"/>
                    </a:srgbClr>
                  </a:outerShdw>
                </a:effectLst>
                <a:latin typeface="+mn-lt"/>
              </a:rPr>
              <a:t>affected items (procedures, equipment, programs, etc.) and interfaces </a:t>
            </a:r>
            <a:r>
              <a:rPr lang="en-US" dirty="0">
                <a:solidFill>
                  <a:srgbClr val="000000"/>
                </a:solidFill>
                <a:latin typeface="+mn-lt"/>
              </a:rPr>
              <a:t>have been identified.</a:t>
            </a:r>
            <a:endParaRPr lang="en-US" dirty="0">
              <a:effectLst>
                <a:outerShdw blurRad="38100" dist="38100" dir="2700000" algn="tl">
                  <a:srgbClr val="000000">
                    <a:alpha val="43137"/>
                  </a:srgbClr>
                </a:outerShdw>
              </a:effectLst>
              <a:latin typeface="Calibri" panose="020F0502020204030204" pitchFamily="34" charset="0"/>
            </a:endParaRPr>
          </a:p>
          <a:p>
            <a:pPr marL="224361" lvl="1" indent="0">
              <a:spcAft>
                <a:spcPts val="1200"/>
              </a:spcAft>
              <a:buNone/>
            </a:pPr>
            <a:r>
              <a:rPr lang="en-US" dirty="0">
                <a:solidFill>
                  <a:srgbClr val="FF9900"/>
                </a:solidFill>
                <a:effectLst>
                  <a:outerShdw blurRad="38100" dist="38100" dir="2700000" algn="tl">
                    <a:srgbClr val="000000">
                      <a:alpha val="43137"/>
                    </a:srgbClr>
                  </a:outerShdw>
                </a:effectLst>
                <a:latin typeface="Calibri" panose="020F0502020204030204" pitchFamily="34" charset="0"/>
              </a:rPr>
              <a:t>Impact review meetings provide a comprehensive review of the Engineering Change so that all facets of design, scheduling, planning, construction, maintenance, testing, and operations are considered throughout the development of the Engineering Change package.</a:t>
            </a:r>
          </a:p>
          <a:p>
            <a:pPr marL="452955" lvl="2" indent="0">
              <a:buNone/>
            </a:pPr>
            <a:endParaRPr lang="en-US" sz="2400" dirty="0">
              <a:latin typeface="Calibri" panose="020F0502020204030204" pitchFamily="34" charset="0"/>
            </a:endParaRPr>
          </a:p>
          <a:p>
            <a:pPr marL="795855" lvl="2"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47046A2A-A5AE-45C2-99B3-2F8ADFF1DAEB}"/>
              </a:ext>
            </a:extLst>
          </p:cNvPr>
          <p:cNvSpPr>
            <a:spLocks noGrp="1"/>
          </p:cNvSpPr>
          <p:nvPr>
            <p:ph type="sldNum" sz="quarter" idx="4"/>
          </p:nvPr>
        </p:nvSpPr>
        <p:spPr/>
        <p:txBody>
          <a:bodyPr/>
          <a:lstStyle/>
          <a:p>
            <a:pPr algn="r"/>
            <a:fld id="{08203A8B-BBB3-754B-9D6D-000903116BD2}" type="slidenum">
              <a:rPr lang="en-US" smtClean="0"/>
              <a:pPr algn="r"/>
              <a:t>10</a:t>
            </a:fld>
            <a:endParaRPr lang="en-US"/>
          </a:p>
        </p:txBody>
      </p:sp>
    </p:spTree>
    <p:extLst>
      <p:ext uri="{BB962C8B-B14F-4D97-AF65-F5344CB8AC3E}">
        <p14:creationId xmlns:p14="http://schemas.microsoft.com/office/powerpoint/2010/main" val="32044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D0A3-3140-40F4-AA10-318737FF6CA2}"/>
              </a:ext>
            </a:extLst>
          </p:cNvPr>
          <p:cNvSpPr>
            <a:spLocks noGrp="1"/>
          </p:cNvSpPr>
          <p:nvPr>
            <p:ph type="title"/>
          </p:nvPr>
        </p:nvSpPr>
        <p:spPr/>
        <p:txBody>
          <a:bodyPr/>
          <a:lstStyle/>
          <a:p>
            <a:r>
              <a:rPr lang="en-US" dirty="0"/>
              <a:t>IP-ENG-001, “Standard Design Process”</a:t>
            </a:r>
          </a:p>
        </p:txBody>
      </p:sp>
      <p:sp>
        <p:nvSpPr>
          <p:cNvPr id="3" name="Content Placeholder 2">
            <a:extLst>
              <a:ext uri="{FF2B5EF4-FFF2-40B4-BE49-F238E27FC236}">
                <a16:creationId xmlns:a16="http://schemas.microsoft.com/office/drawing/2014/main" id="{3DAFBEE0-697A-41C1-8E96-22457CF00B80}"/>
              </a:ext>
            </a:extLst>
          </p:cNvPr>
          <p:cNvSpPr>
            <a:spLocks noGrp="1"/>
          </p:cNvSpPr>
          <p:nvPr>
            <p:ph idx="1"/>
          </p:nvPr>
        </p:nvSpPr>
        <p:spPr/>
        <p:txBody>
          <a:bodyPr/>
          <a:lstStyle/>
          <a:p>
            <a:pPr marL="0" indent="0">
              <a:spcAft>
                <a:spcPts val="1800"/>
              </a:spcAft>
              <a:buNone/>
            </a:pPr>
            <a:r>
              <a:rPr lang="en-US" dirty="0">
                <a:effectLst>
                  <a:outerShdw blurRad="38100" dist="38100" dir="2700000" algn="tl">
                    <a:srgbClr val="000000">
                      <a:alpha val="43137"/>
                    </a:srgbClr>
                  </a:outerShdw>
                </a:effectLst>
              </a:rPr>
              <a:t>Refer to the Design Attribute Review:</a:t>
            </a:r>
          </a:p>
          <a:p>
            <a:pPr marL="0" indent="0">
              <a:buNone/>
            </a:pPr>
            <a:r>
              <a:rPr lang="en-US" dirty="0"/>
              <a:t>Engineering Disciplines 	Design Team Members</a:t>
            </a:r>
          </a:p>
          <a:p>
            <a:pPr marL="0" indent="0">
              <a:buNone/>
            </a:pPr>
            <a:r>
              <a:rPr lang="en-US" dirty="0"/>
              <a:t>						Design Team Members </a:t>
            </a:r>
          </a:p>
          <a:p>
            <a:pPr marL="0" indent="0">
              <a:buNone/>
            </a:pPr>
            <a:r>
              <a:rPr lang="en-US" dirty="0"/>
              <a:t>Engineering Programs</a:t>
            </a:r>
          </a:p>
          <a:p>
            <a:pPr marL="0" indent="0">
              <a:buNone/>
            </a:pPr>
            <a:r>
              <a:rPr lang="en-US" dirty="0"/>
              <a:t>							Stakeholders</a:t>
            </a:r>
          </a:p>
          <a:p>
            <a:pPr marL="0" indent="0">
              <a:spcAft>
                <a:spcPts val="1200"/>
              </a:spcAft>
              <a:buNone/>
            </a:pPr>
            <a:r>
              <a:rPr lang="en-US" dirty="0"/>
              <a:t>Stakeholders					Stakeholders</a:t>
            </a:r>
          </a:p>
          <a:p>
            <a:pPr marL="0" indent="0">
              <a:buNone/>
            </a:pPr>
            <a:endParaRPr lang="en-US" dirty="0"/>
          </a:p>
          <a:p>
            <a:pPr>
              <a:spcAft>
                <a:spcPts val="1200"/>
              </a:spcAft>
            </a:pPr>
            <a:r>
              <a:rPr lang="en-US" dirty="0">
                <a:solidFill>
                  <a:srgbClr val="00B050"/>
                </a:solidFill>
                <a:effectLst>
                  <a:outerShdw blurRad="38100" dist="38100" dir="2700000" algn="tl">
                    <a:srgbClr val="000000">
                      <a:alpha val="43137"/>
                    </a:srgbClr>
                  </a:outerShdw>
                </a:effectLst>
              </a:rPr>
              <a:t>Owners Acceptance Reviewers </a:t>
            </a:r>
            <a:r>
              <a:rPr lang="en-US" dirty="0"/>
              <a:t>sign the Engineering Change Package (cover sheet)</a:t>
            </a:r>
          </a:p>
          <a:p>
            <a:pPr>
              <a:spcAft>
                <a:spcPts val="1200"/>
              </a:spcAft>
            </a:pPr>
            <a:r>
              <a:rPr lang="en-US" dirty="0">
                <a:solidFill>
                  <a:srgbClr val="FF9900"/>
                </a:solidFill>
                <a:effectLst>
                  <a:outerShdw blurRad="38100" dist="38100" dir="2700000" algn="tl">
                    <a:srgbClr val="000000">
                      <a:alpha val="43137"/>
                    </a:srgbClr>
                  </a:outerShdw>
                </a:effectLst>
              </a:rPr>
              <a:t>Impact Reviewers </a:t>
            </a:r>
            <a:r>
              <a:rPr lang="en-US" dirty="0"/>
              <a:t>sign the final impact review form</a:t>
            </a:r>
          </a:p>
          <a:p>
            <a:pPr marL="0" indent="0">
              <a:buNone/>
            </a:pPr>
            <a:endParaRPr lang="en-US" dirty="0"/>
          </a:p>
        </p:txBody>
      </p:sp>
      <p:sp>
        <p:nvSpPr>
          <p:cNvPr id="4" name="Slide Number Placeholder 3">
            <a:extLst>
              <a:ext uri="{FF2B5EF4-FFF2-40B4-BE49-F238E27FC236}">
                <a16:creationId xmlns:a16="http://schemas.microsoft.com/office/drawing/2014/main" id="{1496F4DB-FF41-409B-8674-7346F1F37464}"/>
              </a:ext>
            </a:extLst>
          </p:cNvPr>
          <p:cNvSpPr>
            <a:spLocks noGrp="1"/>
          </p:cNvSpPr>
          <p:nvPr>
            <p:ph type="sldNum" sz="quarter" idx="4"/>
          </p:nvPr>
        </p:nvSpPr>
        <p:spPr/>
        <p:txBody>
          <a:bodyPr/>
          <a:lstStyle/>
          <a:p>
            <a:pPr algn="r"/>
            <a:fld id="{08203A8B-BBB3-754B-9D6D-000903116BD2}" type="slidenum">
              <a:rPr lang="en-US" smtClean="0"/>
              <a:pPr algn="r"/>
              <a:t>11</a:t>
            </a:fld>
            <a:endParaRPr lang="en-US"/>
          </a:p>
        </p:txBody>
      </p:sp>
      <p:sp>
        <p:nvSpPr>
          <p:cNvPr id="5" name="Arrow: Right 4">
            <a:extLst>
              <a:ext uri="{FF2B5EF4-FFF2-40B4-BE49-F238E27FC236}">
                <a16:creationId xmlns:a16="http://schemas.microsoft.com/office/drawing/2014/main" id="{F247704C-62C8-49EE-95C1-88A0E02BD111}"/>
              </a:ext>
            </a:extLst>
          </p:cNvPr>
          <p:cNvSpPr/>
          <p:nvPr/>
        </p:nvSpPr>
        <p:spPr>
          <a:xfrm>
            <a:off x="3619095" y="2006462"/>
            <a:ext cx="375390" cy="279132"/>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6C2F7191-9214-4366-889A-684CA100B1AF}"/>
              </a:ext>
            </a:extLst>
          </p:cNvPr>
          <p:cNvSpPr/>
          <p:nvPr/>
        </p:nvSpPr>
        <p:spPr>
          <a:xfrm rot="20076079">
            <a:off x="3508646" y="2548391"/>
            <a:ext cx="518694" cy="279132"/>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C7E9FA7-62B8-4600-ACA8-07B38E6CAC61}"/>
              </a:ext>
            </a:extLst>
          </p:cNvPr>
          <p:cNvSpPr/>
          <p:nvPr/>
        </p:nvSpPr>
        <p:spPr>
          <a:xfrm>
            <a:off x="2367814" y="3590216"/>
            <a:ext cx="2283107" cy="279132"/>
          </a:xfrm>
          <a:prstGeom prst="right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6EBF442-B3A6-4AED-B01F-1FCF017DCCD1}"/>
              </a:ext>
            </a:extLst>
          </p:cNvPr>
          <p:cNvSpPr/>
          <p:nvPr/>
        </p:nvSpPr>
        <p:spPr>
          <a:xfrm rot="851724">
            <a:off x="3505260" y="3005334"/>
            <a:ext cx="1128667" cy="279132"/>
          </a:xfrm>
          <a:prstGeom prst="right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0C7D271-80B8-4DBB-972C-AF8495BB85F3}"/>
              </a:ext>
            </a:extLst>
          </p:cNvPr>
          <p:cNvSpPr/>
          <p:nvPr/>
        </p:nvSpPr>
        <p:spPr>
          <a:xfrm>
            <a:off x="7416864" y="1925848"/>
            <a:ext cx="924026" cy="837801"/>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073E203-53E5-4875-87A2-612949B80E60}"/>
              </a:ext>
            </a:extLst>
          </p:cNvPr>
          <p:cNvSpPr/>
          <p:nvPr/>
        </p:nvSpPr>
        <p:spPr>
          <a:xfrm>
            <a:off x="6631806" y="3070048"/>
            <a:ext cx="1709084" cy="837801"/>
          </a:xfrm>
          <a:prstGeom prst="right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23CE24-9C2C-4A44-A5F9-93104F2FBF14}"/>
              </a:ext>
            </a:extLst>
          </p:cNvPr>
          <p:cNvSpPr txBox="1"/>
          <p:nvPr/>
        </p:nvSpPr>
        <p:spPr>
          <a:xfrm>
            <a:off x="8547239" y="2011445"/>
            <a:ext cx="1087655" cy="646331"/>
          </a:xfrm>
          <a:prstGeom prst="rect">
            <a:avLst/>
          </a:prstGeom>
          <a:noFill/>
        </p:spPr>
        <p:txBody>
          <a:bodyPr wrap="square" rtlCol="0">
            <a:spAutoFit/>
          </a:bodyPr>
          <a:lstStyle/>
          <a:p>
            <a:r>
              <a:rPr lang="en-US" sz="3600" b="1" dirty="0">
                <a:solidFill>
                  <a:srgbClr val="00B050"/>
                </a:solidFill>
                <a:effectLst>
                  <a:outerShdw blurRad="38100" dist="38100" dir="2700000" algn="tl">
                    <a:srgbClr val="000000">
                      <a:alpha val="43137"/>
                    </a:srgbClr>
                  </a:outerShdw>
                </a:effectLst>
              </a:rPr>
              <a:t>OAR</a:t>
            </a:r>
          </a:p>
        </p:txBody>
      </p:sp>
      <p:sp>
        <p:nvSpPr>
          <p:cNvPr id="15" name="TextBox 14">
            <a:extLst>
              <a:ext uri="{FF2B5EF4-FFF2-40B4-BE49-F238E27FC236}">
                <a16:creationId xmlns:a16="http://schemas.microsoft.com/office/drawing/2014/main" id="{9BCDD371-1D01-4839-A2AC-E114FF477653}"/>
              </a:ext>
            </a:extLst>
          </p:cNvPr>
          <p:cNvSpPr txBox="1"/>
          <p:nvPr/>
        </p:nvSpPr>
        <p:spPr>
          <a:xfrm>
            <a:off x="8547238" y="3152752"/>
            <a:ext cx="3225661" cy="646331"/>
          </a:xfrm>
          <a:prstGeom prst="rect">
            <a:avLst/>
          </a:prstGeom>
          <a:noFill/>
        </p:spPr>
        <p:txBody>
          <a:bodyPr wrap="square" rtlCol="0">
            <a:spAutoFit/>
          </a:bodyPr>
          <a:lstStyle/>
          <a:p>
            <a:r>
              <a:rPr lang="en-US" sz="3600" b="1" dirty="0">
                <a:solidFill>
                  <a:srgbClr val="FF9900"/>
                </a:solidFill>
                <a:effectLst>
                  <a:outerShdw blurRad="38100" dist="38100" dir="2700000" algn="tl">
                    <a:srgbClr val="000000">
                      <a:alpha val="43137"/>
                    </a:srgbClr>
                  </a:outerShdw>
                </a:effectLst>
              </a:rPr>
              <a:t>Impact Review</a:t>
            </a:r>
          </a:p>
        </p:txBody>
      </p:sp>
    </p:spTree>
    <p:extLst>
      <p:ext uri="{BB962C8B-B14F-4D97-AF65-F5344CB8AC3E}">
        <p14:creationId xmlns:p14="http://schemas.microsoft.com/office/powerpoint/2010/main" val="12587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1000"/>
                                        <p:tgtEl>
                                          <p:spTgt spid="3">
                                            <p:txEl>
                                              <p:pRg st="7" end="7"/>
                                            </p:txEl>
                                          </p:spTgt>
                                        </p:tgtEl>
                                      </p:cBhvr>
                                    </p:animEffect>
                                    <p:anim calcmode="lin" valueType="num">
                                      <p:cBhvr>
                                        <p:cTn id="8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1000"/>
                                        <p:tgtEl>
                                          <p:spTgt spid="3">
                                            <p:txEl>
                                              <p:pRg st="8" end="8"/>
                                            </p:txEl>
                                          </p:spTgt>
                                        </p:tgtEl>
                                      </p:cBhvr>
                                    </p:animEffect>
                                    <p:anim calcmode="lin" valueType="num">
                                      <p:cBhvr>
                                        <p:cTn id="8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D0A3-3140-40F4-AA10-318737FF6CA2}"/>
              </a:ext>
            </a:extLst>
          </p:cNvPr>
          <p:cNvSpPr>
            <a:spLocks noGrp="1"/>
          </p:cNvSpPr>
          <p:nvPr>
            <p:ph type="title"/>
          </p:nvPr>
        </p:nvSpPr>
        <p:spPr/>
        <p:txBody>
          <a:bodyPr/>
          <a:lstStyle/>
          <a:p>
            <a:r>
              <a:rPr lang="en-US" dirty="0"/>
              <a:t>IP-ENG-001, “Standard Design Process”</a:t>
            </a:r>
          </a:p>
        </p:txBody>
      </p:sp>
      <p:sp>
        <p:nvSpPr>
          <p:cNvPr id="3" name="Content Placeholder 2">
            <a:extLst>
              <a:ext uri="{FF2B5EF4-FFF2-40B4-BE49-F238E27FC236}">
                <a16:creationId xmlns:a16="http://schemas.microsoft.com/office/drawing/2014/main" id="{3DAFBEE0-697A-41C1-8E96-22457CF00B80}"/>
              </a:ext>
            </a:extLst>
          </p:cNvPr>
          <p:cNvSpPr>
            <a:spLocks noGrp="1"/>
          </p:cNvSpPr>
          <p:nvPr>
            <p:ph idx="1"/>
          </p:nvPr>
        </p:nvSpPr>
        <p:spPr/>
        <p:txBody>
          <a:bodyPr/>
          <a:lstStyle/>
          <a:p>
            <a:pPr marL="0" indent="0">
              <a:spcAft>
                <a:spcPts val="1200"/>
              </a:spcAft>
              <a:buNone/>
            </a:pPr>
            <a:r>
              <a:rPr lang="en-US" b="1" u="sng" dirty="0">
                <a:effectLst>
                  <a:outerShdw blurRad="38100" dist="38100" dir="2700000" algn="tl">
                    <a:srgbClr val="000000">
                      <a:alpha val="43137"/>
                    </a:srgbClr>
                  </a:outerShdw>
                </a:effectLst>
              </a:rPr>
              <a:t>IP-ENG-001, R3 Roles and Responsibilities:</a:t>
            </a:r>
          </a:p>
          <a:p>
            <a:pPr marL="514350" indent="-514350">
              <a:spcAft>
                <a:spcPts val="1200"/>
              </a:spcAft>
              <a:buAutoNum type="arabicPeriod" startAt="12"/>
            </a:pPr>
            <a:r>
              <a:rPr lang="en-US" dirty="0"/>
              <a:t>Responsible Supervisor (RS) – The supervisor that has overall responsibility for the Engineering Change is responsible for:</a:t>
            </a:r>
          </a:p>
          <a:p>
            <a:pPr marL="0" indent="0">
              <a:spcAft>
                <a:spcPts val="1200"/>
              </a:spcAft>
              <a:buNone/>
            </a:pPr>
            <a:r>
              <a:rPr lang="en-US" dirty="0"/>
              <a:t>	h.	(Utility only) Assigning the Utility reviewer(s) to perform the Owner 				Acceptance Review.</a:t>
            </a:r>
          </a:p>
          <a:p>
            <a:pPr marL="0" indent="0">
              <a:spcAft>
                <a:spcPts val="600"/>
              </a:spcAft>
              <a:buNone/>
            </a:pPr>
            <a:r>
              <a:rPr lang="en-US" dirty="0">
                <a:solidFill>
                  <a:srgbClr val="00B050"/>
                </a:solidFill>
                <a:effectLst>
                  <a:outerShdw blurRad="38100" dist="38100" dir="2700000" algn="tl">
                    <a:srgbClr val="000000">
                      <a:alpha val="43137"/>
                    </a:srgbClr>
                  </a:outerShdw>
                </a:effectLst>
              </a:rPr>
              <a:t>Tips for Successful OARs:</a:t>
            </a:r>
          </a:p>
          <a:p>
            <a:pPr lvl="1">
              <a:spcAft>
                <a:spcPts val="600"/>
              </a:spcAft>
              <a:buFont typeface="Arial" panose="020B0604020202020204" pitchFamily="34" charset="0"/>
              <a:buChar char="•"/>
            </a:pPr>
            <a:r>
              <a:rPr lang="en-US" dirty="0">
                <a:solidFill>
                  <a:srgbClr val="00B050"/>
                </a:solidFill>
                <a:effectLst>
                  <a:outerShdw blurRad="38100" dist="38100" dir="2700000" algn="tl">
                    <a:srgbClr val="000000">
                      <a:alpha val="43137"/>
                    </a:srgbClr>
                  </a:outerShdw>
                </a:effectLst>
                <a:latin typeface="Calibri" panose="020F0502020204030204" pitchFamily="34" charset="0"/>
              </a:rPr>
              <a:t>RE needs to engage the RS early and often.</a:t>
            </a:r>
          </a:p>
          <a:p>
            <a:pPr lvl="1">
              <a:spcAft>
                <a:spcPts val="600"/>
              </a:spcAft>
              <a:buFont typeface="Arial" panose="020B0604020202020204" pitchFamily="34" charset="0"/>
              <a:buChar char="•"/>
            </a:pPr>
            <a:r>
              <a:rPr lang="en-US" dirty="0">
                <a:solidFill>
                  <a:srgbClr val="00B050"/>
                </a:solidFill>
                <a:effectLst>
                  <a:outerShdw blurRad="38100" dist="38100" dir="2700000" algn="tl">
                    <a:srgbClr val="000000">
                      <a:alpha val="43137"/>
                    </a:srgbClr>
                  </a:outerShdw>
                </a:effectLst>
                <a:latin typeface="Calibri" panose="020F0502020204030204" pitchFamily="34" charset="0"/>
              </a:rPr>
              <a:t>RS establishes “Utility OAR Team” (Include </a:t>
            </a:r>
            <a:r>
              <a:rPr lang="en-US" dirty="0" err="1">
                <a:solidFill>
                  <a:srgbClr val="00B050"/>
                </a:solidFill>
                <a:effectLst>
                  <a:outerShdw blurRad="38100" dist="38100" dir="2700000" algn="tl">
                    <a:srgbClr val="000000">
                      <a:alpha val="43137"/>
                    </a:srgbClr>
                  </a:outerShdw>
                </a:effectLst>
                <a:latin typeface="Calibri" panose="020F0502020204030204" pitchFamily="34" charset="0"/>
              </a:rPr>
              <a:t>Eng</a:t>
            </a:r>
            <a:r>
              <a:rPr lang="en-US" dirty="0">
                <a:solidFill>
                  <a:srgbClr val="00B050"/>
                </a:solidFill>
                <a:effectLst>
                  <a:outerShdw blurRad="38100" dist="38100" dir="2700000" algn="tl">
                    <a:srgbClr val="000000">
                      <a:alpha val="43137"/>
                    </a:srgbClr>
                  </a:outerShdw>
                </a:effectLst>
                <a:latin typeface="Calibri" panose="020F0502020204030204" pitchFamily="34" charset="0"/>
              </a:rPr>
              <a:t> Programs, Systems </a:t>
            </a:r>
            <a:r>
              <a:rPr lang="en-US" dirty="0" err="1">
                <a:solidFill>
                  <a:srgbClr val="00B050"/>
                </a:solidFill>
                <a:effectLst>
                  <a:outerShdw blurRad="38100" dist="38100" dir="2700000" algn="tl">
                    <a:srgbClr val="000000">
                      <a:alpha val="43137"/>
                    </a:srgbClr>
                  </a:outerShdw>
                </a:effectLst>
                <a:latin typeface="Calibri" panose="020F0502020204030204" pitchFamily="34" charset="0"/>
              </a:rPr>
              <a:t>Eng</a:t>
            </a:r>
            <a:r>
              <a:rPr lang="en-US" dirty="0">
                <a:solidFill>
                  <a:srgbClr val="00B050"/>
                </a:solidFill>
                <a:effectLst>
                  <a:outerShdw blurRad="38100" dist="38100" dir="2700000" algn="tl">
                    <a:srgbClr val="000000">
                      <a:alpha val="43137"/>
                    </a:srgbClr>
                  </a:outerShdw>
                </a:effectLst>
                <a:latin typeface="Calibri" panose="020F0502020204030204" pitchFamily="34" charset="0"/>
              </a:rPr>
              <a:t>, Licensing, etc.)</a:t>
            </a:r>
          </a:p>
          <a:p>
            <a:pPr lvl="1">
              <a:spcAft>
                <a:spcPts val="600"/>
              </a:spcAft>
              <a:buFont typeface="Arial" panose="020B0604020202020204" pitchFamily="34" charset="0"/>
              <a:buChar char="•"/>
            </a:pPr>
            <a:r>
              <a:rPr lang="en-US" dirty="0">
                <a:solidFill>
                  <a:srgbClr val="00B050"/>
                </a:solidFill>
                <a:effectLst>
                  <a:outerShdw blurRad="38100" dist="38100" dir="2700000" algn="tl">
                    <a:srgbClr val="000000">
                      <a:alpha val="43137"/>
                    </a:srgbClr>
                  </a:outerShdw>
                </a:effectLst>
                <a:latin typeface="Calibri" panose="020F0502020204030204" pitchFamily="34" charset="0"/>
              </a:rPr>
              <a:t>Utility OAR Team is actively engaged with the A/E counterparts throughout the project.  (Don’t wait until FIRM to engage OAR team)</a:t>
            </a:r>
          </a:p>
          <a:p>
            <a:pPr lvl="1">
              <a:spcAft>
                <a:spcPts val="600"/>
              </a:spcAft>
              <a:buFont typeface="Arial" panose="020B0604020202020204" pitchFamily="34" charset="0"/>
              <a:buChar char="•"/>
            </a:pPr>
            <a:r>
              <a:rPr lang="en-US" dirty="0">
                <a:solidFill>
                  <a:srgbClr val="00B050"/>
                </a:solidFill>
                <a:effectLst>
                  <a:outerShdw blurRad="38100" dist="38100" dir="2700000" algn="tl">
                    <a:srgbClr val="000000">
                      <a:alpha val="43137"/>
                    </a:srgbClr>
                  </a:outerShdw>
                </a:effectLst>
                <a:latin typeface="Calibri" panose="020F0502020204030204" pitchFamily="34" charset="0"/>
              </a:rPr>
              <a:t>OARs can be conducted as a team in a meeting setting (promotes collaboration).</a:t>
            </a:r>
          </a:p>
          <a:p>
            <a:pPr lvl="1">
              <a:spcAft>
                <a:spcPts val="600"/>
              </a:spcAft>
              <a:buFont typeface="Arial" panose="020B0604020202020204" pitchFamily="34" charset="0"/>
              <a:buChar char="•"/>
            </a:pPr>
            <a:endParaRPr lang="en-US" dirty="0">
              <a:solidFill>
                <a:srgbClr val="00B050"/>
              </a:solidFill>
              <a:effectLst>
                <a:outerShdw blurRad="38100" dist="38100" dir="2700000" algn="tl">
                  <a:srgbClr val="000000">
                    <a:alpha val="43137"/>
                  </a:srgbClr>
                </a:outerShdw>
              </a:effectLst>
              <a:latin typeface="Calibri" panose="020F0502020204030204" pitchFamily="34" charset="0"/>
            </a:endParaRPr>
          </a:p>
          <a:p>
            <a:pPr marL="0" indent="0">
              <a:spcAft>
                <a:spcPts val="1200"/>
              </a:spcAft>
              <a:buNone/>
            </a:pPr>
            <a:endParaRPr lang="en-US" dirty="0"/>
          </a:p>
          <a:p>
            <a:pPr marL="0" indent="0">
              <a:spcAft>
                <a:spcPts val="1200"/>
              </a:spcAft>
              <a:buNone/>
            </a:pPr>
            <a:endParaRPr lang="en-US" dirty="0"/>
          </a:p>
          <a:p>
            <a:pPr>
              <a:spcAft>
                <a:spcPts val="1200"/>
              </a:spcAft>
            </a:pPr>
            <a:endParaRPr lang="en-US" dirty="0"/>
          </a:p>
        </p:txBody>
      </p:sp>
      <p:sp>
        <p:nvSpPr>
          <p:cNvPr id="4" name="Slide Number Placeholder 3">
            <a:extLst>
              <a:ext uri="{FF2B5EF4-FFF2-40B4-BE49-F238E27FC236}">
                <a16:creationId xmlns:a16="http://schemas.microsoft.com/office/drawing/2014/main" id="{1496F4DB-FF41-409B-8674-7346F1F37464}"/>
              </a:ext>
            </a:extLst>
          </p:cNvPr>
          <p:cNvSpPr>
            <a:spLocks noGrp="1"/>
          </p:cNvSpPr>
          <p:nvPr>
            <p:ph type="sldNum" sz="quarter" idx="4"/>
          </p:nvPr>
        </p:nvSpPr>
        <p:spPr/>
        <p:txBody>
          <a:bodyPr/>
          <a:lstStyle/>
          <a:p>
            <a:pPr algn="r"/>
            <a:fld id="{08203A8B-BBB3-754B-9D6D-000903116BD2}" type="slidenum">
              <a:rPr lang="en-US" smtClean="0"/>
              <a:pPr algn="r"/>
              <a:t>12</a:t>
            </a:fld>
            <a:endParaRPr lang="en-US"/>
          </a:p>
        </p:txBody>
      </p:sp>
    </p:spTree>
    <p:extLst>
      <p:ext uri="{BB962C8B-B14F-4D97-AF65-F5344CB8AC3E}">
        <p14:creationId xmlns:p14="http://schemas.microsoft.com/office/powerpoint/2010/main" val="42652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D0A3-3140-40F4-AA10-318737FF6CA2}"/>
              </a:ext>
            </a:extLst>
          </p:cNvPr>
          <p:cNvSpPr>
            <a:spLocks noGrp="1"/>
          </p:cNvSpPr>
          <p:nvPr>
            <p:ph type="title"/>
          </p:nvPr>
        </p:nvSpPr>
        <p:spPr/>
        <p:txBody>
          <a:bodyPr/>
          <a:lstStyle/>
          <a:p>
            <a:r>
              <a:rPr lang="en-US" dirty="0"/>
              <a:t>IP-ENG-001, “Standard Design Process”</a:t>
            </a:r>
          </a:p>
        </p:txBody>
      </p:sp>
      <p:sp>
        <p:nvSpPr>
          <p:cNvPr id="3" name="Content Placeholder 2">
            <a:extLst>
              <a:ext uri="{FF2B5EF4-FFF2-40B4-BE49-F238E27FC236}">
                <a16:creationId xmlns:a16="http://schemas.microsoft.com/office/drawing/2014/main" id="{3DAFBEE0-697A-41C1-8E96-22457CF00B80}"/>
              </a:ext>
            </a:extLst>
          </p:cNvPr>
          <p:cNvSpPr>
            <a:spLocks noGrp="1"/>
          </p:cNvSpPr>
          <p:nvPr>
            <p:ph idx="1"/>
          </p:nvPr>
        </p:nvSpPr>
        <p:spPr/>
        <p:txBody>
          <a:bodyPr/>
          <a:lstStyle/>
          <a:p>
            <a:pPr marL="0" indent="0">
              <a:spcAft>
                <a:spcPts val="1200"/>
              </a:spcAft>
              <a:buNone/>
            </a:pPr>
            <a:r>
              <a:rPr lang="en-US" b="1" u="sng" dirty="0">
                <a:effectLst>
                  <a:outerShdw blurRad="38100" dist="38100" dir="2700000" algn="tl">
                    <a:srgbClr val="000000">
                      <a:alpha val="43137"/>
                    </a:srgbClr>
                  </a:outerShdw>
                </a:effectLst>
              </a:rPr>
              <a:t>IP-ENG-001, R3 Attachment 9, Expectations for Effective Designs</a:t>
            </a:r>
          </a:p>
          <a:p>
            <a:pPr marL="514350" indent="-514350">
              <a:spcAft>
                <a:spcPts val="1200"/>
              </a:spcAft>
              <a:buFont typeface="+mj-lt"/>
              <a:buAutoNum type="arabicPeriod" startAt="3"/>
            </a:pPr>
            <a:r>
              <a:rPr lang="en-US" dirty="0"/>
              <a:t>Efficient Modification Management</a:t>
            </a:r>
          </a:p>
          <a:p>
            <a:pPr marL="0" indent="0">
              <a:spcAft>
                <a:spcPts val="1200"/>
              </a:spcAft>
              <a:buNone/>
            </a:pPr>
            <a:r>
              <a:rPr lang="en-US" dirty="0"/>
              <a:t>	h.	Owner Acceptance Reviews (OAR) should be established commensurate 			with risk and consequences of the modification.</a:t>
            </a:r>
          </a:p>
          <a:p>
            <a:pPr marL="0" indent="0">
              <a:spcAft>
                <a:spcPts val="1200"/>
              </a:spcAft>
              <a:buNone/>
            </a:pPr>
            <a:endParaRPr lang="en-US" dirty="0"/>
          </a:p>
          <a:p>
            <a:pPr marL="0" indent="0">
              <a:spcAft>
                <a:spcPts val="600"/>
              </a:spcAft>
              <a:buNone/>
            </a:pPr>
            <a:r>
              <a:rPr lang="en-US" dirty="0">
                <a:solidFill>
                  <a:srgbClr val="00B050"/>
                </a:solidFill>
                <a:effectLst>
                  <a:outerShdw blurRad="38100" dist="38100" dir="2700000" algn="tl">
                    <a:srgbClr val="000000">
                      <a:alpha val="43137"/>
                    </a:srgbClr>
                  </a:outerShdw>
                </a:effectLst>
              </a:rPr>
              <a:t>Tips for Successful OARs:</a:t>
            </a:r>
          </a:p>
          <a:p>
            <a:pPr>
              <a:spcAft>
                <a:spcPts val="600"/>
              </a:spcAft>
            </a:pPr>
            <a:r>
              <a:rPr lang="en-US" dirty="0">
                <a:solidFill>
                  <a:srgbClr val="00B050"/>
                </a:solidFill>
                <a:effectLst>
                  <a:outerShdw blurRad="38100" dist="38100" dir="2700000" algn="tl">
                    <a:srgbClr val="000000">
                      <a:alpha val="43137"/>
                    </a:srgbClr>
                  </a:outerShdw>
                </a:effectLst>
              </a:rPr>
              <a:t>Utility OAR Team Members engage with supervisors for OAR input (i.e., discuss discipline design elements and A/E performance)</a:t>
            </a:r>
          </a:p>
          <a:p>
            <a:pPr>
              <a:spcAft>
                <a:spcPts val="600"/>
              </a:spcAft>
            </a:pPr>
            <a:r>
              <a:rPr lang="en-US" dirty="0">
                <a:solidFill>
                  <a:srgbClr val="00B050"/>
                </a:solidFill>
                <a:effectLst>
                  <a:outerShdw blurRad="38100" dist="38100" dir="2700000" algn="tl">
                    <a:srgbClr val="000000">
                      <a:alpha val="43137"/>
                    </a:srgbClr>
                  </a:outerShdw>
                </a:effectLst>
              </a:rPr>
              <a:t>Graded Approach to OAR</a:t>
            </a:r>
          </a:p>
          <a:p>
            <a:pPr>
              <a:spcAft>
                <a:spcPts val="600"/>
              </a:spcAft>
            </a:pPr>
            <a:r>
              <a:rPr lang="en-US" dirty="0">
                <a:solidFill>
                  <a:srgbClr val="00B050"/>
                </a:solidFill>
                <a:effectLst>
                  <a:outerShdw blurRad="38100" dist="38100" dir="2700000" algn="tl">
                    <a:srgbClr val="000000">
                      <a:alpha val="43137"/>
                    </a:srgbClr>
                  </a:outerShdw>
                </a:effectLst>
              </a:rPr>
              <a:t>Develop job aids for each discipline to establish OAR consistency </a:t>
            </a:r>
          </a:p>
          <a:p>
            <a:pPr marL="0" indent="0">
              <a:spcAft>
                <a:spcPts val="1200"/>
              </a:spcAft>
              <a:buNone/>
            </a:pPr>
            <a:endParaRPr lang="en-US" dirty="0"/>
          </a:p>
          <a:p>
            <a:pPr marL="0" indent="0">
              <a:spcAft>
                <a:spcPts val="1200"/>
              </a:spcAft>
              <a:buNone/>
            </a:pPr>
            <a:endParaRPr lang="en-US" dirty="0"/>
          </a:p>
          <a:p>
            <a:pPr>
              <a:spcAft>
                <a:spcPts val="1200"/>
              </a:spcAft>
            </a:pPr>
            <a:endParaRPr lang="en-US" dirty="0"/>
          </a:p>
        </p:txBody>
      </p:sp>
      <p:sp>
        <p:nvSpPr>
          <p:cNvPr id="4" name="Slide Number Placeholder 3">
            <a:extLst>
              <a:ext uri="{FF2B5EF4-FFF2-40B4-BE49-F238E27FC236}">
                <a16:creationId xmlns:a16="http://schemas.microsoft.com/office/drawing/2014/main" id="{1496F4DB-FF41-409B-8674-7346F1F37464}"/>
              </a:ext>
            </a:extLst>
          </p:cNvPr>
          <p:cNvSpPr>
            <a:spLocks noGrp="1"/>
          </p:cNvSpPr>
          <p:nvPr>
            <p:ph type="sldNum" sz="quarter" idx="4"/>
          </p:nvPr>
        </p:nvSpPr>
        <p:spPr/>
        <p:txBody>
          <a:bodyPr/>
          <a:lstStyle/>
          <a:p>
            <a:pPr algn="r"/>
            <a:fld id="{08203A8B-BBB3-754B-9D6D-000903116BD2}" type="slidenum">
              <a:rPr lang="en-US" smtClean="0"/>
              <a:pPr algn="r"/>
              <a:t>13</a:t>
            </a:fld>
            <a:endParaRPr lang="en-US"/>
          </a:p>
        </p:txBody>
      </p:sp>
    </p:spTree>
    <p:extLst>
      <p:ext uri="{BB962C8B-B14F-4D97-AF65-F5344CB8AC3E}">
        <p14:creationId xmlns:p14="http://schemas.microsoft.com/office/powerpoint/2010/main" val="29618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D0A3-3140-40F4-AA10-318737FF6CA2}"/>
              </a:ext>
            </a:extLst>
          </p:cNvPr>
          <p:cNvSpPr>
            <a:spLocks noGrp="1"/>
          </p:cNvSpPr>
          <p:nvPr>
            <p:ph type="title"/>
          </p:nvPr>
        </p:nvSpPr>
        <p:spPr/>
        <p:txBody>
          <a:bodyPr/>
          <a:lstStyle/>
          <a:p>
            <a:r>
              <a:rPr lang="en-US" dirty="0"/>
              <a:t>IP-ENG-001, “Standard Design Process”</a:t>
            </a:r>
          </a:p>
        </p:txBody>
      </p:sp>
      <p:sp>
        <p:nvSpPr>
          <p:cNvPr id="3" name="Content Placeholder 2">
            <a:extLst>
              <a:ext uri="{FF2B5EF4-FFF2-40B4-BE49-F238E27FC236}">
                <a16:creationId xmlns:a16="http://schemas.microsoft.com/office/drawing/2014/main" id="{3DAFBEE0-697A-41C1-8E96-22457CF00B80}"/>
              </a:ext>
            </a:extLst>
          </p:cNvPr>
          <p:cNvSpPr>
            <a:spLocks noGrp="1"/>
          </p:cNvSpPr>
          <p:nvPr>
            <p:ph idx="1"/>
          </p:nvPr>
        </p:nvSpPr>
        <p:spPr/>
        <p:txBody>
          <a:bodyPr/>
          <a:lstStyle/>
          <a:p>
            <a:pPr marL="0" indent="0">
              <a:spcAft>
                <a:spcPts val="1200"/>
              </a:spcAft>
              <a:buNone/>
            </a:pPr>
            <a:r>
              <a:rPr lang="en-US" b="1" u="sng" dirty="0">
                <a:effectLst>
                  <a:outerShdw blurRad="38100" dist="38100" dir="2700000" algn="tl">
                    <a:srgbClr val="000000">
                      <a:alpha val="43137"/>
                    </a:srgbClr>
                  </a:outerShdw>
                </a:effectLst>
              </a:rPr>
              <a:t>Summary</a:t>
            </a:r>
          </a:p>
          <a:p>
            <a:pPr>
              <a:spcAft>
                <a:spcPts val="1200"/>
              </a:spcAft>
            </a:pPr>
            <a:r>
              <a:rPr lang="en-US" dirty="0"/>
              <a:t>OARs are intended to focus on the overall characteristics of a design or project.</a:t>
            </a:r>
          </a:p>
          <a:p>
            <a:pPr>
              <a:spcAft>
                <a:spcPts val="1200"/>
              </a:spcAft>
            </a:pPr>
            <a:r>
              <a:rPr lang="en-US" dirty="0"/>
              <a:t>OARs should focus on the design inputs, interfaces, design methodology used.</a:t>
            </a:r>
          </a:p>
          <a:p>
            <a:pPr>
              <a:spcAft>
                <a:spcPts val="1200"/>
              </a:spcAft>
            </a:pPr>
            <a:r>
              <a:rPr lang="en-US" dirty="0"/>
              <a:t>OARs should also include review for adequate Regulatory/Licensing compliance. </a:t>
            </a:r>
          </a:p>
          <a:p>
            <a:pPr>
              <a:spcAft>
                <a:spcPts val="1200"/>
              </a:spcAft>
            </a:pPr>
            <a:r>
              <a:rPr lang="en-US" dirty="0"/>
              <a:t>OARs do not take the place of the detailed “review” associated with the verification of the individual design activities or deliverables.  </a:t>
            </a:r>
          </a:p>
          <a:p>
            <a:pPr>
              <a:spcAft>
                <a:spcPts val="1200"/>
              </a:spcAft>
            </a:pPr>
            <a:r>
              <a:rPr lang="en-US" dirty="0"/>
              <a:t>RE/RS identify and engage the OAR team early in the design process.</a:t>
            </a:r>
          </a:p>
          <a:p>
            <a:pPr>
              <a:spcAft>
                <a:spcPts val="1200"/>
              </a:spcAft>
            </a:pPr>
            <a:r>
              <a:rPr lang="en-US" dirty="0"/>
              <a:t>OAR Team actively engages with the A/E throughout the design development.</a:t>
            </a:r>
          </a:p>
          <a:p>
            <a:pPr marL="0" indent="0">
              <a:spcAft>
                <a:spcPts val="1200"/>
              </a:spcAft>
              <a:buNone/>
            </a:pPr>
            <a:endParaRPr lang="en-US" dirty="0"/>
          </a:p>
          <a:p>
            <a:pPr marL="0" indent="0">
              <a:spcAft>
                <a:spcPts val="1200"/>
              </a:spcAft>
              <a:buNone/>
            </a:pPr>
            <a:endParaRPr lang="en-US" dirty="0"/>
          </a:p>
          <a:p>
            <a:pPr>
              <a:spcAft>
                <a:spcPts val="1200"/>
              </a:spcAft>
            </a:pPr>
            <a:endParaRPr lang="en-US" dirty="0"/>
          </a:p>
        </p:txBody>
      </p:sp>
      <p:sp>
        <p:nvSpPr>
          <p:cNvPr id="4" name="Slide Number Placeholder 3">
            <a:extLst>
              <a:ext uri="{FF2B5EF4-FFF2-40B4-BE49-F238E27FC236}">
                <a16:creationId xmlns:a16="http://schemas.microsoft.com/office/drawing/2014/main" id="{1496F4DB-FF41-409B-8674-7346F1F37464}"/>
              </a:ext>
            </a:extLst>
          </p:cNvPr>
          <p:cNvSpPr>
            <a:spLocks noGrp="1"/>
          </p:cNvSpPr>
          <p:nvPr>
            <p:ph type="sldNum" sz="quarter" idx="4"/>
          </p:nvPr>
        </p:nvSpPr>
        <p:spPr/>
        <p:txBody>
          <a:bodyPr/>
          <a:lstStyle/>
          <a:p>
            <a:pPr algn="r"/>
            <a:fld id="{08203A8B-BBB3-754B-9D6D-000903116BD2}" type="slidenum">
              <a:rPr lang="en-US" smtClean="0"/>
              <a:pPr algn="r"/>
              <a:t>14</a:t>
            </a:fld>
            <a:endParaRPr lang="en-US"/>
          </a:p>
        </p:txBody>
      </p:sp>
    </p:spTree>
    <p:extLst>
      <p:ext uri="{BB962C8B-B14F-4D97-AF65-F5344CB8AC3E}">
        <p14:creationId xmlns:p14="http://schemas.microsoft.com/office/powerpoint/2010/main" val="172013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06E555D4-749A-4524-B9DA-F41A73A6B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070" y="2353680"/>
            <a:ext cx="3212242" cy="19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87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4F653A8C-585B-6346-8427-C0162817B849}"/>
              </a:ext>
            </a:extLst>
          </p:cNvPr>
          <p:cNvSpPr>
            <a:spLocks noGrp="1"/>
          </p:cNvSpPr>
          <p:nvPr>
            <p:ph type="title"/>
          </p:nvPr>
        </p:nvSpPr>
        <p:spPr/>
        <p:txBody>
          <a:bodyPr/>
          <a:lstStyle/>
          <a:p>
            <a:r>
              <a:rPr lang="en-US" dirty="0"/>
              <a:t>Purpose</a:t>
            </a:r>
          </a:p>
        </p:txBody>
      </p:sp>
      <p:sp>
        <p:nvSpPr>
          <p:cNvPr id="23" name="Content Placeholder 22">
            <a:extLst>
              <a:ext uri="{FF2B5EF4-FFF2-40B4-BE49-F238E27FC236}">
                <a16:creationId xmlns:a16="http://schemas.microsoft.com/office/drawing/2014/main" id="{1962E27A-ACFE-C640-9FD9-3A8724AD47CD}"/>
              </a:ext>
            </a:extLst>
          </p:cNvPr>
          <p:cNvSpPr>
            <a:spLocks noGrp="1"/>
          </p:cNvSpPr>
          <p:nvPr>
            <p:ph idx="1"/>
          </p:nvPr>
        </p:nvSpPr>
        <p:spPr/>
        <p:txBody>
          <a:bodyPr>
            <a:normAutofit/>
          </a:bodyPr>
          <a:lstStyle/>
          <a:p>
            <a:r>
              <a:rPr lang="en-US" dirty="0"/>
              <a:t>This presentation is intended to provide an industry perspective on the Owners acceptance process. We will also have a breakout session on this topic.</a:t>
            </a:r>
          </a:p>
          <a:p>
            <a:endParaRPr lang="en-US" dirty="0"/>
          </a:p>
          <a:p>
            <a:r>
              <a:rPr lang="en-US" dirty="0"/>
              <a:t>We will provide an industry perspective and then follow-up with an EOC perspective.</a:t>
            </a:r>
          </a:p>
          <a:p>
            <a:endParaRPr lang="en-US" dirty="0"/>
          </a:p>
          <a:p>
            <a:r>
              <a:rPr lang="en-US" dirty="0"/>
              <a:t>IP-ENG-001 defines an Owners Acceptance Review (OAR) as:</a:t>
            </a:r>
          </a:p>
          <a:p>
            <a:pPr marL="0" indent="0">
              <a:buNone/>
            </a:pPr>
            <a:endParaRPr lang="en-US" sz="1800" b="0" i="0" u="none" strike="noStrike" baseline="0" dirty="0">
              <a:solidFill>
                <a:srgbClr val="000000"/>
              </a:solidFill>
              <a:latin typeface="Arial" panose="020B0604020202020204" pitchFamily="34" charset="0"/>
            </a:endParaRPr>
          </a:p>
          <a:p>
            <a:pPr lvl="1"/>
            <a:r>
              <a:rPr lang="en-US" sz="1600" b="1" i="0" u="none" strike="noStrike" baseline="0" dirty="0">
                <a:solidFill>
                  <a:srgbClr val="000000"/>
                </a:solidFill>
                <a:latin typeface="Arial" panose="020B0604020202020204" pitchFamily="34" charset="0"/>
              </a:rPr>
              <a:t>Owner Acceptance Review (OAR) </a:t>
            </a:r>
            <a:r>
              <a:rPr lang="en-US" sz="1600" b="0" i="0" u="none" strike="noStrike" baseline="0" dirty="0">
                <a:solidFill>
                  <a:srgbClr val="000000"/>
                </a:solidFill>
                <a:latin typeface="Arial" panose="020B0604020202020204" pitchFamily="34" charset="0"/>
              </a:rPr>
              <a:t>– A review performed on designs or engineering products received from external design organizations, using one or more alternative methods, including: </a:t>
            </a:r>
          </a:p>
          <a:p>
            <a:pPr marL="795855" lvl="2" indent="-342900">
              <a:buFont typeface="+mj-lt"/>
              <a:buAutoNum type="alphaLcPeriod"/>
            </a:pPr>
            <a:r>
              <a:rPr lang="en-US" sz="1333" b="0" i="0" u="none" strike="noStrike" baseline="0" dirty="0">
                <a:solidFill>
                  <a:srgbClr val="000000"/>
                </a:solidFill>
                <a:latin typeface="Arial" panose="020B0604020202020204" pitchFamily="34" charset="0"/>
              </a:rPr>
              <a:t>Record and documentation review </a:t>
            </a:r>
          </a:p>
          <a:p>
            <a:pPr marL="795855" lvl="2" indent="-342900">
              <a:buFont typeface="+mj-lt"/>
              <a:buAutoNum type="alphaLcPeriod"/>
            </a:pPr>
            <a:r>
              <a:rPr lang="en-US" sz="1333" b="0" i="0" u="none" strike="noStrike" baseline="0" dirty="0">
                <a:solidFill>
                  <a:srgbClr val="000000"/>
                </a:solidFill>
                <a:latin typeface="Arial" panose="020B0604020202020204" pitchFamily="34" charset="0"/>
              </a:rPr>
              <a:t>Comparison to similar products with known design parameters, performance, etc. </a:t>
            </a:r>
          </a:p>
          <a:p>
            <a:pPr marL="795855" lvl="2" indent="-342900">
              <a:buFont typeface="+mj-lt"/>
              <a:buAutoNum type="alphaLcPeriod"/>
            </a:pPr>
            <a:r>
              <a:rPr lang="en-US" sz="1333" b="0" i="0" u="none" strike="noStrike" baseline="0" dirty="0">
                <a:solidFill>
                  <a:srgbClr val="000000"/>
                </a:solidFill>
                <a:latin typeface="Arial" panose="020B0604020202020204" pitchFamily="34" charset="0"/>
              </a:rPr>
              <a:t>Use of similar software </a:t>
            </a:r>
          </a:p>
          <a:p>
            <a:pPr marL="795855" lvl="2" indent="-342900">
              <a:buFont typeface="+mj-lt"/>
              <a:buAutoNum type="alphaLcPeriod"/>
            </a:pPr>
            <a:r>
              <a:rPr lang="en-US" sz="1333" b="0" i="0" u="none" strike="noStrike" baseline="0" dirty="0">
                <a:solidFill>
                  <a:srgbClr val="000000"/>
                </a:solidFill>
                <a:latin typeface="Arial" panose="020B0604020202020204" pitchFamily="34" charset="0"/>
              </a:rPr>
              <a:t>Acceptance based on testing or other support records </a:t>
            </a:r>
          </a:p>
          <a:p>
            <a:pPr marL="795855" lvl="2" indent="-342900">
              <a:buFont typeface="+mj-lt"/>
              <a:buAutoNum type="alphaLcPeriod"/>
            </a:pPr>
            <a:r>
              <a:rPr lang="en-US" sz="1333" b="0" i="0" u="none" strike="noStrike" baseline="0" dirty="0">
                <a:solidFill>
                  <a:srgbClr val="000000"/>
                </a:solidFill>
                <a:latin typeface="Arial" panose="020B0604020202020204" pitchFamily="34" charset="0"/>
              </a:rPr>
              <a:t>Simulator or mock-up testing </a:t>
            </a:r>
          </a:p>
          <a:p>
            <a:pPr marL="0" indent="0">
              <a:buNone/>
            </a:pPr>
            <a:endParaRPr lang="en-US" dirty="0"/>
          </a:p>
        </p:txBody>
      </p:sp>
      <p:sp>
        <p:nvSpPr>
          <p:cNvPr id="19" name="Slide Number Placeholder 18">
            <a:extLst>
              <a:ext uri="{FF2B5EF4-FFF2-40B4-BE49-F238E27FC236}">
                <a16:creationId xmlns:a16="http://schemas.microsoft.com/office/drawing/2014/main" id="{85B306BA-FB85-4749-933B-8048C3E0A2D2}"/>
              </a:ext>
            </a:extLst>
          </p:cNvPr>
          <p:cNvSpPr>
            <a:spLocks noGrp="1"/>
          </p:cNvSpPr>
          <p:nvPr>
            <p:ph type="sldNum" sz="quarter" idx="4"/>
          </p:nvPr>
        </p:nvSpPr>
        <p:spPr/>
        <p:txBody>
          <a:bodyPr/>
          <a:lstStyle/>
          <a:p>
            <a:fld id="{08203A8B-BBB3-754B-9D6D-000903116BD2}" type="slidenum">
              <a:rPr lang="en-US" smtClean="0"/>
              <a:pPr/>
              <a:t>2</a:t>
            </a:fld>
            <a:endParaRPr lang="en-US"/>
          </a:p>
        </p:txBody>
      </p:sp>
    </p:spTree>
    <p:extLst>
      <p:ext uri="{BB962C8B-B14F-4D97-AF65-F5344CB8AC3E}">
        <p14:creationId xmlns:p14="http://schemas.microsoft.com/office/powerpoint/2010/main" val="23672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anim calcmode="lin" valueType="num">
                                      <p:cBhvr additive="base">
                                        <p:cTn id="1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anim calcmode="lin" valueType="num">
                                      <p:cBhvr additive="base">
                                        <p:cTn id="1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7" end="7"/>
                                            </p:txEl>
                                          </p:spTgt>
                                        </p:tgtEl>
                                        <p:attrNameLst>
                                          <p:attrName>style.visibility</p:attrName>
                                        </p:attrNameLst>
                                      </p:cBhvr>
                                      <p:to>
                                        <p:strVal val="visible"/>
                                      </p:to>
                                    </p:set>
                                    <p:anim calcmode="lin" valueType="num">
                                      <p:cBhvr additive="base">
                                        <p:cTn id="21"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8" end="8"/>
                                            </p:txEl>
                                          </p:spTgt>
                                        </p:tgtEl>
                                        <p:attrNameLst>
                                          <p:attrName>style.visibility</p:attrName>
                                        </p:attrNameLst>
                                      </p:cBhvr>
                                      <p:to>
                                        <p:strVal val="visible"/>
                                      </p:to>
                                    </p:set>
                                    <p:anim calcmode="lin" valueType="num">
                                      <p:cBhvr additive="base">
                                        <p:cTn id="2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xEl>
                                              <p:pRg st="9" end="9"/>
                                            </p:txEl>
                                          </p:spTgt>
                                        </p:tgtEl>
                                        <p:attrNameLst>
                                          <p:attrName>style.visibility</p:attrName>
                                        </p:attrNameLst>
                                      </p:cBhvr>
                                      <p:to>
                                        <p:strVal val="visible"/>
                                      </p:to>
                                    </p:set>
                                    <p:anim calcmode="lin" valueType="num">
                                      <p:cBhvr additive="base">
                                        <p:cTn id="2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xEl>
                                              <p:pRg st="10" end="10"/>
                                            </p:txEl>
                                          </p:spTgt>
                                        </p:tgtEl>
                                        <p:attrNameLst>
                                          <p:attrName>style.visibility</p:attrName>
                                        </p:attrNameLst>
                                      </p:cBhvr>
                                      <p:to>
                                        <p:strVal val="visible"/>
                                      </p:to>
                                    </p:set>
                                    <p:anim calcmode="lin" valueType="num">
                                      <p:cBhvr additive="base">
                                        <p:cTn id="3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xEl>
                                              <p:pRg st="11" end="11"/>
                                            </p:txEl>
                                          </p:spTgt>
                                        </p:tgtEl>
                                        <p:attrNameLst>
                                          <p:attrName>style.visibility</p:attrName>
                                        </p:attrNameLst>
                                      </p:cBhvr>
                                      <p:to>
                                        <p:strVal val="visible"/>
                                      </p:to>
                                    </p:set>
                                    <p:anim calcmode="lin" valueType="num">
                                      <p:cBhvr additive="base">
                                        <p:cTn id="37"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F03FCD-2F9A-6446-AFA8-2E478182E284}"/>
              </a:ext>
            </a:extLst>
          </p:cNvPr>
          <p:cNvSpPr>
            <a:spLocks noGrp="1"/>
          </p:cNvSpPr>
          <p:nvPr>
            <p:ph type="ctrTitle"/>
          </p:nvPr>
        </p:nvSpPr>
        <p:spPr/>
        <p:txBody>
          <a:bodyPr/>
          <a:lstStyle/>
          <a:p>
            <a:r>
              <a:rPr lang="en-US" dirty="0"/>
              <a:t>Industry Perspective</a:t>
            </a:r>
            <a:br>
              <a:rPr lang="en-US" dirty="0"/>
            </a:br>
            <a:r>
              <a:rPr lang="en-US" dirty="0"/>
              <a:t>Southern </a:t>
            </a:r>
            <a:r>
              <a:rPr lang="en-US"/>
              <a:t>Nuclear Company</a:t>
            </a:r>
            <a:endParaRPr lang="en-US" dirty="0"/>
          </a:p>
        </p:txBody>
      </p:sp>
    </p:spTree>
    <p:extLst>
      <p:ext uri="{BB962C8B-B14F-4D97-AF65-F5344CB8AC3E}">
        <p14:creationId xmlns:p14="http://schemas.microsoft.com/office/powerpoint/2010/main" val="234344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4F653A8C-585B-6346-8427-C0162817B849}"/>
              </a:ext>
            </a:extLst>
          </p:cNvPr>
          <p:cNvSpPr>
            <a:spLocks noGrp="1"/>
          </p:cNvSpPr>
          <p:nvPr>
            <p:ph type="title"/>
          </p:nvPr>
        </p:nvSpPr>
        <p:spPr/>
        <p:txBody>
          <a:bodyPr/>
          <a:lstStyle/>
          <a:p>
            <a:r>
              <a:rPr lang="en-US" dirty="0"/>
              <a:t>OAR at SNC</a:t>
            </a:r>
          </a:p>
        </p:txBody>
      </p:sp>
      <p:sp>
        <p:nvSpPr>
          <p:cNvPr id="23" name="Content Placeholder 22">
            <a:extLst>
              <a:ext uri="{FF2B5EF4-FFF2-40B4-BE49-F238E27FC236}">
                <a16:creationId xmlns:a16="http://schemas.microsoft.com/office/drawing/2014/main" id="{1962E27A-ACFE-C640-9FD9-3A8724AD47CD}"/>
              </a:ext>
            </a:extLst>
          </p:cNvPr>
          <p:cNvSpPr>
            <a:spLocks noGrp="1"/>
          </p:cNvSpPr>
          <p:nvPr>
            <p:ph idx="1"/>
          </p:nvPr>
        </p:nvSpPr>
        <p:spPr/>
        <p:txBody>
          <a:bodyPr>
            <a:normAutofit fontScale="92500" lnSpcReduction="10000"/>
          </a:bodyPr>
          <a:lstStyle/>
          <a:p>
            <a:r>
              <a:rPr lang="en-US" dirty="0"/>
              <a:t>SNC follows the guidance in IP-ENG-001:</a:t>
            </a:r>
          </a:p>
          <a:p>
            <a:pPr lvl="1"/>
            <a:r>
              <a:rPr lang="en-US" dirty="0"/>
              <a:t>The Owner Acceptance Review should confirm the change package:</a:t>
            </a:r>
          </a:p>
          <a:p>
            <a:pPr marL="967305" lvl="2" indent="-514350">
              <a:buFont typeface="+mj-lt"/>
              <a:buAutoNum type="alphaLcPeriod"/>
            </a:pPr>
            <a:r>
              <a:rPr lang="en-US" dirty="0"/>
              <a:t>includes the appropriate design inputs, evaluation methods and processes were used and that the results are reasonable.</a:t>
            </a:r>
          </a:p>
          <a:p>
            <a:pPr marL="967305" lvl="2" indent="-514350">
              <a:buFont typeface="+mj-lt"/>
              <a:buAutoNum type="alphaLcPeriod"/>
            </a:pPr>
            <a:r>
              <a:rPr lang="en-US" dirty="0"/>
              <a:t>meets purchase order or contract and specification requirements.</a:t>
            </a:r>
          </a:p>
          <a:p>
            <a:pPr marL="967305" lvl="2" indent="-514350">
              <a:buFont typeface="+mj-lt"/>
              <a:buAutoNum type="alphaLcPeriod"/>
            </a:pPr>
            <a:r>
              <a:rPr lang="en-US" dirty="0"/>
              <a:t>is suitable for the intended purpose.</a:t>
            </a:r>
          </a:p>
          <a:p>
            <a:pPr marL="967305" lvl="2" indent="-514350">
              <a:buFont typeface="+mj-lt"/>
              <a:buAutoNum type="alphaLcPeriod"/>
            </a:pPr>
            <a:r>
              <a:rPr lang="en-US" dirty="0"/>
              <a:t>properly identifies the applicable codes, standards, regulatory requirements, and licensing commitments and their requirements for design are met.</a:t>
            </a:r>
          </a:p>
          <a:p>
            <a:pPr marL="967305" lvl="2" indent="-514350">
              <a:buFont typeface="+mj-lt"/>
              <a:buAutoNum type="alphaLcPeriod"/>
            </a:pPr>
            <a:r>
              <a:rPr lang="en-US" dirty="0"/>
              <a:t>meets the requirements applicable to the responsible discipline(s).</a:t>
            </a:r>
          </a:p>
          <a:p>
            <a:pPr marL="967305" lvl="2" indent="-514350">
              <a:buFont typeface="+mj-lt"/>
              <a:buAutoNum type="alphaLcPeriod"/>
            </a:pPr>
            <a:r>
              <a:rPr lang="en-US" dirty="0"/>
              <a:t>properly addresses the design interfaces (e.g., voltage, pressure, flow, dimensions, material and chemistry, etc.) and ensures they are compatible with plant configuration.</a:t>
            </a:r>
          </a:p>
          <a:p>
            <a:pPr marL="452955" lvl="2" indent="0">
              <a:buNone/>
            </a:pPr>
            <a:endParaRPr lang="en-US" sz="1333" dirty="0">
              <a:solidFill>
                <a:srgbClr val="000000"/>
              </a:solidFill>
              <a:latin typeface="Arial" panose="020B0604020202020204" pitchFamily="34" charset="0"/>
            </a:endParaRPr>
          </a:p>
          <a:p>
            <a:pPr lvl="1"/>
            <a:r>
              <a:rPr lang="en-US" dirty="0"/>
              <a:t>Alternative methods may be used for an Owner Acceptance Review, including:</a:t>
            </a:r>
          </a:p>
          <a:p>
            <a:pPr marL="967305" lvl="2" indent="-514350">
              <a:buFont typeface="+mj-lt"/>
              <a:buAutoNum type="alphaLcPeriod"/>
            </a:pPr>
            <a:r>
              <a:rPr lang="en-US" dirty="0"/>
              <a:t>Record and documentation review</a:t>
            </a:r>
          </a:p>
          <a:p>
            <a:pPr marL="967305" lvl="2" indent="-514350">
              <a:buFont typeface="+mj-lt"/>
              <a:buAutoNum type="alphaLcPeriod"/>
            </a:pPr>
            <a:r>
              <a:rPr lang="en-US" dirty="0"/>
              <a:t>Comparison to similar products with known design parameters, performance, etc.</a:t>
            </a:r>
          </a:p>
          <a:p>
            <a:pPr marL="967305" lvl="2" indent="-514350">
              <a:buFont typeface="+mj-lt"/>
              <a:buAutoNum type="alphaLcPeriod"/>
            </a:pPr>
            <a:r>
              <a:rPr lang="en-US" dirty="0"/>
              <a:t>Use of similar software</a:t>
            </a:r>
          </a:p>
          <a:p>
            <a:pPr marL="967305" lvl="2" indent="-514350">
              <a:buFont typeface="+mj-lt"/>
              <a:buAutoNum type="alphaLcPeriod"/>
            </a:pPr>
            <a:r>
              <a:rPr lang="en-US" dirty="0"/>
              <a:t>Acceptance based on testing or other support records</a:t>
            </a:r>
          </a:p>
          <a:p>
            <a:pPr marL="967305" lvl="2" indent="-514350">
              <a:buFont typeface="+mj-lt"/>
              <a:buAutoNum type="alphaLcPeriod"/>
            </a:pPr>
            <a:r>
              <a:rPr lang="en-US" dirty="0"/>
              <a:t>Simulator or mock-up testing</a:t>
            </a:r>
          </a:p>
          <a:p>
            <a:pPr marL="0" indent="0">
              <a:buNone/>
            </a:pPr>
            <a:endParaRPr lang="en-US" dirty="0"/>
          </a:p>
        </p:txBody>
      </p:sp>
      <p:sp>
        <p:nvSpPr>
          <p:cNvPr id="19" name="Slide Number Placeholder 18">
            <a:extLst>
              <a:ext uri="{FF2B5EF4-FFF2-40B4-BE49-F238E27FC236}">
                <a16:creationId xmlns:a16="http://schemas.microsoft.com/office/drawing/2014/main" id="{85B306BA-FB85-4749-933B-8048C3E0A2D2}"/>
              </a:ext>
            </a:extLst>
          </p:cNvPr>
          <p:cNvSpPr>
            <a:spLocks noGrp="1"/>
          </p:cNvSpPr>
          <p:nvPr>
            <p:ph type="sldNum" sz="quarter" idx="4"/>
          </p:nvPr>
        </p:nvSpPr>
        <p:spPr/>
        <p:txBody>
          <a:bodyPr/>
          <a:lstStyle/>
          <a:p>
            <a:fld id="{08203A8B-BBB3-754B-9D6D-000903116BD2}" type="slidenum">
              <a:rPr lang="en-US" smtClean="0"/>
              <a:pPr/>
              <a:t>4</a:t>
            </a:fld>
            <a:endParaRPr lang="en-US"/>
          </a:p>
        </p:txBody>
      </p:sp>
    </p:spTree>
    <p:extLst>
      <p:ext uri="{BB962C8B-B14F-4D97-AF65-F5344CB8AC3E}">
        <p14:creationId xmlns:p14="http://schemas.microsoft.com/office/powerpoint/2010/main" val="4870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 calcmode="lin" valueType="num">
                                      <p:cBhvr additive="base">
                                        <p:cTn id="1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 calcmode="lin" valueType="num">
                                      <p:cBhvr additive="base">
                                        <p:cTn id="1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 calcmode="lin" valueType="num">
                                      <p:cBhvr additive="base">
                                        <p:cTn id="19"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 calcmode="lin" valueType="num">
                                      <p:cBhvr additive="base">
                                        <p:cTn id="2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anim calcmode="lin" valueType="num">
                                      <p:cBhvr additive="base">
                                        <p:cTn id="2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anim calcmode="lin" valueType="num">
                                      <p:cBhvr additive="base">
                                        <p:cTn id="3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7" end="7"/>
                                            </p:txEl>
                                          </p:spTgt>
                                        </p:tgtEl>
                                        <p:attrNameLst>
                                          <p:attrName>style.visibility</p:attrName>
                                        </p:attrNameLst>
                                      </p:cBhvr>
                                      <p:to>
                                        <p:strVal val="visible"/>
                                      </p:to>
                                    </p:set>
                                    <p:anim calcmode="lin" valueType="num">
                                      <p:cBhvr additive="base">
                                        <p:cTn id="35"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9" end="9"/>
                                            </p:txEl>
                                          </p:spTgt>
                                        </p:tgtEl>
                                        <p:attrNameLst>
                                          <p:attrName>style.visibility</p:attrName>
                                        </p:attrNameLst>
                                      </p:cBhvr>
                                      <p:to>
                                        <p:strVal val="visible"/>
                                      </p:to>
                                    </p:set>
                                    <p:anim calcmode="lin" valueType="num">
                                      <p:cBhvr additive="base">
                                        <p:cTn id="39"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xEl>
                                              <p:pRg st="10" end="10"/>
                                            </p:txEl>
                                          </p:spTgt>
                                        </p:tgtEl>
                                        <p:attrNameLst>
                                          <p:attrName>style.visibility</p:attrName>
                                        </p:attrNameLst>
                                      </p:cBhvr>
                                      <p:to>
                                        <p:strVal val="visible"/>
                                      </p:to>
                                    </p:set>
                                    <p:anim calcmode="lin" valueType="num">
                                      <p:cBhvr additive="base">
                                        <p:cTn id="43"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xEl>
                                              <p:pRg st="11" end="11"/>
                                            </p:txEl>
                                          </p:spTgt>
                                        </p:tgtEl>
                                        <p:attrNameLst>
                                          <p:attrName>style.visibility</p:attrName>
                                        </p:attrNameLst>
                                      </p:cBhvr>
                                      <p:to>
                                        <p:strVal val="visible"/>
                                      </p:to>
                                    </p:set>
                                    <p:anim calcmode="lin" valueType="num">
                                      <p:cBhvr additive="base">
                                        <p:cTn id="47"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12" end="12"/>
                                            </p:txEl>
                                          </p:spTgt>
                                        </p:tgtEl>
                                        <p:attrNameLst>
                                          <p:attrName>style.visibility</p:attrName>
                                        </p:attrNameLst>
                                      </p:cBhvr>
                                      <p:to>
                                        <p:strVal val="visible"/>
                                      </p:to>
                                    </p:set>
                                    <p:anim calcmode="lin" valueType="num">
                                      <p:cBhvr additive="base">
                                        <p:cTn id="51" dur="500" fill="hold"/>
                                        <p:tgtEl>
                                          <p:spTgt spid="2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xEl>
                                              <p:pRg st="13" end="13"/>
                                            </p:txEl>
                                          </p:spTgt>
                                        </p:tgtEl>
                                        <p:attrNameLst>
                                          <p:attrName>style.visibility</p:attrName>
                                        </p:attrNameLst>
                                      </p:cBhvr>
                                      <p:to>
                                        <p:strVal val="visible"/>
                                      </p:to>
                                    </p:set>
                                    <p:anim calcmode="lin" valueType="num">
                                      <p:cBhvr additive="base">
                                        <p:cTn id="55" dur="500" fill="hold"/>
                                        <p:tgtEl>
                                          <p:spTgt spid="2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xEl>
                                              <p:pRg st="14" end="14"/>
                                            </p:txEl>
                                          </p:spTgt>
                                        </p:tgtEl>
                                        <p:attrNameLst>
                                          <p:attrName>style.visibility</p:attrName>
                                        </p:attrNameLst>
                                      </p:cBhvr>
                                      <p:to>
                                        <p:strVal val="visible"/>
                                      </p:to>
                                    </p:set>
                                    <p:anim calcmode="lin" valueType="num">
                                      <p:cBhvr additive="base">
                                        <p:cTn id="59" dur="500" fill="hold"/>
                                        <p:tgtEl>
                                          <p:spTgt spid="2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7E09-14A9-422E-BE4E-C36440C82CB6}"/>
              </a:ext>
            </a:extLst>
          </p:cNvPr>
          <p:cNvSpPr>
            <a:spLocks noGrp="1"/>
          </p:cNvSpPr>
          <p:nvPr>
            <p:ph type="title"/>
          </p:nvPr>
        </p:nvSpPr>
        <p:spPr/>
        <p:txBody>
          <a:bodyPr/>
          <a:lstStyle/>
          <a:p>
            <a:r>
              <a:rPr lang="en-US" dirty="0"/>
              <a:t>OAR to SNC</a:t>
            </a:r>
          </a:p>
        </p:txBody>
      </p:sp>
      <p:sp>
        <p:nvSpPr>
          <p:cNvPr id="3" name="Content Placeholder 2">
            <a:extLst>
              <a:ext uri="{FF2B5EF4-FFF2-40B4-BE49-F238E27FC236}">
                <a16:creationId xmlns:a16="http://schemas.microsoft.com/office/drawing/2014/main" id="{A650AB0D-C3E4-4D5A-9BE3-B665A39D16A6}"/>
              </a:ext>
            </a:extLst>
          </p:cNvPr>
          <p:cNvSpPr>
            <a:spLocks noGrp="1"/>
          </p:cNvSpPr>
          <p:nvPr>
            <p:ph idx="1"/>
          </p:nvPr>
        </p:nvSpPr>
        <p:spPr>
          <a:xfrm>
            <a:off x="457200" y="1280159"/>
            <a:ext cx="11315699" cy="1889761"/>
          </a:xfrm>
        </p:spPr>
        <p:txBody>
          <a:bodyPr/>
          <a:lstStyle/>
          <a:p>
            <a:r>
              <a:rPr lang="en-US" dirty="0"/>
              <a:t>SNC uses the “Record and documentation review method” the majority of the time.</a:t>
            </a:r>
          </a:p>
          <a:p>
            <a:pPr lvl="1"/>
            <a:r>
              <a:rPr lang="en-US" dirty="0"/>
              <a:t>We have developed a job aid to support the OAR at SNC.</a:t>
            </a:r>
          </a:p>
          <a:p>
            <a:pPr lvl="2"/>
            <a:r>
              <a:rPr lang="en-US" dirty="0"/>
              <a:t>The job aid takes the IP-ENG-001 bullet areas and provides more detail for the engineer’s review.</a:t>
            </a:r>
          </a:p>
          <a:p>
            <a:pPr lvl="2"/>
            <a:r>
              <a:rPr lang="en-US" dirty="0"/>
              <a:t>Ex.:</a:t>
            </a:r>
          </a:p>
          <a:p>
            <a:pPr marL="455073" lvl="2" indent="0">
              <a:buNone/>
            </a:pPr>
            <a:endParaRPr lang="en-US" dirty="0"/>
          </a:p>
        </p:txBody>
      </p:sp>
      <p:sp>
        <p:nvSpPr>
          <p:cNvPr id="4" name="Slide Number Placeholder 3">
            <a:extLst>
              <a:ext uri="{FF2B5EF4-FFF2-40B4-BE49-F238E27FC236}">
                <a16:creationId xmlns:a16="http://schemas.microsoft.com/office/drawing/2014/main" id="{6B6317EF-919A-401D-922C-E0FA53A7D491}"/>
              </a:ext>
            </a:extLst>
          </p:cNvPr>
          <p:cNvSpPr>
            <a:spLocks noGrp="1"/>
          </p:cNvSpPr>
          <p:nvPr>
            <p:ph type="sldNum" sz="quarter" idx="4"/>
          </p:nvPr>
        </p:nvSpPr>
        <p:spPr/>
        <p:txBody>
          <a:bodyPr/>
          <a:lstStyle/>
          <a:p>
            <a:pPr algn="r"/>
            <a:fld id="{08203A8B-BBB3-754B-9D6D-000903116BD2}" type="slidenum">
              <a:rPr lang="en-US" smtClean="0"/>
              <a:pPr algn="r"/>
              <a:t>5</a:t>
            </a:fld>
            <a:endParaRPr lang="en-US"/>
          </a:p>
        </p:txBody>
      </p:sp>
      <p:pic>
        <p:nvPicPr>
          <p:cNvPr id="5" name="Picture 4">
            <a:extLst>
              <a:ext uri="{FF2B5EF4-FFF2-40B4-BE49-F238E27FC236}">
                <a16:creationId xmlns:a16="http://schemas.microsoft.com/office/drawing/2014/main" id="{8E86695E-9544-40D4-892B-FF133A2F1BB5}"/>
              </a:ext>
            </a:extLst>
          </p:cNvPr>
          <p:cNvPicPr>
            <a:picLocks noChangeAspect="1"/>
          </p:cNvPicPr>
          <p:nvPr/>
        </p:nvPicPr>
        <p:blipFill>
          <a:blip r:embed="rId2"/>
          <a:stretch>
            <a:fillRect/>
          </a:stretch>
        </p:blipFill>
        <p:spPr>
          <a:xfrm>
            <a:off x="933449" y="3169920"/>
            <a:ext cx="9753600" cy="1809750"/>
          </a:xfrm>
          <a:prstGeom prst="rect">
            <a:avLst/>
          </a:prstGeom>
        </p:spPr>
      </p:pic>
      <p:sp>
        <p:nvSpPr>
          <p:cNvPr id="10" name="Content Placeholder 2">
            <a:extLst>
              <a:ext uri="{FF2B5EF4-FFF2-40B4-BE49-F238E27FC236}">
                <a16:creationId xmlns:a16="http://schemas.microsoft.com/office/drawing/2014/main" id="{66011218-9A58-445C-B766-AE1E21F7091C}"/>
              </a:ext>
            </a:extLst>
          </p:cNvPr>
          <p:cNvSpPr txBox="1">
            <a:spLocks/>
          </p:cNvSpPr>
          <p:nvPr/>
        </p:nvSpPr>
        <p:spPr>
          <a:xfrm>
            <a:off x="438151" y="5145070"/>
            <a:ext cx="11315699" cy="1560577"/>
          </a:xfrm>
          <a:prstGeom prst="rect">
            <a:avLst/>
          </a:prstGeom>
          <a:noFill/>
        </p:spPr>
        <p:txBody>
          <a:bodyPr vert="horz" lIns="0" tIns="0" rIns="0" bIns="0" rtlCol="0">
            <a:noAutofit/>
          </a:bodyPr>
          <a:lstStyle>
            <a:lvl1pPr marL="230712" indent="-230712" algn="l" defTabSz="609585" rtl="0" eaLnBrk="1" latinLnBrk="0" hangingPunct="1">
              <a:spcBef>
                <a:spcPts val="0"/>
              </a:spcBef>
              <a:buFont typeface="Arial"/>
              <a:buChar char="•"/>
              <a:defRPr sz="2600" kern="1200" baseline="0">
                <a:solidFill>
                  <a:schemeClr val="tx1"/>
                </a:solidFill>
                <a:latin typeface="Calibri" panose="020F0502020204030204" pitchFamily="34" charset="0"/>
                <a:ea typeface="+mn-ea"/>
                <a:cs typeface="Calibri" panose="020F0502020204030204" pitchFamily="34" charset="0"/>
              </a:defRPr>
            </a:lvl1pPr>
            <a:lvl2pPr marL="455073" indent="-224361" algn="l" defTabSz="609585" rtl="0" eaLnBrk="1" latinLnBrk="0" hangingPunct="1">
              <a:spcBef>
                <a:spcPts val="0"/>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panose="020F0502020204030204" pitchFamily="34" charset="0"/>
              </a:defRPr>
            </a:lvl2pPr>
            <a:lvl3pPr marL="683667" indent="-228594" algn="l" defTabSz="609585" rtl="0" eaLnBrk="1" latinLnBrk="0" hangingPunct="1">
              <a:spcBef>
                <a:spcPts val="0"/>
              </a:spcBef>
              <a:buFont typeface="Arial" panose="020B0604020202020204" pitchFamily="34" charset="0"/>
              <a:buChar char="»"/>
              <a:defRPr sz="2133" kern="1200" baseline="0">
                <a:solidFill>
                  <a:schemeClr val="tx1"/>
                </a:solidFill>
                <a:latin typeface="Calibri Light" panose="020F0302020204030204" pitchFamily="34" charset="0"/>
                <a:ea typeface="+mn-ea"/>
                <a:cs typeface="Calibri" panose="020F0502020204030204" pitchFamily="34" charset="0"/>
              </a:defRPr>
            </a:lvl3pPr>
            <a:lvl4pPr marL="916494" indent="-232828" algn="l" defTabSz="609585" rtl="0" eaLnBrk="1" latinLnBrk="0" hangingPunct="1">
              <a:spcBef>
                <a:spcPts val="0"/>
              </a:spcBef>
              <a:buFont typeface="Arial"/>
              <a:buChar char="•"/>
              <a:defRPr sz="2133" kern="1200" baseline="0">
                <a:solidFill>
                  <a:schemeClr val="tx1"/>
                </a:solidFill>
                <a:latin typeface="Calibri Light" panose="020F0302020204030204" pitchFamily="34" charset="0"/>
                <a:ea typeface="+mn-ea"/>
                <a:cs typeface="Calibri" panose="020F0502020204030204" pitchFamily="34" charset="0"/>
              </a:defRPr>
            </a:lvl4pPr>
            <a:lvl5pPr marL="1145089" indent="-228594" algn="l" defTabSz="609585" rtl="0" eaLnBrk="1" latinLnBrk="0" hangingPunct="1">
              <a:spcBef>
                <a:spcPts val="0"/>
              </a:spcBef>
              <a:buFont typeface="Arial"/>
              <a:buChar char="•"/>
              <a:defRPr sz="2133" kern="1200" baseline="0">
                <a:solidFill>
                  <a:schemeClr val="tx1"/>
                </a:solidFill>
                <a:latin typeface="Calibri Light" panose="020F03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SNC does not treat the OAR like a verification of the design. The OAR is intended to be a final review to ensure the design meets the SNC standards.</a:t>
            </a:r>
          </a:p>
        </p:txBody>
      </p:sp>
    </p:spTree>
    <p:extLst>
      <p:ext uri="{BB962C8B-B14F-4D97-AF65-F5344CB8AC3E}">
        <p14:creationId xmlns:p14="http://schemas.microsoft.com/office/powerpoint/2010/main" val="24425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98F3-068D-4E4B-A395-4691AC7BFA4C}"/>
              </a:ext>
            </a:extLst>
          </p:cNvPr>
          <p:cNvSpPr>
            <a:spLocks noGrp="1"/>
          </p:cNvSpPr>
          <p:nvPr>
            <p:ph type="title"/>
          </p:nvPr>
        </p:nvSpPr>
        <p:spPr/>
        <p:txBody>
          <a:bodyPr/>
          <a:lstStyle/>
          <a:p>
            <a:r>
              <a:rPr lang="en-US" dirty="0"/>
              <a:t>OAR at SNC</a:t>
            </a:r>
          </a:p>
        </p:txBody>
      </p:sp>
      <p:sp>
        <p:nvSpPr>
          <p:cNvPr id="3" name="Content Placeholder 2">
            <a:extLst>
              <a:ext uri="{FF2B5EF4-FFF2-40B4-BE49-F238E27FC236}">
                <a16:creationId xmlns:a16="http://schemas.microsoft.com/office/drawing/2014/main" id="{5FED8BF5-A819-4D0B-AE11-1547D444BB54}"/>
              </a:ext>
            </a:extLst>
          </p:cNvPr>
          <p:cNvSpPr>
            <a:spLocks noGrp="1"/>
          </p:cNvSpPr>
          <p:nvPr>
            <p:ph idx="1"/>
          </p:nvPr>
        </p:nvSpPr>
        <p:spPr/>
        <p:txBody>
          <a:bodyPr/>
          <a:lstStyle/>
          <a:p>
            <a:r>
              <a:rPr lang="en-US" dirty="0"/>
              <a:t>Additional responsibilities for the OAR engineer.</a:t>
            </a:r>
          </a:p>
          <a:p>
            <a:pPr lvl="1"/>
            <a:r>
              <a:rPr lang="en-US" dirty="0"/>
              <a:t>Attends all impact review meetings</a:t>
            </a:r>
          </a:p>
          <a:p>
            <a:pPr lvl="2"/>
            <a:r>
              <a:rPr lang="en-US" dirty="0"/>
              <a:t>Aids the EOC in identifying the resources for the impact review meetings.</a:t>
            </a:r>
          </a:p>
          <a:p>
            <a:pPr lvl="2"/>
            <a:endParaRPr lang="en-US" dirty="0"/>
          </a:p>
          <a:p>
            <a:pPr lvl="1"/>
            <a:r>
              <a:rPr lang="en-US" dirty="0"/>
              <a:t>Ensure design risks are adequately reviewed and any mitigating actions are relevant.</a:t>
            </a:r>
          </a:p>
          <a:p>
            <a:pPr marL="230712" lvl="1" indent="0">
              <a:buNone/>
            </a:pPr>
            <a:endParaRPr lang="en-US" dirty="0"/>
          </a:p>
          <a:p>
            <a:pPr lvl="1"/>
            <a:r>
              <a:rPr lang="en-US" dirty="0"/>
              <a:t>Identifying the OAR team</a:t>
            </a:r>
          </a:p>
          <a:p>
            <a:pPr lvl="1"/>
            <a:endParaRPr lang="en-US" dirty="0"/>
          </a:p>
          <a:p>
            <a:pPr lvl="1"/>
            <a:r>
              <a:rPr lang="en-US" dirty="0"/>
              <a:t>Liaison between the utility and the EOC</a:t>
            </a:r>
          </a:p>
          <a:p>
            <a:pPr lvl="2"/>
            <a:r>
              <a:rPr lang="en-US" dirty="0"/>
              <a:t>Planning and implementation questions are addressed through the OAR engineer</a:t>
            </a:r>
          </a:p>
          <a:p>
            <a:pPr lvl="2"/>
            <a:endParaRPr lang="en-US" dirty="0"/>
          </a:p>
          <a:p>
            <a:pPr lvl="1"/>
            <a:r>
              <a:rPr lang="en-US" dirty="0"/>
              <a:t>Follows the design from cradle to grave as described in IP-ENG-001 (development through closeout) </a:t>
            </a:r>
          </a:p>
        </p:txBody>
      </p:sp>
      <p:sp>
        <p:nvSpPr>
          <p:cNvPr id="4" name="Slide Number Placeholder 3">
            <a:extLst>
              <a:ext uri="{FF2B5EF4-FFF2-40B4-BE49-F238E27FC236}">
                <a16:creationId xmlns:a16="http://schemas.microsoft.com/office/drawing/2014/main" id="{796A45D4-2589-43AE-B129-ABAD30D641E7}"/>
              </a:ext>
            </a:extLst>
          </p:cNvPr>
          <p:cNvSpPr>
            <a:spLocks noGrp="1"/>
          </p:cNvSpPr>
          <p:nvPr>
            <p:ph type="sldNum" sz="quarter" idx="4"/>
          </p:nvPr>
        </p:nvSpPr>
        <p:spPr/>
        <p:txBody>
          <a:bodyPr/>
          <a:lstStyle/>
          <a:p>
            <a:pPr algn="r"/>
            <a:fld id="{08203A8B-BBB3-754B-9D6D-000903116BD2}" type="slidenum">
              <a:rPr lang="en-US" smtClean="0"/>
              <a:pPr algn="r"/>
              <a:t>6</a:t>
            </a:fld>
            <a:endParaRPr lang="en-US"/>
          </a:p>
        </p:txBody>
      </p:sp>
    </p:spTree>
    <p:extLst>
      <p:ext uri="{BB962C8B-B14F-4D97-AF65-F5344CB8AC3E}">
        <p14:creationId xmlns:p14="http://schemas.microsoft.com/office/powerpoint/2010/main" val="7132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D0A3-3140-40F4-AA10-318737FF6CA2}"/>
              </a:ext>
            </a:extLst>
          </p:cNvPr>
          <p:cNvSpPr>
            <a:spLocks noGrp="1"/>
          </p:cNvSpPr>
          <p:nvPr>
            <p:ph type="title"/>
          </p:nvPr>
        </p:nvSpPr>
        <p:spPr/>
        <p:txBody>
          <a:bodyPr/>
          <a:lstStyle/>
          <a:p>
            <a:r>
              <a:rPr lang="en-US" dirty="0"/>
              <a:t>OAR at SNC</a:t>
            </a:r>
          </a:p>
        </p:txBody>
      </p:sp>
      <p:sp>
        <p:nvSpPr>
          <p:cNvPr id="3" name="Content Placeholder 2">
            <a:extLst>
              <a:ext uri="{FF2B5EF4-FFF2-40B4-BE49-F238E27FC236}">
                <a16:creationId xmlns:a16="http://schemas.microsoft.com/office/drawing/2014/main" id="{3DAFBEE0-697A-41C1-8E96-22457CF00B80}"/>
              </a:ext>
            </a:extLst>
          </p:cNvPr>
          <p:cNvSpPr>
            <a:spLocks noGrp="1"/>
          </p:cNvSpPr>
          <p:nvPr>
            <p:ph idx="1"/>
          </p:nvPr>
        </p:nvSpPr>
        <p:spPr/>
        <p:txBody>
          <a:bodyPr/>
          <a:lstStyle/>
          <a:p>
            <a:r>
              <a:rPr lang="en-US" dirty="0"/>
              <a:t>SNC Lessons Learned</a:t>
            </a:r>
          </a:p>
          <a:p>
            <a:pPr lvl="1"/>
            <a:r>
              <a:rPr lang="en-US" dirty="0"/>
              <a:t>Over reliance on vendor expertise</a:t>
            </a:r>
          </a:p>
          <a:p>
            <a:pPr lvl="2"/>
            <a:r>
              <a:rPr lang="en-US" dirty="0"/>
              <a:t>We have had instances in the past that we placed too much trust in the vendor developing a new system. This resulted in increased outage time, excessive rework, and introduction of SPVs</a:t>
            </a:r>
          </a:p>
          <a:p>
            <a:pPr lvl="3"/>
            <a:r>
              <a:rPr lang="en-US" dirty="0"/>
              <a:t>While in some case the OAR review would not have identified the errors made in the design, the risk review could have identified the lack of familiarity the vendor has with SNC and mitigating actions could have been used to reduce the risk.</a:t>
            </a:r>
          </a:p>
          <a:p>
            <a:pPr lvl="3"/>
            <a:endParaRPr lang="en-US" dirty="0"/>
          </a:p>
          <a:p>
            <a:pPr lvl="1"/>
            <a:r>
              <a:rPr lang="en-US" dirty="0"/>
              <a:t>Ensuring the right individuals review each revision of an EC.</a:t>
            </a:r>
          </a:p>
          <a:p>
            <a:pPr lvl="2"/>
            <a:r>
              <a:rPr lang="en-US" dirty="0"/>
              <a:t>Some revisions, while they seem minor may have impacts that the lead OAR engineer may not be aware of. </a:t>
            </a:r>
          </a:p>
        </p:txBody>
      </p:sp>
      <p:sp>
        <p:nvSpPr>
          <p:cNvPr id="4" name="Slide Number Placeholder 3">
            <a:extLst>
              <a:ext uri="{FF2B5EF4-FFF2-40B4-BE49-F238E27FC236}">
                <a16:creationId xmlns:a16="http://schemas.microsoft.com/office/drawing/2014/main" id="{1496F4DB-FF41-409B-8674-7346F1F37464}"/>
              </a:ext>
            </a:extLst>
          </p:cNvPr>
          <p:cNvSpPr>
            <a:spLocks noGrp="1"/>
          </p:cNvSpPr>
          <p:nvPr>
            <p:ph type="sldNum" sz="quarter" idx="4"/>
          </p:nvPr>
        </p:nvSpPr>
        <p:spPr/>
        <p:txBody>
          <a:bodyPr/>
          <a:lstStyle/>
          <a:p>
            <a:pPr algn="r"/>
            <a:fld id="{08203A8B-BBB3-754B-9D6D-000903116BD2}" type="slidenum">
              <a:rPr lang="en-US" smtClean="0"/>
              <a:pPr algn="r"/>
              <a:t>7</a:t>
            </a:fld>
            <a:endParaRPr lang="en-US"/>
          </a:p>
        </p:txBody>
      </p:sp>
    </p:spTree>
    <p:extLst>
      <p:ext uri="{BB962C8B-B14F-4D97-AF65-F5344CB8AC3E}">
        <p14:creationId xmlns:p14="http://schemas.microsoft.com/office/powerpoint/2010/main" val="93493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3B1B8A-AE75-4C6C-82B5-9871AE07B5EE}"/>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49F03FCD-2F9A-6446-AFA8-2E478182E284}"/>
              </a:ext>
            </a:extLst>
          </p:cNvPr>
          <p:cNvSpPr>
            <a:spLocks noGrp="1"/>
          </p:cNvSpPr>
          <p:nvPr>
            <p:ph type="ctrTitle"/>
          </p:nvPr>
        </p:nvSpPr>
        <p:spPr/>
        <p:txBody>
          <a:bodyPr/>
          <a:lstStyle/>
          <a:p>
            <a:r>
              <a:rPr lang="en-US" dirty="0"/>
              <a:t>EOC Perspective</a:t>
            </a:r>
            <a:br>
              <a:rPr lang="en-US" dirty="0"/>
            </a:br>
            <a:r>
              <a:rPr lang="en-US" dirty="0"/>
              <a:t>Sargent &amp; Lundy</a:t>
            </a:r>
          </a:p>
        </p:txBody>
      </p:sp>
      <p:pic>
        <p:nvPicPr>
          <p:cNvPr id="2" name="Picture 1">
            <a:extLst>
              <a:ext uri="{FF2B5EF4-FFF2-40B4-BE49-F238E27FC236}">
                <a16:creationId xmlns:a16="http://schemas.microsoft.com/office/drawing/2014/main" id="{6FA435CE-F37B-43EF-8A36-F8528830817E}"/>
              </a:ext>
            </a:extLst>
          </p:cNvPr>
          <p:cNvPicPr>
            <a:picLocks noChangeAspect="1"/>
          </p:cNvPicPr>
          <p:nvPr/>
        </p:nvPicPr>
        <p:blipFill>
          <a:blip r:embed="rId2"/>
          <a:stretch>
            <a:fillRect/>
          </a:stretch>
        </p:blipFill>
        <p:spPr>
          <a:xfrm>
            <a:off x="426491" y="4219167"/>
            <a:ext cx="3709281" cy="2158306"/>
          </a:xfrm>
          <a:prstGeom prst="rect">
            <a:avLst/>
          </a:prstGeom>
        </p:spPr>
      </p:pic>
    </p:spTree>
    <p:extLst>
      <p:ext uri="{BB962C8B-B14F-4D97-AF65-F5344CB8AC3E}">
        <p14:creationId xmlns:p14="http://schemas.microsoft.com/office/powerpoint/2010/main" val="352407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737C-9751-438C-ACDE-D9223BC47581}"/>
              </a:ext>
            </a:extLst>
          </p:cNvPr>
          <p:cNvSpPr>
            <a:spLocks noGrp="1"/>
          </p:cNvSpPr>
          <p:nvPr>
            <p:ph type="title"/>
          </p:nvPr>
        </p:nvSpPr>
        <p:spPr/>
        <p:txBody>
          <a:bodyPr/>
          <a:lstStyle/>
          <a:p>
            <a:r>
              <a:rPr lang="en-US" dirty="0"/>
              <a:t>IP-ENG-001, “Standard Design Process”</a:t>
            </a:r>
          </a:p>
        </p:txBody>
      </p:sp>
      <p:sp>
        <p:nvSpPr>
          <p:cNvPr id="3" name="Content Placeholder 2">
            <a:extLst>
              <a:ext uri="{FF2B5EF4-FFF2-40B4-BE49-F238E27FC236}">
                <a16:creationId xmlns:a16="http://schemas.microsoft.com/office/drawing/2014/main" id="{3349C7F7-0BFA-47D8-9092-D3E3FDA293C2}"/>
              </a:ext>
            </a:extLst>
          </p:cNvPr>
          <p:cNvSpPr>
            <a:spLocks noGrp="1"/>
          </p:cNvSpPr>
          <p:nvPr>
            <p:ph idx="1"/>
          </p:nvPr>
        </p:nvSpPr>
        <p:spPr/>
        <p:txBody>
          <a:bodyPr/>
          <a:lstStyle/>
          <a:p>
            <a:pPr marL="0" indent="0">
              <a:spcAft>
                <a:spcPts val="600"/>
              </a:spcAft>
              <a:buNone/>
            </a:pPr>
            <a:r>
              <a:rPr lang="en-US" dirty="0">
                <a:effectLst>
                  <a:outerShdw blurRad="38100" dist="38100" dir="2700000" algn="tl">
                    <a:srgbClr val="000000">
                      <a:alpha val="43137"/>
                    </a:srgbClr>
                  </a:outerShdw>
                </a:effectLst>
              </a:rPr>
              <a:t>Why does the IP-ENG-001 Standard Design Process include an OAR?</a:t>
            </a:r>
          </a:p>
          <a:p>
            <a:pPr lvl="2">
              <a:buFont typeface="Arial" panose="020B0604020202020204" pitchFamily="34" charset="0"/>
              <a:buChar char="•"/>
            </a:pPr>
            <a:r>
              <a:rPr lang="en-US" sz="2400" dirty="0">
                <a:latin typeface="Calibri" panose="020F0502020204030204" pitchFamily="34" charset="0"/>
              </a:rPr>
              <a:t>Utility has the Operating License and is ultimately responsible for the safe and regulatory compliant operation and maintenance of the plant.</a:t>
            </a:r>
          </a:p>
          <a:p>
            <a:pPr marL="0" indent="0">
              <a:buNone/>
            </a:pPr>
            <a:endParaRPr lang="en-US" dirty="0"/>
          </a:p>
          <a:p>
            <a:pPr marL="0" indent="0">
              <a:spcAft>
                <a:spcPts val="600"/>
              </a:spcAft>
              <a:buNone/>
            </a:pPr>
            <a:r>
              <a:rPr lang="en-US" dirty="0">
                <a:effectLst>
                  <a:outerShdw blurRad="38100" dist="38100" dir="2700000" algn="tl">
                    <a:srgbClr val="000000">
                      <a:alpha val="43137"/>
                    </a:srgbClr>
                  </a:outerShdw>
                </a:effectLst>
              </a:rPr>
              <a:t>What organization(s) are performing the OAR?</a:t>
            </a:r>
          </a:p>
          <a:p>
            <a:pPr lvl="2">
              <a:buFont typeface="Arial" panose="020B0604020202020204" pitchFamily="34" charset="0"/>
              <a:buChar char="•"/>
            </a:pPr>
            <a:r>
              <a:rPr lang="en-US" sz="2400" dirty="0">
                <a:latin typeface="Calibri" panose="020F0502020204030204" pitchFamily="34" charset="0"/>
              </a:rPr>
              <a:t>Engineering </a:t>
            </a:r>
          </a:p>
          <a:p>
            <a:pPr lvl="2">
              <a:buFont typeface="Arial" panose="020B0604020202020204" pitchFamily="34" charset="0"/>
              <a:buChar char="•"/>
            </a:pPr>
            <a:r>
              <a:rPr lang="en-US" sz="2400" dirty="0">
                <a:latin typeface="Calibri" panose="020F0502020204030204" pitchFamily="34" charset="0"/>
              </a:rPr>
              <a:t>Licensing</a:t>
            </a:r>
          </a:p>
          <a:p>
            <a:pPr marL="0" indent="0">
              <a:buNone/>
            </a:pPr>
            <a:endParaRPr lang="en-US" dirty="0"/>
          </a:p>
          <a:p>
            <a:pPr marL="0" indent="0">
              <a:spcAft>
                <a:spcPts val="600"/>
              </a:spcAft>
              <a:buNone/>
            </a:pPr>
            <a:r>
              <a:rPr lang="en-US" dirty="0">
                <a:effectLst>
                  <a:outerShdw blurRad="38100" dist="38100" dir="2700000" algn="tl">
                    <a:srgbClr val="000000">
                      <a:alpha val="43137"/>
                    </a:srgbClr>
                  </a:outerShdw>
                </a:effectLst>
              </a:rPr>
              <a:t>What is the main focus of the OAR? </a:t>
            </a:r>
          </a:p>
          <a:p>
            <a:pPr lvl="2">
              <a:buFont typeface="Arial" panose="020B0604020202020204" pitchFamily="34" charset="0"/>
              <a:buChar char="•"/>
            </a:pPr>
            <a:r>
              <a:rPr lang="en-US" sz="2400" dirty="0">
                <a:latin typeface="Calibri" panose="020F0502020204030204" pitchFamily="34" charset="0"/>
              </a:rPr>
              <a:t>Adequate Design</a:t>
            </a:r>
          </a:p>
          <a:p>
            <a:pPr lvl="2">
              <a:buFont typeface="Arial" panose="020B0604020202020204" pitchFamily="34" charset="0"/>
              <a:buChar char="•"/>
            </a:pPr>
            <a:r>
              <a:rPr lang="en-US" sz="2400" dirty="0">
                <a:latin typeface="Calibri" panose="020F0502020204030204" pitchFamily="34" charset="0"/>
              </a:rPr>
              <a:t>Compliant with Licensing Requirements</a:t>
            </a:r>
          </a:p>
          <a:p>
            <a:pPr lvl="2">
              <a:buFont typeface="Arial" panose="020B0604020202020204" pitchFamily="34" charset="0"/>
              <a:buChar char="•"/>
            </a:pPr>
            <a:r>
              <a:rPr lang="en-US" sz="2400" dirty="0">
                <a:latin typeface="Calibri" panose="020F0502020204030204" pitchFamily="34" charset="0"/>
              </a:rPr>
              <a:t>Configuration Management</a:t>
            </a:r>
          </a:p>
          <a:p>
            <a:pPr marL="224361" lvl="1" indent="0">
              <a:buNone/>
            </a:pPr>
            <a:endParaRPr lang="en-US" sz="2667" dirty="0">
              <a:latin typeface="Calibri" panose="020F0502020204030204" pitchFamily="34" charset="0"/>
            </a:endParaRPr>
          </a:p>
          <a:p>
            <a:pPr marL="795855" lvl="2" indent="-342900">
              <a:buFont typeface="Arial" panose="020B0604020202020204" pitchFamily="34" charset="0"/>
              <a:buChar char="•"/>
            </a:pPr>
            <a:endParaRPr lang="en-US" sz="2400" dirty="0">
              <a:latin typeface="Calibri" panose="020F0502020204030204" pitchFamily="34" charset="0"/>
            </a:endParaRPr>
          </a:p>
          <a:p>
            <a:pPr marL="795855" lvl="2"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47046A2A-A5AE-45C2-99B3-2F8ADFF1DAEB}"/>
              </a:ext>
            </a:extLst>
          </p:cNvPr>
          <p:cNvSpPr>
            <a:spLocks noGrp="1"/>
          </p:cNvSpPr>
          <p:nvPr>
            <p:ph type="sldNum" sz="quarter" idx="4"/>
          </p:nvPr>
        </p:nvSpPr>
        <p:spPr/>
        <p:txBody>
          <a:bodyPr/>
          <a:lstStyle/>
          <a:p>
            <a:pPr algn="r"/>
            <a:fld id="{08203A8B-BBB3-754B-9D6D-000903116BD2}" type="slidenum">
              <a:rPr lang="en-US" smtClean="0"/>
              <a:pPr algn="r"/>
              <a:t>9</a:t>
            </a:fld>
            <a:endParaRPr lang="en-US"/>
          </a:p>
        </p:txBody>
      </p:sp>
      <p:sp>
        <p:nvSpPr>
          <p:cNvPr id="5" name="TextBox 4">
            <a:extLst>
              <a:ext uri="{FF2B5EF4-FFF2-40B4-BE49-F238E27FC236}">
                <a16:creationId xmlns:a16="http://schemas.microsoft.com/office/drawing/2014/main" id="{2EEF7C42-1BF1-4EA4-8F03-E552BCF2432B}"/>
              </a:ext>
            </a:extLst>
          </p:cNvPr>
          <p:cNvSpPr txBox="1"/>
          <p:nvPr/>
        </p:nvSpPr>
        <p:spPr>
          <a:xfrm>
            <a:off x="7042003" y="4869809"/>
            <a:ext cx="4595769" cy="1200329"/>
          </a:xfrm>
          <a:prstGeom prst="rect">
            <a:avLst/>
          </a:prstGeom>
          <a:noFill/>
        </p:spPr>
        <p:txBody>
          <a:bodyPr wrap="square" rtlCol="0">
            <a:spAutoFit/>
          </a:bodyPr>
          <a:lstStyle/>
          <a:p>
            <a:r>
              <a:rPr lang="en-US" dirty="0">
                <a:solidFill>
                  <a:srgbClr val="00B050"/>
                </a:solidFill>
                <a:effectLst>
                  <a:outerShdw blurRad="38100" dist="38100" dir="2700000" algn="tl">
                    <a:srgbClr val="000000">
                      <a:alpha val="43137"/>
                    </a:srgbClr>
                  </a:outerShdw>
                </a:effectLst>
              </a:rPr>
              <a:t>Quality OAR:</a:t>
            </a:r>
          </a:p>
          <a:p>
            <a:r>
              <a:rPr lang="en-US" dirty="0">
                <a:solidFill>
                  <a:srgbClr val="00B050"/>
                </a:solidFill>
                <a:effectLst>
                  <a:outerShdw blurRad="38100" dist="38100" dir="2700000" algn="tl">
                    <a:srgbClr val="000000">
                      <a:alpha val="43137"/>
                    </a:srgbClr>
                  </a:outerShdw>
                </a:effectLst>
              </a:rPr>
              <a:t>Promotes knowledge transfer to the Utility Engineering department </a:t>
            </a:r>
          </a:p>
        </p:txBody>
      </p:sp>
    </p:spTree>
    <p:extLst>
      <p:ext uri="{BB962C8B-B14F-4D97-AF65-F5344CB8AC3E}">
        <p14:creationId xmlns:p14="http://schemas.microsoft.com/office/powerpoint/2010/main" val="5904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p:cTn id="4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5">
                                            <p:txEl>
                                              <p:pRg st="0" end="0"/>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 calcmode="lin" valueType="num">
                                      <p:cBhvr>
                                        <p:cTn id="5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uthern Company Template_basic_final">
  <a:themeElements>
    <a:clrScheme name="SO blue family">
      <a:dk1>
        <a:srgbClr val="000000"/>
      </a:dk1>
      <a:lt1>
        <a:srgbClr val="FFFFFF"/>
      </a:lt1>
      <a:dk2>
        <a:srgbClr val="003A5D"/>
      </a:dk2>
      <a:lt2>
        <a:srgbClr val="E8E8E8"/>
      </a:lt2>
      <a:accent1>
        <a:srgbClr val="00BCF1"/>
      </a:accent1>
      <a:accent2>
        <a:srgbClr val="007DB9"/>
      </a:accent2>
      <a:accent3>
        <a:srgbClr val="00B5AF"/>
      </a:accent3>
      <a:accent4>
        <a:srgbClr val="B2D234"/>
      </a:accent4>
      <a:accent5>
        <a:srgbClr val="EC1C24"/>
      </a:accent5>
      <a:accent6>
        <a:srgbClr val="F26322"/>
      </a:accent6>
      <a:hlink>
        <a:srgbClr val="007DB9"/>
      </a:hlink>
      <a:folHlink>
        <a:srgbClr val="00BC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D8CDC95-24F3-423A-8414-61F1E072BA76}" vid="{AB8AB864-5FC8-45E9-8256-3616B55A5D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SNC_presentation_wide_template-A_Blue</Template>
  <TotalTime>1078</TotalTime>
  <Words>1221</Words>
  <Application>Microsoft Office PowerPoint</Application>
  <PresentationFormat>Widescreen</PresentationFormat>
  <Paragraphs>137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Rockwell</vt:lpstr>
      <vt:lpstr>Southern Company Template_basic_final</vt:lpstr>
      <vt:lpstr>Owner’s Acceptance Review Best Practice</vt:lpstr>
      <vt:lpstr>Purpose</vt:lpstr>
      <vt:lpstr>Industry Perspective Southern Nuclear Company</vt:lpstr>
      <vt:lpstr>OAR at SNC</vt:lpstr>
      <vt:lpstr>OAR to SNC</vt:lpstr>
      <vt:lpstr>OAR at SNC</vt:lpstr>
      <vt:lpstr>OAR at SNC</vt:lpstr>
      <vt:lpstr>EOC Perspective Sargent &amp; Lundy</vt:lpstr>
      <vt:lpstr>IP-ENG-001, “Standard Design Process”</vt:lpstr>
      <vt:lpstr>IP-ENG-001, “Standard Design Process”</vt:lpstr>
      <vt:lpstr>IP-ENG-001, “Standard Design Process”</vt:lpstr>
      <vt:lpstr>IP-ENG-001, “Standard Design Process”</vt:lpstr>
      <vt:lpstr>IP-ENG-001, “Standard Design Process”</vt:lpstr>
      <vt:lpstr>IP-ENG-001, “Standard Design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Owner’s Acceptance Best Practice</dc:title>
  <dc:creator>Andrew Neal</dc:creator>
  <cp:lastModifiedBy>Mizerak, Shelby</cp:lastModifiedBy>
  <cp:revision>39</cp:revision>
  <cp:lastPrinted>2017-01-09T16:22:22Z</cp:lastPrinted>
  <dcterms:created xsi:type="dcterms:W3CDTF">2022-05-24T14:18:00Z</dcterms:created>
  <dcterms:modified xsi:type="dcterms:W3CDTF">2022-07-12T13:54:56Z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3826ce-7c18-471d-9596-93de5bae332e_Enabled">
    <vt:lpwstr>true</vt:lpwstr>
  </property>
  <property fmtid="{D5CDD505-2E9C-101B-9397-08002B2CF9AE}" pid="3" name="MSIP_Label_ed3826ce-7c18-471d-9596-93de5bae332e_SetDate">
    <vt:lpwstr>2021-05-26T10:44:51Z</vt:lpwstr>
  </property>
  <property fmtid="{D5CDD505-2E9C-101B-9397-08002B2CF9AE}" pid="4" name="MSIP_Label_ed3826ce-7c18-471d-9596-93de5bae332e_Method">
    <vt:lpwstr>Standard</vt:lpwstr>
  </property>
  <property fmtid="{D5CDD505-2E9C-101B-9397-08002B2CF9AE}" pid="5" name="MSIP_Label_ed3826ce-7c18-471d-9596-93de5bae332e_Name">
    <vt:lpwstr>Internal</vt:lpwstr>
  </property>
  <property fmtid="{D5CDD505-2E9C-101B-9397-08002B2CF9AE}" pid="6" name="MSIP_Label_ed3826ce-7c18-471d-9596-93de5bae332e_SiteId">
    <vt:lpwstr>c0a02e2d-1186-410a-8895-0a4a252ebf17</vt:lpwstr>
  </property>
  <property fmtid="{D5CDD505-2E9C-101B-9397-08002B2CF9AE}" pid="7" name="MSIP_Label_ed3826ce-7c18-471d-9596-93de5bae332e_ActionId">
    <vt:lpwstr>be5798e5-8e31-4372-a225-f619cf3d9d18</vt:lpwstr>
  </property>
  <property fmtid="{D5CDD505-2E9C-101B-9397-08002B2CF9AE}" pid="8" name="MSIP_Label_ed3826ce-7c18-471d-9596-93de5bae332e_ContentBits">
    <vt:lpwstr>0</vt:lpwstr>
  </property>
</Properties>
</file>