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38"/>
  </p:notesMasterIdLst>
  <p:sldIdLst>
    <p:sldId id="256" r:id="rId5"/>
    <p:sldId id="319" r:id="rId6"/>
    <p:sldId id="322" r:id="rId7"/>
    <p:sldId id="320" r:id="rId8"/>
    <p:sldId id="317" r:id="rId9"/>
    <p:sldId id="276" r:id="rId10"/>
    <p:sldId id="315" r:id="rId11"/>
    <p:sldId id="313" r:id="rId12"/>
    <p:sldId id="268" r:id="rId13"/>
    <p:sldId id="308" r:id="rId14"/>
    <p:sldId id="309" r:id="rId15"/>
    <p:sldId id="324" r:id="rId16"/>
    <p:sldId id="316" r:id="rId17"/>
    <p:sldId id="310" r:id="rId18"/>
    <p:sldId id="284" r:id="rId19"/>
    <p:sldId id="281" r:id="rId20"/>
    <p:sldId id="283" r:id="rId21"/>
    <p:sldId id="282" r:id="rId22"/>
    <p:sldId id="288" r:id="rId23"/>
    <p:sldId id="296" r:id="rId24"/>
    <p:sldId id="301" r:id="rId25"/>
    <p:sldId id="290" r:id="rId26"/>
    <p:sldId id="299" r:id="rId27"/>
    <p:sldId id="300" r:id="rId28"/>
    <p:sldId id="292" r:id="rId29"/>
    <p:sldId id="307" r:id="rId30"/>
    <p:sldId id="305" r:id="rId31"/>
    <p:sldId id="306" r:id="rId32"/>
    <p:sldId id="304" r:id="rId33"/>
    <p:sldId id="326" r:id="rId34"/>
    <p:sldId id="327" r:id="rId35"/>
    <p:sldId id="325" r:id="rId36"/>
    <p:sldId id="32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4F4F"/>
    <a:srgbClr val="FFCDCD"/>
    <a:srgbClr val="FFFF9F"/>
    <a:srgbClr val="FF7979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F6EB0-7C5E-470E-A28A-77F09E1F3885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E241A-46F8-46B2-A362-2A4F00863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3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2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1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38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3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4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3/2/2022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99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78AD-8387-4EE0-B633-ED676F04F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114" y="753477"/>
            <a:ext cx="10058400" cy="308152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6600" dirty="0">
                <a:solidFill>
                  <a:schemeClr val="tx1"/>
                </a:solidFill>
              </a:rPr>
              <a:t> </a:t>
            </a:r>
            <a:br>
              <a:rPr lang="en-US" sz="6600" dirty="0">
                <a:solidFill>
                  <a:schemeClr val="tx1"/>
                </a:solidFill>
              </a:rPr>
            </a:br>
            <a:br>
              <a:rPr lang="en-US" sz="6600" b="1" i="1" dirty="0">
                <a:solidFill>
                  <a:schemeClr val="tx1"/>
                </a:solidFill>
              </a:rPr>
            </a:br>
            <a:r>
              <a:rPr lang="en-US" sz="6000" b="1" i="1" dirty="0">
                <a:solidFill>
                  <a:schemeClr val="tx1"/>
                </a:solidFill>
              </a:rPr>
              <a:t>3D Modeling </a:t>
            </a:r>
            <a:br>
              <a:rPr lang="en-US" sz="6000" b="1" i="1" dirty="0">
                <a:solidFill>
                  <a:schemeClr val="tx1"/>
                </a:solidFill>
              </a:rPr>
            </a:br>
            <a:r>
              <a:rPr lang="en-US" sz="6000" b="1" i="1" dirty="0">
                <a:solidFill>
                  <a:schemeClr val="tx1"/>
                </a:solidFill>
              </a:rPr>
              <a:t>&amp; </a:t>
            </a:r>
            <a:br>
              <a:rPr lang="en-US" sz="6000" b="1" i="1" dirty="0">
                <a:solidFill>
                  <a:schemeClr val="tx1"/>
                </a:solidFill>
              </a:rPr>
            </a:br>
            <a:r>
              <a:rPr lang="en-US" sz="6000" b="1" i="1" dirty="0">
                <a:solidFill>
                  <a:schemeClr val="tx1"/>
                </a:solidFill>
              </a:rPr>
              <a:t>How to Control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87CA0-DCD8-4EE4-B040-4122E2794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128" y="4334426"/>
            <a:ext cx="10058400" cy="19812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CMBG 2023 - Breakout TA1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June 27, 2023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06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28F129-249D-4141-9634-25DEE3961A90}"/>
              </a:ext>
            </a:extLst>
          </p:cNvPr>
          <p:cNvSpPr txBox="1"/>
          <p:nvPr/>
        </p:nvSpPr>
        <p:spPr>
          <a:xfrm>
            <a:off x="627888" y="1980329"/>
            <a:ext cx="109362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800" dirty="0"/>
              <a:t>The Goals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800" dirty="0"/>
              <a:t>Use of IFC/ISO File formats</a:t>
            </a:r>
          </a:p>
          <a:p>
            <a:endParaRPr lang="en-US" sz="3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55722-8C1A-46A3-B526-E0546696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AC7ED-1D6D-4BEB-A233-BD34D9E4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6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A1284233-E01D-47E1-95A8-684DC4DECD9A}"/>
              </a:ext>
            </a:extLst>
          </p:cNvPr>
          <p:cNvSpPr/>
          <p:nvPr/>
        </p:nvSpPr>
        <p:spPr>
          <a:xfrm>
            <a:off x="261258" y="2225908"/>
            <a:ext cx="1635470" cy="128016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9424828C-B25A-49F7-8C74-5A7009FFF44E}"/>
              </a:ext>
            </a:extLst>
          </p:cNvPr>
          <p:cNvSpPr/>
          <p:nvPr/>
        </p:nvSpPr>
        <p:spPr>
          <a:xfrm>
            <a:off x="2878622" y="3061932"/>
            <a:ext cx="612648" cy="612648"/>
          </a:xfrm>
          <a:prstGeom prst="flowChartSummingJuncti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E5DE5EA4-36E2-417B-9D6F-45EF5D55D595}"/>
              </a:ext>
            </a:extLst>
          </p:cNvPr>
          <p:cNvSpPr/>
          <p:nvPr/>
        </p:nvSpPr>
        <p:spPr>
          <a:xfrm>
            <a:off x="9125936" y="3058011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45EEFA5-60BF-4B86-AB88-AB83E2C5E3F7}"/>
              </a:ext>
            </a:extLst>
          </p:cNvPr>
          <p:cNvSpPr/>
          <p:nvPr/>
        </p:nvSpPr>
        <p:spPr>
          <a:xfrm>
            <a:off x="8547242" y="4941963"/>
            <a:ext cx="1782859" cy="1159981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7C567F-14EA-464B-95C3-8F3E6CF07FBF}"/>
              </a:ext>
            </a:extLst>
          </p:cNvPr>
          <p:cNvSpPr/>
          <p:nvPr/>
        </p:nvSpPr>
        <p:spPr>
          <a:xfrm>
            <a:off x="5409220" y="2775775"/>
            <a:ext cx="1823247" cy="1158756"/>
          </a:xfrm>
          <a:prstGeom prst="ellipse">
            <a:avLst/>
          </a:prstGeom>
          <a:solidFill>
            <a:srgbClr val="FFCDC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Transfer Mechanism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[Encrypted]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2002409-0808-4896-ADC2-3199AB9ECCB5}"/>
              </a:ext>
            </a:extLst>
          </p:cNvPr>
          <p:cNvSpPr/>
          <p:nvPr/>
        </p:nvSpPr>
        <p:spPr>
          <a:xfrm>
            <a:off x="3057364" y="5379282"/>
            <a:ext cx="1310641" cy="836023"/>
          </a:xfrm>
          <a:prstGeom prst="flowChartMagneticDisk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5AFB0-DEFD-437A-88A2-A2D8B1462E6D}"/>
              </a:ext>
            </a:extLst>
          </p:cNvPr>
          <p:cNvSpPr txBox="1"/>
          <p:nvPr/>
        </p:nvSpPr>
        <p:spPr>
          <a:xfrm>
            <a:off x="1014549" y="494446"/>
            <a:ext cx="10162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Transmittal and Use of 3D Model IFC/ISO Files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D9192D8-EBDF-407F-9D89-A66542D2EFCC}"/>
              </a:ext>
            </a:extLst>
          </p:cNvPr>
          <p:cNvCxnSpPr>
            <a:cxnSpLocks/>
            <a:stCxn id="2" idx="4"/>
            <a:endCxn id="3" idx="0"/>
          </p:cNvCxnSpPr>
          <p:nvPr/>
        </p:nvCxnSpPr>
        <p:spPr>
          <a:xfrm>
            <a:off x="1896728" y="2865989"/>
            <a:ext cx="1288218" cy="195943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17100D-4B0B-4F5A-824F-45F0E3E50673}"/>
              </a:ext>
            </a:extLst>
          </p:cNvPr>
          <p:cNvCxnSpPr>
            <a:cxnSpLocks/>
            <a:stCxn id="3" idx="6"/>
            <a:endCxn id="6" idx="2"/>
          </p:cNvCxnSpPr>
          <p:nvPr/>
        </p:nvCxnSpPr>
        <p:spPr>
          <a:xfrm flipV="1">
            <a:off x="3491270" y="3355153"/>
            <a:ext cx="1917950" cy="131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66D07C6-9038-46FF-ACB6-9E9A784AD9E3}"/>
              </a:ext>
            </a:extLst>
          </p:cNvPr>
          <p:cNvSpPr txBox="1"/>
          <p:nvPr/>
        </p:nvSpPr>
        <p:spPr>
          <a:xfrm>
            <a:off x="2038629" y="2171811"/>
            <a:ext cx="1080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</a:t>
            </a:r>
          </a:p>
          <a:p>
            <a:r>
              <a:rPr lang="en-US" sz="1600" b="1" dirty="0"/>
              <a:t>Native File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E0A2C-07C6-4A59-BF71-AC2005C3C072}"/>
              </a:ext>
            </a:extLst>
          </p:cNvPr>
          <p:cNvSpPr txBox="1"/>
          <p:nvPr/>
        </p:nvSpPr>
        <p:spPr>
          <a:xfrm>
            <a:off x="3637668" y="1802349"/>
            <a:ext cx="2077871" cy="1077218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Native File Converted to</a:t>
            </a:r>
          </a:p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ACD215-A092-438B-B04A-BE2965B4E862}"/>
              </a:ext>
            </a:extLst>
          </p:cNvPr>
          <p:cNvSpPr txBox="1"/>
          <p:nvPr/>
        </p:nvSpPr>
        <p:spPr>
          <a:xfrm>
            <a:off x="1145139" y="4388146"/>
            <a:ext cx="1974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 IFC/ISO </a:t>
            </a:r>
          </a:p>
          <a:p>
            <a:r>
              <a:rPr lang="en-US" sz="1600" b="1" dirty="0"/>
              <a:t>QA Electronic Record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3588710-E61F-4F0A-BFD8-96C1B477F378}"/>
              </a:ext>
            </a:extLst>
          </p:cNvPr>
          <p:cNvCxnSpPr>
            <a:cxnSpLocks/>
            <a:stCxn id="6" idx="6"/>
            <a:endCxn id="4" idx="2"/>
          </p:cNvCxnSpPr>
          <p:nvPr/>
        </p:nvCxnSpPr>
        <p:spPr>
          <a:xfrm>
            <a:off x="7232467" y="3355153"/>
            <a:ext cx="1893469" cy="91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D1672C-77A8-4E4A-BA5C-ED0CDE0A770A}"/>
              </a:ext>
            </a:extLst>
          </p:cNvPr>
          <p:cNvSpPr txBox="1"/>
          <p:nvPr/>
        </p:nvSpPr>
        <p:spPr>
          <a:xfrm>
            <a:off x="7145709" y="2093356"/>
            <a:ext cx="2027681" cy="584775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131308-62F6-4278-A1D3-AEACF652B587}"/>
              </a:ext>
            </a:extLst>
          </p:cNvPr>
          <p:cNvSpPr txBox="1"/>
          <p:nvPr/>
        </p:nvSpPr>
        <p:spPr>
          <a:xfrm>
            <a:off x="9807102" y="3932182"/>
            <a:ext cx="212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Converted to User 3D</a:t>
            </a:r>
          </a:p>
          <a:p>
            <a:r>
              <a:rPr lang="en-US" sz="1600" b="1" dirty="0"/>
              <a:t>Native File Structure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924EEA6-1C4F-405E-8B85-8E1CF73269B4}"/>
              </a:ext>
            </a:extLst>
          </p:cNvPr>
          <p:cNvCxnSpPr>
            <a:cxnSpLocks/>
            <a:stCxn id="4" idx="4"/>
            <a:endCxn id="5" idx="1"/>
          </p:cNvCxnSpPr>
          <p:nvPr/>
        </p:nvCxnSpPr>
        <p:spPr>
          <a:xfrm>
            <a:off x="9432260" y="3670659"/>
            <a:ext cx="6412" cy="12713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6FDA8E0-F643-4379-A7C5-B35E71AF56A2}"/>
              </a:ext>
            </a:extLst>
          </p:cNvPr>
          <p:cNvSpPr/>
          <p:nvPr/>
        </p:nvSpPr>
        <p:spPr>
          <a:xfrm>
            <a:off x="2952201" y="4236934"/>
            <a:ext cx="363809" cy="914400"/>
          </a:xfrm>
          <a:prstGeom prst="rightBrace">
            <a:avLst>
              <a:gd name="adj1" fmla="val 8333"/>
              <a:gd name="adj2" fmla="val 44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Brace 58">
            <a:extLst>
              <a:ext uri="{FF2B5EF4-FFF2-40B4-BE49-F238E27FC236}">
                <a16:creationId xmlns:a16="http://schemas.microsoft.com/office/drawing/2014/main" id="{30114A48-C705-4E63-A924-35B5341A5D28}"/>
              </a:ext>
            </a:extLst>
          </p:cNvPr>
          <p:cNvSpPr/>
          <p:nvPr/>
        </p:nvSpPr>
        <p:spPr>
          <a:xfrm flipH="1" flipV="1">
            <a:off x="9556679" y="3848779"/>
            <a:ext cx="363809" cy="914400"/>
          </a:xfrm>
          <a:prstGeom prst="rightBrace">
            <a:avLst>
              <a:gd name="adj1" fmla="val 8333"/>
              <a:gd name="adj2" fmla="val 44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0B0728E-78A1-45DB-8BEE-7A768CAB145C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8159549" y="2678131"/>
            <a:ext cx="1" cy="5572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3488E3C-F116-4C18-AC8D-4DA032604DA4}"/>
              </a:ext>
            </a:extLst>
          </p:cNvPr>
          <p:cNvCxnSpPr>
            <a:cxnSpLocks/>
          </p:cNvCxnSpPr>
          <p:nvPr/>
        </p:nvCxnSpPr>
        <p:spPr>
          <a:xfrm>
            <a:off x="4556860" y="2875645"/>
            <a:ext cx="0" cy="4224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79B501FE-9A82-48DF-AE60-EE32CF8E39F4}"/>
              </a:ext>
            </a:extLst>
          </p:cNvPr>
          <p:cNvCxnSpPr>
            <a:cxnSpLocks/>
            <a:stCxn id="3" idx="6"/>
            <a:endCxn id="7" idx="1"/>
          </p:cNvCxnSpPr>
          <p:nvPr/>
        </p:nvCxnSpPr>
        <p:spPr>
          <a:xfrm>
            <a:off x="3491270" y="3368256"/>
            <a:ext cx="221415" cy="201102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ooter Placeholder 70">
            <a:extLst>
              <a:ext uri="{FF2B5EF4-FFF2-40B4-BE49-F238E27FC236}">
                <a16:creationId xmlns:a16="http://schemas.microsoft.com/office/drawing/2014/main" id="{3CCEF9FE-747B-4E9B-A4DA-EE2FD0AC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2" name="Slide Number Placeholder 71">
            <a:extLst>
              <a:ext uri="{FF2B5EF4-FFF2-40B4-BE49-F238E27FC236}">
                <a16:creationId xmlns:a16="http://schemas.microsoft.com/office/drawing/2014/main" id="{0A8B4373-C9A1-4A6F-A6A7-E75D6F5A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11</a:t>
            </a:fld>
            <a:endParaRPr lang="en-US" dirty="0"/>
          </a:p>
        </p:txBody>
      </p:sp>
      <p:sp>
        <p:nvSpPr>
          <p:cNvPr id="26" name="Flowchart: Magnetic Disk 25">
            <a:extLst>
              <a:ext uri="{FF2B5EF4-FFF2-40B4-BE49-F238E27FC236}">
                <a16:creationId xmlns:a16="http://schemas.microsoft.com/office/drawing/2014/main" id="{9E162B27-99F5-4AF4-B8AF-C34022BF523D}"/>
              </a:ext>
            </a:extLst>
          </p:cNvPr>
          <p:cNvSpPr/>
          <p:nvPr/>
        </p:nvSpPr>
        <p:spPr>
          <a:xfrm>
            <a:off x="6774508" y="5291554"/>
            <a:ext cx="1310641" cy="836023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B12065-7699-439A-AB23-60F7F34DC927}"/>
              </a:ext>
            </a:extLst>
          </p:cNvPr>
          <p:cNvSpPr txBox="1"/>
          <p:nvPr/>
        </p:nvSpPr>
        <p:spPr>
          <a:xfrm>
            <a:off x="7596177" y="3924806"/>
            <a:ext cx="115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QA </a:t>
            </a:r>
          </a:p>
          <a:p>
            <a:pPr algn="ctr"/>
            <a:r>
              <a:rPr lang="en-US" sz="1600" b="1" dirty="0"/>
              <a:t>Electronic Record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8A07EF9A-8895-4816-AC3A-B980E42090BF}"/>
              </a:ext>
            </a:extLst>
          </p:cNvPr>
          <p:cNvCxnSpPr>
            <a:cxnSpLocks/>
            <a:stCxn id="29" idx="1"/>
            <a:endCxn id="26" idx="1"/>
          </p:cNvCxnSpPr>
          <p:nvPr/>
        </p:nvCxnSpPr>
        <p:spPr>
          <a:xfrm rot="10800000" flipV="1">
            <a:off x="7429829" y="4340304"/>
            <a:ext cx="166348" cy="95124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562AE38-5D28-4212-BFD7-E0B4866BB350}"/>
              </a:ext>
            </a:extLst>
          </p:cNvPr>
          <p:cNvCxnSpPr>
            <a:cxnSpLocks/>
            <a:endCxn id="29" idx="3"/>
          </p:cNvCxnSpPr>
          <p:nvPr/>
        </p:nvCxnSpPr>
        <p:spPr>
          <a:xfrm flipH="1">
            <a:off x="8747001" y="4328818"/>
            <a:ext cx="707839" cy="114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6EDC75-73FA-47EC-466E-9430590C8686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9738584" y="2875645"/>
            <a:ext cx="884131" cy="4886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6C41F84-4ECD-2DD8-A330-86411A90FE15}"/>
              </a:ext>
            </a:extLst>
          </p:cNvPr>
          <p:cNvSpPr/>
          <p:nvPr/>
        </p:nvSpPr>
        <p:spPr>
          <a:xfrm>
            <a:off x="10424160" y="2171811"/>
            <a:ext cx="119324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Other uses</a:t>
            </a:r>
          </a:p>
        </p:txBody>
      </p:sp>
    </p:spTree>
    <p:extLst>
      <p:ext uri="{BB962C8B-B14F-4D97-AF65-F5344CB8AC3E}">
        <p14:creationId xmlns:p14="http://schemas.microsoft.com/office/powerpoint/2010/main" val="38994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8" grpId="0"/>
      <p:bldP spid="19" grpId="0" animBg="1"/>
      <p:bldP spid="20" grpId="0"/>
      <p:bldP spid="34" grpId="0" animBg="1"/>
      <p:bldP spid="35" grpId="0"/>
      <p:bldP spid="58" grpId="0" animBg="1"/>
      <p:bldP spid="59" grpId="0" animBg="1"/>
      <p:bldP spid="26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28F129-249D-4141-9634-25DEE3961A90}"/>
              </a:ext>
            </a:extLst>
          </p:cNvPr>
          <p:cNvSpPr txBox="1"/>
          <p:nvPr/>
        </p:nvSpPr>
        <p:spPr>
          <a:xfrm>
            <a:off x="627888" y="1980329"/>
            <a:ext cx="109362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800" dirty="0"/>
              <a:t>Quality Assurance Program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800" dirty="0"/>
              <a:t>Satisfying Applicable Criteria</a:t>
            </a:r>
          </a:p>
          <a:p>
            <a:endParaRPr lang="en-US" sz="3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55722-8C1A-46A3-B526-E0546696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AC7ED-1D6D-4BEB-A233-BD34D9E4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79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EBCEBB4C-0C9E-FD9C-3305-969A50F5A27B}"/>
              </a:ext>
            </a:extLst>
          </p:cNvPr>
          <p:cNvSpPr/>
          <p:nvPr/>
        </p:nvSpPr>
        <p:spPr>
          <a:xfrm rot="5400000">
            <a:off x="5957826" y="3127707"/>
            <a:ext cx="1246196" cy="294323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5B78C7-7B04-F6C0-30EE-6620F3D0DF22}"/>
              </a:ext>
            </a:extLst>
          </p:cNvPr>
          <p:cNvSpPr/>
          <p:nvPr/>
        </p:nvSpPr>
        <p:spPr>
          <a:xfrm>
            <a:off x="9611173" y="2223032"/>
            <a:ext cx="1992693" cy="25832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E3DA4F-E302-B82A-50FD-370C1F673979}"/>
              </a:ext>
            </a:extLst>
          </p:cNvPr>
          <p:cNvSpPr/>
          <p:nvPr/>
        </p:nvSpPr>
        <p:spPr>
          <a:xfrm rot="5400000">
            <a:off x="5556555" y="1355605"/>
            <a:ext cx="1521073" cy="331288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B5815B-D906-C9B6-D266-D9C33B4FAF28}"/>
              </a:ext>
            </a:extLst>
          </p:cNvPr>
          <p:cNvSpPr/>
          <p:nvPr/>
        </p:nvSpPr>
        <p:spPr>
          <a:xfrm rot="5400000">
            <a:off x="2178485" y="2801356"/>
            <a:ext cx="1246196" cy="331288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529E16-C7AA-3B2A-F303-E525B9062F3E}"/>
              </a:ext>
            </a:extLst>
          </p:cNvPr>
          <p:cNvSpPr/>
          <p:nvPr/>
        </p:nvSpPr>
        <p:spPr>
          <a:xfrm>
            <a:off x="1948535" y="1394788"/>
            <a:ext cx="1594486" cy="212983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A1284233-E01D-47E1-95A8-684DC4DECD9A}"/>
              </a:ext>
            </a:extLst>
          </p:cNvPr>
          <p:cNvSpPr/>
          <p:nvPr/>
        </p:nvSpPr>
        <p:spPr>
          <a:xfrm>
            <a:off x="261258" y="1818348"/>
            <a:ext cx="1635470" cy="128016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9424828C-B25A-49F7-8C74-5A7009FFF44E}"/>
              </a:ext>
            </a:extLst>
          </p:cNvPr>
          <p:cNvSpPr/>
          <p:nvPr/>
        </p:nvSpPr>
        <p:spPr>
          <a:xfrm>
            <a:off x="2878622" y="2654372"/>
            <a:ext cx="612648" cy="612648"/>
          </a:xfrm>
          <a:prstGeom prst="flowChartSummingJuncti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E5DE5EA4-36E2-417B-9D6F-45EF5D55D595}"/>
              </a:ext>
            </a:extLst>
          </p:cNvPr>
          <p:cNvSpPr/>
          <p:nvPr/>
        </p:nvSpPr>
        <p:spPr>
          <a:xfrm>
            <a:off x="9721935" y="2650451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45EEFA5-60BF-4B86-AB88-AB83E2C5E3F7}"/>
              </a:ext>
            </a:extLst>
          </p:cNvPr>
          <p:cNvSpPr/>
          <p:nvPr/>
        </p:nvSpPr>
        <p:spPr>
          <a:xfrm>
            <a:off x="9030215" y="5132787"/>
            <a:ext cx="1959428" cy="1159981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7C567F-14EA-464B-95C3-8F3E6CF07FBF}"/>
              </a:ext>
            </a:extLst>
          </p:cNvPr>
          <p:cNvSpPr/>
          <p:nvPr/>
        </p:nvSpPr>
        <p:spPr>
          <a:xfrm>
            <a:off x="5409220" y="2368215"/>
            <a:ext cx="1823247" cy="1158756"/>
          </a:xfrm>
          <a:prstGeom prst="ellipse">
            <a:avLst/>
          </a:prstGeom>
          <a:solidFill>
            <a:srgbClr val="FFCDC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Transfer Mechanism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[Encrypted]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2002409-0808-4896-ADC2-3199AB9ECCB5}"/>
              </a:ext>
            </a:extLst>
          </p:cNvPr>
          <p:cNvSpPr/>
          <p:nvPr/>
        </p:nvSpPr>
        <p:spPr>
          <a:xfrm>
            <a:off x="3040939" y="5294767"/>
            <a:ext cx="1310641" cy="836023"/>
          </a:xfrm>
          <a:prstGeom prst="flowChartMagneticDisk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5AFB0-DEFD-437A-88A2-A2D8B1462E6D}"/>
              </a:ext>
            </a:extLst>
          </p:cNvPr>
          <p:cNvSpPr txBox="1"/>
          <p:nvPr/>
        </p:nvSpPr>
        <p:spPr>
          <a:xfrm>
            <a:off x="3028639" y="164078"/>
            <a:ext cx="6277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QA Program Issues To Be Addressed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D9192D8-EBDF-407F-9D89-A66542D2EFCC}"/>
              </a:ext>
            </a:extLst>
          </p:cNvPr>
          <p:cNvCxnSpPr>
            <a:cxnSpLocks/>
            <a:stCxn id="2" idx="4"/>
            <a:endCxn id="3" idx="0"/>
          </p:cNvCxnSpPr>
          <p:nvPr/>
        </p:nvCxnSpPr>
        <p:spPr>
          <a:xfrm>
            <a:off x="1896728" y="2458429"/>
            <a:ext cx="1288218" cy="19594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17100D-4B0B-4F5A-824F-45F0E3E50673}"/>
              </a:ext>
            </a:extLst>
          </p:cNvPr>
          <p:cNvCxnSpPr>
            <a:cxnSpLocks/>
            <a:stCxn id="3" idx="6"/>
            <a:endCxn id="6" idx="2"/>
          </p:cNvCxnSpPr>
          <p:nvPr/>
        </p:nvCxnSpPr>
        <p:spPr>
          <a:xfrm flipV="1">
            <a:off x="3491270" y="2947593"/>
            <a:ext cx="1917950" cy="131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66D07C6-9038-46FF-ACB6-9E9A784AD9E3}"/>
              </a:ext>
            </a:extLst>
          </p:cNvPr>
          <p:cNvSpPr txBox="1"/>
          <p:nvPr/>
        </p:nvSpPr>
        <p:spPr>
          <a:xfrm>
            <a:off x="1948535" y="1844928"/>
            <a:ext cx="1080104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</a:t>
            </a:r>
          </a:p>
          <a:p>
            <a:r>
              <a:rPr lang="en-US" sz="1600" b="1" dirty="0"/>
              <a:t>Native File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E0A2C-07C6-4A59-BF71-AC2005C3C072}"/>
              </a:ext>
            </a:extLst>
          </p:cNvPr>
          <p:cNvSpPr txBox="1"/>
          <p:nvPr/>
        </p:nvSpPr>
        <p:spPr>
          <a:xfrm>
            <a:off x="3686185" y="1082731"/>
            <a:ext cx="2077871" cy="1077218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Native File Converted to</a:t>
            </a:r>
          </a:p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ACD215-A092-438B-B04A-BE2965B4E862}"/>
              </a:ext>
            </a:extLst>
          </p:cNvPr>
          <p:cNvSpPr txBox="1"/>
          <p:nvPr/>
        </p:nvSpPr>
        <p:spPr>
          <a:xfrm>
            <a:off x="1145139" y="4221498"/>
            <a:ext cx="1974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 IFC/ISO </a:t>
            </a:r>
          </a:p>
          <a:p>
            <a:r>
              <a:rPr lang="en-US" sz="1600" b="1" dirty="0"/>
              <a:t>QA Electronic Record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3588710-E61F-4F0A-BFD8-96C1B477F378}"/>
              </a:ext>
            </a:extLst>
          </p:cNvPr>
          <p:cNvCxnSpPr>
            <a:cxnSpLocks/>
            <a:stCxn id="6" idx="6"/>
            <a:endCxn id="4" idx="2"/>
          </p:cNvCxnSpPr>
          <p:nvPr/>
        </p:nvCxnSpPr>
        <p:spPr>
          <a:xfrm>
            <a:off x="7232467" y="2947593"/>
            <a:ext cx="2489468" cy="91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D1672C-77A8-4E4A-BA5C-ED0CDE0A770A}"/>
              </a:ext>
            </a:extLst>
          </p:cNvPr>
          <p:cNvSpPr txBox="1"/>
          <p:nvPr/>
        </p:nvSpPr>
        <p:spPr>
          <a:xfrm>
            <a:off x="7112857" y="1093997"/>
            <a:ext cx="2027681" cy="584775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131308-62F6-4278-A1D3-AEACF652B587}"/>
              </a:ext>
            </a:extLst>
          </p:cNvPr>
          <p:cNvSpPr txBox="1"/>
          <p:nvPr/>
        </p:nvSpPr>
        <p:spPr>
          <a:xfrm>
            <a:off x="10259254" y="3098509"/>
            <a:ext cx="1171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Mapped to User 3D</a:t>
            </a:r>
          </a:p>
          <a:p>
            <a:r>
              <a:rPr lang="en-US" sz="1600" b="1" dirty="0"/>
              <a:t>Native File Structure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924EEA6-1C4F-405E-8B85-8E1CF73269B4}"/>
              </a:ext>
            </a:extLst>
          </p:cNvPr>
          <p:cNvCxnSpPr>
            <a:cxnSpLocks/>
            <a:stCxn id="4" idx="4"/>
            <a:endCxn id="5" idx="1"/>
          </p:cNvCxnSpPr>
          <p:nvPr/>
        </p:nvCxnSpPr>
        <p:spPr>
          <a:xfrm flipH="1">
            <a:off x="10009929" y="3263099"/>
            <a:ext cx="18330" cy="18696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6FDA8E0-F643-4379-A7C5-B35E71AF56A2}"/>
              </a:ext>
            </a:extLst>
          </p:cNvPr>
          <p:cNvSpPr/>
          <p:nvPr/>
        </p:nvSpPr>
        <p:spPr>
          <a:xfrm>
            <a:off x="2952201" y="4070286"/>
            <a:ext cx="363809" cy="914400"/>
          </a:xfrm>
          <a:prstGeom prst="rightBrace">
            <a:avLst>
              <a:gd name="adj1" fmla="val 8333"/>
              <a:gd name="adj2" fmla="val 44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0B0728E-78A1-45DB-8BEE-7A768CAB145C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8126698" y="1678772"/>
            <a:ext cx="0" cy="12780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3488E3C-F116-4C18-AC8D-4DA032604DA4}"/>
              </a:ext>
            </a:extLst>
          </p:cNvPr>
          <p:cNvCxnSpPr>
            <a:cxnSpLocks/>
          </p:cNvCxnSpPr>
          <p:nvPr/>
        </p:nvCxnSpPr>
        <p:spPr>
          <a:xfrm>
            <a:off x="4556860" y="2175232"/>
            <a:ext cx="0" cy="7723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79B501FE-9A82-48DF-AE60-EE32CF8E39F4}"/>
              </a:ext>
            </a:extLst>
          </p:cNvPr>
          <p:cNvCxnSpPr>
            <a:cxnSpLocks/>
            <a:stCxn id="3" idx="6"/>
            <a:endCxn id="26" idx="0"/>
          </p:cNvCxnSpPr>
          <p:nvPr/>
        </p:nvCxnSpPr>
        <p:spPr>
          <a:xfrm>
            <a:off x="3491270" y="2960696"/>
            <a:ext cx="200946" cy="1218992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ooter Placeholder 70">
            <a:extLst>
              <a:ext uri="{FF2B5EF4-FFF2-40B4-BE49-F238E27FC236}">
                <a16:creationId xmlns:a16="http://schemas.microsoft.com/office/drawing/2014/main" id="{3CCEF9FE-747B-4E9B-A4DA-EE2FD0AC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2" name="Slide Number Placeholder 71">
            <a:extLst>
              <a:ext uri="{FF2B5EF4-FFF2-40B4-BE49-F238E27FC236}">
                <a16:creationId xmlns:a16="http://schemas.microsoft.com/office/drawing/2014/main" id="{0A8B4373-C9A1-4A6F-A6A7-E75D6F5A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13</a:t>
            </a:fld>
            <a:endParaRPr lang="en-US" dirty="0"/>
          </a:p>
        </p:txBody>
      </p:sp>
      <p:sp>
        <p:nvSpPr>
          <p:cNvPr id="26" name="Flowchart: Summing Junction 25">
            <a:extLst>
              <a:ext uri="{FF2B5EF4-FFF2-40B4-BE49-F238E27FC236}">
                <a16:creationId xmlns:a16="http://schemas.microsoft.com/office/drawing/2014/main" id="{D5610D76-0F52-73B1-AECF-1E6C1B123BE8}"/>
              </a:ext>
            </a:extLst>
          </p:cNvPr>
          <p:cNvSpPr/>
          <p:nvPr/>
        </p:nvSpPr>
        <p:spPr>
          <a:xfrm>
            <a:off x="3385892" y="4179688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78A9DA8-5AAB-0FDF-2726-40BE9A6FB7F4}"/>
              </a:ext>
            </a:extLst>
          </p:cNvPr>
          <p:cNvCxnSpPr>
            <a:cxnSpLocks/>
            <a:stCxn id="26" idx="4"/>
            <a:endCxn id="7" idx="1"/>
          </p:cNvCxnSpPr>
          <p:nvPr/>
        </p:nvCxnSpPr>
        <p:spPr>
          <a:xfrm>
            <a:off x="3692216" y="4792336"/>
            <a:ext cx="4044" cy="5024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Magnetic Disk 36">
            <a:extLst>
              <a:ext uri="{FF2B5EF4-FFF2-40B4-BE49-F238E27FC236}">
                <a16:creationId xmlns:a16="http://schemas.microsoft.com/office/drawing/2014/main" id="{43890524-DE2A-924E-98CD-63EC3C73D098}"/>
              </a:ext>
            </a:extLst>
          </p:cNvPr>
          <p:cNvSpPr/>
          <p:nvPr/>
        </p:nvSpPr>
        <p:spPr>
          <a:xfrm>
            <a:off x="6688865" y="5343071"/>
            <a:ext cx="1310641" cy="836023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6CED42E-DEE6-05A7-8A40-D44E92BD086C}"/>
              </a:ext>
            </a:extLst>
          </p:cNvPr>
          <p:cNvCxnSpPr>
            <a:cxnSpLocks/>
            <a:endCxn id="40" idx="6"/>
          </p:cNvCxnSpPr>
          <p:nvPr/>
        </p:nvCxnSpPr>
        <p:spPr>
          <a:xfrm rot="10800000" flipV="1">
            <a:off x="7648042" y="3271738"/>
            <a:ext cx="2282881" cy="107134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Summing Junction 39">
            <a:extLst>
              <a:ext uri="{FF2B5EF4-FFF2-40B4-BE49-F238E27FC236}">
                <a16:creationId xmlns:a16="http://schemas.microsoft.com/office/drawing/2014/main" id="{96D71B8A-5CBA-CA7C-9956-84635497A2A6}"/>
              </a:ext>
            </a:extLst>
          </p:cNvPr>
          <p:cNvSpPr/>
          <p:nvPr/>
        </p:nvSpPr>
        <p:spPr>
          <a:xfrm>
            <a:off x="7035393" y="4036756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BD20E5-4ED5-C74F-ED09-CAE097FD3E71}"/>
              </a:ext>
            </a:extLst>
          </p:cNvPr>
          <p:cNvCxnSpPr>
            <a:cxnSpLocks/>
            <a:stCxn id="40" idx="4"/>
            <a:endCxn id="37" idx="1"/>
          </p:cNvCxnSpPr>
          <p:nvPr/>
        </p:nvCxnSpPr>
        <p:spPr>
          <a:xfrm>
            <a:off x="7341717" y="4649404"/>
            <a:ext cx="2469" cy="6936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26DFA23-7AF6-FACC-EB5C-A44928B2A997}"/>
              </a:ext>
            </a:extLst>
          </p:cNvPr>
          <p:cNvSpPr txBox="1"/>
          <p:nvPr/>
        </p:nvSpPr>
        <p:spPr>
          <a:xfrm>
            <a:off x="5098242" y="4294434"/>
            <a:ext cx="1974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3D Model IFC/ISO </a:t>
            </a:r>
          </a:p>
          <a:p>
            <a:pPr algn="ctr"/>
            <a:r>
              <a:rPr lang="en-US" sz="1600" b="1" dirty="0"/>
              <a:t>Converted to</a:t>
            </a:r>
          </a:p>
          <a:p>
            <a:pPr algn="ctr"/>
            <a:r>
              <a:rPr lang="en-US" sz="1600" b="1" dirty="0"/>
              <a:t>QA Electronic Record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228E5C-4E9C-9DFB-0519-F39E2B50D7A1}"/>
              </a:ext>
            </a:extLst>
          </p:cNvPr>
          <p:cNvSpPr txBox="1"/>
          <p:nvPr/>
        </p:nvSpPr>
        <p:spPr>
          <a:xfrm>
            <a:off x="1896728" y="929243"/>
            <a:ext cx="150554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#3 -200 &amp; 700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FE77B76-9809-CD62-1969-0B383CA9866C}"/>
              </a:ext>
            </a:extLst>
          </p:cNvPr>
          <p:cNvSpPr txBox="1"/>
          <p:nvPr/>
        </p:nvSpPr>
        <p:spPr>
          <a:xfrm>
            <a:off x="6085339" y="1850312"/>
            <a:ext cx="150554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#3 -200 &amp; 700</a:t>
            </a:r>
          </a:p>
        </p:txBody>
      </p: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07B5B2EF-33EA-BDD7-87CD-FBBC3E9245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40914" y="-2733123"/>
            <a:ext cx="404684" cy="9528527"/>
          </a:xfrm>
          <a:prstGeom prst="bentConnector3">
            <a:avLst>
              <a:gd name="adj1" fmla="val -259203"/>
            </a:avLst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E02F6C3-16A8-BBA3-987E-E0A81001CF53}"/>
              </a:ext>
            </a:extLst>
          </p:cNvPr>
          <p:cNvSpPr txBox="1"/>
          <p:nvPr/>
        </p:nvSpPr>
        <p:spPr>
          <a:xfrm>
            <a:off x="1225911" y="5197583"/>
            <a:ext cx="63991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#17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992394-0058-9A11-CFD4-E0D727543D0A}"/>
              </a:ext>
            </a:extLst>
          </p:cNvPr>
          <p:cNvSpPr txBox="1"/>
          <p:nvPr/>
        </p:nvSpPr>
        <p:spPr>
          <a:xfrm>
            <a:off x="5503136" y="5318449"/>
            <a:ext cx="63991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#17  </a:t>
            </a:r>
          </a:p>
        </p:txBody>
      </p:sp>
    </p:spTree>
    <p:extLst>
      <p:ext uri="{BB962C8B-B14F-4D97-AF65-F5344CB8AC3E}">
        <p14:creationId xmlns:p14="http://schemas.microsoft.com/office/powerpoint/2010/main" val="327873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8" grpId="0"/>
      <p:bldP spid="19" grpId="0" animBg="1"/>
      <p:bldP spid="20" grpId="0"/>
      <p:bldP spid="34" grpId="0" animBg="1"/>
      <p:bldP spid="35" grpId="0"/>
      <p:bldP spid="58" grpId="0" animBg="1"/>
      <p:bldP spid="26" grpId="0" animBg="1"/>
      <p:bldP spid="37" grpId="0" animBg="1"/>
      <p:bldP spid="40" grpId="0" animBg="1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A1284233-E01D-47E1-95A8-684DC4DECD9A}"/>
              </a:ext>
            </a:extLst>
          </p:cNvPr>
          <p:cNvSpPr/>
          <p:nvPr/>
        </p:nvSpPr>
        <p:spPr>
          <a:xfrm>
            <a:off x="689521" y="1222890"/>
            <a:ext cx="1635470" cy="128016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E5DE5EA4-36E2-417B-9D6F-45EF5D55D595}"/>
              </a:ext>
            </a:extLst>
          </p:cNvPr>
          <p:cNvSpPr/>
          <p:nvPr/>
        </p:nvSpPr>
        <p:spPr>
          <a:xfrm>
            <a:off x="8966341" y="2765401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45EEFA5-60BF-4B86-AB88-AB83E2C5E3F7}"/>
              </a:ext>
            </a:extLst>
          </p:cNvPr>
          <p:cNvSpPr/>
          <p:nvPr/>
        </p:nvSpPr>
        <p:spPr>
          <a:xfrm>
            <a:off x="8564009" y="4946439"/>
            <a:ext cx="1745194" cy="1162385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7C567F-14EA-464B-95C3-8F3E6CF07FBF}"/>
              </a:ext>
            </a:extLst>
          </p:cNvPr>
          <p:cNvSpPr/>
          <p:nvPr/>
        </p:nvSpPr>
        <p:spPr>
          <a:xfrm>
            <a:off x="5409220" y="2483165"/>
            <a:ext cx="1823247" cy="1158756"/>
          </a:xfrm>
          <a:prstGeom prst="ellipse">
            <a:avLst/>
          </a:prstGeom>
          <a:solidFill>
            <a:srgbClr val="FFCDC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Transfer Mechanism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[Encrypted]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2002409-0808-4896-ADC2-3199AB9ECCB5}"/>
              </a:ext>
            </a:extLst>
          </p:cNvPr>
          <p:cNvSpPr/>
          <p:nvPr/>
        </p:nvSpPr>
        <p:spPr>
          <a:xfrm>
            <a:off x="3271593" y="5086672"/>
            <a:ext cx="1310641" cy="836023"/>
          </a:xfrm>
          <a:prstGeom prst="flowChartMagneticDisk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5AFB0-DEFD-437A-88A2-A2D8B1462E6D}"/>
              </a:ext>
            </a:extLst>
          </p:cNvPr>
          <p:cNvSpPr txBox="1"/>
          <p:nvPr/>
        </p:nvSpPr>
        <p:spPr>
          <a:xfrm>
            <a:off x="1233134" y="251376"/>
            <a:ext cx="10204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Need to Address – Comments on 3D Model IFC/ISO Files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E0A2C-07C6-4A59-BF71-AC2005C3C072}"/>
              </a:ext>
            </a:extLst>
          </p:cNvPr>
          <p:cNvSpPr txBox="1"/>
          <p:nvPr/>
        </p:nvSpPr>
        <p:spPr>
          <a:xfrm>
            <a:off x="3331403" y="1541586"/>
            <a:ext cx="2554124" cy="830997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Comments on 3D Model IFC/ISO File Format (Received from End User)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ACD215-A092-438B-B04A-BE2965B4E862}"/>
              </a:ext>
            </a:extLst>
          </p:cNvPr>
          <p:cNvSpPr txBox="1"/>
          <p:nvPr/>
        </p:nvSpPr>
        <p:spPr>
          <a:xfrm>
            <a:off x="359507" y="5099733"/>
            <a:ext cx="2295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QA Electronic Record of</a:t>
            </a:r>
          </a:p>
          <a:p>
            <a:r>
              <a:rPr lang="en-US" sz="1600" b="1" dirty="0"/>
              <a:t>Comments on 3D Model </a:t>
            </a:r>
          </a:p>
          <a:p>
            <a:r>
              <a:rPr lang="en-US" sz="1600" b="1" dirty="0"/>
              <a:t>IFC/ISO from End User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3588710-E61F-4F0A-BFD8-96C1B477F378}"/>
              </a:ext>
            </a:extLst>
          </p:cNvPr>
          <p:cNvCxnSpPr>
            <a:cxnSpLocks/>
          </p:cNvCxnSpPr>
          <p:nvPr/>
        </p:nvCxnSpPr>
        <p:spPr>
          <a:xfrm>
            <a:off x="7217888" y="3065808"/>
            <a:ext cx="1733875" cy="9182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D1672C-77A8-4E4A-BA5C-ED0CDE0A770A}"/>
              </a:ext>
            </a:extLst>
          </p:cNvPr>
          <p:cNvSpPr txBox="1"/>
          <p:nvPr/>
        </p:nvSpPr>
        <p:spPr>
          <a:xfrm>
            <a:off x="6954987" y="1447473"/>
            <a:ext cx="2327475" cy="830997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Comments on 3D Model IFC/ISO File Format (From End User)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131308-62F6-4278-A1D3-AEACF652B587}"/>
              </a:ext>
            </a:extLst>
          </p:cNvPr>
          <p:cNvSpPr txBox="1"/>
          <p:nvPr/>
        </p:nvSpPr>
        <p:spPr>
          <a:xfrm>
            <a:off x="9733784" y="3405715"/>
            <a:ext cx="22915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Generate comments on 3D Model IFC/ISO File and return to Authoring organization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0B0728E-78A1-45DB-8BEE-7A768CAB145C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8118725" y="2278470"/>
            <a:ext cx="0" cy="6746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3488E3C-F116-4C18-AC8D-4DA032604DA4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4608465" y="2372583"/>
            <a:ext cx="0" cy="652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ooter Placeholder 70">
            <a:extLst>
              <a:ext uri="{FF2B5EF4-FFF2-40B4-BE49-F238E27FC236}">
                <a16:creationId xmlns:a16="http://schemas.microsoft.com/office/drawing/2014/main" id="{3CCEF9FE-747B-4E9B-A4DA-EE2FD0AC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2" name="Slide Number Placeholder 71">
            <a:extLst>
              <a:ext uri="{FF2B5EF4-FFF2-40B4-BE49-F238E27FC236}">
                <a16:creationId xmlns:a16="http://schemas.microsoft.com/office/drawing/2014/main" id="{0A8B4373-C9A1-4A6F-A6A7-E75D6F5A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D9BCE814-1B15-4CE2-B767-313FCC011C65}"/>
              </a:ext>
            </a:extLst>
          </p:cNvPr>
          <p:cNvCxnSpPr>
            <a:cxnSpLocks/>
            <a:stCxn id="5" idx="4"/>
            <a:endCxn id="35" idx="2"/>
          </p:cNvCxnSpPr>
          <p:nvPr/>
        </p:nvCxnSpPr>
        <p:spPr>
          <a:xfrm flipV="1">
            <a:off x="10309203" y="4482933"/>
            <a:ext cx="570352" cy="104469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0876455-74B3-480D-A465-B81F72D77312}"/>
              </a:ext>
            </a:extLst>
          </p:cNvPr>
          <p:cNvCxnSpPr>
            <a:stCxn id="35" idx="0"/>
            <a:endCxn id="4" idx="6"/>
          </p:cNvCxnSpPr>
          <p:nvPr/>
        </p:nvCxnSpPr>
        <p:spPr>
          <a:xfrm rot="16200000" flipV="1">
            <a:off x="10062277" y="2588437"/>
            <a:ext cx="333990" cy="130056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id="{1F957D63-3336-444C-8E59-F86E31135436}"/>
              </a:ext>
            </a:extLst>
          </p:cNvPr>
          <p:cNvSpPr/>
          <p:nvPr/>
        </p:nvSpPr>
        <p:spPr>
          <a:xfrm>
            <a:off x="6683218" y="5161147"/>
            <a:ext cx="1310641" cy="836023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EAA882-CD56-4572-BCBC-109C80A85E08}"/>
              </a:ext>
            </a:extLst>
          </p:cNvPr>
          <p:cNvSpPr txBox="1"/>
          <p:nvPr/>
        </p:nvSpPr>
        <p:spPr>
          <a:xfrm>
            <a:off x="7883137" y="3527078"/>
            <a:ext cx="1068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QA </a:t>
            </a:r>
          </a:p>
          <a:p>
            <a:pPr algn="ctr"/>
            <a:r>
              <a:rPr lang="en-US" sz="1600" b="1" dirty="0"/>
              <a:t>Electronic </a:t>
            </a:r>
          </a:p>
          <a:p>
            <a:pPr algn="ctr"/>
            <a:r>
              <a:rPr lang="en-US" sz="1600" b="1" dirty="0"/>
              <a:t>Record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DD362128-0BE5-4846-AAEB-DF353E269E0F}"/>
              </a:ext>
            </a:extLst>
          </p:cNvPr>
          <p:cNvCxnSpPr>
            <a:cxnSpLocks/>
            <a:stCxn id="37" idx="1"/>
            <a:endCxn id="36" idx="1"/>
          </p:cNvCxnSpPr>
          <p:nvPr/>
        </p:nvCxnSpPr>
        <p:spPr>
          <a:xfrm rot="10800000" flipV="1">
            <a:off x="7338539" y="3942577"/>
            <a:ext cx="544598" cy="121857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C547479-14B9-486C-83E0-40C0B61E1B78}"/>
              </a:ext>
            </a:extLst>
          </p:cNvPr>
          <p:cNvCxnSpPr>
            <a:stCxn id="35" idx="1"/>
            <a:endCxn id="37" idx="3"/>
          </p:cNvCxnSpPr>
          <p:nvPr/>
        </p:nvCxnSpPr>
        <p:spPr>
          <a:xfrm flipH="1" flipV="1">
            <a:off x="8951763" y="3942577"/>
            <a:ext cx="782021" cy="17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2CA847C-CB18-45A6-AAAB-B0504DC06C32}"/>
              </a:ext>
            </a:extLst>
          </p:cNvPr>
          <p:cNvSpPr/>
          <p:nvPr/>
        </p:nvSpPr>
        <p:spPr>
          <a:xfrm>
            <a:off x="206349" y="3942577"/>
            <a:ext cx="2601814" cy="6008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Receipt and Processing of Comments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8414095-AF56-4B2C-A4FA-DDB53D8D10FB}"/>
              </a:ext>
            </a:extLst>
          </p:cNvPr>
          <p:cNvCxnSpPr>
            <a:cxnSpLocks/>
            <a:stCxn id="20" idx="3"/>
            <a:endCxn id="7" idx="2"/>
          </p:cNvCxnSpPr>
          <p:nvPr/>
        </p:nvCxnSpPr>
        <p:spPr>
          <a:xfrm flipV="1">
            <a:off x="2655007" y="5504684"/>
            <a:ext cx="616586" cy="105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E3F1466F-6CA7-47E0-859E-60AA3AAD8E54}"/>
              </a:ext>
            </a:extLst>
          </p:cNvPr>
          <p:cNvCxnSpPr>
            <a:cxnSpLocks/>
            <a:stCxn id="6" idx="2"/>
            <a:endCxn id="41" idx="3"/>
          </p:cNvCxnSpPr>
          <p:nvPr/>
        </p:nvCxnSpPr>
        <p:spPr>
          <a:xfrm rot="10800000" flipV="1">
            <a:off x="2808164" y="3062542"/>
            <a:ext cx="2601057" cy="118046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B103129-FC33-43DB-AFAA-FCC8B7A3ED31}"/>
              </a:ext>
            </a:extLst>
          </p:cNvPr>
          <p:cNvCxnSpPr>
            <a:cxnSpLocks/>
            <a:stCxn id="41" idx="2"/>
            <a:endCxn id="20" idx="0"/>
          </p:cNvCxnSpPr>
          <p:nvPr/>
        </p:nvCxnSpPr>
        <p:spPr>
          <a:xfrm>
            <a:off x="1507256" y="4543439"/>
            <a:ext cx="1" cy="5562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BBB46159-EAD6-442F-B341-A56FA9F49D4D}"/>
              </a:ext>
            </a:extLst>
          </p:cNvPr>
          <p:cNvCxnSpPr>
            <a:cxnSpLocks/>
            <a:stCxn id="82" idx="0"/>
            <a:endCxn id="2" idx="3"/>
          </p:cNvCxnSpPr>
          <p:nvPr/>
        </p:nvCxnSpPr>
        <p:spPr>
          <a:xfrm flipH="1" flipV="1">
            <a:off x="1507256" y="2503051"/>
            <a:ext cx="3161" cy="5793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E53ACF25-358B-4A45-89E7-2C3455D38DFB}"/>
              </a:ext>
            </a:extLst>
          </p:cNvPr>
          <p:cNvSpPr/>
          <p:nvPr/>
        </p:nvSpPr>
        <p:spPr>
          <a:xfrm>
            <a:off x="209510" y="3082428"/>
            <a:ext cx="2601814" cy="3621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Updates to 3D Model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7B2C80F-0975-44CF-AEF8-948BA64BD997}"/>
              </a:ext>
            </a:extLst>
          </p:cNvPr>
          <p:cNvCxnSpPr>
            <a:cxnSpLocks/>
            <a:endCxn id="82" idx="2"/>
          </p:cNvCxnSpPr>
          <p:nvPr/>
        </p:nvCxnSpPr>
        <p:spPr>
          <a:xfrm flipV="1">
            <a:off x="1507256" y="3444598"/>
            <a:ext cx="3161" cy="4911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28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19" grpId="0" animBg="1"/>
      <p:bldP spid="20" grpId="0"/>
      <p:bldP spid="34" grpId="0" animBg="1"/>
      <p:bldP spid="35" grpId="0"/>
      <p:bldP spid="36" grpId="0" animBg="1"/>
      <p:bldP spid="37" grpId="0"/>
      <p:bldP spid="41" grpId="0" animBg="1"/>
      <p:bldP spid="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1452880" y="2495062"/>
            <a:ext cx="96926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/>
              <a:t>PDF Printed &amp; Reviewed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/>
              <a:t>Document Control &amp; Electronic Records</a:t>
            </a:r>
            <a:endParaRPr lang="en-US" sz="4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DC64E6-8051-48AE-ACAB-309BEE0D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391E43-5F1F-4303-AED0-8FAF2FD1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6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lowchart: Alternate Process 153">
            <a:extLst>
              <a:ext uri="{FF2B5EF4-FFF2-40B4-BE49-F238E27FC236}">
                <a16:creationId xmlns:a16="http://schemas.microsoft.com/office/drawing/2014/main" id="{AD39306D-3282-4B42-9F2F-69DFB0C73054}"/>
              </a:ext>
            </a:extLst>
          </p:cNvPr>
          <p:cNvSpPr/>
          <p:nvPr/>
        </p:nvSpPr>
        <p:spPr>
          <a:xfrm>
            <a:off x="255032" y="1079504"/>
            <a:ext cx="6163243" cy="47966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937DFE-1B97-443A-B55A-E5C774A2EBE9}"/>
              </a:ext>
            </a:extLst>
          </p:cNvPr>
          <p:cNvSpPr/>
          <p:nvPr/>
        </p:nvSpPr>
        <p:spPr>
          <a:xfrm>
            <a:off x="378866" y="2231865"/>
            <a:ext cx="4541520" cy="3368040"/>
          </a:xfrm>
          <a:prstGeom prst="roundRect">
            <a:avLst/>
          </a:prstGeom>
          <a:solidFill>
            <a:srgbClr val="FFF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8590" y="181236"/>
            <a:ext cx="10390664" cy="69945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3D Model PDF Drawing –&gt; Approval &amp; Use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E62912-C3F0-4129-AB59-B9BA9D54F988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1778000" y="3179445"/>
            <a:ext cx="16308" cy="10775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8D6A6C-9F33-45FF-A33E-AB893F01A6E2}"/>
              </a:ext>
            </a:extLst>
          </p:cNvPr>
          <p:cNvCxnSpPr>
            <a:cxnSpLocks/>
          </p:cNvCxnSpPr>
          <p:nvPr/>
        </p:nvCxnSpPr>
        <p:spPr>
          <a:xfrm flipH="1">
            <a:off x="975828" y="4246245"/>
            <a:ext cx="812336" cy="3359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5AD0D6-B98E-4F29-A575-E23C5317EB95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781177" y="4257041"/>
            <a:ext cx="302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llate 20">
            <a:extLst>
              <a:ext uri="{FF2B5EF4-FFF2-40B4-BE49-F238E27FC236}">
                <a16:creationId xmlns:a16="http://schemas.microsoft.com/office/drawing/2014/main" id="{828988A3-792E-4A52-B9CF-C937CB236B02}"/>
              </a:ext>
            </a:extLst>
          </p:cNvPr>
          <p:cNvSpPr/>
          <p:nvPr/>
        </p:nvSpPr>
        <p:spPr>
          <a:xfrm rot="5400000">
            <a:off x="2114985" y="4015422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6DC97C-2B84-408A-B69B-7DA5CB4CDCAD}"/>
              </a:ext>
            </a:extLst>
          </p:cNvPr>
          <p:cNvCxnSpPr>
            <a:cxnSpLocks/>
            <a:stCxn id="37" idx="2"/>
            <a:endCxn id="21" idx="0"/>
          </p:cNvCxnSpPr>
          <p:nvPr/>
        </p:nvCxnSpPr>
        <p:spPr>
          <a:xfrm flipH="1">
            <a:off x="2566789" y="4257040"/>
            <a:ext cx="76345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5391A73-281A-46C9-AF60-3F2C486252FC}"/>
              </a:ext>
            </a:extLst>
          </p:cNvPr>
          <p:cNvSpPr/>
          <p:nvPr/>
        </p:nvSpPr>
        <p:spPr>
          <a:xfrm>
            <a:off x="944881" y="3707445"/>
            <a:ext cx="538480" cy="290197"/>
          </a:xfrm>
          <a:prstGeom prst="ellipse">
            <a:avLst/>
          </a:prstGeom>
          <a:solidFill>
            <a:srgbClr val="FFFF9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A21F69-F2F7-481A-9A93-087428DEE3EA}"/>
              </a:ext>
            </a:extLst>
          </p:cNvPr>
          <p:cNvCxnSpPr>
            <a:cxnSpLocks/>
          </p:cNvCxnSpPr>
          <p:nvPr/>
        </p:nvCxnSpPr>
        <p:spPr>
          <a:xfrm>
            <a:off x="1232077" y="3992245"/>
            <a:ext cx="6984" cy="50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llate 30">
            <a:extLst>
              <a:ext uri="{FF2B5EF4-FFF2-40B4-BE49-F238E27FC236}">
                <a16:creationId xmlns:a16="http://schemas.microsoft.com/office/drawing/2014/main" id="{63F3CA36-8F39-4897-8C70-475AA82DEE2A}"/>
              </a:ext>
            </a:extLst>
          </p:cNvPr>
          <p:cNvSpPr/>
          <p:nvPr/>
        </p:nvSpPr>
        <p:spPr>
          <a:xfrm rot="5400000">
            <a:off x="1584122" y="2937826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CAC18E-503F-4C76-8CAD-3E0D5140725E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1794308" y="2479040"/>
            <a:ext cx="0" cy="70040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apezoid 36">
            <a:extLst>
              <a:ext uri="{FF2B5EF4-FFF2-40B4-BE49-F238E27FC236}">
                <a16:creationId xmlns:a16="http://schemas.microsoft.com/office/drawing/2014/main" id="{483B458C-6760-4878-8D5C-4E3F8E5360FA}"/>
              </a:ext>
            </a:extLst>
          </p:cNvPr>
          <p:cNvSpPr/>
          <p:nvPr/>
        </p:nvSpPr>
        <p:spPr>
          <a:xfrm rot="5400000">
            <a:off x="3303767" y="4115562"/>
            <a:ext cx="335916" cy="282956"/>
          </a:xfrm>
          <a:prstGeom prst="trapezoi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66945C-84F1-4E21-B1B2-057403E61172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3613203" y="4257040"/>
            <a:ext cx="1090994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9210B-218D-4D6A-A633-94AB8078CB57}"/>
              </a:ext>
            </a:extLst>
          </p:cNvPr>
          <p:cNvCxnSpPr>
            <a:cxnSpLocks/>
            <a:stCxn id="21" idx="1"/>
          </p:cNvCxnSpPr>
          <p:nvPr/>
        </p:nvCxnSpPr>
        <p:spPr>
          <a:xfrm flipV="1">
            <a:off x="2325171" y="3937003"/>
            <a:ext cx="0" cy="3200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CB6C81C-63B4-408C-871E-D6356604C475}"/>
              </a:ext>
            </a:extLst>
          </p:cNvPr>
          <p:cNvSpPr/>
          <p:nvPr/>
        </p:nvSpPr>
        <p:spPr>
          <a:xfrm>
            <a:off x="2062480" y="3637280"/>
            <a:ext cx="504309" cy="2997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MOV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1295AB-662A-4B0A-B127-784CBB75311B}"/>
              </a:ext>
            </a:extLst>
          </p:cNvPr>
          <p:cNvSpPr/>
          <p:nvPr/>
        </p:nvSpPr>
        <p:spPr>
          <a:xfrm>
            <a:off x="1005220" y="3037843"/>
            <a:ext cx="467681" cy="2720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FCV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FCA435-3847-4DFA-B1A1-8BEB0FF2C64A}"/>
              </a:ext>
            </a:extLst>
          </p:cNvPr>
          <p:cNvSpPr txBox="1"/>
          <p:nvPr/>
        </p:nvSpPr>
        <p:spPr>
          <a:xfrm>
            <a:off x="3041961" y="3447419"/>
            <a:ext cx="794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Line</a:t>
            </a:r>
          </a:p>
          <a:p>
            <a:pPr algn="ctr"/>
            <a:r>
              <a:rPr lang="en-US" sz="1400" b="1" dirty="0"/>
              <a:t>Reducer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8BFEDBB-7BE4-4389-9565-FBFE489C9989}"/>
              </a:ext>
            </a:extLst>
          </p:cNvPr>
          <p:cNvSpPr txBox="1"/>
          <p:nvPr/>
        </p:nvSpPr>
        <p:spPr>
          <a:xfrm>
            <a:off x="2494534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3” ASME </a:t>
            </a:r>
          </a:p>
          <a:p>
            <a:pPr algn="ctr"/>
            <a:r>
              <a:rPr lang="en-US" sz="1400" b="1" dirty="0"/>
              <a:t>Class II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595B08-B9CA-4811-8074-F04A6FE35B38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2931512" y="4306172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5D4D0BE-62A7-4C00-9710-049DE10F0529}"/>
              </a:ext>
            </a:extLst>
          </p:cNvPr>
          <p:cNvSpPr txBox="1"/>
          <p:nvPr/>
        </p:nvSpPr>
        <p:spPr>
          <a:xfrm>
            <a:off x="3926566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2” ASME </a:t>
            </a:r>
          </a:p>
          <a:p>
            <a:pPr algn="ctr"/>
            <a:r>
              <a:rPr lang="en-US" sz="1400" b="1" dirty="0"/>
              <a:t>Class III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DA032AD-1B39-4855-9E5E-CD827F92CF1B}"/>
              </a:ext>
            </a:extLst>
          </p:cNvPr>
          <p:cNvCxnSpPr>
            <a:cxnSpLocks/>
          </p:cNvCxnSpPr>
          <p:nvPr/>
        </p:nvCxnSpPr>
        <p:spPr>
          <a:xfrm>
            <a:off x="3785668" y="4293860"/>
            <a:ext cx="0" cy="112142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3EF1204-4142-4859-AA92-7452D6FAAFC7}"/>
              </a:ext>
            </a:extLst>
          </p:cNvPr>
          <p:cNvCxnSpPr>
            <a:cxnSpLocks/>
          </p:cNvCxnSpPr>
          <p:nvPr/>
        </p:nvCxnSpPr>
        <p:spPr>
          <a:xfrm flipH="1" flipV="1">
            <a:off x="4363544" y="4288224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890624" y="1588396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5389204" y="3535813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B3726E2-ACE8-4E57-8989-C43E526E855D}"/>
              </a:ext>
            </a:extLst>
          </p:cNvPr>
          <p:cNvCxnSpPr>
            <a:cxnSpLocks/>
            <a:endCxn id="6" idx="0"/>
          </p:cNvCxnSpPr>
          <p:nvPr/>
        </p:nvCxnSpPr>
        <p:spPr>
          <a:xfrm rot="16200000" flipH="1">
            <a:off x="4106461" y="1840933"/>
            <a:ext cx="1816082" cy="1573678"/>
          </a:xfrm>
          <a:prstGeom prst="bentConnector3">
            <a:avLst>
              <a:gd name="adj1" fmla="val -3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1F30CE-B17F-4B11-BBC0-5386D02E6620}"/>
              </a:ext>
            </a:extLst>
          </p:cNvPr>
          <p:cNvCxnSpPr>
            <a:cxnSpLocks/>
            <a:stCxn id="3" idx="3"/>
            <a:endCxn id="6" idx="2"/>
          </p:cNvCxnSpPr>
          <p:nvPr/>
        </p:nvCxnSpPr>
        <p:spPr>
          <a:xfrm flipV="1">
            <a:off x="4920386" y="3915884"/>
            <a:ext cx="468818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Document 41">
            <a:extLst>
              <a:ext uri="{FF2B5EF4-FFF2-40B4-BE49-F238E27FC236}">
                <a16:creationId xmlns:a16="http://schemas.microsoft.com/office/drawing/2014/main" id="{895677C7-E21E-416E-BF6B-FF397B10031C}"/>
              </a:ext>
            </a:extLst>
          </p:cNvPr>
          <p:cNvSpPr/>
          <p:nvPr/>
        </p:nvSpPr>
        <p:spPr>
          <a:xfrm>
            <a:off x="6962492" y="3582045"/>
            <a:ext cx="706966" cy="647702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F5FCAEA-50CA-4219-A83B-2EDE31FBE981}"/>
              </a:ext>
            </a:extLst>
          </p:cNvPr>
          <p:cNvCxnSpPr>
            <a:cxnSpLocks/>
            <a:stCxn id="6" idx="6"/>
            <a:endCxn id="42" idx="1"/>
          </p:cNvCxnSpPr>
          <p:nvPr/>
        </p:nvCxnSpPr>
        <p:spPr>
          <a:xfrm flipV="1">
            <a:off x="6213478" y="3905896"/>
            <a:ext cx="749014" cy="99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2390B32-7401-4174-855F-E0009CC17481}"/>
              </a:ext>
            </a:extLst>
          </p:cNvPr>
          <p:cNvSpPr txBox="1"/>
          <p:nvPr/>
        </p:nvSpPr>
        <p:spPr>
          <a:xfrm>
            <a:off x="6386378" y="2736545"/>
            <a:ext cx="1863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CAD Data Published</a:t>
            </a:r>
          </a:p>
          <a:p>
            <a:pPr algn="ctr"/>
            <a:r>
              <a:rPr lang="en-US" sz="1400" b="1" dirty="0"/>
              <a:t>as PDF Drawing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7984418" y="3491543"/>
            <a:ext cx="2282654" cy="81878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Manually Reviewed &amp; Approved for Quality Activities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6135B28-3988-4B95-9E39-B262F0CE86F5}"/>
              </a:ext>
            </a:extLst>
          </p:cNvPr>
          <p:cNvCxnSpPr>
            <a:cxnSpLocks/>
            <a:stCxn id="58" idx="2"/>
            <a:endCxn id="42" idx="0"/>
          </p:cNvCxnSpPr>
          <p:nvPr/>
        </p:nvCxnSpPr>
        <p:spPr>
          <a:xfrm flipH="1">
            <a:off x="7315975" y="3259765"/>
            <a:ext cx="1997" cy="32228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Alternate Process 129">
            <a:extLst>
              <a:ext uri="{FF2B5EF4-FFF2-40B4-BE49-F238E27FC236}">
                <a16:creationId xmlns:a16="http://schemas.microsoft.com/office/drawing/2014/main" id="{36D9FFDC-BB11-47BE-BE3A-0D57014BBB3C}"/>
              </a:ext>
            </a:extLst>
          </p:cNvPr>
          <p:cNvSpPr/>
          <p:nvPr/>
        </p:nvSpPr>
        <p:spPr>
          <a:xfrm>
            <a:off x="8032977" y="5370937"/>
            <a:ext cx="2169627" cy="612648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PDF File Distributed for use in Quality Activities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C8316E72-2E5D-471D-ACFF-9A417B1BCB3A}"/>
              </a:ext>
            </a:extLst>
          </p:cNvPr>
          <p:cNvCxnSpPr>
            <a:cxnSpLocks/>
            <a:stCxn id="25" idx="3"/>
            <a:endCxn id="130" idx="0"/>
          </p:cNvCxnSpPr>
          <p:nvPr/>
        </p:nvCxnSpPr>
        <p:spPr>
          <a:xfrm>
            <a:off x="9117790" y="5154748"/>
            <a:ext cx="1" cy="2161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Hexagon 143">
            <a:extLst>
              <a:ext uri="{FF2B5EF4-FFF2-40B4-BE49-F238E27FC236}">
                <a16:creationId xmlns:a16="http://schemas.microsoft.com/office/drawing/2014/main" id="{EF843CBB-FF97-49BC-B9D5-E61E0B46BB76}"/>
              </a:ext>
            </a:extLst>
          </p:cNvPr>
          <p:cNvSpPr/>
          <p:nvPr/>
        </p:nvSpPr>
        <p:spPr>
          <a:xfrm>
            <a:off x="10759607" y="5207937"/>
            <a:ext cx="952599" cy="349692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MFG.</a:t>
            </a:r>
          </a:p>
        </p:txBody>
      </p:sp>
      <p:sp>
        <p:nvSpPr>
          <p:cNvPr id="145" name="Hexagon 144">
            <a:extLst>
              <a:ext uri="{FF2B5EF4-FFF2-40B4-BE49-F238E27FC236}">
                <a16:creationId xmlns:a16="http://schemas.microsoft.com/office/drawing/2014/main" id="{DF5C619E-BE38-480A-8B41-9EE1A583F0ED}"/>
              </a:ext>
            </a:extLst>
          </p:cNvPr>
          <p:cNvSpPr/>
          <p:nvPr/>
        </p:nvSpPr>
        <p:spPr>
          <a:xfrm>
            <a:off x="10785150" y="5878370"/>
            <a:ext cx="1160541" cy="268810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Const.</a:t>
            </a:r>
          </a:p>
        </p:txBody>
      </p:sp>
      <p:cxnSp>
        <p:nvCxnSpPr>
          <p:cNvPr id="146" name="Connector: Elbow 145">
            <a:extLst>
              <a:ext uri="{FF2B5EF4-FFF2-40B4-BE49-F238E27FC236}">
                <a16:creationId xmlns:a16="http://schemas.microsoft.com/office/drawing/2014/main" id="{7D06F04C-917F-4E87-8648-4FECF22BBE77}"/>
              </a:ext>
            </a:extLst>
          </p:cNvPr>
          <p:cNvCxnSpPr>
            <a:cxnSpLocks/>
            <a:stCxn id="130" idx="3"/>
            <a:endCxn id="144" idx="3"/>
          </p:cNvCxnSpPr>
          <p:nvPr/>
        </p:nvCxnSpPr>
        <p:spPr>
          <a:xfrm flipV="1">
            <a:off x="10202604" y="5382783"/>
            <a:ext cx="557003" cy="29447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: Elbow 148">
            <a:extLst>
              <a:ext uri="{FF2B5EF4-FFF2-40B4-BE49-F238E27FC236}">
                <a16:creationId xmlns:a16="http://schemas.microsoft.com/office/drawing/2014/main" id="{A1CD55C5-57AE-4BB7-BEF3-6D5507EB11D8}"/>
              </a:ext>
            </a:extLst>
          </p:cNvPr>
          <p:cNvCxnSpPr>
            <a:cxnSpLocks/>
            <a:stCxn id="130" idx="3"/>
          </p:cNvCxnSpPr>
          <p:nvPr/>
        </p:nvCxnSpPr>
        <p:spPr>
          <a:xfrm>
            <a:off x="10202604" y="5677261"/>
            <a:ext cx="551196" cy="33551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08DEBC6-2B7C-4503-A6C3-FBB9819CE0D7}"/>
              </a:ext>
            </a:extLst>
          </p:cNvPr>
          <p:cNvCxnSpPr>
            <a:cxnSpLocks/>
            <a:stCxn id="42" idx="3"/>
            <a:endCxn id="5" idx="1"/>
          </p:cNvCxnSpPr>
          <p:nvPr/>
        </p:nvCxnSpPr>
        <p:spPr>
          <a:xfrm flipV="1">
            <a:off x="7669458" y="3900933"/>
            <a:ext cx="314960" cy="49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Magnetic Disk 24">
            <a:extLst>
              <a:ext uri="{FF2B5EF4-FFF2-40B4-BE49-F238E27FC236}">
                <a16:creationId xmlns:a16="http://schemas.microsoft.com/office/drawing/2014/main" id="{547C7728-EF09-420A-80E9-5027767DBFA7}"/>
              </a:ext>
            </a:extLst>
          </p:cNvPr>
          <p:cNvSpPr/>
          <p:nvPr/>
        </p:nvSpPr>
        <p:spPr>
          <a:xfrm>
            <a:off x="8369749" y="4582159"/>
            <a:ext cx="1496081" cy="572589"/>
          </a:xfrm>
          <a:prstGeom prst="flowChartMagneticDisk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EDMS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796F95-BA9A-4AC5-868C-B7BBC82CC058}"/>
              </a:ext>
            </a:extLst>
          </p:cNvPr>
          <p:cNvCxnSpPr>
            <a:cxnSpLocks/>
            <a:stCxn id="5" idx="2"/>
            <a:endCxn id="25" idx="1"/>
          </p:cNvCxnSpPr>
          <p:nvPr/>
        </p:nvCxnSpPr>
        <p:spPr>
          <a:xfrm flipH="1">
            <a:off x="9117790" y="4310323"/>
            <a:ext cx="7955" cy="27183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86C29-76FE-49F8-9794-7D18DFDF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74F80-8035-45B0-B139-9208C68B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8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lowchart: Alternate Process 153">
            <a:extLst>
              <a:ext uri="{FF2B5EF4-FFF2-40B4-BE49-F238E27FC236}">
                <a16:creationId xmlns:a16="http://schemas.microsoft.com/office/drawing/2014/main" id="{AD39306D-3282-4B42-9F2F-69DFB0C73054}"/>
              </a:ext>
            </a:extLst>
          </p:cNvPr>
          <p:cNvSpPr/>
          <p:nvPr/>
        </p:nvSpPr>
        <p:spPr>
          <a:xfrm>
            <a:off x="173752" y="1487063"/>
            <a:ext cx="6163243" cy="47966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937DFE-1B97-443A-B55A-E5C774A2EBE9}"/>
              </a:ext>
            </a:extLst>
          </p:cNvPr>
          <p:cNvSpPr/>
          <p:nvPr/>
        </p:nvSpPr>
        <p:spPr>
          <a:xfrm>
            <a:off x="297586" y="2352040"/>
            <a:ext cx="4541520" cy="3368040"/>
          </a:xfrm>
          <a:prstGeom prst="roundRect">
            <a:avLst/>
          </a:prstGeom>
          <a:solidFill>
            <a:srgbClr val="FFF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8590" y="181236"/>
            <a:ext cx="10390664" cy="69945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3D Model PDF Drawing – Approval to Record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E62912-C3F0-4129-AB59-B9BA9D54F988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1696720" y="3179445"/>
            <a:ext cx="16308" cy="10775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8D6A6C-9F33-45FF-A33E-AB893F01A6E2}"/>
              </a:ext>
            </a:extLst>
          </p:cNvPr>
          <p:cNvCxnSpPr>
            <a:cxnSpLocks/>
          </p:cNvCxnSpPr>
          <p:nvPr/>
        </p:nvCxnSpPr>
        <p:spPr>
          <a:xfrm flipH="1">
            <a:off x="894548" y="4246245"/>
            <a:ext cx="812336" cy="3359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5AD0D6-B98E-4F29-A575-E23C5317EB95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699897" y="4257041"/>
            <a:ext cx="302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llate 20">
            <a:extLst>
              <a:ext uri="{FF2B5EF4-FFF2-40B4-BE49-F238E27FC236}">
                <a16:creationId xmlns:a16="http://schemas.microsoft.com/office/drawing/2014/main" id="{828988A3-792E-4A52-B9CF-C937CB236B02}"/>
              </a:ext>
            </a:extLst>
          </p:cNvPr>
          <p:cNvSpPr/>
          <p:nvPr/>
        </p:nvSpPr>
        <p:spPr>
          <a:xfrm rot="5400000">
            <a:off x="2033705" y="4015422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6DC97C-2B84-408A-B69B-7DA5CB4CDCAD}"/>
              </a:ext>
            </a:extLst>
          </p:cNvPr>
          <p:cNvCxnSpPr>
            <a:cxnSpLocks/>
            <a:stCxn id="37" idx="2"/>
            <a:endCxn id="21" idx="0"/>
          </p:cNvCxnSpPr>
          <p:nvPr/>
        </p:nvCxnSpPr>
        <p:spPr>
          <a:xfrm flipH="1">
            <a:off x="2485509" y="4257040"/>
            <a:ext cx="76345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5391A73-281A-46C9-AF60-3F2C486252FC}"/>
              </a:ext>
            </a:extLst>
          </p:cNvPr>
          <p:cNvSpPr/>
          <p:nvPr/>
        </p:nvSpPr>
        <p:spPr>
          <a:xfrm>
            <a:off x="863601" y="3707445"/>
            <a:ext cx="538480" cy="290197"/>
          </a:xfrm>
          <a:prstGeom prst="ellipse">
            <a:avLst/>
          </a:prstGeom>
          <a:solidFill>
            <a:srgbClr val="FFFF9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A21F69-F2F7-481A-9A93-087428DEE3EA}"/>
              </a:ext>
            </a:extLst>
          </p:cNvPr>
          <p:cNvCxnSpPr>
            <a:cxnSpLocks/>
          </p:cNvCxnSpPr>
          <p:nvPr/>
        </p:nvCxnSpPr>
        <p:spPr>
          <a:xfrm>
            <a:off x="1150797" y="3992245"/>
            <a:ext cx="6984" cy="50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llate 30">
            <a:extLst>
              <a:ext uri="{FF2B5EF4-FFF2-40B4-BE49-F238E27FC236}">
                <a16:creationId xmlns:a16="http://schemas.microsoft.com/office/drawing/2014/main" id="{63F3CA36-8F39-4897-8C70-475AA82DEE2A}"/>
              </a:ext>
            </a:extLst>
          </p:cNvPr>
          <p:cNvSpPr/>
          <p:nvPr/>
        </p:nvSpPr>
        <p:spPr>
          <a:xfrm rot="5400000">
            <a:off x="1502842" y="2937826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CAC18E-503F-4C76-8CAD-3E0D5140725E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1713028" y="2479040"/>
            <a:ext cx="0" cy="70040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apezoid 36">
            <a:extLst>
              <a:ext uri="{FF2B5EF4-FFF2-40B4-BE49-F238E27FC236}">
                <a16:creationId xmlns:a16="http://schemas.microsoft.com/office/drawing/2014/main" id="{483B458C-6760-4878-8D5C-4E3F8E5360FA}"/>
              </a:ext>
            </a:extLst>
          </p:cNvPr>
          <p:cNvSpPr/>
          <p:nvPr/>
        </p:nvSpPr>
        <p:spPr>
          <a:xfrm rot="5400000">
            <a:off x="3222487" y="4115562"/>
            <a:ext cx="335916" cy="282956"/>
          </a:xfrm>
          <a:prstGeom prst="trapezoi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66945C-84F1-4E21-B1B2-057403E61172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3531923" y="4257040"/>
            <a:ext cx="1090994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9210B-218D-4D6A-A633-94AB8078CB57}"/>
              </a:ext>
            </a:extLst>
          </p:cNvPr>
          <p:cNvCxnSpPr>
            <a:cxnSpLocks/>
            <a:stCxn id="21" idx="1"/>
          </p:cNvCxnSpPr>
          <p:nvPr/>
        </p:nvCxnSpPr>
        <p:spPr>
          <a:xfrm flipV="1">
            <a:off x="2243891" y="3937003"/>
            <a:ext cx="0" cy="3200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CB6C81C-63B4-408C-871E-D6356604C475}"/>
              </a:ext>
            </a:extLst>
          </p:cNvPr>
          <p:cNvSpPr/>
          <p:nvPr/>
        </p:nvSpPr>
        <p:spPr>
          <a:xfrm>
            <a:off x="1981200" y="3637280"/>
            <a:ext cx="504309" cy="2997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MOV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1295AB-662A-4B0A-B127-784CBB75311B}"/>
              </a:ext>
            </a:extLst>
          </p:cNvPr>
          <p:cNvSpPr/>
          <p:nvPr/>
        </p:nvSpPr>
        <p:spPr>
          <a:xfrm>
            <a:off x="923940" y="3037843"/>
            <a:ext cx="467681" cy="2720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FCV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FCA435-3847-4DFA-B1A1-8BEB0FF2C64A}"/>
              </a:ext>
            </a:extLst>
          </p:cNvPr>
          <p:cNvSpPr txBox="1"/>
          <p:nvPr/>
        </p:nvSpPr>
        <p:spPr>
          <a:xfrm>
            <a:off x="2960681" y="3447419"/>
            <a:ext cx="794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Line</a:t>
            </a:r>
          </a:p>
          <a:p>
            <a:pPr algn="ctr"/>
            <a:r>
              <a:rPr lang="en-US" sz="1400" b="1" dirty="0"/>
              <a:t>Reducer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8BFEDBB-7BE4-4389-9565-FBFE489C9989}"/>
              </a:ext>
            </a:extLst>
          </p:cNvPr>
          <p:cNvSpPr txBox="1"/>
          <p:nvPr/>
        </p:nvSpPr>
        <p:spPr>
          <a:xfrm>
            <a:off x="2413254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3” ASME </a:t>
            </a:r>
          </a:p>
          <a:p>
            <a:pPr algn="ctr"/>
            <a:r>
              <a:rPr lang="en-US" sz="1400" b="1" dirty="0"/>
              <a:t>Class II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595B08-B9CA-4811-8074-F04A6FE35B38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2850232" y="4306172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5D4D0BE-62A7-4C00-9710-049DE10F0529}"/>
              </a:ext>
            </a:extLst>
          </p:cNvPr>
          <p:cNvSpPr txBox="1"/>
          <p:nvPr/>
        </p:nvSpPr>
        <p:spPr>
          <a:xfrm>
            <a:off x="3845286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2” ASME </a:t>
            </a:r>
          </a:p>
          <a:p>
            <a:pPr algn="ctr"/>
            <a:r>
              <a:rPr lang="en-US" sz="1400" b="1" dirty="0"/>
              <a:t>Class III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DA032AD-1B39-4855-9E5E-CD827F92CF1B}"/>
              </a:ext>
            </a:extLst>
          </p:cNvPr>
          <p:cNvCxnSpPr>
            <a:cxnSpLocks/>
          </p:cNvCxnSpPr>
          <p:nvPr/>
        </p:nvCxnSpPr>
        <p:spPr>
          <a:xfrm>
            <a:off x="3704388" y="4293860"/>
            <a:ext cx="0" cy="112142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3EF1204-4142-4859-AA92-7452D6FAAFC7}"/>
              </a:ext>
            </a:extLst>
          </p:cNvPr>
          <p:cNvCxnSpPr>
            <a:cxnSpLocks/>
          </p:cNvCxnSpPr>
          <p:nvPr/>
        </p:nvCxnSpPr>
        <p:spPr>
          <a:xfrm flipH="1" flipV="1">
            <a:off x="4282264" y="4288224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809344" y="1588396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5307924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B3726E2-ACE8-4E57-8989-C43E526E855D}"/>
              </a:ext>
            </a:extLst>
          </p:cNvPr>
          <p:cNvCxnSpPr>
            <a:cxnSpLocks/>
            <a:endCxn id="6" idx="0"/>
          </p:cNvCxnSpPr>
          <p:nvPr/>
        </p:nvCxnSpPr>
        <p:spPr>
          <a:xfrm rot="16200000" flipH="1">
            <a:off x="4025181" y="1961109"/>
            <a:ext cx="1816082" cy="1573678"/>
          </a:xfrm>
          <a:prstGeom prst="bentConnector3">
            <a:avLst>
              <a:gd name="adj1" fmla="val -3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1F30CE-B17F-4B11-BBC0-5386D02E6620}"/>
              </a:ext>
            </a:extLst>
          </p:cNvPr>
          <p:cNvCxnSpPr>
            <a:cxnSpLocks/>
            <a:stCxn id="3" idx="3"/>
            <a:endCxn id="6" idx="2"/>
          </p:cNvCxnSpPr>
          <p:nvPr/>
        </p:nvCxnSpPr>
        <p:spPr>
          <a:xfrm>
            <a:off x="4839106" y="4036060"/>
            <a:ext cx="4688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Document 41">
            <a:extLst>
              <a:ext uri="{FF2B5EF4-FFF2-40B4-BE49-F238E27FC236}">
                <a16:creationId xmlns:a16="http://schemas.microsoft.com/office/drawing/2014/main" id="{895677C7-E21E-416E-BF6B-FF397B10031C}"/>
              </a:ext>
            </a:extLst>
          </p:cNvPr>
          <p:cNvSpPr/>
          <p:nvPr/>
        </p:nvSpPr>
        <p:spPr>
          <a:xfrm>
            <a:off x="6889342" y="3712670"/>
            <a:ext cx="706966" cy="647702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F5FCAEA-50CA-4219-A83B-2EDE31FBE981}"/>
              </a:ext>
            </a:extLst>
          </p:cNvPr>
          <p:cNvCxnSpPr>
            <a:cxnSpLocks/>
            <a:stCxn id="6" idx="6"/>
            <a:endCxn id="42" idx="1"/>
          </p:cNvCxnSpPr>
          <p:nvPr/>
        </p:nvCxnSpPr>
        <p:spPr>
          <a:xfrm>
            <a:off x="6132198" y="4036060"/>
            <a:ext cx="757144" cy="4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2390B32-7401-4174-855F-E0009CC17481}"/>
              </a:ext>
            </a:extLst>
          </p:cNvPr>
          <p:cNvSpPr txBox="1"/>
          <p:nvPr/>
        </p:nvSpPr>
        <p:spPr>
          <a:xfrm>
            <a:off x="6386378" y="2736545"/>
            <a:ext cx="1691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CAD Data Published</a:t>
            </a:r>
          </a:p>
          <a:p>
            <a:pPr algn="ctr"/>
            <a:r>
              <a:rPr lang="en-US" sz="1400" b="1" dirty="0"/>
              <a:t>as PDF Drawing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7555712" y="5359016"/>
            <a:ext cx="2071483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Reviewed &amp; Approved for Quality Activities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6135B28-3988-4B95-9E39-B262F0CE86F5}"/>
              </a:ext>
            </a:extLst>
          </p:cNvPr>
          <p:cNvCxnSpPr>
            <a:cxnSpLocks/>
            <a:stCxn id="58" idx="2"/>
            <a:endCxn id="42" idx="0"/>
          </p:cNvCxnSpPr>
          <p:nvPr/>
        </p:nvCxnSpPr>
        <p:spPr>
          <a:xfrm>
            <a:off x="7232007" y="3259765"/>
            <a:ext cx="10818" cy="4529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id="{AEA0CFB3-68B4-473F-A77A-F557549F4155}"/>
              </a:ext>
            </a:extLst>
          </p:cNvPr>
          <p:cNvSpPr/>
          <p:nvPr/>
        </p:nvSpPr>
        <p:spPr>
          <a:xfrm>
            <a:off x="10262460" y="960524"/>
            <a:ext cx="1674508" cy="404052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RMS</a:t>
            </a:r>
          </a:p>
        </p:txBody>
      </p:sp>
      <p:sp>
        <p:nvSpPr>
          <p:cNvPr id="63" name="Flowchart: Summing Junction 62">
            <a:extLst>
              <a:ext uri="{FF2B5EF4-FFF2-40B4-BE49-F238E27FC236}">
                <a16:creationId xmlns:a16="http://schemas.microsoft.com/office/drawing/2014/main" id="{D00CE8D0-9B49-4FC6-9494-A8AA5E0EBB5C}"/>
              </a:ext>
            </a:extLst>
          </p:cNvPr>
          <p:cNvSpPr/>
          <p:nvPr/>
        </p:nvSpPr>
        <p:spPr>
          <a:xfrm>
            <a:off x="10709260" y="4229102"/>
            <a:ext cx="824274" cy="760142"/>
          </a:xfrm>
          <a:prstGeom prst="flowChartSummingJunction">
            <a:avLst/>
          </a:prstGeom>
          <a:solidFill>
            <a:srgbClr val="FFCDC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Flowchart: Delay 64">
            <a:extLst>
              <a:ext uri="{FF2B5EF4-FFF2-40B4-BE49-F238E27FC236}">
                <a16:creationId xmlns:a16="http://schemas.microsoft.com/office/drawing/2014/main" id="{2FE613BC-4405-4214-84AB-111F55209202}"/>
              </a:ext>
            </a:extLst>
          </p:cNvPr>
          <p:cNvSpPr/>
          <p:nvPr/>
        </p:nvSpPr>
        <p:spPr>
          <a:xfrm rot="16200000">
            <a:off x="10788263" y="3179916"/>
            <a:ext cx="657843" cy="612648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PDF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89265A-5DAE-41A4-8AE7-6C4F7985A433}"/>
              </a:ext>
            </a:extLst>
          </p:cNvPr>
          <p:cNvCxnSpPr>
            <a:cxnSpLocks/>
            <a:stCxn id="63" idx="0"/>
            <a:endCxn id="65" idx="1"/>
          </p:cNvCxnSpPr>
          <p:nvPr/>
        </p:nvCxnSpPr>
        <p:spPr>
          <a:xfrm flipH="1" flipV="1">
            <a:off x="11117185" y="3815162"/>
            <a:ext cx="4212" cy="4139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4EBA778-EA8B-46DF-AAB3-D473467585B0}"/>
              </a:ext>
            </a:extLst>
          </p:cNvPr>
          <p:cNvCxnSpPr>
            <a:cxnSpLocks/>
            <a:stCxn id="65" idx="3"/>
            <a:endCxn id="61" idx="3"/>
          </p:cNvCxnSpPr>
          <p:nvPr/>
        </p:nvCxnSpPr>
        <p:spPr>
          <a:xfrm flipH="1" flipV="1">
            <a:off x="11099714" y="1364576"/>
            <a:ext cx="17471" cy="17927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2EED904C-2433-4645-8E7C-C963DAE1D647}"/>
              </a:ext>
            </a:extLst>
          </p:cNvPr>
          <p:cNvSpPr txBox="1"/>
          <p:nvPr/>
        </p:nvSpPr>
        <p:spPr>
          <a:xfrm>
            <a:off x="8443610" y="4245355"/>
            <a:ext cx="1796315" cy="738664"/>
          </a:xfrm>
          <a:prstGeom prst="rect">
            <a:avLst/>
          </a:prstGeom>
          <a:solidFill>
            <a:srgbClr val="FF797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Process Creates Quality Electronic Record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219A865-17CE-42F2-A769-9604D69E5C99}"/>
              </a:ext>
            </a:extLst>
          </p:cNvPr>
          <p:cNvCxnSpPr>
            <a:cxnSpLocks/>
            <a:stCxn id="77" idx="3"/>
            <a:endCxn id="63" idx="2"/>
          </p:cNvCxnSpPr>
          <p:nvPr/>
        </p:nvCxnSpPr>
        <p:spPr>
          <a:xfrm flipV="1">
            <a:off x="10239925" y="4609173"/>
            <a:ext cx="469335" cy="5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42" idx="2"/>
            <a:endCxn id="5" idx="1"/>
          </p:cNvCxnSpPr>
          <p:nvPr/>
        </p:nvCxnSpPr>
        <p:spPr>
          <a:xfrm rot="16200000" flipH="1">
            <a:off x="6747731" y="4812645"/>
            <a:ext cx="1303074" cy="312887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726858F3-3AF4-4A8F-AD6E-4BC432BF7DA4}"/>
              </a:ext>
            </a:extLst>
          </p:cNvPr>
          <p:cNvSpPr txBox="1"/>
          <p:nvPr/>
        </p:nvSpPr>
        <p:spPr>
          <a:xfrm>
            <a:off x="8897418" y="2479040"/>
            <a:ext cx="1913442" cy="738664"/>
          </a:xfrm>
          <a:prstGeom prst="rect">
            <a:avLst/>
          </a:prstGeom>
          <a:solidFill>
            <a:srgbClr val="FFFF9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PDF/A is Acceptable Format for Long-Term Preservation</a:t>
            </a:r>
          </a:p>
        </p:txBody>
      </p: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8DEC3393-FCE1-45BD-9C2E-045F787637CA}"/>
              </a:ext>
            </a:extLst>
          </p:cNvPr>
          <p:cNvCxnSpPr>
            <a:cxnSpLocks/>
            <a:stCxn id="5" idx="3"/>
            <a:endCxn id="63" idx="4"/>
          </p:cNvCxnSpPr>
          <p:nvPr/>
        </p:nvCxnSpPr>
        <p:spPr>
          <a:xfrm flipV="1">
            <a:off x="9627195" y="4989244"/>
            <a:ext cx="1494202" cy="631382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6397F959-5A1B-4B1A-BDDE-A26E1BB9272E}"/>
              </a:ext>
            </a:extLst>
          </p:cNvPr>
          <p:cNvSpPr txBox="1"/>
          <p:nvPr/>
        </p:nvSpPr>
        <p:spPr>
          <a:xfrm>
            <a:off x="9614246" y="5293041"/>
            <a:ext cx="1494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Create QA Record</a:t>
            </a:r>
          </a:p>
        </p:txBody>
      </p: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B05AF3FD-3CA4-42E9-B0AB-303FAB0E8180}"/>
              </a:ext>
            </a:extLst>
          </p:cNvPr>
          <p:cNvCxnSpPr>
            <a:cxnSpLocks/>
            <a:stCxn id="106" idx="2"/>
            <a:endCxn id="65" idx="0"/>
          </p:cNvCxnSpPr>
          <p:nvPr/>
        </p:nvCxnSpPr>
        <p:spPr>
          <a:xfrm rot="16200000" flipH="1">
            <a:off x="10198232" y="2873611"/>
            <a:ext cx="268536" cy="956722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4D9DCD-500B-4412-B9CE-F3270757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7F4D5-C3DF-4B5C-8A91-E9B75C04D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11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lowchart: Alternate Process 153">
            <a:extLst>
              <a:ext uri="{FF2B5EF4-FFF2-40B4-BE49-F238E27FC236}">
                <a16:creationId xmlns:a16="http://schemas.microsoft.com/office/drawing/2014/main" id="{AD39306D-3282-4B42-9F2F-69DFB0C73054}"/>
              </a:ext>
            </a:extLst>
          </p:cNvPr>
          <p:cNvSpPr/>
          <p:nvPr/>
        </p:nvSpPr>
        <p:spPr>
          <a:xfrm>
            <a:off x="215750" y="1393380"/>
            <a:ext cx="6018342" cy="4898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937DFE-1B97-443A-B55A-E5C774A2EBE9}"/>
              </a:ext>
            </a:extLst>
          </p:cNvPr>
          <p:cNvSpPr/>
          <p:nvPr/>
        </p:nvSpPr>
        <p:spPr>
          <a:xfrm>
            <a:off x="267106" y="2352040"/>
            <a:ext cx="4541520" cy="3368040"/>
          </a:xfrm>
          <a:prstGeom prst="roundRect">
            <a:avLst/>
          </a:prstGeom>
          <a:solidFill>
            <a:srgbClr val="FFF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8590" y="181236"/>
            <a:ext cx="10390664" cy="69945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3D Model PDF Drawing – Quality Electronic Record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E62912-C3F0-4129-AB59-B9BA9D54F988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1666240" y="3179445"/>
            <a:ext cx="16308" cy="10775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8D6A6C-9F33-45FF-A33E-AB893F01A6E2}"/>
              </a:ext>
            </a:extLst>
          </p:cNvPr>
          <p:cNvCxnSpPr>
            <a:cxnSpLocks/>
          </p:cNvCxnSpPr>
          <p:nvPr/>
        </p:nvCxnSpPr>
        <p:spPr>
          <a:xfrm flipH="1">
            <a:off x="864068" y="4246245"/>
            <a:ext cx="812336" cy="3359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5AD0D6-B98E-4F29-A575-E23C5317EB95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669417" y="4257041"/>
            <a:ext cx="302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llate 20">
            <a:extLst>
              <a:ext uri="{FF2B5EF4-FFF2-40B4-BE49-F238E27FC236}">
                <a16:creationId xmlns:a16="http://schemas.microsoft.com/office/drawing/2014/main" id="{828988A3-792E-4A52-B9CF-C937CB236B02}"/>
              </a:ext>
            </a:extLst>
          </p:cNvPr>
          <p:cNvSpPr/>
          <p:nvPr/>
        </p:nvSpPr>
        <p:spPr>
          <a:xfrm rot="5400000">
            <a:off x="2003225" y="4015422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6DC97C-2B84-408A-B69B-7DA5CB4CDCAD}"/>
              </a:ext>
            </a:extLst>
          </p:cNvPr>
          <p:cNvCxnSpPr>
            <a:cxnSpLocks/>
            <a:stCxn id="37" idx="2"/>
            <a:endCxn id="21" idx="0"/>
          </p:cNvCxnSpPr>
          <p:nvPr/>
        </p:nvCxnSpPr>
        <p:spPr>
          <a:xfrm flipH="1">
            <a:off x="2455029" y="4257040"/>
            <a:ext cx="76345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5391A73-281A-46C9-AF60-3F2C486252FC}"/>
              </a:ext>
            </a:extLst>
          </p:cNvPr>
          <p:cNvSpPr/>
          <p:nvPr/>
        </p:nvSpPr>
        <p:spPr>
          <a:xfrm>
            <a:off x="833121" y="3707445"/>
            <a:ext cx="538480" cy="290197"/>
          </a:xfrm>
          <a:prstGeom prst="ellipse">
            <a:avLst/>
          </a:prstGeom>
          <a:solidFill>
            <a:srgbClr val="FFFF9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A21F69-F2F7-481A-9A93-087428DEE3EA}"/>
              </a:ext>
            </a:extLst>
          </p:cNvPr>
          <p:cNvCxnSpPr>
            <a:cxnSpLocks/>
          </p:cNvCxnSpPr>
          <p:nvPr/>
        </p:nvCxnSpPr>
        <p:spPr>
          <a:xfrm>
            <a:off x="1120317" y="3992245"/>
            <a:ext cx="6984" cy="50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llate 30">
            <a:extLst>
              <a:ext uri="{FF2B5EF4-FFF2-40B4-BE49-F238E27FC236}">
                <a16:creationId xmlns:a16="http://schemas.microsoft.com/office/drawing/2014/main" id="{63F3CA36-8F39-4897-8C70-475AA82DEE2A}"/>
              </a:ext>
            </a:extLst>
          </p:cNvPr>
          <p:cNvSpPr/>
          <p:nvPr/>
        </p:nvSpPr>
        <p:spPr>
          <a:xfrm rot="5400000">
            <a:off x="1472362" y="2937826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CAC18E-503F-4C76-8CAD-3E0D5140725E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1682548" y="2479040"/>
            <a:ext cx="0" cy="70040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apezoid 36">
            <a:extLst>
              <a:ext uri="{FF2B5EF4-FFF2-40B4-BE49-F238E27FC236}">
                <a16:creationId xmlns:a16="http://schemas.microsoft.com/office/drawing/2014/main" id="{483B458C-6760-4878-8D5C-4E3F8E5360FA}"/>
              </a:ext>
            </a:extLst>
          </p:cNvPr>
          <p:cNvSpPr/>
          <p:nvPr/>
        </p:nvSpPr>
        <p:spPr>
          <a:xfrm rot="5400000">
            <a:off x="3192007" y="4115562"/>
            <a:ext cx="335916" cy="282956"/>
          </a:xfrm>
          <a:prstGeom prst="trapezoi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66945C-84F1-4E21-B1B2-057403E61172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3501443" y="4257040"/>
            <a:ext cx="1090994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9210B-218D-4D6A-A633-94AB8078CB57}"/>
              </a:ext>
            </a:extLst>
          </p:cNvPr>
          <p:cNvCxnSpPr>
            <a:cxnSpLocks/>
            <a:stCxn id="21" idx="1"/>
          </p:cNvCxnSpPr>
          <p:nvPr/>
        </p:nvCxnSpPr>
        <p:spPr>
          <a:xfrm flipV="1">
            <a:off x="2213411" y="3937003"/>
            <a:ext cx="0" cy="3200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CB6C81C-63B4-408C-871E-D6356604C475}"/>
              </a:ext>
            </a:extLst>
          </p:cNvPr>
          <p:cNvSpPr/>
          <p:nvPr/>
        </p:nvSpPr>
        <p:spPr>
          <a:xfrm>
            <a:off x="1950720" y="3637280"/>
            <a:ext cx="504309" cy="2997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MOV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1295AB-662A-4B0A-B127-784CBB75311B}"/>
              </a:ext>
            </a:extLst>
          </p:cNvPr>
          <p:cNvSpPr/>
          <p:nvPr/>
        </p:nvSpPr>
        <p:spPr>
          <a:xfrm>
            <a:off x="893460" y="3037843"/>
            <a:ext cx="467681" cy="2720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FCV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FCA435-3847-4DFA-B1A1-8BEB0FF2C64A}"/>
              </a:ext>
            </a:extLst>
          </p:cNvPr>
          <p:cNvSpPr txBox="1"/>
          <p:nvPr/>
        </p:nvSpPr>
        <p:spPr>
          <a:xfrm>
            <a:off x="2930201" y="3447419"/>
            <a:ext cx="794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Line</a:t>
            </a:r>
          </a:p>
          <a:p>
            <a:pPr algn="ctr"/>
            <a:r>
              <a:rPr lang="en-US" sz="1400" b="1" dirty="0"/>
              <a:t>Reducer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8BFEDBB-7BE4-4389-9565-FBFE489C9989}"/>
              </a:ext>
            </a:extLst>
          </p:cNvPr>
          <p:cNvSpPr txBox="1"/>
          <p:nvPr/>
        </p:nvSpPr>
        <p:spPr>
          <a:xfrm>
            <a:off x="2382774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3” ASME </a:t>
            </a:r>
          </a:p>
          <a:p>
            <a:pPr algn="ctr"/>
            <a:r>
              <a:rPr lang="en-US" sz="1400" b="1" dirty="0"/>
              <a:t>Class II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595B08-B9CA-4811-8074-F04A6FE35B38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2819752" y="4306172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5D4D0BE-62A7-4C00-9710-049DE10F0529}"/>
              </a:ext>
            </a:extLst>
          </p:cNvPr>
          <p:cNvSpPr txBox="1"/>
          <p:nvPr/>
        </p:nvSpPr>
        <p:spPr>
          <a:xfrm>
            <a:off x="3814806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2” ASME </a:t>
            </a:r>
          </a:p>
          <a:p>
            <a:pPr algn="ctr"/>
            <a:r>
              <a:rPr lang="en-US" sz="1400" b="1" dirty="0"/>
              <a:t>Class III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DA032AD-1B39-4855-9E5E-CD827F92CF1B}"/>
              </a:ext>
            </a:extLst>
          </p:cNvPr>
          <p:cNvCxnSpPr>
            <a:cxnSpLocks/>
          </p:cNvCxnSpPr>
          <p:nvPr/>
        </p:nvCxnSpPr>
        <p:spPr>
          <a:xfrm>
            <a:off x="3673908" y="4293860"/>
            <a:ext cx="0" cy="112142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3EF1204-4142-4859-AA92-7452D6FAAFC7}"/>
              </a:ext>
            </a:extLst>
          </p:cNvPr>
          <p:cNvCxnSpPr>
            <a:cxnSpLocks/>
          </p:cNvCxnSpPr>
          <p:nvPr/>
        </p:nvCxnSpPr>
        <p:spPr>
          <a:xfrm flipH="1" flipV="1">
            <a:off x="4251784" y="4288224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778864" y="1588396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5277444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B3726E2-ACE8-4E57-8989-C43E526E855D}"/>
              </a:ext>
            </a:extLst>
          </p:cNvPr>
          <p:cNvCxnSpPr>
            <a:cxnSpLocks/>
            <a:endCxn id="6" idx="0"/>
          </p:cNvCxnSpPr>
          <p:nvPr/>
        </p:nvCxnSpPr>
        <p:spPr>
          <a:xfrm rot="16200000" flipH="1">
            <a:off x="3994701" y="1961109"/>
            <a:ext cx="1816082" cy="1573678"/>
          </a:xfrm>
          <a:prstGeom prst="bentConnector3">
            <a:avLst>
              <a:gd name="adj1" fmla="val -3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1F30CE-B17F-4B11-BBC0-5386D02E6620}"/>
              </a:ext>
            </a:extLst>
          </p:cNvPr>
          <p:cNvCxnSpPr>
            <a:cxnSpLocks/>
            <a:stCxn id="3" idx="3"/>
            <a:endCxn id="6" idx="2"/>
          </p:cNvCxnSpPr>
          <p:nvPr/>
        </p:nvCxnSpPr>
        <p:spPr>
          <a:xfrm>
            <a:off x="4808626" y="4036060"/>
            <a:ext cx="4688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elay 19">
            <a:extLst>
              <a:ext uri="{FF2B5EF4-FFF2-40B4-BE49-F238E27FC236}">
                <a16:creationId xmlns:a16="http://schemas.microsoft.com/office/drawing/2014/main" id="{8C20C8B2-6BA0-452E-8286-62CE908E7F65}"/>
              </a:ext>
            </a:extLst>
          </p:cNvPr>
          <p:cNvSpPr/>
          <p:nvPr/>
        </p:nvSpPr>
        <p:spPr>
          <a:xfrm>
            <a:off x="5286363" y="5370937"/>
            <a:ext cx="837610" cy="741379"/>
          </a:xfrm>
          <a:prstGeom prst="flowChartDelay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0AAED76-7591-4E31-8CC4-9BFCE289C882}"/>
              </a:ext>
            </a:extLst>
          </p:cNvPr>
          <p:cNvCxnSpPr>
            <a:cxnSpLocks/>
            <a:stCxn id="6" idx="4"/>
            <a:endCxn id="20" idx="0"/>
          </p:cNvCxnSpPr>
          <p:nvPr/>
        </p:nvCxnSpPr>
        <p:spPr>
          <a:xfrm>
            <a:off x="5689581" y="4416131"/>
            <a:ext cx="15587" cy="95480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Document 41">
            <a:extLst>
              <a:ext uri="{FF2B5EF4-FFF2-40B4-BE49-F238E27FC236}">
                <a16:creationId xmlns:a16="http://schemas.microsoft.com/office/drawing/2014/main" id="{895677C7-E21E-416E-BF6B-FF397B10031C}"/>
              </a:ext>
            </a:extLst>
          </p:cNvPr>
          <p:cNvSpPr/>
          <p:nvPr/>
        </p:nvSpPr>
        <p:spPr>
          <a:xfrm>
            <a:off x="6962492" y="3707445"/>
            <a:ext cx="706966" cy="647702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F5FCAEA-50CA-4219-A83B-2EDE31FBE981}"/>
              </a:ext>
            </a:extLst>
          </p:cNvPr>
          <p:cNvCxnSpPr>
            <a:cxnSpLocks/>
            <a:stCxn id="6" idx="6"/>
            <a:endCxn id="42" idx="1"/>
          </p:cNvCxnSpPr>
          <p:nvPr/>
        </p:nvCxnSpPr>
        <p:spPr>
          <a:xfrm flipV="1">
            <a:off x="6101718" y="4031296"/>
            <a:ext cx="860774" cy="47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2390B32-7401-4174-855F-E0009CC17481}"/>
              </a:ext>
            </a:extLst>
          </p:cNvPr>
          <p:cNvSpPr txBox="1"/>
          <p:nvPr/>
        </p:nvSpPr>
        <p:spPr>
          <a:xfrm>
            <a:off x="6386378" y="2736545"/>
            <a:ext cx="1863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CAD Data Published</a:t>
            </a:r>
          </a:p>
          <a:p>
            <a:pPr algn="ctr"/>
            <a:r>
              <a:rPr lang="en-US" sz="1400" b="1" dirty="0"/>
              <a:t>as PDF Drawing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7960171" y="5419976"/>
            <a:ext cx="1391855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Reviewed &amp; Approved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6135B28-3988-4B95-9E39-B262F0CE86F5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7315975" y="3259765"/>
            <a:ext cx="1997" cy="44768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id="{AEA0CFB3-68B4-473F-A77A-F557549F4155}"/>
              </a:ext>
            </a:extLst>
          </p:cNvPr>
          <p:cNvSpPr/>
          <p:nvPr/>
        </p:nvSpPr>
        <p:spPr>
          <a:xfrm>
            <a:off x="10280676" y="919755"/>
            <a:ext cx="1674508" cy="404052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RMS</a:t>
            </a:r>
          </a:p>
        </p:txBody>
      </p:sp>
      <p:sp>
        <p:nvSpPr>
          <p:cNvPr id="63" name="Flowchart: Summing Junction 62">
            <a:extLst>
              <a:ext uri="{FF2B5EF4-FFF2-40B4-BE49-F238E27FC236}">
                <a16:creationId xmlns:a16="http://schemas.microsoft.com/office/drawing/2014/main" id="{D00CE8D0-9B49-4FC6-9494-A8AA5E0EBB5C}"/>
              </a:ext>
            </a:extLst>
          </p:cNvPr>
          <p:cNvSpPr/>
          <p:nvPr/>
        </p:nvSpPr>
        <p:spPr>
          <a:xfrm>
            <a:off x="10709260" y="4222137"/>
            <a:ext cx="824274" cy="760142"/>
          </a:xfrm>
          <a:prstGeom prst="flowChartSummingJunction">
            <a:avLst/>
          </a:prstGeom>
          <a:solidFill>
            <a:srgbClr val="FFCDC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Flowchart: Delay 64">
            <a:extLst>
              <a:ext uri="{FF2B5EF4-FFF2-40B4-BE49-F238E27FC236}">
                <a16:creationId xmlns:a16="http://schemas.microsoft.com/office/drawing/2014/main" id="{2FE613BC-4405-4214-84AB-111F55209202}"/>
              </a:ext>
            </a:extLst>
          </p:cNvPr>
          <p:cNvSpPr/>
          <p:nvPr/>
        </p:nvSpPr>
        <p:spPr>
          <a:xfrm rot="16200000">
            <a:off x="10788263" y="3301836"/>
            <a:ext cx="657843" cy="612648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PDF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89265A-5DAE-41A4-8AE7-6C4F7985A433}"/>
              </a:ext>
            </a:extLst>
          </p:cNvPr>
          <p:cNvCxnSpPr>
            <a:cxnSpLocks/>
            <a:stCxn id="63" idx="0"/>
            <a:endCxn id="65" idx="1"/>
          </p:cNvCxnSpPr>
          <p:nvPr/>
        </p:nvCxnSpPr>
        <p:spPr>
          <a:xfrm flipH="1" flipV="1">
            <a:off x="11117185" y="3937082"/>
            <a:ext cx="4212" cy="2850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4EBA778-EA8B-46DF-AAB3-D473467585B0}"/>
              </a:ext>
            </a:extLst>
          </p:cNvPr>
          <p:cNvCxnSpPr>
            <a:cxnSpLocks/>
            <a:stCxn id="65" idx="3"/>
            <a:endCxn id="61" idx="3"/>
          </p:cNvCxnSpPr>
          <p:nvPr/>
        </p:nvCxnSpPr>
        <p:spPr>
          <a:xfrm flipV="1">
            <a:off x="11117185" y="1323807"/>
            <a:ext cx="745" cy="19554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C9F3049-A37C-4C3F-971A-79AB1603997D}"/>
              </a:ext>
            </a:extLst>
          </p:cNvPr>
          <p:cNvCxnSpPr>
            <a:cxnSpLocks/>
          </p:cNvCxnSpPr>
          <p:nvPr/>
        </p:nvCxnSpPr>
        <p:spPr>
          <a:xfrm>
            <a:off x="10628765" y="1986225"/>
            <a:ext cx="4508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2EED904C-2433-4645-8E7C-C963DAE1D647}"/>
              </a:ext>
            </a:extLst>
          </p:cNvPr>
          <p:cNvSpPr txBox="1"/>
          <p:nvPr/>
        </p:nvSpPr>
        <p:spPr>
          <a:xfrm>
            <a:off x="8632993" y="4226145"/>
            <a:ext cx="1796315" cy="738664"/>
          </a:xfrm>
          <a:prstGeom prst="rect">
            <a:avLst/>
          </a:prstGeom>
          <a:solidFill>
            <a:srgbClr val="FF797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Process Creates Quality Electronic Record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219A865-17CE-42F2-A769-9604D69E5C99}"/>
              </a:ext>
            </a:extLst>
          </p:cNvPr>
          <p:cNvCxnSpPr>
            <a:cxnSpLocks/>
            <a:stCxn id="77" idx="3"/>
            <a:endCxn id="63" idx="2"/>
          </p:cNvCxnSpPr>
          <p:nvPr/>
        </p:nvCxnSpPr>
        <p:spPr>
          <a:xfrm>
            <a:off x="10429308" y="4595477"/>
            <a:ext cx="279952" cy="6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42" idx="2"/>
            <a:endCxn id="5" idx="1"/>
          </p:cNvCxnSpPr>
          <p:nvPr/>
        </p:nvCxnSpPr>
        <p:spPr>
          <a:xfrm rot="16200000" flipH="1">
            <a:off x="6953444" y="4674858"/>
            <a:ext cx="1369259" cy="64419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54A33BE-9B3A-4036-89EA-A3C09AE86AC5}"/>
              </a:ext>
            </a:extLst>
          </p:cNvPr>
          <p:cNvSpPr txBox="1"/>
          <p:nvPr/>
        </p:nvSpPr>
        <p:spPr>
          <a:xfrm>
            <a:off x="6531060" y="1072609"/>
            <a:ext cx="2390147" cy="954107"/>
          </a:xfrm>
          <a:prstGeom prst="rect">
            <a:avLst/>
          </a:prstGeom>
          <a:solidFill>
            <a:srgbClr val="FF79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Process Must Meet Intent of RIS 2000-18</a:t>
            </a:r>
          </a:p>
          <a:p>
            <a:pPr algn="ctr"/>
            <a:r>
              <a:rPr lang="en-US" sz="1400" b="1" dirty="0"/>
              <a:t>RG 1.28, Rev. 5 </a:t>
            </a:r>
          </a:p>
          <a:p>
            <a:pPr algn="ctr"/>
            <a:r>
              <a:rPr lang="en-US" sz="1400" b="1" dirty="0"/>
              <a:t>Use Four (4) NIRMA TGs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675E98A5-4D4B-4872-9DA9-C9E22D86D0CE}"/>
              </a:ext>
            </a:extLst>
          </p:cNvPr>
          <p:cNvCxnSpPr>
            <a:cxnSpLocks/>
            <a:stCxn id="102" idx="2"/>
            <a:endCxn id="77" idx="0"/>
          </p:cNvCxnSpPr>
          <p:nvPr/>
        </p:nvCxnSpPr>
        <p:spPr>
          <a:xfrm>
            <a:off x="7726134" y="2026716"/>
            <a:ext cx="1805017" cy="219942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726858F3-3AF4-4A8F-AD6E-4BC432BF7DA4}"/>
              </a:ext>
            </a:extLst>
          </p:cNvPr>
          <p:cNvSpPr txBox="1"/>
          <p:nvPr/>
        </p:nvSpPr>
        <p:spPr>
          <a:xfrm>
            <a:off x="8906775" y="2691240"/>
            <a:ext cx="1913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PDF/A is Acceptable Format for Long-Term Preservation</a:t>
            </a:r>
          </a:p>
        </p:txBody>
      </p: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8DEC3393-FCE1-45BD-9C2E-045F787637CA}"/>
              </a:ext>
            </a:extLst>
          </p:cNvPr>
          <p:cNvCxnSpPr>
            <a:cxnSpLocks/>
            <a:stCxn id="5" idx="3"/>
            <a:endCxn id="63" idx="4"/>
          </p:cNvCxnSpPr>
          <p:nvPr/>
        </p:nvCxnSpPr>
        <p:spPr>
          <a:xfrm flipV="1">
            <a:off x="9352026" y="4982279"/>
            <a:ext cx="1769371" cy="699307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6397F959-5A1B-4B1A-BDDE-A26E1BB9272E}"/>
              </a:ext>
            </a:extLst>
          </p:cNvPr>
          <p:cNvSpPr txBox="1"/>
          <p:nvPr/>
        </p:nvSpPr>
        <p:spPr>
          <a:xfrm>
            <a:off x="9182055" y="5345325"/>
            <a:ext cx="2071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Create QA Record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102483E-E994-469B-BE44-1713054AE82A}"/>
              </a:ext>
            </a:extLst>
          </p:cNvPr>
          <p:cNvSpPr txBox="1"/>
          <p:nvPr/>
        </p:nvSpPr>
        <p:spPr>
          <a:xfrm>
            <a:off x="9199869" y="1699247"/>
            <a:ext cx="1478888" cy="523220"/>
          </a:xfrm>
          <a:prstGeom prst="rect">
            <a:avLst/>
          </a:prstGeom>
          <a:solidFill>
            <a:srgbClr val="FF79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Quality </a:t>
            </a:r>
          </a:p>
          <a:p>
            <a:pPr algn="ctr"/>
            <a:r>
              <a:rPr lang="en-US" sz="1400" b="1" dirty="0"/>
              <a:t>Electronic Record</a:t>
            </a:r>
          </a:p>
        </p:txBody>
      </p: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B05AF3FD-3CA4-42E9-B0AB-303FAB0E8180}"/>
              </a:ext>
            </a:extLst>
          </p:cNvPr>
          <p:cNvCxnSpPr>
            <a:cxnSpLocks/>
            <a:stCxn id="106" idx="2"/>
            <a:endCxn id="65" idx="0"/>
          </p:cNvCxnSpPr>
          <p:nvPr/>
        </p:nvCxnSpPr>
        <p:spPr>
          <a:xfrm rot="16200000" flipH="1">
            <a:off x="10248050" y="3045349"/>
            <a:ext cx="178256" cy="94736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1AFEE271-269F-4DD4-A654-6EFDBD9F0630}"/>
              </a:ext>
            </a:extLst>
          </p:cNvPr>
          <p:cNvCxnSpPr>
            <a:cxnSpLocks/>
            <a:stCxn id="102" idx="3"/>
            <a:endCxn id="118" idx="0"/>
          </p:cNvCxnSpPr>
          <p:nvPr/>
        </p:nvCxnSpPr>
        <p:spPr>
          <a:xfrm>
            <a:off x="8921207" y="1549663"/>
            <a:ext cx="1018106" cy="149584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E3FC00-5B32-4DA3-A23A-E3488B65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6DBFE5-0596-4A52-B99C-20D85815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03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1379728" y="1805344"/>
            <a:ext cx="10115586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/>
              <a:t>Using IFC / ISO Standard  File Formats:</a:t>
            </a:r>
          </a:p>
          <a:p>
            <a:pPr marL="1485900" lvl="2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/>
              <a:t>Approved for Use</a:t>
            </a:r>
          </a:p>
          <a:p>
            <a:pPr marL="1485900" lvl="2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/>
              <a:t>Quality Record</a:t>
            </a:r>
            <a:endParaRPr lang="en-US" sz="4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021A37-4DD3-4A5B-908C-B2E935C1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C3DC1-D336-45DB-BB3C-633DB2288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CAAF-18FA-C66F-5B52-5D1895D3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for this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47695-07EE-A57F-D786-2386A3C34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329982" cy="430319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dirty="0"/>
              <a:t> </a:t>
            </a:r>
            <a:r>
              <a:rPr lang="en-US" sz="3000" dirty="0"/>
              <a:t>Westinghouse initiated the pursuit of this topic in 2021:</a:t>
            </a:r>
          </a:p>
          <a:p>
            <a:pPr marL="569913" lvl="1" indent="-27781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Contacted NIRMA for assistance regarding subject of “Quality Records”</a:t>
            </a:r>
          </a:p>
          <a:p>
            <a:pPr marL="569913" lvl="1" indent="-27781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Presented the issues at the NIRMA Conference in August 2021</a:t>
            </a:r>
          </a:p>
          <a:p>
            <a:pPr marL="569913" lvl="1" indent="-27781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Objective is to exchange 3D/2D model data directly between CAD systems</a:t>
            </a:r>
          </a:p>
          <a:p>
            <a:pPr marL="569913" lvl="1" indent="-27781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NIRMA now working on a White Paper on this topic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7E7FF-047D-D3E9-43E4-3B90B331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6172F-233A-7FAB-7D38-B2954A6D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64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1093873" y="1914664"/>
            <a:ext cx="969264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Quality Program Issues</a:t>
            </a:r>
          </a:p>
          <a:p>
            <a:pPr algn="ctr"/>
            <a:endParaRPr lang="en-US" sz="2000" b="1" dirty="0"/>
          </a:p>
          <a:p>
            <a:pPr algn="ctr"/>
            <a:r>
              <a:rPr lang="en-US" sz="4400" b="1" dirty="0"/>
              <a:t>IFC/ISO File to be</a:t>
            </a:r>
          </a:p>
          <a:p>
            <a:pPr algn="ctr"/>
            <a:r>
              <a:rPr lang="en-US" sz="4400" b="1" dirty="0"/>
              <a:t>Used for Quality Activities</a:t>
            </a:r>
            <a:endParaRPr lang="en-US" sz="4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142BBA-6363-4D9B-AE72-F9526ED94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E13F7-4A7F-440E-A509-DF90E35CA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86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813" y="41343"/>
            <a:ext cx="10390664" cy="6994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3D Model IFC File – Approval &amp; Use =&gt; Quality Issues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854049" y="1708571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2121749" y="3776164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B3726E2-ACE8-4E57-8989-C43E526E855D}"/>
              </a:ext>
            </a:extLst>
          </p:cNvPr>
          <p:cNvCxnSpPr>
            <a:cxnSpLocks/>
            <a:stCxn id="29" idx="2"/>
            <a:endCxn id="6" idx="0"/>
          </p:cNvCxnSpPr>
          <p:nvPr/>
        </p:nvCxnSpPr>
        <p:spPr>
          <a:xfrm rot="16200000" flipH="1">
            <a:off x="1698309" y="2940586"/>
            <a:ext cx="1667483" cy="367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elay 19">
            <a:extLst>
              <a:ext uri="{FF2B5EF4-FFF2-40B4-BE49-F238E27FC236}">
                <a16:creationId xmlns:a16="http://schemas.microsoft.com/office/drawing/2014/main" id="{8C20C8B2-6BA0-452E-8286-62CE908E7F65}"/>
              </a:ext>
            </a:extLst>
          </p:cNvPr>
          <p:cNvSpPr/>
          <p:nvPr/>
        </p:nvSpPr>
        <p:spPr>
          <a:xfrm>
            <a:off x="2167243" y="5491112"/>
            <a:ext cx="837610" cy="741379"/>
          </a:xfrm>
          <a:prstGeom prst="flowChartDelay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0AAED76-7591-4E31-8CC4-9BFCE289C882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2533886" y="4536306"/>
            <a:ext cx="15587" cy="95480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20" idx="3"/>
            <a:endCxn id="5" idx="1"/>
          </p:cNvCxnSpPr>
          <p:nvPr/>
        </p:nvCxnSpPr>
        <p:spPr>
          <a:xfrm flipV="1">
            <a:off x="3004853" y="1354871"/>
            <a:ext cx="2679273" cy="450693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1E36A3-8884-40E7-85E2-753D3C00FCE0}"/>
              </a:ext>
            </a:extLst>
          </p:cNvPr>
          <p:cNvGrpSpPr/>
          <p:nvPr/>
        </p:nvGrpSpPr>
        <p:grpSpPr>
          <a:xfrm>
            <a:off x="5463038" y="834772"/>
            <a:ext cx="3275537" cy="3030272"/>
            <a:chOff x="4245367" y="906730"/>
            <a:chExt cx="3275537" cy="3030272"/>
          </a:xfrm>
        </p:grpSpPr>
        <p:sp>
          <p:nvSpPr>
            <p:cNvPr id="65" name="Flowchart: Alternate Process 64">
              <a:extLst>
                <a:ext uri="{FF2B5EF4-FFF2-40B4-BE49-F238E27FC236}">
                  <a16:creationId xmlns:a16="http://schemas.microsoft.com/office/drawing/2014/main" id="{1D2959A6-AAB8-4EA7-A8C8-8CB5B38F76E6}"/>
                </a:ext>
              </a:extLst>
            </p:cNvPr>
            <p:cNvSpPr/>
            <p:nvPr/>
          </p:nvSpPr>
          <p:spPr>
            <a:xfrm>
              <a:off x="4245367" y="906730"/>
              <a:ext cx="3275537" cy="3030272"/>
            </a:xfrm>
            <a:prstGeom prst="flowChartAlternateProcess">
              <a:avLst/>
            </a:prstGeom>
            <a:solidFill>
              <a:srgbClr val="FF797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2AADACE-2A1B-45AA-BE3D-9E088588F7CA}"/>
                </a:ext>
              </a:extLst>
            </p:cNvPr>
            <p:cNvSpPr/>
            <p:nvPr/>
          </p:nvSpPr>
          <p:spPr>
            <a:xfrm>
              <a:off x="4466455" y="1165219"/>
              <a:ext cx="2615065" cy="523220"/>
            </a:xfrm>
            <a:prstGeom prst="roundRect">
              <a:avLst/>
            </a:prstGeom>
            <a:solidFill>
              <a:srgbClr val="FFFF9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Individual Model with Unique ID and Revision #</a:t>
              </a:r>
            </a:p>
          </p:txBody>
        </p:sp>
        <p:sp>
          <p:nvSpPr>
            <p:cNvPr id="130" name="Flowchart: Alternate Process 129">
              <a:extLst>
                <a:ext uri="{FF2B5EF4-FFF2-40B4-BE49-F238E27FC236}">
                  <a16:creationId xmlns:a16="http://schemas.microsoft.com/office/drawing/2014/main" id="{36D9FFDC-BB11-47BE-BE3A-0D57014BBB3C}"/>
                </a:ext>
              </a:extLst>
            </p:cNvPr>
            <p:cNvSpPr/>
            <p:nvPr/>
          </p:nvSpPr>
          <p:spPr>
            <a:xfrm>
              <a:off x="4414483" y="2781739"/>
              <a:ext cx="2726470" cy="904729"/>
            </a:xfrm>
            <a:prstGeom prst="flowChartAlternateProcess">
              <a:avLst/>
            </a:prstGeom>
            <a:blipFill>
              <a:blip r:embed="rId2"/>
              <a:tile tx="0" ty="0" sx="100000" sy="100000" flip="none" algn="tl"/>
            </a:blip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Model &amp; Associated Data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Approved for use in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Quality Activities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C8316E72-2E5D-471D-ACFF-9A417B1BCB3A}"/>
                </a:ext>
              </a:extLst>
            </p:cNvPr>
            <p:cNvCxnSpPr>
              <a:cxnSpLocks/>
              <a:stCxn id="5" idx="2"/>
              <a:endCxn id="52" idx="0"/>
            </p:cNvCxnSpPr>
            <p:nvPr/>
          </p:nvCxnSpPr>
          <p:spPr>
            <a:xfrm flipH="1">
              <a:off x="5773987" y="1688439"/>
              <a:ext cx="1" cy="2664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72768E2F-0164-4AC4-915E-5069FE4BD9D4}"/>
                </a:ext>
              </a:extLst>
            </p:cNvPr>
            <p:cNvSpPr/>
            <p:nvPr/>
          </p:nvSpPr>
          <p:spPr>
            <a:xfrm>
              <a:off x="4604617" y="1954889"/>
              <a:ext cx="2338740" cy="523220"/>
            </a:xfrm>
            <a:prstGeom prst="roundRect">
              <a:avLst/>
            </a:prstGeom>
            <a:solidFill>
              <a:srgbClr val="FFFF9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Reviewed &amp; Approved Electronically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E14680BC-3FF9-47D2-B64B-BE35A72AEFDC}"/>
                </a:ext>
              </a:extLst>
            </p:cNvPr>
            <p:cNvCxnSpPr>
              <a:cxnSpLocks/>
              <a:stCxn id="52" idx="2"/>
              <a:endCxn id="130" idx="0"/>
            </p:cNvCxnSpPr>
            <p:nvPr/>
          </p:nvCxnSpPr>
          <p:spPr>
            <a:xfrm>
              <a:off x="5773987" y="2478109"/>
              <a:ext cx="3731" cy="3036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F4E9BC3-85BD-4696-AE63-48748B90FBF3}"/>
              </a:ext>
            </a:extLst>
          </p:cNvPr>
          <p:cNvCxnSpPr>
            <a:cxnSpLocks/>
            <a:stCxn id="65" idx="2"/>
            <a:endCxn id="27" idx="0"/>
          </p:cNvCxnSpPr>
          <p:nvPr/>
        </p:nvCxnSpPr>
        <p:spPr>
          <a:xfrm flipH="1">
            <a:off x="7100806" y="3865044"/>
            <a:ext cx="1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C2D9B4DA-187A-4618-B0A3-C29A17D84267}"/>
              </a:ext>
            </a:extLst>
          </p:cNvPr>
          <p:cNvSpPr txBox="1"/>
          <p:nvPr/>
        </p:nvSpPr>
        <p:spPr>
          <a:xfrm>
            <a:off x="7580075" y="5493827"/>
            <a:ext cx="2390147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Electronic File Meeting ASME NQA-1 </a:t>
            </a:r>
          </a:p>
          <a:p>
            <a:pPr algn="ctr"/>
            <a:r>
              <a:rPr lang="en-US" sz="1400" b="1" dirty="0"/>
              <a:t>Quality Requirements</a:t>
            </a:r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E561DD35-1595-4CBA-8CAB-BBF28E8D07CB}"/>
              </a:ext>
            </a:extLst>
          </p:cNvPr>
          <p:cNvCxnSpPr>
            <a:cxnSpLocks/>
            <a:stCxn id="27" idx="3"/>
            <a:endCxn id="113" idx="0"/>
          </p:cNvCxnSpPr>
          <p:nvPr/>
        </p:nvCxnSpPr>
        <p:spPr>
          <a:xfrm>
            <a:off x="7718442" y="4758954"/>
            <a:ext cx="1056707" cy="734873"/>
          </a:xfrm>
          <a:prstGeom prst="bentConnector2">
            <a:avLst/>
          </a:prstGeom>
          <a:ln w="38100">
            <a:solidFill>
              <a:srgbClr val="00B05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5700E5C-D6D3-48F8-AF4E-8C17B22CB7A0}"/>
              </a:ext>
            </a:extLst>
          </p:cNvPr>
          <p:cNvSpPr txBox="1"/>
          <p:nvPr/>
        </p:nvSpPr>
        <p:spPr>
          <a:xfrm>
            <a:off x="9168036" y="1189869"/>
            <a:ext cx="239014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#6 - Document Control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574FDEC-CC5B-4DEE-8BC0-FD1D98D477E3}"/>
              </a:ext>
            </a:extLst>
          </p:cNvPr>
          <p:cNvSpPr txBox="1"/>
          <p:nvPr/>
        </p:nvSpPr>
        <p:spPr>
          <a:xfrm>
            <a:off x="9128696" y="1979674"/>
            <a:ext cx="2390147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#17 Authentication (300)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6A3B02-77B0-4727-9DCC-29964BCFFE90}"/>
              </a:ext>
            </a:extLst>
          </p:cNvPr>
          <p:cNvSpPr txBox="1"/>
          <p:nvPr/>
        </p:nvSpPr>
        <p:spPr>
          <a:xfrm>
            <a:off x="9128696" y="2994200"/>
            <a:ext cx="239014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#3 - Design Control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074D7E9-36FB-4AA3-BEC0-02991E645B83}"/>
              </a:ext>
            </a:extLst>
          </p:cNvPr>
          <p:cNvCxnSpPr>
            <a:cxnSpLocks/>
            <a:stCxn id="54" idx="1"/>
            <a:endCxn id="52" idx="3"/>
          </p:cNvCxnSpPr>
          <p:nvPr/>
        </p:nvCxnSpPr>
        <p:spPr>
          <a:xfrm flipH="1" flipV="1">
            <a:off x="8161028" y="2144541"/>
            <a:ext cx="967668" cy="4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E52F0-C404-406F-A6E5-DBC3371F8C1C}"/>
              </a:ext>
            </a:extLst>
          </p:cNvPr>
          <p:cNvCxnSpPr>
            <a:cxnSpLocks/>
            <a:stCxn id="56" idx="1"/>
            <a:endCxn id="130" idx="3"/>
          </p:cNvCxnSpPr>
          <p:nvPr/>
        </p:nvCxnSpPr>
        <p:spPr>
          <a:xfrm flipH="1" flipV="1">
            <a:off x="8358624" y="3162146"/>
            <a:ext cx="770072" cy="13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6C7D4B3-52D3-434C-A6FD-63C571F132D5}"/>
              </a:ext>
            </a:extLst>
          </p:cNvPr>
          <p:cNvCxnSpPr>
            <a:cxnSpLocks/>
            <a:stCxn id="53" idx="1"/>
            <a:endCxn id="5" idx="3"/>
          </p:cNvCxnSpPr>
          <p:nvPr/>
        </p:nvCxnSpPr>
        <p:spPr>
          <a:xfrm flipH="1" flipV="1">
            <a:off x="8299191" y="1354871"/>
            <a:ext cx="868845" cy="42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34131772-1395-443D-9CCB-921E34C1981D}"/>
              </a:ext>
            </a:extLst>
          </p:cNvPr>
          <p:cNvCxnSpPr>
            <a:cxnSpLocks/>
            <a:stCxn id="56" idx="2"/>
          </p:cNvCxnSpPr>
          <p:nvPr/>
        </p:nvCxnSpPr>
        <p:spPr>
          <a:xfrm rot="5400000">
            <a:off x="8882669" y="4383733"/>
            <a:ext cx="2492080" cy="390123"/>
          </a:xfrm>
          <a:prstGeom prst="bentConnector2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Delay 26">
            <a:extLst>
              <a:ext uri="{FF2B5EF4-FFF2-40B4-BE49-F238E27FC236}">
                <a16:creationId xmlns:a16="http://schemas.microsoft.com/office/drawing/2014/main" id="{B08D3CC4-BB21-4D68-B546-A14F1B901F9D}"/>
              </a:ext>
            </a:extLst>
          </p:cNvPr>
          <p:cNvSpPr/>
          <p:nvPr/>
        </p:nvSpPr>
        <p:spPr>
          <a:xfrm>
            <a:off x="6483170" y="4388264"/>
            <a:ext cx="1235272" cy="741379"/>
          </a:xfrm>
          <a:prstGeom prst="flowChartDelay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Approved IFC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1091B70-75CD-4823-A2EC-2C8099661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BFF3E4-A899-4023-9A59-E181C62A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57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EF2C1AA-A47E-47D1-A23F-973967CD11B6}"/>
              </a:ext>
            </a:extLst>
          </p:cNvPr>
          <p:cNvSpPr/>
          <p:nvPr/>
        </p:nvSpPr>
        <p:spPr>
          <a:xfrm>
            <a:off x="5961893" y="5078839"/>
            <a:ext cx="4920561" cy="12261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Alternate Process 64">
            <a:extLst>
              <a:ext uri="{FF2B5EF4-FFF2-40B4-BE49-F238E27FC236}">
                <a16:creationId xmlns:a16="http://schemas.microsoft.com/office/drawing/2014/main" id="{1D2959A6-AAB8-4EA7-A8C8-8CB5B38F76E6}"/>
              </a:ext>
            </a:extLst>
          </p:cNvPr>
          <p:cNvSpPr/>
          <p:nvPr/>
        </p:nvSpPr>
        <p:spPr>
          <a:xfrm>
            <a:off x="6126435" y="906731"/>
            <a:ext cx="3275537" cy="3030272"/>
          </a:xfrm>
          <a:prstGeom prst="flowChartAlternateProcess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935" y="68716"/>
            <a:ext cx="10390664" cy="69945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3D Model IFC File – Model Approval &amp; Use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890624" y="1588396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2003326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Delay 19">
            <a:extLst>
              <a:ext uri="{FF2B5EF4-FFF2-40B4-BE49-F238E27FC236}">
                <a16:creationId xmlns:a16="http://schemas.microsoft.com/office/drawing/2014/main" id="{8C20C8B2-6BA0-452E-8286-62CE908E7F65}"/>
              </a:ext>
            </a:extLst>
          </p:cNvPr>
          <p:cNvSpPr/>
          <p:nvPr/>
        </p:nvSpPr>
        <p:spPr>
          <a:xfrm>
            <a:off x="2012245" y="5370938"/>
            <a:ext cx="792048" cy="514074"/>
          </a:xfrm>
          <a:prstGeom prst="flowChartDelay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0AAED76-7591-4E31-8CC4-9BFCE289C882}"/>
              </a:ext>
            </a:extLst>
          </p:cNvPr>
          <p:cNvCxnSpPr>
            <a:cxnSpLocks/>
            <a:stCxn id="6" idx="4"/>
            <a:endCxn id="20" idx="0"/>
          </p:cNvCxnSpPr>
          <p:nvPr/>
        </p:nvCxnSpPr>
        <p:spPr>
          <a:xfrm flipH="1">
            <a:off x="2408269" y="4416131"/>
            <a:ext cx="7194" cy="954807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6359708" y="1165219"/>
            <a:ext cx="2615065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Individual Model with Unique ID and Revision #</a:t>
            </a:r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20" idx="3"/>
            <a:endCxn id="5" idx="1"/>
          </p:cNvCxnSpPr>
          <p:nvPr/>
        </p:nvCxnSpPr>
        <p:spPr>
          <a:xfrm flipV="1">
            <a:off x="2804293" y="1426829"/>
            <a:ext cx="3555415" cy="420114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Alternate Process 129">
            <a:extLst>
              <a:ext uri="{FF2B5EF4-FFF2-40B4-BE49-F238E27FC236}">
                <a16:creationId xmlns:a16="http://schemas.microsoft.com/office/drawing/2014/main" id="{36D9FFDC-BB11-47BE-BE3A-0D57014BBB3C}"/>
              </a:ext>
            </a:extLst>
          </p:cNvPr>
          <p:cNvSpPr/>
          <p:nvPr/>
        </p:nvSpPr>
        <p:spPr>
          <a:xfrm>
            <a:off x="6307736" y="2781739"/>
            <a:ext cx="2726470" cy="904729"/>
          </a:xfrm>
          <a:prstGeom prst="flowChartAlternateProcess">
            <a:avLst/>
          </a:prstGeom>
          <a:blipFill>
            <a:blip r:embed="rId4"/>
            <a:tile tx="0" ty="0" sx="100000" sy="100000" flip="none" algn="tl"/>
          </a:blip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&amp; Associated Data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Approved for use in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Quality Activities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C8316E72-2E5D-471D-ACFF-9A417B1BCB3A}"/>
              </a:ext>
            </a:extLst>
          </p:cNvPr>
          <p:cNvCxnSpPr>
            <a:cxnSpLocks/>
            <a:stCxn id="5" idx="2"/>
            <a:endCxn id="52" idx="0"/>
          </p:cNvCxnSpPr>
          <p:nvPr/>
        </p:nvCxnSpPr>
        <p:spPr>
          <a:xfrm flipH="1">
            <a:off x="7667240" y="1688439"/>
            <a:ext cx="1" cy="2664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Hexagon 143">
            <a:extLst>
              <a:ext uri="{FF2B5EF4-FFF2-40B4-BE49-F238E27FC236}">
                <a16:creationId xmlns:a16="http://schemas.microsoft.com/office/drawing/2014/main" id="{EF843CBB-FF97-49BC-B9D5-E61E0B46BB76}"/>
              </a:ext>
            </a:extLst>
          </p:cNvPr>
          <p:cNvSpPr/>
          <p:nvPr/>
        </p:nvSpPr>
        <p:spPr>
          <a:xfrm>
            <a:off x="9564897" y="5270795"/>
            <a:ext cx="952599" cy="274988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MFG.</a:t>
            </a:r>
          </a:p>
        </p:txBody>
      </p:sp>
      <p:sp>
        <p:nvSpPr>
          <p:cNvPr id="145" name="Hexagon 144">
            <a:extLst>
              <a:ext uri="{FF2B5EF4-FFF2-40B4-BE49-F238E27FC236}">
                <a16:creationId xmlns:a16="http://schemas.microsoft.com/office/drawing/2014/main" id="{DF5C619E-BE38-480A-8B41-9EE1A583F0ED}"/>
              </a:ext>
            </a:extLst>
          </p:cNvPr>
          <p:cNvSpPr/>
          <p:nvPr/>
        </p:nvSpPr>
        <p:spPr>
          <a:xfrm>
            <a:off x="9564897" y="5747517"/>
            <a:ext cx="1056570" cy="274988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Const.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72768E2F-0164-4AC4-915E-5069FE4BD9D4}"/>
              </a:ext>
            </a:extLst>
          </p:cNvPr>
          <p:cNvSpPr/>
          <p:nvPr/>
        </p:nvSpPr>
        <p:spPr>
          <a:xfrm>
            <a:off x="6497870" y="1954889"/>
            <a:ext cx="2338740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Reviewed &amp; Approved Electronically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14680BC-3FF9-47D2-B64B-BE35A72AEFDC}"/>
              </a:ext>
            </a:extLst>
          </p:cNvPr>
          <p:cNvCxnSpPr>
            <a:cxnSpLocks/>
            <a:stCxn id="52" idx="2"/>
            <a:endCxn id="130" idx="0"/>
          </p:cNvCxnSpPr>
          <p:nvPr/>
        </p:nvCxnSpPr>
        <p:spPr>
          <a:xfrm>
            <a:off x="7667240" y="2478109"/>
            <a:ext cx="3731" cy="3036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8694623A-4239-4E34-BCBC-184DAF8E0A36}"/>
              </a:ext>
            </a:extLst>
          </p:cNvPr>
          <p:cNvSpPr/>
          <p:nvPr/>
        </p:nvSpPr>
        <p:spPr>
          <a:xfrm>
            <a:off x="6293858" y="5209957"/>
            <a:ext cx="2782066" cy="761632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Received by End User &amp; Managed under an Approved Quality Program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0AE01542-C8CB-4E05-AB7B-209B2C7A2F25}"/>
              </a:ext>
            </a:extLst>
          </p:cNvPr>
          <p:cNvSpPr/>
          <p:nvPr/>
        </p:nvSpPr>
        <p:spPr>
          <a:xfrm>
            <a:off x="6203677" y="4136649"/>
            <a:ext cx="2943816" cy="761632"/>
          </a:xfrm>
          <a:prstGeom prst="roundRect">
            <a:avLst/>
          </a:prstGeom>
          <a:solidFill>
            <a:srgbClr val="FFCDCD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Transferred to End User via Qualified Electronic Method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F4E9BC3-85BD-4696-AE63-48748B90FBF3}"/>
              </a:ext>
            </a:extLst>
          </p:cNvPr>
          <p:cNvCxnSpPr>
            <a:cxnSpLocks/>
            <a:stCxn id="130" idx="2"/>
            <a:endCxn id="84" idx="0"/>
          </p:cNvCxnSpPr>
          <p:nvPr/>
        </p:nvCxnSpPr>
        <p:spPr>
          <a:xfrm>
            <a:off x="7670971" y="3686468"/>
            <a:ext cx="4614" cy="4501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1C1FDEF-23AE-4958-A53D-F70BEAFBA207}"/>
              </a:ext>
            </a:extLst>
          </p:cNvPr>
          <p:cNvCxnSpPr>
            <a:cxnSpLocks/>
            <a:stCxn id="84" idx="2"/>
            <a:endCxn id="80" idx="0"/>
          </p:cNvCxnSpPr>
          <p:nvPr/>
        </p:nvCxnSpPr>
        <p:spPr>
          <a:xfrm>
            <a:off x="7675585" y="4898281"/>
            <a:ext cx="9306" cy="311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4F82D824-2019-4BB2-B85C-9177A9430D99}"/>
              </a:ext>
            </a:extLst>
          </p:cNvPr>
          <p:cNvCxnSpPr>
            <a:stCxn id="80" idx="3"/>
            <a:endCxn id="144" idx="3"/>
          </p:cNvCxnSpPr>
          <p:nvPr/>
        </p:nvCxnSpPr>
        <p:spPr>
          <a:xfrm flipV="1">
            <a:off x="9075924" y="5408289"/>
            <a:ext cx="488973" cy="182484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F4949596-393A-4607-BCB3-A766B10FC6BF}"/>
              </a:ext>
            </a:extLst>
          </p:cNvPr>
          <p:cNvCxnSpPr>
            <a:cxnSpLocks/>
            <a:stCxn id="80" idx="3"/>
            <a:endCxn id="145" idx="3"/>
          </p:cNvCxnSpPr>
          <p:nvPr/>
        </p:nvCxnSpPr>
        <p:spPr>
          <a:xfrm>
            <a:off x="9075924" y="5590773"/>
            <a:ext cx="488973" cy="294238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D1CE72-7A00-45E6-AD8F-B4DB6989E6D9}"/>
              </a:ext>
            </a:extLst>
          </p:cNvPr>
          <p:cNvSpPr/>
          <p:nvPr/>
        </p:nvSpPr>
        <p:spPr>
          <a:xfrm rot="16200000" flipH="1">
            <a:off x="10037185" y="3591267"/>
            <a:ext cx="978408" cy="484632"/>
          </a:xfrm>
          <a:prstGeom prst="rightArrow">
            <a:avLst/>
          </a:prstGeom>
          <a:solidFill>
            <a:srgbClr val="FF4F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60770E-F7A8-4B20-9362-EA61295549CA}"/>
              </a:ext>
            </a:extLst>
          </p:cNvPr>
          <p:cNvCxnSpPr>
            <a:cxnSpLocks/>
            <a:stCxn id="84" idx="3"/>
          </p:cNvCxnSpPr>
          <p:nvPr/>
        </p:nvCxnSpPr>
        <p:spPr>
          <a:xfrm>
            <a:off x="9147493" y="4517465"/>
            <a:ext cx="2572502" cy="1105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4D7988C-F548-462A-B11F-82865D411DA1}"/>
              </a:ext>
            </a:extLst>
          </p:cNvPr>
          <p:cNvSpPr txBox="1"/>
          <p:nvPr/>
        </p:nvSpPr>
        <p:spPr>
          <a:xfrm>
            <a:off x="9943714" y="2478109"/>
            <a:ext cx="1361976" cy="73866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Sender </a:t>
            </a:r>
          </a:p>
          <a:p>
            <a:pPr algn="ctr"/>
            <a:r>
              <a:rPr lang="en-US" sz="1400" b="1" dirty="0"/>
              <a:t>Design Control</a:t>
            </a:r>
          </a:p>
          <a:p>
            <a:pPr algn="ctr"/>
            <a:r>
              <a:rPr lang="en-US" sz="1400" b="1" dirty="0"/>
              <a:t>is accomplished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357260-7D05-40C3-BD7C-F99C10CFF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8999EE2-5864-4DF4-BF6B-B204852F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22</a:t>
            </a:fld>
            <a:endParaRPr lang="en-US" dirty="0"/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D5A34F50-62C5-4284-AA51-C75E05F86FBF}"/>
              </a:ext>
            </a:extLst>
          </p:cNvPr>
          <p:cNvCxnSpPr>
            <a:cxnSpLocks/>
            <a:endCxn id="6" idx="0"/>
          </p:cNvCxnSpPr>
          <p:nvPr/>
        </p:nvCxnSpPr>
        <p:spPr>
          <a:xfrm rot="5400000">
            <a:off x="1669076" y="2909600"/>
            <a:ext cx="1492777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595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1422400" y="2495062"/>
            <a:ext cx="969264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Required  for IFC File to be a</a:t>
            </a:r>
          </a:p>
          <a:p>
            <a:pPr algn="ctr"/>
            <a:r>
              <a:rPr lang="en-US" sz="4400" b="1" dirty="0"/>
              <a:t>Quality Electronic Record</a:t>
            </a:r>
            <a:endParaRPr lang="en-US" sz="4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DF129B-37DB-4DE7-A69C-77A7B2B7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00B8AB-97DE-4855-804B-9DC02E434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01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lowchart: Alternate Process 64">
            <a:extLst>
              <a:ext uri="{FF2B5EF4-FFF2-40B4-BE49-F238E27FC236}">
                <a16:creationId xmlns:a16="http://schemas.microsoft.com/office/drawing/2014/main" id="{1D2959A6-AAB8-4EA7-A8C8-8CB5B38F76E6}"/>
              </a:ext>
            </a:extLst>
          </p:cNvPr>
          <p:cNvSpPr/>
          <p:nvPr/>
        </p:nvSpPr>
        <p:spPr>
          <a:xfrm>
            <a:off x="6788861" y="1183663"/>
            <a:ext cx="3275537" cy="3030272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6308" y="137357"/>
            <a:ext cx="11721145" cy="6994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3D Model IFC File – Model Approved as Quality Electronic Record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1188661" y="1480820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2452689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Delay 19">
            <a:extLst>
              <a:ext uri="{FF2B5EF4-FFF2-40B4-BE49-F238E27FC236}">
                <a16:creationId xmlns:a16="http://schemas.microsoft.com/office/drawing/2014/main" id="{8C20C8B2-6BA0-452E-8286-62CE908E7F65}"/>
              </a:ext>
            </a:extLst>
          </p:cNvPr>
          <p:cNvSpPr/>
          <p:nvPr/>
        </p:nvSpPr>
        <p:spPr>
          <a:xfrm>
            <a:off x="2452689" y="5404586"/>
            <a:ext cx="837610" cy="741379"/>
          </a:xfrm>
          <a:prstGeom prst="flowChartDelay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0AAED76-7591-4E31-8CC4-9BFCE289C882}"/>
              </a:ext>
            </a:extLst>
          </p:cNvPr>
          <p:cNvCxnSpPr>
            <a:cxnSpLocks/>
            <a:stCxn id="6" idx="4"/>
            <a:endCxn id="20" idx="0"/>
          </p:cNvCxnSpPr>
          <p:nvPr/>
        </p:nvCxnSpPr>
        <p:spPr>
          <a:xfrm>
            <a:off x="2864826" y="4416131"/>
            <a:ext cx="6668" cy="98845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7022134" y="1442151"/>
            <a:ext cx="2615065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Individual Model with Unique ID and Revision #</a:t>
            </a:r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20" idx="3"/>
            <a:endCxn id="5" idx="1"/>
          </p:cNvCxnSpPr>
          <p:nvPr/>
        </p:nvCxnSpPr>
        <p:spPr>
          <a:xfrm flipV="1">
            <a:off x="3290299" y="1703761"/>
            <a:ext cx="3731835" cy="407151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Alternate Process 129">
            <a:extLst>
              <a:ext uri="{FF2B5EF4-FFF2-40B4-BE49-F238E27FC236}">
                <a16:creationId xmlns:a16="http://schemas.microsoft.com/office/drawing/2014/main" id="{36D9FFDC-BB11-47BE-BE3A-0D57014BBB3C}"/>
              </a:ext>
            </a:extLst>
          </p:cNvPr>
          <p:cNvSpPr/>
          <p:nvPr/>
        </p:nvSpPr>
        <p:spPr>
          <a:xfrm>
            <a:off x="6970162" y="3058671"/>
            <a:ext cx="2726470" cy="904729"/>
          </a:xfrm>
          <a:prstGeom prst="flowChartAlternateProcess">
            <a:avLst/>
          </a:prstGeom>
          <a:blipFill>
            <a:blip r:embed="rId3"/>
            <a:tile tx="0" ty="0" sx="100000" sy="100000" flip="none" algn="tl"/>
          </a:blip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&amp; Associated Data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Approved for use in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Quality Activities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C8316E72-2E5D-471D-ACFF-9A417B1BCB3A}"/>
              </a:ext>
            </a:extLst>
          </p:cNvPr>
          <p:cNvCxnSpPr>
            <a:cxnSpLocks/>
            <a:stCxn id="5" idx="2"/>
            <a:endCxn id="52" idx="0"/>
          </p:cNvCxnSpPr>
          <p:nvPr/>
        </p:nvCxnSpPr>
        <p:spPr>
          <a:xfrm flipH="1">
            <a:off x="8329666" y="1965371"/>
            <a:ext cx="1" cy="2664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72768E2F-0164-4AC4-915E-5069FE4BD9D4}"/>
              </a:ext>
            </a:extLst>
          </p:cNvPr>
          <p:cNvSpPr/>
          <p:nvPr/>
        </p:nvSpPr>
        <p:spPr>
          <a:xfrm>
            <a:off x="7160296" y="2231821"/>
            <a:ext cx="2338740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Reviewed &amp; Approved Electronically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14680BC-3FF9-47D2-B64B-BE35A72AEFDC}"/>
              </a:ext>
            </a:extLst>
          </p:cNvPr>
          <p:cNvCxnSpPr>
            <a:cxnSpLocks/>
            <a:stCxn id="52" idx="2"/>
            <a:endCxn id="130" idx="0"/>
          </p:cNvCxnSpPr>
          <p:nvPr/>
        </p:nvCxnSpPr>
        <p:spPr>
          <a:xfrm>
            <a:off x="8329666" y="2755041"/>
            <a:ext cx="3731" cy="3036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8694623A-4239-4E34-BCBC-184DAF8E0A36}"/>
              </a:ext>
            </a:extLst>
          </p:cNvPr>
          <p:cNvSpPr/>
          <p:nvPr/>
        </p:nvSpPr>
        <p:spPr>
          <a:xfrm>
            <a:off x="9466126" y="4373954"/>
            <a:ext cx="1991175" cy="761632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Converted to Quality Electronic Record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F4E9BC3-85BD-4696-AE63-48748B90FBF3}"/>
              </a:ext>
            </a:extLst>
          </p:cNvPr>
          <p:cNvCxnSpPr>
            <a:cxnSpLocks/>
            <a:stCxn id="130" idx="2"/>
            <a:endCxn id="45" idx="0"/>
          </p:cNvCxnSpPr>
          <p:nvPr/>
        </p:nvCxnSpPr>
        <p:spPr>
          <a:xfrm flipH="1">
            <a:off x="8327727" y="3963400"/>
            <a:ext cx="5670" cy="4697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1C1FDEF-23AE-4958-A53D-F70BEAFBA207}"/>
              </a:ext>
            </a:extLst>
          </p:cNvPr>
          <p:cNvCxnSpPr>
            <a:cxnSpLocks/>
            <a:stCxn id="80" idx="2"/>
            <a:endCxn id="54" idx="1"/>
          </p:cNvCxnSpPr>
          <p:nvPr/>
        </p:nvCxnSpPr>
        <p:spPr>
          <a:xfrm>
            <a:off x="10461714" y="5135586"/>
            <a:ext cx="8210" cy="4573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E514F63-01C0-4AF2-89BE-94508FE34618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8970834" y="4754770"/>
            <a:ext cx="495292" cy="160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Magnetic Disk 53">
            <a:extLst>
              <a:ext uri="{FF2B5EF4-FFF2-40B4-BE49-F238E27FC236}">
                <a16:creationId xmlns:a16="http://schemas.microsoft.com/office/drawing/2014/main" id="{87098826-96CB-4622-A175-55BBE77CEA45}"/>
              </a:ext>
            </a:extLst>
          </p:cNvPr>
          <p:cNvSpPr/>
          <p:nvPr/>
        </p:nvSpPr>
        <p:spPr>
          <a:xfrm>
            <a:off x="9632670" y="5592959"/>
            <a:ext cx="1674508" cy="495983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RMS</a:t>
            </a:r>
          </a:p>
        </p:txBody>
      </p:sp>
      <p:sp>
        <p:nvSpPr>
          <p:cNvPr id="45" name="Flowchart: Delay 44">
            <a:extLst>
              <a:ext uri="{FF2B5EF4-FFF2-40B4-BE49-F238E27FC236}">
                <a16:creationId xmlns:a16="http://schemas.microsoft.com/office/drawing/2014/main" id="{30F28847-C38D-4DBF-8FE1-0FC43CF1EBA5}"/>
              </a:ext>
            </a:extLst>
          </p:cNvPr>
          <p:cNvSpPr/>
          <p:nvPr/>
        </p:nvSpPr>
        <p:spPr>
          <a:xfrm>
            <a:off x="7710091" y="4433115"/>
            <a:ext cx="1235272" cy="741379"/>
          </a:xfrm>
          <a:prstGeom prst="flowChartDelay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Approved IFC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45F7A21-195E-45BC-9650-79CB32AF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9B96A3-D35B-4357-A3DE-842A9AB0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24</a:t>
            </a:fld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05CD33-A69A-4142-B15D-777F7587E691}"/>
              </a:ext>
            </a:extLst>
          </p:cNvPr>
          <p:cNvCxnSpPr>
            <a:stCxn id="29" idx="2"/>
            <a:endCxn id="6" idx="0"/>
          </p:cNvCxnSpPr>
          <p:nvPr/>
        </p:nvCxnSpPr>
        <p:spPr>
          <a:xfrm>
            <a:off x="2864826" y="1880930"/>
            <a:ext cx="0" cy="17750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890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lowchart: Alternate Process 64">
            <a:extLst>
              <a:ext uri="{FF2B5EF4-FFF2-40B4-BE49-F238E27FC236}">
                <a16:creationId xmlns:a16="http://schemas.microsoft.com/office/drawing/2014/main" id="{1D2959A6-AAB8-4EA7-A8C8-8CB5B38F76E6}"/>
              </a:ext>
            </a:extLst>
          </p:cNvPr>
          <p:cNvSpPr/>
          <p:nvPr/>
        </p:nvSpPr>
        <p:spPr>
          <a:xfrm>
            <a:off x="7119204" y="906731"/>
            <a:ext cx="3275537" cy="3030272"/>
          </a:xfrm>
          <a:prstGeom prst="flowChartAlternateProcess">
            <a:avLst/>
          </a:prstGeom>
          <a:solidFill>
            <a:srgbClr val="FF79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935" y="63491"/>
            <a:ext cx="11240432" cy="6994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3D Model IFC File – Model Approved as Quality Electronic Record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974349" y="1754834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2222789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Delay 19">
            <a:extLst>
              <a:ext uri="{FF2B5EF4-FFF2-40B4-BE49-F238E27FC236}">
                <a16:creationId xmlns:a16="http://schemas.microsoft.com/office/drawing/2014/main" id="{8C20C8B2-6BA0-452E-8286-62CE908E7F65}"/>
              </a:ext>
            </a:extLst>
          </p:cNvPr>
          <p:cNvSpPr/>
          <p:nvPr/>
        </p:nvSpPr>
        <p:spPr>
          <a:xfrm>
            <a:off x="2231708" y="5370937"/>
            <a:ext cx="837610" cy="741379"/>
          </a:xfrm>
          <a:prstGeom prst="flowChartDelay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IFC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0AAED76-7591-4E31-8CC4-9BFCE289C882}"/>
              </a:ext>
            </a:extLst>
          </p:cNvPr>
          <p:cNvCxnSpPr>
            <a:cxnSpLocks/>
            <a:stCxn id="6" idx="4"/>
            <a:endCxn id="20" idx="0"/>
          </p:cNvCxnSpPr>
          <p:nvPr/>
        </p:nvCxnSpPr>
        <p:spPr>
          <a:xfrm>
            <a:off x="2634926" y="4416131"/>
            <a:ext cx="15587" cy="95480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ADACE-2A1B-45AA-BE3D-9E088588F7CA}"/>
              </a:ext>
            </a:extLst>
          </p:cNvPr>
          <p:cNvSpPr/>
          <p:nvPr/>
        </p:nvSpPr>
        <p:spPr>
          <a:xfrm>
            <a:off x="7352477" y="1165219"/>
            <a:ext cx="2615065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Individual Model with Unique ID and Revision #</a:t>
            </a:r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1C5A2730-2E88-404B-8BF5-C6929DE7A111}"/>
              </a:ext>
            </a:extLst>
          </p:cNvPr>
          <p:cNvCxnSpPr>
            <a:cxnSpLocks/>
            <a:stCxn id="20" idx="3"/>
            <a:endCxn id="5" idx="1"/>
          </p:cNvCxnSpPr>
          <p:nvPr/>
        </p:nvCxnSpPr>
        <p:spPr>
          <a:xfrm flipV="1">
            <a:off x="3069318" y="1426829"/>
            <a:ext cx="4283159" cy="431479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Alternate Process 129">
            <a:extLst>
              <a:ext uri="{FF2B5EF4-FFF2-40B4-BE49-F238E27FC236}">
                <a16:creationId xmlns:a16="http://schemas.microsoft.com/office/drawing/2014/main" id="{36D9FFDC-BB11-47BE-BE3A-0D57014BBB3C}"/>
              </a:ext>
            </a:extLst>
          </p:cNvPr>
          <p:cNvSpPr/>
          <p:nvPr/>
        </p:nvSpPr>
        <p:spPr>
          <a:xfrm>
            <a:off x="7300505" y="2781739"/>
            <a:ext cx="2726470" cy="904729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&amp; Associated Data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Approved for use in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Quality Activities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C8316E72-2E5D-471D-ACFF-9A417B1BCB3A}"/>
              </a:ext>
            </a:extLst>
          </p:cNvPr>
          <p:cNvCxnSpPr>
            <a:cxnSpLocks/>
            <a:stCxn id="5" idx="2"/>
            <a:endCxn id="52" idx="0"/>
          </p:cNvCxnSpPr>
          <p:nvPr/>
        </p:nvCxnSpPr>
        <p:spPr>
          <a:xfrm flipH="1">
            <a:off x="8660009" y="1688439"/>
            <a:ext cx="1" cy="2664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72768E2F-0164-4AC4-915E-5069FE4BD9D4}"/>
              </a:ext>
            </a:extLst>
          </p:cNvPr>
          <p:cNvSpPr/>
          <p:nvPr/>
        </p:nvSpPr>
        <p:spPr>
          <a:xfrm>
            <a:off x="7490639" y="1954889"/>
            <a:ext cx="2338740" cy="523220"/>
          </a:xfrm>
          <a:prstGeom prst="roundRect">
            <a:avLst/>
          </a:prstGeom>
          <a:solidFill>
            <a:srgbClr val="FFFF9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Reviewed &amp; Approved Electronically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14680BC-3FF9-47D2-B64B-BE35A72AEFDC}"/>
              </a:ext>
            </a:extLst>
          </p:cNvPr>
          <p:cNvCxnSpPr>
            <a:cxnSpLocks/>
            <a:stCxn id="52" idx="2"/>
            <a:endCxn id="130" idx="0"/>
          </p:cNvCxnSpPr>
          <p:nvPr/>
        </p:nvCxnSpPr>
        <p:spPr>
          <a:xfrm>
            <a:off x="8660009" y="2478109"/>
            <a:ext cx="3731" cy="3036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F4E9BC3-85BD-4696-AE63-48748B90FBF3}"/>
              </a:ext>
            </a:extLst>
          </p:cNvPr>
          <p:cNvCxnSpPr>
            <a:cxnSpLocks/>
            <a:stCxn id="130" idx="2"/>
            <a:endCxn id="45" idx="0"/>
          </p:cNvCxnSpPr>
          <p:nvPr/>
        </p:nvCxnSpPr>
        <p:spPr>
          <a:xfrm flipH="1">
            <a:off x="8652310" y="3686468"/>
            <a:ext cx="11430" cy="5151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5545F9B-9686-4DF7-BFD9-FD692FD153E4}"/>
              </a:ext>
            </a:extLst>
          </p:cNvPr>
          <p:cNvSpPr txBox="1"/>
          <p:nvPr/>
        </p:nvSpPr>
        <p:spPr>
          <a:xfrm>
            <a:off x="6641223" y="5264573"/>
            <a:ext cx="2390147" cy="954107"/>
          </a:xfrm>
          <a:prstGeom prst="rect">
            <a:avLst/>
          </a:prstGeom>
          <a:solidFill>
            <a:srgbClr val="FF79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Process Must Meet Intent of RIS 2000-18, </a:t>
            </a:r>
          </a:p>
          <a:p>
            <a:pPr algn="ctr"/>
            <a:r>
              <a:rPr lang="en-US" sz="1400" b="1" dirty="0"/>
              <a:t>R.G 1.28, Rev. 5 </a:t>
            </a:r>
          </a:p>
          <a:p>
            <a:pPr algn="ctr"/>
            <a:r>
              <a:rPr lang="en-US" sz="1400" b="1" dirty="0"/>
              <a:t> Four (4) NIRMA TGs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9A2A1-63EF-4538-BA25-70FE7DAB58E4}"/>
              </a:ext>
            </a:extLst>
          </p:cNvPr>
          <p:cNvSpPr txBox="1"/>
          <p:nvPr/>
        </p:nvSpPr>
        <p:spPr>
          <a:xfrm>
            <a:off x="9175777" y="5373652"/>
            <a:ext cx="2390147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Qualified Electronic File Meeting ASME NQA-1 </a:t>
            </a:r>
          </a:p>
          <a:p>
            <a:pPr algn="ctr"/>
            <a:r>
              <a:rPr lang="en-US" sz="1400" b="1" dirty="0"/>
              <a:t>Quality Requirements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95680A4-338F-4DC7-9874-457C1FDCCED4}"/>
              </a:ext>
            </a:extLst>
          </p:cNvPr>
          <p:cNvSpPr/>
          <p:nvPr/>
        </p:nvSpPr>
        <p:spPr>
          <a:xfrm>
            <a:off x="9502236" y="4212489"/>
            <a:ext cx="1991175" cy="699455"/>
          </a:xfrm>
          <a:prstGeom prst="roundRect">
            <a:avLst/>
          </a:prstGeom>
          <a:solidFill>
            <a:srgbClr val="FF797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Model Converted to Quality Electronic Record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C2DD3E9-CFC8-4742-AA4E-D51ED3328E0D}"/>
              </a:ext>
            </a:extLst>
          </p:cNvPr>
          <p:cNvCxnSpPr>
            <a:cxnSpLocks/>
            <a:endCxn id="43" idx="1"/>
          </p:cNvCxnSpPr>
          <p:nvPr/>
        </p:nvCxnSpPr>
        <p:spPr>
          <a:xfrm flipV="1">
            <a:off x="9053857" y="4562217"/>
            <a:ext cx="448379" cy="129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lay 44">
            <a:extLst>
              <a:ext uri="{FF2B5EF4-FFF2-40B4-BE49-F238E27FC236}">
                <a16:creationId xmlns:a16="http://schemas.microsoft.com/office/drawing/2014/main" id="{DE09A6A2-E88B-4331-BE42-683689491E9F}"/>
              </a:ext>
            </a:extLst>
          </p:cNvPr>
          <p:cNvSpPr/>
          <p:nvPr/>
        </p:nvSpPr>
        <p:spPr>
          <a:xfrm>
            <a:off x="8034674" y="4201657"/>
            <a:ext cx="1235272" cy="741379"/>
          </a:xfrm>
          <a:prstGeom prst="flowChartDelay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Approved IFC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87C4DC16-03F2-44BB-AA39-327F70B65862}"/>
              </a:ext>
            </a:extLst>
          </p:cNvPr>
          <p:cNvCxnSpPr>
            <a:stCxn id="40" idx="0"/>
            <a:endCxn id="43" idx="2"/>
          </p:cNvCxnSpPr>
          <p:nvPr/>
        </p:nvCxnSpPr>
        <p:spPr>
          <a:xfrm rot="5400000" flipH="1" flipV="1">
            <a:off x="8990746" y="3757496"/>
            <a:ext cx="352629" cy="2661527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8119876-60B0-464A-9595-02C71D6C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875B97AD-E07C-4192-95B8-743B6BE6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25</a:t>
            </a:fld>
            <a:endParaRPr lang="en-US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F2FCC72-1F53-4F38-978E-6E74B4480F4B}"/>
              </a:ext>
            </a:extLst>
          </p:cNvPr>
          <p:cNvCxnSpPr>
            <a:cxnSpLocks/>
            <a:stCxn id="29" idx="2"/>
            <a:endCxn id="6" idx="0"/>
          </p:cNvCxnSpPr>
          <p:nvPr/>
        </p:nvCxnSpPr>
        <p:spPr>
          <a:xfrm flipH="1">
            <a:off x="2634926" y="2154944"/>
            <a:ext cx="15588" cy="15010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158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6F5B2D-5333-4D39-A304-0ED7491F2871}"/>
              </a:ext>
            </a:extLst>
          </p:cNvPr>
          <p:cNvSpPr txBox="1"/>
          <p:nvPr/>
        </p:nvSpPr>
        <p:spPr>
          <a:xfrm>
            <a:off x="1402020" y="1943754"/>
            <a:ext cx="9154450" cy="1668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/>
              <a:t>Example of STEP/IFC File </a:t>
            </a:r>
          </a:p>
          <a:p>
            <a:pPr algn="ctr">
              <a:lnSpc>
                <a:spcPct val="150000"/>
              </a:lnSpc>
            </a:pPr>
            <a:r>
              <a:rPr lang="en-US" sz="3600" b="1" dirty="0"/>
              <a:t>Converted to ASCII Format for Quality Record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9DF10-0A58-4AAE-B21C-8B3E0A692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39E1B-82D6-4AB4-81D8-BB3272C5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12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9F605B-5B89-454A-A721-F3F466603919}"/>
              </a:ext>
            </a:extLst>
          </p:cNvPr>
          <p:cNvSpPr txBox="1"/>
          <p:nvPr/>
        </p:nvSpPr>
        <p:spPr>
          <a:xfrm>
            <a:off x="318734" y="891385"/>
            <a:ext cx="11578916" cy="5477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ISO-10303-21; 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HEADER;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/******************************************************************************************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STEP Physical File produced by: The EXPRESS Data Manager Version 5.02.0100.07 : 28 Aug 2013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Module:                        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EDMstepFileFactory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EDMstandAlone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 date:                  Fri Sep 27 15:49:38 2019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Host:                           Iva-PC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Database:                       c:\$HBCDTmp\{16489A86-D059-42F2-B8D4-2ADF82C05257}\ifc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Database version:               5507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Database creation date:         Fri Sep 27 15:48:41 2019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Schema:                         IFC2X3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Model:                         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DataRepository.ifc</a:t>
            </a:r>
            <a:endParaRPr lang="en-US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Model creation date:            Fri Sep 27 15:48:42 2019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Header model:                  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DataRepository.ifc_HeaderModel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Header model creation date:     Fri Sep 27 15:48:42 2019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EDMuser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-user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EDMgroup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-group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License ID and type:            5605 : Permanent license. Expiry date: 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EDMstepFileFactory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options:     020000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9FB526-B677-405A-B336-BEEBF7CCB690}"/>
              </a:ext>
            </a:extLst>
          </p:cNvPr>
          <p:cNvSpPr txBox="1"/>
          <p:nvPr/>
        </p:nvSpPr>
        <p:spPr>
          <a:xfrm>
            <a:off x="656626" y="73152"/>
            <a:ext cx="10906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Example of STEP/IFC File Quality Record – ACSII (#2)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58C8F9-39B9-4B20-9D1C-6F55D1A0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56F49-D628-4D79-9DDA-1DE7926D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72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9F605B-5B89-454A-A721-F3F466603919}"/>
              </a:ext>
            </a:extLst>
          </p:cNvPr>
          <p:cNvSpPr txBox="1"/>
          <p:nvPr/>
        </p:nvSpPr>
        <p:spPr>
          <a:xfrm>
            <a:off x="318734" y="891385"/>
            <a:ext cx="1147441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FILE_DESCRIPTION(('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ViewDefinition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[CoordinationView_V2.0]'),'2;1');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FILE_NAME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('W912DS18C0023','2019-09-27T15:49:38',(''),(''),'The EXPRESS Data Manager Version 5.02.0100.07 : 28 Aug 2013','20180216_1515(x64) - Exporter 19.0.0.405 - Alternate UI 19.0.0.405','');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FILE_SCHEMA(('IFC2X3'));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ENDSEC;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#1= IFCORGANIZATION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($,'Autodesk Revit 2019 (ENU)',$,$,$);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#5= IFCAPPLICATION(#1,'2019','Autodesk Revit 2019 (ENU)','Revit');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#6= IFCCARTESIANPOINT((0.,0.,0.));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#9= IFCCARTESIANPOINT((0.,0.));</a:t>
            </a:r>
          </a:p>
          <a:p>
            <a:pPr marL="0" marR="0"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#29= IFCDIRECTION((0.,-1.));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#31= IFCAXIS2PLACEMENT3D(#6,$,$);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#32= IFCLOCALPLACEMENT(#1278745,#31);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#35= IFCPERSON($,'','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Ivelina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',$,$,$,$,$);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#37= IFCORGANIZATION($,'','',$,$);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#38= IFCPERSONANDORGANIZATION(#35,#37,$);</a:t>
            </a:r>
          </a:p>
          <a:p>
            <a:pPr marL="0" marR="0">
              <a:spcBef>
                <a:spcPts val="0"/>
              </a:spcBef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#41= IFCOWNERHISTORY(#38,#5,$,.NOCHANGE.,$,$,$,1569521262);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9FB526-B677-405A-B336-BEEBF7CCB690}"/>
              </a:ext>
            </a:extLst>
          </p:cNvPr>
          <p:cNvSpPr txBox="1"/>
          <p:nvPr/>
        </p:nvSpPr>
        <p:spPr>
          <a:xfrm>
            <a:off x="1239229" y="0"/>
            <a:ext cx="97135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Example of IFC File Quality Record – ACSII (#3)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A900F7-17F3-4BF0-8B51-BF4F32405332}"/>
              </a:ext>
            </a:extLst>
          </p:cNvPr>
          <p:cNvCxnSpPr/>
          <p:nvPr/>
        </p:nvCxnSpPr>
        <p:spPr>
          <a:xfrm>
            <a:off x="465042" y="4065161"/>
            <a:ext cx="3798679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BD14A5-1AFB-4842-A246-A2EEA4E8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06DA8-A5AD-4C72-BAEB-A12ACA50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4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0D0C5C-B4C0-4ABB-814D-DB5A7C5D3C99}"/>
              </a:ext>
            </a:extLst>
          </p:cNvPr>
          <p:cNvSpPr txBox="1"/>
          <p:nvPr/>
        </p:nvSpPr>
        <p:spPr>
          <a:xfrm>
            <a:off x="491164" y="256032"/>
            <a:ext cx="108369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Example of STEP/IFC File Quality Record – ACSII (#1)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208B5F-2A32-4215-9E72-190712B1E154}"/>
              </a:ext>
            </a:extLst>
          </p:cNvPr>
          <p:cNvSpPr txBox="1"/>
          <p:nvPr/>
        </p:nvSpPr>
        <p:spPr>
          <a:xfrm>
            <a:off x="308284" y="1277504"/>
            <a:ext cx="11505764" cy="5069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from IFC File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Piping_STEP_IFC2X3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 FOR CONSIDERATION: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Highlighted lines provide information that could be extracted by RM staff for metadata/attributes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see any lines that provide evidence of “APPROVAL” which would satisfy the “Authentication” requirements of TG11 and TG15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need to establish a section in the header that provided Approval Information, e.g., Who and When (See #35, #37 and #38 for possible options)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need to supplement Creation Date with Revision No. (See #41 for possible option)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920501-1E60-4505-9DD9-1359480A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9AE28-A77C-4821-9F57-85D02E10F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CAAF-18FA-C66F-5B52-5D1895D3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for this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47695-07EE-A57F-D786-2386A3C34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329982" cy="430319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Primary drivers included:</a:t>
            </a:r>
          </a:p>
          <a:p>
            <a:pPr marL="569913" lvl="1" indent="-369888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Desire of Owner Operators to receive 3D Models for new nuclear plants</a:t>
            </a:r>
          </a:p>
          <a:p>
            <a:pPr marL="569913" lvl="1" indent="-369888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Desire of NSSS Suppliers to pass 3D Model data directly to suppliers</a:t>
            </a:r>
          </a:p>
          <a:p>
            <a:pPr marL="200025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Challenge:</a:t>
            </a:r>
          </a:p>
          <a:p>
            <a:pPr marL="657225" lvl="1" indent="-457200">
              <a:lnSpc>
                <a:spcPct val="150000"/>
              </a:lnSpc>
            </a:pPr>
            <a:r>
              <a:rPr lang="en-US" sz="2600" dirty="0"/>
              <a:t>Initial concern =&gt; 3D Models were not “QA Electronic Records”</a:t>
            </a:r>
          </a:p>
          <a:p>
            <a:pPr marL="657225" lvl="1" indent="-457200">
              <a:lnSpc>
                <a:spcPct val="150000"/>
              </a:lnSpc>
            </a:pPr>
            <a:r>
              <a:rPr lang="en-US" sz="2600" dirty="0"/>
              <a:t>Thus, Westinghouse’s request that NIRMA address the issue of QA Records </a:t>
            </a:r>
          </a:p>
          <a:p>
            <a:pPr lvl="1"/>
            <a:endParaRPr lang="en-US" sz="2600" dirty="0"/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7E7FF-047D-D3E9-43E4-3B90B331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6172F-233A-7FAB-7D38-B2954A6D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6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2961020" y="2316115"/>
            <a:ext cx="60977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Appendix B Compliance</a:t>
            </a:r>
            <a:endParaRPr lang="en-US" sz="4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40CE2-0CF1-472E-B1A0-FF8D32F3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84916D-5083-437B-8BBC-F03E9BF7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41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65DDF-54DC-6A9F-F001-27AA86C2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Appendix B =&gt;NQA-1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E4626-3FD8-A562-06D2-0480CE3C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81471"/>
            <a:ext cx="10058400" cy="4023360"/>
          </a:xfrm>
        </p:spPr>
        <p:txBody>
          <a:bodyPr>
            <a:normAutofit fontScale="92500" lnSpcReduction="10000"/>
          </a:bodyPr>
          <a:lstStyle/>
          <a:p>
            <a:endParaRPr lang="en-US" sz="2800" b="1" dirty="0"/>
          </a:p>
          <a:p>
            <a:r>
              <a:rPr lang="en-US" sz="2800" b="1" dirty="0"/>
              <a:t>Criterion III – Design Control</a:t>
            </a:r>
          </a:p>
          <a:p>
            <a:endParaRPr lang="en-US" sz="2800" b="1" dirty="0"/>
          </a:p>
          <a:p>
            <a:r>
              <a:rPr lang="en-US" sz="2800" b="1" dirty="0"/>
              <a:t>Criterion IV – Procurement Document Control</a:t>
            </a:r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/>
              <a:t>Criterion VI – Document Control</a:t>
            </a:r>
          </a:p>
          <a:p>
            <a:endParaRPr lang="en-US" sz="2800" b="1" dirty="0"/>
          </a:p>
          <a:p>
            <a:r>
              <a:rPr lang="en-US" sz="2800" b="1" dirty="0"/>
              <a:t>Criterion XVII – Quality Assurance Records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1385AC-640E-767E-93EA-398149F9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4F3CA-E846-5184-3280-258A30C1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00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2459575" y="2434102"/>
            <a:ext cx="66898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Westinghouse Approach</a:t>
            </a:r>
            <a:endParaRPr lang="en-US" sz="5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40CE2-0CF1-472E-B1A0-FF8D32F3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84916D-5083-437B-8BBC-F03E9BF7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15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50BE20-9484-450A-8023-BE05C5954AC5}"/>
              </a:ext>
            </a:extLst>
          </p:cNvPr>
          <p:cNvSpPr txBox="1"/>
          <p:nvPr/>
        </p:nvSpPr>
        <p:spPr>
          <a:xfrm>
            <a:off x="2459576" y="2434102"/>
            <a:ext cx="60977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Discussion</a:t>
            </a:r>
            <a:endParaRPr lang="en-US" sz="4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40CE2-0CF1-472E-B1A0-FF8D32F3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84916D-5083-437B-8BBC-F03E9BF7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5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CAAF-18FA-C66F-5B52-5D1895D3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Activities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47695-07EE-A57F-D786-2386A3C34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77" y="1737360"/>
            <a:ext cx="10494246" cy="437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NIRMA - Initial Draft outline for White Paper prepared March 2022</a:t>
            </a:r>
          </a:p>
          <a:p>
            <a:pPr marL="0" indent="0">
              <a:buNone/>
            </a:pPr>
            <a:r>
              <a:rPr lang="en-US" sz="2800" dirty="0"/>
              <a:t>CMBG - Breakout Working Session held - July 2022</a:t>
            </a:r>
            <a:endParaRPr lang="en-US" sz="2400" dirty="0"/>
          </a:p>
          <a:p>
            <a:pPr marL="569913" lvl="1" indent="-277813"/>
            <a:r>
              <a:rPr lang="en-US" sz="2400" dirty="0"/>
              <a:t>Westinghouse presented the approach being taken</a:t>
            </a:r>
          </a:p>
          <a:p>
            <a:pPr marL="569913" lvl="1" indent="-277813"/>
            <a:r>
              <a:rPr lang="en-US" sz="2400" dirty="0"/>
              <a:t>Discussions on relevant issues to be considered</a:t>
            </a:r>
          </a:p>
          <a:p>
            <a:pPr marL="569913" lvl="1" indent="-277813"/>
            <a:r>
              <a:rPr lang="en-US" sz="2400" dirty="0"/>
              <a:t>Draft outline for White Paper updated from feedback</a:t>
            </a:r>
          </a:p>
          <a:p>
            <a:pPr marL="0" indent="0">
              <a:buNone/>
            </a:pPr>
            <a:r>
              <a:rPr lang="en-US" sz="2800" dirty="0"/>
              <a:t>NIRMA - Workshop Sessions @ NIRMA Symposium – August 2022</a:t>
            </a:r>
          </a:p>
          <a:p>
            <a:pPr marL="569913" lvl="1" indent="-277813"/>
            <a:r>
              <a:rPr lang="en-US" sz="2400" dirty="0"/>
              <a:t>Open discussions on primary issues</a:t>
            </a:r>
          </a:p>
          <a:p>
            <a:pPr marL="569913" lvl="1" indent="-277813"/>
            <a:r>
              <a:rPr lang="en-US" sz="2400" dirty="0"/>
              <a:t>Tasks for generating content for individual sections assigned to participants</a:t>
            </a:r>
          </a:p>
          <a:p>
            <a:pPr marL="569913" lvl="1" indent="-277813"/>
            <a:r>
              <a:rPr lang="en-US" sz="2400" dirty="0"/>
              <a:t>No further feedback received</a:t>
            </a:r>
          </a:p>
          <a:p>
            <a:pPr marL="569913" lvl="1" indent="-277813"/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7E7FF-047D-D3E9-43E4-3B90B331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6172F-233A-7FAB-7D38-B2954A6D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BDB1E3-ED08-0FA5-F512-CE14BDF5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1E61CD-FE90-D613-18A9-354D6FBE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4FAB48-5052-9812-185D-77165ACE9650}"/>
              </a:ext>
            </a:extLst>
          </p:cNvPr>
          <p:cNvSpPr txBox="1"/>
          <p:nvPr/>
        </p:nvSpPr>
        <p:spPr>
          <a:xfrm>
            <a:off x="2841758" y="2354443"/>
            <a:ext cx="6625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Today’s Typical Practice</a:t>
            </a:r>
          </a:p>
        </p:txBody>
      </p:sp>
    </p:spTree>
    <p:extLst>
      <p:ext uri="{BB962C8B-B14F-4D97-AF65-F5344CB8AC3E}">
        <p14:creationId xmlns:p14="http://schemas.microsoft.com/office/powerpoint/2010/main" val="10595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lowchart: Alternate Process 55">
            <a:extLst>
              <a:ext uri="{FF2B5EF4-FFF2-40B4-BE49-F238E27FC236}">
                <a16:creationId xmlns:a16="http://schemas.microsoft.com/office/drawing/2014/main" id="{D8977B7B-91EB-4E05-B66B-739645A251ED}"/>
              </a:ext>
            </a:extLst>
          </p:cNvPr>
          <p:cNvSpPr/>
          <p:nvPr/>
        </p:nvSpPr>
        <p:spPr>
          <a:xfrm>
            <a:off x="9558521" y="2826705"/>
            <a:ext cx="2116106" cy="175545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937DFE-1B97-443A-B55A-E5C774A2EBE9}"/>
              </a:ext>
            </a:extLst>
          </p:cNvPr>
          <p:cNvSpPr/>
          <p:nvPr/>
        </p:nvSpPr>
        <p:spPr>
          <a:xfrm>
            <a:off x="2847746" y="2352040"/>
            <a:ext cx="4541520" cy="3368040"/>
          </a:xfrm>
          <a:prstGeom prst="roundRect">
            <a:avLst/>
          </a:prstGeom>
          <a:solidFill>
            <a:srgbClr val="FFF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1576" y="403543"/>
            <a:ext cx="10390664" cy="91725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3D Model Converted to PDF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5D4A5364-ABCD-410B-BEA2-5BFE89E67B9F}"/>
              </a:ext>
            </a:extLst>
          </p:cNvPr>
          <p:cNvSpPr/>
          <p:nvPr/>
        </p:nvSpPr>
        <p:spPr>
          <a:xfrm>
            <a:off x="640719" y="2989262"/>
            <a:ext cx="1495352" cy="1592898"/>
          </a:xfrm>
          <a:prstGeom prst="flowChartMagneticDisk">
            <a:avLst/>
          </a:prstGeom>
          <a:solidFill>
            <a:srgbClr val="8B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3D CAD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Authoring Tool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E62912-C3F0-4129-AB59-B9BA9D54F988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4246880" y="3179445"/>
            <a:ext cx="16308" cy="10775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8D6A6C-9F33-45FF-A33E-AB893F01A6E2}"/>
              </a:ext>
            </a:extLst>
          </p:cNvPr>
          <p:cNvCxnSpPr>
            <a:cxnSpLocks/>
          </p:cNvCxnSpPr>
          <p:nvPr/>
        </p:nvCxnSpPr>
        <p:spPr>
          <a:xfrm flipH="1">
            <a:off x="3444708" y="4246245"/>
            <a:ext cx="812336" cy="3359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5AD0D6-B98E-4F29-A575-E23C5317EB95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4250057" y="4257041"/>
            <a:ext cx="302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llate 20">
            <a:extLst>
              <a:ext uri="{FF2B5EF4-FFF2-40B4-BE49-F238E27FC236}">
                <a16:creationId xmlns:a16="http://schemas.microsoft.com/office/drawing/2014/main" id="{828988A3-792E-4A52-B9CF-C937CB236B02}"/>
              </a:ext>
            </a:extLst>
          </p:cNvPr>
          <p:cNvSpPr/>
          <p:nvPr/>
        </p:nvSpPr>
        <p:spPr>
          <a:xfrm rot="5400000">
            <a:off x="4583865" y="4015422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6DC97C-2B84-408A-B69B-7DA5CB4CDCAD}"/>
              </a:ext>
            </a:extLst>
          </p:cNvPr>
          <p:cNvCxnSpPr>
            <a:cxnSpLocks/>
            <a:stCxn id="37" idx="2"/>
            <a:endCxn id="21" idx="0"/>
          </p:cNvCxnSpPr>
          <p:nvPr/>
        </p:nvCxnSpPr>
        <p:spPr>
          <a:xfrm flipH="1">
            <a:off x="5035669" y="4257040"/>
            <a:ext cx="76345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5391A73-281A-46C9-AF60-3F2C486252FC}"/>
              </a:ext>
            </a:extLst>
          </p:cNvPr>
          <p:cNvSpPr/>
          <p:nvPr/>
        </p:nvSpPr>
        <p:spPr>
          <a:xfrm>
            <a:off x="3413761" y="3707445"/>
            <a:ext cx="538480" cy="290197"/>
          </a:xfrm>
          <a:prstGeom prst="ellipse">
            <a:avLst/>
          </a:prstGeom>
          <a:solidFill>
            <a:srgbClr val="FFFF9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A21F69-F2F7-481A-9A93-087428DEE3EA}"/>
              </a:ext>
            </a:extLst>
          </p:cNvPr>
          <p:cNvCxnSpPr>
            <a:cxnSpLocks/>
          </p:cNvCxnSpPr>
          <p:nvPr/>
        </p:nvCxnSpPr>
        <p:spPr>
          <a:xfrm>
            <a:off x="3700957" y="3992245"/>
            <a:ext cx="6984" cy="50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llate 30">
            <a:extLst>
              <a:ext uri="{FF2B5EF4-FFF2-40B4-BE49-F238E27FC236}">
                <a16:creationId xmlns:a16="http://schemas.microsoft.com/office/drawing/2014/main" id="{63F3CA36-8F39-4897-8C70-475AA82DEE2A}"/>
              </a:ext>
            </a:extLst>
          </p:cNvPr>
          <p:cNvSpPr/>
          <p:nvPr/>
        </p:nvSpPr>
        <p:spPr>
          <a:xfrm rot="5400000">
            <a:off x="4053002" y="2937826"/>
            <a:ext cx="420371" cy="48323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CAC18E-503F-4C76-8CAD-3E0D5140725E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263188" y="2479040"/>
            <a:ext cx="0" cy="70040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apezoid 36">
            <a:extLst>
              <a:ext uri="{FF2B5EF4-FFF2-40B4-BE49-F238E27FC236}">
                <a16:creationId xmlns:a16="http://schemas.microsoft.com/office/drawing/2014/main" id="{483B458C-6760-4878-8D5C-4E3F8E5360FA}"/>
              </a:ext>
            </a:extLst>
          </p:cNvPr>
          <p:cNvSpPr/>
          <p:nvPr/>
        </p:nvSpPr>
        <p:spPr>
          <a:xfrm rot="5400000">
            <a:off x="5772647" y="4115562"/>
            <a:ext cx="335916" cy="282956"/>
          </a:xfrm>
          <a:prstGeom prst="trapezoi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66945C-84F1-4E21-B1B2-057403E61172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6082083" y="4257040"/>
            <a:ext cx="1090994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9210B-218D-4D6A-A633-94AB8078CB57}"/>
              </a:ext>
            </a:extLst>
          </p:cNvPr>
          <p:cNvCxnSpPr>
            <a:cxnSpLocks/>
            <a:stCxn id="21" idx="1"/>
          </p:cNvCxnSpPr>
          <p:nvPr/>
        </p:nvCxnSpPr>
        <p:spPr>
          <a:xfrm flipV="1">
            <a:off x="4794051" y="3937003"/>
            <a:ext cx="0" cy="3200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CB6C81C-63B4-408C-871E-D6356604C475}"/>
              </a:ext>
            </a:extLst>
          </p:cNvPr>
          <p:cNvSpPr/>
          <p:nvPr/>
        </p:nvSpPr>
        <p:spPr>
          <a:xfrm>
            <a:off x="4531360" y="3637280"/>
            <a:ext cx="504309" cy="2997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MOV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1295AB-662A-4B0A-B127-784CBB75311B}"/>
              </a:ext>
            </a:extLst>
          </p:cNvPr>
          <p:cNvSpPr/>
          <p:nvPr/>
        </p:nvSpPr>
        <p:spPr>
          <a:xfrm>
            <a:off x="3474100" y="3037843"/>
            <a:ext cx="467681" cy="2720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FCV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FCA435-3847-4DFA-B1A1-8BEB0FF2C64A}"/>
              </a:ext>
            </a:extLst>
          </p:cNvPr>
          <p:cNvSpPr txBox="1"/>
          <p:nvPr/>
        </p:nvSpPr>
        <p:spPr>
          <a:xfrm>
            <a:off x="5510841" y="3447419"/>
            <a:ext cx="794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Line</a:t>
            </a:r>
          </a:p>
          <a:p>
            <a:pPr algn="ctr"/>
            <a:r>
              <a:rPr lang="en-US" sz="1400" b="1" dirty="0"/>
              <a:t>Reducer</a:t>
            </a:r>
          </a:p>
        </p:txBody>
      </p:sp>
      <p:sp>
        <p:nvSpPr>
          <p:cNvPr id="53" name="Right Brace 52">
            <a:extLst>
              <a:ext uri="{FF2B5EF4-FFF2-40B4-BE49-F238E27FC236}">
                <a16:creationId xmlns:a16="http://schemas.microsoft.com/office/drawing/2014/main" id="{C1EC91E5-826C-4DAB-8F92-25181960799E}"/>
              </a:ext>
            </a:extLst>
          </p:cNvPr>
          <p:cNvSpPr/>
          <p:nvPr/>
        </p:nvSpPr>
        <p:spPr>
          <a:xfrm>
            <a:off x="2336799" y="2829242"/>
            <a:ext cx="510947" cy="1925638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8BFEDBB-7BE4-4389-9565-FBFE489C9989}"/>
              </a:ext>
            </a:extLst>
          </p:cNvPr>
          <p:cNvSpPr txBox="1"/>
          <p:nvPr/>
        </p:nvSpPr>
        <p:spPr>
          <a:xfrm>
            <a:off x="4963414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3” ASME </a:t>
            </a:r>
          </a:p>
          <a:p>
            <a:pPr algn="ctr"/>
            <a:r>
              <a:rPr lang="en-US" sz="1400" b="1" dirty="0"/>
              <a:t>Class II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595B08-B9CA-4811-8074-F04A6FE35B38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5400392" y="4306172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5D4D0BE-62A7-4C00-9710-049DE10F0529}"/>
              </a:ext>
            </a:extLst>
          </p:cNvPr>
          <p:cNvSpPr txBox="1"/>
          <p:nvPr/>
        </p:nvSpPr>
        <p:spPr>
          <a:xfrm>
            <a:off x="6395446" y="4747575"/>
            <a:ext cx="8739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2” ASME </a:t>
            </a:r>
          </a:p>
          <a:p>
            <a:pPr algn="ctr"/>
            <a:r>
              <a:rPr lang="en-US" sz="1400" b="1" dirty="0"/>
              <a:t>Class III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DA032AD-1B39-4855-9E5E-CD827F92CF1B}"/>
              </a:ext>
            </a:extLst>
          </p:cNvPr>
          <p:cNvCxnSpPr>
            <a:cxnSpLocks/>
          </p:cNvCxnSpPr>
          <p:nvPr/>
        </p:nvCxnSpPr>
        <p:spPr>
          <a:xfrm>
            <a:off x="6254548" y="4293860"/>
            <a:ext cx="0" cy="112142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3EF1204-4142-4859-AA92-7452D6FAAFC7}"/>
              </a:ext>
            </a:extLst>
          </p:cNvPr>
          <p:cNvCxnSpPr>
            <a:cxnSpLocks/>
          </p:cNvCxnSpPr>
          <p:nvPr/>
        </p:nvCxnSpPr>
        <p:spPr>
          <a:xfrm flipH="1" flipV="1">
            <a:off x="6832424" y="4288224"/>
            <a:ext cx="1" cy="441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D264D3C-A4A1-46B7-AB2C-0C59D9DB941B}"/>
              </a:ext>
            </a:extLst>
          </p:cNvPr>
          <p:cNvSpPr txBox="1"/>
          <p:nvPr/>
        </p:nvSpPr>
        <p:spPr>
          <a:xfrm>
            <a:off x="3359504" y="1588396"/>
            <a:ext cx="335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CAD Data in native file format</a:t>
            </a:r>
          </a:p>
        </p:txBody>
      </p:sp>
      <p:sp>
        <p:nvSpPr>
          <p:cNvPr id="6" name="Flowchart: Summing Junction 5">
            <a:extLst>
              <a:ext uri="{FF2B5EF4-FFF2-40B4-BE49-F238E27FC236}">
                <a16:creationId xmlns:a16="http://schemas.microsoft.com/office/drawing/2014/main" id="{2F345A8A-F597-4A45-AB85-2574D8F6902C}"/>
              </a:ext>
            </a:extLst>
          </p:cNvPr>
          <p:cNvSpPr/>
          <p:nvPr/>
        </p:nvSpPr>
        <p:spPr>
          <a:xfrm>
            <a:off x="8162884" y="3655989"/>
            <a:ext cx="824274" cy="760142"/>
          </a:xfrm>
          <a:prstGeom prst="flowChartSummingJuncti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B3726E2-ACE8-4E57-8989-C43E526E855D}"/>
              </a:ext>
            </a:extLst>
          </p:cNvPr>
          <p:cNvCxnSpPr>
            <a:stCxn id="29" idx="3"/>
            <a:endCxn id="6" idx="0"/>
          </p:cNvCxnSpPr>
          <p:nvPr/>
        </p:nvCxnSpPr>
        <p:spPr>
          <a:xfrm>
            <a:off x="6711833" y="1788451"/>
            <a:ext cx="1863188" cy="186753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1F30CE-B17F-4B11-BBC0-5386D02E6620}"/>
              </a:ext>
            </a:extLst>
          </p:cNvPr>
          <p:cNvCxnSpPr>
            <a:cxnSpLocks/>
            <a:stCxn id="3" idx="3"/>
            <a:endCxn id="6" idx="2"/>
          </p:cNvCxnSpPr>
          <p:nvPr/>
        </p:nvCxnSpPr>
        <p:spPr>
          <a:xfrm>
            <a:off x="7389266" y="4036060"/>
            <a:ext cx="7736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Document 41">
            <a:extLst>
              <a:ext uri="{FF2B5EF4-FFF2-40B4-BE49-F238E27FC236}">
                <a16:creationId xmlns:a16="http://schemas.microsoft.com/office/drawing/2014/main" id="{895677C7-E21E-416E-BF6B-FF397B10031C}"/>
              </a:ext>
            </a:extLst>
          </p:cNvPr>
          <p:cNvSpPr/>
          <p:nvPr/>
        </p:nvSpPr>
        <p:spPr>
          <a:xfrm>
            <a:off x="10226396" y="3707444"/>
            <a:ext cx="706966" cy="647702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F5FCAEA-50CA-4219-A83B-2EDE31FBE981}"/>
              </a:ext>
            </a:extLst>
          </p:cNvPr>
          <p:cNvCxnSpPr>
            <a:cxnSpLocks/>
            <a:stCxn id="6" idx="6"/>
            <a:endCxn id="42" idx="1"/>
          </p:cNvCxnSpPr>
          <p:nvPr/>
        </p:nvCxnSpPr>
        <p:spPr>
          <a:xfrm flipV="1">
            <a:off x="8987158" y="4031295"/>
            <a:ext cx="1239238" cy="47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2390B32-7401-4174-855F-E0009CC17481}"/>
              </a:ext>
            </a:extLst>
          </p:cNvPr>
          <p:cNvSpPr txBox="1"/>
          <p:nvPr/>
        </p:nvSpPr>
        <p:spPr>
          <a:xfrm>
            <a:off x="9837556" y="2894442"/>
            <a:ext cx="1484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CAD Data Also</a:t>
            </a:r>
          </a:p>
          <a:p>
            <a:pPr algn="ctr"/>
            <a:r>
              <a:rPr lang="en-US" sz="1600" b="1" dirty="0"/>
              <a:t>Published as </a:t>
            </a:r>
          </a:p>
          <a:p>
            <a:pPr algn="ctr"/>
            <a:r>
              <a:rPr lang="en-US" sz="1600" b="1" dirty="0"/>
              <a:t>PDF Drawing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84DE5-3B8D-4F85-8336-FF313EA29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298210-A924-4189-ABCD-2E849225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6</a:t>
            </a:fld>
            <a:endParaRPr lang="en-US" dirty="0"/>
          </a:p>
        </p:txBody>
      </p:sp>
      <p:sp>
        <p:nvSpPr>
          <p:cNvPr id="36" name="Flowchart: Alternate Process 35">
            <a:extLst>
              <a:ext uri="{FF2B5EF4-FFF2-40B4-BE49-F238E27FC236}">
                <a16:creationId xmlns:a16="http://schemas.microsoft.com/office/drawing/2014/main" id="{65EFF4AD-51BA-E4EC-0351-F0E02734C88F}"/>
              </a:ext>
            </a:extLst>
          </p:cNvPr>
          <p:cNvSpPr/>
          <p:nvPr/>
        </p:nvSpPr>
        <p:spPr>
          <a:xfrm>
            <a:off x="9520196" y="5323000"/>
            <a:ext cx="2169627" cy="612648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PDF File Distributed for use in Quality Activities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E7607D-27F3-FB88-7783-6F5F03CF312B}"/>
              </a:ext>
            </a:extLst>
          </p:cNvPr>
          <p:cNvCxnSpPr>
            <a:stCxn id="56" idx="2"/>
            <a:endCxn id="36" idx="0"/>
          </p:cNvCxnSpPr>
          <p:nvPr/>
        </p:nvCxnSpPr>
        <p:spPr>
          <a:xfrm flipH="1">
            <a:off x="10605010" y="4615835"/>
            <a:ext cx="11564" cy="6734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49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3" grpId="0" animBg="1"/>
      <p:bldP spid="4" grpId="0" animBg="1"/>
      <p:bldP spid="21" grpId="0" animBg="1"/>
      <p:bldP spid="27" grpId="0" animBg="1"/>
      <p:bldP spid="31" grpId="0" animBg="1"/>
      <p:bldP spid="37" grpId="0" animBg="1"/>
      <p:bldP spid="47" grpId="0" animBg="1"/>
      <p:bldP spid="50" grpId="0" animBg="1"/>
      <p:bldP spid="51" grpId="0"/>
      <p:bldP spid="53" grpId="0" animBg="1"/>
      <p:bldP spid="55" grpId="0"/>
      <p:bldP spid="60" grpId="0"/>
      <p:bldP spid="29" grpId="0"/>
      <p:bldP spid="6" grpId="0" animBg="1"/>
      <p:bldP spid="42" grpId="0" animBg="1"/>
      <p:bldP spid="58" grpId="0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BDB1E3-ED08-0FA5-F512-CE14BDF5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1E61CD-FE90-D613-18A9-354D6FBE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4FAB48-5052-9812-185D-77165ACE9650}"/>
              </a:ext>
            </a:extLst>
          </p:cNvPr>
          <p:cNvSpPr txBox="1"/>
          <p:nvPr/>
        </p:nvSpPr>
        <p:spPr>
          <a:xfrm>
            <a:off x="2841758" y="2354443"/>
            <a:ext cx="6625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Future Data Exchange</a:t>
            </a:r>
          </a:p>
        </p:txBody>
      </p:sp>
    </p:spTree>
    <p:extLst>
      <p:ext uri="{BB962C8B-B14F-4D97-AF65-F5344CB8AC3E}">
        <p14:creationId xmlns:p14="http://schemas.microsoft.com/office/powerpoint/2010/main" val="2686333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A1284233-E01D-47E1-95A8-684DC4DECD9A}"/>
              </a:ext>
            </a:extLst>
          </p:cNvPr>
          <p:cNvSpPr/>
          <p:nvPr/>
        </p:nvSpPr>
        <p:spPr>
          <a:xfrm>
            <a:off x="261258" y="1818348"/>
            <a:ext cx="1635470" cy="128016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9424828C-B25A-49F7-8C74-5A7009FFF44E}"/>
              </a:ext>
            </a:extLst>
          </p:cNvPr>
          <p:cNvSpPr/>
          <p:nvPr/>
        </p:nvSpPr>
        <p:spPr>
          <a:xfrm>
            <a:off x="2878622" y="2654372"/>
            <a:ext cx="612648" cy="612648"/>
          </a:xfrm>
          <a:prstGeom prst="flowChartSummingJuncti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E5DE5EA4-36E2-417B-9D6F-45EF5D55D595}"/>
              </a:ext>
            </a:extLst>
          </p:cNvPr>
          <p:cNvSpPr/>
          <p:nvPr/>
        </p:nvSpPr>
        <p:spPr>
          <a:xfrm>
            <a:off x="8966341" y="2650451"/>
            <a:ext cx="612648" cy="612648"/>
          </a:xfrm>
          <a:prstGeom prst="flowChartSummingJunc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45EEFA5-60BF-4B86-AB88-AB83E2C5E3F7}"/>
              </a:ext>
            </a:extLst>
          </p:cNvPr>
          <p:cNvSpPr/>
          <p:nvPr/>
        </p:nvSpPr>
        <p:spPr>
          <a:xfrm>
            <a:off x="8302748" y="4617142"/>
            <a:ext cx="1959428" cy="1159981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CAD 3D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Authoring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7C567F-14EA-464B-95C3-8F3E6CF07FBF}"/>
              </a:ext>
            </a:extLst>
          </p:cNvPr>
          <p:cNvSpPr/>
          <p:nvPr/>
        </p:nvSpPr>
        <p:spPr>
          <a:xfrm>
            <a:off x="5409220" y="2368215"/>
            <a:ext cx="1823247" cy="1158756"/>
          </a:xfrm>
          <a:prstGeom prst="ellipse">
            <a:avLst/>
          </a:prstGeom>
          <a:solidFill>
            <a:srgbClr val="FFCDC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Transfer Mechanism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[Encrypted]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2002409-0808-4896-ADC2-3199AB9ECCB5}"/>
              </a:ext>
            </a:extLst>
          </p:cNvPr>
          <p:cNvSpPr/>
          <p:nvPr/>
        </p:nvSpPr>
        <p:spPr>
          <a:xfrm>
            <a:off x="3057364" y="4971722"/>
            <a:ext cx="1310641" cy="836023"/>
          </a:xfrm>
          <a:prstGeom prst="flowChartMagneticDisk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5AFB0-DEFD-437A-88A2-A2D8B1462E6D}"/>
              </a:ext>
            </a:extLst>
          </p:cNvPr>
          <p:cNvSpPr txBox="1"/>
          <p:nvPr/>
        </p:nvSpPr>
        <p:spPr>
          <a:xfrm>
            <a:off x="3385892" y="251376"/>
            <a:ext cx="5016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Ultimate Goal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D9192D8-EBDF-407F-9D89-A66542D2EFCC}"/>
              </a:ext>
            </a:extLst>
          </p:cNvPr>
          <p:cNvCxnSpPr>
            <a:cxnSpLocks/>
            <a:stCxn id="2" idx="4"/>
            <a:endCxn id="3" idx="0"/>
          </p:cNvCxnSpPr>
          <p:nvPr/>
        </p:nvCxnSpPr>
        <p:spPr>
          <a:xfrm>
            <a:off x="1896728" y="2458429"/>
            <a:ext cx="1288218" cy="19594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17100D-4B0B-4F5A-824F-45F0E3E50673}"/>
              </a:ext>
            </a:extLst>
          </p:cNvPr>
          <p:cNvCxnSpPr>
            <a:cxnSpLocks/>
            <a:stCxn id="3" idx="6"/>
            <a:endCxn id="6" idx="2"/>
          </p:cNvCxnSpPr>
          <p:nvPr/>
        </p:nvCxnSpPr>
        <p:spPr>
          <a:xfrm flipV="1">
            <a:off x="3491270" y="2947593"/>
            <a:ext cx="1917950" cy="131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66D07C6-9038-46FF-ACB6-9E9A784AD9E3}"/>
              </a:ext>
            </a:extLst>
          </p:cNvPr>
          <p:cNvSpPr txBox="1"/>
          <p:nvPr/>
        </p:nvSpPr>
        <p:spPr>
          <a:xfrm>
            <a:off x="1948535" y="1844928"/>
            <a:ext cx="1080104" cy="5316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</a:t>
            </a:r>
          </a:p>
          <a:p>
            <a:r>
              <a:rPr lang="en-US" sz="1600" b="1" dirty="0"/>
              <a:t>Native File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E0A2C-07C6-4A59-BF71-AC2005C3C072}"/>
              </a:ext>
            </a:extLst>
          </p:cNvPr>
          <p:cNvSpPr txBox="1"/>
          <p:nvPr/>
        </p:nvSpPr>
        <p:spPr>
          <a:xfrm>
            <a:off x="3637668" y="1394789"/>
            <a:ext cx="2077871" cy="1077218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Native File Converted to</a:t>
            </a:r>
          </a:p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ACD215-A092-438B-B04A-BE2965B4E862}"/>
              </a:ext>
            </a:extLst>
          </p:cNvPr>
          <p:cNvSpPr txBox="1"/>
          <p:nvPr/>
        </p:nvSpPr>
        <p:spPr>
          <a:xfrm>
            <a:off x="1145139" y="3980586"/>
            <a:ext cx="1974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3D Model IFC/ISO </a:t>
            </a:r>
          </a:p>
          <a:p>
            <a:r>
              <a:rPr lang="en-US" sz="1600" b="1" dirty="0"/>
              <a:t>QA Electronic Record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3588710-E61F-4F0A-BFD8-96C1B477F378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7232467" y="2947593"/>
            <a:ext cx="1733875" cy="91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D1672C-77A8-4E4A-BA5C-ED0CDE0A770A}"/>
              </a:ext>
            </a:extLst>
          </p:cNvPr>
          <p:cNvSpPr txBox="1"/>
          <p:nvPr/>
        </p:nvSpPr>
        <p:spPr>
          <a:xfrm>
            <a:off x="7145709" y="1685796"/>
            <a:ext cx="2027681" cy="584775"/>
          </a:xfrm>
          <a:prstGeom prst="rect">
            <a:avLst/>
          </a:prstGeom>
          <a:solidFill>
            <a:srgbClr val="FFCD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Format (Originator)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131308-62F6-4278-A1D3-AEACF652B587}"/>
              </a:ext>
            </a:extLst>
          </p:cNvPr>
          <p:cNvSpPr txBox="1"/>
          <p:nvPr/>
        </p:nvSpPr>
        <p:spPr>
          <a:xfrm>
            <a:off x="9647507" y="3524622"/>
            <a:ext cx="212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3D Model IFC/ISO File Converted to User 3D</a:t>
            </a:r>
          </a:p>
          <a:p>
            <a:r>
              <a:rPr lang="en-US" sz="1600" b="1" dirty="0"/>
              <a:t>Native File Structure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924EEA6-1C4F-405E-8B85-8E1CF73269B4}"/>
              </a:ext>
            </a:extLst>
          </p:cNvPr>
          <p:cNvCxnSpPr>
            <a:cxnSpLocks/>
            <a:stCxn id="4" idx="4"/>
            <a:endCxn id="5" idx="1"/>
          </p:cNvCxnSpPr>
          <p:nvPr/>
        </p:nvCxnSpPr>
        <p:spPr>
          <a:xfrm>
            <a:off x="9272665" y="3263099"/>
            <a:ext cx="9797" cy="13540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6FDA8E0-F643-4379-A7C5-B35E71AF56A2}"/>
              </a:ext>
            </a:extLst>
          </p:cNvPr>
          <p:cNvSpPr/>
          <p:nvPr/>
        </p:nvSpPr>
        <p:spPr>
          <a:xfrm>
            <a:off x="2952201" y="3829374"/>
            <a:ext cx="363809" cy="914400"/>
          </a:xfrm>
          <a:prstGeom prst="rightBrace">
            <a:avLst>
              <a:gd name="adj1" fmla="val 8333"/>
              <a:gd name="adj2" fmla="val 44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Brace 58">
            <a:extLst>
              <a:ext uri="{FF2B5EF4-FFF2-40B4-BE49-F238E27FC236}">
                <a16:creationId xmlns:a16="http://schemas.microsoft.com/office/drawing/2014/main" id="{30114A48-C705-4E63-A924-35B5341A5D28}"/>
              </a:ext>
            </a:extLst>
          </p:cNvPr>
          <p:cNvSpPr/>
          <p:nvPr/>
        </p:nvSpPr>
        <p:spPr>
          <a:xfrm flipH="1" flipV="1">
            <a:off x="9397084" y="3441219"/>
            <a:ext cx="363809" cy="914400"/>
          </a:xfrm>
          <a:prstGeom prst="rightBrace">
            <a:avLst>
              <a:gd name="adj1" fmla="val 8333"/>
              <a:gd name="adj2" fmla="val 44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0B0728E-78A1-45DB-8BEE-7A768CAB145C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8159550" y="2270571"/>
            <a:ext cx="0" cy="6520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3488E3C-F116-4C18-AC8D-4DA032604DA4}"/>
              </a:ext>
            </a:extLst>
          </p:cNvPr>
          <p:cNvCxnSpPr>
            <a:cxnSpLocks/>
          </p:cNvCxnSpPr>
          <p:nvPr/>
        </p:nvCxnSpPr>
        <p:spPr>
          <a:xfrm>
            <a:off x="4556860" y="2468085"/>
            <a:ext cx="0" cy="422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79B501FE-9A82-48DF-AE60-EE32CF8E39F4}"/>
              </a:ext>
            </a:extLst>
          </p:cNvPr>
          <p:cNvCxnSpPr>
            <a:cxnSpLocks/>
            <a:stCxn id="3" idx="6"/>
            <a:endCxn id="7" idx="1"/>
          </p:cNvCxnSpPr>
          <p:nvPr/>
        </p:nvCxnSpPr>
        <p:spPr>
          <a:xfrm>
            <a:off x="3491270" y="2960696"/>
            <a:ext cx="221415" cy="201102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ooter Placeholder 70">
            <a:extLst>
              <a:ext uri="{FF2B5EF4-FFF2-40B4-BE49-F238E27FC236}">
                <a16:creationId xmlns:a16="http://schemas.microsoft.com/office/drawing/2014/main" id="{3CCEF9FE-747B-4E9B-A4DA-EE2FD0AC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72" name="Slide Number Placeholder 71">
            <a:extLst>
              <a:ext uri="{FF2B5EF4-FFF2-40B4-BE49-F238E27FC236}">
                <a16:creationId xmlns:a16="http://schemas.microsoft.com/office/drawing/2014/main" id="{0A8B4373-C9A1-4A6F-A6A7-E75D6F5A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3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8" grpId="0"/>
      <p:bldP spid="19" grpId="0" animBg="1"/>
      <p:bldP spid="20" grpId="0"/>
      <p:bldP spid="34" grpId="0" animBg="1"/>
      <p:bldP spid="35" grpId="0"/>
      <p:bldP spid="58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70" y="1737360"/>
            <a:ext cx="10654970" cy="4647765"/>
          </a:xfrm>
        </p:spPr>
        <p:txBody>
          <a:bodyPr>
            <a:normAutofit/>
          </a:bodyPr>
          <a:lstStyle/>
          <a:p>
            <a:pPr marL="292608" lvl="1" indent="0">
              <a:lnSpc>
                <a:spcPct val="100000"/>
              </a:lnSpc>
              <a:buNone/>
            </a:pPr>
            <a:r>
              <a:rPr lang="en-US" sz="2800" dirty="0"/>
              <a:t>Develop industry-endorsed processes and guidance for quality technology-based solutions that:</a:t>
            </a:r>
          </a:p>
          <a:p>
            <a:pPr marL="749808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Enable transfer of approved quality-related technical information and data (models) from source 3D CAD authoring tools to end users</a:t>
            </a:r>
          </a:p>
          <a:p>
            <a:pPr marL="749808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Enable acceptance and use of transferred models in quality-related activities</a:t>
            </a:r>
          </a:p>
          <a:p>
            <a:pPr marL="749808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Satisfy all applicable ASME NQA-1, 2015 Quality requirements</a:t>
            </a:r>
          </a:p>
          <a:p>
            <a:pPr marL="749808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Satisfy requirements of Reg. Guide 1.28, Rev. 5 for Quality Electronic Records</a:t>
            </a:r>
          </a:p>
          <a:p>
            <a:pPr marL="749808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Will be accepted by regulatory bodies/agencies for nuclear facilities 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EDB46D-2B8A-4A86-8678-4A11C1A0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NIRMA Initiative  3D Models - Use of IFC/ISO Formats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7781AB-9620-43E3-96EC-9BDE87670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B7005FAB377448DD84F43792CA48B" ma:contentTypeVersion="0" ma:contentTypeDescription="Create a new document." ma:contentTypeScope="" ma:versionID="e2938581a7b7a66ead1cf71d9ca4fdd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025659-E6C6-4E3D-963C-1AB93245BECE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A91AF54-0E66-4DF4-B105-BDC903C246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C336B4-64CF-4CF5-A512-B41C1D5451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39254</TotalTime>
  <Words>2075</Words>
  <Application>Microsoft Office PowerPoint</Application>
  <PresentationFormat>Widescreen</PresentationFormat>
  <Paragraphs>401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Calibri</vt:lpstr>
      <vt:lpstr>Calibri Light</vt:lpstr>
      <vt:lpstr>Symbol</vt:lpstr>
      <vt:lpstr>Wingdings</vt:lpstr>
      <vt:lpstr>Retrospect</vt:lpstr>
      <vt:lpstr>   3D Modeling  &amp;  How to Control</vt:lpstr>
      <vt:lpstr>Background for this Initiative</vt:lpstr>
      <vt:lpstr>Background for this Initiative</vt:lpstr>
      <vt:lpstr>Activities to Date</vt:lpstr>
      <vt:lpstr>PowerPoint Presentation</vt:lpstr>
      <vt:lpstr>3D Model Converted to PDF</vt:lpstr>
      <vt:lpstr>PowerPoint Presentation</vt:lpstr>
      <vt:lpstr>PowerPoint Presentation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3D Model PDF Drawing –&gt; Approval &amp; Use</vt:lpstr>
      <vt:lpstr>3D Model PDF Drawing – Approval to Record</vt:lpstr>
      <vt:lpstr>3D Model PDF Drawing – Quality Electronic Record</vt:lpstr>
      <vt:lpstr>PowerPoint Presentation</vt:lpstr>
      <vt:lpstr>PowerPoint Presentation</vt:lpstr>
      <vt:lpstr>3D Model IFC File – Approval &amp; Use =&gt; Quality Issues</vt:lpstr>
      <vt:lpstr>3D Model IFC File – Model Approval &amp; Use</vt:lpstr>
      <vt:lpstr>PowerPoint Presentation</vt:lpstr>
      <vt:lpstr>3D Model IFC File – Model Approved as Quality Electronic Record</vt:lpstr>
      <vt:lpstr>3D Model IFC File – Model Approved as Quality Electronic Record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Appendix B =&gt;NQA-1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Revision Project  ANSI/NIRMA CM Standard</dc:title>
  <dc:creator>Rich Giska</dc:creator>
  <cp:lastModifiedBy>Warren, Brent V</cp:lastModifiedBy>
  <cp:revision>20</cp:revision>
  <dcterms:created xsi:type="dcterms:W3CDTF">2019-03-20T03:59:29Z</dcterms:created>
  <dcterms:modified xsi:type="dcterms:W3CDTF">2023-07-07T19:48:06Z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0x010100F14B7005FAB377448DD84F43792CA48B</vt:lpwstr>
  </property>
</Properties>
</file>