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364" r:id="rId5"/>
    <p:sldId id="322" r:id="rId6"/>
    <p:sldId id="285" r:id="rId7"/>
    <p:sldId id="7536" r:id="rId8"/>
    <p:sldId id="357" r:id="rId9"/>
    <p:sldId id="363" r:id="rId10"/>
    <p:sldId id="365" r:id="rId11"/>
    <p:sldId id="7541" r:id="rId12"/>
    <p:sldId id="7540" r:id="rId13"/>
    <p:sldId id="7538" r:id="rId14"/>
    <p:sldId id="7539" r:id="rId15"/>
    <p:sldId id="7542" r:id="rId16"/>
    <p:sldId id="292" r:id="rId17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ysor, J. Conrad" initials="WJC" lastIdx="1" clrIdx="0">
    <p:extLst>
      <p:ext uri="{19B8F6BF-5375-455C-9EA6-DF929625EA0E}">
        <p15:presenceInfo xmlns:p15="http://schemas.microsoft.com/office/powerpoint/2012/main" userId="S-1-5-21-126249482-871834763-32515855-4861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66"/>
    <a:srgbClr val="FFCCCC"/>
    <a:srgbClr val="FFFF99"/>
    <a:srgbClr val="FFCC66"/>
    <a:srgbClr val="FF33CC"/>
    <a:srgbClr val="FF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40" autoAdjust="0"/>
    <p:restoredTop sz="75000" autoAdjust="0"/>
  </p:normalViewPr>
  <p:slideViewPr>
    <p:cSldViewPr snapToGrid="0">
      <p:cViewPr varScale="1">
        <p:scale>
          <a:sx n="62" d="100"/>
          <a:sy n="62" d="100"/>
        </p:scale>
        <p:origin x="1987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30012B-A1DC-4071-BB05-6E9CE307651C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2D0EB7-8DD7-4A40-96BB-E19572CB721F}">
      <dgm:prSet custT="1"/>
      <dgm:spPr/>
      <dgm:t>
        <a:bodyPr/>
        <a:lstStyle/>
        <a:p>
          <a:r>
            <a:rPr lang="en-US" sz="3300" dirty="0"/>
            <a:t>Projects</a:t>
          </a:r>
        </a:p>
      </dgm:t>
    </dgm:pt>
    <dgm:pt modelId="{58E21A57-E806-47C4-8546-6E24534B0A09}" type="parTrans" cxnId="{0888CDF3-907F-4FD0-8E33-DB74ACAFD611}">
      <dgm:prSet/>
      <dgm:spPr/>
      <dgm:t>
        <a:bodyPr/>
        <a:lstStyle/>
        <a:p>
          <a:endParaRPr lang="en-US"/>
        </a:p>
      </dgm:t>
    </dgm:pt>
    <dgm:pt modelId="{48FAA440-43FB-44B2-B504-18A19319E974}" type="sibTrans" cxnId="{0888CDF3-907F-4FD0-8E33-DB74ACAFD611}">
      <dgm:prSet/>
      <dgm:spPr/>
      <dgm:t>
        <a:bodyPr/>
        <a:lstStyle/>
        <a:p>
          <a:endParaRPr lang="en-US"/>
        </a:p>
      </dgm:t>
    </dgm:pt>
    <dgm:pt modelId="{008E3114-5D7E-4940-A011-8A97BE75439A}">
      <dgm:prSet/>
      <dgm:spPr/>
      <dgm:t>
        <a:bodyPr/>
        <a:lstStyle/>
        <a:p>
          <a:r>
            <a:rPr lang="en-US" dirty="0"/>
            <a:t>Reduce capital costs</a:t>
          </a:r>
        </a:p>
      </dgm:t>
    </dgm:pt>
    <dgm:pt modelId="{692489C9-D176-451A-B191-A89D4733908C}" type="parTrans" cxnId="{C08CFA97-592F-48E2-A070-EFBD7AA5F333}">
      <dgm:prSet/>
      <dgm:spPr/>
      <dgm:t>
        <a:bodyPr/>
        <a:lstStyle/>
        <a:p>
          <a:endParaRPr lang="en-US"/>
        </a:p>
      </dgm:t>
    </dgm:pt>
    <dgm:pt modelId="{B5B52419-2C2A-4AD1-AFFA-B01BD2D0F9BD}" type="sibTrans" cxnId="{C08CFA97-592F-48E2-A070-EFBD7AA5F333}">
      <dgm:prSet/>
      <dgm:spPr/>
      <dgm:t>
        <a:bodyPr/>
        <a:lstStyle/>
        <a:p>
          <a:endParaRPr lang="en-US"/>
        </a:p>
      </dgm:t>
    </dgm:pt>
    <dgm:pt modelId="{D53FF22F-4BE9-4889-AD4D-E794C656FD75}">
      <dgm:prSet custT="1"/>
      <dgm:spPr/>
      <dgm:t>
        <a:bodyPr/>
        <a:lstStyle/>
        <a:p>
          <a:r>
            <a:rPr lang="en-US" sz="3300" dirty="0"/>
            <a:t>Programs</a:t>
          </a:r>
        </a:p>
      </dgm:t>
    </dgm:pt>
    <dgm:pt modelId="{4CCBB524-08F0-4E48-B1CA-D7DAB9EB80E5}" type="parTrans" cxnId="{EDDEFC7A-01CA-40A0-8DC2-4F1C78A5BDFC}">
      <dgm:prSet/>
      <dgm:spPr/>
      <dgm:t>
        <a:bodyPr/>
        <a:lstStyle/>
        <a:p>
          <a:endParaRPr lang="en-US"/>
        </a:p>
      </dgm:t>
    </dgm:pt>
    <dgm:pt modelId="{190A217B-BBBB-44EA-8F75-935732257C43}" type="sibTrans" cxnId="{EDDEFC7A-01CA-40A0-8DC2-4F1C78A5BDFC}">
      <dgm:prSet/>
      <dgm:spPr/>
      <dgm:t>
        <a:bodyPr/>
        <a:lstStyle/>
        <a:p>
          <a:endParaRPr lang="en-US"/>
        </a:p>
      </dgm:t>
    </dgm:pt>
    <dgm:pt modelId="{C78885B4-E648-4ACB-865D-A9B71D9409CB}">
      <dgm:prSet/>
      <dgm:spPr/>
      <dgm:t>
        <a:bodyPr/>
        <a:lstStyle/>
        <a:p>
          <a:r>
            <a:rPr lang="en-US" dirty="0"/>
            <a:t>Remove components from special treatment programs and extend or eliminate PMs</a:t>
          </a:r>
        </a:p>
      </dgm:t>
    </dgm:pt>
    <dgm:pt modelId="{DBCA56B7-A77F-4486-87E5-101222F0F36C}" type="parTrans" cxnId="{BE0F7F46-B202-4C69-8447-EE6B72488D35}">
      <dgm:prSet/>
      <dgm:spPr/>
      <dgm:t>
        <a:bodyPr/>
        <a:lstStyle/>
        <a:p>
          <a:endParaRPr lang="en-US"/>
        </a:p>
      </dgm:t>
    </dgm:pt>
    <dgm:pt modelId="{DFFFD658-CD62-48E3-978D-AD8AB4B65652}" type="sibTrans" cxnId="{BE0F7F46-B202-4C69-8447-EE6B72488D35}">
      <dgm:prSet/>
      <dgm:spPr/>
      <dgm:t>
        <a:bodyPr/>
        <a:lstStyle/>
        <a:p>
          <a:endParaRPr lang="en-US"/>
        </a:p>
      </dgm:t>
    </dgm:pt>
    <dgm:pt modelId="{D6925CCD-93C7-41FE-816E-E0E4A83F290E}">
      <dgm:prSet custT="1"/>
      <dgm:spPr/>
      <dgm:t>
        <a:bodyPr/>
        <a:lstStyle/>
        <a:p>
          <a:r>
            <a:rPr lang="en-US" sz="3300" dirty="0"/>
            <a:t>Procurement - Daily and Outage</a:t>
          </a:r>
        </a:p>
      </dgm:t>
    </dgm:pt>
    <dgm:pt modelId="{4E7682B1-DB7D-44FC-A7E0-242554C73F81}" type="parTrans" cxnId="{6F6FDF9A-E7F3-4B17-B63C-2C435071DDE3}">
      <dgm:prSet/>
      <dgm:spPr/>
      <dgm:t>
        <a:bodyPr/>
        <a:lstStyle/>
        <a:p>
          <a:endParaRPr lang="en-US"/>
        </a:p>
      </dgm:t>
    </dgm:pt>
    <dgm:pt modelId="{F6A8EF6E-3D4A-460F-8B9E-9A8542223B71}" type="sibTrans" cxnId="{6F6FDF9A-E7F3-4B17-B63C-2C435071DDE3}">
      <dgm:prSet/>
      <dgm:spPr/>
      <dgm:t>
        <a:bodyPr/>
        <a:lstStyle/>
        <a:p>
          <a:endParaRPr lang="en-US"/>
        </a:p>
      </dgm:t>
    </dgm:pt>
    <dgm:pt modelId="{226C4804-BB16-4629-B4C0-289D40C12C29}">
      <dgm:prSet/>
      <dgm:spPr/>
      <dgm:t>
        <a:bodyPr/>
        <a:lstStyle/>
        <a:p>
          <a:r>
            <a:rPr lang="en-US" dirty="0"/>
            <a:t>Reduce parts cost by 80%</a:t>
          </a:r>
        </a:p>
      </dgm:t>
    </dgm:pt>
    <dgm:pt modelId="{D687733C-C7EA-4176-BECD-E709A441D50E}" type="parTrans" cxnId="{3C149562-527F-42B4-B1F4-2343C9EA8482}">
      <dgm:prSet/>
      <dgm:spPr/>
      <dgm:t>
        <a:bodyPr/>
        <a:lstStyle/>
        <a:p>
          <a:endParaRPr lang="en-US"/>
        </a:p>
      </dgm:t>
    </dgm:pt>
    <dgm:pt modelId="{6D15AD44-E7E5-4893-9D64-10806CC72259}" type="sibTrans" cxnId="{3C149562-527F-42B4-B1F4-2343C9EA8482}">
      <dgm:prSet/>
      <dgm:spPr/>
      <dgm:t>
        <a:bodyPr/>
        <a:lstStyle/>
        <a:p>
          <a:endParaRPr lang="en-US"/>
        </a:p>
      </dgm:t>
    </dgm:pt>
    <dgm:pt modelId="{818CBFE5-C88D-4BE2-89A1-FC9C6EBED07F}">
      <dgm:prSet/>
      <dgm:spPr/>
      <dgm:t>
        <a:bodyPr/>
        <a:lstStyle/>
        <a:p>
          <a:r>
            <a:rPr lang="en-US" dirty="0"/>
            <a:t>Examples: Vogtle MSIV Actuators, Hatch Plant Service Water Piping</a:t>
          </a:r>
        </a:p>
      </dgm:t>
    </dgm:pt>
    <dgm:pt modelId="{F9890D71-88FB-415E-9373-62B7B2F46EB9}" type="parTrans" cxnId="{24549D4D-0470-4312-8258-F212111FDFA8}">
      <dgm:prSet/>
      <dgm:spPr/>
      <dgm:t>
        <a:bodyPr/>
        <a:lstStyle/>
        <a:p>
          <a:endParaRPr lang="en-US"/>
        </a:p>
      </dgm:t>
    </dgm:pt>
    <dgm:pt modelId="{FFC421EC-47CB-4FAD-8BF0-9678E661B52E}" type="sibTrans" cxnId="{24549D4D-0470-4312-8258-F212111FDFA8}">
      <dgm:prSet/>
      <dgm:spPr/>
      <dgm:t>
        <a:bodyPr/>
        <a:lstStyle/>
        <a:p>
          <a:endParaRPr lang="en-US"/>
        </a:p>
      </dgm:t>
    </dgm:pt>
    <dgm:pt modelId="{266AB41D-6034-424E-8197-34C92E5F111D}">
      <dgm:prSet/>
      <dgm:spPr/>
      <dgm:t>
        <a:bodyPr/>
        <a:lstStyle/>
        <a:p>
          <a:r>
            <a:rPr lang="en-US" dirty="0"/>
            <a:t>Example: Equipment Qualification Program, In-Service Testing</a:t>
          </a:r>
        </a:p>
      </dgm:t>
    </dgm:pt>
    <dgm:pt modelId="{6C6806DE-0987-47FE-BF47-2E6992A3FCD5}" type="parTrans" cxnId="{12715312-8A7B-46CF-938C-EDD42F27A84D}">
      <dgm:prSet/>
      <dgm:spPr/>
      <dgm:t>
        <a:bodyPr/>
        <a:lstStyle/>
        <a:p>
          <a:endParaRPr lang="en-US"/>
        </a:p>
      </dgm:t>
    </dgm:pt>
    <dgm:pt modelId="{B1A4EBCC-1EC9-450A-9E9B-2ED8EBD6D3F4}" type="sibTrans" cxnId="{12715312-8A7B-46CF-938C-EDD42F27A84D}">
      <dgm:prSet/>
      <dgm:spPr/>
      <dgm:t>
        <a:bodyPr/>
        <a:lstStyle/>
        <a:p>
          <a:endParaRPr lang="en-US"/>
        </a:p>
      </dgm:t>
    </dgm:pt>
    <dgm:pt modelId="{188CA530-E2AC-470E-8EAF-BE492F928A82}">
      <dgm:prSet/>
      <dgm:spPr/>
      <dgm:t>
        <a:bodyPr/>
        <a:lstStyle/>
        <a:p>
          <a:r>
            <a:rPr lang="en-US" dirty="0"/>
            <a:t>Solve obsolesce issues</a:t>
          </a:r>
        </a:p>
      </dgm:t>
    </dgm:pt>
    <dgm:pt modelId="{67159BBF-5A4D-4C4F-80B8-73A95104916E}" type="parTrans" cxnId="{5B4388F9-E2D6-482A-AA6F-AFF97CAE3A32}">
      <dgm:prSet/>
      <dgm:spPr/>
      <dgm:t>
        <a:bodyPr/>
        <a:lstStyle/>
        <a:p>
          <a:endParaRPr lang="en-US"/>
        </a:p>
      </dgm:t>
    </dgm:pt>
    <dgm:pt modelId="{D251793F-0A2A-4B33-BA0D-36F6EAF99EB2}" type="sibTrans" cxnId="{5B4388F9-E2D6-482A-AA6F-AFF97CAE3A32}">
      <dgm:prSet/>
      <dgm:spPr/>
      <dgm:t>
        <a:bodyPr/>
        <a:lstStyle/>
        <a:p>
          <a:endParaRPr lang="en-US"/>
        </a:p>
      </dgm:t>
    </dgm:pt>
    <dgm:pt modelId="{A7E8B696-95AF-441E-A5E4-D321EDFB887F}">
      <dgm:prSet/>
      <dgm:spPr/>
      <dgm:t>
        <a:bodyPr/>
        <a:lstStyle/>
        <a:p>
          <a:r>
            <a:rPr lang="en-US" dirty="0"/>
            <a:t>Cut lead time in half or more</a:t>
          </a:r>
        </a:p>
      </dgm:t>
    </dgm:pt>
    <dgm:pt modelId="{3F4E51A8-670C-4845-AE90-E19A8E684E8E}" type="parTrans" cxnId="{98B2B51C-5EAE-45B9-ABB9-5A8A687C45A8}">
      <dgm:prSet/>
      <dgm:spPr/>
      <dgm:t>
        <a:bodyPr/>
        <a:lstStyle/>
        <a:p>
          <a:endParaRPr lang="en-US"/>
        </a:p>
      </dgm:t>
    </dgm:pt>
    <dgm:pt modelId="{3A45F02D-E7BB-48FD-B893-0C837D74B1B5}" type="sibTrans" cxnId="{98B2B51C-5EAE-45B9-ABB9-5A8A687C45A8}">
      <dgm:prSet/>
      <dgm:spPr/>
      <dgm:t>
        <a:bodyPr/>
        <a:lstStyle/>
        <a:p>
          <a:endParaRPr lang="en-US"/>
        </a:p>
      </dgm:t>
    </dgm:pt>
    <dgm:pt modelId="{C7643E98-265D-48C3-AD75-1BCDF66F2119}">
      <dgm:prSet/>
      <dgm:spPr/>
      <dgm:t>
        <a:bodyPr/>
        <a:lstStyle/>
        <a:p>
          <a:r>
            <a:rPr lang="en-US" dirty="0"/>
            <a:t>Right Work at the Right Time!</a:t>
          </a:r>
        </a:p>
      </dgm:t>
    </dgm:pt>
    <dgm:pt modelId="{6D77380A-CEB8-4B38-AAD7-548EF7C0DC13}" type="parTrans" cxnId="{FE2D3679-D263-40A0-AD0B-393BD08D21A4}">
      <dgm:prSet/>
      <dgm:spPr/>
      <dgm:t>
        <a:bodyPr/>
        <a:lstStyle/>
        <a:p>
          <a:endParaRPr lang="en-US"/>
        </a:p>
      </dgm:t>
    </dgm:pt>
    <dgm:pt modelId="{79FE8428-B162-434F-A74A-47261A776B6F}" type="sibTrans" cxnId="{FE2D3679-D263-40A0-AD0B-393BD08D21A4}">
      <dgm:prSet/>
      <dgm:spPr/>
      <dgm:t>
        <a:bodyPr/>
        <a:lstStyle/>
        <a:p>
          <a:endParaRPr lang="en-US"/>
        </a:p>
      </dgm:t>
    </dgm:pt>
    <dgm:pt modelId="{CF4A28F1-91D8-40A3-A289-B148DB51A808}" type="pres">
      <dgm:prSet presAssocID="{B430012B-A1DC-4071-BB05-6E9CE307651C}" presName="Name0" presStyleCnt="0">
        <dgm:presLayoutVars>
          <dgm:dir/>
          <dgm:animLvl val="lvl"/>
          <dgm:resizeHandles val="exact"/>
        </dgm:presLayoutVars>
      </dgm:prSet>
      <dgm:spPr/>
    </dgm:pt>
    <dgm:pt modelId="{B8052574-14D5-4F1E-9361-719879C08E2D}" type="pres">
      <dgm:prSet presAssocID="{672D0EB7-8DD7-4A40-96BB-E19572CB721F}" presName="linNode" presStyleCnt="0"/>
      <dgm:spPr/>
    </dgm:pt>
    <dgm:pt modelId="{3AF85606-CFAC-4E01-8A2D-BAF1FD9F8DCE}" type="pres">
      <dgm:prSet presAssocID="{672D0EB7-8DD7-4A40-96BB-E19572CB721F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21608D59-19FB-4AFA-81CF-B0EB93480A1A}" type="pres">
      <dgm:prSet presAssocID="{672D0EB7-8DD7-4A40-96BB-E19572CB721F}" presName="descendantText" presStyleLbl="alignAccFollowNode1" presStyleIdx="0" presStyleCnt="3">
        <dgm:presLayoutVars>
          <dgm:bulletEnabled val="1"/>
        </dgm:presLayoutVars>
      </dgm:prSet>
      <dgm:spPr/>
    </dgm:pt>
    <dgm:pt modelId="{B8F8B6CF-C6E9-4AE3-9752-5AD7484D6ECB}" type="pres">
      <dgm:prSet presAssocID="{48FAA440-43FB-44B2-B504-18A19319E974}" presName="sp" presStyleCnt="0"/>
      <dgm:spPr/>
    </dgm:pt>
    <dgm:pt modelId="{1E1E5033-F2B5-4F84-A48B-11A8242591A0}" type="pres">
      <dgm:prSet presAssocID="{D53FF22F-4BE9-4889-AD4D-E794C656FD75}" presName="linNode" presStyleCnt="0"/>
      <dgm:spPr/>
    </dgm:pt>
    <dgm:pt modelId="{4EE70F92-16C3-4D09-B2D5-25CCD70CCB40}" type="pres">
      <dgm:prSet presAssocID="{D53FF22F-4BE9-4889-AD4D-E794C656FD75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CEEAF95F-3449-4DC0-8586-663E14A4FB79}" type="pres">
      <dgm:prSet presAssocID="{D53FF22F-4BE9-4889-AD4D-E794C656FD75}" presName="descendantText" presStyleLbl="alignAccFollowNode1" presStyleIdx="1" presStyleCnt="3">
        <dgm:presLayoutVars>
          <dgm:bulletEnabled val="1"/>
        </dgm:presLayoutVars>
      </dgm:prSet>
      <dgm:spPr/>
    </dgm:pt>
    <dgm:pt modelId="{98A12214-D3A8-4E47-9D52-EE08A9B6C827}" type="pres">
      <dgm:prSet presAssocID="{190A217B-BBBB-44EA-8F75-935732257C43}" presName="sp" presStyleCnt="0"/>
      <dgm:spPr/>
    </dgm:pt>
    <dgm:pt modelId="{1BAB524C-3FBE-4264-8ABE-36B4CCDE0922}" type="pres">
      <dgm:prSet presAssocID="{D6925CCD-93C7-41FE-816E-E0E4A83F290E}" presName="linNode" presStyleCnt="0"/>
      <dgm:spPr/>
    </dgm:pt>
    <dgm:pt modelId="{295D8538-4309-49F1-A219-B5CD43D13D77}" type="pres">
      <dgm:prSet presAssocID="{D6925CCD-93C7-41FE-816E-E0E4A83F290E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7391466A-EF4C-4F18-88CD-D291543A9CEC}" type="pres">
      <dgm:prSet presAssocID="{D6925CCD-93C7-41FE-816E-E0E4A83F290E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AB72C803-25DE-4226-BC67-8F698779865E}" type="presOf" srcId="{818CBFE5-C88D-4BE2-89A1-FC9C6EBED07F}" destId="{21608D59-19FB-4AFA-81CF-B0EB93480A1A}" srcOrd="0" destOrd="1" presId="urn:microsoft.com/office/officeart/2005/8/layout/vList5"/>
    <dgm:cxn modelId="{1293BA05-9EF2-4CF5-BB6E-29BFE826E6BC}" type="presOf" srcId="{D53FF22F-4BE9-4889-AD4D-E794C656FD75}" destId="{4EE70F92-16C3-4D09-B2D5-25CCD70CCB40}" srcOrd="0" destOrd="0" presId="urn:microsoft.com/office/officeart/2005/8/layout/vList5"/>
    <dgm:cxn modelId="{12715312-8A7B-46CF-938C-EDD42F27A84D}" srcId="{C78885B4-E648-4ACB-865D-A9B71D9409CB}" destId="{266AB41D-6034-424E-8197-34C92E5F111D}" srcOrd="0" destOrd="0" parTransId="{6C6806DE-0987-47FE-BF47-2E6992A3FCD5}" sibTransId="{B1A4EBCC-1EC9-450A-9E9B-2ED8EBD6D3F4}"/>
    <dgm:cxn modelId="{F837B61A-5B77-4BE8-884A-9851DF12E9B1}" type="presOf" srcId="{266AB41D-6034-424E-8197-34C92E5F111D}" destId="{CEEAF95F-3449-4DC0-8586-663E14A4FB79}" srcOrd="0" destOrd="1" presId="urn:microsoft.com/office/officeart/2005/8/layout/vList5"/>
    <dgm:cxn modelId="{98B2B51C-5EAE-45B9-ABB9-5A8A687C45A8}" srcId="{D6925CCD-93C7-41FE-816E-E0E4A83F290E}" destId="{A7E8B696-95AF-441E-A5E4-D321EDFB887F}" srcOrd="2" destOrd="0" parTransId="{3F4E51A8-670C-4845-AE90-E19A8E684E8E}" sibTransId="{3A45F02D-E7BB-48FD-B893-0C837D74B1B5}"/>
    <dgm:cxn modelId="{7DDB8B26-40E4-462B-960B-66C560103E6F}" type="presOf" srcId="{A7E8B696-95AF-441E-A5E4-D321EDFB887F}" destId="{7391466A-EF4C-4F18-88CD-D291543A9CEC}" srcOrd="0" destOrd="2" presId="urn:microsoft.com/office/officeart/2005/8/layout/vList5"/>
    <dgm:cxn modelId="{D494F632-708B-4842-895F-4CB78624F655}" type="presOf" srcId="{008E3114-5D7E-4940-A011-8A97BE75439A}" destId="{21608D59-19FB-4AFA-81CF-B0EB93480A1A}" srcOrd="0" destOrd="0" presId="urn:microsoft.com/office/officeart/2005/8/layout/vList5"/>
    <dgm:cxn modelId="{8D3A245E-AFB6-4AF3-817D-B6F5F62544F3}" type="presOf" srcId="{B430012B-A1DC-4071-BB05-6E9CE307651C}" destId="{CF4A28F1-91D8-40A3-A289-B148DB51A808}" srcOrd="0" destOrd="0" presId="urn:microsoft.com/office/officeart/2005/8/layout/vList5"/>
    <dgm:cxn modelId="{3C149562-527F-42B4-B1F4-2343C9EA8482}" srcId="{D6925CCD-93C7-41FE-816E-E0E4A83F290E}" destId="{226C4804-BB16-4629-B4C0-289D40C12C29}" srcOrd="0" destOrd="0" parTransId="{D687733C-C7EA-4176-BECD-E709A441D50E}" sibTransId="{6D15AD44-E7E5-4893-9D64-10806CC72259}"/>
    <dgm:cxn modelId="{BE0F7F46-B202-4C69-8447-EE6B72488D35}" srcId="{D53FF22F-4BE9-4889-AD4D-E794C656FD75}" destId="{C78885B4-E648-4ACB-865D-A9B71D9409CB}" srcOrd="0" destOrd="0" parTransId="{DBCA56B7-A77F-4486-87E5-101222F0F36C}" sibTransId="{DFFFD658-CD62-48E3-978D-AD8AB4B65652}"/>
    <dgm:cxn modelId="{24549D4D-0470-4312-8258-F212111FDFA8}" srcId="{008E3114-5D7E-4940-A011-8A97BE75439A}" destId="{818CBFE5-C88D-4BE2-89A1-FC9C6EBED07F}" srcOrd="0" destOrd="0" parTransId="{F9890D71-88FB-415E-9373-62B7B2F46EB9}" sibTransId="{FFC421EC-47CB-4FAD-8BF0-9678E661B52E}"/>
    <dgm:cxn modelId="{FE2D3679-D263-40A0-AD0B-393BD08D21A4}" srcId="{C78885B4-E648-4ACB-865D-A9B71D9409CB}" destId="{C7643E98-265D-48C3-AD75-1BCDF66F2119}" srcOrd="1" destOrd="0" parTransId="{6D77380A-CEB8-4B38-AAD7-548EF7C0DC13}" sibTransId="{79FE8428-B162-434F-A74A-47261A776B6F}"/>
    <dgm:cxn modelId="{34F6AA59-2C2B-4BBC-AA56-1702527983EB}" type="presOf" srcId="{C7643E98-265D-48C3-AD75-1BCDF66F2119}" destId="{CEEAF95F-3449-4DC0-8586-663E14A4FB79}" srcOrd="0" destOrd="2" presId="urn:microsoft.com/office/officeart/2005/8/layout/vList5"/>
    <dgm:cxn modelId="{EDDEFC7A-01CA-40A0-8DC2-4F1C78A5BDFC}" srcId="{B430012B-A1DC-4071-BB05-6E9CE307651C}" destId="{D53FF22F-4BE9-4889-AD4D-E794C656FD75}" srcOrd="1" destOrd="0" parTransId="{4CCBB524-08F0-4E48-B1CA-D7DAB9EB80E5}" sibTransId="{190A217B-BBBB-44EA-8F75-935732257C43}"/>
    <dgm:cxn modelId="{44DE2686-5A71-4AC8-83E6-00F9E5E6B99A}" type="presOf" srcId="{226C4804-BB16-4629-B4C0-289D40C12C29}" destId="{7391466A-EF4C-4F18-88CD-D291543A9CEC}" srcOrd="0" destOrd="0" presId="urn:microsoft.com/office/officeart/2005/8/layout/vList5"/>
    <dgm:cxn modelId="{C08CFA97-592F-48E2-A070-EFBD7AA5F333}" srcId="{672D0EB7-8DD7-4A40-96BB-E19572CB721F}" destId="{008E3114-5D7E-4940-A011-8A97BE75439A}" srcOrd="0" destOrd="0" parTransId="{692489C9-D176-451A-B191-A89D4733908C}" sibTransId="{B5B52419-2C2A-4AD1-AFFA-B01BD2D0F9BD}"/>
    <dgm:cxn modelId="{0C83D299-4270-42AC-BEEC-6BEA4C646229}" type="presOf" srcId="{188CA530-E2AC-470E-8EAF-BE492F928A82}" destId="{7391466A-EF4C-4F18-88CD-D291543A9CEC}" srcOrd="0" destOrd="1" presId="urn:microsoft.com/office/officeart/2005/8/layout/vList5"/>
    <dgm:cxn modelId="{6F6FDF9A-E7F3-4B17-B63C-2C435071DDE3}" srcId="{B430012B-A1DC-4071-BB05-6E9CE307651C}" destId="{D6925CCD-93C7-41FE-816E-E0E4A83F290E}" srcOrd="2" destOrd="0" parTransId="{4E7682B1-DB7D-44FC-A7E0-242554C73F81}" sibTransId="{F6A8EF6E-3D4A-460F-8B9E-9A8542223B71}"/>
    <dgm:cxn modelId="{98C1ECBE-73D3-4087-8B50-7BB496761224}" type="presOf" srcId="{672D0EB7-8DD7-4A40-96BB-E19572CB721F}" destId="{3AF85606-CFAC-4E01-8A2D-BAF1FD9F8DCE}" srcOrd="0" destOrd="0" presId="urn:microsoft.com/office/officeart/2005/8/layout/vList5"/>
    <dgm:cxn modelId="{87A4DFCD-A600-4FF0-8771-6BF34BAB90DD}" type="presOf" srcId="{D6925CCD-93C7-41FE-816E-E0E4A83F290E}" destId="{295D8538-4309-49F1-A219-B5CD43D13D77}" srcOrd="0" destOrd="0" presId="urn:microsoft.com/office/officeart/2005/8/layout/vList5"/>
    <dgm:cxn modelId="{26BAD4DE-877E-405F-90F7-91C4BD4B2E34}" type="presOf" srcId="{C78885B4-E648-4ACB-865D-A9B71D9409CB}" destId="{CEEAF95F-3449-4DC0-8586-663E14A4FB79}" srcOrd="0" destOrd="0" presId="urn:microsoft.com/office/officeart/2005/8/layout/vList5"/>
    <dgm:cxn modelId="{0888CDF3-907F-4FD0-8E33-DB74ACAFD611}" srcId="{B430012B-A1DC-4071-BB05-6E9CE307651C}" destId="{672D0EB7-8DD7-4A40-96BB-E19572CB721F}" srcOrd="0" destOrd="0" parTransId="{58E21A57-E806-47C4-8546-6E24534B0A09}" sibTransId="{48FAA440-43FB-44B2-B504-18A19319E974}"/>
    <dgm:cxn modelId="{5B4388F9-E2D6-482A-AA6F-AFF97CAE3A32}" srcId="{D6925CCD-93C7-41FE-816E-E0E4A83F290E}" destId="{188CA530-E2AC-470E-8EAF-BE492F928A82}" srcOrd="1" destOrd="0" parTransId="{67159BBF-5A4D-4C4F-80B8-73A95104916E}" sibTransId="{D251793F-0A2A-4B33-BA0D-36F6EAF99EB2}"/>
    <dgm:cxn modelId="{707D1E6E-60A9-4D25-94B4-A8C20C3BE390}" type="presParOf" srcId="{CF4A28F1-91D8-40A3-A289-B148DB51A808}" destId="{B8052574-14D5-4F1E-9361-719879C08E2D}" srcOrd="0" destOrd="0" presId="urn:microsoft.com/office/officeart/2005/8/layout/vList5"/>
    <dgm:cxn modelId="{C657C406-2D74-462A-83AD-A1A398DF7E72}" type="presParOf" srcId="{B8052574-14D5-4F1E-9361-719879C08E2D}" destId="{3AF85606-CFAC-4E01-8A2D-BAF1FD9F8DCE}" srcOrd="0" destOrd="0" presId="urn:microsoft.com/office/officeart/2005/8/layout/vList5"/>
    <dgm:cxn modelId="{46B3B9B9-E034-42F4-94A2-7D68D39CE2E5}" type="presParOf" srcId="{B8052574-14D5-4F1E-9361-719879C08E2D}" destId="{21608D59-19FB-4AFA-81CF-B0EB93480A1A}" srcOrd="1" destOrd="0" presId="urn:microsoft.com/office/officeart/2005/8/layout/vList5"/>
    <dgm:cxn modelId="{8510E252-F324-4FA5-8E41-F269C0FB9260}" type="presParOf" srcId="{CF4A28F1-91D8-40A3-A289-B148DB51A808}" destId="{B8F8B6CF-C6E9-4AE3-9752-5AD7484D6ECB}" srcOrd="1" destOrd="0" presId="urn:microsoft.com/office/officeart/2005/8/layout/vList5"/>
    <dgm:cxn modelId="{ED3B5F1C-0FFC-4830-8167-054F33C9ACA6}" type="presParOf" srcId="{CF4A28F1-91D8-40A3-A289-B148DB51A808}" destId="{1E1E5033-F2B5-4F84-A48B-11A8242591A0}" srcOrd="2" destOrd="0" presId="urn:microsoft.com/office/officeart/2005/8/layout/vList5"/>
    <dgm:cxn modelId="{E069A49B-E572-4ED4-96FF-17A44EDE0FE5}" type="presParOf" srcId="{1E1E5033-F2B5-4F84-A48B-11A8242591A0}" destId="{4EE70F92-16C3-4D09-B2D5-25CCD70CCB40}" srcOrd="0" destOrd="0" presId="urn:microsoft.com/office/officeart/2005/8/layout/vList5"/>
    <dgm:cxn modelId="{029DB385-6812-4B04-A047-3B59C3A51157}" type="presParOf" srcId="{1E1E5033-F2B5-4F84-A48B-11A8242591A0}" destId="{CEEAF95F-3449-4DC0-8586-663E14A4FB79}" srcOrd="1" destOrd="0" presId="urn:microsoft.com/office/officeart/2005/8/layout/vList5"/>
    <dgm:cxn modelId="{2E9285A4-0405-48B7-B2BA-2C3EE81B3A03}" type="presParOf" srcId="{CF4A28F1-91D8-40A3-A289-B148DB51A808}" destId="{98A12214-D3A8-4E47-9D52-EE08A9B6C827}" srcOrd="3" destOrd="0" presId="urn:microsoft.com/office/officeart/2005/8/layout/vList5"/>
    <dgm:cxn modelId="{F5B62870-79C6-483B-9193-F2C6642667E5}" type="presParOf" srcId="{CF4A28F1-91D8-40A3-A289-B148DB51A808}" destId="{1BAB524C-3FBE-4264-8ABE-36B4CCDE0922}" srcOrd="4" destOrd="0" presId="urn:microsoft.com/office/officeart/2005/8/layout/vList5"/>
    <dgm:cxn modelId="{625A4E73-578B-42FD-AFF7-4424578759B4}" type="presParOf" srcId="{1BAB524C-3FBE-4264-8ABE-36B4CCDE0922}" destId="{295D8538-4309-49F1-A219-B5CD43D13D77}" srcOrd="0" destOrd="0" presId="urn:microsoft.com/office/officeart/2005/8/layout/vList5"/>
    <dgm:cxn modelId="{929AB52D-4EEF-4969-B9B5-B85C03E1F9C9}" type="presParOf" srcId="{1BAB524C-3FBE-4264-8ABE-36B4CCDE0922}" destId="{7391466A-EF4C-4F18-88CD-D291543A9CE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608D59-19FB-4AFA-81CF-B0EB93480A1A}">
      <dsp:nvSpPr>
        <dsp:cNvPr id="0" name=""/>
        <dsp:cNvSpPr/>
      </dsp:nvSpPr>
      <dsp:spPr>
        <a:xfrm rot="5400000">
          <a:off x="5193244" y="-1884847"/>
          <a:ext cx="1427559" cy="55595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Reduce capital costs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Examples: Vogtle MSIV Actuators, Hatch Plant Service Water Piping</a:t>
          </a:r>
        </a:p>
      </dsp:txBody>
      <dsp:txXfrm rot="-5400000">
        <a:off x="3127248" y="250837"/>
        <a:ext cx="5489864" cy="1288183"/>
      </dsp:txXfrm>
    </dsp:sp>
    <dsp:sp modelId="{3AF85606-CFAC-4E01-8A2D-BAF1FD9F8DCE}">
      <dsp:nvSpPr>
        <dsp:cNvPr id="0" name=""/>
        <dsp:cNvSpPr/>
      </dsp:nvSpPr>
      <dsp:spPr>
        <a:xfrm>
          <a:off x="0" y="2703"/>
          <a:ext cx="3127248" cy="17844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Projects</a:t>
          </a:r>
        </a:p>
      </dsp:txBody>
      <dsp:txXfrm>
        <a:off x="87110" y="89813"/>
        <a:ext cx="2953028" cy="1610229"/>
      </dsp:txXfrm>
    </dsp:sp>
    <dsp:sp modelId="{CEEAF95F-3449-4DC0-8586-663E14A4FB79}">
      <dsp:nvSpPr>
        <dsp:cNvPr id="0" name=""/>
        <dsp:cNvSpPr/>
      </dsp:nvSpPr>
      <dsp:spPr>
        <a:xfrm rot="5400000">
          <a:off x="5193244" y="-11176"/>
          <a:ext cx="1427559" cy="55595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Remove components from special treatment programs and extend or eliminate PMs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Example: Equipment Qualification Program, In-Service Testing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Right Work at the Right Time!</a:t>
          </a:r>
        </a:p>
      </dsp:txBody>
      <dsp:txXfrm rot="-5400000">
        <a:off x="3127248" y="2124508"/>
        <a:ext cx="5489864" cy="1288183"/>
      </dsp:txXfrm>
    </dsp:sp>
    <dsp:sp modelId="{4EE70F92-16C3-4D09-B2D5-25CCD70CCB40}">
      <dsp:nvSpPr>
        <dsp:cNvPr id="0" name=""/>
        <dsp:cNvSpPr/>
      </dsp:nvSpPr>
      <dsp:spPr>
        <a:xfrm>
          <a:off x="0" y="1876375"/>
          <a:ext cx="3127248" cy="17844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Programs</a:t>
          </a:r>
        </a:p>
      </dsp:txBody>
      <dsp:txXfrm>
        <a:off x="87110" y="1963485"/>
        <a:ext cx="2953028" cy="1610229"/>
      </dsp:txXfrm>
    </dsp:sp>
    <dsp:sp modelId="{7391466A-EF4C-4F18-88CD-D291543A9CEC}">
      <dsp:nvSpPr>
        <dsp:cNvPr id="0" name=""/>
        <dsp:cNvSpPr/>
      </dsp:nvSpPr>
      <dsp:spPr>
        <a:xfrm rot="5400000">
          <a:off x="5193244" y="1862495"/>
          <a:ext cx="1427559" cy="555955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Reduce parts cost by 80%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Solve obsolesce issues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Cut lead time in half or more</a:t>
          </a:r>
        </a:p>
      </dsp:txBody>
      <dsp:txXfrm rot="-5400000">
        <a:off x="3127248" y="3998179"/>
        <a:ext cx="5489864" cy="1288183"/>
      </dsp:txXfrm>
    </dsp:sp>
    <dsp:sp modelId="{295D8538-4309-49F1-A219-B5CD43D13D77}">
      <dsp:nvSpPr>
        <dsp:cNvPr id="0" name=""/>
        <dsp:cNvSpPr/>
      </dsp:nvSpPr>
      <dsp:spPr>
        <a:xfrm>
          <a:off x="0" y="3750047"/>
          <a:ext cx="3127248" cy="17844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Procurement - Daily and Outage</a:t>
          </a:r>
        </a:p>
      </dsp:txBody>
      <dsp:txXfrm>
        <a:off x="87110" y="3837157"/>
        <a:ext cx="2953028" cy="16102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6101A-7433-4F7D-84B4-38D615289C3A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A586F-9DD6-4C66-85E1-79FCF2338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953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FA586F-9DD6-4C66-85E1-79FCF2338E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711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takes 4-6 months to categorize a system.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FA586F-9DD6-4C66-85E1-79FCF2338E0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81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FA586F-9DD6-4C66-85E1-79FCF2338E0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310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0287"/>
            <a:ext cx="7772400" cy="1358677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fld id="{CD34250A-EC05-44F5-940E-B7B92B12169F}" type="datetime1">
              <a:rPr lang="en-US" smtClean="0"/>
              <a:t>7/7/2023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7AD4E47A-45E5-41B6-8B25-DB074255DA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41353" y="275772"/>
            <a:ext cx="1255571" cy="1242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610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6705600"/>
            <a:ext cx="2486537" cy="152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2018806" y="6705600"/>
            <a:ext cx="3490002" cy="152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5508807" y="6705600"/>
            <a:ext cx="617517" cy="152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6126325" y="6705600"/>
            <a:ext cx="1793174" cy="152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1"/>
          <p:cNvSpPr/>
          <p:nvPr userDrawn="1"/>
        </p:nvSpPr>
        <p:spPr>
          <a:xfrm flipH="1">
            <a:off x="7677397" y="5830785"/>
            <a:ext cx="1466603" cy="1027216"/>
          </a:xfrm>
          <a:custGeom>
            <a:avLst/>
            <a:gdLst>
              <a:gd name="connsiteX0" fmla="*/ 0 w 1564574"/>
              <a:gd name="connsiteY0" fmla="*/ 0 h 800431"/>
              <a:gd name="connsiteX1" fmla="*/ 1564574 w 1564574"/>
              <a:gd name="connsiteY1" fmla="*/ 0 h 800431"/>
              <a:gd name="connsiteX2" fmla="*/ 1564574 w 1564574"/>
              <a:gd name="connsiteY2" fmla="*/ 800431 h 800431"/>
              <a:gd name="connsiteX3" fmla="*/ 0 w 1564574"/>
              <a:gd name="connsiteY3" fmla="*/ 800431 h 800431"/>
              <a:gd name="connsiteX4" fmla="*/ 0 w 1564574"/>
              <a:gd name="connsiteY4" fmla="*/ 0 h 800431"/>
              <a:gd name="connsiteX0" fmla="*/ 0 w 1564574"/>
              <a:gd name="connsiteY0" fmla="*/ 0 h 800431"/>
              <a:gd name="connsiteX1" fmla="*/ 681980 w 1564574"/>
              <a:gd name="connsiteY1" fmla="*/ 349858 h 800431"/>
              <a:gd name="connsiteX2" fmla="*/ 1564574 w 1564574"/>
              <a:gd name="connsiteY2" fmla="*/ 800431 h 800431"/>
              <a:gd name="connsiteX3" fmla="*/ 0 w 1564574"/>
              <a:gd name="connsiteY3" fmla="*/ 800431 h 800431"/>
              <a:gd name="connsiteX4" fmla="*/ 0 w 1564574"/>
              <a:gd name="connsiteY4" fmla="*/ 0 h 800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4574" h="800431">
                <a:moveTo>
                  <a:pt x="0" y="0"/>
                </a:moveTo>
                <a:lnTo>
                  <a:pt x="681980" y="349858"/>
                </a:lnTo>
                <a:lnTo>
                  <a:pt x="1564574" y="800431"/>
                </a:lnTo>
                <a:lnTo>
                  <a:pt x="0" y="8004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0" y="0"/>
            <a:ext cx="9144000" cy="834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 userDrawn="1"/>
        </p:nvSpPr>
        <p:spPr>
          <a:xfrm>
            <a:off x="7480111" y="5735782"/>
            <a:ext cx="1663889" cy="969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540" y="214256"/>
            <a:ext cx="8686800" cy="4728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540" y="966156"/>
            <a:ext cx="8686800" cy="553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32913" y="6516914"/>
            <a:ext cx="2133600" cy="204561"/>
          </a:xfrm>
        </p:spPr>
        <p:txBody>
          <a:bodyPr/>
          <a:lstStyle/>
          <a:p>
            <a:fld id="{C9AB9B42-235F-4885-87BE-694503F83EF3}" type="datetime1">
              <a:rPr lang="en-US" smtClean="0"/>
              <a:t>7/7/2023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1993" y="6516914"/>
            <a:ext cx="2133600" cy="204561"/>
          </a:xfrm>
        </p:spPr>
        <p:txBody>
          <a:bodyPr/>
          <a:lstStyle/>
          <a:p>
            <a:fld id="{7AD4E47A-45E5-41B6-8B25-DB074255D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007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705600"/>
            <a:ext cx="2486537" cy="152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018806" y="6705600"/>
            <a:ext cx="3490002" cy="152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5508807" y="6705600"/>
            <a:ext cx="617517" cy="152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6126325" y="6705600"/>
            <a:ext cx="1793174" cy="152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1"/>
          <p:cNvSpPr/>
          <p:nvPr userDrawn="1"/>
        </p:nvSpPr>
        <p:spPr>
          <a:xfrm flipH="1">
            <a:off x="7677397" y="5830785"/>
            <a:ext cx="1466603" cy="1027216"/>
          </a:xfrm>
          <a:custGeom>
            <a:avLst/>
            <a:gdLst>
              <a:gd name="connsiteX0" fmla="*/ 0 w 1564574"/>
              <a:gd name="connsiteY0" fmla="*/ 0 h 800431"/>
              <a:gd name="connsiteX1" fmla="*/ 1564574 w 1564574"/>
              <a:gd name="connsiteY1" fmla="*/ 0 h 800431"/>
              <a:gd name="connsiteX2" fmla="*/ 1564574 w 1564574"/>
              <a:gd name="connsiteY2" fmla="*/ 800431 h 800431"/>
              <a:gd name="connsiteX3" fmla="*/ 0 w 1564574"/>
              <a:gd name="connsiteY3" fmla="*/ 800431 h 800431"/>
              <a:gd name="connsiteX4" fmla="*/ 0 w 1564574"/>
              <a:gd name="connsiteY4" fmla="*/ 0 h 800431"/>
              <a:gd name="connsiteX0" fmla="*/ 0 w 1564574"/>
              <a:gd name="connsiteY0" fmla="*/ 0 h 800431"/>
              <a:gd name="connsiteX1" fmla="*/ 681980 w 1564574"/>
              <a:gd name="connsiteY1" fmla="*/ 349858 h 800431"/>
              <a:gd name="connsiteX2" fmla="*/ 1564574 w 1564574"/>
              <a:gd name="connsiteY2" fmla="*/ 800431 h 800431"/>
              <a:gd name="connsiteX3" fmla="*/ 0 w 1564574"/>
              <a:gd name="connsiteY3" fmla="*/ 800431 h 800431"/>
              <a:gd name="connsiteX4" fmla="*/ 0 w 1564574"/>
              <a:gd name="connsiteY4" fmla="*/ 0 h 800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4574" h="800431">
                <a:moveTo>
                  <a:pt x="0" y="0"/>
                </a:moveTo>
                <a:lnTo>
                  <a:pt x="681980" y="349858"/>
                </a:lnTo>
                <a:lnTo>
                  <a:pt x="1564574" y="800431"/>
                </a:lnTo>
                <a:lnTo>
                  <a:pt x="0" y="8004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7480111" y="5735782"/>
            <a:ext cx="1663889" cy="969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540" y="214256"/>
            <a:ext cx="8686800" cy="4728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540" y="966156"/>
            <a:ext cx="8686800" cy="553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32913" y="6516914"/>
            <a:ext cx="2133600" cy="204561"/>
          </a:xfrm>
        </p:spPr>
        <p:txBody>
          <a:bodyPr/>
          <a:lstStyle/>
          <a:p>
            <a:fld id="{2AF41B9B-A997-448F-8F27-833D11F38E1F}" type="datetime1">
              <a:rPr lang="en-US" smtClean="0"/>
              <a:t>7/7/2023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1993" y="6516914"/>
            <a:ext cx="2133600" cy="204561"/>
          </a:xfrm>
        </p:spPr>
        <p:txBody>
          <a:bodyPr/>
          <a:lstStyle/>
          <a:p>
            <a:fld id="{7AD4E47A-45E5-41B6-8B25-DB074255D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490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705600"/>
            <a:ext cx="2486537" cy="152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2018806" y="6705600"/>
            <a:ext cx="3490002" cy="152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5508807" y="6705600"/>
            <a:ext cx="617517" cy="152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6126325" y="6705600"/>
            <a:ext cx="1793174" cy="152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 flipH="1">
            <a:off x="7677397" y="5830785"/>
            <a:ext cx="1466603" cy="1027216"/>
          </a:xfrm>
          <a:custGeom>
            <a:avLst/>
            <a:gdLst>
              <a:gd name="connsiteX0" fmla="*/ 0 w 1564574"/>
              <a:gd name="connsiteY0" fmla="*/ 0 h 800431"/>
              <a:gd name="connsiteX1" fmla="*/ 1564574 w 1564574"/>
              <a:gd name="connsiteY1" fmla="*/ 0 h 800431"/>
              <a:gd name="connsiteX2" fmla="*/ 1564574 w 1564574"/>
              <a:gd name="connsiteY2" fmla="*/ 800431 h 800431"/>
              <a:gd name="connsiteX3" fmla="*/ 0 w 1564574"/>
              <a:gd name="connsiteY3" fmla="*/ 800431 h 800431"/>
              <a:gd name="connsiteX4" fmla="*/ 0 w 1564574"/>
              <a:gd name="connsiteY4" fmla="*/ 0 h 800431"/>
              <a:gd name="connsiteX0" fmla="*/ 0 w 1564574"/>
              <a:gd name="connsiteY0" fmla="*/ 0 h 800431"/>
              <a:gd name="connsiteX1" fmla="*/ 681980 w 1564574"/>
              <a:gd name="connsiteY1" fmla="*/ 349858 h 800431"/>
              <a:gd name="connsiteX2" fmla="*/ 1564574 w 1564574"/>
              <a:gd name="connsiteY2" fmla="*/ 800431 h 800431"/>
              <a:gd name="connsiteX3" fmla="*/ 0 w 1564574"/>
              <a:gd name="connsiteY3" fmla="*/ 800431 h 800431"/>
              <a:gd name="connsiteX4" fmla="*/ 0 w 1564574"/>
              <a:gd name="connsiteY4" fmla="*/ 0 h 800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4574" h="800431">
                <a:moveTo>
                  <a:pt x="0" y="0"/>
                </a:moveTo>
                <a:lnTo>
                  <a:pt x="681980" y="349858"/>
                </a:lnTo>
                <a:lnTo>
                  <a:pt x="1564574" y="800431"/>
                </a:lnTo>
                <a:lnTo>
                  <a:pt x="0" y="8004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9144000" cy="834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7480111" y="5735782"/>
            <a:ext cx="1663889" cy="969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540" y="214256"/>
            <a:ext cx="8686800" cy="4728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1540" y="966156"/>
            <a:ext cx="4254260" cy="553815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66156"/>
            <a:ext cx="4280140" cy="553815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1539" y="6516914"/>
            <a:ext cx="2133600" cy="204561"/>
          </a:xfrm>
        </p:spPr>
        <p:txBody>
          <a:bodyPr/>
          <a:lstStyle/>
          <a:p>
            <a:fld id="{1A69010A-0356-49EB-9911-E7388C101EC5}" type="datetime1">
              <a:rPr lang="en-US" smtClean="0"/>
              <a:t>7/7/2023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03366" y="6516914"/>
            <a:ext cx="2133600" cy="204561"/>
          </a:xfrm>
        </p:spPr>
        <p:txBody>
          <a:bodyPr/>
          <a:lstStyle/>
          <a:p>
            <a:fld id="{7AD4E47A-45E5-41B6-8B25-DB074255D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408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705600"/>
            <a:ext cx="2486537" cy="152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2018806" y="6705600"/>
            <a:ext cx="3490002" cy="152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5508807" y="6705600"/>
            <a:ext cx="617517" cy="152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6126325" y="6705600"/>
            <a:ext cx="1793174" cy="152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 flipH="1">
            <a:off x="7677397" y="5830785"/>
            <a:ext cx="1466603" cy="1027216"/>
          </a:xfrm>
          <a:custGeom>
            <a:avLst/>
            <a:gdLst>
              <a:gd name="connsiteX0" fmla="*/ 0 w 1564574"/>
              <a:gd name="connsiteY0" fmla="*/ 0 h 800431"/>
              <a:gd name="connsiteX1" fmla="*/ 1564574 w 1564574"/>
              <a:gd name="connsiteY1" fmla="*/ 0 h 800431"/>
              <a:gd name="connsiteX2" fmla="*/ 1564574 w 1564574"/>
              <a:gd name="connsiteY2" fmla="*/ 800431 h 800431"/>
              <a:gd name="connsiteX3" fmla="*/ 0 w 1564574"/>
              <a:gd name="connsiteY3" fmla="*/ 800431 h 800431"/>
              <a:gd name="connsiteX4" fmla="*/ 0 w 1564574"/>
              <a:gd name="connsiteY4" fmla="*/ 0 h 800431"/>
              <a:gd name="connsiteX0" fmla="*/ 0 w 1564574"/>
              <a:gd name="connsiteY0" fmla="*/ 0 h 800431"/>
              <a:gd name="connsiteX1" fmla="*/ 681980 w 1564574"/>
              <a:gd name="connsiteY1" fmla="*/ 349858 h 800431"/>
              <a:gd name="connsiteX2" fmla="*/ 1564574 w 1564574"/>
              <a:gd name="connsiteY2" fmla="*/ 800431 h 800431"/>
              <a:gd name="connsiteX3" fmla="*/ 0 w 1564574"/>
              <a:gd name="connsiteY3" fmla="*/ 800431 h 800431"/>
              <a:gd name="connsiteX4" fmla="*/ 0 w 1564574"/>
              <a:gd name="connsiteY4" fmla="*/ 0 h 800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4574" h="800431">
                <a:moveTo>
                  <a:pt x="0" y="0"/>
                </a:moveTo>
                <a:lnTo>
                  <a:pt x="681980" y="349858"/>
                </a:lnTo>
                <a:lnTo>
                  <a:pt x="1564574" y="800431"/>
                </a:lnTo>
                <a:lnTo>
                  <a:pt x="0" y="8004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7480111" y="5735782"/>
            <a:ext cx="1663889" cy="969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540" y="214256"/>
            <a:ext cx="8686800" cy="47284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1540" y="966156"/>
            <a:ext cx="4254260" cy="553815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66156"/>
            <a:ext cx="4280140" cy="5538157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1539" y="6516914"/>
            <a:ext cx="2133600" cy="204561"/>
          </a:xfrm>
        </p:spPr>
        <p:txBody>
          <a:bodyPr/>
          <a:lstStyle/>
          <a:p>
            <a:fld id="{0FDD3D66-4D1F-4A14-B9E0-FF1EEEB5433D}" type="datetime1">
              <a:rPr lang="en-US" smtClean="0"/>
              <a:t>7/7/2023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03366" y="6516914"/>
            <a:ext cx="2133600" cy="204561"/>
          </a:xfrm>
        </p:spPr>
        <p:txBody>
          <a:bodyPr/>
          <a:lstStyle/>
          <a:p>
            <a:fld id="{7AD4E47A-45E5-41B6-8B25-DB074255D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67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705600"/>
            <a:ext cx="2486537" cy="152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2018806" y="6705600"/>
            <a:ext cx="3490002" cy="152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5508807" y="6705600"/>
            <a:ext cx="617517" cy="152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6126325" y="6705600"/>
            <a:ext cx="1793174" cy="152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 flipH="1">
            <a:off x="7677397" y="5830785"/>
            <a:ext cx="1466603" cy="1027216"/>
          </a:xfrm>
          <a:custGeom>
            <a:avLst/>
            <a:gdLst>
              <a:gd name="connsiteX0" fmla="*/ 0 w 1564574"/>
              <a:gd name="connsiteY0" fmla="*/ 0 h 800431"/>
              <a:gd name="connsiteX1" fmla="*/ 1564574 w 1564574"/>
              <a:gd name="connsiteY1" fmla="*/ 0 h 800431"/>
              <a:gd name="connsiteX2" fmla="*/ 1564574 w 1564574"/>
              <a:gd name="connsiteY2" fmla="*/ 800431 h 800431"/>
              <a:gd name="connsiteX3" fmla="*/ 0 w 1564574"/>
              <a:gd name="connsiteY3" fmla="*/ 800431 h 800431"/>
              <a:gd name="connsiteX4" fmla="*/ 0 w 1564574"/>
              <a:gd name="connsiteY4" fmla="*/ 0 h 800431"/>
              <a:gd name="connsiteX0" fmla="*/ 0 w 1564574"/>
              <a:gd name="connsiteY0" fmla="*/ 0 h 800431"/>
              <a:gd name="connsiteX1" fmla="*/ 681980 w 1564574"/>
              <a:gd name="connsiteY1" fmla="*/ 349858 h 800431"/>
              <a:gd name="connsiteX2" fmla="*/ 1564574 w 1564574"/>
              <a:gd name="connsiteY2" fmla="*/ 800431 h 800431"/>
              <a:gd name="connsiteX3" fmla="*/ 0 w 1564574"/>
              <a:gd name="connsiteY3" fmla="*/ 800431 h 800431"/>
              <a:gd name="connsiteX4" fmla="*/ 0 w 1564574"/>
              <a:gd name="connsiteY4" fmla="*/ 0 h 800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64574" h="800431">
                <a:moveTo>
                  <a:pt x="0" y="0"/>
                </a:moveTo>
                <a:lnTo>
                  <a:pt x="681980" y="349858"/>
                </a:lnTo>
                <a:lnTo>
                  <a:pt x="1564574" y="800431"/>
                </a:lnTo>
                <a:lnTo>
                  <a:pt x="0" y="8004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83457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486" y="187554"/>
            <a:ext cx="8686800" cy="4728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7C95F-BD86-4830-8521-8F8ADB7FF04E}" type="datetime1">
              <a:rPr lang="en-US" smtClean="0"/>
              <a:t>7/7/2023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7480111" y="5735782"/>
            <a:ext cx="1663889" cy="969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E47A-45E5-41B6-8B25-DB074255D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961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98876" y="2070196"/>
            <a:ext cx="2746248" cy="2717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380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1540" y="214256"/>
            <a:ext cx="8686800" cy="4728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1540" y="966156"/>
            <a:ext cx="8686800" cy="553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1540" y="6516914"/>
            <a:ext cx="2133600" cy="204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A4521FF0-BF16-41B2-88A1-662E289715F5}" type="datetime1">
              <a:rPr lang="en-US" smtClean="0"/>
              <a:t>7/7/2023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16914"/>
            <a:ext cx="2895600" cy="204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03366" y="6516914"/>
            <a:ext cx="2133600" cy="204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7AD4E47A-45E5-41B6-8B25-DB074255DA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680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3" r:id="rId3"/>
    <p:sldLayoutId id="2147483652" r:id="rId4"/>
    <p:sldLayoutId id="2147483664" r:id="rId5"/>
    <p:sldLayoutId id="2147483662" r:id="rId6"/>
    <p:sldLayoutId id="2147483655" r:id="rId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3FD9A0E-9162-46C6-BE35-3B352E1D76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10CFR50.69 Implementation</a:t>
            </a:r>
            <a:br>
              <a:rPr lang="en-US" sz="3000" dirty="0"/>
            </a:br>
            <a:endParaRPr lang="en-US" sz="3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ACBF75-9ED7-3C4B-5DBF-3A25A61C25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Carrie Gilbreath</a:t>
            </a:r>
          </a:p>
          <a:p>
            <a:r>
              <a:rPr lang="en-US" dirty="0"/>
              <a:t>Southern Nuclear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02D0F2E-6123-757B-1714-DEA4E04D2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E47A-45E5-41B6-8B25-DB074255DA2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536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6F3B8-3C2E-1AAD-7920-4AABDC623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50.69 Alternative Treatments – Procurement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94A521B2-AA7F-DDB8-6E2F-B0382D6A23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4599595"/>
              </p:ext>
            </p:extLst>
          </p:nvPr>
        </p:nvGraphicFramePr>
        <p:xfrm>
          <a:off x="241300" y="966788"/>
          <a:ext cx="8501867" cy="247463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302726">
                  <a:extLst>
                    <a:ext uri="{9D8B030D-6E8A-4147-A177-3AD203B41FA5}">
                      <a16:colId xmlns:a16="http://schemas.microsoft.com/office/drawing/2014/main" val="1131868320"/>
                    </a:ext>
                  </a:extLst>
                </a:gridCol>
                <a:gridCol w="1422053">
                  <a:extLst>
                    <a:ext uri="{9D8B030D-6E8A-4147-A177-3AD203B41FA5}">
                      <a16:colId xmlns:a16="http://schemas.microsoft.com/office/drawing/2014/main" val="3824591759"/>
                    </a:ext>
                  </a:extLst>
                </a:gridCol>
                <a:gridCol w="2888544">
                  <a:extLst>
                    <a:ext uri="{9D8B030D-6E8A-4147-A177-3AD203B41FA5}">
                      <a16:colId xmlns:a16="http://schemas.microsoft.com/office/drawing/2014/main" val="853459555"/>
                    </a:ext>
                  </a:extLst>
                </a:gridCol>
                <a:gridCol w="2888544">
                  <a:extLst>
                    <a:ext uri="{9D8B030D-6E8A-4147-A177-3AD203B41FA5}">
                      <a16:colId xmlns:a16="http://schemas.microsoft.com/office/drawing/2014/main" val="1210088750"/>
                    </a:ext>
                  </a:extLst>
                </a:gridCol>
              </a:tblGrid>
              <a:tr h="341766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Procurement Savings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 defTabSz="77724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 defTabSz="77724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0889258"/>
                  </a:ext>
                </a:extLst>
              </a:tr>
              <a:tr h="4826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</a:rPr>
                        <a:t>Plant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# of Systems Approved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77724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</a:rPr>
                        <a:t>Approximate Procurement Savings for Installed Parts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77724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</a:rPr>
                        <a:t>Approximate Procurement Savings Opportunity (Life of Plant)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4834783"/>
                  </a:ext>
                </a:extLst>
              </a:tr>
              <a:tr h="51345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Vogtle 1&amp;2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</a:rPr>
                        <a:t>$2,483,980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</a:rPr>
                        <a:t>$6,258,360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10105"/>
                  </a:ext>
                </a:extLst>
              </a:tr>
              <a:tr h="4278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Farley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</a:rPr>
                        <a:t>$240,978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</a:rPr>
                        <a:t>$4,182,280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6336117"/>
                  </a:ext>
                </a:extLst>
              </a:tr>
              <a:tr h="4278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Hatch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</a:rPr>
                        <a:t>$149,046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</a:rPr>
                        <a:t>$2,000,000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0970757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705E13-2C39-CC1E-ED9A-A3B047C01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E47A-45E5-41B6-8B25-DB074255DA2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43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5F67B-A007-8A6F-6C0A-27CECB9C4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4256"/>
            <a:ext cx="8928340" cy="472848"/>
          </a:xfrm>
        </p:spPr>
        <p:txBody>
          <a:bodyPr>
            <a:normAutofit fontScale="90000"/>
          </a:bodyPr>
          <a:lstStyle/>
          <a:p>
            <a:r>
              <a:rPr lang="en-US" dirty="0"/>
              <a:t>Implementation Tips and Lessons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0A5B5-7E13-54AC-5502-207BCD3FC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Think 50.69 early and often, especially in Design space.  </a:t>
            </a:r>
          </a:p>
          <a:p>
            <a:pPr lvl="1"/>
            <a:r>
              <a:rPr lang="en-US" dirty="0"/>
              <a:t>Salvaging Opportunities vs. Maximizing Benefits</a:t>
            </a:r>
          </a:p>
          <a:p>
            <a:endParaRPr lang="en-US" dirty="0"/>
          </a:p>
          <a:p>
            <a:r>
              <a:rPr lang="en-US" dirty="0"/>
              <a:t>Include all affected departments in change management for 50.69</a:t>
            </a:r>
          </a:p>
          <a:p>
            <a:pPr lvl="1"/>
            <a:r>
              <a:rPr lang="en-US" dirty="0"/>
              <a:t>Team Sport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Align PRA model updates with 50.69 Periodic Review</a:t>
            </a:r>
          </a:p>
          <a:p>
            <a:endParaRPr lang="en-US" dirty="0"/>
          </a:p>
          <a:p>
            <a:r>
              <a:rPr lang="en-US" dirty="0"/>
              <a:t>Make it easy!!</a:t>
            </a:r>
          </a:p>
          <a:p>
            <a:pPr lvl="1"/>
            <a:r>
              <a:rPr lang="en-US" dirty="0"/>
              <a:t>Use what is in place</a:t>
            </a:r>
          </a:p>
          <a:p>
            <a:pPr lvl="1"/>
            <a:r>
              <a:rPr lang="en-US" dirty="0"/>
              <a:t>Do not add more process than what is needed</a:t>
            </a:r>
          </a:p>
          <a:p>
            <a:pPr lvl="1"/>
            <a:r>
              <a:rPr lang="en-US" dirty="0"/>
              <a:t>Ensure easy reinstatement of special treatments if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61416E-3705-44BE-CF43-4A92BD3B1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E47A-45E5-41B6-8B25-DB074255DA2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622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D9F70-D8DF-9993-1D3C-E6EA69675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50.69 Industry Groups and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71B13-2B0E-9CF2-E938-CA948493B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NEI 50.69 Implementation Task Force</a:t>
            </a:r>
          </a:p>
          <a:p>
            <a:pPr lvl="1"/>
            <a:r>
              <a:rPr lang="en-US" dirty="0"/>
              <a:t>Collaboration requested with DOWG on 50.69 in SDP</a:t>
            </a:r>
          </a:p>
          <a:p>
            <a:r>
              <a:rPr lang="en-US" dirty="0"/>
              <a:t>NEI 50.69 Licensing Task Force</a:t>
            </a:r>
          </a:p>
          <a:p>
            <a:r>
              <a:rPr lang="en-US" dirty="0"/>
              <a:t>BWROG 50.69 Subcommittee</a:t>
            </a:r>
          </a:p>
          <a:p>
            <a:r>
              <a:rPr lang="en-US" dirty="0"/>
              <a:t>PWROG Risk Management Committee</a:t>
            </a:r>
          </a:p>
          <a:p>
            <a:endParaRPr lang="en-US" dirty="0"/>
          </a:p>
          <a:p>
            <a:r>
              <a:rPr lang="en-US" dirty="0"/>
              <a:t>Key Dates:</a:t>
            </a:r>
          </a:p>
          <a:p>
            <a:pPr lvl="1"/>
            <a:r>
              <a:rPr lang="en-US" dirty="0"/>
              <a:t>EPRI 50.69 Workshop in Charlotte, NC - September 13-14. 2023</a:t>
            </a:r>
          </a:p>
          <a:p>
            <a:pPr lvl="1"/>
            <a:r>
              <a:rPr lang="en-US" dirty="0"/>
              <a:t>PWROG/BWROG 50.69 Summit in Scottsdale, AZ December 3-4, 2023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668E11-7271-4459-E6E4-5C02CAAAD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E47A-45E5-41B6-8B25-DB074255DA2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248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>
            <a:extLst>
              <a:ext uri="{FF2B5EF4-FFF2-40B4-BE49-F238E27FC236}">
                <a16:creationId xmlns:a16="http://schemas.microsoft.com/office/drawing/2014/main" id="{61EBE280-C270-FA41-A430-065C744A7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Questions?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0097379-9AE8-AE45-B752-31645E6DD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609585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60958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8203A8B-BBB3-754B-9D6D-000903116BD2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54D72A8D-A3AA-407C-A987-8EF606A4A9B4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760214" y="2724412"/>
            <a:ext cx="7623572" cy="2524464"/>
          </a:xfrm>
          <a:prstGeom prst="rect">
            <a:avLst/>
          </a:prstGeom>
        </p:spPr>
      </p:pic>
      <p:sp>
        <p:nvSpPr>
          <p:cNvPr id="9" name="Speech Bubble: Oval 8">
            <a:extLst>
              <a:ext uri="{FF2B5EF4-FFF2-40B4-BE49-F238E27FC236}">
                <a16:creationId xmlns:a16="http://schemas.microsoft.com/office/drawing/2014/main" id="{4485A9C8-EA76-431F-9FEB-ACF88C57C308}"/>
              </a:ext>
            </a:extLst>
          </p:cNvPr>
          <p:cNvSpPr/>
          <p:nvPr/>
        </p:nvSpPr>
        <p:spPr>
          <a:xfrm>
            <a:off x="6101522" y="1709457"/>
            <a:ext cx="1511300" cy="901700"/>
          </a:xfrm>
          <a:prstGeom prst="wedgeEllipse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Descope me!</a:t>
            </a:r>
          </a:p>
        </p:txBody>
      </p:sp>
      <p:sp>
        <p:nvSpPr>
          <p:cNvPr id="11" name="Speech Bubble: Oval 10">
            <a:extLst>
              <a:ext uri="{FF2B5EF4-FFF2-40B4-BE49-F238E27FC236}">
                <a16:creationId xmlns:a16="http://schemas.microsoft.com/office/drawing/2014/main" id="{E43E0B7A-42A2-4C3C-B554-168D527C7E8A}"/>
              </a:ext>
            </a:extLst>
          </p:cNvPr>
          <p:cNvSpPr/>
          <p:nvPr/>
        </p:nvSpPr>
        <p:spPr>
          <a:xfrm>
            <a:off x="1654596" y="1618519"/>
            <a:ext cx="1511300" cy="901700"/>
          </a:xfrm>
          <a:prstGeom prst="wedgeEllipse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Descope me!</a:t>
            </a:r>
          </a:p>
        </p:txBody>
      </p:sp>
      <p:sp>
        <p:nvSpPr>
          <p:cNvPr id="12" name="Speech Bubble: Oval 11">
            <a:extLst>
              <a:ext uri="{FF2B5EF4-FFF2-40B4-BE49-F238E27FC236}">
                <a16:creationId xmlns:a16="http://schemas.microsoft.com/office/drawing/2014/main" id="{E1E9C389-1F91-41EB-9C23-AD78DD79F64C}"/>
              </a:ext>
            </a:extLst>
          </p:cNvPr>
          <p:cNvSpPr/>
          <p:nvPr/>
        </p:nvSpPr>
        <p:spPr>
          <a:xfrm>
            <a:off x="4001317" y="1813317"/>
            <a:ext cx="1511300" cy="901700"/>
          </a:xfrm>
          <a:prstGeom prst="wedgeEllipse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Descope me!</a:t>
            </a:r>
          </a:p>
        </p:txBody>
      </p:sp>
    </p:spTree>
    <p:extLst>
      <p:ext uri="{BB962C8B-B14F-4D97-AF65-F5344CB8AC3E}">
        <p14:creationId xmlns:p14="http://schemas.microsoft.com/office/powerpoint/2010/main" val="907048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37687-BE87-474A-B288-5D4D65922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CATEGORIZATION PROCESS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122F6D8-F219-4D7C-8253-B9F43469DD00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300" y="1012325"/>
            <a:ext cx="8686800" cy="54461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4B198A-2B7D-01E5-9F59-73218B8B6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E47A-45E5-41B6-8B25-DB074255DA2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218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10 CFR 50.69 IMPACTS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54888E6-83B2-493C-970A-F170587DFA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3908" y="1738144"/>
            <a:ext cx="8464432" cy="310696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EC9099-85CA-85E7-8BF2-FE2659529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E47A-45E5-41B6-8B25-DB074255DA2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938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0D3B5-B42A-B307-847C-0603A0178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540" y="214256"/>
            <a:ext cx="8686800" cy="4728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700"/>
              <a:t>Where do savings come from?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0828211-EC02-D90D-0B6F-542F6D3840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4592161"/>
              </p:ext>
            </p:extLst>
          </p:nvPr>
        </p:nvGraphicFramePr>
        <p:xfrm>
          <a:off x="241540" y="966156"/>
          <a:ext cx="8686800" cy="553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5E99FE-665A-46EA-2226-3FF195DEE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E47A-45E5-41B6-8B25-DB074255DA2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26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44814-7FDE-472F-90A8-5AD10C722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Vogtle Categorized Systems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3099970-E7F5-46CA-8EEB-A39B27AF45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1749179"/>
              </p:ext>
            </p:extLst>
          </p:nvPr>
        </p:nvGraphicFramePr>
        <p:xfrm>
          <a:off x="308344" y="1038558"/>
          <a:ext cx="8511562" cy="5193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6821">
                  <a:extLst>
                    <a:ext uri="{9D8B030D-6E8A-4147-A177-3AD203B41FA5}">
                      <a16:colId xmlns:a16="http://schemas.microsoft.com/office/drawing/2014/main" val="3857104136"/>
                    </a:ext>
                  </a:extLst>
                </a:gridCol>
                <a:gridCol w="1284789">
                  <a:extLst>
                    <a:ext uri="{9D8B030D-6E8A-4147-A177-3AD203B41FA5}">
                      <a16:colId xmlns:a16="http://schemas.microsoft.com/office/drawing/2014/main" val="3768309786"/>
                    </a:ext>
                  </a:extLst>
                </a:gridCol>
                <a:gridCol w="983849">
                  <a:extLst>
                    <a:ext uri="{9D8B030D-6E8A-4147-A177-3AD203B41FA5}">
                      <a16:colId xmlns:a16="http://schemas.microsoft.com/office/drawing/2014/main" val="3940140520"/>
                    </a:ext>
                  </a:extLst>
                </a:gridCol>
                <a:gridCol w="1145893">
                  <a:extLst>
                    <a:ext uri="{9D8B030D-6E8A-4147-A177-3AD203B41FA5}">
                      <a16:colId xmlns:a16="http://schemas.microsoft.com/office/drawing/2014/main" val="2091225104"/>
                    </a:ext>
                  </a:extLst>
                </a:gridCol>
                <a:gridCol w="1099595">
                  <a:extLst>
                    <a:ext uri="{9D8B030D-6E8A-4147-A177-3AD203B41FA5}">
                      <a16:colId xmlns:a16="http://schemas.microsoft.com/office/drawing/2014/main" val="1284491147"/>
                    </a:ext>
                  </a:extLst>
                </a:gridCol>
                <a:gridCol w="1180615">
                  <a:extLst>
                    <a:ext uri="{9D8B030D-6E8A-4147-A177-3AD203B41FA5}">
                      <a16:colId xmlns:a16="http://schemas.microsoft.com/office/drawing/2014/main" val="4064804695"/>
                    </a:ext>
                  </a:extLst>
                </a:gridCol>
              </a:tblGrid>
              <a:tr h="181746"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System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RISC-1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RISC-2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RISC-3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RISC-4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53295291"/>
                  </a:ext>
                </a:extLst>
              </a:tr>
              <a:tr h="395564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Nuclear Service Cooling Water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247 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2541 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644 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3448 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71476357"/>
                  </a:ext>
                </a:extLst>
              </a:tr>
              <a:tr h="409304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Component Cooling Water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84 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12 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539 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422 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1057 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50733989"/>
                  </a:ext>
                </a:extLst>
              </a:tr>
              <a:tr h="304019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Containment Spray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97 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202 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80 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379 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15164826"/>
                  </a:ext>
                </a:extLst>
              </a:tr>
              <a:tr h="533374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Chemical &amp; Volume Control System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822 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91 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1739 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1197 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3849 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968670577"/>
                  </a:ext>
                </a:extLst>
              </a:tr>
              <a:tr h="533374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Essential Chilled Water System (Mechanical)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1344 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242 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1590 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48769382"/>
                  </a:ext>
                </a:extLst>
              </a:tr>
              <a:tr h="657442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Nuclear Instrumentation System (Electrical / I&amp;C)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16 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68 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104 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63132748"/>
                  </a:ext>
                </a:extLst>
              </a:tr>
              <a:tr h="657442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Radiation Monitor System (Electrical/I&amp;C)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364 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755 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1119 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501244716"/>
                  </a:ext>
                </a:extLst>
              </a:tr>
              <a:tr h="448898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Post-Accident Monitoring System (Electrical / I&amp;C)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0 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24 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1167977"/>
                  </a:ext>
                </a:extLst>
              </a:tr>
              <a:tr h="181746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Main Steam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232 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3205 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3445 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84359508"/>
                  </a:ext>
                </a:extLst>
              </a:tr>
              <a:tr h="302994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Emergency Diesel Generators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297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2224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1408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3937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7661668"/>
                  </a:ext>
                </a:extLst>
              </a:tr>
              <a:tr h="385011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Nuclear Sampling – Liquid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</a:rPr>
                        <a:t>0 </a:t>
                      </a:r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2860" marB="228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</a:rPr>
                        <a:t>0 </a:t>
                      </a:r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2860" marB="228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effectLst/>
                        </a:rPr>
                        <a:t>111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</a:rPr>
                        <a:t> 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2860" marB="228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</a:rPr>
                        <a:t>1650 </a:t>
                      </a:r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2860" marB="228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</a:rPr>
                        <a:t>1761 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2860" marB="228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231879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A02A9C-8EED-43E7-ABDE-1A32B1F68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E47A-45E5-41B6-8B25-DB074255DA2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902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70606-FF3F-4061-B88E-FD37DEFA6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Farley and Hatch Categorized Systems</a:t>
            </a:r>
          </a:p>
        </p:txBody>
      </p:sp>
      <p:graphicFrame>
        <p:nvGraphicFramePr>
          <p:cNvPr id="4" name="Content Placeholder 4">
            <a:extLst>
              <a:ext uri="{FF2B5EF4-FFF2-40B4-BE49-F238E27FC236}">
                <a16:creationId xmlns:a16="http://schemas.microsoft.com/office/drawing/2014/main" id="{6DD1BC06-81D4-4E87-AD64-6308513E05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4154256"/>
              </p:ext>
            </p:extLst>
          </p:nvPr>
        </p:nvGraphicFramePr>
        <p:xfrm>
          <a:off x="198407" y="942387"/>
          <a:ext cx="8642911" cy="55745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79800">
                  <a:extLst>
                    <a:ext uri="{9D8B030D-6E8A-4147-A177-3AD203B41FA5}">
                      <a16:colId xmlns:a16="http://schemas.microsoft.com/office/drawing/2014/main" val="3857104136"/>
                    </a:ext>
                  </a:extLst>
                </a:gridCol>
                <a:gridCol w="1008693">
                  <a:extLst>
                    <a:ext uri="{9D8B030D-6E8A-4147-A177-3AD203B41FA5}">
                      <a16:colId xmlns:a16="http://schemas.microsoft.com/office/drawing/2014/main" val="3768309786"/>
                    </a:ext>
                  </a:extLst>
                </a:gridCol>
                <a:gridCol w="1031359">
                  <a:extLst>
                    <a:ext uri="{9D8B030D-6E8A-4147-A177-3AD203B41FA5}">
                      <a16:colId xmlns:a16="http://schemas.microsoft.com/office/drawing/2014/main" val="3940140520"/>
                    </a:ext>
                  </a:extLst>
                </a:gridCol>
                <a:gridCol w="1095153">
                  <a:extLst>
                    <a:ext uri="{9D8B030D-6E8A-4147-A177-3AD203B41FA5}">
                      <a16:colId xmlns:a16="http://schemas.microsoft.com/office/drawing/2014/main" val="2091225104"/>
                    </a:ext>
                  </a:extLst>
                </a:gridCol>
                <a:gridCol w="956930">
                  <a:extLst>
                    <a:ext uri="{9D8B030D-6E8A-4147-A177-3AD203B41FA5}">
                      <a16:colId xmlns:a16="http://schemas.microsoft.com/office/drawing/2014/main" val="1284491147"/>
                    </a:ext>
                  </a:extLst>
                </a:gridCol>
                <a:gridCol w="1070976">
                  <a:extLst>
                    <a:ext uri="{9D8B030D-6E8A-4147-A177-3AD203B41FA5}">
                      <a16:colId xmlns:a16="http://schemas.microsoft.com/office/drawing/2014/main" val="4064804695"/>
                    </a:ext>
                  </a:extLst>
                </a:gridCol>
              </a:tblGrid>
              <a:tr h="387623"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System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RISC-1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RISC-2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RISC-3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RISC-4 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53295291"/>
                  </a:ext>
                </a:extLst>
              </a:tr>
              <a:tr h="449865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Farley Containment Spray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600" b="0">
                          <a:effectLst/>
                        </a:rPr>
                        <a:t>123 </a:t>
                      </a:r>
                      <a:endParaRPr lang="en-US" sz="1600" b="0" i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600" b="0">
                          <a:effectLst/>
                        </a:rPr>
                        <a:t>0 </a:t>
                      </a:r>
                      <a:endParaRPr lang="en-US" sz="1600" b="0" i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600" b="1" dirty="0">
                          <a:effectLst/>
                        </a:rPr>
                        <a:t>217 </a:t>
                      </a:r>
                      <a:endParaRPr lang="en-US" sz="1600" b="1" i="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600" b="0">
                          <a:effectLst/>
                        </a:rPr>
                        <a:t>114 </a:t>
                      </a:r>
                      <a:endParaRPr lang="en-US" sz="1600" b="0" i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600" b="0" dirty="0">
                          <a:effectLst/>
                        </a:rPr>
                        <a:t>454 </a:t>
                      </a:r>
                      <a:endParaRPr lang="en-US" sz="1600" b="0" i="0" dirty="0">
                        <a:effectLst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71476357"/>
                  </a:ext>
                </a:extLst>
              </a:tr>
              <a:tr h="542260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Farley Radiation Monitors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600" b="0" dirty="0">
                          <a:effectLst/>
                        </a:rPr>
                        <a:t>0 </a:t>
                      </a:r>
                      <a:endParaRPr lang="en-US" sz="1600" b="0" i="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600" b="0" dirty="0">
                          <a:effectLst/>
                        </a:rPr>
                        <a:t>0 </a:t>
                      </a:r>
                      <a:endParaRPr lang="en-US" sz="1600" b="0" i="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600" b="1" dirty="0">
                          <a:effectLst/>
                        </a:rPr>
                        <a:t>73 </a:t>
                      </a:r>
                      <a:endParaRPr lang="en-US" sz="1600" b="1" i="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600" b="0" dirty="0">
                          <a:effectLst/>
                        </a:rPr>
                        <a:t>854 </a:t>
                      </a:r>
                      <a:endParaRPr lang="en-US" sz="1600" b="0" i="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600" b="0" dirty="0">
                          <a:effectLst/>
                        </a:rPr>
                        <a:t>927 </a:t>
                      </a:r>
                      <a:endParaRPr lang="en-US" sz="1600" b="0" i="0" dirty="0">
                        <a:effectLst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50733989"/>
                  </a:ext>
                </a:extLst>
              </a:tr>
              <a:tr h="616689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Farley Penetration Room Filtration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600" b="0" dirty="0">
                          <a:effectLst/>
                        </a:rPr>
                        <a:t>0 </a:t>
                      </a:r>
                      <a:endParaRPr lang="en-US" sz="1600" b="0" i="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600" b="0" dirty="0">
                          <a:effectLst/>
                        </a:rPr>
                        <a:t>0 </a:t>
                      </a:r>
                      <a:endParaRPr lang="en-US" sz="1600" b="0" i="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600" b="1" dirty="0">
                          <a:effectLst/>
                        </a:rPr>
                        <a:t>338 </a:t>
                      </a:r>
                      <a:endParaRPr lang="en-US" sz="1600" b="1" i="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600" b="0" dirty="0">
                          <a:effectLst/>
                        </a:rPr>
                        <a:t>40 </a:t>
                      </a:r>
                      <a:endParaRPr lang="en-US" sz="1600" b="0" i="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600" b="0" dirty="0">
                          <a:effectLst/>
                        </a:rPr>
                        <a:t>378 </a:t>
                      </a:r>
                      <a:endParaRPr lang="en-US" sz="1600" b="0" i="0" dirty="0">
                        <a:effectLst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15164826"/>
                  </a:ext>
                </a:extLst>
              </a:tr>
              <a:tr h="715618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Farley Emergency Diesel Generator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/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</a:rPr>
                        <a:t>676 </a:t>
                      </a:r>
                      <a:endParaRPr lang="en-US" sz="1600" b="0" i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22860" marB="22860"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/>
                      <a:r>
                        <a:rPr lang="en-US" sz="1600" b="0" kern="1200">
                          <a:solidFill>
                            <a:schemeClr val="dk1"/>
                          </a:solidFill>
                          <a:effectLst/>
                        </a:rPr>
                        <a:t>0 </a:t>
                      </a:r>
                      <a:endParaRPr lang="en-US" sz="1600" b="0" i="0" kern="120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22860" marB="22860"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/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</a:rPr>
                        <a:t>2158 </a:t>
                      </a:r>
                      <a:endParaRPr lang="en-US" sz="1600" b="1" i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22860" marB="22860"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/>
                      <a:r>
                        <a:rPr lang="en-US" sz="1600" b="0" kern="1200">
                          <a:solidFill>
                            <a:schemeClr val="dk1"/>
                          </a:solidFill>
                          <a:effectLst/>
                        </a:rPr>
                        <a:t>301 </a:t>
                      </a:r>
                      <a:endParaRPr lang="en-US" sz="1600" b="0" i="0" kern="120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22860" marB="22860"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/>
                      <a:r>
                        <a:rPr lang="en-US" sz="1600" b="0" kern="1200">
                          <a:solidFill>
                            <a:schemeClr val="dk1"/>
                          </a:solidFill>
                          <a:effectLst/>
                        </a:rPr>
                        <a:t>3135 </a:t>
                      </a:r>
                      <a:endParaRPr lang="en-US" sz="1600" b="0" i="0" kern="120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22860" marB="228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49169232"/>
                  </a:ext>
                </a:extLst>
              </a:tr>
              <a:tr h="715618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Farley Main Feedwater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771" marB="22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/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</a:rPr>
                        <a:t>0 </a:t>
                      </a:r>
                      <a:endParaRPr lang="en-US" sz="1600" b="0" i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22860" marB="22860"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/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</a:rPr>
                        <a:t>0 </a:t>
                      </a:r>
                      <a:endParaRPr lang="en-US" sz="1600" b="0" i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22860" marB="22860"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/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</a:rPr>
                        <a:t>180 </a:t>
                      </a:r>
                      <a:endParaRPr lang="en-US" sz="1600" b="1" i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22860" marB="22860"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/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</a:rPr>
                        <a:t>1412 </a:t>
                      </a:r>
                      <a:endParaRPr lang="en-US" sz="1600" b="0" i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22860" marB="22860"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/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</a:rPr>
                        <a:t>1592 </a:t>
                      </a:r>
                      <a:endParaRPr lang="en-US" sz="1600" b="0" i="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22860" marB="228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37836545"/>
                  </a:ext>
                </a:extLst>
              </a:tr>
              <a:tr h="715618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Farley Main Steam</a:t>
                      </a:r>
                    </a:p>
                  </a:txBody>
                  <a:tcPr marL="0" marR="0" marT="22771" marB="22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/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326 </a:t>
                      </a:r>
                    </a:p>
                  </a:txBody>
                  <a:tcPr marT="22860" marB="22860"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/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118 </a:t>
                      </a:r>
                    </a:p>
                  </a:txBody>
                  <a:tcPr marT="22860" marB="22860"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/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714 </a:t>
                      </a:r>
                    </a:p>
                  </a:txBody>
                  <a:tcPr marT="22860" marB="22860"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/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1355 </a:t>
                      </a:r>
                    </a:p>
                  </a:txBody>
                  <a:tcPr marT="22860" marB="22860"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/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2513 </a:t>
                      </a:r>
                    </a:p>
                  </a:txBody>
                  <a:tcPr marT="22860" marB="228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40031763"/>
                  </a:ext>
                </a:extLst>
              </a:tr>
              <a:tr h="715618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</a:rPr>
                        <a:t>Hatch Plant Service Water</a:t>
                      </a: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22771" marB="22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600" b="0" dirty="0">
                          <a:effectLst/>
                        </a:rPr>
                        <a:t>195</a:t>
                      </a:r>
                      <a:endParaRPr lang="en-US" sz="1600" b="0" i="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600" b="0" dirty="0">
                          <a:effectLst/>
                        </a:rPr>
                        <a:t>18</a:t>
                      </a:r>
                      <a:endParaRPr lang="en-US" sz="1600" b="0" i="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600" b="1" dirty="0">
                          <a:effectLst/>
                        </a:rPr>
                        <a:t>2830</a:t>
                      </a:r>
                      <a:endParaRPr lang="en-US" sz="1600" b="1" i="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600" b="0" dirty="0">
                          <a:effectLst/>
                        </a:rPr>
                        <a:t>1904</a:t>
                      </a:r>
                      <a:endParaRPr lang="en-US" sz="1600" b="0" i="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600" b="0" dirty="0">
                          <a:effectLst/>
                        </a:rPr>
                        <a:t>4947 </a:t>
                      </a:r>
                      <a:endParaRPr lang="en-US" sz="1600" b="0" i="0" dirty="0">
                        <a:effectLst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48769382"/>
                  </a:ext>
                </a:extLst>
              </a:tr>
              <a:tr h="715618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Hatch Emergency Diesel Generator</a:t>
                      </a:r>
                    </a:p>
                  </a:txBody>
                  <a:tcPr marL="0" marR="0" marT="22771" marB="2277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/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155 </a:t>
                      </a:r>
                    </a:p>
                  </a:txBody>
                  <a:tcPr marT="22860" marB="228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/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11 </a:t>
                      </a:r>
                    </a:p>
                  </a:txBody>
                  <a:tcPr marT="22860" marB="228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/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1095 </a:t>
                      </a:r>
                    </a:p>
                  </a:txBody>
                  <a:tcPr marT="22860" marB="228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/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210 </a:t>
                      </a:r>
                    </a:p>
                  </a:txBody>
                  <a:tcPr marT="22860" marB="228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/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1471 </a:t>
                      </a:r>
                    </a:p>
                  </a:txBody>
                  <a:tcPr marT="22860" marB="228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1276104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3388F2-5AF6-5414-CCFD-DCD54AE5C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E47A-45E5-41B6-8B25-DB074255DA2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808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57FCB-D432-46E0-9F0A-5E077DF3D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Implementation Approach at SNC and 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C682B-2ED6-46BB-8E99-9A3860796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O&amp;M funded, level of effort, with contract support</a:t>
            </a:r>
          </a:p>
          <a:p>
            <a:endParaRPr lang="en-US" dirty="0"/>
          </a:p>
          <a:p>
            <a:r>
              <a:rPr lang="en-US" dirty="0"/>
              <a:t>Categorize 2-3 Systems categorized per station per year, as funding is available</a:t>
            </a:r>
          </a:p>
          <a:p>
            <a:pPr lvl="1"/>
            <a:r>
              <a:rPr lang="en-US" dirty="0"/>
              <a:t>Goal will be 30 at each station</a:t>
            </a:r>
          </a:p>
          <a:p>
            <a:pPr lvl="2"/>
            <a:r>
              <a:rPr lang="en-US" dirty="0"/>
              <a:t>17 for Vogtle</a:t>
            </a:r>
          </a:p>
          <a:p>
            <a:pPr lvl="2"/>
            <a:r>
              <a:rPr lang="en-US" dirty="0"/>
              <a:t>25 for Farley</a:t>
            </a:r>
          </a:p>
          <a:p>
            <a:pPr lvl="2"/>
            <a:r>
              <a:rPr lang="en-US" dirty="0"/>
              <a:t>29 for Hatch</a:t>
            </a:r>
          </a:p>
          <a:p>
            <a:endParaRPr lang="en-US" dirty="0"/>
          </a:p>
          <a:p>
            <a:r>
              <a:rPr lang="en-US" dirty="0"/>
              <a:t>Proactive use of 50.69 in Design process</a:t>
            </a:r>
          </a:p>
          <a:p>
            <a:pPr lvl="2"/>
            <a:r>
              <a:rPr lang="en-US" dirty="0"/>
              <a:t>MSIV Project Example</a:t>
            </a:r>
          </a:p>
          <a:p>
            <a:endParaRPr lang="en-US" dirty="0"/>
          </a:p>
          <a:p>
            <a:r>
              <a:rPr lang="en-US" dirty="0"/>
              <a:t>Maximize Preventative Maintenance Benefits</a:t>
            </a:r>
          </a:p>
          <a:p>
            <a:endParaRPr lang="en-US" dirty="0"/>
          </a:p>
          <a:p>
            <a:r>
              <a:rPr lang="en-US" dirty="0"/>
              <a:t>Seamless proactive RISC3 procurement in Outage and Daily activities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D71F0B-E36E-46EE-5660-FEEE98EF1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E47A-45E5-41B6-8B25-DB074255DA2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124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EC362-6E80-0749-BBFA-A5A234470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Programs Alternative Treatment Examples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921FC70-81D0-1FAB-9033-C3046F1F67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047" y="1258546"/>
            <a:ext cx="8373906" cy="4340907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CC9CF4-7812-AEC1-6218-ABF0C94CE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E47A-45E5-41B6-8B25-DB074255DA2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957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24C6D-077E-D422-BB82-DBEC33037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50.69 Alternative Treatments –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A9106-6F1B-FDE6-BB01-B8BC21B61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4CD9A9-A6D1-3D36-23A6-8A524F87A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E47A-45E5-41B6-8B25-DB074255DA24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97B019A-20EC-690C-FA11-0892029A80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323785"/>
              </p:ext>
            </p:extLst>
          </p:nvPr>
        </p:nvGraphicFramePr>
        <p:xfrm>
          <a:off x="241540" y="1055937"/>
          <a:ext cx="8501867" cy="4027817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018157">
                  <a:extLst>
                    <a:ext uri="{9D8B030D-6E8A-4147-A177-3AD203B41FA5}">
                      <a16:colId xmlns:a16="http://schemas.microsoft.com/office/drawing/2014/main" val="3444812323"/>
                    </a:ext>
                  </a:extLst>
                </a:gridCol>
                <a:gridCol w="1666524">
                  <a:extLst>
                    <a:ext uri="{9D8B030D-6E8A-4147-A177-3AD203B41FA5}">
                      <a16:colId xmlns:a16="http://schemas.microsoft.com/office/drawing/2014/main" val="3782790040"/>
                    </a:ext>
                  </a:extLst>
                </a:gridCol>
                <a:gridCol w="2735543">
                  <a:extLst>
                    <a:ext uri="{9D8B030D-6E8A-4147-A177-3AD203B41FA5}">
                      <a16:colId xmlns:a16="http://schemas.microsoft.com/office/drawing/2014/main" val="2354273791"/>
                    </a:ext>
                  </a:extLst>
                </a:gridCol>
                <a:gridCol w="3081643">
                  <a:extLst>
                    <a:ext uri="{9D8B030D-6E8A-4147-A177-3AD203B41FA5}">
                      <a16:colId xmlns:a16="http://schemas.microsoft.com/office/drawing/2014/main" val="1951461247"/>
                    </a:ext>
                  </a:extLst>
                </a:gridCol>
              </a:tblGrid>
              <a:tr h="290967">
                <a:tc gridSpan="4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Programmatic Progress and Savings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7043348"/>
                  </a:ext>
                </a:extLst>
              </a:tr>
              <a:tr h="4736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Plant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# of Systems Approved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# of Components Removed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Approximate PM Savings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(Life of Plant)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3555741"/>
                  </a:ext>
                </a:extLst>
              </a:tr>
              <a:tr h="15818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Vogtle 1&amp;2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EQ: 426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IST:  332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Appendix J: 20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MOV: 26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ISI Pres. Test: 5719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ISI Supports: 2900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Snubbers: 336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$20,415,751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391947"/>
                  </a:ext>
                </a:extLst>
              </a:tr>
              <a:tr h="50383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Farley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EQ: 124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IST: 8 </a:t>
                      </a:r>
                      <a:endParaRPr lang="en-US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$861,778​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2798527"/>
                  </a:ext>
                </a:extLst>
              </a:tr>
              <a:tr h="50629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Hatch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</a:rPr>
                        <a:t>EQ: 16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IST: 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$109,423​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3769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775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o-new">
      <a:dk1>
        <a:sysClr val="windowText" lastClr="000000"/>
      </a:dk1>
      <a:lt1>
        <a:sysClr val="window" lastClr="FFFFFF"/>
      </a:lt1>
      <a:dk2>
        <a:srgbClr val="626262"/>
      </a:dk2>
      <a:lt2>
        <a:srgbClr val="D8D8D8"/>
      </a:lt2>
      <a:accent1>
        <a:srgbClr val="007DB9"/>
      </a:accent1>
      <a:accent2>
        <a:srgbClr val="EC1C24"/>
      </a:accent2>
      <a:accent3>
        <a:srgbClr val="B2D235"/>
      </a:accent3>
      <a:accent4>
        <a:srgbClr val="00BCF1"/>
      </a:accent4>
      <a:accent5>
        <a:srgbClr val="2F4883"/>
      </a:accent5>
      <a:accent6>
        <a:srgbClr val="F79646"/>
      </a:accent6>
      <a:hlink>
        <a:srgbClr val="4060AF"/>
      </a:hlink>
      <a:folHlink>
        <a:srgbClr val="800080"/>
      </a:folHlink>
    </a:clrScheme>
    <a:fontScheme name="so-new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8A6CEDEA0A1A4D90A83D1B32D0DE0E" ma:contentTypeVersion="8" ma:contentTypeDescription="Create a new document." ma:contentTypeScope="" ma:versionID="2fa190bea8b68535aa332f49a8a4b3f7">
  <xsd:schema xmlns:xsd="http://www.w3.org/2001/XMLSchema" xmlns:xs="http://www.w3.org/2001/XMLSchema" xmlns:p="http://schemas.microsoft.com/office/2006/metadata/properties" xmlns:ns2="1ec271f4-6349-4cd9-869c-6d506de26124" xmlns:ns3="85e1f633-29c8-42a5-ba93-f2a48b6a683e" targetNamespace="http://schemas.microsoft.com/office/2006/metadata/properties" ma:root="true" ma:fieldsID="3efdf99e73dde35a8c2e7f8eec04c36e" ns2:_="" ns3:_="">
    <xsd:import namespace="1ec271f4-6349-4cd9-869c-6d506de26124"/>
    <xsd:import namespace="85e1f633-29c8-42a5-ba93-f2a48b6a6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c271f4-6349-4cd9-869c-6d506de261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1f633-29c8-42a5-ba93-f2a48b6a6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0E60FB-56E9-41CD-89DC-88B16055AD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c271f4-6349-4cd9-869c-6d506de26124"/>
    <ds:schemaRef ds:uri="85e1f633-29c8-42a5-ba93-f2a48b6a6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246FED1-4ADE-4340-A83E-76706751E56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330D0FD-26EB-42FD-80B4-17FD7B9CCA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2308</TotalTime>
  <Words>645</Words>
  <Application>Microsoft Office PowerPoint</Application>
  <PresentationFormat>On-screen Show (4:3)</PresentationFormat>
  <Paragraphs>251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Arial Unicode MS</vt:lpstr>
      <vt:lpstr>Calibri</vt:lpstr>
      <vt:lpstr>Office Theme</vt:lpstr>
      <vt:lpstr>10CFR50.69 Implementation </vt:lpstr>
      <vt:lpstr>CATEGORIZATION PROCESS</vt:lpstr>
      <vt:lpstr>10 CFR 50.69 IMPACTS</vt:lpstr>
      <vt:lpstr>Where do savings come from?</vt:lpstr>
      <vt:lpstr>Vogtle Categorized Systems</vt:lpstr>
      <vt:lpstr>Farley and Hatch Categorized Systems</vt:lpstr>
      <vt:lpstr>Implementation Approach at SNC and Goal</vt:lpstr>
      <vt:lpstr>Programs Alternative Treatment Examples</vt:lpstr>
      <vt:lpstr>50.69 Alternative Treatments – Programs</vt:lpstr>
      <vt:lpstr>50.69 Alternative Treatments – Procurement</vt:lpstr>
      <vt:lpstr>Implementation Tips and Lessons Learned</vt:lpstr>
      <vt:lpstr>50.69 Industry Groups and Events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CFR50.69 Application to Procurement</dc:title>
  <dc:creator>Wysor, J. Conrad</dc:creator>
  <cp:lastModifiedBy>Warren, Brent V</cp:lastModifiedBy>
  <cp:revision>68</cp:revision>
  <dcterms:created xsi:type="dcterms:W3CDTF">2019-05-07T14:30:47Z</dcterms:created>
  <dcterms:modified xsi:type="dcterms:W3CDTF">2023-07-07T16:16:28Z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0x0101001F8A6CEDEA0A1A4D90A83D1B32D0DE0E</vt:lpwstr>
  </property>
  <property fmtid="{D5CDD505-2E9C-101B-9397-08002B2CF9AE}" pid="4" name="MSIP_Label_ed3826ce-7c18-471d-9596-93de5bae332e_Enabled">
    <vt:lpwstr>true</vt:lpwstr>
  </property>
  <property fmtid="{D5CDD505-2E9C-101B-9397-08002B2CF9AE}" pid="5" name="MSIP_Label_ed3826ce-7c18-471d-9596-93de5bae332e_SetDate">
    <vt:lpwstr>2022-11-16T12:56:21Z</vt:lpwstr>
  </property>
  <property fmtid="{D5CDD505-2E9C-101B-9397-08002B2CF9AE}" pid="6" name="MSIP_Label_ed3826ce-7c18-471d-9596-93de5bae332e_Method">
    <vt:lpwstr>Standard</vt:lpwstr>
  </property>
  <property fmtid="{D5CDD505-2E9C-101B-9397-08002B2CF9AE}" pid="7" name="MSIP_Label_ed3826ce-7c18-471d-9596-93de5bae332e_Name">
    <vt:lpwstr>Internal</vt:lpwstr>
  </property>
  <property fmtid="{D5CDD505-2E9C-101B-9397-08002B2CF9AE}" pid="8" name="MSIP_Label_ed3826ce-7c18-471d-9596-93de5bae332e_SiteId">
    <vt:lpwstr>c0a02e2d-1186-410a-8895-0a4a252ebf17</vt:lpwstr>
  </property>
  <property fmtid="{D5CDD505-2E9C-101B-9397-08002B2CF9AE}" pid="9" name="MSIP_Label_ed3826ce-7c18-471d-9596-93de5bae332e_ActionId">
    <vt:lpwstr>f50404de-260d-4d5f-a526-6dc866fac283</vt:lpwstr>
  </property>
  <property fmtid="{D5CDD505-2E9C-101B-9397-08002B2CF9AE}" pid="10" name="MSIP_Label_ed3826ce-7c18-471d-9596-93de5bae332e_ContentBits">
    <vt:lpwstr>0</vt:lpwstr>
  </property>
</Properties>
</file>