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144" r:id="rId7"/>
    <p:sldId id="261" r:id="rId8"/>
    <p:sldId id="214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7/7/2023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7/7/2023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7/7/2023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7/7/2023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email">
              <a:extLst>
                <a:ext uri="{28A0092B-C50C-407E-A947-70E740481C1C}">
                  <a14:useLocalDpi xmlns:a14="http://schemas.microsoft.com/office/drawing/2010/main"/>
                </a:ext>
              </a:extLst>
            </a:blip>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7/7/2023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ommunity.nantel.org/working_groups/design_oversight_working_group_dow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4F375-C51A-241D-AD51-C9456742FF90}"/>
              </a:ext>
            </a:extLst>
          </p:cNvPr>
          <p:cNvSpPr>
            <a:spLocks noGrp="1"/>
          </p:cNvSpPr>
          <p:nvPr>
            <p:ph type="ctrTitle"/>
          </p:nvPr>
        </p:nvSpPr>
        <p:spPr/>
        <p:txBody>
          <a:bodyPr/>
          <a:lstStyle/>
          <a:p>
            <a:r>
              <a:rPr lang="en-US" dirty="0"/>
              <a:t>2023 Design Oversight Working Group (DOWG) Update</a:t>
            </a:r>
          </a:p>
        </p:txBody>
      </p:sp>
      <p:sp>
        <p:nvSpPr>
          <p:cNvPr id="3" name="Subtitle 2">
            <a:extLst>
              <a:ext uri="{FF2B5EF4-FFF2-40B4-BE49-F238E27FC236}">
                <a16:creationId xmlns:a16="http://schemas.microsoft.com/office/drawing/2014/main" id="{9E55DF18-82F6-8CF6-BC57-755D542442D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59585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E60CD-4A7B-3366-A293-03D4C1DCDC22}"/>
              </a:ext>
            </a:extLst>
          </p:cNvPr>
          <p:cNvSpPr>
            <a:spLocks noGrp="1"/>
          </p:cNvSpPr>
          <p:nvPr>
            <p:ph type="title"/>
          </p:nvPr>
        </p:nvSpPr>
        <p:spPr/>
        <p:txBody>
          <a:bodyPr/>
          <a:lstStyle/>
          <a:p>
            <a:r>
              <a:rPr lang="en-US" dirty="0"/>
              <a:t>DOWG Background</a:t>
            </a:r>
          </a:p>
        </p:txBody>
      </p:sp>
      <p:sp>
        <p:nvSpPr>
          <p:cNvPr id="3" name="Content Placeholder 2">
            <a:extLst>
              <a:ext uri="{FF2B5EF4-FFF2-40B4-BE49-F238E27FC236}">
                <a16:creationId xmlns:a16="http://schemas.microsoft.com/office/drawing/2014/main" id="{4A920B23-FF66-D753-5BA6-262F3BE63610}"/>
              </a:ext>
            </a:extLst>
          </p:cNvPr>
          <p:cNvSpPr>
            <a:spLocks noGrp="1"/>
          </p:cNvSpPr>
          <p:nvPr>
            <p:ph idx="1"/>
          </p:nvPr>
        </p:nvSpPr>
        <p:spPr/>
        <p:txBody>
          <a:bodyPr>
            <a:normAutofit/>
          </a:bodyPr>
          <a:lstStyle/>
          <a:p>
            <a:pPr marL="346075" indent="-346075">
              <a:buFont typeface="Arial" panose="020B0604020202020204" pitchFamily="34" charset="0"/>
              <a:buChar char="•"/>
            </a:pPr>
            <a:r>
              <a:rPr lang="en-US" sz="2800" dirty="0"/>
              <a:t>Design Oversight Working Group (DOWG) was originally formed in 2017 out of the Nuclear Promise Standard Design Process (SDP) initiative, ENG-003</a:t>
            </a:r>
          </a:p>
          <a:p>
            <a:pPr marL="346075" indent="-346075">
              <a:buFont typeface="Arial" panose="020B0604020202020204" pitchFamily="34" charset="0"/>
              <a:buChar char="•"/>
            </a:pPr>
            <a:r>
              <a:rPr lang="en-US" sz="2800" dirty="0"/>
              <a:t>Provides a permanent industry organizational structure to maintain the SDP and its related procedures:</a:t>
            </a:r>
          </a:p>
          <a:p>
            <a:pPr marL="638683" lvl="1" indent="-346075">
              <a:buFont typeface="Arial" panose="020B0604020202020204" pitchFamily="34" charset="0"/>
              <a:buChar char="•"/>
            </a:pPr>
            <a:r>
              <a:rPr lang="en-US" sz="2800" dirty="0"/>
              <a:t>To review and consider feedback/changes to the process </a:t>
            </a:r>
          </a:p>
          <a:p>
            <a:pPr marL="638683" lvl="1" indent="-346075">
              <a:buFont typeface="Arial" panose="020B0604020202020204" pitchFamily="34" charset="0"/>
              <a:buChar char="•"/>
            </a:pPr>
            <a:r>
              <a:rPr lang="en-US" sz="2800" dirty="0"/>
              <a:t>To review, approve and coordinate revisions to the industry procedures</a:t>
            </a:r>
          </a:p>
        </p:txBody>
      </p:sp>
    </p:spTree>
    <p:extLst>
      <p:ext uri="{BB962C8B-B14F-4D97-AF65-F5344CB8AC3E}">
        <p14:creationId xmlns:p14="http://schemas.microsoft.com/office/powerpoint/2010/main" val="51108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83541-3E0B-ABDC-32D5-B9367A6CC478}"/>
              </a:ext>
            </a:extLst>
          </p:cNvPr>
          <p:cNvSpPr>
            <a:spLocks noGrp="1"/>
          </p:cNvSpPr>
          <p:nvPr>
            <p:ph type="title"/>
          </p:nvPr>
        </p:nvSpPr>
        <p:spPr>
          <a:xfrm>
            <a:off x="1097280" y="286603"/>
            <a:ext cx="10058400" cy="648117"/>
          </a:xfrm>
        </p:spPr>
        <p:txBody>
          <a:bodyPr>
            <a:normAutofit fontScale="90000"/>
          </a:bodyPr>
          <a:lstStyle/>
          <a:p>
            <a:r>
              <a:rPr lang="en-US" dirty="0"/>
              <a:t>DOWG Members</a:t>
            </a:r>
          </a:p>
        </p:txBody>
      </p:sp>
      <p:graphicFrame>
        <p:nvGraphicFramePr>
          <p:cNvPr id="4" name="Content Placeholder 3">
            <a:extLst>
              <a:ext uri="{FF2B5EF4-FFF2-40B4-BE49-F238E27FC236}">
                <a16:creationId xmlns:a16="http://schemas.microsoft.com/office/drawing/2014/main" id="{3ED7D6D8-6A16-B889-2C87-C7DBFD86C583}"/>
              </a:ext>
            </a:extLst>
          </p:cNvPr>
          <p:cNvGraphicFramePr>
            <a:graphicFrameLocks noGrp="1"/>
          </p:cNvGraphicFramePr>
          <p:nvPr>
            <p:ph idx="1"/>
            <p:extLst>
              <p:ext uri="{D42A27DB-BD31-4B8C-83A1-F6EECF244321}">
                <p14:modId xmlns:p14="http://schemas.microsoft.com/office/powerpoint/2010/main" val="2251826644"/>
              </p:ext>
            </p:extLst>
          </p:nvPr>
        </p:nvGraphicFramePr>
        <p:xfrm>
          <a:off x="2479040" y="934720"/>
          <a:ext cx="7091680" cy="5540434"/>
        </p:xfrm>
        <a:graphic>
          <a:graphicData uri="http://schemas.openxmlformats.org/drawingml/2006/table">
            <a:tbl>
              <a:tblPr firstRow="1" firstCol="1" bandRow="1">
                <a:tableStyleId>{5C22544A-7EE6-4342-B048-85BDC9FD1C3A}</a:tableStyleId>
              </a:tblPr>
              <a:tblGrid>
                <a:gridCol w="3565042">
                  <a:extLst>
                    <a:ext uri="{9D8B030D-6E8A-4147-A177-3AD203B41FA5}">
                      <a16:colId xmlns:a16="http://schemas.microsoft.com/office/drawing/2014/main" val="812512724"/>
                    </a:ext>
                  </a:extLst>
                </a:gridCol>
                <a:gridCol w="3526638">
                  <a:extLst>
                    <a:ext uri="{9D8B030D-6E8A-4147-A177-3AD203B41FA5}">
                      <a16:colId xmlns:a16="http://schemas.microsoft.com/office/drawing/2014/main" val="3619341271"/>
                    </a:ext>
                  </a:extLst>
                </a:gridCol>
              </a:tblGrid>
              <a:tr h="242541">
                <a:tc>
                  <a:txBody>
                    <a:bodyPr/>
                    <a:lstStyle/>
                    <a:p>
                      <a:pPr marL="0" marR="0" algn="ctr">
                        <a:lnSpc>
                          <a:spcPct val="107000"/>
                        </a:lnSpc>
                        <a:spcBef>
                          <a:spcPts val="0"/>
                        </a:spcBef>
                        <a:spcAft>
                          <a:spcPts val="0"/>
                        </a:spcAft>
                      </a:pPr>
                      <a:r>
                        <a:rPr lang="en-US" sz="1600">
                          <a:effectLst/>
                        </a:rPr>
                        <a:t>Company/Utility/Alliance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Representative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7822160"/>
                  </a:ext>
                </a:extLst>
              </a:tr>
              <a:tr h="312467">
                <a:tc>
                  <a:txBody>
                    <a:bodyPr/>
                    <a:lstStyle/>
                    <a:p>
                      <a:pPr marL="0" marR="0" algn="ctr">
                        <a:lnSpc>
                          <a:spcPct val="107000"/>
                        </a:lnSpc>
                        <a:spcBef>
                          <a:spcPts val="0"/>
                        </a:spcBef>
                        <a:spcAft>
                          <a:spcPts val="0"/>
                        </a:spcAft>
                      </a:pPr>
                      <a:r>
                        <a:rPr lang="en-US" sz="1600">
                          <a:effectLst/>
                        </a:rPr>
                        <a:t>Arizona Power - Palo Verde - STARS Alliance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Art Amoroso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32883070"/>
                  </a:ext>
                </a:extLst>
              </a:tr>
              <a:tr h="242541">
                <a:tc>
                  <a:txBody>
                    <a:bodyPr/>
                    <a:lstStyle/>
                    <a:p>
                      <a:pPr marL="0" marR="0" algn="ctr">
                        <a:lnSpc>
                          <a:spcPct val="107000"/>
                        </a:lnSpc>
                        <a:spcBef>
                          <a:spcPts val="0"/>
                        </a:spcBef>
                        <a:spcAft>
                          <a:spcPts val="0"/>
                        </a:spcAft>
                      </a:pPr>
                      <a:r>
                        <a:rPr lang="en-US" sz="1600">
                          <a:effectLst/>
                        </a:rPr>
                        <a:t>Entergy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Nicholas Petit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069558"/>
                  </a:ext>
                </a:extLst>
              </a:tr>
              <a:tr h="242541">
                <a:tc>
                  <a:txBody>
                    <a:bodyPr/>
                    <a:lstStyle/>
                    <a:p>
                      <a:pPr marL="0" marR="0" algn="ctr">
                        <a:lnSpc>
                          <a:spcPct val="107000"/>
                        </a:lnSpc>
                        <a:spcBef>
                          <a:spcPts val="0"/>
                        </a:spcBef>
                        <a:spcAft>
                          <a:spcPts val="0"/>
                        </a:spcAft>
                      </a:pPr>
                      <a:r>
                        <a:rPr lang="en-US" sz="1600">
                          <a:effectLst/>
                        </a:rPr>
                        <a:t>TVA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Kim Hulvey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70874800"/>
                  </a:ext>
                </a:extLst>
              </a:tr>
              <a:tr h="242541">
                <a:tc>
                  <a:txBody>
                    <a:bodyPr/>
                    <a:lstStyle/>
                    <a:p>
                      <a:pPr marL="0" marR="0" algn="ctr">
                        <a:lnSpc>
                          <a:spcPct val="107000"/>
                        </a:lnSpc>
                        <a:spcBef>
                          <a:spcPts val="0"/>
                        </a:spcBef>
                        <a:spcAft>
                          <a:spcPts val="0"/>
                        </a:spcAft>
                      </a:pPr>
                      <a:r>
                        <a:rPr lang="en-US" sz="1600">
                          <a:effectLst/>
                        </a:rPr>
                        <a:t>Energy Harbor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Mark Gillis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53007889"/>
                  </a:ext>
                </a:extLst>
              </a:tr>
              <a:tr h="496309">
                <a:tc>
                  <a:txBody>
                    <a:bodyPr/>
                    <a:lstStyle/>
                    <a:p>
                      <a:pPr marL="0" marR="0" algn="ctr">
                        <a:lnSpc>
                          <a:spcPct val="107000"/>
                        </a:lnSpc>
                        <a:spcBef>
                          <a:spcPts val="0"/>
                        </a:spcBef>
                        <a:spcAft>
                          <a:spcPts val="0"/>
                        </a:spcAft>
                      </a:pPr>
                      <a:r>
                        <a:rPr lang="en-US" sz="1600">
                          <a:effectLst/>
                        </a:rPr>
                        <a:t>Energy Northwest - Columbia - USA Alliance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Dan Long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44783780"/>
                  </a:ext>
                </a:extLst>
              </a:tr>
              <a:tr h="496309">
                <a:tc>
                  <a:txBody>
                    <a:bodyPr/>
                    <a:lstStyle/>
                    <a:p>
                      <a:pPr marL="0" marR="0" algn="ctr">
                        <a:lnSpc>
                          <a:spcPct val="107000"/>
                        </a:lnSpc>
                        <a:spcBef>
                          <a:spcPts val="0"/>
                        </a:spcBef>
                        <a:spcAft>
                          <a:spcPts val="0"/>
                        </a:spcAft>
                      </a:pPr>
                      <a:r>
                        <a:rPr lang="en-US" sz="1600">
                          <a:effectLst/>
                        </a:rPr>
                        <a:t>Southern Nuclear*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Andrew Neal</a:t>
                      </a:r>
                    </a:p>
                    <a:p>
                      <a:pPr marL="0" marR="0" algn="ctr">
                        <a:lnSpc>
                          <a:spcPct val="107000"/>
                        </a:lnSpc>
                        <a:spcBef>
                          <a:spcPts val="0"/>
                        </a:spcBef>
                        <a:spcAft>
                          <a:spcPts val="0"/>
                        </a:spcAft>
                      </a:pPr>
                      <a:r>
                        <a:rPr lang="en-US" sz="1600">
                          <a:effectLst/>
                        </a:rPr>
                        <a:t>Chris Whitfield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88674527"/>
                  </a:ext>
                </a:extLst>
              </a:tr>
              <a:tr h="242541">
                <a:tc>
                  <a:txBody>
                    <a:bodyPr/>
                    <a:lstStyle/>
                    <a:p>
                      <a:pPr marL="0" marR="0" algn="ctr">
                        <a:lnSpc>
                          <a:spcPct val="107000"/>
                        </a:lnSpc>
                        <a:spcBef>
                          <a:spcPts val="0"/>
                        </a:spcBef>
                        <a:spcAft>
                          <a:spcPts val="0"/>
                        </a:spcAft>
                      </a:pPr>
                      <a:r>
                        <a:rPr lang="en-US" sz="1600">
                          <a:effectLst/>
                        </a:rPr>
                        <a:t>PSEG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James Boyer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06055020"/>
                  </a:ext>
                </a:extLst>
              </a:tr>
              <a:tr h="242541">
                <a:tc>
                  <a:txBody>
                    <a:bodyPr/>
                    <a:lstStyle/>
                    <a:p>
                      <a:pPr marL="0" marR="0" algn="ctr">
                        <a:lnSpc>
                          <a:spcPct val="107000"/>
                        </a:lnSpc>
                        <a:spcBef>
                          <a:spcPts val="0"/>
                        </a:spcBef>
                        <a:spcAft>
                          <a:spcPts val="0"/>
                        </a:spcAft>
                      </a:pPr>
                      <a:r>
                        <a:rPr lang="en-US" sz="1600">
                          <a:effectLst/>
                        </a:rPr>
                        <a:t>Duke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Mark Grantham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6945467"/>
                  </a:ext>
                </a:extLst>
              </a:tr>
              <a:tr h="242541">
                <a:tc>
                  <a:txBody>
                    <a:bodyPr/>
                    <a:lstStyle/>
                    <a:p>
                      <a:pPr marL="0" marR="0" algn="ctr">
                        <a:lnSpc>
                          <a:spcPct val="107000"/>
                        </a:lnSpc>
                        <a:spcBef>
                          <a:spcPts val="0"/>
                        </a:spcBef>
                        <a:spcAft>
                          <a:spcPts val="0"/>
                        </a:spcAft>
                      </a:pPr>
                      <a:r>
                        <a:rPr lang="en-US" sz="1600">
                          <a:effectLst/>
                        </a:rPr>
                        <a:t>Xcel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Matt Antony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648818"/>
                  </a:ext>
                </a:extLst>
              </a:tr>
              <a:tr h="496309">
                <a:tc>
                  <a:txBody>
                    <a:bodyPr/>
                    <a:lstStyle/>
                    <a:p>
                      <a:pPr marL="0" marR="0" algn="ctr">
                        <a:lnSpc>
                          <a:spcPct val="107000"/>
                        </a:lnSpc>
                        <a:spcBef>
                          <a:spcPts val="0"/>
                        </a:spcBef>
                        <a:spcAft>
                          <a:spcPts val="0"/>
                        </a:spcAft>
                      </a:pPr>
                      <a:r>
                        <a:rPr lang="en-US" sz="1600">
                          <a:effectLst/>
                        </a:rPr>
                        <a:t>Constellation*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Rich Hall – Chair</a:t>
                      </a:r>
                    </a:p>
                    <a:p>
                      <a:pPr marL="0" marR="0" algn="ctr">
                        <a:lnSpc>
                          <a:spcPct val="107000"/>
                        </a:lnSpc>
                        <a:spcBef>
                          <a:spcPts val="0"/>
                        </a:spcBef>
                        <a:spcAft>
                          <a:spcPts val="0"/>
                        </a:spcAft>
                      </a:pPr>
                      <a:r>
                        <a:rPr lang="en-US" sz="1600">
                          <a:effectLst/>
                        </a:rPr>
                        <a:t>David Olszewski – Vice Chair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8564014"/>
                  </a:ext>
                </a:extLst>
              </a:tr>
              <a:tr h="242541">
                <a:tc>
                  <a:txBody>
                    <a:bodyPr/>
                    <a:lstStyle/>
                    <a:p>
                      <a:pPr marL="0" marR="0" algn="ctr">
                        <a:lnSpc>
                          <a:spcPct val="107000"/>
                        </a:lnSpc>
                        <a:spcBef>
                          <a:spcPts val="0"/>
                        </a:spcBef>
                        <a:spcAft>
                          <a:spcPts val="0"/>
                        </a:spcAft>
                      </a:pPr>
                      <a:r>
                        <a:rPr lang="en-US" sz="1600">
                          <a:effectLst/>
                        </a:rPr>
                        <a:t>NextEra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Scott Forman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59261337"/>
                  </a:ext>
                </a:extLst>
              </a:tr>
              <a:tr h="478805">
                <a:tc>
                  <a:txBody>
                    <a:bodyPr/>
                    <a:lstStyle/>
                    <a:p>
                      <a:pPr marL="0" marR="0" algn="ctr">
                        <a:lnSpc>
                          <a:spcPct val="107000"/>
                        </a:lnSpc>
                        <a:spcBef>
                          <a:spcPts val="0"/>
                        </a:spcBef>
                        <a:spcAft>
                          <a:spcPts val="0"/>
                        </a:spcAft>
                      </a:pPr>
                      <a:r>
                        <a:rPr lang="en-US" sz="1600">
                          <a:effectLst/>
                        </a:rPr>
                        <a:t>Dominion*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Ethan Treptow</a:t>
                      </a:r>
                    </a:p>
                    <a:p>
                      <a:pPr marL="0" marR="0" algn="ctr">
                        <a:lnSpc>
                          <a:spcPct val="107000"/>
                        </a:lnSpc>
                        <a:spcBef>
                          <a:spcPts val="0"/>
                        </a:spcBef>
                        <a:spcAft>
                          <a:spcPts val="0"/>
                        </a:spcAft>
                      </a:pPr>
                      <a:r>
                        <a:rPr lang="en-US" sz="1600">
                          <a:effectLst/>
                        </a:rPr>
                        <a:t>Tim Knoebel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1125908"/>
                  </a:ext>
                </a:extLst>
              </a:tr>
              <a:tr h="496309">
                <a:tc>
                  <a:txBody>
                    <a:bodyPr/>
                    <a:lstStyle/>
                    <a:p>
                      <a:pPr marL="0" marR="0" algn="ctr">
                        <a:lnSpc>
                          <a:spcPct val="107000"/>
                        </a:lnSpc>
                        <a:spcBef>
                          <a:spcPts val="0"/>
                        </a:spcBef>
                        <a:spcAft>
                          <a:spcPts val="0"/>
                        </a:spcAft>
                      </a:pPr>
                      <a:r>
                        <a:rPr lang="en-US" sz="1600">
                          <a:effectLst/>
                        </a:rPr>
                        <a:t>MPR - represents eng vendors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Pete Carlone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1798566"/>
                  </a:ext>
                </a:extLst>
              </a:tr>
              <a:tr h="242541">
                <a:tc>
                  <a:txBody>
                    <a:bodyPr/>
                    <a:lstStyle/>
                    <a:p>
                      <a:pPr marL="0" marR="0" algn="ctr">
                        <a:lnSpc>
                          <a:spcPct val="107000"/>
                        </a:lnSpc>
                        <a:spcBef>
                          <a:spcPts val="0"/>
                        </a:spcBef>
                        <a:spcAft>
                          <a:spcPts val="0"/>
                        </a:spcAft>
                      </a:pPr>
                      <a:r>
                        <a:rPr lang="en-US" sz="1600">
                          <a:effectLst/>
                        </a:rPr>
                        <a:t>NEI - non voting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Tom Basso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9779208"/>
                  </a:ext>
                </a:extLst>
              </a:tr>
              <a:tr h="242541">
                <a:tc>
                  <a:txBody>
                    <a:bodyPr/>
                    <a:lstStyle/>
                    <a:p>
                      <a:pPr marL="0" marR="0" algn="ctr">
                        <a:lnSpc>
                          <a:spcPct val="107000"/>
                        </a:lnSpc>
                        <a:spcBef>
                          <a:spcPts val="0"/>
                        </a:spcBef>
                        <a:spcAft>
                          <a:spcPts val="0"/>
                        </a:spcAft>
                      </a:pPr>
                      <a:r>
                        <a:rPr lang="en-US" sz="1600">
                          <a:effectLst/>
                        </a:rPr>
                        <a:t>INPO - non voting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Ray George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53565392"/>
                  </a:ext>
                </a:extLst>
              </a:tr>
            </a:tbl>
          </a:graphicData>
        </a:graphic>
      </p:graphicFrame>
    </p:spTree>
    <p:extLst>
      <p:ext uri="{BB962C8B-B14F-4D97-AF65-F5344CB8AC3E}">
        <p14:creationId xmlns:p14="http://schemas.microsoft.com/office/powerpoint/2010/main" val="1705285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D149B-B59B-04A9-147D-E7A93604A801}"/>
              </a:ext>
            </a:extLst>
          </p:cNvPr>
          <p:cNvSpPr>
            <a:spLocks noGrp="1"/>
          </p:cNvSpPr>
          <p:nvPr>
            <p:ph type="title"/>
          </p:nvPr>
        </p:nvSpPr>
        <p:spPr/>
        <p:txBody>
          <a:bodyPr/>
          <a:lstStyle/>
          <a:p>
            <a:r>
              <a:rPr lang="en-US" dirty="0"/>
              <a:t>DOWG Nuclear Community Website</a:t>
            </a:r>
          </a:p>
        </p:txBody>
      </p:sp>
      <p:sp>
        <p:nvSpPr>
          <p:cNvPr id="3" name="Content Placeholder 2">
            <a:extLst>
              <a:ext uri="{FF2B5EF4-FFF2-40B4-BE49-F238E27FC236}">
                <a16:creationId xmlns:a16="http://schemas.microsoft.com/office/drawing/2014/main" id="{7001BA47-A5D9-324B-AB4F-AE019999F633}"/>
              </a:ext>
            </a:extLst>
          </p:cNvPr>
          <p:cNvSpPr>
            <a:spLocks noGrp="1"/>
          </p:cNvSpPr>
          <p:nvPr>
            <p:ph idx="1"/>
          </p:nvPr>
        </p:nvSpPr>
        <p:spPr/>
        <p:txBody>
          <a:bodyPr/>
          <a:lstStyle/>
          <a:p>
            <a:r>
              <a:rPr lang="en-US" dirty="0"/>
              <a:t>INPO NANTEL hosted site: </a:t>
            </a:r>
          </a:p>
          <a:p>
            <a:r>
              <a:rPr lang="en-US" dirty="0">
                <a:hlinkClick r:id="rId2"/>
              </a:rPr>
              <a:t>https://community.nantel.org/working_groups/design_oversight_working_group_dowg/</a:t>
            </a:r>
            <a:endParaRPr lang="en-US" dirty="0"/>
          </a:p>
          <a:p>
            <a:pPr marL="803275" indent="-325438">
              <a:buFont typeface="Courier New" panose="02070309020205020404" pitchFamily="49" charset="0"/>
              <a:buChar char="o"/>
            </a:pPr>
            <a:r>
              <a:rPr lang="en-US" dirty="0"/>
              <a:t>Need to register </a:t>
            </a:r>
          </a:p>
          <a:p>
            <a:pPr marL="803275" indent="-325438">
              <a:buFont typeface="Courier New" panose="02070309020205020404" pitchFamily="49" charset="0"/>
              <a:buChar char="o"/>
            </a:pPr>
            <a:r>
              <a:rPr lang="en-US" dirty="0"/>
              <a:t>Location for DOWG related documents and procedures</a:t>
            </a:r>
          </a:p>
          <a:p>
            <a:pPr marL="803275" indent="-325438">
              <a:buFont typeface="Courier New" panose="02070309020205020404" pitchFamily="49" charset="0"/>
              <a:buChar char="o"/>
            </a:pPr>
            <a:r>
              <a:rPr lang="en-US" dirty="0"/>
              <a:t>Community forum for questions </a:t>
            </a:r>
          </a:p>
          <a:p>
            <a:pPr marL="803275" indent="-325438">
              <a:buFont typeface="Courier New" panose="02070309020205020404" pitchFamily="49" charset="0"/>
              <a:buChar char="o"/>
            </a:pPr>
            <a:r>
              <a:rPr lang="en-US" dirty="0"/>
              <a:t>Available to US nuclear utility representatives and vendors that are members of the Supplier Participant Advisory Committee (SPAC) </a:t>
            </a:r>
          </a:p>
        </p:txBody>
      </p:sp>
    </p:spTree>
    <p:extLst>
      <p:ext uri="{BB962C8B-B14F-4D97-AF65-F5344CB8AC3E}">
        <p14:creationId xmlns:p14="http://schemas.microsoft.com/office/powerpoint/2010/main" val="459672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06870-A833-24A1-D341-DB30F0D2FC68}"/>
              </a:ext>
            </a:extLst>
          </p:cNvPr>
          <p:cNvSpPr>
            <a:spLocks noGrp="1"/>
          </p:cNvSpPr>
          <p:nvPr>
            <p:ph type="title"/>
          </p:nvPr>
        </p:nvSpPr>
        <p:spPr/>
        <p:txBody>
          <a:bodyPr/>
          <a:lstStyle/>
          <a:p>
            <a:r>
              <a:rPr lang="en-US" dirty="0"/>
              <a:t>DOWG Update</a:t>
            </a:r>
          </a:p>
        </p:txBody>
      </p:sp>
      <p:sp>
        <p:nvSpPr>
          <p:cNvPr id="3" name="Content Placeholder 2">
            <a:extLst>
              <a:ext uri="{FF2B5EF4-FFF2-40B4-BE49-F238E27FC236}">
                <a16:creationId xmlns:a16="http://schemas.microsoft.com/office/drawing/2014/main" id="{72FE2736-1176-084F-A91A-FCDD55A4F6F8}"/>
              </a:ext>
            </a:extLst>
          </p:cNvPr>
          <p:cNvSpPr>
            <a:spLocks noGrp="1"/>
          </p:cNvSpPr>
          <p:nvPr>
            <p:ph idx="1"/>
          </p:nvPr>
        </p:nvSpPr>
        <p:spPr/>
        <p:txBody>
          <a:bodyPr>
            <a:noAutofit/>
          </a:bodyPr>
          <a:lstStyle/>
          <a:p>
            <a:pPr marL="690563" indent="-457200">
              <a:buFont typeface="Arial" panose="020B0604020202020204" pitchFamily="34" charset="0"/>
              <a:buChar char="•"/>
            </a:pPr>
            <a:r>
              <a:rPr lang="en-US" sz="2800" dirty="0"/>
              <a:t>Last meeting was held in Pittsburgh after the 2022 conference.</a:t>
            </a:r>
          </a:p>
          <a:p>
            <a:pPr marL="690563" indent="-457200">
              <a:buFont typeface="Arial" panose="020B0604020202020204" pitchFamily="34" charset="0"/>
              <a:buChar char="•"/>
            </a:pPr>
            <a:r>
              <a:rPr lang="en-US" sz="2800" dirty="0"/>
              <a:t>Formally transferred chair from Ashley Taylor to Rich Hall</a:t>
            </a:r>
          </a:p>
          <a:p>
            <a:pPr marL="690563" indent="-457200">
              <a:buFont typeface="Arial" panose="020B0604020202020204" pitchFamily="34" charset="0"/>
              <a:buChar char="•"/>
            </a:pPr>
            <a:r>
              <a:rPr lang="en-US" sz="2800" dirty="0"/>
              <a:t>DOWG team discussed industry sharing and importance of all sites responding to share opportunities</a:t>
            </a:r>
          </a:p>
          <a:p>
            <a:pPr marL="983171" lvl="1" indent="-457200">
              <a:buFont typeface="Arial" panose="020B0604020202020204" pitchFamily="34" charset="0"/>
              <a:buChar char="•"/>
            </a:pPr>
            <a:r>
              <a:rPr lang="en-US" sz="2800" dirty="0"/>
              <a:t>Discussed the need to ensure sharing managers are correct in CMISDP (If used)</a:t>
            </a:r>
          </a:p>
          <a:p>
            <a:pPr marL="690563" indent="-457200">
              <a:buFont typeface="Arial" panose="020B0604020202020204" pitchFamily="34" charset="0"/>
              <a:buChar char="•"/>
            </a:pPr>
            <a:r>
              <a:rPr lang="en-US" sz="2800" dirty="0"/>
              <a:t>Discussed results from CMBG conference, specifically the recommendation to update the Owners Acceptance Review process to ensure consistency in the process across the industry.</a:t>
            </a:r>
          </a:p>
        </p:txBody>
      </p:sp>
    </p:spTree>
    <p:extLst>
      <p:ext uri="{BB962C8B-B14F-4D97-AF65-F5344CB8AC3E}">
        <p14:creationId xmlns:p14="http://schemas.microsoft.com/office/powerpoint/2010/main" val="2201641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F014D-B1AA-A0B1-4118-1B6387450D7A}"/>
              </a:ext>
            </a:extLst>
          </p:cNvPr>
          <p:cNvSpPr>
            <a:spLocks noGrp="1"/>
          </p:cNvSpPr>
          <p:nvPr>
            <p:ph type="title"/>
          </p:nvPr>
        </p:nvSpPr>
        <p:spPr/>
        <p:txBody>
          <a:bodyPr/>
          <a:lstStyle/>
          <a:p>
            <a:r>
              <a:rPr lang="en-US" dirty="0"/>
              <a:t>Digital Engineering Guide – Revision 1</a:t>
            </a:r>
          </a:p>
        </p:txBody>
      </p:sp>
      <p:sp>
        <p:nvSpPr>
          <p:cNvPr id="3" name="Content Placeholder 2">
            <a:extLst>
              <a:ext uri="{FF2B5EF4-FFF2-40B4-BE49-F238E27FC236}">
                <a16:creationId xmlns:a16="http://schemas.microsoft.com/office/drawing/2014/main" id="{4D7B6E3F-3E2D-E41E-9900-3069109F431A}"/>
              </a:ext>
            </a:extLst>
          </p:cNvPr>
          <p:cNvSpPr>
            <a:spLocks noGrp="1"/>
          </p:cNvSpPr>
          <p:nvPr>
            <p:ph idx="1"/>
          </p:nvPr>
        </p:nvSpPr>
        <p:spPr>
          <a:xfrm>
            <a:off x="1097280" y="1845734"/>
            <a:ext cx="10434320" cy="4372186"/>
          </a:xfrm>
        </p:spPr>
        <p:txBody>
          <a:bodyPr>
            <a:normAutofit/>
          </a:bodyPr>
          <a:lstStyle/>
          <a:p>
            <a:r>
              <a:rPr lang="en-US" dirty="0"/>
              <a:t>Being vetted via the DSEUG- Next meeting Sept 19</a:t>
            </a:r>
            <a:r>
              <a:rPr lang="en-US" baseline="30000" dirty="0"/>
              <a:t>th</a:t>
            </a:r>
            <a:r>
              <a:rPr lang="en-US" dirty="0"/>
              <a:t> &amp; 20</a:t>
            </a:r>
            <a:r>
              <a:rPr lang="en-US" baseline="30000" dirty="0"/>
              <a:t>th</a:t>
            </a:r>
            <a:r>
              <a:rPr lang="en-US" dirty="0"/>
              <a:t>  2023</a:t>
            </a:r>
          </a:p>
          <a:p>
            <a:r>
              <a:rPr lang="en-US" dirty="0"/>
              <a:t>Targeted for Release in 1Q 2024</a:t>
            </a:r>
          </a:p>
          <a:p>
            <a:r>
              <a:rPr lang="en-US" dirty="0"/>
              <a:t>Key Changes in Development:</a:t>
            </a:r>
          </a:p>
          <a:p>
            <a:pPr lvl="1"/>
            <a:r>
              <a:rPr lang="en-US" sz="2000" dirty="0"/>
              <a:t>Reformat to a “by Phase” only view- Similar to existing Attachment C</a:t>
            </a:r>
          </a:p>
          <a:p>
            <a:pPr lvl="1"/>
            <a:r>
              <a:rPr lang="en-US" sz="2000" dirty="0"/>
              <a:t>Move embedded screening logic into the Initial screening and establish clear functional pathways through the process</a:t>
            </a:r>
          </a:p>
          <a:p>
            <a:pPr lvl="1"/>
            <a:r>
              <a:rPr lang="en-US" sz="2000" dirty="0"/>
              <a:t>Add initial overview and intro that describes the big picture</a:t>
            </a:r>
          </a:p>
          <a:p>
            <a:pPr lvl="1"/>
            <a:r>
              <a:rPr lang="en-US" sz="2000" dirty="0"/>
              <a:t>Updated information Item tool that incorporates the DOR worksheet from the Digital Engineering Guide: Documentation Strategies Topical Guide</a:t>
            </a:r>
          </a:p>
          <a:p>
            <a:pPr lvl="1"/>
            <a:r>
              <a:rPr lang="en-US" sz="2000" dirty="0"/>
              <a:t>Clarify reliability analysis activity </a:t>
            </a:r>
          </a:p>
          <a:p>
            <a:pPr lvl="1"/>
            <a:r>
              <a:rPr lang="en-US" sz="2000" dirty="0"/>
              <a:t>Add Relationship Set and SQA implementation Attachment</a:t>
            </a:r>
          </a:p>
          <a:p>
            <a:pPr lvl="1"/>
            <a:r>
              <a:rPr lang="en-US" sz="2000" dirty="0"/>
              <a:t>NISP-EN-04 will need to be updated to align with Rev 1 (EPRI will generate the first Draft)</a:t>
            </a:r>
          </a:p>
        </p:txBody>
      </p:sp>
    </p:spTree>
    <p:extLst>
      <p:ext uri="{BB962C8B-B14F-4D97-AF65-F5344CB8AC3E}">
        <p14:creationId xmlns:p14="http://schemas.microsoft.com/office/powerpoint/2010/main" val="354540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3CD05-2B99-DD4B-D59E-2FDADCC886C7}"/>
              </a:ext>
            </a:extLst>
          </p:cNvPr>
          <p:cNvSpPr>
            <a:spLocks noGrp="1"/>
          </p:cNvSpPr>
          <p:nvPr>
            <p:ph type="title" idx="4294967295"/>
          </p:nvPr>
        </p:nvSpPr>
        <p:spPr>
          <a:xfrm>
            <a:off x="1912883" y="201777"/>
            <a:ext cx="10058400" cy="796706"/>
          </a:xfrm>
        </p:spPr>
        <p:txBody>
          <a:bodyPr>
            <a:normAutofit/>
          </a:bodyPr>
          <a:lstStyle/>
          <a:p>
            <a:r>
              <a:rPr lang="en-US" dirty="0"/>
              <a:t>Owners Acceptance Review </a:t>
            </a:r>
          </a:p>
        </p:txBody>
      </p:sp>
      <p:sp>
        <p:nvSpPr>
          <p:cNvPr id="3" name="Content Placeholder 2">
            <a:extLst>
              <a:ext uri="{FF2B5EF4-FFF2-40B4-BE49-F238E27FC236}">
                <a16:creationId xmlns:a16="http://schemas.microsoft.com/office/drawing/2014/main" id="{EA447573-370F-5F06-05B7-F3115D58511B}"/>
              </a:ext>
            </a:extLst>
          </p:cNvPr>
          <p:cNvSpPr>
            <a:spLocks noGrp="1"/>
          </p:cNvSpPr>
          <p:nvPr>
            <p:ph type="body" idx="4294967295"/>
          </p:nvPr>
        </p:nvSpPr>
        <p:spPr>
          <a:xfrm>
            <a:off x="220717" y="998483"/>
            <a:ext cx="11687503" cy="5013434"/>
          </a:xfrm>
        </p:spPr>
        <p:txBody>
          <a:bodyPr>
            <a:normAutofit fontScale="92500" lnSpcReduction="10000"/>
          </a:bodyPr>
          <a:lstStyle/>
          <a:p>
            <a:pPr marL="0" marR="0">
              <a:lnSpc>
                <a:spcPct val="115000"/>
              </a:lnSpc>
              <a:spcBef>
                <a:spcPts val="0"/>
              </a:spcBef>
              <a:spcAft>
                <a:spcPts val="100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Problem statement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The IP-ENG-001 instruction for performing Owner Acceptance Review is not consistently being applied across the industry. This was identified during a breakout session at the 2022 CMBG conference. Discussions identified that it is not clear for some utilities if the review is of the ECP proper or should include the review of output documents such as the associated calculations and drawing changes. Additionally, the IP-ENG-001 procedure does not provide instruction on how to record and document the review.  Some utilities have developed alternate instructions to support the OARs at their sites. Since this step is a black box the instructions should be contained in IP-ENG-001 explicitly.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Some recommendations to the DOWG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Create an industry standard form for recording and documenting the OAR which includes the comment by the utility and response from the reviewer, contact information,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etc</a:t>
            </a:r>
            <a:r>
              <a:rPr lang="en-US" sz="1800" dirty="0">
                <a:effectLst/>
                <a:latin typeface="Arial" panose="020B0604020202020204" pitchFamily="34" charset="0"/>
                <a:ea typeface="Calibri" panose="020F0502020204030204" pitchFamily="34" charset="0"/>
                <a:cs typeface="Times New Roman" panose="02020603050405020304" pitchFamily="18" charset="0"/>
              </a:rPr>
              <a:t>; (or use the impact review comment form)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Develop responsibilities section to include what the responsibility of the OAR individual 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Develop guidance to consider the level of OAR performed. Is there any criteria the utility can use to determine the level of review performed (i.e. graded approach).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rPr>
              <a:t>Recognize in the procedure that an OAR is not a verification of the design. If third party review is required that should be determined by the risk process.</a:t>
            </a:r>
            <a:endParaRPr lang="en-US" dirty="0"/>
          </a:p>
        </p:txBody>
      </p:sp>
    </p:spTree>
    <p:extLst>
      <p:ext uri="{BB962C8B-B14F-4D97-AF65-F5344CB8AC3E}">
        <p14:creationId xmlns:p14="http://schemas.microsoft.com/office/powerpoint/2010/main" val="1742665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2C13AD-F61A-44D6-589D-5441BBA99CEA}"/>
              </a:ext>
            </a:extLst>
          </p:cNvPr>
          <p:cNvSpPr>
            <a:spLocks noGrp="1"/>
          </p:cNvSpPr>
          <p:nvPr>
            <p:ph type="title"/>
          </p:nvPr>
        </p:nvSpPr>
        <p:spPr>
          <a:xfrm>
            <a:off x="1097279" y="286603"/>
            <a:ext cx="10684817" cy="3828197"/>
          </a:xfrm>
        </p:spPr>
        <p:txBody>
          <a:bodyPr/>
          <a:lstStyle/>
          <a:p>
            <a:pPr algn="ctr"/>
            <a:br>
              <a:rPr lang="en-US" dirty="0"/>
            </a:br>
            <a:r>
              <a:rPr lang="en-US" dirty="0"/>
              <a:t>  </a:t>
            </a:r>
            <a:r>
              <a:rPr lang="en-US" sz="9600" dirty="0"/>
              <a:t>Questions?</a:t>
            </a:r>
          </a:p>
        </p:txBody>
      </p:sp>
    </p:spTree>
    <p:extLst>
      <p:ext uri="{BB962C8B-B14F-4D97-AF65-F5344CB8AC3E}">
        <p14:creationId xmlns:p14="http://schemas.microsoft.com/office/powerpoint/2010/main" val="31987944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40</TotalTime>
  <Words>667</Words>
  <Application>Microsoft Office PowerPoint</Application>
  <PresentationFormat>Widescreen</PresentationFormat>
  <Paragraphs>75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Courier New</vt:lpstr>
      <vt:lpstr>Symbol</vt:lpstr>
      <vt:lpstr>Retrospect</vt:lpstr>
      <vt:lpstr>2023 Design Oversight Working Group (DOWG) Update</vt:lpstr>
      <vt:lpstr>DOWG Background</vt:lpstr>
      <vt:lpstr>DOWG Members</vt:lpstr>
      <vt:lpstr>DOWG Nuclear Community Website</vt:lpstr>
      <vt:lpstr>DOWG Update</vt:lpstr>
      <vt:lpstr>Digital Engineering Guide – Revision 1</vt:lpstr>
      <vt:lpstr>Owners Acceptance Review </vt:lpstr>
      <vt:lpst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Design Oversight Working Group (DOWG) Update</dc:title>
  <dc:creator>Andrew Neal</dc:creator>
  <cp:lastModifiedBy>Warren, Brent V</cp:lastModifiedBy>
  <cp:revision>2</cp:revision>
  <dcterms:created xsi:type="dcterms:W3CDTF">2023-05-26T17:16:51Z</dcterms:created>
  <dcterms:modified xsi:type="dcterms:W3CDTF">2023-07-07T16:19:12Z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d3826ce-7c18-471d-9596-93de5bae332e_Enabled">
    <vt:lpwstr>true</vt:lpwstr>
  </property>
  <property fmtid="{D5CDD505-2E9C-101B-9397-08002B2CF9AE}" pid="3" name="MSIP_Label_ed3826ce-7c18-471d-9596-93de5bae332e_SetDate">
    <vt:lpwstr>2023-05-26T17:16:51Z</vt:lpwstr>
  </property>
  <property fmtid="{D5CDD505-2E9C-101B-9397-08002B2CF9AE}" pid="4" name="MSIP_Label_ed3826ce-7c18-471d-9596-93de5bae332e_Method">
    <vt:lpwstr>Standard</vt:lpwstr>
  </property>
  <property fmtid="{D5CDD505-2E9C-101B-9397-08002B2CF9AE}" pid="5" name="MSIP_Label_ed3826ce-7c18-471d-9596-93de5bae332e_Name">
    <vt:lpwstr>Internal</vt:lpwstr>
  </property>
  <property fmtid="{D5CDD505-2E9C-101B-9397-08002B2CF9AE}" pid="6" name="MSIP_Label_ed3826ce-7c18-471d-9596-93de5bae332e_SiteId">
    <vt:lpwstr>c0a02e2d-1186-410a-8895-0a4a252ebf17</vt:lpwstr>
  </property>
  <property fmtid="{D5CDD505-2E9C-101B-9397-08002B2CF9AE}" pid="7" name="MSIP_Label_ed3826ce-7c18-471d-9596-93de5bae332e_ActionId">
    <vt:lpwstr>8f4764ae-2910-48c0-b089-ffc2198fe9bf</vt:lpwstr>
  </property>
  <property fmtid="{D5CDD505-2E9C-101B-9397-08002B2CF9AE}" pid="8" name="MSIP_Label_ed3826ce-7c18-471d-9596-93de5bae332e_ContentBits">
    <vt:lpwstr>0</vt:lpwstr>
  </property>
</Properties>
</file>