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382" r:id="rId2"/>
    <p:sldId id="277" r:id="rId3"/>
    <p:sldId id="513" r:id="rId4"/>
    <p:sldId id="488" r:id="rId5"/>
    <p:sldId id="499" r:id="rId6"/>
    <p:sldId id="386" r:id="rId7"/>
    <p:sldId id="514" r:id="rId8"/>
    <p:sldId id="350" r:id="rId9"/>
    <p:sldId id="366" r:id="rId10"/>
    <p:sldId id="363" r:id="rId11"/>
    <p:sldId id="437" r:id="rId12"/>
    <p:sldId id="496" r:id="rId13"/>
    <p:sldId id="498" r:id="rId14"/>
    <p:sldId id="403" r:id="rId15"/>
    <p:sldId id="398" r:id="rId16"/>
    <p:sldId id="439" r:id="rId17"/>
    <p:sldId id="509" r:id="rId18"/>
    <p:sldId id="384" r:id="rId19"/>
    <p:sldId id="510" r:id="rId20"/>
    <p:sldId id="485" r:id="rId21"/>
    <p:sldId id="434" r:id="rId22"/>
    <p:sldId id="500" r:id="rId23"/>
    <p:sldId id="501" r:id="rId24"/>
    <p:sldId id="511" r:id="rId25"/>
    <p:sldId id="473" r:id="rId26"/>
    <p:sldId id="515" r:id="rId27"/>
    <p:sldId id="507" r:id="rId28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0066FF"/>
    <a:srgbClr val="0033CC"/>
    <a:srgbClr val="FF33CC"/>
    <a:srgbClr val="CC00CC"/>
    <a:srgbClr val="FF99FF"/>
    <a:srgbClr val="FF0066"/>
    <a:srgbClr val="FF66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12" autoAdjust="0"/>
    <p:restoredTop sz="89687" autoAdjust="0"/>
  </p:normalViewPr>
  <p:slideViewPr>
    <p:cSldViewPr>
      <p:cViewPr varScale="1">
        <p:scale>
          <a:sx n="74" d="100"/>
          <a:sy n="74" d="100"/>
        </p:scale>
        <p:origin x="180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43" y="0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/>
          <a:lstStyle>
            <a:lvl1pPr algn="r">
              <a:defRPr sz="1200"/>
            </a:lvl1pPr>
          </a:lstStyle>
          <a:p>
            <a:fld id="{A53BC193-FE19-458C-8636-3C4A7672C5E7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06" tIns="47503" rIns="95006" bIns="4750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3" y="4560899"/>
            <a:ext cx="5851496" cy="4319555"/>
          </a:xfrm>
          <a:prstGeom prst="rect">
            <a:avLst/>
          </a:prstGeom>
        </p:spPr>
        <p:txBody>
          <a:bodyPr vert="horz" lIns="95006" tIns="47503" rIns="95006" bIns="4750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56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43" y="9120156"/>
            <a:ext cx="3169699" cy="479403"/>
          </a:xfrm>
          <a:prstGeom prst="rect">
            <a:avLst/>
          </a:prstGeom>
        </p:spPr>
        <p:txBody>
          <a:bodyPr vert="horz" lIns="95006" tIns="47503" rIns="95006" bIns="47503" rtlCol="0" anchor="b"/>
          <a:lstStyle>
            <a:lvl1pPr algn="r">
              <a:defRPr sz="1200"/>
            </a:lvl1pPr>
          </a:lstStyle>
          <a:p>
            <a:fld id="{3427A8AB-07B5-41A7-A548-AE25237064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7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3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1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237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78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97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77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0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1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02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90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47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9F59E-B2AC-4AB9-A24F-07CF228596F3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22F13-40C4-4388-9553-339900C05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1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982836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2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3620" y="533400"/>
            <a:ext cx="8317953" cy="54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8"/>
          <p:cNvSpPr>
            <a:spLocks noGrp="1"/>
          </p:cNvSpPr>
          <p:nvPr>
            <p:ph type="title"/>
          </p:nvPr>
        </p:nvSpPr>
        <p:spPr>
          <a:xfrm>
            <a:off x="437796" y="533400"/>
            <a:ext cx="8229600" cy="2491739"/>
          </a:xfrm>
        </p:spPr>
        <p:txBody>
          <a:bodyPr>
            <a:noAutofit/>
          </a:bodyPr>
          <a:lstStyle/>
          <a:p>
            <a:pPr algn="ctr"/>
            <a:r>
              <a:rPr lang="en-US" sz="7200" cap="none" dirty="0"/>
              <a:t>Palo Verde FLEX Modifications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64800" y="4495800"/>
            <a:ext cx="376582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chemeClr val="tx1"/>
                </a:solidFill>
              </a:rPr>
              <a:t>Presented by: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Gene </a:t>
            </a:r>
            <a:r>
              <a:rPr lang="en-US" sz="3600" b="1" dirty="0" err="1">
                <a:solidFill>
                  <a:schemeClr val="tx1"/>
                </a:solidFill>
              </a:rPr>
              <a:t>Eimar</a:t>
            </a:r>
            <a:r>
              <a:rPr lang="en-US" sz="3600" b="1" dirty="0">
                <a:solidFill>
                  <a:schemeClr val="tx1"/>
                </a:solidFill>
              </a:rPr>
              <a:t>, Shift Manager - Retired</a:t>
            </a:r>
          </a:p>
        </p:txBody>
      </p:sp>
    </p:spTree>
    <p:extLst>
      <p:ext uri="{BB962C8B-B14F-4D97-AF65-F5344CB8AC3E}">
        <p14:creationId xmlns:p14="http://schemas.microsoft.com/office/powerpoint/2010/main" val="4202994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014775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10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1" y="228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FLEX SG Feed Pump</a:t>
            </a:r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231" y="990600"/>
            <a:ext cx="3962400" cy="530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8200" y="19050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Pump Model – Godwin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Engine – John Deere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225HP @ 2200 RPM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McCrometer</a:t>
            </a:r>
            <a:r>
              <a:rPr lang="en-US" sz="2400" b="1" dirty="0"/>
              <a:t> 4” flow 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370 gpm @ 340 psi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9711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501273"/>
            <a:ext cx="8769115" cy="544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8"/>
          <p:cNvSpPr txBox="1">
            <a:spLocks/>
          </p:cNvSpPr>
          <p:nvPr/>
        </p:nvSpPr>
        <p:spPr>
          <a:xfrm>
            <a:off x="612250" y="519163"/>
            <a:ext cx="8077200" cy="3505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FF0000"/>
                </a:solidFill>
              </a:rPr>
              <a:t>Spent Fuel Pool Cooling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11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90414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639121" imgH="1848559" progId="Word.Picture.8">
                  <p:embed/>
                </p:oleObj>
              </mc:Choice>
              <mc:Fallback>
                <p:oleObj name="Picture" r:id="rId3" imgW="3639121" imgH="1848559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450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5641923" y="3712543"/>
            <a:ext cx="2940321" cy="2173346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Sequential Access Storage 64"/>
          <p:cNvSpPr/>
          <p:nvPr/>
        </p:nvSpPr>
        <p:spPr>
          <a:xfrm rot="10800000" flipH="1">
            <a:off x="2167362" y="5475294"/>
            <a:ext cx="417143" cy="434521"/>
          </a:xfrm>
          <a:prstGeom prst="flowChartMagneticTape">
            <a:avLst/>
          </a:prstGeom>
          <a:solidFill>
            <a:srgbClr val="007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iamond 4"/>
          <p:cNvSpPr/>
          <p:nvPr/>
        </p:nvSpPr>
        <p:spPr>
          <a:xfrm>
            <a:off x="660416" y="1258082"/>
            <a:ext cx="1088462" cy="476020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60416" y="1521139"/>
            <a:ext cx="1088462" cy="15073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5961" y="1971165"/>
            <a:ext cx="105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RWT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748878" y="2833265"/>
            <a:ext cx="259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999382" y="2714260"/>
            <a:ext cx="309713" cy="238010"/>
            <a:chOff x="2501861" y="2412026"/>
            <a:chExt cx="309713" cy="238010"/>
          </a:xfrm>
          <a:solidFill>
            <a:schemeClr val="bg1"/>
          </a:solidFill>
        </p:grpSpPr>
        <p:sp>
          <p:nvSpPr>
            <p:cNvPr id="51" name="Isosceles Triangle 50"/>
            <p:cNvSpPr/>
            <p:nvPr/>
          </p:nvSpPr>
          <p:spPr>
            <a:xfrm rot="16200000" flipV="1">
              <a:off x="2462954" y="2450933"/>
              <a:ext cx="238010" cy="1601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 rot="16200000">
              <a:off x="2622360" y="2460822"/>
              <a:ext cx="238010" cy="14041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5" name="Straight Connector 54"/>
          <p:cNvCxnSpPr/>
          <p:nvPr/>
        </p:nvCxnSpPr>
        <p:spPr>
          <a:xfrm>
            <a:off x="2306583" y="2833264"/>
            <a:ext cx="663225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owchart: Terminator 62"/>
          <p:cNvSpPr/>
          <p:nvPr/>
        </p:nvSpPr>
        <p:spPr>
          <a:xfrm rot="5400000">
            <a:off x="2864905" y="2788727"/>
            <a:ext cx="327298" cy="10066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2463432" y="2720055"/>
            <a:ext cx="279848" cy="238010"/>
            <a:chOff x="3098609" y="2412024"/>
            <a:chExt cx="279848" cy="238010"/>
          </a:xfrm>
        </p:grpSpPr>
        <p:sp>
          <p:nvSpPr>
            <p:cNvPr id="70" name="Isosceles Triangle 69"/>
            <p:cNvSpPr/>
            <p:nvPr/>
          </p:nvSpPr>
          <p:spPr>
            <a:xfrm rot="16200000" flipV="1">
              <a:off x="3059702" y="2450931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 rot="16200000">
              <a:off x="3189243" y="2460820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66059" y="5021337"/>
            <a:ext cx="1065456" cy="834868"/>
            <a:chOff x="5358778" y="758700"/>
            <a:chExt cx="1065456" cy="834868"/>
          </a:xfrm>
        </p:grpSpPr>
        <p:cxnSp>
          <p:nvCxnSpPr>
            <p:cNvPr id="101" name="Straight Connector 100"/>
            <p:cNvCxnSpPr/>
            <p:nvPr/>
          </p:nvCxnSpPr>
          <p:spPr>
            <a:xfrm flipV="1">
              <a:off x="5459442" y="913100"/>
              <a:ext cx="609601" cy="9248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5471977" y="1410606"/>
              <a:ext cx="609601" cy="9248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lowchart: Terminator 88"/>
            <p:cNvSpPr/>
            <p:nvPr/>
          </p:nvSpPr>
          <p:spPr>
            <a:xfrm rot="16200000">
              <a:off x="5245461" y="872017"/>
              <a:ext cx="327298" cy="100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Terminator 89"/>
            <p:cNvSpPr/>
            <p:nvPr/>
          </p:nvSpPr>
          <p:spPr>
            <a:xfrm rot="16200000">
              <a:off x="5257996" y="1379587"/>
              <a:ext cx="327298" cy="100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Terminator 90"/>
            <p:cNvSpPr/>
            <p:nvPr/>
          </p:nvSpPr>
          <p:spPr>
            <a:xfrm rot="16200000">
              <a:off x="6210253" y="1138066"/>
              <a:ext cx="327298" cy="100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648836" y="803344"/>
              <a:ext cx="279848" cy="238010"/>
              <a:chOff x="3098609" y="2412024"/>
              <a:chExt cx="279848" cy="238010"/>
            </a:xfrm>
          </p:grpSpPr>
          <p:sp>
            <p:nvSpPr>
              <p:cNvPr id="94" name="Isosceles Triangle 93"/>
              <p:cNvSpPr/>
              <p:nvPr/>
            </p:nvSpPr>
            <p:spPr>
              <a:xfrm rot="16200000" flipV="1">
                <a:off x="3059702" y="2450931"/>
                <a:ext cx="238010" cy="16019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Isosceles Triangle 94"/>
              <p:cNvSpPr/>
              <p:nvPr/>
            </p:nvSpPr>
            <p:spPr>
              <a:xfrm rot="16200000">
                <a:off x="3189243" y="2460820"/>
                <a:ext cx="238010" cy="14041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648836" y="1300850"/>
              <a:ext cx="279848" cy="238010"/>
              <a:chOff x="3098609" y="2412024"/>
              <a:chExt cx="279848" cy="238010"/>
            </a:xfrm>
            <a:solidFill>
              <a:srgbClr val="0070C0"/>
            </a:solidFill>
          </p:grpSpPr>
          <p:sp>
            <p:nvSpPr>
              <p:cNvPr id="98" name="Isosceles Triangle 97"/>
              <p:cNvSpPr/>
              <p:nvPr/>
            </p:nvSpPr>
            <p:spPr>
              <a:xfrm rot="16200000" flipV="1">
                <a:off x="3059702" y="2450931"/>
                <a:ext cx="238010" cy="16019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 rot="16200000">
                <a:off x="3189243" y="2460820"/>
                <a:ext cx="238010" cy="14041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2" name="Straight Connector 101"/>
            <p:cNvCxnSpPr/>
            <p:nvPr/>
          </p:nvCxnSpPr>
          <p:spPr>
            <a:xfrm flipV="1">
              <a:off x="6069043" y="906903"/>
              <a:ext cx="0" cy="512194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069043" y="1196785"/>
              <a:ext cx="257711" cy="0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Flowchart: Terminator 115"/>
          <p:cNvSpPr/>
          <p:nvPr/>
        </p:nvSpPr>
        <p:spPr>
          <a:xfrm rot="16200000">
            <a:off x="4932163" y="5388440"/>
            <a:ext cx="327298" cy="10066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5152648" y="5438772"/>
            <a:ext cx="281255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5433903" y="2836589"/>
            <a:ext cx="11772" cy="2614445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5445675" y="2836589"/>
            <a:ext cx="2526969" cy="4942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 rot="16200000">
            <a:off x="5293979" y="4988361"/>
            <a:ext cx="279848" cy="238010"/>
            <a:chOff x="3098609" y="2412024"/>
            <a:chExt cx="279848" cy="238010"/>
          </a:xfrm>
        </p:grpSpPr>
        <p:sp>
          <p:nvSpPr>
            <p:cNvPr id="127" name="Isosceles Triangle 126"/>
            <p:cNvSpPr/>
            <p:nvPr/>
          </p:nvSpPr>
          <p:spPr>
            <a:xfrm rot="16200000" flipV="1">
              <a:off x="3059702" y="2450931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 rot="16200000">
              <a:off x="3189243" y="2460820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2" name="Straight Connector 131"/>
          <p:cNvCxnSpPr/>
          <p:nvPr/>
        </p:nvCxnSpPr>
        <p:spPr>
          <a:xfrm flipV="1">
            <a:off x="7972644" y="2841533"/>
            <a:ext cx="0" cy="136557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7432100" y="2846585"/>
            <a:ext cx="0" cy="136557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6845936" y="2836589"/>
            <a:ext cx="0" cy="136557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6372444" y="2841531"/>
            <a:ext cx="0" cy="136557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Isosceles Triangle 137"/>
          <p:cNvSpPr/>
          <p:nvPr/>
        </p:nvSpPr>
        <p:spPr>
          <a:xfrm>
            <a:off x="6295754" y="2983142"/>
            <a:ext cx="145379" cy="146861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7896508" y="2983142"/>
            <a:ext cx="145379" cy="146861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/>
          <p:cNvSpPr/>
          <p:nvPr/>
        </p:nvSpPr>
        <p:spPr>
          <a:xfrm>
            <a:off x="7359410" y="2977603"/>
            <a:ext cx="145379" cy="146861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/>
          <p:cNvSpPr/>
          <p:nvPr/>
        </p:nvSpPr>
        <p:spPr>
          <a:xfrm>
            <a:off x="6775726" y="2970831"/>
            <a:ext cx="145379" cy="146861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641923" y="3463901"/>
            <a:ext cx="2940321" cy="24322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6666245" y="4618381"/>
            <a:ext cx="93297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SFP</a:t>
            </a:r>
          </a:p>
        </p:txBody>
      </p:sp>
      <p:sp>
        <p:nvSpPr>
          <p:cNvPr id="46" name="Freeform 45"/>
          <p:cNvSpPr/>
          <p:nvPr/>
        </p:nvSpPr>
        <p:spPr>
          <a:xfrm>
            <a:off x="4738918" y="5364260"/>
            <a:ext cx="302419" cy="99935"/>
          </a:xfrm>
          <a:custGeom>
            <a:avLst/>
            <a:gdLst>
              <a:gd name="connsiteX0" fmla="*/ 0 w 302419"/>
              <a:gd name="connsiteY0" fmla="*/ 92792 h 99935"/>
              <a:gd name="connsiteX1" fmla="*/ 109538 w 302419"/>
              <a:gd name="connsiteY1" fmla="*/ 4685 h 99935"/>
              <a:gd name="connsiteX2" fmla="*/ 192882 w 302419"/>
              <a:gd name="connsiteY2" fmla="*/ 21354 h 99935"/>
              <a:gd name="connsiteX3" fmla="*/ 302419 w 302419"/>
              <a:gd name="connsiteY3" fmla="*/ 99935 h 9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9" h="99935">
                <a:moveTo>
                  <a:pt x="0" y="92792"/>
                </a:moveTo>
                <a:cubicBezTo>
                  <a:pt x="38695" y="54691"/>
                  <a:pt x="77391" y="16591"/>
                  <a:pt x="109538" y="4685"/>
                </a:cubicBezTo>
                <a:cubicBezTo>
                  <a:pt x="141685" y="-7221"/>
                  <a:pt x="160735" y="5479"/>
                  <a:pt x="192882" y="21354"/>
                </a:cubicBezTo>
                <a:cubicBezTo>
                  <a:pt x="225029" y="37229"/>
                  <a:pt x="263724" y="68582"/>
                  <a:pt x="302419" y="99935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641923" y="3463901"/>
            <a:ext cx="294032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 rot="10800000">
            <a:off x="1937049" y="3898474"/>
            <a:ext cx="1065456" cy="834868"/>
            <a:chOff x="5358778" y="758700"/>
            <a:chExt cx="1065456" cy="834868"/>
          </a:xfrm>
        </p:grpSpPr>
        <p:cxnSp>
          <p:nvCxnSpPr>
            <p:cNvPr id="105" name="Straight Connector 104"/>
            <p:cNvCxnSpPr/>
            <p:nvPr/>
          </p:nvCxnSpPr>
          <p:spPr>
            <a:xfrm flipV="1">
              <a:off x="5459442" y="913100"/>
              <a:ext cx="609601" cy="9248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V="1">
              <a:off x="5471977" y="1410606"/>
              <a:ext cx="609601" cy="9248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8" name="Flowchart: Terminator 107"/>
            <p:cNvSpPr/>
            <p:nvPr/>
          </p:nvSpPr>
          <p:spPr>
            <a:xfrm rot="16200000">
              <a:off x="5245461" y="872017"/>
              <a:ext cx="327298" cy="100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Flowchart: Terminator 108"/>
            <p:cNvSpPr/>
            <p:nvPr/>
          </p:nvSpPr>
          <p:spPr>
            <a:xfrm rot="16200000">
              <a:off x="5257996" y="1379587"/>
              <a:ext cx="327298" cy="100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lowchart: Terminator 109"/>
            <p:cNvSpPr/>
            <p:nvPr/>
          </p:nvSpPr>
          <p:spPr>
            <a:xfrm rot="16200000">
              <a:off x="6210253" y="1138066"/>
              <a:ext cx="327298" cy="100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5648836" y="803344"/>
              <a:ext cx="279848" cy="238010"/>
              <a:chOff x="3098609" y="2412024"/>
              <a:chExt cx="279848" cy="238010"/>
            </a:xfrm>
          </p:grpSpPr>
          <p:sp>
            <p:nvSpPr>
              <p:cNvPr id="125" name="Isosceles Triangle 124"/>
              <p:cNvSpPr/>
              <p:nvPr/>
            </p:nvSpPr>
            <p:spPr>
              <a:xfrm rot="16200000" flipV="1">
                <a:off x="3059702" y="2450931"/>
                <a:ext cx="238010" cy="16019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Isosceles Triangle 128"/>
              <p:cNvSpPr/>
              <p:nvPr/>
            </p:nvSpPr>
            <p:spPr>
              <a:xfrm rot="16200000">
                <a:off x="3189243" y="2460820"/>
                <a:ext cx="238010" cy="14041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5648836" y="1300850"/>
              <a:ext cx="279848" cy="238010"/>
              <a:chOff x="3098609" y="2412024"/>
              <a:chExt cx="279848" cy="238010"/>
            </a:xfrm>
            <a:solidFill>
              <a:srgbClr val="0070C0"/>
            </a:solidFill>
          </p:grpSpPr>
          <p:sp>
            <p:nvSpPr>
              <p:cNvPr id="123" name="Isosceles Triangle 122"/>
              <p:cNvSpPr/>
              <p:nvPr/>
            </p:nvSpPr>
            <p:spPr>
              <a:xfrm rot="16200000" flipV="1">
                <a:off x="3059702" y="2450931"/>
                <a:ext cx="238010" cy="16019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Isosceles Triangle 123"/>
              <p:cNvSpPr/>
              <p:nvPr/>
            </p:nvSpPr>
            <p:spPr>
              <a:xfrm rot="16200000">
                <a:off x="3189243" y="2460820"/>
                <a:ext cx="238010" cy="14041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20" name="Straight Connector 119"/>
            <p:cNvCxnSpPr/>
            <p:nvPr/>
          </p:nvCxnSpPr>
          <p:spPr>
            <a:xfrm flipV="1">
              <a:off x="6069043" y="906903"/>
              <a:ext cx="0" cy="512194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6069043" y="1196785"/>
              <a:ext cx="257711" cy="0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Freeform 56"/>
          <p:cNvSpPr/>
          <p:nvPr/>
        </p:nvSpPr>
        <p:spPr>
          <a:xfrm>
            <a:off x="1108157" y="2822251"/>
            <a:ext cx="2279860" cy="1484720"/>
          </a:xfrm>
          <a:custGeom>
            <a:avLst/>
            <a:gdLst>
              <a:gd name="connsiteX0" fmla="*/ 1987699 w 2279860"/>
              <a:gd name="connsiteY0" fmla="*/ 8282 h 1484720"/>
              <a:gd name="connsiteX1" fmla="*/ 2175818 w 2279860"/>
              <a:gd name="connsiteY1" fmla="*/ 10663 h 1484720"/>
              <a:gd name="connsiteX2" fmla="*/ 2275830 w 2279860"/>
              <a:gd name="connsiteY2" fmla="*/ 113057 h 1484720"/>
              <a:gd name="connsiteX3" fmla="*/ 2232968 w 2279860"/>
              <a:gd name="connsiteY3" fmla="*/ 332132 h 1484720"/>
              <a:gd name="connsiteX4" fmla="*/ 1990080 w 2279860"/>
              <a:gd name="connsiteY4" fmla="*/ 439288 h 1484720"/>
              <a:gd name="connsiteX5" fmla="*/ 1428105 w 2279860"/>
              <a:gd name="connsiteY5" fmla="*/ 455957 h 1484720"/>
              <a:gd name="connsiteX6" fmla="*/ 1075680 w 2279860"/>
              <a:gd name="connsiteY6" fmla="*/ 479769 h 1484720"/>
              <a:gd name="connsiteX7" fmla="*/ 394643 w 2279860"/>
              <a:gd name="connsiteY7" fmla="*/ 544063 h 1484720"/>
              <a:gd name="connsiteX8" fmla="*/ 46980 w 2279860"/>
              <a:gd name="connsiteY8" fmla="*/ 806001 h 1484720"/>
              <a:gd name="connsiteX9" fmla="*/ 25549 w 2279860"/>
              <a:gd name="connsiteY9" fmla="*/ 1260819 h 1484720"/>
              <a:gd name="connsiteX10" fmla="*/ 254149 w 2279860"/>
              <a:gd name="connsiteY10" fmla="*/ 1439413 h 1484720"/>
              <a:gd name="connsiteX11" fmla="*/ 506561 w 2279860"/>
              <a:gd name="connsiteY11" fmla="*/ 1477513 h 1484720"/>
              <a:gd name="connsiteX12" fmla="*/ 813743 w 2279860"/>
              <a:gd name="connsiteY12" fmla="*/ 1484657 h 148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279860" h="1484720">
                <a:moveTo>
                  <a:pt x="1987699" y="8282"/>
                </a:moveTo>
                <a:cubicBezTo>
                  <a:pt x="2057747" y="741"/>
                  <a:pt x="2127796" y="-6799"/>
                  <a:pt x="2175818" y="10663"/>
                </a:cubicBezTo>
                <a:cubicBezTo>
                  <a:pt x="2223840" y="28125"/>
                  <a:pt x="2266305" y="59479"/>
                  <a:pt x="2275830" y="113057"/>
                </a:cubicBezTo>
                <a:cubicBezTo>
                  <a:pt x="2285355" y="166635"/>
                  <a:pt x="2280593" y="277760"/>
                  <a:pt x="2232968" y="332132"/>
                </a:cubicBezTo>
                <a:cubicBezTo>
                  <a:pt x="2185343" y="386504"/>
                  <a:pt x="2124224" y="418651"/>
                  <a:pt x="1990080" y="439288"/>
                </a:cubicBezTo>
                <a:cubicBezTo>
                  <a:pt x="1855936" y="459925"/>
                  <a:pt x="1580505" y="449210"/>
                  <a:pt x="1428105" y="455957"/>
                </a:cubicBezTo>
                <a:cubicBezTo>
                  <a:pt x="1275705" y="462704"/>
                  <a:pt x="1075680" y="479769"/>
                  <a:pt x="1075680" y="479769"/>
                </a:cubicBezTo>
                <a:cubicBezTo>
                  <a:pt x="903436" y="494453"/>
                  <a:pt x="566093" y="489691"/>
                  <a:pt x="394643" y="544063"/>
                </a:cubicBezTo>
                <a:cubicBezTo>
                  <a:pt x="223193" y="598435"/>
                  <a:pt x="108496" y="686542"/>
                  <a:pt x="46980" y="806001"/>
                </a:cubicBezTo>
                <a:cubicBezTo>
                  <a:pt x="-14536" y="925460"/>
                  <a:pt x="-8979" y="1155250"/>
                  <a:pt x="25549" y="1260819"/>
                </a:cubicBezTo>
                <a:cubicBezTo>
                  <a:pt x="60077" y="1366388"/>
                  <a:pt x="173980" y="1403297"/>
                  <a:pt x="254149" y="1439413"/>
                </a:cubicBezTo>
                <a:cubicBezTo>
                  <a:pt x="334318" y="1475529"/>
                  <a:pt x="413295" y="1469972"/>
                  <a:pt x="506561" y="1477513"/>
                </a:cubicBezTo>
                <a:cubicBezTo>
                  <a:pt x="599827" y="1485054"/>
                  <a:pt x="706785" y="1484855"/>
                  <a:pt x="813743" y="1484657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241811" y="4564083"/>
            <a:ext cx="2011828" cy="1130455"/>
          </a:xfrm>
          <a:custGeom>
            <a:avLst/>
            <a:gdLst>
              <a:gd name="connsiteX0" fmla="*/ 1775464 w 2011828"/>
              <a:gd name="connsiteY0" fmla="*/ 0 h 1130455"/>
              <a:gd name="connsiteX1" fmla="*/ 1949295 w 2011828"/>
              <a:gd name="connsiteY1" fmla="*/ 16669 h 1130455"/>
              <a:gd name="connsiteX2" fmla="*/ 2008826 w 2011828"/>
              <a:gd name="connsiteY2" fmla="*/ 180975 h 1130455"/>
              <a:gd name="connsiteX3" fmla="*/ 1868332 w 2011828"/>
              <a:gd name="connsiteY3" fmla="*/ 330994 h 1130455"/>
              <a:gd name="connsiteX4" fmla="*/ 1513526 w 2011828"/>
              <a:gd name="connsiteY4" fmla="*/ 359569 h 1130455"/>
              <a:gd name="connsiteX5" fmla="*/ 389576 w 2011828"/>
              <a:gd name="connsiteY5" fmla="*/ 359569 h 1130455"/>
              <a:gd name="connsiteX6" fmla="*/ 46676 w 2011828"/>
              <a:gd name="connsiteY6" fmla="*/ 595312 h 1130455"/>
              <a:gd name="connsiteX7" fmla="*/ 27626 w 2011828"/>
              <a:gd name="connsiteY7" fmla="*/ 909637 h 1130455"/>
              <a:gd name="connsiteX8" fmla="*/ 275276 w 2011828"/>
              <a:gd name="connsiteY8" fmla="*/ 1059656 h 1130455"/>
              <a:gd name="connsiteX9" fmla="*/ 658657 w 2011828"/>
              <a:gd name="connsiteY9" fmla="*/ 1121569 h 1130455"/>
              <a:gd name="connsiteX10" fmla="*/ 1115857 w 2011828"/>
              <a:gd name="connsiteY10" fmla="*/ 1128712 h 113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11828" h="1130455">
                <a:moveTo>
                  <a:pt x="1775464" y="0"/>
                </a:moveTo>
                <a:lnTo>
                  <a:pt x="1949295" y="16669"/>
                </a:lnTo>
                <a:cubicBezTo>
                  <a:pt x="1988189" y="46831"/>
                  <a:pt x="2022320" y="128588"/>
                  <a:pt x="2008826" y="180975"/>
                </a:cubicBezTo>
                <a:cubicBezTo>
                  <a:pt x="1995332" y="233362"/>
                  <a:pt x="1950882" y="301228"/>
                  <a:pt x="1868332" y="330994"/>
                </a:cubicBezTo>
                <a:cubicBezTo>
                  <a:pt x="1785782" y="360760"/>
                  <a:pt x="1759985" y="354807"/>
                  <a:pt x="1513526" y="359569"/>
                </a:cubicBezTo>
                <a:cubicBezTo>
                  <a:pt x="1267067" y="364332"/>
                  <a:pt x="634051" y="320279"/>
                  <a:pt x="389576" y="359569"/>
                </a:cubicBezTo>
                <a:cubicBezTo>
                  <a:pt x="145101" y="398859"/>
                  <a:pt x="107001" y="503634"/>
                  <a:pt x="46676" y="595312"/>
                </a:cubicBezTo>
                <a:cubicBezTo>
                  <a:pt x="-13649" y="686990"/>
                  <a:pt x="-10474" y="832246"/>
                  <a:pt x="27626" y="909637"/>
                </a:cubicBezTo>
                <a:cubicBezTo>
                  <a:pt x="65726" y="987028"/>
                  <a:pt x="170104" y="1024334"/>
                  <a:pt x="275276" y="1059656"/>
                </a:cubicBezTo>
                <a:cubicBezTo>
                  <a:pt x="380448" y="1094978"/>
                  <a:pt x="518560" y="1110060"/>
                  <a:pt x="658657" y="1121569"/>
                </a:cubicBezTo>
                <a:cubicBezTo>
                  <a:pt x="798754" y="1133078"/>
                  <a:pt x="957305" y="1130895"/>
                  <a:pt x="1115857" y="1128712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2586268" y="5064303"/>
            <a:ext cx="1064419" cy="450352"/>
          </a:xfrm>
          <a:custGeom>
            <a:avLst/>
            <a:gdLst>
              <a:gd name="connsiteX0" fmla="*/ 0 w 1064419"/>
              <a:gd name="connsiteY0" fmla="*/ 442755 h 450352"/>
              <a:gd name="connsiteX1" fmla="*/ 142875 w 1064419"/>
              <a:gd name="connsiteY1" fmla="*/ 440374 h 450352"/>
              <a:gd name="connsiteX2" fmla="*/ 230982 w 1064419"/>
              <a:gd name="connsiteY2" fmla="*/ 345124 h 450352"/>
              <a:gd name="connsiteX3" fmla="*/ 321469 w 1064419"/>
              <a:gd name="connsiteY3" fmla="*/ 47467 h 450352"/>
              <a:gd name="connsiteX4" fmla="*/ 523875 w 1064419"/>
              <a:gd name="connsiteY4" fmla="*/ 6986 h 450352"/>
              <a:gd name="connsiteX5" fmla="*/ 747713 w 1064419"/>
              <a:gd name="connsiteY5" fmla="*/ 114142 h 450352"/>
              <a:gd name="connsiteX6" fmla="*/ 1064419 w 1064419"/>
              <a:gd name="connsiteY6" fmla="*/ 130811 h 450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4419" h="450352">
                <a:moveTo>
                  <a:pt x="0" y="442755"/>
                </a:moveTo>
                <a:cubicBezTo>
                  <a:pt x="52189" y="449700"/>
                  <a:pt x="104378" y="456646"/>
                  <a:pt x="142875" y="440374"/>
                </a:cubicBezTo>
                <a:cubicBezTo>
                  <a:pt x="181372" y="424102"/>
                  <a:pt x="201216" y="410608"/>
                  <a:pt x="230982" y="345124"/>
                </a:cubicBezTo>
                <a:cubicBezTo>
                  <a:pt x="260748" y="279640"/>
                  <a:pt x="272654" y="103823"/>
                  <a:pt x="321469" y="47467"/>
                </a:cubicBezTo>
                <a:cubicBezTo>
                  <a:pt x="370284" y="-8889"/>
                  <a:pt x="452834" y="-4127"/>
                  <a:pt x="523875" y="6986"/>
                </a:cubicBezTo>
                <a:cubicBezTo>
                  <a:pt x="594916" y="18099"/>
                  <a:pt x="657622" y="93504"/>
                  <a:pt x="747713" y="114142"/>
                </a:cubicBezTo>
                <a:cubicBezTo>
                  <a:pt x="837804" y="134779"/>
                  <a:pt x="951111" y="132795"/>
                  <a:pt x="1064419" y="130811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/>
          <p:cNvSpPr txBox="1"/>
          <p:nvPr/>
        </p:nvSpPr>
        <p:spPr>
          <a:xfrm>
            <a:off x="429412" y="73749"/>
            <a:ext cx="838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FLEX SFP Makeup Paths – Upper Modes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12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593956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525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46" grpId="0" animBg="1"/>
      <p:bldP spid="57" grpId="0" animBg="1"/>
      <p:bldP spid="59" grpId="0" animBg="1"/>
      <p:bldP spid="6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/>
          <p:cNvSpPr/>
          <p:nvPr/>
        </p:nvSpPr>
        <p:spPr>
          <a:xfrm>
            <a:off x="5560836" y="3722109"/>
            <a:ext cx="2866945" cy="2100338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lowchart: Sequential Access Storage 64"/>
          <p:cNvSpPr/>
          <p:nvPr/>
        </p:nvSpPr>
        <p:spPr>
          <a:xfrm rot="10800000" flipH="1">
            <a:off x="2822192" y="5819713"/>
            <a:ext cx="406733" cy="419924"/>
          </a:xfrm>
          <a:prstGeom prst="flowChartMagneticTape">
            <a:avLst/>
          </a:prstGeom>
          <a:solidFill>
            <a:srgbClr val="007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Sequential Access Storage 30"/>
          <p:cNvSpPr/>
          <p:nvPr/>
        </p:nvSpPr>
        <p:spPr>
          <a:xfrm rot="10800000" flipH="1">
            <a:off x="2721258" y="4688072"/>
            <a:ext cx="530650" cy="573175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iamond 2"/>
          <p:cNvSpPr/>
          <p:nvPr/>
        </p:nvSpPr>
        <p:spPr>
          <a:xfrm>
            <a:off x="788021" y="668996"/>
            <a:ext cx="1061299" cy="460029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88021" y="899011"/>
            <a:ext cx="1061299" cy="14567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7885" y="1220278"/>
            <a:ext cx="909688" cy="35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CST</a:t>
            </a:r>
          </a:p>
        </p:txBody>
      </p:sp>
      <p:sp>
        <p:nvSpPr>
          <p:cNvPr id="5" name="Diamond 4"/>
          <p:cNvSpPr/>
          <p:nvPr/>
        </p:nvSpPr>
        <p:spPr>
          <a:xfrm>
            <a:off x="769069" y="2782313"/>
            <a:ext cx="1061299" cy="460029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9069" y="3012327"/>
            <a:ext cx="1061299" cy="145675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8022" y="3402022"/>
            <a:ext cx="1028031" cy="356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RMWT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836949" y="2217226"/>
            <a:ext cx="1674764" cy="4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769069" y="4859652"/>
            <a:ext cx="301984" cy="230015"/>
            <a:chOff x="2501861" y="2412026"/>
            <a:chExt cx="309713" cy="238010"/>
          </a:xfrm>
        </p:grpSpPr>
        <p:sp>
          <p:nvSpPr>
            <p:cNvPr id="9" name="Isosceles Triangle 8"/>
            <p:cNvSpPr/>
            <p:nvPr/>
          </p:nvSpPr>
          <p:spPr>
            <a:xfrm rot="16200000" flipV="1">
              <a:off x="2462954" y="2450933"/>
              <a:ext cx="238010" cy="16019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/>
          </p:nvSpPr>
          <p:spPr>
            <a:xfrm rot="16200000">
              <a:off x="2622360" y="2460822"/>
              <a:ext cx="238010" cy="14041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Connector 13"/>
          <p:cNvCxnSpPr/>
          <p:nvPr/>
        </p:nvCxnSpPr>
        <p:spPr>
          <a:xfrm flipH="1" flipV="1">
            <a:off x="2855399" y="1380150"/>
            <a:ext cx="1" cy="837075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979043" y="2102683"/>
            <a:ext cx="272864" cy="230015"/>
            <a:chOff x="3098609" y="2412024"/>
            <a:chExt cx="279848" cy="238010"/>
          </a:xfrm>
        </p:grpSpPr>
        <p:sp>
          <p:nvSpPr>
            <p:cNvPr id="15" name="Isosceles Triangle 14"/>
            <p:cNvSpPr/>
            <p:nvPr/>
          </p:nvSpPr>
          <p:spPr>
            <a:xfrm rot="16200000" flipV="1">
              <a:off x="3059702" y="2450931"/>
              <a:ext cx="238010" cy="160195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/>
            <p:cNvSpPr/>
            <p:nvPr/>
          </p:nvSpPr>
          <p:spPr>
            <a:xfrm rot="16200000">
              <a:off x="3189243" y="2460820"/>
              <a:ext cx="238010" cy="140418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Flowchart: Terminator 18"/>
          <p:cNvSpPr/>
          <p:nvPr/>
        </p:nvSpPr>
        <p:spPr>
          <a:xfrm>
            <a:off x="2695833" y="1301458"/>
            <a:ext cx="319130" cy="97282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 rot="16200000">
            <a:off x="2727784" y="1682652"/>
            <a:ext cx="270447" cy="232070"/>
            <a:chOff x="3098609" y="2412024"/>
            <a:chExt cx="279848" cy="238010"/>
          </a:xfrm>
        </p:grpSpPr>
        <p:sp>
          <p:nvSpPr>
            <p:cNvPr id="21" name="Isosceles Triangle 20"/>
            <p:cNvSpPr/>
            <p:nvPr/>
          </p:nvSpPr>
          <p:spPr>
            <a:xfrm rot="16200000" flipV="1">
              <a:off x="3059702" y="2450931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6200000">
              <a:off x="3189243" y="2460820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Flowchart: Sequential Access Storage 23"/>
          <p:cNvSpPr/>
          <p:nvPr/>
        </p:nvSpPr>
        <p:spPr>
          <a:xfrm rot="10800000" flipH="1">
            <a:off x="3746980" y="978816"/>
            <a:ext cx="406733" cy="419924"/>
          </a:xfrm>
          <a:prstGeom prst="flowChartMagneticTape">
            <a:avLst/>
          </a:prstGeom>
          <a:solidFill>
            <a:srgbClr val="007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579294" y="2221256"/>
            <a:ext cx="20872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73055" y="2217690"/>
            <a:ext cx="6239" cy="27572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79294" y="4974659"/>
            <a:ext cx="210492" cy="27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2346212" y="2102683"/>
            <a:ext cx="306233" cy="230015"/>
            <a:chOff x="918794" y="5680379"/>
            <a:chExt cx="314071" cy="238010"/>
          </a:xfrm>
        </p:grpSpPr>
        <p:sp>
          <p:nvSpPr>
            <p:cNvPr id="28" name="Isosceles Triangle 27"/>
            <p:cNvSpPr/>
            <p:nvPr/>
          </p:nvSpPr>
          <p:spPr>
            <a:xfrm rot="16200000" flipV="1">
              <a:off x="879887" y="5719286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/>
            <p:cNvSpPr/>
            <p:nvPr/>
          </p:nvSpPr>
          <p:spPr>
            <a:xfrm rot="16200000">
              <a:off x="1043650" y="5729174"/>
              <a:ext cx="238010" cy="1404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" name="Straight Connector 29"/>
          <p:cNvCxnSpPr/>
          <p:nvPr/>
        </p:nvCxnSpPr>
        <p:spPr>
          <a:xfrm flipV="1">
            <a:off x="1091401" y="4977209"/>
            <a:ext cx="1876390" cy="2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2360761" y="3294137"/>
            <a:ext cx="3" cy="168075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816054" y="4304801"/>
            <a:ext cx="25263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 flipV="1">
            <a:off x="2068688" y="3990873"/>
            <a:ext cx="1" cy="3125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068689" y="3990873"/>
            <a:ext cx="29207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lowchart: Sequential Access Storage 35"/>
          <p:cNvSpPr/>
          <p:nvPr/>
        </p:nvSpPr>
        <p:spPr>
          <a:xfrm rot="10800000" flipH="1">
            <a:off x="2743760" y="3007550"/>
            <a:ext cx="530650" cy="573175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>
            <a:off x="2068689" y="3294138"/>
            <a:ext cx="94039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2068690" y="2974893"/>
            <a:ext cx="1" cy="3192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068688" y="2284582"/>
            <a:ext cx="1" cy="40899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068688" y="1939309"/>
            <a:ext cx="0" cy="2067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1841207" y="1939309"/>
            <a:ext cx="2274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/>
          <p:cNvGrpSpPr/>
          <p:nvPr/>
        </p:nvGrpSpPr>
        <p:grpSpPr>
          <a:xfrm rot="16200000">
            <a:off x="1906647" y="2729051"/>
            <a:ext cx="303521" cy="232070"/>
            <a:chOff x="918794" y="5680379"/>
            <a:chExt cx="314071" cy="238010"/>
          </a:xfrm>
        </p:grpSpPr>
        <p:sp>
          <p:nvSpPr>
            <p:cNvPr id="44" name="Isosceles Triangle 43"/>
            <p:cNvSpPr/>
            <p:nvPr/>
          </p:nvSpPr>
          <p:spPr>
            <a:xfrm rot="16200000" flipV="1">
              <a:off x="879887" y="5719286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 rot="16200000">
              <a:off x="1043650" y="5729174"/>
              <a:ext cx="238010" cy="140420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 rot="16200000">
            <a:off x="2211110" y="3560958"/>
            <a:ext cx="299309" cy="232070"/>
            <a:chOff x="2501861" y="2412026"/>
            <a:chExt cx="309713" cy="238010"/>
          </a:xfrm>
        </p:grpSpPr>
        <p:sp>
          <p:nvSpPr>
            <p:cNvPr id="48" name="Isosceles Triangle 47"/>
            <p:cNvSpPr/>
            <p:nvPr/>
          </p:nvSpPr>
          <p:spPr>
            <a:xfrm rot="16200000" flipV="1">
              <a:off x="2462954" y="2450933"/>
              <a:ext cx="238010" cy="160195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Isosceles Triangle 48"/>
            <p:cNvSpPr/>
            <p:nvPr/>
          </p:nvSpPr>
          <p:spPr>
            <a:xfrm rot="16200000">
              <a:off x="2622360" y="2460822"/>
              <a:ext cx="238010" cy="14041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 rot="16200000">
            <a:off x="2209597" y="4353051"/>
            <a:ext cx="299309" cy="232070"/>
            <a:chOff x="2501861" y="2412026"/>
            <a:chExt cx="309713" cy="238010"/>
          </a:xfrm>
          <a:solidFill>
            <a:schemeClr val="bg1"/>
          </a:solidFill>
        </p:grpSpPr>
        <p:sp>
          <p:nvSpPr>
            <p:cNvPr id="51" name="Isosceles Triangle 50"/>
            <p:cNvSpPr/>
            <p:nvPr/>
          </p:nvSpPr>
          <p:spPr>
            <a:xfrm rot="16200000" flipV="1">
              <a:off x="2462954" y="2450933"/>
              <a:ext cx="238010" cy="160195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Isosceles Triangle 51"/>
            <p:cNvSpPr/>
            <p:nvPr/>
          </p:nvSpPr>
          <p:spPr>
            <a:xfrm rot="16200000">
              <a:off x="2622360" y="2460822"/>
              <a:ext cx="238010" cy="14041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Connector 53"/>
          <p:cNvCxnSpPr/>
          <p:nvPr/>
        </p:nvCxnSpPr>
        <p:spPr>
          <a:xfrm flipH="1">
            <a:off x="1299720" y="4977442"/>
            <a:ext cx="2319" cy="9844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1299720" y="5939233"/>
            <a:ext cx="874721" cy="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lowchart: Terminator 62"/>
          <p:cNvSpPr/>
          <p:nvPr/>
        </p:nvSpPr>
        <p:spPr>
          <a:xfrm rot="5400000">
            <a:off x="2039824" y="5883985"/>
            <a:ext cx="316303" cy="98152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/>
        </p:nvGrpSpPr>
        <p:grpSpPr>
          <a:xfrm>
            <a:off x="1443729" y="5827898"/>
            <a:ext cx="272864" cy="230015"/>
            <a:chOff x="3098609" y="2412024"/>
            <a:chExt cx="279848" cy="238010"/>
          </a:xfrm>
        </p:grpSpPr>
        <p:sp>
          <p:nvSpPr>
            <p:cNvPr id="67" name="Isosceles Triangle 66"/>
            <p:cNvSpPr/>
            <p:nvPr/>
          </p:nvSpPr>
          <p:spPr>
            <a:xfrm rot="16200000" flipV="1">
              <a:off x="3059702" y="2450931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Isosceles Triangle 67"/>
            <p:cNvSpPr/>
            <p:nvPr/>
          </p:nvSpPr>
          <p:spPr>
            <a:xfrm rot="16200000">
              <a:off x="3189243" y="2460820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1795822" y="5827899"/>
            <a:ext cx="272864" cy="230015"/>
            <a:chOff x="3098609" y="2412024"/>
            <a:chExt cx="279848" cy="238010"/>
          </a:xfrm>
        </p:grpSpPr>
        <p:sp>
          <p:nvSpPr>
            <p:cNvPr id="70" name="Isosceles Triangle 69"/>
            <p:cNvSpPr/>
            <p:nvPr/>
          </p:nvSpPr>
          <p:spPr>
            <a:xfrm rot="16200000" flipV="1">
              <a:off x="3059702" y="2450931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 rot="16200000">
              <a:off x="3189243" y="2460820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34278" y="4986938"/>
            <a:ext cx="1038867" cy="806823"/>
            <a:chOff x="5358778" y="758700"/>
            <a:chExt cx="1065456" cy="834868"/>
          </a:xfrm>
        </p:grpSpPr>
        <p:cxnSp>
          <p:nvCxnSpPr>
            <p:cNvPr id="101" name="Straight Connector 100"/>
            <p:cNvCxnSpPr/>
            <p:nvPr/>
          </p:nvCxnSpPr>
          <p:spPr>
            <a:xfrm flipV="1">
              <a:off x="5459442" y="913100"/>
              <a:ext cx="609601" cy="9248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5471977" y="1410606"/>
              <a:ext cx="609601" cy="9248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lowchart: Terminator 88"/>
            <p:cNvSpPr/>
            <p:nvPr/>
          </p:nvSpPr>
          <p:spPr>
            <a:xfrm rot="16200000">
              <a:off x="5245461" y="872017"/>
              <a:ext cx="327298" cy="100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Flowchart: Terminator 89"/>
            <p:cNvSpPr/>
            <p:nvPr/>
          </p:nvSpPr>
          <p:spPr>
            <a:xfrm rot="16200000">
              <a:off x="5257996" y="1379587"/>
              <a:ext cx="327298" cy="100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Flowchart: Terminator 90"/>
            <p:cNvSpPr/>
            <p:nvPr/>
          </p:nvSpPr>
          <p:spPr>
            <a:xfrm rot="16200000">
              <a:off x="6210253" y="1138066"/>
              <a:ext cx="327298" cy="100664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5648836" y="803344"/>
              <a:ext cx="279848" cy="238010"/>
              <a:chOff x="3098609" y="2412024"/>
              <a:chExt cx="279848" cy="238010"/>
            </a:xfrm>
          </p:grpSpPr>
          <p:sp>
            <p:nvSpPr>
              <p:cNvPr id="94" name="Isosceles Triangle 93"/>
              <p:cNvSpPr/>
              <p:nvPr/>
            </p:nvSpPr>
            <p:spPr>
              <a:xfrm rot="16200000" flipV="1">
                <a:off x="3059702" y="2450931"/>
                <a:ext cx="238010" cy="16019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Isosceles Triangle 94"/>
              <p:cNvSpPr/>
              <p:nvPr/>
            </p:nvSpPr>
            <p:spPr>
              <a:xfrm rot="16200000">
                <a:off x="3189243" y="2460820"/>
                <a:ext cx="238010" cy="14041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5648836" y="1300850"/>
              <a:ext cx="279848" cy="238010"/>
              <a:chOff x="3098609" y="2412024"/>
              <a:chExt cx="279848" cy="238010"/>
            </a:xfrm>
            <a:solidFill>
              <a:srgbClr val="0070C0"/>
            </a:solidFill>
          </p:grpSpPr>
          <p:sp>
            <p:nvSpPr>
              <p:cNvPr id="98" name="Isosceles Triangle 97"/>
              <p:cNvSpPr/>
              <p:nvPr/>
            </p:nvSpPr>
            <p:spPr>
              <a:xfrm rot="16200000" flipV="1">
                <a:off x="3059702" y="2450931"/>
                <a:ext cx="238010" cy="160195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 rot="16200000">
                <a:off x="3189243" y="2460820"/>
                <a:ext cx="238010" cy="140418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2" name="Straight Connector 101"/>
            <p:cNvCxnSpPr/>
            <p:nvPr/>
          </p:nvCxnSpPr>
          <p:spPr>
            <a:xfrm flipV="1">
              <a:off x="6069043" y="906903"/>
              <a:ext cx="0" cy="512194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6069043" y="1196785"/>
              <a:ext cx="257711" cy="0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2" name="Freeform 111"/>
          <p:cNvSpPr/>
          <p:nvPr/>
        </p:nvSpPr>
        <p:spPr>
          <a:xfrm>
            <a:off x="2829271" y="977358"/>
            <a:ext cx="1140604" cy="362341"/>
          </a:xfrm>
          <a:custGeom>
            <a:avLst/>
            <a:gdLst>
              <a:gd name="connsiteX0" fmla="*/ 7746 w 1169796"/>
              <a:gd name="connsiteY0" fmla="*/ 314517 h 374936"/>
              <a:gd name="connsiteX1" fmla="*/ 17271 w 1169796"/>
              <a:gd name="connsiteY1" fmla="*/ 85917 h 374936"/>
              <a:gd name="connsiteX2" fmla="*/ 160146 w 1169796"/>
              <a:gd name="connsiteY2" fmla="*/ 192 h 374936"/>
              <a:gd name="connsiteX3" fmla="*/ 379221 w 1169796"/>
              <a:gd name="connsiteY3" fmla="*/ 104967 h 374936"/>
              <a:gd name="connsiteX4" fmla="*/ 445896 w 1169796"/>
              <a:gd name="connsiteY4" fmla="*/ 314517 h 374936"/>
              <a:gd name="connsiteX5" fmla="*/ 693546 w 1169796"/>
              <a:gd name="connsiteY5" fmla="*/ 371667 h 374936"/>
              <a:gd name="connsiteX6" fmla="*/ 836421 w 1169796"/>
              <a:gd name="connsiteY6" fmla="*/ 238317 h 374936"/>
              <a:gd name="connsiteX7" fmla="*/ 1074546 w 1169796"/>
              <a:gd name="connsiteY7" fmla="*/ 209742 h 374936"/>
              <a:gd name="connsiteX8" fmla="*/ 1169796 w 1169796"/>
              <a:gd name="connsiteY8" fmla="*/ 219267 h 374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9796" h="374936">
                <a:moveTo>
                  <a:pt x="7746" y="314517"/>
                </a:moveTo>
                <a:cubicBezTo>
                  <a:pt x="-192" y="226410"/>
                  <a:pt x="-8129" y="138304"/>
                  <a:pt x="17271" y="85917"/>
                </a:cubicBezTo>
                <a:cubicBezTo>
                  <a:pt x="42671" y="33529"/>
                  <a:pt x="99821" y="-2983"/>
                  <a:pt x="160146" y="192"/>
                </a:cubicBezTo>
                <a:cubicBezTo>
                  <a:pt x="220471" y="3367"/>
                  <a:pt x="331596" y="52579"/>
                  <a:pt x="379221" y="104967"/>
                </a:cubicBezTo>
                <a:cubicBezTo>
                  <a:pt x="426846" y="157354"/>
                  <a:pt x="393509" y="270067"/>
                  <a:pt x="445896" y="314517"/>
                </a:cubicBezTo>
                <a:cubicBezTo>
                  <a:pt x="498283" y="358967"/>
                  <a:pt x="628459" y="384367"/>
                  <a:pt x="693546" y="371667"/>
                </a:cubicBezTo>
                <a:cubicBezTo>
                  <a:pt x="758633" y="358967"/>
                  <a:pt x="772921" y="265304"/>
                  <a:pt x="836421" y="238317"/>
                </a:cubicBezTo>
                <a:cubicBezTo>
                  <a:pt x="899921" y="211330"/>
                  <a:pt x="1018984" y="212917"/>
                  <a:pt x="1074546" y="209742"/>
                </a:cubicBezTo>
                <a:cubicBezTo>
                  <a:pt x="1130108" y="206567"/>
                  <a:pt x="1149952" y="212917"/>
                  <a:pt x="1169796" y="219267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Freeform 112"/>
          <p:cNvSpPr/>
          <p:nvPr/>
        </p:nvSpPr>
        <p:spPr>
          <a:xfrm>
            <a:off x="2242436" y="5776854"/>
            <a:ext cx="780134" cy="364945"/>
          </a:xfrm>
          <a:custGeom>
            <a:avLst/>
            <a:gdLst>
              <a:gd name="connsiteX0" fmla="*/ 0 w 800100"/>
              <a:gd name="connsiteY0" fmla="*/ 177367 h 377630"/>
              <a:gd name="connsiteX1" fmla="*/ 219075 w 800100"/>
              <a:gd name="connsiteY1" fmla="*/ 5917 h 377630"/>
              <a:gd name="connsiteX2" fmla="*/ 381000 w 800100"/>
              <a:gd name="connsiteY2" fmla="*/ 367867 h 377630"/>
              <a:gd name="connsiteX3" fmla="*/ 533400 w 800100"/>
              <a:gd name="connsiteY3" fmla="*/ 272617 h 377630"/>
              <a:gd name="connsiteX4" fmla="*/ 647700 w 800100"/>
              <a:gd name="connsiteY4" fmla="*/ 253567 h 377630"/>
              <a:gd name="connsiteX5" fmla="*/ 800100 w 800100"/>
              <a:gd name="connsiteY5" fmla="*/ 263092 h 377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0100" h="377630">
                <a:moveTo>
                  <a:pt x="0" y="177367"/>
                </a:moveTo>
                <a:cubicBezTo>
                  <a:pt x="77787" y="75767"/>
                  <a:pt x="155575" y="-25833"/>
                  <a:pt x="219075" y="5917"/>
                </a:cubicBezTo>
                <a:cubicBezTo>
                  <a:pt x="282575" y="37667"/>
                  <a:pt x="328613" y="323417"/>
                  <a:pt x="381000" y="367867"/>
                </a:cubicBezTo>
                <a:cubicBezTo>
                  <a:pt x="433387" y="412317"/>
                  <a:pt x="488950" y="291667"/>
                  <a:pt x="533400" y="272617"/>
                </a:cubicBezTo>
                <a:cubicBezTo>
                  <a:pt x="577850" y="253567"/>
                  <a:pt x="603250" y="255155"/>
                  <a:pt x="647700" y="253567"/>
                </a:cubicBezTo>
                <a:cubicBezTo>
                  <a:pt x="692150" y="251980"/>
                  <a:pt x="746125" y="257536"/>
                  <a:pt x="800100" y="263092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2523532" y="2607787"/>
            <a:ext cx="17798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AUX FW “A”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567104" y="4218005"/>
            <a:ext cx="17597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AUX FW “B”</a:t>
            </a:r>
          </a:p>
        </p:txBody>
      </p:sp>
      <p:sp>
        <p:nvSpPr>
          <p:cNvPr id="116" name="Flowchart: Terminator 115"/>
          <p:cNvSpPr/>
          <p:nvPr/>
        </p:nvSpPr>
        <p:spPr>
          <a:xfrm rot="16200000">
            <a:off x="4870200" y="5341274"/>
            <a:ext cx="316303" cy="98152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Connector 116"/>
          <p:cNvCxnSpPr/>
          <p:nvPr/>
        </p:nvCxnSpPr>
        <p:spPr>
          <a:xfrm>
            <a:off x="5083769" y="5390350"/>
            <a:ext cx="274236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flipH="1" flipV="1">
            <a:off x="5358006" y="2875580"/>
            <a:ext cx="11478" cy="252662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flipH="1" flipV="1">
            <a:off x="5369485" y="2875580"/>
            <a:ext cx="2463909" cy="4776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6" name="Group 125"/>
          <p:cNvGrpSpPr/>
          <p:nvPr/>
        </p:nvGrpSpPr>
        <p:grpSpPr>
          <a:xfrm rot="16200000">
            <a:off x="5222783" y="4954042"/>
            <a:ext cx="270447" cy="232070"/>
            <a:chOff x="3098609" y="2412024"/>
            <a:chExt cx="279848" cy="238010"/>
          </a:xfrm>
        </p:grpSpPr>
        <p:sp>
          <p:nvSpPr>
            <p:cNvPr id="127" name="Isosceles Triangle 126"/>
            <p:cNvSpPr/>
            <p:nvPr/>
          </p:nvSpPr>
          <p:spPr>
            <a:xfrm rot="16200000" flipV="1">
              <a:off x="3059702" y="2450931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Isosceles Triangle 127"/>
            <p:cNvSpPr/>
            <p:nvPr/>
          </p:nvSpPr>
          <p:spPr>
            <a:xfrm rot="16200000">
              <a:off x="3189243" y="2460820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2" name="Straight Connector 131"/>
          <p:cNvCxnSpPr/>
          <p:nvPr/>
        </p:nvCxnSpPr>
        <p:spPr>
          <a:xfrm flipV="1">
            <a:off x="7833393" y="2880358"/>
            <a:ext cx="0" cy="13197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flipV="1">
            <a:off x="7306338" y="2885241"/>
            <a:ext cx="0" cy="13197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flipV="1">
            <a:off x="6734801" y="2875580"/>
            <a:ext cx="0" cy="13197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6273125" y="2880356"/>
            <a:ext cx="0" cy="13197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Isosceles Triangle 137"/>
          <p:cNvSpPr/>
          <p:nvPr/>
        </p:nvSpPr>
        <p:spPr>
          <a:xfrm>
            <a:off x="6198349" y="3017210"/>
            <a:ext cx="141751" cy="141928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Isosceles Triangle 138"/>
          <p:cNvSpPr/>
          <p:nvPr/>
        </p:nvSpPr>
        <p:spPr>
          <a:xfrm>
            <a:off x="7759157" y="3017210"/>
            <a:ext cx="141751" cy="141928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Isosceles Triangle 139"/>
          <p:cNvSpPr/>
          <p:nvPr/>
        </p:nvSpPr>
        <p:spPr>
          <a:xfrm>
            <a:off x="7235462" y="3011857"/>
            <a:ext cx="141751" cy="141928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Isosceles Triangle 140"/>
          <p:cNvSpPr/>
          <p:nvPr/>
        </p:nvSpPr>
        <p:spPr>
          <a:xfrm>
            <a:off x="6666344" y="3005313"/>
            <a:ext cx="141751" cy="141928"/>
          </a:xfrm>
          <a:prstGeom prst="triangl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/>
          <p:cNvSpPr/>
          <p:nvPr/>
        </p:nvSpPr>
        <p:spPr>
          <a:xfrm>
            <a:off x="5560835" y="3481820"/>
            <a:ext cx="2866945" cy="23505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TextBox 143"/>
          <p:cNvSpPr txBox="1"/>
          <p:nvPr/>
        </p:nvSpPr>
        <p:spPr>
          <a:xfrm>
            <a:off x="6559595" y="4597518"/>
            <a:ext cx="909688" cy="3569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SFP</a:t>
            </a:r>
          </a:p>
        </p:txBody>
      </p:sp>
      <p:sp>
        <p:nvSpPr>
          <p:cNvPr id="46" name="Freeform 45"/>
          <p:cNvSpPr/>
          <p:nvPr/>
        </p:nvSpPr>
        <p:spPr>
          <a:xfrm>
            <a:off x="4680364" y="5318341"/>
            <a:ext cx="294872" cy="96578"/>
          </a:xfrm>
          <a:custGeom>
            <a:avLst/>
            <a:gdLst>
              <a:gd name="connsiteX0" fmla="*/ 0 w 302419"/>
              <a:gd name="connsiteY0" fmla="*/ 92792 h 99935"/>
              <a:gd name="connsiteX1" fmla="*/ 109538 w 302419"/>
              <a:gd name="connsiteY1" fmla="*/ 4685 h 99935"/>
              <a:gd name="connsiteX2" fmla="*/ 192882 w 302419"/>
              <a:gd name="connsiteY2" fmla="*/ 21354 h 99935"/>
              <a:gd name="connsiteX3" fmla="*/ 302419 w 302419"/>
              <a:gd name="connsiteY3" fmla="*/ 99935 h 99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419" h="99935">
                <a:moveTo>
                  <a:pt x="0" y="92792"/>
                </a:moveTo>
                <a:cubicBezTo>
                  <a:pt x="38695" y="54691"/>
                  <a:pt x="77391" y="16591"/>
                  <a:pt x="109538" y="4685"/>
                </a:cubicBezTo>
                <a:cubicBezTo>
                  <a:pt x="141685" y="-7221"/>
                  <a:pt x="160735" y="5479"/>
                  <a:pt x="192882" y="21354"/>
                </a:cubicBezTo>
                <a:cubicBezTo>
                  <a:pt x="225029" y="37229"/>
                  <a:pt x="263724" y="68582"/>
                  <a:pt x="302419" y="99935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 52"/>
          <p:cNvSpPr/>
          <p:nvPr/>
        </p:nvSpPr>
        <p:spPr>
          <a:xfrm>
            <a:off x="2912223" y="5497429"/>
            <a:ext cx="727964" cy="372897"/>
          </a:xfrm>
          <a:custGeom>
            <a:avLst/>
            <a:gdLst>
              <a:gd name="connsiteX0" fmla="*/ 320352 w 746595"/>
              <a:gd name="connsiteY0" fmla="*/ 369441 h 385859"/>
              <a:gd name="connsiteX1" fmla="*/ 439414 w 746595"/>
              <a:gd name="connsiteY1" fmla="*/ 383729 h 385859"/>
              <a:gd name="connsiteX2" fmla="*/ 503708 w 746595"/>
              <a:gd name="connsiteY2" fmla="*/ 328960 h 385859"/>
              <a:gd name="connsiteX3" fmla="*/ 479895 w 746595"/>
              <a:gd name="connsiteY3" fmla="*/ 257522 h 385859"/>
              <a:gd name="connsiteX4" fmla="*/ 275108 w 746595"/>
              <a:gd name="connsiteY4" fmla="*/ 233710 h 385859"/>
              <a:gd name="connsiteX5" fmla="*/ 27458 w 746595"/>
              <a:gd name="connsiteY5" fmla="*/ 178941 h 385859"/>
              <a:gd name="connsiteX6" fmla="*/ 20314 w 746595"/>
              <a:gd name="connsiteY6" fmla="*/ 71785 h 385859"/>
              <a:gd name="connsiteX7" fmla="*/ 153664 w 746595"/>
              <a:gd name="connsiteY7" fmla="*/ 347 h 385859"/>
              <a:gd name="connsiteX8" fmla="*/ 320352 w 746595"/>
              <a:gd name="connsiteY8" fmla="*/ 47972 h 385859"/>
              <a:gd name="connsiteX9" fmla="*/ 456083 w 746595"/>
              <a:gd name="connsiteY9" fmla="*/ 124172 h 385859"/>
              <a:gd name="connsiteX10" fmla="*/ 613245 w 746595"/>
              <a:gd name="connsiteY10" fmla="*/ 152747 h 385859"/>
              <a:gd name="connsiteX11" fmla="*/ 746595 w 746595"/>
              <a:gd name="connsiteY11" fmla="*/ 147985 h 38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46595" h="385859">
                <a:moveTo>
                  <a:pt x="320352" y="369441"/>
                </a:moveTo>
                <a:cubicBezTo>
                  <a:pt x="364603" y="379958"/>
                  <a:pt x="408855" y="390476"/>
                  <a:pt x="439414" y="383729"/>
                </a:cubicBezTo>
                <a:cubicBezTo>
                  <a:pt x="469973" y="376982"/>
                  <a:pt x="496961" y="349994"/>
                  <a:pt x="503708" y="328960"/>
                </a:cubicBezTo>
                <a:cubicBezTo>
                  <a:pt x="510455" y="307925"/>
                  <a:pt x="517995" y="273397"/>
                  <a:pt x="479895" y="257522"/>
                </a:cubicBezTo>
                <a:cubicBezTo>
                  <a:pt x="441795" y="241647"/>
                  <a:pt x="350514" y="246807"/>
                  <a:pt x="275108" y="233710"/>
                </a:cubicBezTo>
                <a:cubicBezTo>
                  <a:pt x="199702" y="220613"/>
                  <a:pt x="69924" y="205928"/>
                  <a:pt x="27458" y="178941"/>
                </a:cubicBezTo>
                <a:cubicBezTo>
                  <a:pt x="-15008" y="151953"/>
                  <a:pt x="-720" y="101551"/>
                  <a:pt x="20314" y="71785"/>
                </a:cubicBezTo>
                <a:cubicBezTo>
                  <a:pt x="41348" y="42019"/>
                  <a:pt x="103658" y="4316"/>
                  <a:pt x="153664" y="347"/>
                </a:cubicBezTo>
                <a:cubicBezTo>
                  <a:pt x="203670" y="-3622"/>
                  <a:pt x="269949" y="27335"/>
                  <a:pt x="320352" y="47972"/>
                </a:cubicBezTo>
                <a:cubicBezTo>
                  <a:pt x="370755" y="68609"/>
                  <a:pt x="407268" y="106710"/>
                  <a:pt x="456083" y="124172"/>
                </a:cubicBezTo>
                <a:cubicBezTo>
                  <a:pt x="504898" y="141634"/>
                  <a:pt x="564826" y="148778"/>
                  <a:pt x="613245" y="152747"/>
                </a:cubicBezTo>
                <a:cubicBezTo>
                  <a:pt x="661664" y="156716"/>
                  <a:pt x="704129" y="152350"/>
                  <a:pt x="746595" y="147985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/>
          <p:cNvCxnSpPr/>
          <p:nvPr/>
        </p:nvCxnSpPr>
        <p:spPr>
          <a:xfrm>
            <a:off x="5560835" y="3481820"/>
            <a:ext cx="286694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3332872" y="1003329"/>
            <a:ext cx="1506112" cy="4150712"/>
          </a:xfrm>
          <a:custGeom>
            <a:avLst/>
            <a:gdLst>
              <a:gd name="connsiteX0" fmla="*/ 834076 w 1544659"/>
              <a:gd name="connsiteY0" fmla="*/ 7998 h 4294990"/>
              <a:gd name="connsiteX1" fmla="*/ 1184398 w 1544659"/>
              <a:gd name="connsiteY1" fmla="*/ 31749 h 4294990"/>
              <a:gd name="connsiteX2" fmla="*/ 1493157 w 1544659"/>
              <a:gd name="connsiteY2" fmla="*/ 263317 h 4294990"/>
              <a:gd name="connsiteX3" fmla="*/ 1540658 w 1544659"/>
              <a:gd name="connsiteY3" fmla="*/ 690829 h 4294990"/>
              <a:gd name="connsiteX4" fmla="*/ 1540658 w 1544659"/>
              <a:gd name="connsiteY4" fmla="*/ 1124278 h 4294990"/>
              <a:gd name="connsiteX5" fmla="*/ 1528783 w 1544659"/>
              <a:gd name="connsiteY5" fmla="*/ 2288060 h 4294990"/>
              <a:gd name="connsiteX6" fmla="*/ 1499094 w 1544659"/>
              <a:gd name="connsiteY6" fmla="*/ 3356839 h 4294990"/>
              <a:gd name="connsiteX7" fmla="*/ 1469406 w 1544659"/>
              <a:gd name="connsiteY7" fmla="*/ 3647785 h 4294990"/>
              <a:gd name="connsiteX8" fmla="*/ 1130959 w 1544659"/>
              <a:gd name="connsiteY8" fmla="*/ 3730912 h 4294990"/>
              <a:gd name="connsiteX9" fmla="*/ 762824 w 1544659"/>
              <a:gd name="connsiteY9" fmla="*/ 3796226 h 4294990"/>
              <a:gd name="connsiteX10" fmla="*/ 418440 w 1544659"/>
              <a:gd name="connsiteY10" fmla="*/ 3784351 h 4294990"/>
              <a:gd name="connsiteX11" fmla="*/ 38430 w 1544659"/>
              <a:gd name="connsiteY11" fmla="*/ 3819977 h 4294990"/>
              <a:gd name="connsiteX12" fmla="*/ 14679 w 1544659"/>
              <a:gd name="connsiteY12" fmla="*/ 4116860 h 4294990"/>
              <a:gd name="connsiteX13" fmla="*/ 26554 w 1544659"/>
              <a:gd name="connsiteY13" fmla="*/ 4259364 h 4294990"/>
              <a:gd name="connsiteX14" fmla="*/ 317500 w 1544659"/>
              <a:gd name="connsiteY14" fmla="*/ 4294990 h 4294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44659" h="4294990">
                <a:moveTo>
                  <a:pt x="834076" y="7998"/>
                </a:moveTo>
                <a:cubicBezTo>
                  <a:pt x="954313" y="-1403"/>
                  <a:pt x="1074551" y="-10804"/>
                  <a:pt x="1184398" y="31749"/>
                </a:cubicBezTo>
                <a:cubicBezTo>
                  <a:pt x="1294245" y="74302"/>
                  <a:pt x="1433780" y="153470"/>
                  <a:pt x="1493157" y="263317"/>
                </a:cubicBezTo>
                <a:cubicBezTo>
                  <a:pt x="1552534" y="373164"/>
                  <a:pt x="1532741" y="547336"/>
                  <a:pt x="1540658" y="690829"/>
                </a:cubicBezTo>
                <a:cubicBezTo>
                  <a:pt x="1548575" y="834323"/>
                  <a:pt x="1542637" y="858073"/>
                  <a:pt x="1540658" y="1124278"/>
                </a:cubicBezTo>
                <a:cubicBezTo>
                  <a:pt x="1538679" y="1390483"/>
                  <a:pt x="1535710" y="1915967"/>
                  <a:pt x="1528783" y="2288060"/>
                </a:cubicBezTo>
                <a:cubicBezTo>
                  <a:pt x="1521856" y="2660153"/>
                  <a:pt x="1508990" y="3130218"/>
                  <a:pt x="1499094" y="3356839"/>
                </a:cubicBezTo>
                <a:cubicBezTo>
                  <a:pt x="1489198" y="3583460"/>
                  <a:pt x="1530762" y="3585440"/>
                  <a:pt x="1469406" y="3647785"/>
                </a:cubicBezTo>
                <a:cubicBezTo>
                  <a:pt x="1408050" y="3710130"/>
                  <a:pt x="1248723" y="3706172"/>
                  <a:pt x="1130959" y="3730912"/>
                </a:cubicBezTo>
                <a:cubicBezTo>
                  <a:pt x="1013195" y="3755652"/>
                  <a:pt x="881577" y="3787319"/>
                  <a:pt x="762824" y="3796226"/>
                </a:cubicBezTo>
                <a:cubicBezTo>
                  <a:pt x="644071" y="3805133"/>
                  <a:pt x="539172" y="3780393"/>
                  <a:pt x="418440" y="3784351"/>
                </a:cubicBezTo>
                <a:cubicBezTo>
                  <a:pt x="297708" y="3788309"/>
                  <a:pt x="105723" y="3764559"/>
                  <a:pt x="38430" y="3819977"/>
                </a:cubicBezTo>
                <a:cubicBezTo>
                  <a:pt x="-28863" y="3875395"/>
                  <a:pt x="16658" y="4043629"/>
                  <a:pt x="14679" y="4116860"/>
                </a:cubicBezTo>
                <a:cubicBezTo>
                  <a:pt x="12700" y="4190091"/>
                  <a:pt x="-23916" y="4229676"/>
                  <a:pt x="26554" y="4259364"/>
                </a:cubicBezTo>
                <a:cubicBezTo>
                  <a:pt x="77024" y="4289052"/>
                  <a:pt x="197262" y="4292021"/>
                  <a:pt x="317500" y="4294990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5604752" y="668744"/>
            <a:ext cx="2869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*100 hours after shutdown</a:t>
            </a:r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429412" y="73749"/>
            <a:ext cx="8383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FLEX SFP Makeup Paths – Lower Modes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13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57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3419911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1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24" grpId="0" animBg="1"/>
      <p:bldP spid="112" grpId="0" animBg="1"/>
      <p:bldP spid="113" grpId="0" animBg="1"/>
      <p:bldP spid="46" grpId="0" animBg="1"/>
      <p:bldP spid="53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61597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14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2960" name="Picture 1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" y="1295400"/>
            <a:ext cx="3896106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65045" y="228600"/>
            <a:ext cx="8445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FLEX SFP Makeup Pump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91000" y="24384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Pump Model – Godwin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Engine – John Deere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/>
              <a:t>156HP @ 2200 RPM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err="1"/>
              <a:t>McCrometer</a:t>
            </a:r>
            <a:r>
              <a:rPr lang="en-US" sz="2400" b="1" dirty="0"/>
              <a:t> 4” flow meter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300 gpm @ 165 psi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98720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130704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15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125" y="228600"/>
            <a:ext cx="8543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Electrical Modifications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074" y="2895600"/>
            <a:ext cx="8543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 480 VAC Connections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 4160 VAC Connections</a:t>
            </a:r>
          </a:p>
          <a:p>
            <a:pPr marL="800100" lvl="1" indent="-342900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 RCS Makeup Pump</a:t>
            </a:r>
          </a:p>
        </p:txBody>
      </p:sp>
    </p:spTree>
    <p:extLst>
      <p:ext uri="{BB962C8B-B14F-4D97-AF65-F5344CB8AC3E}">
        <p14:creationId xmlns:p14="http://schemas.microsoft.com/office/powerpoint/2010/main" val="1037235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457514" y="1724585"/>
            <a:ext cx="3505881" cy="12023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dirty="0"/>
              <a:t>4160 SWITCHGEAR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4336" y="1734930"/>
            <a:ext cx="2295526" cy="120230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3200" b="1" dirty="0"/>
              <a:t>ESF Transformer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542563" y="4569985"/>
            <a:ext cx="1495155" cy="12023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480VAC Load Center</a:t>
            </a:r>
          </a:p>
        </p:txBody>
      </p:sp>
      <p:cxnSp>
        <p:nvCxnSpPr>
          <p:cNvPr id="23" name="Straight Arrow Connector 22"/>
          <p:cNvCxnSpPr>
            <a:stCxn id="13" idx="3"/>
            <a:endCxn id="11" idx="1"/>
          </p:cNvCxnSpPr>
          <p:nvPr/>
        </p:nvCxnSpPr>
        <p:spPr>
          <a:xfrm flipV="1">
            <a:off x="3079862" y="2325738"/>
            <a:ext cx="1377652" cy="1034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4698526" y="3977155"/>
            <a:ext cx="8980" cy="59485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40" idx="0"/>
          </p:cNvCxnSpPr>
          <p:nvPr/>
        </p:nvCxnSpPr>
        <p:spPr>
          <a:xfrm flipH="1">
            <a:off x="2290141" y="3634858"/>
            <a:ext cx="15623" cy="93512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162800" y="2926890"/>
            <a:ext cx="0" cy="1603207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98410" y="76200"/>
            <a:ext cx="8140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Electrical Alignment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16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208897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936203" y="4569985"/>
            <a:ext cx="1495155" cy="12023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480VAC Load Center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415222" y="4530097"/>
            <a:ext cx="1495155" cy="120230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480VAC Load Center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305764" y="3634858"/>
            <a:ext cx="2875836" cy="1034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181600" y="2926890"/>
            <a:ext cx="0" cy="7079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683780" y="3977155"/>
            <a:ext cx="1488420" cy="202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6172200" y="2937235"/>
            <a:ext cx="0" cy="1041943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7104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/>
        </p:nvGrpSpPr>
        <p:grpSpPr>
          <a:xfrm>
            <a:off x="762000" y="1143000"/>
            <a:ext cx="7772399" cy="4495800"/>
            <a:chOff x="2992725" y="2817911"/>
            <a:chExt cx="4733925" cy="2057400"/>
          </a:xfrm>
        </p:grpSpPr>
        <p:grpSp>
          <p:nvGrpSpPr>
            <p:cNvPr id="14" name="Group 13"/>
            <p:cNvGrpSpPr/>
            <p:nvPr/>
          </p:nvGrpSpPr>
          <p:grpSpPr>
            <a:xfrm>
              <a:off x="2992725" y="2817911"/>
              <a:ext cx="3543300" cy="685800"/>
              <a:chOff x="1524000" y="3886200"/>
              <a:chExt cx="3543300" cy="68580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1524000" y="3886200"/>
                <a:ext cx="1104900" cy="685800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FF"/>
                    </a:solidFill>
                  </a:rPr>
                  <a:t>480VAC Load Center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2743200" y="3886200"/>
                <a:ext cx="1104900" cy="685800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FF"/>
                    </a:solidFill>
                  </a:rPr>
                  <a:t>480VAC Load Center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962400" y="3886200"/>
                <a:ext cx="1104900" cy="685800"/>
              </a:xfrm>
              <a:prstGeom prst="rect">
                <a:avLst/>
              </a:prstGeom>
              <a:noFill/>
              <a:ln w="25400">
                <a:solidFill>
                  <a:srgbClr val="0000FF"/>
                </a:solidFill>
              </a:ln>
            </p:spPr>
            <p:txBody>
              <a:bodyPr wrap="square" rtlCol="0" anchor="ctr" anchorCtr="0">
                <a:noAutofit/>
              </a:bodyPr>
              <a:lstStyle/>
              <a:p>
                <a:pPr algn="ctr"/>
                <a:r>
                  <a:rPr lang="en-US" sz="2800" b="1" dirty="0">
                    <a:solidFill>
                      <a:srgbClr val="0000FF"/>
                    </a:solidFill>
                  </a:rPr>
                  <a:t>480VAC Load Center</a:t>
                </a: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6621750" y="3656111"/>
              <a:ext cx="1104900" cy="5334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</a:rPr>
                <a:t>FLEX 480VAC DG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21750" y="4341911"/>
              <a:ext cx="1104900" cy="533400"/>
            </a:xfrm>
            <a:prstGeom prst="rect">
              <a:avLst/>
            </a:prstGeom>
            <a:noFill/>
            <a:ln w="25400">
              <a:solidFill>
                <a:srgbClr val="7030A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800" b="1" dirty="0">
                  <a:solidFill>
                    <a:srgbClr val="7030A0"/>
                  </a:solidFill>
                </a:rPr>
                <a:t>FLEX 480VAC DG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>
              <a:off x="3556720" y="4722911"/>
              <a:ext cx="3065031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endCxn id="40" idx="2"/>
            </p:cNvCxnSpPr>
            <p:nvPr/>
          </p:nvCxnSpPr>
          <p:spPr>
            <a:xfrm flipV="1">
              <a:off x="3545175" y="3503711"/>
              <a:ext cx="0" cy="121920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089235" y="3488702"/>
              <a:ext cx="0" cy="99060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5972792" y="3503711"/>
              <a:ext cx="0" cy="419100"/>
            </a:xfrm>
            <a:prstGeom prst="straightConnector1">
              <a:avLst/>
            </a:prstGeom>
            <a:ln w="254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5967411" y="3922811"/>
              <a:ext cx="654342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5089235" y="4494311"/>
              <a:ext cx="1532518" cy="0"/>
            </a:xfrm>
            <a:prstGeom prst="line">
              <a:avLst/>
            </a:prstGeom>
            <a:ln w="254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98410" y="76200"/>
            <a:ext cx="814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480 VAC Electrical Alignment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17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8144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5586583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18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7841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/>
              <a:t>480 VAC Generator</a:t>
            </a:r>
          </a:p>
        </p:txBody>
      </p:sp>
      <p:pic>
        <p:nvPicPr>
          <p:cNvPr id="7" name="Picture 6" descr="C:\Users\z00113\Desktop\800kw pics\800 gen front right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040" y="2115974"/>
            <a:ext cx="4384834" cy="4374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3547" y="381000"/>
            <a:ext cx="3990453" cy="300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434467"/>
            <a:ext cx="2292031" cy="303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427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874621" y="1435965"/>
            <a:ext cx="2546534" cy="1726911"/>
          </a:xfrm>
          <a:prstGeom prst="rect">
            <a:avLst/>
          </a:prstGeom>
          <a:noFill/>
          <a:ln w="25400">
            <a:solidFill>
              <a:schemeClr val="accent6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FLEX 4160 VAC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Turbine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Generator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3421156" y="2299420"/>
            <a:ext cx="922244" cy="0"/>
          </a:xfrm>
          <a:prstGeom prst="line">
            <a:avLst/>
          </a:prstGeom>
          <a:ln w="254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343400" y="2299420"/>
            <a:ext cx="0" cy="1751022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874620" y="3477800"/>
            <a:ext cx="7659779" cy="2313400"/>
            <a:chOff x="933451" y="3477800"/>
            <a:chExt cx="5314949" cy="907474"/>
          </a:xfrm>
        </p:grpSpPr>
        <p:sp>
          <p:nvSpPr>
            <p:cNvPr id="11" name="TextBox 10"/>
            <p:cNvSpPr txBox="1"/>
            <p:nvPr/>
          </p:nvSpPr>
          <p:spPr>
            <a:xfrm>
              <a:off x="4183225" y="3699474"/>
              <a:ext cx="2065175" cy="685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/>
                <a:t>4160 SWITCHGEAR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105150" y="3697165"/>
              <a:ext cx="952500" cy="685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/>
                <a:t>Manual Transfer Switch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33451" y="3697165"/>
              <a:ext cx="1238249" cy="685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/>
                <a:t>ESF Transformer</a:t>
              </a:r>
            </a:p>
          </p:txBody>
        </p:sp>
        <p:cxnSp>
          <p:nvCxnSpPr>
            <p:cNvPr id="23" name="Straight Arrow Connector 22"/>
            <p:cNvCxnSpPr>
              <a:stCxn id="13" idx="3"/>
              <a:endCxn id="12" idx="1"/>
            </p:cNvCxnSpPr>
            <p:nvPr/>
          </p:nvCxnSpPr>
          <p:spPr>
            <a:xfrm>
              <a:off x="2171700" y="4040065"/>
              <a:ext cx="9334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816221" y="3477800"/>
              <a:ext cx="0" cy="21936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3816221" y="3477800"/>
              <a:ext cx="113678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953000" y="3477800"/>
              <a:ext cx="0" cy="21936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598410" y="76200"/>
            <a:ext cx="8140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Alternate Electrical Alignment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19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968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140509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17432" y="402114"/>
            <a:ext cx="8229600" cy="816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6600" u="sng" dirty="0">
                <a:latin typeface="+mn-lt"/>
              </a:rPr>
              <a:t>Presentation Topics</a:t>
            </a:r>
            <a:endParaRPr lang="en-US" sz="66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3620" y="20574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7030A0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7030A0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7030A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0078C9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0078C9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  <a:ea typeface="Verdana" pitchFamily="34" charset="0"/>
                <a:cs typeface="Verdana" pitchFamily="34" charset="0"/>
              </a:rPr>
              <a:t>Primary Plant Modifications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  <a:ea typeface="Verdana" pitchFamily="34" charset="0"/>
                <a:cs typeface="Verdana" pitchFamily="34" charset="0"/>
              </a:rPr>
              <a:t>Secondary Plant Modifications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  <a:ea typeface="Verdana" pitchFamily="34" charset="0"/>
                <a:cs typeface="Verdana" pitchFamily="34" charset="0"/>
              </a:rPr>
              <a:t>Spent Fuel Pool Cooling Modifications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  <a:ea typeface="Verdana" pitchFamily="34" charset="0"/>
                <a:cs typeface="Verdana" pitchFamily="34" charset="0"/>
              </a:rPr>
              <a:t>Electrical System Modifications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218919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074" y="6457344"/>
            <a:ext cx="4243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20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0132" name="Picture 2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049085"/>
            <a:ext cx="3063883" cy="552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3392" y="261978"/>
            <a:ext cx="772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4160 VAC Bus Connection Box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1905000"/>
            <a:ext cx="4794323" cy="3591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4025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875905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21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3392" y="261978"/>
            <a:ext cx="772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4160 VAC Manual Switch</a:t>
            </a:r>
          </a:p>
        </p:txBody>
      </p:sp>
      <p:pic>
        <p:nvPicPr>
          <p:cNvPr id="188511" name="Picture 9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990600"/>
            <a:ext cx="2854935" cy="523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8512" name="Picture 9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229" y="990600"/>
            <a:ext cx="3488165" cy="523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4145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7969" y="1066800"/>
            <a:ext cx="5564639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643392" y="261978"/>
            <a:ext cx="772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4160 VAC Manual Switch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22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982408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639121" imgH="1848559" progId="Word.Picture.8">
                  <p:embed/>
                </p:oleObj>
              </mc:Choice>
              <mc:Fallback>
                <p:oleObj name="Picture" r:id="rId3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465" y="1905000"/>
            <a:ext cx="2910504" cy="389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6267" y="5987013"/>
            <a:ext cx="772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ESF Transformer Position</a:t>
            </a:r>
          </a:p>
        </p:txBody>
      </p:sp>
      <p:sp>
        <p:nvSpPr>
          <p:cNvPr id="2" name="Down Arrow 1"/>
          <p:cNvSpPr/>
          <p:nvPr/>
        </p:nvSpPr>
        <p:spPr>
          <a:xfrm rot="10800000">
            <a:off x="2186320" y="1905000"/>
            <a:ext cx="585333" cy="2098148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39113" y="1905000"/>
            <a:ext cx="347208" cy="137160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0758415">
            <a:off x="1921664" y="3177701"/>
            <a:ext cx="347208" cy="79522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15993592">
            <a:off x="2128106" y="3562992"/>
            <a:ext cx="347208" cy="57733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0800000">
            <a:off x="4355987" y="1811985"/>
            <a:ext cx="585333" cy="2098148"/>
          </a:xfrm>
          <a:prstGeom prst="down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16200000">
            <a:off x="5238941" y="3114868"/>
            <a:ext cx="347208" cy="120930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76684" y="2095500"/>
            <a:ext cx="347208" cy="85857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2269903">
            <a:off x="5797809" y="2762429"/>
            <a:ext cx="347208" cy="10283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2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643392" y="261978"/>
            <a:ext cx="772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4160 VAC Manual Switch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23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29873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24342" y="5987013"/>
            <a:ext cx="77247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Portable Generator Position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248" y="1828800"/>
            <a:ext cx="297342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25" y="1111745"/>
            <a:ext cx="5470617" cy="477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 rot="16200000">
            <a:off x="262392" y="3733800"/>
            <a:ext cx="762000" cy="457200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6200000">
            <a:off x="3734254" y="2600325"/>
            <a:ext cx="1962150" cy="457200"/>
          </a:xfrm>
          <a:prstGeom prst="rightArrow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 rot="6022306">
            <a:off x="1926912" y="4793530"/>
            <a:ext cx="2454792" cy="25985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800600" y="3550145"/>
            <a:ext cx="2895600" cy="25985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2373445">
            <a:off x="377706" y="4999563"/>
            <a:ext cx="2867442" cy="25985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5400000">
            <a:off x="6981053" y="2884736"/>
            <a:ext cx="1609724" cy="25985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85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680381" y="1752599"/>
            <a:ext cx="5699072" cy="4181621"/>
            <a:chOff x="2535959" y="3600450"/>
            <a:chExt cx="3305462" cy="2604654"/>
          </a:xfrm>
        </p:grpSpPr>
        <p:sp>
          <p:nvSpPr>
            <p:cNvPr id="41" name="TextBox 40"/>
            <p:cNvSpPr txBox="1"/>
            <p:nvPr/>
          </p:nvSpPr>
          <p:spPr>
            <a:xfrm>
              <a:off x="3636240" y="3600450"/>
              <a:ext cx="1104900" cy="685800"/>
            </a:xfrm>
            <a:prstGeom prst="rect">
              <a:avLst/>
            </a:prstGeom>
            <a:noFill/>
            <a:ln w="25400">
              <a:solidFill>
                <a:srgbClr val="0000FF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000" b="1" dirty="0">
                  <a:solidFill>
                    <a:srgbClr val="0000FF"/>
                  </a:solidFill>
                </a:rPr>
                <a:t>480VAC Load Center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636240" y="4665061"/>
              <a:ext cx="1104900" cy="685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480VAC MCC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736521" y="5519304"/>
              <a:ext cx="1104900" cy="685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FLEX RCS Alternate Pump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35959" y="5519304"/>
              <a:ext cx="1104900" cy="6858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b="1" dirty="0">
                  <a:solidFill>
                    <a:srgbClr val="FF0000"/>
                  </a:solidFill>
                </a:rPr>
                <a:t>FLEX RCS Primary Pump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3636240" y="5862204"/>
              <a:ext cx="1104900" cy="0"/>
            </a:xfrm>
            <a:prstGeom prst="line">
              <a:avLst/>
            </a:prstGeom>
            <a:ln w="254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8" idx="2"/>
            </p:cNvCxnSpPr>
            <p:nvPr/>
          </p:nvCxnSpPr>
          <p:spPr>
            <a:xfrm flipH="1">
              <a:off x="4186381" y="5350861"/>
              <a:ext cx="2309" cy="49530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4186381" y="4286250"/>
              <a:ext cx="2310" cy="35995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/>
          <p:cNvSpPr txBox="1"/>
          <p:nvPr/>
        </p:nvSpPr>
        <p:spPr>
          <a:xfrm>
            <a:off x="219074" y="76200"/>
            <a:ext cx="8689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Clr>
                <a:srgbClr val="FF0000"/>
              </a:buClr>
            </a:pPr>
            <a:r>
              <a:rPr lang="en-US" sz="4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RCS Makeup Pump Electrical Connections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24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85916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8165" y="152400"/>
            <a:ext cx="77376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FLEX Staging Areas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970333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25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39724" y="797699"/>
            <a:ext cx="7854950" cy="5727700"/>
            <a:chOff x="339724" y="797699"/>
            <a:chExt cx="7854950" cy="5727700"/>
          </a:xfrm>
        </p:grpSpPr>
        <p:sp>
          <p:nvSpPr>
            <p:cNvPr id="8" name="Freeform 7"/>
            <p:cNvSpPr/>
            <p:nvPr/>
          </p:nvSpPr>
          <p:spPr>
            <a:xfrm>
              <a:off x="2783791" y="3444456"/>
              <a:ext cx="846820" cy="602456"/>
            </a:xfrm>
            <a:custGeom>
              <a:avLst/>
              <a:gdLst>
                <a:gd name="connsiteX0" fmla="*/ 862013 w 1078707"/>
                <a:gd name="connsiteY0" fmla="*/ 0 h 602456"/>
                <a:gd name="connsiteX1" fmla="*/ 864394 w 1078707"/>
                <a:gd name="connsiteY1" fmla="*/ 395287 h 602456"/>
                <a:gd name="connsiteX2" fmla="*/ 0 w 1078707"/>
                <a:gd name="connsiteY2" fmla="*/ 397668 h 602456"/>
                <a:gd name="connsiteX3" fmla="*/ 4763 w 1078707"/>
                <a:gd name="connsiteY3" fmla="*/ 588168 h 602456"/>
                <a:gd name="connsiteX4" fmla="*/ 1078707 w 1078707"/>
                <a:gd name="connsiteY4" fmla="*/ 602456 h 602456"/>
                <a:gd name="connsiteX5" fmla="*/ 1071563 w 1078707"/>
                <a:gd name="connsiteY5" fmla="*/ 397668 h 602456"/>
                <a:gd name="connsiteX6" fmla="*/ 995363 w 1078707"/>
                <a:gd name="connsiteY6" fmla="*/ 395287 h 602456"/>
                <a:gd name="connsiteX7" fmla="*/ 988219 w 1078707"/>
                <a:gd name="connsiteY7" fmla="*/ 4762 h 602456"/>
                <a:gd name="connsiteX8" fmla="*/ 862013 w 1078707"/>
                <a:gd name="connsiteY8" fmla="*/ 0 h 60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8707" h="602456">
                  <a:moveTo>
                    <a:pt x="862013" y="0"/>
                  </a:moveTo>
                  <a:cubicBezTo>
                    <a:pt x="862807" y="131762"/>
                    <a:pt x="863600" y="263525"/>
                    <a:pt x="864394" y="395287"/>
                  </a:cubicBezTo>
                  <a:lnTo>
                    <a:pt x="0" y="397668"/>
                  </a:lnTo>
                  <a:lnTo>
                    <a:pt x="4763" y="588168"/>
                  </a:lnTo>
                  <a:lnTo>
                    <a:pt x="1078707" y="602456"/>
                  </a:lnTo>
                  <a:lnTo>
                    <a:pt x="1071563" y="397668"/>
                  </a:lnTo>
                  <a:lnTo>
                    <a:pt x="995363" y="395287"/>
                  </a:lnTo>
                  <a:lnTo>
                    <a:pt x="988219" y="4762"/>
                  </a:lnTo>
                  <a:lnTo>
                    <a:pt x="862013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Freeform 8"/>
            <p:cNvSpPr/>
            <p:nvPr/>
          </p:nvSpPr>
          <p:spPr>
            <a:xfrm>
              <a:off x="604043" y="1745437"/>
              <a:ext cx="1300162" cy="1776412"/>
            </a:xfrm>
            <a:custGeom>
              <a:avLst/>
              <a:gdLst>
                <a:gd name="connsiteX0" fmla="*/ 307181 w 1300162"/>
                <a:gd name="connsiteY0" fmla="*/ 1776412 h 1776412"/>
                <a:gd name="connsiteX1" fmla="*/ 0 w 1300162"/>
                <a:gd name="connsiteY1" fmla="*/ 159543 h 1776412"/>
                <a:gd name="connsiteX2" fmla="*/ 0 w 1300162"/>
                <a:gd name="connsiteY2" fmla="*/ 159543 h 1776412"/>
                <a:gd name="connsiteX3" fmla="*/ 1000125 w 1300162"/>
                <a:gd name="connsiteY3" fmla="*/ 0 h 1776412"/>
                <a:gd name="connsiteX4" fmla="*/ 1300162 w 1300162"/>
                <a:gd name="connsiteY4" fmla="*/ 1619250 h 1776412"/>
                <a:gd name="connsiteX5" fmla="*/ 307181 w 1300162"/>
                <a:gd name="connsiteY5" fmla="*/ 1776412 h 1776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00162" h="1776412">
                  <a:moveTo>
                    <a:pt x="307181" y="1776412"/>
                  </a:moveTo>
                  <a:lnTo>
                    <a:pt x="0" y="159543"/>
                  </a:lnTo>
                  <a:lnTo>
                    <a:pt x="0" y="159543"/>
                  </a:lnTo>
                  <a:lnTo>
                    <a:pt x="1000125" y="0"/>
                  </a:lnTo>
                  <a:lnTo>
                    <a:pt x="1300162" y="1619250"/>
                  </a:lnTo>
                  <a:lnTo>
                    <a:pt x="307181" y="1776412"/>
                  </a:lnTo>
                  <a:close/>
                </a:path>
              </a:pathLst>
            </a:custGeom>
            <a:pattFill prst="wave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13605" y="3364687"/>
              <a:ext cx="1331119" cy="2028825"/>
            </a:xfrm>
            <a:custGeom>
              <a:avLst/>
              <a:gdLst>
                <a:gd name="connsiteX0" fmla="*/ 0 w 1331119"/>
                <a:gd name="connsiteY0" fmla="*/ 157162 h 2028825"/>
                <a:gd name="connsiteX1" fmla="*/ 990600 w 1331119"/>
                <a:gd name="connsiteY1" fmla="*/ 0 h 2028825"/>
                <a:gd name="connsiteX2" fmla="*/ 1331119 w 1331119"/>
                <a:gd name="connsiteY2" fmla="*/ 1874043 h 2028825"/>
                <a:gd name="connsiteX3" fmla="*/ 340519 w 1331119"/>
                <a:gd name="connsiteY3" fmla="*/ 2028825 h 2028825"/>
                <a:gd name="connsiteX4" fmla="*/ 0 w 1331119"/>
                <a:gd name="connsiteY4" fmla="*/ 157162 h 2028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1119" h="2028825">
                  <a:moveTo>
                    <a:pt x="0" y="157162"/>
                  </a:moveTo>
                  <a:lnTo>
                    <a:pt x="990600" y="0"/>
                  </a:lnTo>
                  <a:lnTo>
                    <a:pt x="1331119" y="1874043"/>
                  </a:lnTo>
                  <a:lnTo>
                    <a:pt x="340519" y="2028825"/>
                  </a:lnTo>
                  <a:lnTo>
                    <a:pt x="0" y="157162"/>
                  </a:lnTo>
                  <a:close/>
                </a:path>
              </a:pathLst>
            </a:custGeom>
            <a:pattFill prst="wave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1825624" y="2917012"/>
              <a:ext cx="288131" cy="871537"/>
            </a:xfrm>
            <a:custGeom>
              <a:avLst/>
              <a:gdLst>
                <a:gd name="connsiteX0" fmla="*/ 0 w 288131"/>
                <a:gd name="connsiteY0" fmla="*/ 28575 h 871537"/>
                <a:gd name="connsiteX1" fmla="*/ 154781 w 288131"/>
                <a:gd name="connsiteY1" fmla="*/ 871537 h 871537"/>
                <a:gd name="connsiteX2" fmla="*/ 288131 w 288131"/>
                <a:gd name="connsiteY2" fmla="*/ 847725 h 871537"/>
                <a:gd name="connsiteX3" fmla="*/ 235744 w 288131"/>
                <a:gd name="connsiteY3" fmla="*/ 535781 h 871537"/>
                <a:gd name="connsiteX4" fmla="*/ 157163 w 288131"/>
                <a:gd name="connsiteY4" fmla="*/ 509587 h 871537"/>
                <a:gd name="connsiteX5" fmla="*/ 133350 w 288131"/>
                <a:gd name="connsiteY5" fmla="*/ 350043 h 871537"/>
                <a:gd name="connsiteX6" fmla="*/ 195263 w 288131"/>
                <a:gd name="connsiteY6" fmla="*/ 290512 h 871537"/>
                <a:gd name="connsiteX7" fmla="*/ 133350 w 288131"/>
                <a:gd name="connsiteY7" fmla="*/ 0 h 871537"/>
                <a:gd name="connsiteX8" fmla="*/ 0 w 288131"/>
                <a:gd name="connsiteY8" fmla="*/ 28575 h 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8131" h="871537">
                  <a:moveTo>
                    <a:pt x="0" y="28575"/>
                  </a:moveTo>
                  <a:lnTo>
                    <a:pt x="154781" y="871537"/>
                  </a:lnTo>
                  <a:lnTo>
                    <a:pt x="288131" y="847725"/>
                  </a:lnTo>
                  <a:lnTo>
                    <a:pt x="235744" y="535781"/>
                  </a:lnTo>
                  <a:lnTo>
                    <a:pt x="157163" y="509587"/>
                  </a:lnTo>
                  <a:lnTo>
                    <a:pt x="133350" y="350043"/>
                  </a:lnTo>
                  <a:lnTo>
                    <a:pt x="195263" y="290512"/>
                  </a:lnTo>
                  <a:lnTo>
                    <a:pt x="133350" y="0"/>
                  </a:lnTo>
                  <a:lnTo>
                    <a:pt x="0" y="2857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2" name="Oval 11"/>
            <p:cNvSpPr/>
            <p:nvPr/>
          </p:nvSpPr>
          <p:spPr>
            <a:xfrm>
              <a:off x="1866105" y="2988449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Oval 12"/>
            <p:cNvSpPr/>
            <p:nvPr/>
          </p:nvSpPr>
          <p:spPr>
            <a:xfrm>
              <a:off x="1891107" y="3102749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Oval 13"/>
            <p:cNvSpPr/>
            <p:nvPr/>
          </p:nvSpPr>
          <p:spPr>
            <a:xfrm>
              <a:off x="1969689" y="3521849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Oval 14"/>
            <p:cNvSpPr/>
            <p:nvPr/>
          </p:nvSpPr>
          <p:spPr>
            <a:xfrm>
              <a:off x="1995882" y="3636149"/>
              <a:ext cx="76200" cy="762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25599" y="3188474"/>
              <a:ext cx="309563" cy="390525"/>
            </a:xfrm>
            <a:custGeom>
              <a:avLst/>
              <a:gdLst>
                <a:gd name="connsiteX0" fmla="*/ 242888 w 309563"/>
                <a:gd name="connsiteY0" fmla="*/ 0 h 390525"/>
                <a:gd name="connsiteX1" fmla="*/ 309563 w 309563"/>
                <a:gd name="connsiteY1" fmla="*/ 361950 h 390525"/>
                <a:gd name="connsiteX2" fmla="*/ 64294 w 309563"/>
                <a:gd name="connsiteY2" fmla="*/ 390525 h 390525"/>
                <a:gd name="connsiteX3" fmla="*/ 0 w 309563"/>
                <a:gd name="connsiteY3" fmla="*/ 38100 h 390525"/>
                <a:gd name="connsiteX4" fmla="*/ 242888 w 309563"/>
                <a:gd name="connsiteY4" fmla="*/ 0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63" h="390525">
                  <a:moveTo>
                    <a:pt x="242888" y="0"/>
                  </a:moveTo>
                  <a:lnTo>
                    <a:pt x="309563" y="361950"/>
                  </a:lnTo>
                  <a:lnTo>
                    <a:pt x="64294" y="390525"/>
                  </a:lnTo>
                  <a:lnTo>
                    <a:pt x="0" y="38100"/>
                  </a:lnTo>
                  <a:lnTo>
                    <a:pt x="242888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680368" y="3257530"/>
              <a:ext cx="145256" cy="257175"/>
            </a:xfrm>
            <a:custGeom>
              <a:avLst/>
              <a:gdLst>
                <a:gd name="connsiteX0" fmla="*/ 0 w 145256"/>
                <a:gd name="connsiteY0" fmla="*/ 19050 h 257175"/>
                <a:gd name="connsiteX1" fmla="*/ 40481 w 145256"/>
                <a:gd name="connsiteY1" fmla="*/ 257175 h 257175"/>
                <a:gd name="connsiteX2" fmla="*/ 145256 w 145256"/>
                <a:gd name="connsiteY2" fmla="*/ 240507 h 257175"/>
                <a:gd name="connsiteX3" fmla="*/ 97631 w 145256"/>
                <a:gd name="connsiteY3" fmla="*/ 0 h 257175"/>
                <a:gd name="connsiteX4" fmla="*/ 0 w 145256"/>
                <a:gd name="connsiteY4" fmla="*/ 19050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256" h="257175">
                  <a:moveTo>
                    <a:pt x="0" y="19050"/>
                  </a:moveTo>
                  <a:lnTo>
                    <a:pt x="40481" y="257175"/>
                  </a:lnTo>
                  <a:lnTo>
                    <a:pt x="145256" y="240507"/>
                  </a:lnTo>
                  <a:lnTo>
                    <a:pt x="97631" y="0"/>
                  </a:lnTo>
                  <a:lnTo>
                    <a:pt x="0" y="1905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92287" y="3319443"/>
              <a:ext cx="76200" cy="123825"/>
            </a:xfrm>
            <a:custGeom>
              <a:avLst/>
              <a:gdLst>
                <a:gd name="connsiteX0" fmla="*/ 0 w 76200"/>
                <a:gd name="connsiteY0" fmla="*/ 11906 h 123825"/>
                <a:gd name="connsiteX1" fmla="*/ 19050 w 76200"/>
                <a:gd name="connsiteY1" fmla="*/ 123825 h 123825"/>
                <a:gd name="connsiteX2" fmla="*/ 76200 w 76200"/>
                <a:gd name="connsiteY2" fmla="*/ 114300 h 123825"/>
                <a:gd name="connsiteX3" fmla="*/ 50006 w 76200"/>
                <a:gd name="connsiteY3" fmla="*/ 0 h 123825"/>
                <a:gd name="connsiteX4" fmla="*/ 0 w 76200"/>
                <a:gd name="connsiteY4" fmla="*/ 11906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200" h="123825">
                  <a:moveTo>
                    <a:pt x="0" y="11906"/>
                  </a:moveTo>
                  <a:lnTo>
                    <a:pt x="19050" y="123825"/>
                  </a:lnTo>
                  <a:lnTo>
                    <a:pt x="76200" y="114300"/>
                  </a:lnTo>
                  <a:lnTo>
                    <a:pt x="50006" y="0"/>
                  </a:lnTo>
                  <a:lnTo>
                    <a:pt x="0" y="1190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754187" y="3509943"/>
              <a:ext cx="9525" cy="59531"/>
            </a:xfrm>
            <a:custGeom>
              <a:avLst/>
              <a:gdLst>
                <a:gd name="connsiteX0" fmla="*/ 0 w 9525"/>
                <a:gd name="connsiteY0" fmla="*/ 0 h 59531"/>
                <a:gd name="connsiteX1" fmla="*/ 9525 w 9525"/>
                <a:gd name="connsiteY1" fmla="*/ 59531 h 59531"/>
                <a:gd name="connsiteX2" fmla="*/ 9525 w 9525"/>
                <a:gd name="connsiteY2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59531">
                  <a:moveTo>
                    <a:pt x="0" y="0"/>
                  </a:moveTo>
                  <a:lnTo>
                    <a:pt x="9525" y="59531"/>
                  </a:lnTo>
                  <a:lnTo>
                    <a:pt x="9525" y="59531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748233" y="3197999"/>
              <a:ext cx="9525" cy="59531"/>
            </a:xfrm>
            <a:custGeom>
              <a:avLst/>
              <a:gdLst>
                <a:gd name="connsiteX0" fmla="*/ 0 w 9525"/>
                <a:gd name="connsiteY0" fmla="*/ 0 h 59531"/>
                <a:gd name="connsiteX1" fmla="*/ 9525 w 9525"/>
                <a:gd name="connsiteY1" fmla="*/ 59531 h 59531"/>
                <a:gd name="connsiteX2" fmla="*/ 9525 w 9525"/>
                <a:gd name="connsiteY2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25" h="59531">
                  <a:moveTo>
                    <a:pt x="0" y="0"/>
                  </a:moveTo>
                  <a:lnTo>
                    <a:pt x="9525" y="59531"/>
                  </a:lnTo>
                  <a:lnTo>
                    <a:pt x="9525" y="59531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694655" y="3212287"/>
              <a:ext cx="11907" cy="59531"/>
            </a:xfrm>
            <a:custGeom>
              <a:avLst/>
              <a:gdLst>
                <a:gd name="connsiteX0" fmla="*/ 11907 w 11907"/>
                <a:gd name="connsiteY0" fmla="*/ 59531 h 59531"/>
                <a:gd name="connsiteX1" fmla="*/ 0 w 11907"/>
                <a:gd name="connsiteY1" fmla="*/ 0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907" h="59531">
                  <a:moveTo>
                    <a:pt x="11907" y="59531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1799430" y="3500418"/>
              <a:ext cx="11907" cy="66675"/>
            </a:xfrm>
            <a:custGeom>
              <a:avLst/>
              <a:gdLst>
                <a:gd name="connsiteX0" fmla="*/ 0 w 11907"/>
                <a:gd name="connsiteY0" fmla="*/ 0 h 66675"/>
                <a:gd name="connsiteX1" fmla="*/ 11907 w 11907"/>
                <a:gd name="connsiteY1" fmla="*/ 66675 h 66675"/>
                <a:gd name="connsiteX2" fmla="*/ 9525 w 11907"/>
                <a:gd name="connsiteY2" fmla="*/ 5953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07" h="66675">
                  <a:moveTo>
                    <a:pt x="0" y="0"/>
                  </a:moveTo>
                  <a:lnTo>
                    <a:pt x="11907" y="66675"/>
                  </a:lnTo>
                  <a:lnTo>
                    <a:pt x="9525" y="59531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3618705" y="3324205"/>
              <a:ext cx="1197769" cy="757238"/>
            </a:xfrm>
            <a:custGeom>
              <a:avLst/>
              <a:gdLst>
                <a:gd name="connsiteX0" fmla="*/ 14288 w 1197769"/>
                <a:gd name="connsiteY0" fmla="*/ 754857 h 757238"/>
                <a:gd name="connsiteX1" fmla="*/ 1197769 w 1197769"/>
                <a:gd name="connsiteY1" fmla="*/ 757238 h 757238"/>
                <a:gd name="connsiteX2" fmla="*/ 1190625 w 1197769"/>
                <a:gd name="connsiteY2" fmla="*/ 7144 h 757238"/>
                <a:gd name="connsiteX3" fmla="*/ 0 w 1197769"/>
                <a:gd name="connsiteY3" fmla="*/ 0 h 757238"/>
                <a:gd name="connsiteX4" fmla="*/ 14288 w 1197769"/>
                <a:gd name="connsiteY4" fmla="*/ 754857 h 757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7769" h="757238">
                  <a:moveTo>
                    <a:pt x="14288" y="754857"/>
                  </a:moveTo>
                  <a:lnTo>
                    <a:pt x="1197769" y="757238"/>
                  </a:lnTo>
                  <a:cubicBezTo>
                    <a:pt x="1195388" y="507207"/>
                    <a:pt x="1193006" y="257175"/>
                    <a:pt x="1190625" y="7144"/>
                  </a:cubicBezTo>
                  <a:lnTo>
                    <a:pt x="0" y="0"/>
                  </a:lnTo>
                  <a:lnTo>
                    <a:pt x="14288" y="7548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4568824" y="3095605"/>
              <a:ext cx="400050" cy="240507"/>
            </a:xfrm>
            <a:custGeom>
              <a:avLst/>
              <a:gdLst>
                <a:gd name="connsiteX0" fmla="*/ 0 w 400050"/>
                <a:gd name="connsiteY0" fmla="*/ 2382 h 240507"/>
                <a:gd name="connsiteX1" fmla="*/ 400050 w 400050"/>
                <a:gd name="connsiteY1" fmla="*/ 0 h 240507"/>
                <a:gd name="connsiteX2" fmla="*/ 397669 w 400050"/>
                <a:gd name="connsiteY2" fmla="*/ 240507 h 240507"/>
                <a:gd name="connsiteX3" fmla="*/ 14288 w 400050"/>
                <a:gd name="connsiteY3" fmla="*/ 233363 h 240507"/>
                <a:gd name="connsiteX4" fmla="*/ 0 w 400050"/>
                <a:gd name="connsiteY4" fmla="*/ 2382 h 240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240507">
                  <a:moveTo>
                    <a:pt x="0" y="2382"/>
                  </a:moveTo>
                  <a:lnTo>
                    <a:pt x="400050" y="0"/>
                  </a:lnTo>
                  <a:cubicBezTo>
                    <a:pt x="399256" y="80169"/>
                    <a:pt x="398463" y="160338"/>
                    <a:pt x="397669" y="240507"/>
                  </a:cubicBezTo>
                  <a:lnTo>
                    <a:pt x="14288" y="233363"/>
                  </a:lnTo>
                  <a:lnTo>
                    <a:pt x="0" y="23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489993" y="3107512"/>
              <a:ext cx="821531" cy="700087"/>
            </a:xfrm>
            <a:custGeom>
              <a:avLst/>
              <a:gdLst>
                <a:gd name="connsiteX0" fmla="*/ 0 w 821531"/>
                <a:gd name="connsiteY0" fmla="*/ 4762 h 700087"/>
                <a:gd name="connsiteX1" fmla="*/ 2381 w 821531"/>
                <a:gd name="connsiteY1" fmla="*/ 697706 h 700087"/>
                <a:gd name="connsiteX2" fmla="*/ 821531 w 821531"/>
                <a:gd name="connsiteY2" fmla="*/ 700087 h 700087"/>
                <a:gd name="connsiteX3" fmla="*/ 807244 w 821531"/>
                <a:gd name="connsiteY3" fmla="*/ 0 h 700087"/>
                <a:gd name="connsiteX4" fmla="*/ 0 w 821531"/>
                <a:gd name="connsiteY4" fmla="*/ 4762 h 700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1531" h="700087">
                  <a:moveTo>
                    <a:pt x="0" y="4762"/>
                  </a:moveTo>
                  <a:cubicBezTo>
                    <a:pt x="794" y="235743"/>
                    <a:pt x="1587" y="466725"/>
                    <a:pt x="2381" y="697706"/>
                  </a:cubicBezTo>
                  <a:lnTo>
                    <a:pt x="821531" y="700087"/>
                  </a:lnTo>
                  <a:lnTo>
                    <a:pt x="807244" y="0"/>
                  </a:lnTo>
                  <a:lnTo>
                    <a:pt x="0" y="4762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928143" y="2974162"/>
              <a:ext cx="869156" cy="473868"/>
            </a:xfrm>
            <a:custGeom>
              <a:avLst/>
              <a:gdLst>
                <a:gd name="connsiteX0" fmla="*/ 0 w 869156"/>
                <a:gd name="connsiteY0" fmla="*/ 2381 h 473868"/>
                <a:gd name="connsiteX1" fmla="*/ 7144 w 869156"/>
                <a:gd name="connsiteY1" fmla="*/ 473868 h 473868"/>
                <a:gd name="connsiteX2" fmla="*/ 869156 w 869156"/>
                <a:gd name="connsiteY2" fmla="*/ 471487 h 473868"/>
                <a:gd name="connsiteX3" fmla="*/ 857250 w 869156"/>
                <a:gd name="connsiteY3" fmla="*/ 0 h 473868"/>
                <a:gd name="connsiteX4" fmla="*/ 0 w 869156"/>
                <a:gd name="connsiteY4" fmla="*/ 2381 h 473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156" h="473868">
                  <a:moveTo>
                    <a:pt x="0" y="2381"/>
                  </a:moveTo>
                  <a:lnTo>
                    <a:pt x="7144" y="473868"/>
                  </a:lnTo>
                  <a:lnTo>
                    <a:pt x="869156" y="471487"/>
                  </a:lnTo>
                  <a:lnTo>
                    <a:pt x="857250" y="0"/>
                  </a:lnTo>
                  <a:lnTo>
                    <a:pt x="0" y="23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7" name="Oval 26"/>
            <p:cNvSpPr/>
            <p:nvPr/>
          </p:nvSpPr>
          <p:spPr>
            <a:xfrm>
              <a:off x="3682999" y="2750324"/>
              <a:ext cx="923925" cy="89535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8" name="Oval 27"/>
            <p:cNvSpPr/>
            <p:nvPr/>
          </p:nvSpPr>
          <p:spPr>
            <a:xfrm>
              <a:off x="2549524" y="3211096"/>
              <a:ext cx="228600" cy="2047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9" name="Oval 28"/>
            <p:cNvSpPr/>
            <p:nvPr/>
          </p:nvSpPr>
          <p:spPr>
            <a:xfrm>
              <a:off x="3006724" y="3524740"/>
              <a:ext cx="228600" cy="2047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0" name="Oval 29"/>
            <p:cNvSpPr/>
            <p:nvPr/>
          </p:nvSpPr>
          <p:spPr>
            <a:xfrm>
              <a:off x="2554287" y="3524740"/>
              <a:ext cx="228600" cy="20478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1" name="Freeform 30"/>
            <p:cNvSpPr/>
            <p:nvPr/>
          </p:nvSpPr>
          <p:spPr>
            <a:xfrm>
              <a:off x="3080543" y="4076680"/>
              <a:ext cx="1738312" cy="533400"/>
            </a:xfrm>
            <a:custGeom>
              <a:avLst/>
              <a:gdLst>
                <a:gd name="connsiteX0" fmla="*/ 0 w 1738312"/>
                <a:gd name="connsiteY0" fmla="*/ 0 h 533400"/>
                <a:gd name="connsiteX1" fmla="*/ 1738312 w 1738312"/>
                <a:gd name="connsiteY1" fmla="*/ 4763 h 533400"/>
                <a:gd name="connsiteX2" fmla="*/ 1738312 w 1738312"/>
                <a:gd name="connsiteY2" fmla="*/ 533400 h 533400"/>
                <a:gd name="connsiteX3" fmla="*/ 2381 w 1738312"/>
                <a:gd name="connsiteY3" fmla="*/ 516732 h 533400"/>
                <a:gd name="connsiteX4" fmla="*/ 0 w 1738312"/>
                <a:gd name="connsiteY4" fmla="*/ 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312" h="533400">
                  <a:moveTo>
                    <a:pt x="0" y="0"/>
                  </a:moveTo>
                  <a:lnTo>
                    <a:pt x="1738312" y="4763"/>
                  </a:lnTo>
                  <a:lnTo>
                    <a:pt x="1738312" y="533400"/>
                  </a:lnTo>
                  <a:lnTo>
                    <a:pt x="2381" y="516732"/>
                  </a:lnTo>
                  <a:cubicBezTo>
                    <a:pt x="1587" y="344488"/>
                    <a:pt x="794" y="172244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2" name="Freeform 31"/>
            <p:cNvSpPr/>
            <p:nvPr/>
          </p:nvSpPr>
          <p:spPr>
            <a:xfrm>
              <a:off x="3201987" y="4071918"/>
              <a:ext cx="2381" cy="521494"/>
            </a:xfrm>
            <a:custGeom>
              <a:avLst/>
              <a:gdLst>
                <a:gd name="connsiteX0" fmla="*/ 0 w 2381"/>
                <a:gd name="connsiteY0" fmla="*/ 0 h 521494"/>
                <a:gd name="connsiteX1" fmla="*/ 0 w 2381"/>
                <a:gd name="connsiteY1" fmla="*/ 521494 h 521494"/>
                <a:gd name="connsiteX2" fmla="*/ 2381 w 2381"/>
                <a:gd name="connsiteY2" fmla="*/ 521494 h 5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" h="521494">
                  <a:moveTo>
                    <a:pt x="0" y="0"/>
                  </a:moveTo>
                  <a:lnTo>
                    <a:pt x="0" y="521494"/>
                  </a:lnTo>
                  <a:lnTo>
                    <a:pt x="2381" y="521494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3" name="Freeform 32"/>
            <p:cNvSpPr/>
            <p:nvPr/>
          </p:nvSpPr>
          <p:spPr>
            <a:xfrm>
              <a:off x="4106862" y="4079062"/>
              <a:ext cx="0" cy="533400"/>
            </a:xfrm>
            <a:custGeom>
              <a:avLst/>
              <a:gdLst>
                <a:gd name="connsiteX0" fmla="*/ 0 w 0"/>
                <a:gd name="connsiteY0" fmla="*/ 0 h 533400"/>
                <a:gd name="connsiteX1" fmla="*/ 0 w 0"/>
                <a:gd name="connsiteY1" fmla="*/ 533400 h 533400"/>
                <a:gd name="connsiteX2" fmla="*/ 0 w 0"/>
                <a:gd name="connsiteY2" fmla="*/ 533400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  <a:lnTo>
                    <a:pt x="0" y="53340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4742655" y="2174062"/>
              <a:ext cx="226219" cy="202406"/>
            </a:xfrm>
            <a:custGeom>
              <a:avLst/>
              <a:gdLst>
                <a:gd name="connsiteX0" fmla="*/ 221457 w 226219"/>
                <a:gd name="connsiteY0" fmla="*/ 2381 h 202406"/>
                <a:gd name="connsiteX1" fmla="*/ 152400 w 226219"/>
                <a:gd name="connsiteY1" fmla="*/ 0 h 202406"/>
                <a:gd name="connsiteX2" fmla="*/ 92869 w 226219"/>
                <a:gd name="connsiteY2" fmla="*/ 16668 h 202406"/>
                <a:gd name="connsiteX3" fmla="*/ 0 w 226219"/>
                <a:gd name="connsiteY3" fmla="*/ 64293 h 202406"/>
                <a:gd name="connsiteX4" fmla="*/ 0 w 226219"/>
                <a:gd name="connsiteY4" fmla="*/ 161925 h 202406"/>
                <a:gd name="connsiteX5" fmla="*/ 80963 w 226219"/>
                <a:gd name="connsiteY5" fmla="*/ 200025 h 202406"/>
                <a:gd name="connsiteX6" fmla="*/ 226219 w 226219"/>
                <a:gd name="connsiteY6" fmla="*/ 202406 h 202406"/>
                <a:gd name="connsiteX7" fmla="*/ 221457 w 226219"/>
                <a:gd name="connsiteY7" fmla="*/ 2381 h 202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19" h="202406">
                  <a:moveTo>
                    <a:pt x="221457" y="2381"/>
                  </a:moveTo>
                  <a:lnTo>
                    <a:pt x="152400" y="0"/>
                  </a:lnTo>
                  <a:lnTo>
                    <a:pt x="92869" y="16668"/>
                  </a:lnTo>
                  <a:lnTo>
                    <a:pt x="0" y="64293"/>
                  </a:lnTo>
                  <a:lnTo>
                    <a:pt x="0" y="161925"/>
                  </a:lnTo>
                  <a:lnTo>
                    <a:pt x="80963" y="200025"/>
                  </a:lnTo>
                  <a:lnTo>
                    <a:pt x="226219" y="202406"/>
                  </a:lnTo>
                  <a:cubicBezTo>
                    <a:pt x="225425" y="133350"/>
                    <a:pt x="224632" y="64293"/>
                    <a:pt x="221457" y="23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Oval 34"/>
            <p:cNvSpPr/>
            <p:nvPr/>
          </p:nvSpPr>
          <p:spPr>
            <a:xfrm>
              <a:off x="4518817" y="2140724"/>
              <a:ext cx="285750" cy="30122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6" name="Oval 35"/>
            <p:cNvSpPr/>
            <p:nvPr/>
          </p:nvSpPr>
          <p:spPr>
            <a:xfrm>
              <a:off x="4225924" y="2188349"/>
              <a:ext cx="228600" cy="2286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7" name="Freeform 36"/>
            <p:cNvSpPr/>
            <p:nvPr/>
          </p:nvSpPr>
          <p:spPr>
            <a:xfrm>
              <a:off x="5083174" y="2293124"/>
              <a:ext cx="245269" cy="395288"/>
            </a:xfrm>
            <a:custGeom>
              <a:avLst/>
              <a:gdLst>
                <a:gd name="connsiteX0" fmla="*/ 0 w 245269"/>
                <a:gd name="connsiteY0" fmla="*/ 0 h 395288"/>
                <a:gd name="connsiteX1" fmla="*/ 245269 w 245269"/>
                <a:gd name="connsiteY1" fmla="*/ 2381 h 395288"/>
                <a:gd name="connsiteX2" fmla="*/ 245269 w 245269"/>
                <a:gd name="connsiteY2" fmla="*/ 395288 h 395288"/>
                <a:gd name="connsiteX3" fmla="*/ 0 w 245269"/>
                <a:gd name="connsiteY3" fmla="*/ 392906 h 395288"/>
                <a:gd name="connsiteX4" fmla="*/ 0 w 245269"/>
                <a:gd name="connsiteY4" fmla="*/ 0 h 39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5269" h="395288">
                  <a:moveTo>
                    <a:pt x="0" y="0"/>
                  </a:moveTo>
                  <a:lnTo>
                    <a:pt x="245269" y="2381"/>
                  </a:lnTo>
                  <a:lnTo>
                    <a:pt x="245269" y="395288"/>
                  </a:lnTo>
                  <a:lnTo>
                    <a:pt x="0" y="392906"/>
                  </a:lnTo>
                  <a:cubicBezTo>
                    <a:pt x="794" y="260350"/>
                    <a:pt x="1587" y="127794"/>
                    <a:pt x="0" y="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5123655" y="2371705"/>
              <a:ext cx="54769" cy="238125"/>
            </a:xfrm>
            <a:custGeom>
              <a:avLst/>
              <a:gdLst>
                <a:gd name="connsiteX0" fmla="*/ 0 w 54769"/>
                <a:gd name="connsiteY0" fmla="*/ 0 h 238125"/>
                <a:gd name="connsiteX1" fmla="*/ 0 w 54769"/>
                <a:gd name="connsiteY1" fmla="*/ 238125 h 238125"/>
                <a:gd name="connsiteX2" fmla="*/ 54769 w 54769"/>
                <a:gd name="connsiteY2" fmla="*/ 238125 h 238125"/>
                <a:gd name="connsiteX3" fmla="*/ 52388 w 54769"/>
                <a:gd name="connsiteY3" fmla="*/ 2382 h 238125"/>
                <a:gd name="connsiteX4" fmla="*/ 0 w 54769"/>
                <a:gd name="connsiteY4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238125">
                  <a:moveTo>
                    <a:pt x="0" y="0"/>
                  </a:moveTo>
                  <a:lnTo>
                    <a:pt x="0" y="238125"/>
                  </a:lnTo>
                  <a:lnTo>
                    <a:pt x="54769" y="238125"/>
                  </a:lnTo>
                  <a:cubicBezTo>
                    <a:pt x="53975" y="159544"/>
                    <a:pt x="53182" y="80963"/>
                    <a:pt x="52388" y="238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5221286" y="2376468"/>
              <a:ext cx="54769" cy="238125"/>
            </a:xfrm>
            <a:custGeom>
              <a:avLst/>
              <a:gdLst>
                <a:gd name="connsiteX0" fmla="*/ 0 w 54769"/>
                <a:gd name="connsiteY0" fmla="*/ 0 h 238125"/>
                <a:gd name="connsiteX1" fmla="*/ 0 w 54769"/>
                <a:gd name="connsiteY1" fmla="*/ 238125 h 238125"/>
                <a:gd name="connsiteX2" fmla="*/ 54769 w 54769"/>
                <a:gd name="connsiteY2" fmla="*/ 238125 h 238125"/>
                <a:gd name="connsiteX3" fmla="*/ 52388 w 54769"/>
                <a:gd name="connsiteY3" fmla="*/ 2382 h 238125"/>
                <a:gd name="connsiteX4" fmla="*/ 0 w 54769"/>
                <a:gd name="connsiteY4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769" h="238125">
                  <a:moveTo>
                    <a:pt x="0" y="0"/>
                  </a:moveTo>
                  <a:lnTo>
                    <a:pt x="0" y="238125"/>
                  </a:lnTo>
                  <a:lnTo>
                    <a:pt x="54769" y="238125"/>
                  </a:lnTo>
                  <a:cubicBezTo>
                    <a:pt x="53975" y="159544"/>
                    <a:pt x="53182" y="80963"/>
                    <a:pt x="52388" y="2382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0" name="Freeform 39"/>
            <p:cNvSpPr/>
            <p:nvPr/>
          </p:nvSpPr>
          <p:spPr>
            <a:xfrm>
              <a:off x="4802187" y="2797949"/>
              <a:ext cx="166687" cy="297656"/>
            </a:xfrm>
            <a:custGeom>
              <a:avLst/>
              <a:gdLst>
                <a:gd name="connsiteX0" fmla="*/ 159543 w 166687"/>
                <a:gd name="connsiteY0" fmla="*/ 295275 h 297656"/>
                <a:gd name="connsiteX1" fmla="*/ 0 w 166687"/>
                <a:gd name="connsiteY1" fmla="*/ 297656 h 297656"/>
                <a:gd name="connsiteX2" fmla="*/ 0 w 166687"/>
                <a:gd name="connsiteY2" fmla="*/ 0 h 297656"/>
                <a:gd name="connsiteX3" fmla="*/ 166687 w 166687"/>
                <a:gd name="connsiteY3" fmla="*/ 2381 h 297656"/>
                <a:gd name="connsiteX4" fmla="*/ 159543 w 166687"/>
                <a:gd name="connsiteY4" fmla="*/ 295275 h 297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687" h="297656">
                  <a:moveTo>
                    <a:pt x="159543" y="295275"/>
                  </a:moveTo>
                  <a:lnTo>
                    <a:pt x="0" y="297656"/>
                  </a:lnTo>
                  <a:lnTo>
                    <a:pt x="0" y="0"/>
                  </a:lnTo>
                  <a:lnTo>
                    <a:pt x="166687" y="2381"/>
                  </a:lnTo>
                  <a:cubicBezTo>
                    <a:pt x="165893" y="102394"/>
                    <a:pt x="165100" y="202406"/>
                    <a:pt x="159543" y="29527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1" name="Freeform 40"/>
            <p:cNvSpPr/>
            <p:nvPr/>
          </p:nvSpPr>
          <p:spPr>
            <a:xfrm>
              <a:off x="4809330" y="3326587"/>
              <a:ext cx="159544" cy="426243"/>
            </a:xfrm>
            <a:custGeom>
              <a:avLst/>
              <a:gdLst>
                <a:gd name="connsiteX0" fmla="*/ 2382 w 159544"/>
                <a:gd name="connsiteY0" fmla="*/ 421481 h 426243"/>
                <a:gd name="connsiteX1" fmla="*/ 0 w 159544"/>
                <a:gd name="connsiteY1" fmla="*/ 0 h 426243"/>
                <a:gd name="connsiteX2" fmla="*/ 159544 w 159544"/>
                <a:gd name="connsiteY2" fmla="*/ 4762 h 426243"/>
                <a:gd name="connsiteX3" fmla="*/ 154782 w 159544"/>
                <a:gd name="connsiteY3" fmla="*/ 90487 h 426243"/>
                <a:gd name="connsiteX4" fmla="*/ 83344 w 159544"/>
                <a:gd name="connsiteY4" fmla="*/ 85725 h 426243"/>
                <a:gd name="connsiteX5" fmla="*/ 85725 w 159544"/>
                <a:gd name="connsiteY5" fmla="*/ 426243 h 426243"/>
                <a:gd name="connsiteX6" fmla="*/ 2382 w 159544"/>
                <a:gd name="connsiteY6" fmla="*/ 421481 h 4262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9544" h="426243">
                  <a:moveTo>
                    <a:pt x="2382" y="421481"/>
                  </a:moveTo>
                  <a:lnTo>
                    <a:pt x="0" y="0"/>
                  </a:lnTo>
                  <a:lnTo>
                    <a:pt x="159544" y="4762"/>
                  </a:lnTo>
                  <a:lnTo>
                    <a:pt x="154782" y="90487"/>
                  </a:lnTo>
                  <a:lnTo>
                    <a:pt x="83344" y="85725"/>
                  </a:lnTo>
                  <a:cubicBezTo>
                    <a:pt x="84138" y="199231"/>
                    <a:pt x="84931" y="312737"/>
                    <a:pt x="85725" y="426243"/>
                  </a:cubicBezTo>
                  <a:lnTo>
                    <a:pt x="2382" y="421481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2" name="Freeform 41"/>
            <p:cNvSpPr/>
            <p:nvPr/>
          </p:nvSpPr>
          <p:spPr>
            <a:xfrm>
              <a:off x="4966493" y="2731274"/>
              <a:ext cx="338137" cy="71438"/>
            </a:xfrm>
            <a:custGeom>
              <a:avLst/>
              <a:gdLst>
                <a:gd name="connsiteX0" fmla="*/ 7144 w 338137"/>
                <a:gd name="connsiteY0" fmla="*/ 69056 h 71438"/>
                <a:gd name="connsiteX1" fmla="*/ 338137 w 338137"/>
                <a:gd name="connsiteY1" fmla="*/ 71438 h 71438"/>
                <a:gd name="connsiteX2" fmla="*/ 335756 w 338137"/>
                <a:gd name="connsiteY2" fmla="*/ 0 h 71438"/>
                <a:gd name="connsiteX3" fmla="*/ 0 w 338137"/>
                <a:gd name="connsiteY3" fmla="*/ 0 h 71438"/>
                <a:gd name="connsiteX4" fmla="*/ 7144 w 338137"/>
                <a:gd name="connsiteY4" fmla="*/ 69056 h 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137" h="71438">
                  <a:moveTo>
                    <a:pt x="7144" y="69056"/>
                  </a:moveTo>
                  <a:lnTo>
                    <a:pt x="338137" y="71438"/>
                  </a:lnTo>
                  <a:cubicBezTo>
                    <a:pt x="337343" y="47625"/>
                    <a:pt x="336550" y="23813"/>
                    <a:pt x="335756" y="0"/>
                  </a:cubicBezTo>
                  <a:lnTo>
                    <a:pt x="0" y="0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3" name="Freeform 42"/>
            <p:cNvSpPr/>
            <p:nvPr/>
          </p:nvSpPr>
          <p:spPr>
            <a:xfrm>
              <a:off x="5014118" y="3671868"/>
              <a:ext cx="895350" cy="247650"/>
            </a:xfrm>
            <a:custGeom>
              <a:avLst/>
              <a:gdLst>
                <a:gd name="connsiteX0" fmla="*/ 0 w 895350"/>
                <a:gd name="connsiteY0" fmla="*/ 0 h 247650"/>
                <a:gd name="connsiteX1" fmla="*/ 2381 w 895350"/>
                <a:gd name="connsiteY1" fmla="*/ 247650 h 247650"/>
                <a:gd name="connsiteX2" fmla="*/ 895350 w 895350"/>
                <a:gd name="connsiteY2" fmla="*/ 242887 h 247650"/>
                <a:gd name="connsiteX3" fmla="*/ 892969 w 895350"/>
                <a:gd name="connsiteY3" fmla="*/ 2381 h 247650"/>
                <a:gd name="connsiteX4" fmla="*/ 0 w 895350"/>
                <a:gd name="connsiteY4" fmla="*/ 0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247650">
                  <a:moveTo>
                    <a:pt x="0" y="0"/>
                  </a:moveTo>
                  <a:cubicBezTo>
                    <a:pt x="794" y="82550"/>
                    <a:pt x="1587" y="165100"/>
                    <a:pt x="2381" y="247650"/>
                  </a:cubicBezTo>
                  <a:lnTo>
                    <a:pt x="895350" y="242887"/>
                  </a:lnTo>
                  <a:cubicBezTo>
                    <a:pt x="894556" y="162718"/>
                    <a:pt x="893763" y="82550"/>
                    <a:pt x="892969" y="238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4" name="Freeform 43"/>
            <p:cNvSpPr/>
            <p:nvPr/>
          </p:nvSpPr>
          <p:spPr>
            <a:xfrm>
              <a:off x="6992937" y="2831287"/>
              <a:ext cx="285750" cy="397668"/>
            </a:xfrm>
            <a:custGeom>
              <a:avLst/>
              <a:gdLst>
                <a:gd name="connsiteX0" fmla="*/ 0 w 285750"/>
                <a:gd name="connsiteY0" fmla="*/ 0 h 397668"/>
                <a:gd name="connsiteX1" fmla="*/ 283368 w 285750"/>
                <a:gd name="connsiteY1" fmla="*/ 0 h 397668"/>
                <a:gd name="connsiteX2" fmla="*/ 285750 w 285750"/>
                <a:gd name="connsiteY2" fmla="*/ 397668 h 397668"/>
                <a:gd name="connsiteX3" fmla="*/ 0 w 285750"/>
                <a:gd name="connsiteY3" fmla="*/ 395287 h 397668"/>
                <a:gd name="connsiteX4" fmla="*/ 0 w 285750"/>
                <a:gd name="connsiteY4" fmla="*/ 0 h 397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397668">
                  <a:moveTo>
                    <a:pt x="0" y="0"/>
                  </a:moveTo>
                  <a:lnTo>
                    <a:pt x="283368" y="0"/>
                  </a:lnTo>
                  <a:lnTo>
                    <a:pt x="285750" y="397668"/>
                  </a:lnTo>
                  <a:lnTo>
                    <a:pt x="0" y="395287"/>
                  </a:lnTo>
                  <a:cubicBezTo>
                    <a:pt x="1587" y="265112"/>
                    <a:pt x="3175" y="134937"/>
                    <a:pt x="0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4956968" y="2795568"/>
              <a:ext cx="2043112" cy="878681"/>
            </a:xfrm>
            <a:custGeom>
              <a:avLst/>
              <a:gdLst>
                <a:gd name="connsiteX0" fmla="*/ 7144 w 2043112"/>
                <a:gd name="connsiteY0" fmla="*/ 0 h 878681"/>
                <a:gd name="connsiteX1" fmla="*/ 2043112 w 2043112"/>
                <a:gd name="connsiteY1" fmla="*/ 9525 h 878681"/>
                <a:gd name="connsiteX2" fmla="*/ 2035969 w 2043112"/>
                <a:gd name="connsiteY2" fmla="*/ 878681 h 878681"/>
                <a:gd name="connsiteX3" fmla="*/ 0 w 2043112"/>
                <a:gd name="connsiteY3" fmla="*/ 873919 h 878681"/>
                <a:gd name="connsiteX4" fmla="*/ 7144 w 2043112"/>
                <a:gd name="connsiteY4" fmla="*/ 0 h 87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43112" h="878681">
                  <a:moveTo>
                    <a:pt x="7144" y="0"/>
                  </a:moveTo>
                  <a:lnTo>
                    <a:pt x="2043112" y="9525"/>
                  </a:lnTo>
                  <a:lnTo>
                    <a:pt x="2035969" y="878681"/>
                  </a:lnTo>
                  <a:lnTo>
                    <a:pt x="0" y="873919"/>
                  </a:lnTo>
                  <a:cubicBezTo>
                    <a:pt x="1587" y="580231"/>
                    <a:pt x="3175" y="286544"/>
                    <a:pt x="7144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4297362" y="4600555"/>
              <a:ext cx="445293" cy="554832"/>
            </a:xfrm>
            <a:custGeom>
              <a:avLst/>
              <a:gdLst>
                <a:gd name="connsiteX0" fmla="*/ 442912 w 445293"/>
                <a:gd name="connsiteY0" fmla="*/ 4763 h 554832"/>
                <a:gd name="connsiteX1" fmla="*/ 445293 w 445293"/>
                <a:gd name="connsiteY1" fmla="*/ 554832 h 554832"/>
                <a:gd name="connsiteX2" fmla="*/ 0 w 445293"/>
                <a:gd name="connsiteY2" fmla="*/ 545307 h 554832"/>
                <a:gd name="connsiteX3" fmla="*/ 7143 w 445293"/>
                <a:gd name="connsiteY3" fmla="*/ 0 h 554832"/>
                <a:gd name="connsiteX4" fmla="*/ 442912 w 445293"/>
                <a:gd name="connsiteY4" fmla="*/ 4763 h 5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293" h="554832">
                  <a:moveTo>
                    <a:pt x="442912" y="4763"/>
                  </a:moveTo>
                  <a:cubicBezTo>
                    <a:pt x="443706" y="188119"/>
                    <a:pt x="444499" y="371476"/>
                    <a:pt x="445293" y="554832"/>
                  </a:cubicBezTo>
                  <a:lnTo>
                    <a:pt x="0" y="545307"/>
                  </a:lnTo>
                  <a:lnTo>
                    <a:pt x="7143" y="0"/>
                  </a:lnTo>
                  <a:lnTo>
                    <a:pt x="442912" y="47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4906962" y="4152880"/>
              <a:ext cx="528637" cy="280988"/>
            </a:xfrm>
            <a:custGeom>
              <a:avLst/>
              <a:gdLst>
                <a:gd name="connsiteX0" fmla="*/ 0 w 528637"/>
                <a:gd name="connsiteY0" fmla="*/ 0 h 280988"/>
                <a:gd name="connsiteX1" fmla="*/ 528637 w 528637"/>
                <a:gd name="connsiteY1" fmla="*/ 2382 h 280988"/>
                <a:gd name="connsiteX2" fmla="*/ 523875 w 528637"/>
                <a:gd name="connsiteY2" fmla="*/ 280988 h 280988"/>
                <a:gd name="connsiteX3" fmla="*/ 21431 w 528637"/>
                <a:gd name="connsiteY3" fmla="*/ 266700 h 280988"/>
                <a:gd name="connsiteX4" fmla="*/ 0 w 528637"/>
                <a:gd name="connsiteY4" fmla="*/ 0 h 280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8637" h="280988">
                  <a:moveTo>
                    <a:pt x="0" y="0"/>
                  </a:moveTo>
                  <a:lnTo>
                    <a:pt x="528637" y="2382"/>
                  </a:lnTo>
                  <a:cubicBezTo>
                    <a:pt x="527050" y="95251"/>
                    <a:pt x="525462" y="188119"/>
                    <a:pt x="523875" y="280988"/>
                  </a:cubicBezTo>
                  <a:lnTo>
                    <a:pt x="21431" y="266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4959349" y="4419580"/>
              <a:ext cx="545306" cy="942975"/>
            </a:xfrm>
            <a:custGeom>
              <a:avLst/>
              <a:gdLst>
                <a:gd name="connsiteX0" fmla="*/ 7144 w 545306"/>
                <a:gd name="connsiteY0" fmla="*/ 0 h 942975"/>
                <a:gd name="connsiteX1" fmla="*/ 545306 w 545306"/>
                <a:gd name="connsiteY1" fmla="*/ 9525 h 942975"/>
                <a:gd name="connsiteX2" fmla="*/ 535781 w 545306"/>
                <a:gd name="connsiteY2" fmla="*/ 942975 h 942975"/>
                <a:gd name="connsiteX3" fmla="*/ 166688 w 545306"/>
                <a:gd name="connsiteY3" fmla="*/ 931069 h 942975"/>
                <a:gd name="connsiteX4" fmla="*/ 161925 w 545306"/>
                <a:gd name="connsiteY4" fmla="*/ 466725 h 942975"/>
                <a:gd name="connsiteX5" fmla="*/ 0 w 545306"/>
                <a:gd name="connsiteY5" fmla="*/ 469107 h 942975"/>
                <a:gd name="connsiteX6" fmla="*/ 7144 w 545306"/>
                <a:gd name="connsiteY6" fmla="*/ 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5306" h="942975">
                  <a:moveTo>
                    <a:pt x="7144" y="0"/>
                  </a:moveTo>
                  <a:lnTo>
                    <a:pt x="545306" y="9525"/>
                  </a:lnTo>
                  <a:lnTo>
                    <a:pt x="535781" y="942975"/>
                  </a:lnTo>
                  <a:lnTo>
                    <a:pt x="166688" y="931069"/>
                  </a:lnTo>
                  <a:cubicBezTo>
                    <a:pt x="165100" y="776288"/>
                    <a:pt x="163513" y="621506"/>
                    <a:pt x="161925" y="466725"/>
                  </a:cubicBezTo>
                  <a:lnTo>
                    <a:pt x="0" y="469107"/>
                  </a:lnTo>
                  <a:lnTo>
                    <a:pt x="7144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4811712" y="3979049"/>
              <a:ext cx="209550" cy="450056"/>
            </a:xfrm>
            <a:custGeom>
              <a:avLst/>
              <a:gdLst>
                <a:gd name="connsiteX0" fmla="*/ 2381 w 209550"/>
                <a:gd name="connsiteY0" fmla="*/ 0 h 450056"/>
                <a:gd name="connsiteX1" fmla="*/ 135731 w 209550"/>
                <a:gd name="connsiteY1" fmla="*/ 2381 h 450056"/>
                <a:gd name="connsiteX2" fmla="*/ 138112 w 209550"/>
                <a:gd name="connsiteY2" fmla="*/ 259556 h 450056"/>
                <a:gd name="connsiteX3" fmla="*/ 209550 w 209550"/>
                <a:gd name="connsiteY3" fmla="*/ 259556 h 450056"/>
                <a:gd name="connsiteX4" fmla="*/ 207168 w 209550"/>
                <a:gd name="connsiteY4" fmla="*/ 450056 h 450056"/>
                <a:gd name="connsiteX5" fmla="*/ 0 w 209550"/>
                <a:gd name="connsiteY5" fmla="*/ 445294 h 450056"/>
                <a:gd name="connsiteX6" fmla="*/ 2381 w 209550"/>
                <a:gd name="connsiteY6" fmla="*/ 0 h 450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0056">
                  <a:moveTo>
                    <a:pt x="2381" y="0"/>
                  </a:moveTo>
                  <a:lnTo>
                    <a:pt x="135731" y="2381"/>
                  </a:lnTo>
                  <a:cubicBezTo>
                    <a:pt x="136525" y="88106"/>
                    <a:pt x="137318" y="173831"/>
                    <a:pt x="138112" y="259556"/>
                  </a:cubicBezTo>
                  <a:lnTo>
                    <a:pt x="209550" y="259556"/>
                  </a:lnTo>
                  <a:lnTo>
                    <a:pt x="207168" y="450056"/>
                  </a:lnTo>
                  <a:lnTo>
                    <a:pt x="0" y="445294"/>
                  </a:lnTo>
                  <a:cubicBezTo>
                    <a:pt x="794" y="296863"/>
                    <a:pt x="1587" y="148431"/>
                    <a:pt x="2381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3199605" y="4588649"/>
              <a:ext cx="711994" cy="169069"/>
            </a:xfrm>
            <a:custGeom>
              <a:avLst/>
              <a:gdLst>
                <a:gd name="connsiteX0" fmla="*/ 0 w 711994"/>
                <a:gd name="connsiteY0" fmla="*/ 164306 h 169069"/>
                <a:gd name="connsiteX1" fmla="*/ 0 w 711994"/>
                <a:gd name="connsiteY1" fmla="*/ 0 h 169069"/>
                <a:gd name="connsiteX2" fmla="*/ 711994 w 711994"/>
                <a:gd name="connsiteY2" fmla="*/ 9525 h 169069"/>
                <a:gd name="connsiteX3" fmla="*/ 711994 w 711994"/>
                <a:gd name="connsiteY3" fmla="*/ 169069 h 169069"/>
                <a:gd name="connsiteX4" fmla="*/ 0 w 711994"/>
                <a:gd name="connsiteY4" fmla="*/ 164306 h 169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1994" h="169069">
                  <a:moveTo>
                    <a:pt x="0" y="164306"/>
                  </a:moveTo>
                  <a:lnTo>
                    <a:pt x="0" y="0"/>
                  </a:lnTo>
                  <a:lnTo>
                    <a:pt x="711994" y="9525"/>
                  </a:lnTo>
                  <a:lnTo>
                    <a:pt x="711994" y="169069"/>
                  </a:lnTo>
                  <a:lnTo>
                    <a:pt x="0" y="164306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1" name="Oval 50"/>
            <p:cNvSpPr/>
            <p:nvPr/>
          </p:nvSpPr>
          <p:spPr>
            <a:xfrm>
              <a:off x="3235324" y="4635083"/>
              <a:ext cx="76200" cy="76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2" name="Oval 51"/>
            <p:cNvSpPr/>
            <p:nvPr/>
          </p:nvSpPr>
          <p:spPr>
            <a:xfrm>
              <a:off x="3374627" y="4635083"/>
              <a:ext cx="76200" cy="76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3" name="Oval 52"/>
            <p:cNvSpPr/>
            <p:nvPr/>
          </p:nvSpPr>
          <p:spPr>
            <a:xfrm>
              <a:off x="3516311" y="4635083"/>
              <a:ext cx="76200" cy="76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4" name="Oval 53"/>
            <p:cNvSpPr/>
            <p:nvPr/>
          </p:nvSpPr>
          <p:spPr>
            <a:xfrm>
              <a:off x="3654424" y="4635083"/>
              <a:ext cx="76200" cy="76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5" name="Oval 54"/>
            <p:cNvSpPr/>
            <p:nvPr/>
          </p:nvSpPr>
          <p:spPr>
            <a:xfrm>
              <a:off x="3794918" y="4635083"/>
              <a:ext cx="76200" cy="762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6088062" y="3967143"/>
              <a:ext cx="173831" cy="157162"/>
            </a:xfrm>
            <a:custGeom>
              <a:avLst/>
              <a:gdLst>
                <a:gd name="connsiteX0" fmla="*/ 0 w 173831"/>
                <a:gd name="connsiteY0" fmla="*/ 0 h 157162"/>
                <a:gd name="connsiteX1" fmla="*/ 4762 w 173831"/>
                <a:gd name="connsiteY1" fmla="*/ 157162 h 157162"/>
                <a:gd name="connsiteX2" fmla="*/ 173831 w 173831"/>
                <a:gd name="connsiteY2" fmla="*/ 157162 h 157162"/>
                <a:gd name="connsiteX3" fmla="*/ 169068 w 173831"/>
                <a:gd name="connsiteY3" fmla="*/ 0 h 157162"/>
                <a:gd name="connsiteX4" fmla="*/ 0 w 173831"/>
                <a:gd name="connsiteY4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31" h="157162">
                  <a:moveTo>
                    <a:pt x="0" y="0"/>
                  </a:moveTo>
                  <a:lnTo>
                    <a:pt x="4762" y="157162"/>
                  </a:lnTo>
                  <a:lnTo>
                    <a:pt x="173831" y="157162"/>
                  </a:lnTo>
                  <a:lnTo>
                    <a:pt x="1690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6336902" y="3969524"/>
              <a:ext cx="173831" cy="157162"/>
            </a:xfrm>
            <a:custGeom>
              <a:avLst/>
              <a:gdLst>
                <a:gd name="connsiteX0" fmla="*/ 0 w 173831"/>
                <a:gd name="connsiteY0" fmla="*/ 0 h 157162"/>
                <a:gd name="connsiteX1" fmla="*/ 4762 w 173831"/>
                <a:gd name="connsiteY1" fmla="*/ 157162 h 157162"/>
                <a:gd name="connsiteX2" fmla="*/ 173831 w 173831"/>
                <a:gd name="connsiteY2" fmla="*/ 157162 h 157162"/>
                <a:gd name="connsiteX3" fmla="*/ 169068 w 173831"/>
                <a:gd name="connsiteY3" fmla="*/ 0 h 157162"/>
                <a:gd name="connsiteX4" fmla="*/ 0 w 173831"/>
                <a:gd name="connsiteY4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31" h="157162">
                  <a:moveTo>
                    <a:pt x="0" y="0"/>
                  </a:moveTo>
                  <a:lnTo>
                    <a:pt x="4762" y="157162"/>
                  </a:lnTo>
                  <a:lnTo>
                    <a:pt x="173831" y="157162"/>
                  </a:lnTo>
                  <a:lnTo>
                    <a:pt x="1690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6588124" y="3967143"/>
              <a:ext cx="173831" cy="157162"/>
            </a:xfrm>
            <a:custGeom>
              <a:avLst/>
              <a:gdLst>
                <a:gd name="connsiteX0" fmla="*/ 0 w 173831"/>
                <a:gd name="connsiteY0" fmla="*/ 0 h 157162"/>
                <a:gd name="connsiteX1" fmla="*/ 4762 w 173831"/>
                <a:gd name="connsiteY1" fmla="*/ 157162 h 157162"/>
                <a:gd name="connsiteX2" fmla="*/ 173831 w 173831"/>
                <a:gd name="connsiteY2" fmla="*/ 157162 h 157162"/>
                <a:gd name="connsiteX3" fmla="*/ 169068 w 173831"/>
                <a:gd name="connsiteY3" fmla="*/ 0 h 157162"/>
                <a:gd name="connsiteX4" fmla="*/ 0 w 173831"/>
                <a:gd name="connsiteY4" fmla="*/ 0 h 157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831" h="157162">
                  <a:moveTo>
                    <a:pt x="0" y="0"/>
                  </a:moveTo>
                  <a:lnTo>
                    <a:pt x="4762" y="157162"/>
                  </a:lnTo>
                  <a:lnTo>
                    <a:pt x="173831" y="157162"/>
                  </a:lnTo>
                  <a:lnTo>
                    <a:pt x="16906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9" name="Freeform 58"/>
            <p:cNvSpPr/>
            <p:nvPr/>
          </p:nvSpPr>
          <p:spPr>
            <a:xfrm>
              <a:off x="6023768" y="3905230"/>
              <a:ext cx="807244" cy="276225"/>
            </a:xfrm>
            <a:custGeom>
              <a:avLst/>
              <a:gdLst>
                <a:gd name="connsiteX0" fmla="*/ 731044 w 807244"/>
                <a:gd name="connsiteY0" fmla="*/ 264319 h 276225"/>
                <a:gd name="connsiteX1" fmla="*/ 807244 w 807244"/>
                <a:gd name="connsiteY1" fmla="*/ 261938 h 276225"/>
                <a:gd name="connsiteX2" fmla="*/ 800100 w 807244"/>
                <a:gd name="connsiteY2" fmla="*/ 0 h 276225"/>
                <a:gd name="connsiteX3" fmla="*/ 0 w 807244"/>
                <a:gd name="connsiteY3" fmla="*/ 2382 h 276225"/>
                <a:gd name="connsiteX4" fmla="*/ 7144 w 807244"/>
                <a:gd name="connsiteY4" fmla="*/ 276225 h 276225"/>
                <a:gd name="connsiteX5" fmla="*/ 76200 w 807244"/>
                <a:gd name="connsiteY5" fmla="*/ 2738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7244" h="276225">
                  <a:moveTo>
                    <a:pt x="731044" y="264319"/>
                  </a:moveTo>
                  <a:lnTo>
                    <a:pt x="807244" y="261938"/>
                  </a:lnTo>
                  <a:lnTo>
                    <a:pt x="800100" y="0"/>
                  </a:lnTo>
                  <a:lnTo>
                    <a:pt x="0" y="2382"/>
                  </a:lnTo>
                  <a:lnTo>
                    <a:pt x="7144" y="276225"/>
                  </a:lnTo>
                  <a:lnTo>
                    <a:pt x="76200" y="273844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0" name="Freeform 59"/>
            <p:cNvSpPr/>
            <p:nvPr/>
          </p:nvSpPr>
          <p:spPr>
            <a:xfrm>
              <a:off x="6297612" y="3905230"/>
              <a:ext cx="4762" cy="264319"/>
            </a:xfrm>
            <a:custGeom>
              <a:avLst/>
              <a:gdLst>
                <a:gd name="connsiteX0" fmla="*/ 0 w 4762"/>
                <a:gd name="connsiteY0" fmla="*/ 0 h 264319"/>
                <a:gd name="connsiteX1" fmla="*/ 4762 w 4762"/>
                <a:gd name="connsiteY1" fmla="*/ 264319 h 264319"/>
                <a:gd name="connsiteX2" fmla="*/ 4762 w 4762"/>
                <a:gd name="connsiteY2" fmla="*/ 264319 h 26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62" h="264319">
                  <a:moveTo>
                    <a:pt x="0" y="0"/>
                  </a:moveTo>
                  <a:cubicBezTo>
                    <a:pt x="1587" y="88106"/>
                    <a:pt x="3175" y="176213"/>
                    <a:pt x="4762" y="264319"/>
                  </a:cubicBezTo>
                  <a:lnTo>
                    <a:pt x="4762" y="264319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1" name="Freeform 60"/>
            <p:cNvSpPr/>
            <p:nvPr/>
          </p:nvSpPr>
          <p:spPr>
            <a:xfrm>
              <a:off x="6550024" y="3902849"/>
              <a:ext cx="4763" cy="271463"/>
            </a:xfrm>
            <a:custGeom>
              <a:avLst/>
              <a:gdLst>
                <a:gd name="connsiteX0" fmla="*/ 0 w 4763"/>
                <a:gd name="connsiteY0" fmla="*/ 0 h 271463"/>
                <a:gd name="connsiteX1" fmla="*/ 4763 w 4763"/>
                <a:gd name="connsiteY1" fmla="*/ 271463 h 271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3" h="271463">
                  <a:moveTo>
                    <a:pt x="0" y="0"/>
                  </a:moveTo>
                  <a:cubicBezTo>
                    <a:pt x="1588" y="90488"/>
                    <a:pt x="3175" y="180975"/>
                    <a:pt x="4763" y="271463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2" name="Freeform 61"/>
            <p:cNvSpPr/>
            <p:nvPr/>
          </p:nvSpPr>
          <p:spPr>
            <a:xfrm>
              <a:off x="6223793" y="4164787"/>
              <a:ext cx="152400" cy="0"/>
            </a:xfrm>
            <a:custGeom>
              <a:avLst/>
              <a:gdLst>
                <a:gd name="connsiteX0" fmla="*/ 0 w 152400"/>
                <a:gd name="connsiteY0" fmla="*/ 0 h 0"/>
                <a:gd name="connsiteX1" fmla="*/ 152400 w 152400"/>
                <a:gd name="connsiteY1" fmla="*/ 0 h 0"/>
                <a:gd name="connsiteX2" fmla="*/ 152400 w 152400"/>
                <a:gd name="connsiteY2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>
                  <a:moveTo>
                    <a:pt x="0" y="0"/>
                  </a:moveTo>
                  <a:lnTo>
                    <a:pt x="152400" y="0"/>
                  </a:lnTo>
                  <a:lnTo>
                    <a:pt x="15240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3" name="Freeform 62"/>
            <p:cNvSpPr/>
            <p:nvPr/>
          </p:nvSpPr>
          <p:spPr>
            <a:xfrm>
              <a:off x="6480968" y="4167168"/>
              <a:ext cx="161925" cy="2381"/>
            </a:xfrm>
            <a:custGeom>
              <a:avLst/>
              <a:gdLst>
                <a:gd name="connsiteX0" fmla="*/ 0 w 161925"/>
                <a:gd name="connsiteY0" fmla="*/ 2381 h 2381"/>
                <a:gd name="connsiteX1" fmla="*/ 161925 w 161925"/>
                <a:gd name="connsiteY1" fmla="*/ 0 h 2381"/>
                <a:gd name="connsiteX2" fmla="*/ 161925 w 161925"/>
                <a:gd name="connsiteY2" fmla="*/ 0 h 2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925" h="2381">
                  <a:moveTo>
                    <a:pt x="0" y="2381"/>
                  </a:moveTo>
                  <a:lnTo>
                    <a:pt x="161925" y="0"/>
                  </a:lnTo>
                  <a:lnTo>
                    <a:pt x="16192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4" name="Freeform 63"/>
            <p:cNvSpPr/>
            <p:nvPr/>
          </p:nvSpPr>
          <p:spPr>
            <a:xfrm>
              <a:off x="5087937" y="3914755"/>
              <a:ext cx="290512" cy="180975"/>
            </a:xfrm>
            <a:custGeom>
              <a:avLst/>
              <a:gdLst>
                <a:gd name="connsiteX0" fmla="*/ 2381 w 290512"/>
                <a:gd name="connsiteY0" fmla="*/ 0 h 180975"/>
                <a:gd name="connsiteX1" fmla="*/ 288131 w 290512"/>
                <a:gd name="connsiteY1" fmla="*/ 0 h 180975"/>
                <a:gd name="connsiteX2" fmla="*/ 290512 w 290512"/>
                <a:gd name="connsiteY2" fmla="*/ 180975 h 180975"/>
                <a:gd name="connsiteX3" fmla="*/ 0 w 290512"/>
                <a:gd name="connsiteY3" fmla="*/ 178594 h 180975"/>
                <a:gd name="connsiteX4" fmla="*/ 2381 w 290512"/>
                <a:gd name="connsiteY4" fmla="*/ 0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512" h="180975">
                  <a:moveTo>
                    <a:pt x="2381" y="0"/>
                  </a:moveTo>
                  <a:lnTo>
                    <a:pt x="288131" y="0"/>
                  </a:lnTo>
                  <a:cubicBezTo>
                    <a:pt x="288925" y="60325"/>
                    <a:pt x="289718" y="120650"/>
                    <a:pt x="290512" y="180975"/>
                  </a:cubicBezTo>
                  <a:lnTo>
                    <a:pt x="0" y="178594"/>
                  </a:lnTo>
                  <a:cubicBezTo>
                    <a:pt x="794" y="119063"/>
                    <a:pt x="1587" y="59531"/>
                    <a:pt x="2381" y="0"/>
                  </a:cubicBez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5130798" y="3958808"/>
              <a:ext cx="69056" cy="97631"/>
            </a:xfrm>
            <a:custGeom>
              <a:avLst/>
              <a:gdLst>
                <a:gd name="connsiteX0" fmla="*/ 0 w 69056"/>
                <a:gd name="connsiteY0" fmla="*/ 0 h 97631"/>
                <a:gd name="connsiteX1" fmla="*/ 0 w 69056"/>
                <a:gd name="connsiteY1" fmla="*/ 97631 h 97631"/>
                <a:gd name="connsiteX2" fmla="*/ 69056 w 69056"/>
                <a:gd name="connsiteY2" fmla="*/ 97631 h 97631"/>
                <a:gd name="connsiteX3" fmla="*/ 66675 w 69056"/>
                <a:gd name="connsiteY3" fmla="*/ 2381 h 97631"/>
                <a:gd name="connsiteX4" fmla="*/ 0 w 69056"/>
                <a:gd name="connsiteY4" fmla="*/ 0 h 97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6" h="97631">
                  <a:moveTo>
                    <a:pt x="0" y="0"/>
                  </a:moveTo>
                  <a:lnTo>
                    <a:pt x="0" y="97631"/>
                  </a:lnTo>
                  <a:lnTo>
                    <a:pt x="69056" y="97631"/>
                  </a:lnTo>
                  <a:cubicBezTo>
                    <a:pt x="68262" y="65881"/>
                    <a:pt x="67469" y="34131"/>
                    <a:pt x="66675" y="238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5237955" y="3952855"/>
              <a:ext cx="90488" cy="130969"/>
            </a:xfrm>
            <a:custGeom>
              <a:avLst/>
              <a:gdLst>
                <a:gd name="connsiteX0" fmla="*/ 2382 w 90488"/>
                <a:gd name="connsiteY0" fmla="*/ 0 h 130969"/>
                <a:gd name="connsiteX1" fmla="*/ 90488 w 90488"/>
                <a:gd name="connsiteY1" fmla="*/ 0 h 130969"/>
                <a:gd name="connsiteX2" fmla="*/ 90488 w 90488"/>
                <a:gd name="connsiteY2" fmla="*/ 130969 h 130969"/>
                <a:gd name="connsiteX3" fmla="*/ 0 w 90488"/>
                <a:gd name="connsiteY3" fmla="*/ 128588 h 130969"/>
                <a:gd name="connsiteX4" fmla="*/ 2382 w 90488"/>
                <a:gd name="connsiteY4" fmla="*/ 0 h 130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488" h="130969">
                  <a:moveTo>
                    <a:pt x="2382" y="0"/>
                  </a:moveTo>
                  <a:lnTo>
                    <a:pt x="90488" y="0"/>
                  </a:lnTo>
                  <a:lnTo>
                    <a:pt x="90488" y="130969"/>
                  </a:lnTo>
                  <a:lnTo>
                    <a:pt x="0" y="128588"/>
                  </a:lnTo>
                  <a:lnTo>
                    <a:pt x="2382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5399880" y="3914755"/>
              <a:ext cx="309563" cy="178594"/>
            </a:xfrm>
            <a:custGeom>
              <a:avLst/>
              <a:gdLst>
                <a:gd name="connsiteX0" fmla="*/ 0 w 309563"/>
                <a:gd name="connsiteY0" fmla="*/ 4763 h 178594"/>
                <a:gd name="connsiteX1" fmla="*/ 0 w 309563"/>
                <a:gd name="connsiteY1" fmla="*/ 178594 h 178594"/>
                <a:gd name="connsiteX2" fmla="*/ 309563 w 309563"/>
                <a:gd name="connsiteY2" fmla="*/ 173832 h 178594"/>
                <a:gd name="connsiteX3" fmla="*/ 307182 w 309563"/>
                <a:gd name="connsiteY3" fmla="*/ 0 h 178594"/>
                <a:gd name="connsiteX4" fmla="*/ 0 w 309563"/>
                <a:gd name="connsiteY4" fmla="*/ 4763 h 17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9563" h="178594">
                  <a:moveTo>
                    <a:pt x="0" y="4763"/>
                  </a:moveTo>
                  <a:lnTo>
                    <a:pt x="0" y="178594"/>
                  </a:lnTo>
                  <a:lnTo>
                    <a:pt x="309563" y="173832"/>
                  </a:lnTo>
                  <a:cubicBezTo>
                    <a:pt x="308769" y="115888"/>
                    <a:pt x="307976" y="57944"/>
                    <a:pt x="307182" y="0"/>
                  </a:cubicBezTo>
                  <a:lnTo>
                    <a:pt x="0" y="4763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5726112" y="3909993"/>
              <a:ext cx="116681" cy="180975"/>
            </a:xfrm>
            <a:custGeom>
              <a:avLst/>
              <a:gdLst>
                <a:gd name="connsiteX0" fmla="*/ 0 w 116681"/>
                <a:gd name="connsiteY0" fmla="*/ 7144 h 180975"/>
                <a:gd name="connsiteX1" fmla="*/ 4762 w 116681"/>
                <a:gd name="connsiteY1" fmla="*/ 180975 h 180975"/>
                <a:gd name="connsiteX2" fmla="*/ 116681 w 116681"/>
                <a:gd name="connsiteY2" fmla="*/ 180975 h 180975"/>
                <a:gd name="connsiteX3" fmla="*/ 111918 w 116681"/>
                <a:gd name="connsiteY3" fmla="*/ 0 h 180975"/>
                <a:gd name="connsiteX4" fmla="*/ 0 w 116681"/>
                <a:gd name="connsiteY4" fmla="*/ 7144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681" h="180975">
                  <a:moveTo>
                    <a:pt x="0" y="7144"/>
                  </a:moveTo>
                  <a:lnTo>
                    <a:pt x="4762" y="180975"/>
                  </a:lnTo>
                  <a:lnTo>
                    <a:pt x="116681" y="180975"/>
                  </a:lnTo>
                  <a:lnTo>
                    <a:pt x="111918" y="0"/>
                  </a:lnTo>
                  <a:lnTo>
                    <a:pt x="0" y="7144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5545137" y="3917137"/>
              <a:ext cx="2381" cy="173831"/>
            </a:xfrm>
            <a:custGeom>
              <a:avLst/>
              <a:gdLst>
                <a:gd name="connsiteX0" fmla="*/ 2381 w 2381"/>
                <a:gd name="connsiteY0" fmla="*/ 0 h 173831"/>
                <a:gd name="connsiteX1" fmla="*/ 0 w 2381"/>
                <a:gd name="connsiteY1" fmla="*/ 173831 h 173831"/>
                <a:gd name="connsiteX2" fmla="*/ 0 w 2381"/>
                <a:gd name="connsiteY2" fmla="*/ 171450 h 17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1" h="173831">
                  <a:moveTo>
                    <a:pt x="2381" y="0"/>
                  </a:moveTo>
                  <a:cubicBezTo>
                    <a:pt x="1587" y="57944"/>
                    <a:pt x="794" y="115887"/>
                    <a:pt x="0" y="173831"/>
                  </a:cubicBezTo>
                  <a:lnTo>
                    <a:pt x="0" y="171450"/>
                  </a:ln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0" name="Freeform 69"/>
            <p:cNvSpPr/>
            <p:nvPr/>
          </p:nvSpPr>
          <p:spPr>
            <a:xfrm>
              <a:off x="5428455" y="3955237"/>
              <a:ext cx="78582" cy="78581"/>
            </a:xfrm>
            <a:custGeom>
              <a:avLst/>
              <a:gdLst>
                <a:gd name="connsiteX0" fmla="*/ 0 w 78582"/>
                <a:gd name="connsiteY0" fmla="*/ 0 h 78581"/>
                <a:gd name="connsiteX1" fmla="*/ 0 w 78582"/>
                <a:gd name="connsiteY1" fmla="*/ 78581 h 78581"/>
                <a:gd name="connsiteX2" fmla="*/ 78582 w 78582"/>
                <a:gd name="connsiteY2" fmla="*/ 78581 h 78581"/>
                <a:gd name="connsiteX3" fmla="*/ 78582 w 78582"/>
                <a:gd name="connsiteY3" fmla="*/ 2381 h 78581"/>
                <a:gd name="connsiteX4" fmla="*/ 0 w 78582"/>
                <a:gd name="connsiteY4" fmla="*/ 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82" h="78581">
                  <a:moveTo>
                    <a:pt x="0" y="0"/>
                  </a:moveTo>
                  <a:lnTo>
                    <a:pt x="0" y="78581"/>
                  </a:lnTo>
                  <a:lnTo>
                    <a:pt x="78582" y="78581"/>
                  </a:lnTo>
                  <a:lnTo>
                    <a:pt x="78582" y="23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1" name="Freeform 70"/>
            <p:cNvSpPr/>
            <p:nvPr/>
          </p:nvSpPr>
          <p:spPr>
            <a:xfrm>
              <a:off x="5593952" y="3955237"/>
              <a:ext cx="78582" cy="78581"/>
            </a:xfrm>
            <a:custGeom>
              <a:avLst/>
              <a:gdLst>
                <a:gd name="connsiteX0" fmla="*/ 0 w 78582"/>
                <a:gd name="connsiteY0" fmla="*/ 0 h 78581"/>
                <a:gd name="connsiteX1" fmla="*/ 0 w 78582"/>
                <a:gd name="connsiteY1" fmla="*/ 78581 h 78581"/>
                <a:gd name="connsiteX2" fmla="*/ 78582 w 78582"/>
                <a:gd name="connsiteY2" fmla="*/ 78581 h 78581"/>
                <a:gd name="connsiteX3" fmla="*/ 78582 w 78582"/>
                <a:gd name="connsiteY3" fmla="*/ 2381 h 78581"/>
                <a:gd name="connsiteX4" fmla="*/ 0 w 78582"/>
                <a:gd name="connsiteY4" fmla="*/ 0 h 7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582" h="78581">
                  <a:moveTo>
                    <a:pt x="0" y="0"/>
                  </a:moveTo>
                  <a:lnTo>
                    <a:pt x="0" y="78581"/>
                  </a:lnTo>
                  <a:lnTo>
                    <a:pt x="78582" y="78581"/>
                  </a:lnTo>
                  <a:lnTo>
                    <a:pt x="78582" y="238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2" name="Freeform 71"/>
            <p:cNvSpPr/>
            <p:nvPr/>
          </p:nvSpPr>
          <p:spPr>
            <a:xfrm>
              <a:off x="5752305" y="3962380"/>
              <a:ext cx="69057" cy="97632"/>
            </a:xfrm>
            <a:custGeom>
              <a:avLst/>
              <a:gdLst>
                <a:gd name="connsiteX0" fmla="*/ 0 w 69057"/>
                <a:gd name="connsiteY0" fmla="*/ 0 h 97632"/>
                <a:gd name="connsiteX1" fmla="*/ 69057 w 69057"/>
                <a:gd name="connsiteY1" fmla="*/ 0 h 97632"/>
                <a:gd name="connsiteX2" fmla="*/ 69057 w 69057"/>
                <a:gd name="connsiteY2" fmla="*/ 97632 h 97632"/>
                <a:gd name="connsiteX3" fmla="*/ 2382 w 69057"/>
                <a:gd name="connsiteY3" fmla="*/ 97632 h 97632"/>
                <a:gd name="connsiteX4" fmla="*/ 0 w 69057"/>
                <a:gd name="connsiteY4" fmla="*/ 0 h 97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7" h="97632">
                  <a:moveTo>
                    <a:pt x="0" y="0"/>
                  </a:moveTo>
                  <a:lnTo>
                    <a:pt x="69057" y="0"/>
                  </a:lnTo>
                  <a:lnTo>
                    <a:pt x="69057" y="97632"/>
                  </a:lnTo>
                  <a:lnTo>
                    <a:pt x="2382" y="9763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3" name="Freeform 72"/>
            <p:cNvSpPr/>
            <p:nvPr/>
          </p:nvSpPr>
          <p:spPr>
            <a:xfrm>
              <a:off x="6247605" y="3671868"/>
              <a:ext cx="2382" cy="233362"/>
            </a:xfrm>
            <a:custGeom>
              <a:avLst/>
              <a:gdLst>
                <a:gd name="connsiteX0" fmla="*/ 0 w 2382"/>
                <a:gd name="connsiteY0" fmla="*/ 0 h 233362"/>
                <a:gd name="connsiteX1" fmla="*/ 2382 w 2382"/>
                <a:gd name="connsiteY1" fmla="*/ 233362 h 23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2" h="233362">
                  <a:moveTo>
                    <a:pt x="0" y="0"/>
                  </a:moveTo>
                  <a:lnTo>
                    <a:pt x="2382" y="233362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4" name="Freeform 73"/>
            <p:cNvSpPr/>
            <p:nvPr/>
          </p:nvSpPr>
          <p:spPr>
            <a:xfrm>
              <a:off x="6288087" y="3736162"/>
              <a:ext cx="83343" cy="140493"/>
            </a:xfrm>
            <a:custGeom>
              <a:avLst/>
              <a:gdLst>
                <a:gd name="connsiteX0" fmla="*/ 0 w 83343"/>
                <a:gd name="connsiteY0" fmla="*/ 0 h 140493"/>
                <a:gd name="connsiteX1" fmla="*/ 83343 w 83343"/>
                <a:gd name="connsiteY1" fmla="*/ 0 h 140493"/>
                <a:gd name="connsiteX2" fmla="*/ 83343 w 83343"/>
                <a:gd name="connsiteY2" fmla="*/ 140493 h 140493"/>
                <a:gd name="connsiteX3" fmla="*/ 0 w 83343"/>
                <a:gd name="connsiteY3" fmla="*/ 138112 h 140493"/>
                <a:gd name="connsiteX4" fmla="*/ 0 w 83343"/>
                <a:gd name="connsiteY4" fmla="*/ 0 h 140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343" h="140493">
                  <a:moveTo>
                    <a:pt x="0" y="0"/>
                  </a:moveTo>
                  <a:lnTo>
                    <a:pt x="83343" y="0"/>
                  </a:lnTo>
                  <a:lnTo>
                    <a:pt x="83343" y="140493"/>
                  </a:lnTo>
                  <a:lnTo>
                    <a:pt x="0" y="138112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5" name="Freeform 74"/>
            <p:cNvSpPr/>
            <p:nvPr/>
          </p:nvSpPr>
          <p:spPr>
            <a:xfrm>
              <a:off x="5426074" y="4198124"/>
              <a:ext cx="80963" cy="292894"/>
            </a:xfrm>
            <a:custGeom>
              <a:avLst/>
              <a:gdLst>
                <a:gd name="connsiteX0" fmla="*/ 0 w 80963"/>
                <a:gd name="connsiteY0" fmla="*/ 292894 h 292894"/>
                <a:gd name="connsiteX1" fmla="*/ 4763 w 80963"/>
                <a:gd name="connsiteY1" fmla="*/ 0 h 292894"/>
                <a:gd name="connsiteX2" fmla="*/ 80963 w 80963"/>
                <a:gd name="connsiteY2" fmla="*/ 0 h 292894"/>
                <a:gd name="connsiteX3" fmla="*/ 78581 w 80963"/>
                <a:gd name="connsiteY3" fmla="*/ 290513 h 292894"/>
                <a:gd name="connsiteX4" fmla="*/ 0 w 80963"/>
                <a:gd name="connsiteY4" fmla="*/ 292894 h 292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963" h="292894">
                  <a:moveTo>
                    <a:pt x="0" y="292894"/>
                  </a:moveTo>
                  <a:cubicBezTo>
                    <a:pt x="1588" y="195263"/>
                    <a:pt x="3175" y="97631"/>
                    <a:pt x="4763" y="0"/>
                  </a:cubicBezTo>
                  <a:lnTo>
                    <a:pt x="80963" y="0"/>
                  </a:lnTo>
                  <a:lnTo>
                    <a:pt x="78581" y="290513"/>
                  </a:lnTo>
                  <a:lnTo>
                    <a:pt x="0" y="29289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6" name="Freeform 75"/>
            <p:cNvSpPr/>
            <p:nvPr/>
          </p:nvSpPr>
          <p:spPr>
            <a:xfrm>
              <a:off x="2973988" y="3863559"/>
              <a:ext cx="240506" cy="130968"/>
            </a:xfrm>
            <a:custGeom>
              <a:avLst/>
              <a:gdLst>
                <a:gd name="connsiteX0" fmla="*/ 0 w 240506"/>
                <a:gd name="connsiteY0" fmla="*/ 0 h 130968"/>
                <a:gd name="connsiteX1" fmla="*/ 240506 w 240506"/>
                <a:gd name="connsiteY1" fmla="*/ 2381 h 130968"/>
                <a:gd name="connsiteX2" fmla="*/ 238125 w 240506"/>
                <a:gd name="connsiteY2" fmla="*/ 130968 h 130968"/>
                <a:gd name="connsiteX3" fmla="*/ 7143 w 240506"/>
                <a:gd name="connsiteY3" fmla="*/ 126206 h 130968"/>
                <a:gd name="connsiteX4" fmla="*/ 0 w 240506"/>
                <a:gd name="connsiteY4" fmla="*/ 0 h 13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0506" h="130968">
                  <a:moveTo>
                    <a:pt x="0" y="0"/>
                  </a:moveTo>
                  <a:lnTo>
                    <a:pt x="240506" y="2381"/>
                  </a:lnTo>
                  <a:cubicBezTo>
                    <a:pt x="239712" y="45243"/>
                    <a:pt x="238919" y="88106"/>
                    <a:pt x="238125" y="130968"/>
                  </a:cubicBezTo>
                  <a:lnTo>
                    <a:pt x="7143" y="1262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7" name="Freeform 76"/>
            <p:cNvSpPr/>
            <p:nvPr/>
          </p:nvSpPr>
          <p:spPr>
            <a:xfrm>
              <a:off x="3113880" y="2766993"/>
              <a:ext cx="197644" cy="121444"/>
            </a:xfrm>
            <a:custGeom>
              <a:avLst/>
              <a:gdLst>
                <a:gd name="connsiteX0" fmla="*/ 0 w 197644"/>
                <a:gd name="connsiteY0" fmla="*/ 0 h 121444"/>
                <a:gd name="connsiteX1" fmla="*/ 2382 w 197644"/>
                <a:gd name="connsiteY1" fmla="*/ 121444 h 121444"/>
                <a:gd name="connsiteX2" fmla="*/ 197644 w 197644"/>
                <a:gd name="connsiteY2" fmla="*/ 121444 h 121444"/>
                <a:gd name="connsiteX3" fmla="*/ 192882 w 197644"/>
                <a:gd name="connsiteY3" fmla="*/ 7144 h 121444"/>
                <a:gd name="connsiteX4" fmla="*/ 0 w 197644"/>
                <a:gd name="connsiteY4" fmla="*/ 0 h 12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644" h="121444">
                  <a:moveTo>
                    <a:pt x="0" y="0"/>
                  </a:moveTo>
                  <a:lnTo>
                    <a:pt x="2382" y="121444"/>
                  </a:lnTo>
                  <a:lnTo>
                    <a:pt x="197644" y="121444"/>
                  </a:lnTo>
                  <a:lnTo>
                    <a:pt x="192882" y="7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FF6600"/>
                </a:solidFill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4493971" y="3819505"/>
              <a:ext cx="178594" cy="114300"/>
            </a:xfrm>
            <a:custGeom>
              <a:avLst/>
              <a:gdLst>
                <a:gd name="connsiteX0" fmla="*/ 0 w 178594"/>
                <a:gd name="connsiteY0" fmla="*/ 0 h 114300"/>
                <a:gd name="connsiteX1" fmla="*/ 0 w 178594"/>
                <a:gd name="connsiteY1" fmla="*/ 114300 h 114300"/>
                <a:gd name="connsiteX2" fmla="*/ 178594 w 178594"/>
                <a:gd name="connsiteY2" fmla="*/ 114300 h 114300"/>
                <a:gd name="connsiteX3" fmla="*/ 178594 w 178594"/>
                <a:gd name="connsiteY3" fmla="*/ 2382 h 114300"/>
                <a:gd name="connsiteX4" fmla="*/ 0 w 178594"/>
                <a:gd name="connsiteY4" fmla="*/ 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594" h="114300">
                  <a:moveTo>
                    <a:pt x="0" y="0"/>
                  </a:moveTo>
                  <a:lnTo>
                    <a:pt x="0" y="114300"/>
                  </a:lnTo>
                  <a:lnTo>
                    <a:pt x="178594" y="114300"/>
                  </a:lnTo>
                  <a:lnTo>
                    <a:pt x="178594" y="2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79" name="Freeform 78"/>
            <p:cNvSpPr/>
            <p:nvPr/>
          </p:nvSpPr>
          <p:spPr>
            <a:xfrm rot="16200000">
              <a:off x="4370122" y="5363875"/>
              <a:ext cx="445293" cy="647439"/>
            </a:xfrm>
            <a:custGeom>
              <a:avLst/>
              <a:gdLst>
                <a:gd name="connsiteX0" fmla="*/ 442912 w 445293"/>
                <a:gd name="connsiteY0" fmla="*/ 4763 h 554832"/>
                <a:gd name="connsiteX1" fmla="*/ 445293 w 445293"/>
                <a:gd name="connsiteY1" fmla="*/ 554832 h 554832"/>
                <a:gd name="connsiteX2" fmla="*/ 0 w 445293"/>
                <a:gd name="connsiteY2" fmla="*/ 545307 h 554832"/>
                <a:gd name="connsiteX3" fmla="*/ 7143 w 445293"/>
                <a:gd name="connsiteY3" fmla="*/ 0 h 554832"/>
                <a:gd name="connsiteX4" fmla="*/ 442912 w 445293"/>
                <a:gd name="connsiteY4" fmla="*/ 4763 h 554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293" h="554832">
                  <a:moveTo>
                    <a:pt x="442912" y="4763"/>
                  </a:moveTo>
                  <a:cubicBezTo>
                    <a:pt x="443706" y="188119"/>
                    <a:pt x="444499" y="371476"/>
                    <a:pt x="445293" y="554832"/>
                  </a:cubicBezTo>
                  <a:lnTo>
                    <a:pt x="0" y="545307"/>
                  </a:lnTo>
                  <a:lnTo>
                    <a:pt x="7143" y="0"/>
                  </a:lnTo>
                  <a:lnTo>
                    <a:pt x="442912" y="4763"/>
                  </a:lnTo>
                  <a:close/>
                </a:path>
              </a:pathLst>
            </a:cu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2329544" y="2270066"/>
              <a:ext cx="2081191" cy="3649325"/>
            </a:xfrm>
            <a:custGeom>
              <a:avLst/>
              <a:gdLst>
                <a:gd name="connsiteX0" fmla="*/ 1779149 w 2081191"/>
                <a:gd name="connsiteY0" fmla="*/ 2333582 h 3649325"/>
                <a:gd name="connsiteX1" fmla="*/ 1775012 w 2081191"/>
                <a:gd name="connsiteY1" fmla="*/ 3649325 h 3649325"/>
                <a:gd name="connsiteX2" fmla="*/ 376518 w 2081191"/>
                <a:gd name="connsiteY2" fmla="*/ 3636912 h 3649325"/>
                <a:gd name="connsiteX3" fmla="*/ 0 w 2081191"/>
                <a:gd name="connsiteY3" fmla="*/ 1419182 h 3649325"/>
                <a:gd name="connsiteX4" fmla="*/ 111714 w 2081191"/>
                <a:gd name="connsiteY4" fmla="*/ 1390219 h 3649325"/>
                <a:gd name="connsiteX5" fmla="*/ 103439 w 2081191"/>
                <a:gd name="connsiteY5" fmla="*/ 786135 h 3649325"/>
                <a:gd name="connsiteX6" fmla="*/ 397205 w 2081191"/>
                <a:gd name="connsiteY6" fmla="*/ 790273 h 3649325"/>
                <a:gd name="connsiteX7" fmla="*/ 401343 w 2081191"/>
                <a:gd name="connsiteY7" fmla="*/ 0 h 3649325"/>
                <a:gd name="connsiteX8" fmla="*/ 1621922 w 2081191"/>
                <a:gd name="connsiteY8" fmla="*/ 0 h 3649325"/>
                <a:gd name="connsiteX9" fmla="*/ 1617785 w 2081191"/>
                <a:gd name="connsiteY9" fmla="*/ 182052 h 3649325"/>
                <a:gd name="connsiteX10" fmla="*/ 2081191 w 2081191"/>
                <a:gd name="connsiteY10" fmla="*/ 409618 h 3649325"/>
                <a:gd name="connsiteX11" fmla="*/ 2035678 w 2081191"/>
                <a:gd name="connsiteY11" fmla="*/ 525469 h 3649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81191" h="3649325">
                  <a:moveTo>
                    <a:pt x="1779149" y="2333582"/>
                  </a:moveTo>
                  <a:lnTo>
                    <a:pt x="1775012" y="3649325"/>
                  </a:lnTo>
                  <a:lnTo>
                    <a:pt x="376518" y="3636912"/>
                  </a:lnTo>
                  <a:lnTo>
                    <a:pt x="0" y="1419182"/>
                  </a:lnTo>
                  <a:lnTo>
                    <a:pt x="111714" y="1390219"/>
                  </a:lnTo>
                  <a:lnTo>
                    <a:pt x="103439" y="786135"/>
                  </a:lnTo>
                  <a:lnTo>
                    <a:pt x="397205" y="790273"/>
                  </a:lnTo>
                  <a:cubicBezTo>
                    <a:pt x="398584" y="526849"/>
                    <a:pt x="399964" y="263424"/>
                    <a:pt x="401343" y="0"/>
                  </a:cubicBezTo>
                  <a:lnTo>
                    <a:pt x="1621922" y="0"/>
                  </a:lnTo>
                  <a:lnTo>
                    <a:pt x="1617785" y="182052"/>
                  </a:lnTo>
                  <a:lnTo>
                    <a:pt x="2081191" y="409618"/>
                  </a:lnTo>
                  <a:lnTo>
                    <a:pt x="2035678" y="525469"/>
                  </a:lnTo>
                </a:path>
              </a:pathLst>
            </a:custGeom>
            <a:noFill/>
            <a:ln w="127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1" name="Freeform 80"/>
            <p:cNvSpPr/>
            <p:nvPr/>
          </p:nvSpPr>
          <p:spPr>
            <a:xfrm>
              <a:off x="339724" y="797699"/>
              <a:ext cx="7854950" cy="5727700"/>
            </a:xfrm>
            <a:custGeom>
              <a:avLst/>
              <a:gdLst>
                <a:gd name="connsiteX0" fmla="*/ 3416300 w 7854950"/>
                <a:gd name="connsiteY0" fmla="*/ 0 h 5727700"/>
                <a:gd name="connsiteX1" fmla="*/ 7854950 w 7854950"/>
                <a:gd name="connsiteY1" fmla="*/ 501650 h 5727700"/>
                <a:gd name="connsiteX2" fmla="*/ 7226300 w 7854950"/>
                <a:gd name="connsiteY2" fmla="*/ 5676900 h 5727700"/>
                <a:gd name="connsiteX3" fmla="*/ 800100 w 7854950"/>
                <a:gd name="connsiteY3" fmla="*/ 5727700 h 5727700"/>
                <a:gd name="connsiteX4" fmla="*/ 0 w 7854950"/>
                <a:gd name="connsiteY4" fmla="*/ 692150 h 5727700"/>
                <a:gd name="connsiteX5" fmla="*/ 3416300 w 7854950"/>
                <a:gd name="connsiteY5" fmla="*/ 0 h 572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854950" h="5727700">
                  <a:moveTo>
                    <a:pt x="3416300" y="0"/>
                  </a:moveTo>
                  <a:lnTo>
                    <a:pt x="7854950" y="501650"/>
                  </a:lnTo>
                  <a:lnTo>
                    <a:pt x="7226300" y="5676900"/>
                  </a:lnTo>
                  <a:lnTo>
                    <a:pt x="800100" y="5727700"/>
                  </a:lnTo>
                  <a:lnTo>
                    <a:pt x="0" y="692150"/>
                  </a:lnTo>
                  <a:lnTo>
                    <a:pt x="3416300" y="0"/>
                  </a:lnTo>
                  <a:close/>
                </a:path>
              </a:pathLst>
            </a:custGeom>
            <a:noFill/>
            <a:ln w="12700">
              <a:solidFill>
                <a:srgbClr val="0000FF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2" name="Freeform 81"/>
            <p:cNvSpPr/>
            <p:nvPr/>
          </p:nvSpPr>
          <p:spPr>
            <a:xfrm>
              <a:off x="3949699" y="1963321"/>
              <a:ext cx="185738" cy="111918"/>
            </a:xfrm>
            <a:custGeom>
              <a:avLst/>
              <a:gdLst>
                <a:gd name="connsiteX0" fmla="*/ 0 w 185738"/>
                <a:gd name="connsiteY0" fmla="*/ 0 h 111918"/>
                <a:gd name="connsiteX1" fmla="*/ 2381 w 185738"/>
                <a:gd name="connsiteY1" fmla="*/ 111918 h 111918"/>
                <a:gd name="connsiteX2" fmla="*/ 185738 w 185738"/>
                <a:gd name="connsiteY2" fmla="*/ 111918 h 111918"/>
                <a:gd name="connsiteX3" fmla="*/ 185738 w 185738"/>
                <a:gd name="connsiteY3" fmla="*/ 2381 h 111918"/>
                <a:gd name="connsiteX4" fmla="*/ 0 w 185738"/>
                <a:gd name="connsiteY4" fmla="*/ 0 h 111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5738" h="111918">
                  <a:moveTo>
                    <a:pt x="0" y="0"/>
                  </a:moveTo>
                  <a:cubicBezTo>
                    <a:pt x="794" y="37306"/>
                    <a:pt x="1587" y="74612"/>
                    <a:pt x="2381" y="111918"/>
                  </a:cubicBezTo>
                  <a:lnTo>
                    <a:pt x="185738" y="111918"/>
                  </a:lnTo>
                  <a:lnTo>
                    <a:pt x="185738" y="23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3" name="4-Point Star 82"/>
            <p:cNvSpPr/>
            <p:nvPr/>
          </p:nvSpPr>
          <p:spPr>
            <a:xfrm>
              <a:off x="7278687" y="1829574"/>
              <a:ext cx="532301" cy="717549"/>
            </a:xfrm>
            <a:prstGeom prst="star4">
              <a:avLst/>
            </a:prstGeom>
            <a:gradFill>
              <a:gsLst>
                <a:gs pos="25000">
                  <a:srgbClr val="7030A0"/>
                </a:gs>
                <a:gs pos="100000">
                  <a:srgbClr val="FF0000"/>
                </a:gs>
              </a:gsLst>
              <a:lin ang="16200000" scaled="0"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4917677" y="6156067"/>
              <a:ext cx="26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44CC"/>
                  </a:solidFill>
                </a:rPr>
                <a:t>Protected Area Boundary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701620" y="5585083"/>
              <a:ext cx="1143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RCA Yard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760300" y="2954248"/>
              <a:ext cx="78938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CNMT</a:t>
              </a:r>
            </a:p>
            <a:p>
              <a:pPr algn="ctr"/>
              <a:r>
                <a:rPr lang="en-US" sz="1400" b="1" dirty="0"/>
                <a:t>BLDG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989877" y="2995890"/>
              <a:ext cx="611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FUEL BLDG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5083174" y="3064649"/>
              <a:ext cx="18097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TURBINE BLDG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24621" y="4101832"/>
              <a:ext cx="611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RW BLDG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167583" y="4131747"/>
              <a:ext cx="611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CONT BLDG</a:t>
              </a: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4942680" y="4480450"/>
              <a:ext cx="611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SERV BLDG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4199731" y="4647138"/>
              <a:ext cx="611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DG BLDG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361655" y="2411413"/>
              <a:ext cx="6119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CST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3148319" y="3488634"/>
              <a:ext cx="6119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RWT</a:t>
              </a: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7051918" y="1347874"/>
              <a:ext cx="9667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/>
                <a:t>PLANT NORTH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948133" y="2302649"/>
              <a:ext cx="611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“A” SPRAY POND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1236656" y="3956515"/>
              <a:ext cx="61198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“B” SPRAY POND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101724" y="5464948"/>
              <a:ext cx="1599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FLEX RCS M/U</a:t>
              </a: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V="1">
              <a:off x="2329544" y="3981431"/>
              <a:ext cx="651586" cy="1483517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>
              <a:endCxn id="78" idx="1"/>
            </p:cNvCxnSpPr>
            <p:nvPr/>
          </p:nvCxnSpPr>
          <p:spPr>
            <a:xfrm flipV="1">
              <a:off x="2329544" y="3933805"/>
              <a:ext cx="2164427" cy="1531144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TextBox 100"/>
            <p:cNvSpPr txBox="1"/>
            <p:nvPr/>
          </p:nvSpPr>
          <p:spPr>
            <a:xfrm>
              <a:off x="4992209" y="1391080"/>
              <a:ext cx="1599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B050"/>
                  </a:solidFill>
                </a:rPr>
                <a:t>FLEX SG Feed</a:t>
              </a:r>
            </a:p>
          </p:txBody>
        </p:sp>
        <p:cxnSp>
          <p:nvCxnSpPr>
            <p:cNvPr id="102" name="Straight Arrow Connector 101"/>
            <p:cNvCxnSpPr>
              <a:stCxn id="101" idx="1"/>
              <a:endCxn id="82" idx="3"/>
            </p:cNvCxnSpPr>
            <p:nvPr/>
          </p:nvCxnSpPr>
          <p:spPr>
            <a:xfrm flipH="1">
              <a:off x="4135437" y="1575746"/>
              <a:ext cx="856772" cy="389956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TextBox 102"/>
            <p:cNvSpPr txBox="1"/>
            <p:nvPr/>
          </p:nvSpPr>
          <p:spPr>
            <a:xfrm>
              <a:off x="1815932" y="1734958"/>
              <a:ext cx="15998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6600"/>
                  </a:solidFill>
                </a:rPr>
                <a:t>FLEX SFP M/U</a:t>
              </a:r>
            </a:p>
          </p:txBody>
        </p:sp>
        <p:cxnSp>
          <p:nvCxnSpPr>
            <p:cNvPr id="104" name="Straight Arrow Connector 103"/>
            <p:cNvCxnSpPr>
              <a:stCxn id="103" idx="2"/>
              <a:endCxn id="77" idx="0"/>
            </p:cNvCxnSpPr>
            <p:nvPr/>
          </p:nvCxnSpPr>
          <p:spPr>
            <a:xfrm>
              <a:off x="2615880" y="2104290"/>
              <a:ext cx="498000" cy="662703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TextBox 104"/>
            <p:cNvSpPr txBox="1"/>
            <p:nvPr/>
          </p:nvSpPr>
          <p:spPr>
            <a:xfrm>
              <a:off x="5693192" y="5552731"/>
              <a:ext cx="20379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FLEX GENERATORS</a:t>
              </a:r>
            </a:p>
          </p:txBody>
        </p:sp>
        <p:cxnSp>
          <p:nvCxnSpPr>
            <p:cNvPr id="106" name="Straight Arrow Connector 105"/>
            <p:cNvCxnSpPr>
              <a:stCxn id="105" idx="1"/>
            </p:cNvCxnSpPr>
            <p:nvPr/>
          </p:nvCxnSpPr>
          <p:spPr>
            <a:xfrm flipH="1" flipV="1">
              <a:off x="4906962" y="5687595"/>
              <a:ext cx="786230" cy="49802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3657066" y="3585398"/>
              <a:ext cx="6119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AUX BLDG</a:t>
              </a:r>
            </a:p>
          </p:txBody>
        </p:sp>
      </p:grpSp>
      <p:sp>
        <p:nvSpPr>
          <p:cNvPr id="108" name="Freeform 107"/>
          <p:cNvSpPr/>
          <p:nvPr/>
        </p:nvSpPr>
        <p:spPr>
          <a:xfrm>
            <a:off x="6408564" y="2311398"/>
            <a:ext cx="245269" cy="395288"/>
          </a:xfrm>
          <a:custGeom>
            <a:avLst/>
            <a:gdLst>
              <a:gd name="connsiteX0" fmla="*/ 0 w 245269"/>
              <a:gd name="connsiteY0" fmla="*/ 0 h 395288"/>
              <a:gd name="connsiteX1" fmla="*/ 245269 w 245269"/>
              <a:gd name="connsiteY1" fmla="*/ 2381 h 395288"/>
              <a:gd name="connsiteX2" fmla="*/ 245269 w 245269"/>
              <a:gd name="connsiteY2" fmla="*/ 395288 h 395288"/>
              <a:gd name="connsiteX3" fmla="*/ 0 w 245269"/>
              <a:gd name="connsiteY3" fmla="*/ 392906 h 395288"/>
              <a:gd name="connsiteX4" fmla="*/ 0 w 245269"/>
              <a:gd name="connsiteY4" fmla="*/ 0 h 395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269" h="395288">
                <a:moveTo>
                  <a:pt x="0" y="0"/>
                </a:moveTo>
                <a:lnTo>
                  <a:pt x="245269" y="2381"/>
                </a:lnTo>
                <a:lnTo>
                  <a:pt x="245269" y="395288"/>
                </a:lnTo>
                <a:lnTo>
                  <a:pt x="0" y="392906"/>
                </a:lnTo>
                <a:cubicBezTo>
                  <a:pt x="794" y="260350"/>
                  <a:pt x="1587" y="127794"/>
                  <a:pt x="0" y="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09" name="Freeform 108"/>
          <p:cNvSpPr/>
          <p:nvPr/>
        </p:nvSpPr>
        <p:spPr>
          <a:xfrm>
            <a:off x="6453583" y="2387689"/>
            <a:ext cx="54769" cy="238125"/>
          </a:xfrm>
          <a:custGeom>
            <a:avLst/>
            <a:gdLst>
              <a:gd name="connsiteX0" fmla="*/ 0 w 54769"/>
              <a:gd name="connsiteY0" fmla="*/ 0 h 238125"/>
              <a:gd name="connsiteX1" fmla="*/ 0 w 54769"/>
              <a:gd name="connsiteY1" fmla="*/ 238125 h 238125"/>
              <a:gd name="connsiteX2" fmla="*/ 54769 w 54769"/>
              <a:gd name="connsiteY2" fmla="*/ 238125 h 238125"/>
              <a:gd name="connsiteX3" fmla="*/ 52388 w 54769"/>
              <a:gd name="connsiteY3" fmla="*/ 2382 h 238125"/>
              <a:gd name="connsiteX4" fmla="*/ 0 w 54769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9" h="238125">
                <a:moveTo>
                  <a:pt x="0" y="0"/>
                </a:moveTo>
                <a:lnTo>
                  <a:pt x="0" y="238125"/>
                </a:lnTo>
                <a:lnTo>
                  <a:pt x="54769" y="238125"/>
                </a:lnTo>
                <a:cubicBezTo>
                  <a:pt x="53975" y="159544"/>
                  <a:pt x="53182" y="80963"/>
                  <a:pt x="52388" y="2382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110" name="Freeform 109"/>
          <p:cNvSpPr/>
          <p:nvPr/>
        </p:nvSpPr>
        <p:spPr>
          <a:xfrm>
            <a:off x="6554787" y="2387688"/>
            <a:ext cx="54769" cy="238125"/>
          </a:xfrm>
          <a:custGeom>
            <a:avLst/>
            <a:gdLst>
              <a:gd name="connsiteX0" fmla="*/ 0 w 54769"/>
              <a:gd name="connsiteY0" fmla="*/ 0 h 238125"/>
              <a:gd name="connsiteX1" fmla="*/ 0 w 54769"/>
              <a:gd name="connsiteY1" fmla="*/ 238125 h 238125"/>
              <a:gd name="connsiteX2" fmla="*/ 54769 w 54769"/>
              <a:gd name="connsiteY2" fmla="*/ 238125 h 238125"/>
              <a:gd name="connsiteX3" fmla="*/ 52388 w 54769"/>
              <a:gd name="connsiteY3" fmla="*/ 2382 h 238125"/>
              <a:gd name="connsiteX4" fmla="*/ 0 w 54769"/>
              <a:gd name="connsiteY4" fmla="*/ 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9" h="238125">
                <a:moveTo>
                  <a:pt x="0" y="0"/>
                </a:moveTo>
                <a:lnTo>
                  <a:pt x="0" y="238125"/>
                </a:lnTo>
                <a:lnTo>
                  <a:pt x="54769" y="238125"/>
                </a:lnTo>
                <a:cubicBezTo>
                  <a:pt x="53975" y="159544"/>
                  <a:pt x="53182" y="80963"/>
                  <a:pt x="52388" y="2382"/>
                </a:cubicBez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636396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417432" y="402114"/>
            <a:ext cx="8229600" cy="816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Verdana"/>
                <a:ea typeface="+mj-ea"/>
                <a:cs typeface="Verdana"/>
              </a:defRPr>
            </a:lvl1pPr>
          </a:lstStyle>
          <a:p>
            <a:r>
              <a:rPr lang="en-US" sz="6600" u="sng" dirty="0">
                <a:latin typeface="+mn-lt"/>
              </a:rPr>
              <a:t>Presentation Topics</a:t>
            </a:r>
            <a:endParaRPr lang="en-US" sz="6600" dirty="0"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93620" y="2057400"/>
            <a:ext cx="8229600" cy="2362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Clr>
                <a:srgbClr val="7030A0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Verdana"/>
                <a:ea typeface="+mn-ea"/>
                <a:cs typeface="Verdan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7030A0"/>
              </a:buClr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7030A0"/>
              </a:buClr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rgbClr val="0078C9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0078C9"/>
              </a:buClr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Verdana"/>
                <a:ea typeface="+mn-ea"/>
                <a:cs typeface="Verdana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  <a:ea typeface="Verdana" pitchFamily="34" charset="0"/>
                <a:cs typeface="Verdana" pitchFamily="34" charset="0"/>
              </a:rPr>
              <a:t>Primary Plant Modifications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  <a:ea typeface="Verdana" pitchFamily="34" charset="0"/>
                <a:cs typeface="Verdana" pitchFamily="34" charset="0"/>
              </a:rPr>
              <a:t>Secondary Plant Modifications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  <a:ea typeface="Verdana" pitchFamily="34" charset="0"/>
                <a:cs typeface="Verdana" pitchFamily="34" charset="0"/>
              </a:rPr>
              <a:t>Spent Fuel Pool Cooling Modifications</a:t>
            </a:r>
          </a:p>
          <a:p>
            <a:pPr marL="342900" indent="-342900" algn="l">
              <a:buClrTx/>
              <a:buFont typeface="Arial" panose="020B0604020202020204" pitchFamily="34" charset="0"/>
              <a:buChar char="•"/>
            </a:pPr>
            <a:r>
              <a:rPr lang="en-US" sz="4400" dirty="0">
                <a:latin typeface="+mn-lt"/>
                <a:ea typeface="Verdana" pitchFamily="34" charset="0"/>
                <a:cs typeface="Verdana" pitchFamily="34" charset="0"/>
              </a:rPr>
              <a:t>Electrical System Modifications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26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993" y="228600"/>
            <a:ext cx="8877465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61715" y="2286000"/>
            <a:ext cx="64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00FF"/>
                </a:solidFill>
              </a:rPr>
              <a:t>Questions?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8562188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639121" imgH="1848559" progId="Word.Picture.8">
                  <p:embed/>
                </p:oleObj>
              </mc:Choice>
              <mc:Fallback>
                <p:oleObj name="Picture" r:id="rId3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27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15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3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65" y="64566"/>
            <a:ext cx="8033217" cy="6033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8573" y="182114"/>
            <a:ext cx="7772400" cy="212365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PRIMARY PLANT MODIFICATIONS</a:t>
            </a:r>
          </a:p>
        </p:txBody>
      </p:sp>
    </p:spTree>
    <p:extLst>
      <p:ext uri="{BB962C8B-B14F-4D97-AF65-F5344CB8AC3E}">
        <p14:creationId xmlns:p14="http://schemas.microsoft.com/office/powerpoint/2010/main" val="862331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396"/>
          <p:cNvSpPr/>
          <p:nvPr/>
        </p:nvSpPr>
        <p:spPr>
          <a:xfrm rot="5400000">
            <a:off x="-1889979" y="3881276"/>
            <a:ext cx="4628431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Rectangle 397"/>
          <p:cNvSpPr/>
          <p:nvPr/>
        </p:nvSpPr>
        <p:spPr>
          <a:xfrm>
            <a:off x="523991" y="6076486"/>
            <a:ext cx="544331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Rectangle 398"/>
          <p:cNvSpPr/>
          <p:nvPr/>
        </p:nvSpPr>
        <p:spPr>
          <a:xfrm>
            <a:off x="1703291" y="5576535"/>
            <a:ext cx="680953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Rectangle 399"/>
          <p:cNvSpPr/>
          <p:nvPr/>
        </p:nvSpPr>
        <p:spPr>
          <a:xfrm>
            <a:off x="2132727" y="6173632"/>
            <a:ext cx="4751409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Rectangle 400"/>
          <p:cNvSpPr/>
          <p:nvPr/>
        </p:nvSpPr>
        <p:spPr>
          <a:xfrm rot="5400000">
            <a:off x="2072548" y="5868089"/>
            <a:ext cx="372633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ectangle 402"/>
          <p:cNvSpPr/>
          <p:nvPr/>
        </p:nvSpPr>
        <p:spPr>
          <a:xfrm rot="5400000">
            <a:off x="6635969" y="5930665"/>
            <a:ext cx="247926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Rectangle 403"/>
          <p:cNvSpPr/>
          <p:nvPr/>
        </p:nvSpPr>
        <p:spPr>
          <a:xfrm>
            <a:off x="6640927" y="5687370"/>
            <a:ext cx="1695124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5235" y="1448055"/>
            <a:ext cx="845472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7" name="Group 326"/>
          <p:cNvGrpSpPr/>
          <p:nvPr/>
        </p:nvGrpSpPr>
        <p:grpSpPr>
          <a:xfrm>
            <a:off x="6202133" y="931475"/>
            <a:ext cx="2119507" cy="1178251"/>
            <a:chOff x="6708807" y="767107"/>
            <a:chExt cx="2119507" cy="1178251"/>
          </a:xfrm>
        </p:grpSpPr>
        <p:grpSp>
          <p:nvGrpSpPr>
            <p:cNvPr id="925" name="Group 924"/>
            <p:cNvGrpSpPr/>
            <p:nvPr/>
          </p:nvGrpSpPr>
          <p:grpSpPr>
            <a:xfrm>
              <a:off x="6708807" y="767107"/>
              <a:ext cx="361819" cy="574377"/>
              <a:chOff x="5042425" y="2895737"/>
              <a:chExt cx="354618" cy="551668"/>
            </a:xfrm>
          </p:grpSpPr>
          <p:grpSp>
            <p:nvGrpSpPr>
              <p:cNvPr id="958" name="Group 957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963" name="Isosceles Triangle 962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4" name="Isosceles Triangle 963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9" name="Group 958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961" name="Oval 960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2" name="TextBox 961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960" name="Straight Connector 959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6" name="Group 925"/>
            <p:cNvGrpSpPr/>
            <p:nvPr/>
          </p:nvGrpSpPr>
          <p:grpSpPr>
            <a:xfrm>
              <a:off x="6712014" y="1370981"/>
              <a:ext cx="361819" cy="574377"/>
              <a:chOff x="5042425" y="2895737"/>
              <a:chExt cx="354618" cy="551668"/>
            </a:xfrm>
          </p:grpSpPr>
          <p:grpSp>
            <p:nvGrpSpPr>
              <p:cNvPr id="951" name="Group 950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956" name="Isosceles Triangle 955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Isosceles Triangle 956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2" name="Group 951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954" name="Oval 953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5" name="TextBox 954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953" name="Straight Connector 952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7" name="Group 926"/>
            <p:cNvGrpSpPr/>
            <p:nvPr/>
          </p:nvGrpSpPr>
          <p:grpSpPr>
            <a:xfrm>
              <a:off x="7528364" y="1700619"/>
              <a:ext cx="201094" cy="214558"/>
              <a:chOff x="5289308" y="2822780"/>
              <a:chExt cx="197092" cy="206075"/>
            </a:xfrm>
          </p:grpSpPr>
          <p:grpSp>
            <p:nvGrpSpPr>
              <p:cNvPr id="946" name="Group 94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948" name="Straight Connector 94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9" name="Straight Connector 94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Straight Connector 94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7" name="Oval 94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8" name="Group 927"/>
            <p:cNvGrpSpPr/>
            <p:nvPr/>
          </p:nvGrpSpPr>
          <p:grpSpPr>
            <a:xfrm>
              <a:off x="7909364" y="1697760"/>
              <a:ext cx="201094" cy="214558"/>
              <a:chOff x="5289308" y="2822780"/>
              <a:chExt cx="197092" cy="206075"/>
            </a:xfrm>
          </p:grpSpPr>
          <p:grpSp>
            <p:nvGrpSpPr>
              <p:cNvPr id="941" name="Group 940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943" name="Straight Connector 942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4" name="Straight Connector 943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Straight Connector 944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2" name="Oval 941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9" name="Group 928"/>
            <p:cNvGrpSpPr/>
            <p:nvPr/>
          </p:nvGrpSpPr>
          <p:grpSpPr>
            <a:xfrm>
              <a:off x="8290364" y="1718024"/>
              <a:ext cx="201094" cy="214558"/>
              <a:chOff x="5289308" y="2822780"/>
              <a:chExt cx="197092" cy="206075"/>
            </a:xfrm>
          </p:grpSpPr>
          <p:grpSp>
            <p:nvGrpSpPr>
              <p:cNvPr id="936" name="Group 93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Straight Connector 93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7" name="Oval 93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30" name="Straight Connector 929"/>
            <p:cNvCxnSpPr>
              <a:stCxn id="957" idx="3"/>
            </p:cNvCxnSpPr>
            <p:nvPr/>
          </p:nvCxnSpPr>
          <p:spPr>
            <a:xfrm flipV="1">
              <a:off x="7038226" y="1826352"/>
              <a:ext cx="501884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Straight Connector 930"/>
            <p:cNvCxnSpPr/>
            <p:nvPr/>
          </p:nvCxnSpPr>
          <p:spPr>
            <a:xfrm flipV="1">
              <a:off x="7289168" y="1217044"/>
              <a:ext cx="0" cy="609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931"/>
            <p:cNvCxnSpPr>
              <a:stCxn id="964" idx="3"/>
            </p:cNvCxnSpPr>
            <p:nvPr/>
          </p:nvCxnSpPr>
          <p:spPr>
            <a:xfrm flipV="1">
              <a:off x="7035019" y="1222478"/>
              <a:ext cx="25414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Connector 932"/>
            <p:cNvCxnSpPr/>
            <p:nvPr/>
          </p:nvCxnSpPr>
          <p:spPr>
            <a:xfrm>
              <a:off x="7724206" y="1826353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933"/>
            <p:cNvCxnSpPr/>
            <p:nvPr/>
          </p:nvCxnSpPr>
          <p:spPr>
            <a:xfrm>
              <a:off x="8098881" y="1823260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Arrow Connector 934"/>
            <p:cNvCxnSpPr/>
            <p:nvPr/>
          </p:nvCxnSpPr>
          <p:spPr>
            <a:xfrm flipV="1">
              <a:off x="8492318" y="1817141"/>
              <a:ext cx="335996" cy="47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Group 327"/>
          <p:cNvGrpSpPr/>
          <p:nvPr/>
        </p:nvGrpSpPr>
        <p:grpSpPr>
          <a:xfrm>
            <a:off x="6212045" y="2239425"/>
            <a:ext cx="2119507" cy="1178251"/>
            <a:chOff x="6708807" y="767107"/>
            <a:chExt cx="2119507" cy="1178251"/>
          </a:xfrm>
        </p:grpSpPr>
        <p:grpSp>
          <p:nvGrpSpPr>
            <p:cNvPr id="885" name="Group 884"/>
            <p:cNvGrpSpPr/>
            <p:nvPr/>
          </p:nvGrpSpPr>
          <p:grpSpPr>
            <a:xfrm>
              <a:off x="6708807" y="767107"/>
              <a:ext cx="361819" cy="574377"/>
              <a:chOff x="5042425" y="2895737"/>
              <a:chExt cx="354618" cy="551668"/>
            </a:xfrm>
          </p:grpSpPr>
          <p:grpSp>
            <p:nvGrpSpPr>
              <p:cNvPr id="918" name="Group 917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923" name="Isosceles Triangle 922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Isosceles Triangle 923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9" name="Group 918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921" name="Oval 920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2" name="TextBox 921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920" name="Straight Connector 919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6" name="Group 885"/>
            <p:cNvGrpSpPr/>
            <p:nvPr/>
          </p:nvGrpSpPr>
          <p:grpSpPr>
            <a:xfrm>
              <a:off x="6712014" y="1370981"/>
              <a:ext cx="361819" cy="574377"/>
              <a:chOff x="5042425" y="2895737"/>
              <a:chExt cx="354618" cy="551668"/>
            </a:xfrm>
          </p:grpSpPr>
          <p:grpSp>
            <p:nvGrpSpPr>
              <p:cNvPr id="911" name="Group 910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916" name="Isosceles Triangle 915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Isosceles Triangle 916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2" name="Group 911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914" name="Oval 913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5" name="TextBox 914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913" name="Straight Connector 912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7" name="Group 886"/>
            <p:cNvGrpSpPr/>
            <p:nvPr/>
          </p:nvGrpSpPr>
          <p:grpSpPr>
            <a:xfrm>
              <a:off x="7528364" y="1700619"/>
              <a:ext cx="201094" cy="214558"/>
              <a:chOff x="5289308" y="2822780"/>
              <a:chExt cx="197092" cy="206075"/>
            </a:xfrm>
          </p:grpSpPr>
          <p:grpSp>
            <p:nvGrpSpPr>
              <p:cNvPr id="906" name="Group 90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908" name="Straight Connector 90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Straight Connector 90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Straight Connector 90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7" name="Oval 90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8" name="Group 887"/>
            <p:cNvGrpSpPr/>
            <p:nvPr/>
          </p:nvGrpSpPr>
          <p:grpSpPr>
            <a:xfrm>
              <a:off x="7909364" y="1697760"/>
              <a:ext cx="201094" cy="214558"/>
              <a:chOff x="5289308" y="2822780"/>
              <a:chExt cx="197092" cy="206075"/>
            </a:xfrm>
          </p:grpSpPr>
          <p:grpSp>
            <p:nvGrpSpPr>
              <p:cNvPr id="901" name="Group 900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903" name="Straight Connector 902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Straight Connector 903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Straight Connector 904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2" name="Oval 901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9" name="Group 888"/>
            <p:cNvGrpSpPr/>
            <p:nvPr/>
          </p:nvGrpSpPr>
          <p:grpSpPr>
            <a:xfrm>
              <a:off x="8290364" y="1718024"/>
              <a:ext cx="201094" cy="214558"/>
              <a:chOff x="5289308" y="2822780"/>
              <a:chExt cx="197092" cy="206075"/>
            </a:xfrm>
          </p:grpSpPr>
          <p:grpSp>
            <p:nvGrpSpPr>
              <p:cNvPr id="896" name="Group 89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98" name="Straight Connector 89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Straight Connector 89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Straight Connector 89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7" name="Oval 89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90" name="Straight Connector 889"/>
            <p:cNvCxnSpPr>
              <a:stCxn id="917" idx="3"/>
            </p:cNvCxnSpPr>
            <p:nvPr/>
          </p:nvCxnSpPr>
          <p:spPr>
            <a:xfrm flipV="1">
              <a:off x="7038226" y="1826352"/>
              <a:ext cx="501884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890"/>
            <p:cNvCxnSpPr/>
            <p:nvPr/>
          </p:nvCxnSpPr>
          <p:spPr>
            <a:xfrm flipV="1">
              <a:off x="7289168" y="1217044"/>
              <a:ext cx="0" cy="609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Straight Connector 891"/>
            <p:cNvCxnSpPr>
              <a:stCxn id="924" idx="3"/>
            </p:cNvCxnSpPr>
            <p:nvPr/>
          </p:nvCxnSpPr>
          <p:spPr>
            <a:xfrm flipV="1">
              <a:off x="7035019" y="1222478"/>
              <a:ext cx="25414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Straight Connector 892"/>
            <p:cNvCxnSpPr/>
            <p:nvPr/>
          </p:nvCxnSpPr>
          <p:spPr>
            <a:xfrm>
              <a:off x="7724206" y="1826353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Straight Connector 893"/>
            <p:cNvCxnSpPr/>
            <p:nvPr/>
          </p:nvCxnSpPr>
          <p:spPr>
            <a:xfrm>
              <a:off x="8098881" y="1823260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Straight Arrow Connector 894"/>
            <p:cNvCxnSpPr/>
            <p:nvPr/>
          </p:nvCxnSpPr>
          <p:spPr>
            <a:xfrm flipV="1">
              <a:off x="8492318" y="1817141"/>
              <a:ext cx="335996" cy="47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9" name="Group 328"/>
          <p:cNvGrpSpPr/>
          <p:nvPr/>
        </p:nvGrpSpPr>
        <p:grpSpPr>
          <a:xfrm>
            <a:off x="6187641" y="3514631"/>
            <a:ext cx="2119507" cy="1178251"/>
            <a:chOff x="6708807" y="767107"/>
            <a:chExt cx="2119507" cy="1178251"/>
          </a:xfrm>
        </p:grpSpPr>
        <p:grpSp>
          <p:nvGrpSpPr>
            <p:cNvPr id="845" name="Group 844"/>
            <p:cNvGrpSpPr/>
            <p:nvPr/>
          </p:nvGrpSpPr>
          <p:grpSpPr>
            <a:xfrm>
              <a:off x="6708807" y="767107"/>
              <a:ext cx="361819" cy="574377"/>
              <a:chOff x="5042425" y="2895737"/>
              <a:chExt cx="354618" cy="551668"/>
            </a:xfrm>
          </p:grpSpPr>
          <p:grpSp>
            <p:nvGrpSpPr>
              <p:cNvPr id="878" name="Group 877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883" name="Isosceles Triangle 882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Isosceles Triangle 883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9" name="Group 878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881" name="Oval 880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2" name="TextBox 881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880" name="Straight Connector 879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6" name="Group 845"/>
            <p:cNvGrpSpPr/>
            <p:nvPr/>
          </p:nvGrpSpPr>
          <p:grpSpPr>
            <a:xfrm>
              <a:off x="6712014" y="1370981"/>
              <a:ext cx="361819" cy="574377"/>
              <a:chOff x="5042425" y="2895737"/>
              <a:chExt cx="354618" cy="551668"/>
            </a:xfrm>
          </p:grpSpPr>
          <p:grpSp>
            <p:nvGrpSpPr>
              <p:cNvPr id="871" name="Group 870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876" name="Isosceles Triangle 875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Isosceles Triangle 876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2" name="Group 871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874" name="Oval 873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5" name="TextBox 874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873" name="Straight Connector 872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7" name="Group 846"/>
            <p:cNvGrpSpPr/>
            <p:nvPr/>
          </p:nvGrpSpPr>
          <p:grpSpPr>
            <a:xfrm>
              <a:off x="7528364" y="1700619"/>
              <a:ext cx="201094" cy="214558"/>
              <a:chOff x="5289308" y="2822780"/>
              <a:chExt cx="197092" cy="206075"/>
            </a:xfrm>
          </p:grpSpPr>
          <p:grpSp>
            <p:nvGrpSpPr>
              <p:cNvPr id="866" name="Group 86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Straight Connector 86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7" name="Oval 86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8" name="Group 847"/>
            <p:cNvGrpSpPr/>
            <p:nvPr/>
          </p:nvGrpSpPr>
          <p:grpSpPr>
            <a:xfrm>
              <a:off x="7909364" y="1697760"/>
              <a:ext cx="201094" cy="214558"/>
              <a:chOff x="5289308" y="2822780"/>
              <a:chExt cx="197092" cy="206075"/>
            </a:xfrm>
          </p:grpSpPr>
          <p:grpSp>
            <p:nvGrpSpPr>
              <p:cNvPr id="861" name="Group 860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63" name="Straight Connector 862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2" name="Oval 861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9" name="Group 848"/>
            <p:cNvGrpSpPr/>
            <p:nvPr/>
          </p:nvGrpSpPr>
          <p:grpSpPr>
            <a:xfrm>
              <a:off x="8290364" y="1718024"/>
              <a:ext cx="201094" cy="214558"/>
              <a:chOff x="5289308" y="2822780"/>
              <a:chExt cx="197092" cy="206075"/>
            </a:xfrm>
          </p:grpSpPr>
          <p:grpSp>
            <p:nvGrpSpPr>
              <p:cNvPr id="856" name="Group 85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58" name="Straight Connector 85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Straight Connector 85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Straight Connector 85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7" name="Oval 85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0" name="Straight Connector 849"/>
            <p:cNvCxnSpPr>
              <a:stCxn id="877" idx="3"/>
            </p:cNvCxnSpPr>
            <p:nvPr/>
          </p:nvCxnSpPr>
          <p:spPr>
            <a:xfrm flipV="1">
              <a:off x="7038226" y="1826352"/>
              <a:ext cx="501884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>
            <a:xfrm flipV="1">
              <a:off x="7289168" y="1217044"/>
              <a:ext cx="0" cy="609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stCxn id="884" idx="3"/>
            </p:cNvCxnSpPr>
            <p:nvPr/>
          </p:nvCxnSpPr>
          <p:spPr>
            <a:xfrm flipV="1">
              <a:off x="7035019" y="1222478"/>
              <a:ext cx="25414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>
            <a:xfrm>
              <a:off x="7724206" y="1826353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>
            <a:xfrm>
              <a:off x="8098881" y="1823260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Arrow Connector 854"/>
            <p:cNvCxnSpPr/>
            <p:nvPr/>
          </p:nvCxnSpPr>
          <p:spPr>
            <a:xfrm flipV="1">
              <a:off x="8492318" y="1817141"/>
              <a:ext cx="335996" cy="47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Group 329"/>
          <p:cNvGrpSpPr/>
          <p:nvPr/>
        </p:nvGrpSpPr>
        <p:grpSpPr>
          <a:xfrm>
            <a:off x="6198793" y="4744624"/>
            <a:ext cx="2119507" cy="1178251"/>
            <a:chOff x="6708807" y="767107"/>
            <a:chExt cx="2119507" cy="1178251"/>
          </a:xfrm>
        </p:grpSpPr>
        <p:grpSp>
          <p:nvGrpSpPr>
            <p:cNvPr id="805" name="Group 804"/>
            <p:cNvGrpSpPr/>
            <p:nvPr/>
          </p:nvGrpSpPr>
          <p:grpSpPr>
            <a:xfrm>
              <a:off x="6708807" y="767107"/>
              <a:ext cx="361819" cy="574377"/>
              <a:chOff x="5042425" y="2895737"/>
              <a:chExt cx="354618" cy="551668"/>
            </a:xfrm>
          </p:grpSpPr>
          <p:grpSp>
            <p:nvGrpSpPr>
              <p:cNvPr id="838" name="Group 837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843" name="Isosceles Triangle 842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Isosceles Triangle 843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9" name="Group 838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841" name="Oval 840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2" name="TextBox 841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840" name="Straight Connector 839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6" name="Group 805"/>
            <p:cNvGrpSpPr/>
            <p:nvPr/>
          </p:nvGrpSpPr>
          <p:grpSpPr>
            <a:xfrm>
              <a:off x="6712014" y="1370981"/>
              <a:ext cx="361819" cy="574377"/>
              <a:chOff x="5042425" y="2895737"/>
              <a:chExt cx="354618" cy="551668"/>
            </a:xfrm>
          </p:grpSpPr>
          <p:grpSp>
            <p:nvGrpSpPr>
              <p:cNvPr id="831" name="Group 830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836" name="Isosceles Triangle 835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7" name="Isosceles Triangle 836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2" name="Group 831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834" name="Oval 833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5" name="TextBox 834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833" name="Straight Connector 832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7" name="Group 806"/>
            <p:cNvGrpSpPr/>
            <p:nvPr/>
          </p:nvGrpSpPr>
          <p:grpSpPr>
            <a:xfrm>
              <a:off x="7528364" y="1700619"/>
              <a:ext cx="201094" cy="214558"/>
              <a:chOff x="5289308" y="2822780"/>
              <a:chExt cx="197092" cy="206075"/>
            </a:xfrm>
          </p:grpSpPr>
          <p:grpSp>
            <p:nvGrpSpPr>
              <p:cNvPr id="826" name="Group 82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28" name="Straight Connector 82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Straight Connector 82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Straight Connector 82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7" name="Oval 82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8" name="Group 807"/>
            <p:cNvGrpSpPr/>
            <p:nvPr/>
          </p:nvGrpSpPr>
          <p:grpSpPr>
            <a:xfrm>
              <a:off x="7909364" y="1697760"/>
              <a:ext cx="201094" cy="214558"/>
              <a:chOff x="5289308" y="2822780"/>
              <a:chExt cx="197092" cy="206075"/>
            </a:xfrm>
          </p:grpSpPr>
          <p:grpSp>
            <p:nvGrpSpPr>
              <p:cNvPr id="821" name="Group 820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23" name="Straight Connector 822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Straight Connector 824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2" name="Oval 821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9" name="Group 808"/>
            <p:cNvGrpSpPr/>
            <p:nvPr/>
          </p:nvGrpSpPr>
          <p:grpSpPr>
            <a:xfrm>
              <a:off x="8290364" y="1718024"/>
              <a:ext cx="201094" cy="214558"/>
              <a:chOff x="5289308" y="2822780"/>
              <a:chExt cx="197092" cy="206075"/>
            </a:xfrm>
          </p:grpSpPr>
          <p:grpSp>
            <p:nvGrpSpPr>
              <p:cNvPr id="816" name="Group 81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18" name="Straight Connector 81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Straight Connector 81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Straight Connector 81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7" name="Oval 81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10" name="Straight Connector 809"/>
            <p:cNvCxnSpPr>
              <a:stCxn id="837" idx="3"/>
            </p:cNvCxnSpPr>
            <p:nvPr/>
          </p:nvCxnSpPr>
          <p:spPr>
            <a:xfrm flipV="1">
              <a:off x="7038226" y="1826352"/>
              <a:ext cx="501884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/>
            <p:cNvCxnSpPr/>
            <p:nvPr/>
          </p:nvCxnSpPr>
          <p:spPr>
            <a:xfrm flipV="1">
              <a:off x="7289168" y="1217044"/>
              <a:ext cx="0" cy="609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/>
            <p:cNvCxnSpPr>
              <a:stCxn id="844" idx="3"/>
            </p:cNvCxnSpPr>
            <p:nvPr/>
          </p:nvCxnSpPr>
          <p:spPr>
            <a:xfrm flipV="1">
              <a:off x="7035019" y="1222478"/>
              <a:ext cx="25414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/>
            <p:cNvCxnSpPr/>
            <p:nvPr/>
          </p:nvCxnSpPr>
          <p:spPr>
            <a:xfrm>
              <a:off x="7724206" y="1826353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/>
            <p:cNvCxnSpPr/>
            <p:nvPr/>
          </p:nvCxnSpPr>
          <p:spPr>
            <a:xfrm>
              <a:off x="8098881" y="1823260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Arrow Connector 814"/>
            <p:cNvCxnSpPr/>
            <p:nvPr/>
          </p:nvCxnSpPr>
          <p:spPr>
            <a:xfrm flipV="1">
              <a:off x="8492318" y="1817141"/>
              <a:ext cx="335996" cy="47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331"/>
          <p:cNvGrpSpPr/>
          <p:nvPr/>
        </p:nvGrpSpPr>
        <p:grpSpPr>
          <a:xfrm>
            <a:off x="1145276" y="899344"/>
            <a:ext cx="1325297" cy="831006"/>
            <a:chOff x="1600200" y="838200"/>
            <a:chExt cx="1219200" cy="1676400"/>
          </a:xfrm>
        </p:grpSpPr>
        <p:sp>
          <p:nvSpPr>
            <p:cNvPr id="801" name="Diamond 800"/>
            <p:cNvSpPr/>
            <p:nvPr/>
          </p:nvSpPr>
          <p:spPr>
            <a:xfrm>
              <a:off x="1600200" y="838200"/>
              <a:ext cx="1219200" cy="4572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1600200" y="1066800"/>
              <a:ext cx="12192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4" name="TextBox 653"/>
          <p:cNvSpPr txBox="1"/>
          <p:nvPr/>
        </p:nvSpPr>
        <p:spPr>
          <a:xfrm>
            <a:off x="1337146" y="1163216"/>
            <a:ext cx="932970" cy="41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RWT</a:t>
            </a:r>
          </a:p>
        </p:txBody>
      </p:sp>
      <p:grpSp>
        <p:nvGrpSpPr>
          <p:cNvPr id="655" name="Group 654"/>
          <p:cNvGrpSpPr/>
          <p:nvPr/>
        </p:nvGrpSpPr>
        <p:grpSpPr>
          <a:xfrm rot="16200000" flipH="1">
            <a:off x="2066019" y="2440175"/>
            <a:ext cx="240441" cy="192391"/>
            <a:chOff x="5289308" y="2822780"/>
            <a:chExt cx="197092" cy="206075"/>
          </a:xfrm>
        </p:grpSpPr>
        <p:grpSp>
          <p:nvGrpSpPr>
            <p:cNvPr id="796" name="Group 795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798" name="Straight Connector 797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7" name="Oval 796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Group 655"/>
          <p:cNvGrpSpPr/>
          <p:nvPr/>
        </p:nvGrpSpPr>
        <p:grpSpPr>
          <a:xfrm rot="16200000">
            <a:off x="1851194" y="1837088"/>
            <a:ext cx="361819" cy="574377"/>
            <a:chOff x="5042425" y="2895737"/>
            <a:chExt cx="354618" cy="551668"/>
          </a:xfrm>
        </p:grpSpPr>
        <p:grpSp>
          <p:nvGrpSpPr>
            <p:cNvPr id="789" name="Group 788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794" name="Isosceles Triangle 793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Isosceles Triangle 794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0" name="Group 789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792" name="Oval 791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3" name="TextBox 792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791" name="Straight Connector 790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7" name="Group 656"/>
          <p:cNvGrpSpPr/>
          <p:nvPr/>
        </p:nvGrpSpPr>
        <p:grpSpPr>
          <a:xfrm rot="16200000">
            <a:off x="1179757" y="1831973"/>
            <a:ext cx="361819" cy="574377"/>
            <a:chOff x="5042425" y="2895737"/>
            <a:chExt cx="354618" cy="551668"/>
          </a:xfrm>
        </p:grpSpPr>
        <p:grpSp>
          <p:nvGrpSpPr>
            <p:cNvPr id="782" name="Group 781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787" name="Isosceles Triangle 786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Isosceles Triangle 787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3" name="Group 782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785" name="Oval 784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6" name="TextBox 785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784" name="Straight Connector 783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8" name="Group 657"/>
          <p:cNvGrpSpPr/>
          <p:nvPr/>
        </p:nvGrpSpPr>
        <p:grpSpPr>
          <a:xfrm rot="16200000" flipH="1">
            <a:off x="1398647" y="2440175"/>
            <a:ext cx="240441" cy="192391"/>
            <a:chOff x="5289308" y="2822780"/>
            <a:chExt cx="197092" cy="206075"/>
          </a:xfrm>
        </p:grpSpPr>
        <p:grpSp>
          <p:nvGrpSpPr>
            <p:cNvPr id="777" name="Group 776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779" name="Straight Connector 778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8" name="Oval 777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0" name="Straight Connector 659"/>
          <p:cNvCxnSpPr>
            <a:endCxn id="795" idx="3"/>
          </p:cNvCxnSpPr>
          <p:nvPr/>
        </p:nvCxnSpPr>
        <p:spPr>
          <a:xfrm>
            <a:off x="2200286" y="1730350"/>
            <a:ext cx="0" cy="2486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>
          <a:xfrm>
            <a:off x="1518868" y="1730350"/>
            <a:ext cx="0" cy="2486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/>
          <p:cNvCxnSpPr>
            <a:stCxn id="787" idx="3"/>
          </p:cNvCxnSpPr>
          <p:nvPr/>
        </p:nvCxnSpPr>
        <p:spPr>
          <a:xfrm>
            <a:off x="1528849" y="2253708"/>
            <a:ext cx="3464" cy="1903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/>
          <p:cNvCxnSpPr/>
          <p:nvPr/>
        </p:nvCxnSpPr>
        <p:spPr>
          <a:xfrm>
            <a:off x="2199687" y="2250972"/>
            <a:ext cx="3464" cy="1930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>
            <a:stCxn id="768" idx="3"/>
          </p:cNvCxnSpPr>
          <p:nvPr/>
        </p:nvCxnSpPr>
        <p:spPr>
          <a:xfrm flipH="1">
            <a:off x="1907525" y="2947557"/>
            <a:ext cx="772538" cy="199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>
            <a:off x="2199217" y="2658811"/>
            <a:ext cx="3464" cy="2907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6" name="Group 665"/>
          <p:cNvGrpSpPr/>
          <p:nvPr/>
        </p:nvGrpSpPr>
        <p:grpSpPr>
          <a:xfrm>
            <a:off x="2680062" y="2238603"/>
            <a:ext cx="2561407" cy="1005503"/>
            <a:chOff x="2521687" y="1580636"/>
            <a:chExt cx="2561407" cy="1005503"/>
          </a:xfrm>
        </p:grpSpPr>
        <p:grpSp>
          <p:nvGrpSpPr>
            <p:cNvPr id="751" name="Group 750"/>
            <p:cNvGrpSpPr/>
            <p:nvPr/>
          </p:nvGrpSpPr>
          <p:grpSpPr>
            <a:xfrm>
              <a:off x="4721275" y="1580636"/>
              <a:ext cx="361819" cy="581162"/>
              <a:chOff x="5047206" y="2889220"/>
              <a:chExt cx="354618" cy="558185"/>
            </a:xfrm>
          </p:grpSpPr>
          <p:grpSp>
            <p:nvGrpSpPr>
              <p:cNvPr id="770" name="Group 769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775" name="Isosceles Triangle 774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Isosceles Triangle 775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1" name="Group 770"/>
              <p:cNvGrpSpPr/>
              <p:nvPr/>
            </p:nvGrpSpPr>
            <p:grpSpPr>
              <a:xfrm>
                <a:off x="5047206" y="2889220"/>
                <a:ext cx="354618" cy="369332"/>
                <a:chOff x="4757123" y="2785129"/>
                <a:chExt cx="335262" cy="369332"/>
              </a:xfrm>
            </p:grpSpPr>
            <p:sp>
              <p:nvSpPr>
                <p:cNvPr id="773" name="Oval 772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4" name="TextBox 773"/>
                <p:cNvSpPr txBox="1"/>
                <p:nvPr/>
              </p:nvSpPr>
              <p:spPr>
                <a:xfrm>
                  <a:off x="4757123" y="2785129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772" name="Straight Connector 771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2" name="Group 751"/>
            <p:cNvGrpSpPr/>
            <p:nvPr/>
          </p:nvGrpSpPr>
          <p:grpSpPr>
            <a:xfrm>
              <a:off x="2521687" y="1993040"/>
              <a:ext cx="1019294" cy="593099"/>
              <a:chOff x="2521687" y="1993040"/>
              <a:chExt cx="1019294" cy="593099"/>
            </a:xfrm>
          </p:grpSpPr>
          <p:sp>
            <p:nvSpPr>
              <p:cNvPr id="765" name="Flowchart: Sequential Access Storage 764"/>
              <p:cNvSpPr/>
              <p:nvPr/>
            </p:nvSpPr>
            <p:spPr>
              <a:xfrm rot="10800000" flipH="1">
                <a:off x="2996750" y="1993040"/>
                <a:ext cx="544231" cy="593099"/>
              </a:xfrm>
              <a:prstGeom prst="flowChartMagneticTap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6" name="Group 765"/>
              <p:cNvGrpSpPr/>
              <p:nvPr/>
            </p:nvGrpSpPr>
            <p:grpSpPr>
              <a:xfrm rot="16200000" flipV="1">
                <a:off x="2542606" y="2149666"/>
                <a:ext cx="238010" cy="279848"/>
                <a:chOff x="7086600" y="1124655"/>
                <a:chExt cx="228600" cy="399345"/>
              </a:xfrm>
              <a:solidFill>
                <a:schemeClr val="bg1"/>
              </a:solidFill>
            </p:grpSpPr>
            <p:sp>
              <p:nvSpPr>
                <p:cNvPr id="768" name="Isosceles Triangle 767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Isosceles Triangle 768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67" name="Straight Connector 766"/>
              <p:cNvCxnSpPr/>
              <p:nvPr/>
            </p:nvCxnSpPr>
            <p:spPr>
              <a:xfrm flipH="1" flipV="1">
                <a:off x="2801536" y="2282410"/>
                <a:ext cx="467329" cy="71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3" name="Group 752"/>
            <p:cNvGrpSpPr/>
            <p:nvPr/>
          </p:nvGrpSpPr>
          <p:grpSpPr>
            <a:xfrm>
              <a:off x="3771319" y="1924759"/>
              <a:ext cx="201094" cy="214558"/>
              <a:chOff x="5289308" y="2822780"/>
              <a:chExt cx="197092" cy="206075"/>
            </a:xfrm>
          </p:grpSpPr>
          <p:grpSp>
            <p:nvGrpSpPr>
              <p:cNvPr id="760" name="Group 759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762" name="Straight Connector 761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Connector 762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Connector 763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1" name="Oval 760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4" name="Group 753"/>
            <p:cNvGrpSpPr/>
            <p:nvPr/>
          </p:nvGrpSpPr>
          <p:grpSpPr>
            <a:xfrm rot="16200000" flipV="1">
              <a:off x="4254661" y="1907476"/>
              <a:ext cx="238010" cy="279848"/>
              <a:chOff x="7086600" y="1124655"/>
              <a:chExt cx="228600" cy="399345"/>
            </a:xfrm>
            <a:solidFill>
              <a:schemeClr val="bg1"/>
            </a:solidFill>
          </p:grpSpPr>
          <p:sp>
            <p:nvSpPr>
              <p:cNvPr id="758" name="Isosceles Triangle 757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Isosceles Triangle 758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55" name="Straight Connector 754"/>
            <p:cNvCxnSpPr/>
            <p:nvPr/>
          </p:nvCxnSpPr>
          <p:spPr>
            <a:xfrm>
              <a:off x="3540981" y="2036962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>
              <a:off x="3972413" y="2043435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>
              <a:off x="4513590" y="2043435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7" name="Group 666"/>
          <p:cNvGrpSpPr/>
          <p:nvPr/>
        </p:nvGrpSpPr>
        <p:grpSpPr>
          <a:xfrm>
            <a:off x="2685372" y="4120991"/>
            <a:ext cx="2556529" cy="998717"/>
            <a:chOff x="2521687" y="1587422"/>
            <a:chExt cx="2556529" cy="998717"/>
          </a:xfrm>
        </p:grpSpPr>
        <p:grpSp>
          <p:nvGrpSpPr>
            <p:cNvPr id="725" name="Group 724"/>
            <p:cNvGrpSpPr/>
            <p:nvPr/>
          </p:nvGrpSpPr>
          <p:grpSpPr>
            <a:xfrm>
              <a:off x="4716397" y="1587422"/>
              <a:ext cx="361819" cy="574377"/>
              <a:chOff x="5042425" y="2895737"/>
              <a:chExt cx="354618" cy="551668"/>
            </a:xfrm>
          </p:grpSpPr>
          <p:grpSp>
            <p:nvGrpSpPr>
              <p:cNvPr id="744" name="Group 743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749" name="Isosceles Triangle 748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Isosceles Triangle 749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5" name="Group 744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747" name="Oval 746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8" name="TextBox 747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746" name="Straight Connector 745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6" name="Group 725"/>
            <p:cNvGrpSpPr/>
            <p:nvPr/>
          </p:nvGrpSpPr>
          <p:grpSpPr>
            <a:xfrm>
              <a:off x="2521687" y="1993040"/>
              <a:ext cx="1019294" cy="593099"/>
              <a:chOff x="2521687" y="1993040"/>
              <a:chExt cx="1019294" cy="593099"/>
            </a:xfrm>
          </p:grpSpPr>
          <p:sp>
            <p:nvSpPr>
              <p:cNvPr id="739" name="Flowchart: Sequential Access Storage 738"/>
              <p:cNvSpPr/>
              <p:nvPr/>
            </p:nvSpPr>
            <p:spPr>
              <a:xfrm rot="10800000" flipH="1">
                <a:off x="2996750" y="1993040"/>
                <a:ext cx="544231" cy="593099"/>
              </a:xfrm>
              <a:prstGeom prst="flowChartMagneticTap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0" name="Group 739"/>
              <p:cNvGrpSpPr/>
              <p:nvPr/>
            </p:nvGrpSpPr>
            <p:grpSpPr>
              <a:xfrm rot="16200000" flipV="1">
                <a:off x="2542606" y="2149666"/>
                <a:ext cx="238010" cy="279848"/>
                <a:chOff x="7086600" y="1124655"/>
                <a:chExt cx="228600" cy="399345"/>
              </a:xfrm>
              <a:solidFill>
                <a:schemeClr val="bg1"/>
              </a:solidFill>
            </p:grpSpPr>
            <p:sp>
              <p:nvSpPr>
                <p:cNvPr id="742" name="Isosceles Triangle 741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3" name="Isosceles Triangle 742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41" name="Straight Connector 740"/>
              <p:cNvCxnSpPr/>
              <p:nvPr/>
            </p:nvCxnSpPr>
            <p:spPr>
              <a:xfrm flipH="1" flipV="1">
                <a:off x="2801536" y="2282410"/>
                <a:ext cx="467329" cy="71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7" name="Group 726"/>
            <p:cNvGrpSpPr/>
            <p:nvPr/>
          </p:nvGrpSpPr>
          <p:grpSpPr>
            <a:xfrm>
              <a:off x="3771319" y="1924759"/>
              <a:ext cx="201094" cy="214558"/>
              <a:chOff x="5289308" y="2822780"/>
              <a:chExt cx="197092" cy="206075"/>
            </a:xfrm>
          </p:grpSpPr>
          <p:grpSp>
            <p:nvGrpSpPr>
              <p:cNvPr id="734" name="Group 733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736" name="Straight Connector 735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Straight Connector 736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5" name="Oval 734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8" name="Group 727"/>
            <p:cNvGrpSpPr/>
            <p:nvPr/>
          </p:nvGrpSpPr>
          <p:grpSpPr>
            <a:xfrm rot="16200000" flipV="1">
              <a:off x="4254661" y="1907476"/>
              <a:ext cx="238010" cy="279848"/>
              <a:chOff x="7086600" y="1124655"/>
              <a:chExt cx="228600" cy="399345"/>
            </a:xfrm>
            <a:solidFill>
              <a:schemeClr val="bg1"/>
            </a:solidFill>
          </p:grpSpPr>
          <p:sp>
            <p:nvSpPr>
              <p:cNvPr id="732" name="Isosceles Triangle 731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Isosceles Triangle 732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9" name="Straight Connector 728"/>
            <p:cNvCxnSpPr/>
            <p:nvPr/>
          </p:nvCxnSpPr>
          <p:spPr>
            <a:xfrm>
              <a:off x="3540981" y="2036962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/>
            <p:cNvCxnSpPr/>
            <p:nvPr/>
          </p:nvCxnSpPr>
          <p:spPr>
            <a:xfrm>
              <a:off x="3972413" y="2043435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/>
            <p:cNvCxnSpPr/>
            <p:nvPr/>
          </p:nvCxnSpPr>
          <p:spPr>
            <a:xfrm>
              <a:off x="4513590" y="2043435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8" name="Straight Connector 667"/>
          <p:cNvCxnSpPr>
            <a:stCxn id="750" idx="3"/>
            <a:endCxn id="876" idx="3"/>
          </p:cNvCxnSpPr>
          <p:nvPr/>
        </p:nvCxnSpPr>
        <p:spPr>
          <a:xfrm flipV="1">
            <a:off x="5206294" y="4573876"/>
            <a:ext cx="1030917" cy="24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/>
          <p:cNvCxnSpPr>
            <a:endCxn id="923" idx="3"/>
          </p:cNvCxnSpPr>
          <p:nvPr/>
        </p:nvCxnSpPr>
        <p:spPr>
          <a:xfrm flipV="1">
            <a:off x="5627023" y="2694796"/>
            <a:ext cx="631385" cy="59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/>
          <p:cNvCxnSpPr/>
          <p:nvPr/>
        </p:nvCxnSpPr>
        <p:spPr>
          <a:xfrm flipV="1">
            <a:off x="5545521" y="1978974"/>
            <a:ext cx="0" cy="3821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/>
          <p:cNvCxnSpPr>
            <a:stCxn id="836" idx="3"/>
          </p:cNvCxnSpPr>
          <p:nvPr/>
        </p:nvCxnSpPr>
        <p:spPr>
          <a:xfrm flipH="1">
            <a:off x="5545521" y="5803869"/>
            <a:ext cx="702842" cy="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/>
          <p:cNvCxnSpPr/>
          <p:nvPr/>
        </p:nvCxnSpPr>
        <p:spPr>
          <a:xfrm flipH="1">
            <a:off x="5547616" y="3296263"/>
            <a:ext cx="702842" cy="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/>
          <p:cNvCxnSpPr/>
          <p:nvPr/>
        </p:nvCxnSpPr>
        <p:spPr>
          <a:xfrm flipH="1">
            <a:off x="5547616" y="1987422"/>
            <a:ext cx="702842" cy="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Straight Connector 673"/>
          <p:cNvCxnSpPr>
            <a:stCxn id="776" idx="3"/>
          </p:cNvCxnSpPr>
          <p:nvPr/>
        </p:nvCxnSpPr>
        <p:spPr>
          <a:xfrm flipV="1">
            <a:off x="5200984" y="2700760"/>
            <a:ext cx="268337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Straight Connector 674"/>
          <p:cNvCxnSpPr/>
          <p:nvPr/>
        </p:nvCxnSpPr>
        <p:spPr>
          <a:xfrm>
            <a:off x="5896942" y="2058448"/>
            <a:ext cx="0" cy="1155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/>
          <p:cNvCxnSpPr/>
          <p:nvPr/>
        </p:nvCxnSpPr>
        <p:spPr>
          <a:xfrm>
            <a:off x="5899037" y="3340579"/>
            <a:ext cx="0" cy="1155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/>
          <p:cNvCxnSpPr/>
          <p:nvPr/>
        </p:nvCxnSpPr>
        <p:spPr>
          <a:xfrm>
            <a:off x="5896942" y="4622149"/>
            <a:ext cx="0" cy="5778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Straight Connector 677"/>
          <p:cNvCxnSpPr/>
          <p:nvPr/>
        </p:nvCxnSpPr>
        <p:spPr>
          <a:xfrm flipV="1">
            <a:off x="5899037" y="5191723"/>
            <a:ext cx="342261" cy="2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/>
          <p:cNvCxnSpPr/>
          <p:nvPr/>
        </p:nvCxnSpPr>
        <p:spPr>
          <a:xfrm flipV="1">
            <a:off x="5906721" y="3968582"/>
            <a:ext cx="342261" cy="2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/>
          <p:cNvCxnSpPr/>
          <p:nvPr/>
        </p:nvCxnSpPr>
        <p:spPr>
          <a:xfrm flipV="1">
            <a:off x="5899037" y="1386847"/>
            <a:ext cx="342261" cy="2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/>
          <p:cNvCxnSpPr/>
          <p:nvPr/>
        </p:nvCxnSpPr>
        <p:spPr>
          <a:xfrm flipH="1">
            <a:off x="5901783" y="1386846"/>
            <a:ext cx="4938" cy="5565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/>
          <p:cNvCxnSpPr/>
          <p:nvPr/>
        </p:nvCxnSpPr>
        <p:spPr>
          <a:xfrm>
            <a:off x="1524465" y="2658811"/>
            <a:ext cx="8177" cy="2164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/>
          <p:cNvCxnSpPr>
            <a:stCxn id="742" idx="3"/>
          </p:cNvCxnSpPr>
          <p:nvPr/>
        </p:nvCxnSpPr>
        <p:spPr>
          <a:xfrm flipH="1">
            <a:off x="1524465" y="4823159"/>
            <a:ext cx="11609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4" name="Group 683"/>
          <p:cNvGrpSpPr/>
          <p:nvPr/>
        </p:nvGrpSpPr>
        <p:grpSpPr>
          <a:xfrm rot="16200000" flipV="1">
            <a:off x="3438937" y="6143187"/>
            <a:ext cx="238010" cy="279852"/>
            <a:chOff x="7086600" y="1124652"/>
            <a:chExt cx="228600" cy="399348"/>
          </a:xfrm>
          <a:solidFill>
            <a:srgbClr val="FF0000"/>
          </a:solidFill>
        </p:grpSpPr>
        <p:sp>
          <p:nvSpPr>
            <p:cNvPr id="723" name="Isosceles Triangle 722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Isosceles Triangle 723"/>
            <p:cNvSpPr/>
            <p:nvPr/>
          </p:nvSpPr>
          <p:spPr>
            <a:xfrm flipV="1">
              <a:off x="7086600" y="1124652"/>
              <a:ext cx="228600" cy="200377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5" name="Group 684"/>
          <p:cNvGrpSpPr/>
          <p:nvPr/>
        </p:nvGrpSpPr>
        <p:grpSpPr>
          <a:xfrm rot="16200000" flipV="1">
            <a:off x="4245504" y="6143187"/>
            <a:ext cx="238010" cy="279852"/>
            <a:chOff x="7086600" y="1124652"/>
            <a:chExt cx="228600" cy="399348"/>
          </a:xfrm>
          <a:solidFill>
            <a:srgbClr val="FF0000"/>
          </a:solidFill>
        </p:grpSpPr>
        <p:sp>
          <p:nvSpPr>
            <p:cNvPr id="721" name="Isosceles Triangle 720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Isosceles Triangle 721"/>
            <p:cNvSpPr/>
            <p:nvPr/>
          </p:nvSpPr>
          <p:spPr>
            <a:xfrm flipV="1">
              <a:off x="7086600" y="1124652"/>
              <a:ext cx="228600" cy="200377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6" name="Flowchart: Terminator 685"/>
          <p:cNvSpPr/>
          <p:nvPr/>
        </p:nvSpPr>
        <p:spPr>
          <a:xfrm rot="16200000">
            <a:off x="2842545" y="6233136"/>
            <a:ext cx="223938" cy="119005"/>
          </a:xfrm>
          <a:prstGeom prst="flowChartTerminator">
            <a:avLst/>
          </a:prstGeom>
          <a:noFill/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7" name="Straight Connector 686"/>
          <p:cNvCxnSpPr/>
          <p:nvPr/>
        </p:nvCxnSpPr>
        <p:spPr>
          <a:xfrm flipH="1">
            <a:off x="5352904" y="1274755"/>
            <a:ext cx="1066" cy="2225091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8" name="Freeform 687"/>
          <p:cNvSpPr/>
          <p:nvPr/>
        </p:nvSpPr>
        <p:spPr>
          <a:xfrm>
            <a:off x="1065116" y="5582041"/>
            <a:ext cx="638175" cy="731044"/>
          </a:xfrm>
          <a:custGeom>
            <a:avLst/>
            <a:gdLst>
              <a:gd name="connsiteX0" fmla="*/ 638175 w 638175"/>
              <a:gd name="connsiteY0" fmla="*/ 0 h 731044"/>
              <a:gd name="connsiteX1" fmla="*/ 638175 w 638175"/>
              <a:gd name="connsiteY1" fmla="*/ 728663 h 731044"/>
              <a:gd name="connsiteX2" fmla="*/ 0 w 638175"/>
              <a:gd name="connsiteY2" fmla="*/ 731044 h 731044"/>
              <a:gd name="connsiteX3" fmla="*/ 2381 w 638175"/>
              <a:gd name="connsiteY3" fmla="*/ 500063 h 731044"/>
              <a:gd name="connsiteX4" fmla="*/ 207168 w 638175"/>
              <a:gd name="connsiteY4" fmla="*/ 497682 h 731044"/>
              <a:gd name="connsiteX5" fmla="*/ 204787 w 638175"/>
              <a:gd name="connsiteY5" fmla="*/ 276225 h 731044"/>
              <a:gd name="connsiteX6" fmla="*/ 400050 w 638175"/>
              <a:gd name="connsiteY6" fmla="*/ 276225 h 731044"/>
              <a:gd name="connsiteX7" fmla="*/ 397668 w 638175"/>
              <a:gd name="connsiteY7" fmla="*/ 7144 h 731044"/>
              <a:gd name="connsiteX8" fmla="*/ 638175 w 638175"/>
              <a:gd name="connsiteY8" fmla="*/ 0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75" h="731044">
                <a:moveTo>
                  <a:pt x="638175" y="0"/>
                </a:moveTo>
                <a:lnTo>
                  <a:pt x="638175" y="728663"/>
                </a:lnTo>
                <a:lnTo>
                  <a:pt x="0" y="731044"/>
                </a:lnTo>
                <a:cubicBezTo>
                  <a:pt x="794" y="654050"/>
                  <a:pt x="1587" y="577057"/>
                  <a:pt x="2381" y="500063"/>
                </a:cubicBezTo>
                <a:lnTo>
                  <a:pt x="207168" y="497682"/>
                </a:lnTo>
                <a:cubicBezTo>
                  <a:pt x="206374" y="423863"/>
                  <a:pt x="205581" y="350044"/>
                  <a:pt x="204787" y="276225"/>
                </a:cubicBezTo>
                <a:lnTo>
                  <a:pt x="400050" y="276225"/>
                </a:lnTo>
                <a:lnTo>
                  <a:pt x="397668" y="7144"/>
                </a:lnTo>
                <a:lnTo>
                  <a:pt x="638175" y="0"/>
                </a:lnTo>
                <a:close/>
              </a:path>
            </a:pathLst>
          </a:cu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9" name="Straight Connector 688"/>
          <p:cNvCxnSpPr/>
          <p:nvPr/>
        </p:nvCxnSpPr>
        <p:spPr>
          <a:xfrm>
            <a:off x="3004397" y="6292639"/>
            <a:ext cx="3788009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0" name="TextBox 689"/>
          <p:cNvSpPr txBox="1"/>
          <p:nvPr/>
        </p:nvSpPr>
        <p:spPr>
          <a:xfrm>
            <a:off x="2674773" y="5171434"/>
            <a:ext cx="151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HPSI “A”</a:t>
            </a:r>
          </a:p>
        </p:txBody>
      </p:sp>
      <p:sp>
        <p:nvSpPr>
          <p:cNvPr id="691" name="TextBox 690"/>
          <p:cNvSpPr txBox="1"/>
          <p:nvPr/>
        </p:nvSpPr>
        <p:spPr>
          <a:xfrm>
            <a:off x="2669463" y="2138197"/>
            <a:ext cx="151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HPSI “B”</a:t>
            </a:r>
          </a:p>
        </p:txBody>
      </p:sp>
      <p:sp>
        <p:nvSpPr>
          <p:cNvPr id="692" name="TextBox 691"/>
          <p:cNvSpPr txBox="1"/>
          <p:nvPr/>
        </p:nvSpPr>
        <p:spPr>
          <a:xfrm>
            <a:off x="6921552" y="1395130"/>
            <a:ext cx="190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2A COLD LEG</a:t>
            </a:r>
          </a:p>
        </p:txBody>
      </p:sp>
      <p:sp>
        <p:nvSpPr>
          <p:cNvPr id="693" name="TextBox 692"/>
          <p:cNvSpPr txBox="1"/>
          <p:nvPr/>
        </p:nvSpPr>
        <p:spPr>
          <a:xfrm>
            <a:off x="6955609" y="2705367"/>
            <a:ext cx="190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2B COLD LEG</a:t>
            </a:r>
          </a:p>
        </p:txBody>
      </p:sp>
      <p:sp>
        <p:nvSpPr>
          <p:cNvPr id="694" name="TextBox 693"/>
          <p:cNvSpPr txBox="1"/>
          <p:nvPr/>
        </p:nvSpPr>
        <p:spPr>
          <a:xfrm>
            <a:off x="6921551" y="4006095"/>
            <a:ext cx="190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1A COLD LEG</a:t>
            </a:r>
          </a:p>
        </p:txBody>
      </p:sp>
      <p:sp>
        <p:nvSpPr>
          <p:cNvPr id="695" name="TextBox 694"/>
          <p:cNvSpPr txBox="1"/>
          <p:nvPr/>
        </p:nvSpPr>
        <p:spPr>
          <a:xfrm>
            <a:off x="6955610" y="5212709"/>
            <a:ext cx="190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1B COLD LEG</a:t>
            </a:r>
          </a:p>
        </p:txBody>
      </p:sp>
      <p:cxnSp>
        <p:nvCxnSpPr>
          <p:cNvPr id="696" name="Straight Connector 695"/>
          <p:cNvCxnSpPr/>
          <p:nvPr/>
        </p:nvCxnSpPr>
        <p:spPr>
          <a:xfrm flipV="1">
            <a:off x="5355308" y="3499846"/>
            <a:ext cx="1437098" cy="423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/>
          <p:cNvCxnSpPr/>
          <p:nvPr/>
        </p:nvCxnSpPr>
        <p:spPr>
          <a:xfrm flipH="1">
            <a:off x="6792406" y="3298157"/>
            <a:ext cx="4054" cy="202112"/>
          </a:xfrm>
          <a:prstGeom prst="line">
            <a:avLst/>
          </a:prstGeom>
          <a:ln w="25400">
            <a:solidFill>
              <a:srgbClr val="0078C9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Freeform 346"/>
          <p:cNvSpPr/>
          <p:nvPr/>
        </p:nvSpPr>
        <p:spPr>
          <a:xfrm>
            <a:off x="2988721" y="3630632"/>
            <a:ext cx="638175" cy="731044"/>
          </a:xfrm>
          <a:custGeom>
            <a:avLst/>
            <a:gdLst>
              <a:gd name="connsiteX0" fmla="*/ 638175 w 638175"/>
              <a:gd name="connsiteY0" fmla="*/ 0 h 731044"/>
              <a:gd name="connsiteX1" fmla="*/ 638175 w 638175"/>
              <a:gd name="connsiteY1" fmla="*/ 728663 h 731044"/>
              <a:gd name="connsiteX2" fmla="*/ 0 w 638175"/>
              <a:gd name="connsiteY2" fmla="*/ 731044 h 731044"/>
              <a:gd name="connsiteX3" fmla="*/ 2381 w 638175"/>
              <a:gd name="connsiteY3" fmla="*/ 500063 h 731044"/>
              <a:gd name="connsiteX4" fmla="*/ 207168 w 638175"/>
              <a:gd name="connsiteY4" fmla="*/ 497682 h 731044"/>
              <a:gd name="connsiteX5" fmla="*/ 204787 w 638175"/>
              <a:gd name="connsiteY5" fmla="*/ 276225 h 731044"/>
              <a:gd name="connsiteX6" fmla="*/ 400050 w 638175"/>
              <a:gd name="connsiteY6" fmla="*/ 276225 h 731044"/>
              <a:gd name="connsiteX7" fmla="*/ 397668 w 638175"/>
              <a:gd name="connsiteY7" fmla="*/ 7144 h 731044"/>
              <a:gd name="connsiteX8" fmla="*/ 638175 w 638175"/>
              <a:gd name="connsiteY8" fmla="*/ 0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75" h="731044">
                <a:moveTo>
                  <a:pt x="638175" y="0"/>
                </a:moveTo>
                <a:lnTo>
                  <a:pt x="638175" y="728663"/>
                </a:lnTo>
                <a:lnTo>
                  <a:pt x="0" y="731044"/>
                </a:lnTo>
                <a:cubicBezTo>
                  <a:pt x="794" y="654050"/>
                  <a:pt x="1587" y="577057"/>
                  <a:pt x="2381" y="500063"/>
                </a:cubicBezTo>
                <a:lnTo>
                  <a:pt x="207168" y="497682"/>
                </a:lnTo>
                <a:cubicBezTo>
                  <a:pt x="206374" y="423863"/>
                  <a:pt x="205581" y="350044"/>
                  <a:pt x="204787" y="276225"/>
                </a:cubicBezTo>
                <a:lnTo>
                  <a:pt x="400050" y="276225"/>
                </a:lnTo>
                <a:lnTo>
                  <a:pt x="397668" y="7144"/>
                </a:lnTo>
                <a:lnTo>
                  <a:pt x="63817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90044" y="4124590"/>
            <a:ext cx="300614" cy="240685"/>
            <a:chOff x="605776" y="4411623"/>
            <a:chExt cx="300614" cy="240685"/>
          </a:xfrm>
        </p:grpSpPr>
        <p:sp>
          <p:nvSpPr>
            <p:cNvPr id="348" name="Isosceles Triangle 347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Isosceles Triangle 348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8" name="TextBox 357"/>
          <p:cNvSpPr txBox="1"/>
          <p:nvPr/>
        </p:nvSpPr>
        <p:spPr>
          <a:xfrm>
            <a:off x="3432550" y="3887050"/>
            <a:ext cx="151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 “A”</a:t>
            </a:r>
          </a:p>
        </p:txBody>
      </p:sp>
      <p:cxnSp>
        <p:nvCxnSpPr>
          <p:cNvPr id="363" name="Straight Connector 362"/>
          <p:cNvCxnSpPr/>
          <p:nvPr/>
        </p:nvCxnSpPr>
        <p:spPr>
          <a:xfrm flipH="1">
            <a:off x="1647854" y="4250695"/>
            <a:ext cx="442190" cy="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 flipV="1">
            <a:off x="3622331" y="3740985"/>
            <a:ext cx="335996" cy="4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6" name="Group 335"/>
          <p:cNvGrpSpPr/>
          <p:nvPr/>
        </p:nvGrpSpPr>
        <p:grpSpPr>
          <a:xfrm>
            <a:off x="2040348" y="3155579"/>
            <a:ext cx="300614" cy="240685"/>
            <a:chOff x="605776" y="4411623"/>
            <a:chExt cx="300614" cy="240685"/>
          </a:xfrm>
        </p:grpSpPr>
        <p:sp>
          <p:nvSpPr>
            <p:cNvPr id="337" name="Isosceles Triangle 336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Isosceles Triangle 337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Group 338"/>
          <p:cNvGrpSpPr/>
          <p:nvPr/>
        </p:nvGrpSpPr>
        <p:grpSpPr>
          <a:xfrm rot="16200000">
            <a:off x="2386484" y="3625361"/>
            <a:ext cx="300614" cy="240685"/>
            <a:chOff x="605776" y="4411623"/>
            <a:chExt cx="300614" cy="240685"/>
          </a:xfrm>
        </p:grpSpPr>
        <p:sp>
          <p:nvSpPr>
            <p:cNvPr id="341" name="Isosceles Triangle 340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Isosceles Triangle 341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685323" y="1445381"/>
            <a:ext cx="300614" cy="240685"/>
            <a:chOff x="605776" y="4411623"/>
            <a:chExt cx="300614" cy="240685"/>
          </a:xfrm>
        </p:grpSpPr>
        <p:sp>
          <p:nvSpPr>
            <p:cNvPr id="345" name="Isosceles Triangle 344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Isosceles Triangle 345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0" name="Straight Connector 349"/>
          <p:cNvCxnSpPr>
            <a:endCxn id="346" idx="3"/>
          </p:cNvCxnSpPr>
          <p:nvPr/>
        </p:nvCxnSpPr>
        <p:spPr>
          <a:xfrm flipH="1">
            <a:off x="985937" y="1564385"/>
            <a:ext cx="164770" cy="26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flipH="1" flipV="1">
            <a:off x="1893119" y="3286649"/>
            <a:ext cx="142293" cy="28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flipV="1">
            <a:off x="1907525" y="2933289"/>
            <a:ext cx="0" cy="353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H="1" flipV="1">
            <a:off x="2330877" y="3283600"/>
            <a:ext cx="218242" cy="30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stCxn id="342" idx="3"/>
          </p:cNvCxnSpPr>
          <p:nvPr/>
        </p:nvCxnSpPr>
        <p:spPr>
          <a:xfrm flipV="1">
            <a:off x="2538129" y="3275320"/>
            <a:ext cx="3715" cy="3200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endCxn id="341" idx="3"/>
          </p:cNvCxnSpPr>
          <p:nvPr/>
        </p:nvCxnSpPr>
        <p:spPr>
          <a:xfrm flipH="1" flipV="1">
            <a:off x="2535453" y="3896010"/>
            <a:ext cx="4533" cy="347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flipH="1">
            <a:off x="2384244" y="4243594"/>
            <a:ext cx="613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/>
        </p:nvGrpSpPr>
        <p:grpSpPr>
          <a:xfrm rot="16200000">
            <a:off x="5211505" y="2057171"/>
            <a:ext cx="300614" cy="240685"/>
            <a:chOff x="605776" y="4411623"/>
            <a:chExt cx="300614" cy="240685"/>
          </a:xfrm>
          <a:solidFill>
            <a:srgbClr val="0078C9"/>
          </a:solidFill>
        </p:grpSpPr>
        <p:sp>
          <p:nvSpPr>
            <p:cNvPr id="362" name="Isosceles Triangle 361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Isosceles Triangle 366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Group 367"/>
          <p:cNvGrpSpPr/>
          <p:nvPr/>
        </p:nvGrpSpPr>
        <p:grpSpPr>
          <a:xfrm rot="16200000">
            <a:off x="5205001" y="1638146"/>
            <a:ext cx="300614" cy="240685"/>
            <a:chOff x="605776" y="4411623"/>
            <a:chExt cx="300614" cy="240685"/>
          </a:xfrm>
          <a:solidFill>
            <a:srgbClr val="0078C9"/>
          </a:solidFill>
        </p:grpSpPr>
        <p:sp>
          <p:nvSpPr>
            <p:cNvPr id="369" name="Isosceles Triangle 368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Isosceles Triangle 369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Group 371"/>
          <p:cNvGrpSpPr/>
          <p:nvPr/>
        </p:nvGrpSpPr>
        <p:grpSpPr>
          <a:xfrm rot="16200000">
            <a:off x="272595" y="2136386"/>
            <a:ext cx="300614" cy="240685"/>
            <a:chOff x="605776" y="4411623"/>
            <a:chExt cx="300614" cy="240685"/>
          </a:xfrm>
          <a:solidFill>
            <a:srgbClr val="0078C9"/>
          </a:solidFill>
        </p:grpSpPr>
        <p:sp>
          <p:nvSpPr>
            <p:cNvPr id="373" name="Isosceles Triangle 372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Isosceles Triangle 373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Flowchart: Terminator 374"/>
          <p:cNvSpPr/>
          <p:nvPr/>
        </p:nvSpPr>
        <p:spPr>
          <a:xfrm rot="10800000">
            <a:off x="305235" y="2623960"/>
            <a:ext cx="223938" cy="119005"/>
          </a:xfrm>
          <a:prstGeom prst="flowChartTerminator">
            <a:avLst/>
          </a:prstGeom>
          <a:noFill/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6" name="Straight Connector 375"/>
          <p:cNvCxnSpPr/>
          <p:nvPr/>
        </p:nvCxnSpPr>
        <p:spPr>
          <a:xfrm>
            <a:off x="424240" y="1567061"/>
            <a:ext cx="0" cy="1069234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21563" y="1579796"/>
            <a:ext cx="238302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flipH="1">
            <a:off x="6772747" y="5797017"/>
            <a:ext cx="2027" cy="486096"/>
          </a:xfrm>
          <a:prstGeom prst="line">
            <a:avLst/>
          </a:prstGeom>
          <a:ln w="25400">
            <a:solidFill>
              <a:srgbClr val="0078C9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flipH="1" flipV="1">
            <a:off x="1747066" y="3905761"/>
            <a:ext cx="4533" cy="347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6" name="Group 385"/>
          <p:cNvGrpSpPr/>
          <p:nvPr/>
        </p:nvGrpSpPr>
        <p:grpSpPr>
          <a:xfrm rot="16200000">
            <a:off x="1603987" y="3635112"/>
            <a:ext cx="300614" cy="240685"/>
            <a:chOff x="605776" y="4411623"/>
            <a:chExt cx="300614" cy="240685"/>
          </a:xfrm>
        </p:grpSpPr>
        <p:sp>
          <p:nvSpPr>
            <p:cNvPr id="387" name="Isosceles Triangle 386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Isosceles Triangle 387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2718071" y="1747741"/>
            <a:ext cx="300614" cy="240685"/>
            <a:chOff x="605776" y="4411623"/>
            <a:chExt cx="300614" cy="240685"/>
          </a:xfrm>
          <a:solidFill>
            <a:srgbClr val="0078C9"/>
          </a:solidFill>
        </p:grpSpPr>
        <p:sp>
          <p:nvSpPr>
            <p:cNvPr id="390" name="Isosceles Triangle 389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Isosceles Triangle 390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2" name="Flowchart: Terminator 391"/>
          <p:cNvSpPr/>
          <p:nvPr/>
        </p:nvSpPr>
        <p:spPr>
          <a:xfrm rot="16200000">
            <a:off x="3146419" y="1815950"/>
            <a:ext cx="223938" cy="119005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Flowchart: Terminator 392"/>
          <p:cNvSpPr/>
          <p:nvPr/>
        </p:nvSpPr>
        <p:spPr>
          <a:xfrm rot="16200000">
            <a:off x="4726931" y="1209940"/>
            <a:ext cx="223938" cy="119005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4" name="Straight Connector 393"/>
          <p:cNvCxnSpPr/>
          <p:nvPr/>
        </p:nvCxnSpPr>
        <p:spPr>
          <a:xfrm flipV="1">
            <a:off x="4899019" y="1271297"/>
            <a:ext cx="464131" cy="3458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>
            <a:endCxn id="392" idx="0"/>
          </p:cNvCxnSpPr>
          <p:nvPr/>
        </p:nvCxnSpPr>
        <p:spPr>
          <a:xfrm>
            <a:off x="1744915" y="1871715"/>
            <a:ext cx="1453971" cy="3738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>
            <a:endCxn id="388" idx="3"/>
          </p:cNvCxnSpPr>
          <p:nvPr/>
        </p:nvCxnSpPr>
        <p:spPr>
          <a:xfrm>
            <a:off x="1755360" y="1860036"/>
            <a:ext cx="272" cy="1745112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251836" y="3603689"/>
            <a:ext cx="593683" cy="1096285"/>
            <a:chOff x="251836" y="3172937"/>
            <a:chExt cx="593683" cy="1096285"/>
          </a:xfrm>
        </p:grpSpPr>
        <p:grpSp>
          <p:nvGrpSpPr>
            <p:cNvPr id="352" name="Group 351"/>
            <p:cNvGrpSpPr/>
            <p:nvPr/>
          </p:nvGrpSpPr>
          <p:grpSpPr>
            <a:xfrm rot="16200000">
              <a:off x="221872" y="3660597"/>
              <a:ext cx="300614" cy="240685"/>
              <a:chOff x="605776" y="4411623"/>
              <a:chExt cx="300614" cy="240685"/>
            </a:xfrm>
            <a:solidFill>
              <a:srgbClr val="0078C9"/>
            </a:solidFill>
          </p:grpSpPr>
          <p:sp>
            <p:nvSpPr>
              <p:cNvPr id="356" name="Isosceles Triangle 355"/>
              <p:cNvSpPr/>
              <p:nvPr/>
            </p:nvSpPr>
            <p:spPr>
              <a:xfrm rot="16200000" flipV="1">
                <a:off x="566869" y="4450530"/>
                <a:ext cx="238010" cy="160195"/>
              </a:xfrm>
              <a:prstGeom prst="triangle">
                <a:avLst/>
              </a:prstGeom>
              <a:grpFill/>
              <a:ln>
                <a:solidFill>
                  <a:srgbClr val="007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0" name="Isosceles Triangle 359"/>
              <p:cNvSpPr/>
              <p:nvPr/>
            </p:nvSpPr>
            <p:spPr>
              <a:xfrm rot="16200000">
                <a:off x="717176" y="4463094"/>
                <a:ext cx="238010" cy="140418"/>
              </a:xfrm>
              <a:prstGeom prst="triangle">
                <a:avLst/>
              </a:prstGeom>
              <a:grpFill/>
              <a:ln>
                <a:solidFill>
                  <a:srgbClr val="007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64" name="Group 363"/>
            <p:cNvGrpSpPr/>
            <p:nvPr/>
          </p:nvGrpSpPr>
          <p:grpSpPr>
            <a:xfrm rot="16200000">
              <a:off x="574870" y="3662690"/>
              <a:ext cx="300614" cy="240685"/>
              <a:chOff x="605776" y="4411623"/>
              <a:chExt cx="300614" cy="240685"/>
            </a:xfrm>
            <a:solidFill>
              <a:srgbClr val="0078C9"/>
            </a:solidFill>
          </p:grpSpPr>
          <p:sp>
            <p:nvSpPr>
              <p:cNvPr id="365" name="Isosceles Triangle 364"/>
              <p:cNvSpPr/>
              <p:nvPr/>
            </p:nvSpPr>
            <p:spPr>
              <a:xfrm rot="16200000" flipV="1">
                <a:off x="566869" y="4450530"/>
                <a:ext cx="238010" cy="160195"/>
              </a:xfrm>
              <a:prstGeom prst="triangle">
                <a:avLst/>
              </a:prstGeom>
              <a:grpFill/>
              <a:ln>
                <a:solidFill>
                  <a:srgbClr val="007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6" name="Isosceles Triangle 365"/>
              <p:cNvSpPr/>
              <p:nvPr/>
            </p:nvSpPr>
            <p:spPr>
              <a:xfrm rot="16200000">
                <a:off x="717176" y="4463094"/>
                <a:ext cx="238010" cy="140418"/>
              </a:xfrm>
              <a:prstGeom prst="triangle">
                <a:avLst/>
              </a:prstGeom>
              <a:grpFill/>
              <a:ln>
                <a:solidFill>
                  <a:srgbClr val="0078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1" name="Flowchart: Terminator 370"/>
            <p:cNvSpPr/>
            <p:nvPr/>
          </p:nvSpPr>
          <p:spPr>
            <a:xfrm rot="10800000">
              <a:off x="417204" y="3172937"/>
              <a:ext cx="223938" cy="119005"/>
            </a:xfrm>
            <a:prstGeom prst="flowChartTerminator">
              <a:avLst/>
            </a:prstGeom>
            <a:no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Flowchart: Terminator 376"/>
            <p:cNvSpPr/>
            <p:nvPr/>
          </p:nvSpPr>
          <p:spPr>
            <a:xfrm rot="10800000">
              <a:off x="611870" y="4150217"/>
              <a:ext cx="223938" cy="119005"/>
            </a:xfrm>
            <a:prstGeom prst="flowChartTerminator">
              <a:avLst/>
            </a:prstGeom>
            <a:solidFill>
              <a:schemeClr val="bg1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Flowchart: Terminator 378"/>
            <p:cNvSpPr/>
            <p:nvPr/>
          </p:nvSpPr>
          <p:spPr>
            <a:xfrm rot="10800000">
              <a:off x="268584" y="4150216"/>
              <a:ext cx="223938" cy="119005"/>
            </a:xfrm>
            <a:prstGeom prst="flowChartTerminator">
              <a:avLst/>
            </a:prstGeom>
            <a:no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0" name="Straight Connector 379"/>
            <p:cNvCxnSpPr/>
            <p:nvPr/>
          </p:nvCxnSpPr>
          <p:spPr>
            <a:xfrm>
              <a:off x="726515" y="3435358"/>
              <a:ext cx="0" cy="736386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>
            <a:xfrm>
              <a:off x="380552" y="3431862"/>
              <a:ext cx="0" cy="736386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3" name="Straight Connector 382"/>
            <p:cNvCxnSpPr/>
            <p:nvPr/>
          </p:nvCxnSpPr>
          <p:spPr>
            <a:xfrm>
              <a:off x="373568" y="3435358"/>
              <a:ext cx="350271" cy="0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4" name="Straight Connector 383"/>
            <p:cNvCxnSpPr/>
            <p:nvPr/>
          </p:nvCxnSpPr>
          <p:spPr>
            <a:xfrm>
              <a:off x="530120" y="3299188"/>
              <a:ext cx="0" cy="136170"/>
            </a:xfrm>
            <a:prstGeom prst="line">
              <a:avLst/>
            </a:prstGeom>
            <a:ln w="25400">
              <a:solidFill>
                <a:srgbClr val="0078C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Freeform 7"/>
          <p:cNvSpPr/>
          <p:nvPr/>
        </p:nvSpPr>
        <p:spPr>
          <a:xfrm>
            <a:off x="406598" y="2751826"/>
            <a:ext cx="301648" cy="862642"/>
          </a:xfrm>
          <a:custGeom>
            <a:avLst/>
            <a:gdLst>
              <a:gd name="connsiteX0" fmla="*/ 7470 w 301648"/>
              <a:gd name="connsiteY0" fmla="*/ 0 h 862642"/>
              <a:gd name="connsiteX1" fmla="*/ 7470 w 301648"/>
              <a:gd name="connsiteY1" fmla="*/ 129397 h 862642"/>
              <a:gd name="connsiteX2" fmla="*/ 85108 w 301648"/>
              <a:gd name="connsiteY2" fmla="*/ 215661 h 862642"/>
              <a:gd name="connsiteX3" fmla="*/ 274889 w 301648"/>
              <a:gd name="connsiteY3" fmla="*/ 345057 h 862642"/>
              <a:gd name="connsiteX4" fmla="*/ 292142 w 301648"/>
              <a:gd name="connsiteY4" fmla="*/ 534838 h 862642"/>
              <a:gd name="connsiteX5" fmla="*/ 197251 w 301648"/>
              <a:gd name="connsiteY5" fmla="*/ 621102 h 862642"/>
              <a:gd name="connsiteX6" fmla="*/ 110987 w 301648"/>
              <a:gd name="connsiteY6" fmla="*/ 715993 h 862642"/>
              <a:gd name="connsiteX7" fmla="*/ 102360 w 301648"/>
              <a:gd name="connsiteY7" fmla="*/ 776378 h 862642"/>
              <a:gd name="connsiteX8" fmla="*/ 102360 w 301648"/>
              <a:gd name="connsiteY8" fmla="*/ 862642 h 862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1648" h="862642">
                <a:moveTo>
                  <a:pt x="7470" y="0"/>
                </a:moveTo>
                <a:cubicBezTo>
                  <a:pt x="1000" y="46727"/>
                  <a:pt x="-5470" y="93454"/>
                  <a:pt x="7470" y="129397"/>
                </a:cubicBezTo>
                <a:cubicBezTo>
                  <a:pt x="20410" y="165340"/>
                  <a:pt x="40538" y="179718"/>
                  <a:pt x="85108" y="215661"/>
                </a:cubicBezTo>
                <a:cubicBezTo>
                  <a:pt x="129678" y="251604"/>
                  <a:pt x="240383" y="291861"/>
                  <a:pt x="274889" y="345057"/>
                </a:cubicBezTo>
                <a:cubicBezTo>
                  <a:pt x="309395" y="398253"/>
                  <a:pt x="305082" y="488831"/>
                  <a:pt x="292142" y="534838"/>
                </a:cubicBezTo>
                <a:cubicBezTo>
                  <a:pt x="279202" y="580845"/>
                  <a:pt x="227443" y="590910"/>
                  <a:pt x="197251" y="621102"/>
                </a:cubicBezTo>
                <a:cubicBezTo>
                  <a:pt x="167059" y="651294"/>
                  <a:pt x="126802" y="690114"/>
                  <a:pt x="110987" y="715993"/>
                </a:cubicBezTo>
                <a:cubicBezTo>
                  <a:pt x="95172" y="741872"/>
                  <a:pt x="103798" y="751937"/>
                  <a:pt x="102360" y="776378"/>
                </a:cubicBezTo>
                <a:cubicBezTo>
                  <a:pt x="100922" y="800820"/>
                  <a:pt x="101641" y="831731"/>
                  <a:pt x="102360" y="862642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21406" y="4710023"/>
            <a:ext cx="831017" cy="1603116"/>
          </a:xfrm>
          <a:custGeom>
            <a:avLst/>
            <a:gdLst>
              <a:gd name="connsiteX0" fmla="*/ 158156 w 831017"/>
              <a:gd name="connsiteY0" fmla="*/ 0 h 1603116"/>
              <a:gd name="connsiteX1" fmla="*/ 149530 w 831017"/>
              <a:gd name="connsiteY1" fmla="*/ 172528 h 1603116"/>
              <a:gd name="connsiteX2" fmla="*/ 89145 w 831017"/>
              <a:gd name="connsiteY2" fmla="*/ 284671 h 1603116"/>
              <a:gd name="connsiteX3" fmla="*/ 20134 w 831017"/>
              <a:gd name="connsiteY3" fmla="*/ 483079 h 1603116"/>
              <a:gd name="connsiteX4" fmla="*/ 11507 w 831017"/>
              <a:gd name="connsiteY4" fmla="*/ 664234 h 1603116"/>
              <a:gd name="connsiteX5" fmla="*/ 166783 w 831017"/>
              <a:gd name="connsiteY5" fmla="*/ 767751 h 1603116"/>
              <a:gd name="connsiteX6" fmla="*/ 270300 w 831017"/>
              <a:gd name="connsiteY6" fmla="*/ 957532 h 1603116"/>
              <a:gd name="connsiteX7" fmla="*/ 218541 w 831017"/>
              <a:gd name="connsiteY7" fmla="*/ 1207698 h 1603116"/>
              <a:gd name="connsiteX8" fmla="*/ 175409 w 831017"/>
              <a:gd name="connsiteY8" fmla="*/ 1431985 h 1603116"/>
              <a:gd name="connsiteX9" fmla="*/ 304805 w 831017"/>
              <a:gd name="connsiteY9" fmla="*/ 1587260 h 1603116"/>
              <a:gd name="connsiteX10" fmla="*/ 520466 w 831017"/>
              <a:gd name="connsiteY10" fmla="*/ 1587260 h 1603116"/>
              <a:gd name="connsiteX11" fmla="*/ 589477 w 831017"/>
              <a:gd name="connsiteY11" fmla="*/ 1492369 h 1603116"/>
              <a:gd name="connsiteX12" fmla="*/ 744752 w 831017"/>
              <a:gd name="connsiteY12" fmla="*/ 1475117 h 1603116"/>
              <a:gd name="connsiteX13" fmla="*/ 831017 w 831017"/>
              <a:gd name="connsiteY13" fmla="*/ 1483743 h 160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31017" h="1603116">
                <a:moveTo>
                  <a:pt x="158156" y="0"/>
                </a:moveTo>
                <a:cubicBezTo>
                  <a:pt x="159594" y="62541"/>
                  <a:pt x="161032" y="125083"/>
                  <a:pt x="149530" y="172528"/>
                </a:cubicBezTo>
                <a:cubicBezTo>
                  <a:pt x="138028" y="219973"/>
                  <a:pt x="110711" y="232913"/>
                  <a:pt x="89145" y="284671"/>
                </a:cubicBezTo>
                <a:cubicBezTo>
                  <a:pt x="67579" y="336430"/>
                  <a:pt x="33074" y="419819"/>
                  <a:pt x="20134" y="483079"/>
                </a:cubicBezTo>
                <a:cubicBezTo>
                  <a:pt x="7194" y="546339"/>
                  <a:pt x="-12934" y="616789"/>
                  <a:pt x="11507" y="664234"/>
                </a:cubicBezTo>
                <a:cubicBezTo>
                  <a:pt x="35948" y="711679"/>
                  <a:pt x="123651" y="718868"/>
                  <a:pt x="166783" y="767751"/>
                </a:cubicBezTo>
                <a:cubicBezTo>
                  <a:pt x="209915" y="816634"/>
                  <a:pt x="261674" y="884208"/>
                  <a:pt x="270300" y="957532"/>
                </a:cubicBezTo>
                <a:cubicBezTo>
                  <a:pt x="278926" y="1030856"/>
                  <a:pt x="234356" y="1128623"/>
                  <a:pt x="218541" y="1207698"/>
                </a:cubicBezTo>
                <a:cubicBezTo>
                  <a:pt x="202726" y="1286773"/>
                  <a:pt x="161032" y="1368725"/>
                  <a:pt x="175409" y="1431985"/>
                </a:cubicBezTo>
                <a:cubicBezTo>
                  <a:pt x="189786" y="1495245"/>
                  <a:pt x="247295" y="1561381"/>
                  <a:pt x="304805" y="1587260"/>
                </a:cubicBezTo>
                <a:cubicBezTo>
                  <a:pt x="362315" y="1613139"/>
                  <a:pt x="473021" y="1603075"/>
                  <a:pt x="520466" y="1587260"/>
                </a:cubicBezTo>
                <a:cubicBezTo>
                  <a:pt x="567911" y="1571445"/>
                  <a:pt x="552096" y="1511059"/>
                  <a:pt x="589477" y="1492369"/>
                </a:cubicBezTo>
                <a:cubicBezTo>
                  <a:pt x="626858" y="1473679"/>
                  <a:pt x="704495" y="1476555"/>
                  <a:pt x="744752" y="1475117"/>
                </a:cubicBezTo>
                <a:cubicBezTo>
                  <a:pt x="785009" y="1473679"/>
                  <a:pt x="808013" y="1478711"/>
                  <a:pt x="831017" y="1483743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716657" y="5583443"/>
            <a:ext cx="1181818" cy="713840"/>
          </a:xfrm>
          <a:custGeom>
            <a:avLst/>
            <a:gdLst>
              <a:gd name="connsiteX0" fmla="*/ 0 w 1181818"/>
              <a:gd name="connsiteY0" fmla="*/ 109991 h 713840"/>
              <a:gd name="connsiteX1" fmla="*/ 129396 w 1181818"/>
              <a:gd name="connsiteY1" fmla="*/ 118617 h 713840"/>
              <a:gd name="connsiteX2" fmla="*/ 293298 w 1181818"/>
              <a:gd name="connsiteY2" fmla="*/ 23727 h 713840"/>
              <a:gd name="connsiteX3" fmla="*/ 543464 w 1181818"/>
              <a:gd name="connsiteY3" fmla="*/ 15100 h 713840"/>
              <a:gd name="connsiteX4" fmla="*/ 586596 w 1181818"/>
              <a:gd name="connsiteY4" fmla="*/ 204882 h 713840"/>
              <a:gd name="connsiteX5" fmla="*/ 526211 w 1181818"/>
              <a:gd name="connsiteY5" fmla="*/ 342904 h 713840"/>
              <a:gd name="connsiteX6" fmla="*/ 474452 w 1181818"/>
              <a:gd name="connsiteY6" fmla="*/ 515432 h 713840"/>
              <a:gd name="connsiteX7" fmla="*/ 543464 w 1181818"/>
              <a:gd name="connsiteY7" fmla="*/ 618949 h 713840"/>
              <a:gd name="connsiteX8" fmla="*/ 681486 w 1181818"/>
              <a:gd name="connsiteY8" fmla="*/ 679334 h 713840"/>
              <a:gd name="connsiteX9" fmla="*/ 845388 w 1181818"/>
              <a:gd name="connsiteY9" fmla="*/ 696587 h 713840"/>
              <a:gd name="connsiteX10" fmla="*/ 1043796 w 1181818"/>
              <a:gd name="connsiteY10" fmla="*/ 705214 h 713840"/>
              <a:gd name="connsiteX11" fmla="*/ 1181818 w 1181818"/>
              <a:gd name="connsiteY11" fmla="*/ 713840 h 71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1818" h="713840">
                <a:moveTo>
                  <a:pt x="0" y="109991"/>
                </a:moveTo>
                <a:cubicBezTo>
                  <a:pt x="40256" y="121492"/>
                  <a:pt x="80513" y="132994"/>
                  <a:pt x="129396" y="118617"/>
                </a:cubicBezTo>
                <a:cubicBezTo>
                  <a:pt x="178279" y="104240"/>
                  <a:pt x="224287" y="40980"/>
                  <a:pt x="293298" y="23727"/>
                </a:cubicBezTo>
                <a:cubicBezTo>
                  <a:pt x="362309" y="6474"/>
                  <a:pt x="494581" y="-15092"/>
                  <a:pt x="543464" y="15100"/>
                </a:cubicBezTo>
                <a:cubicBezTo>
                  <a:pt x="592347" y="45292"/>
                  <a:pt x="589471" y="150248"/>
                  <a:pt x="586596" y="204882"/>
                </a:cubicBezTo>
                <a:cubicBezTo>
                  <a:pt x="583721" y="259516"/>
                  <a:pt x="544902" y="291146"/>
                  <a:pt x="526211" y="342904"/>
                </a:cubicBezTo>
                <a:cubicBezTo>
                  <a:pt x="507520" y="394662"/>
                  <a:pt x="471577" y="469425"/>
                  <a:pt x="474452" y="515432"/>
                </a:cubicBezTo>
                <a:cubicBezTo>
                  <a:pt x="477327" y="561439"/>
                  <a:pt x="508958" y="591632"/>
                  <a:pt x="543464" y="618949"/>
                </a:cubicBezTo>
                <a:cubicBezTo>
                  <a:pt x="577970" y="646266"/>
                  <a:pt x="631165" y="666394"/>
                  <a:pt x="681486" y="679334"/>
                </a:cubicBezTo>
                <a:cubicBezTo>
                  <a:pt x="731807" y="692274"/>
                  <a:pt x="785003" y="692274"/>
                  <a:pt x="845388" y="696587"/>
                </a:cubicBezTo>
                <a:cubicBezTo>
                  <a:pt x="905773" y="700900"/>
                  <a:pt x="987724" y="702338"/>
                  <a:pt x="1043796" y="705214"/>
                </a:cubicBezTo>
                <a:cubicBezTo>
                  <a:pt x="1099868" y="708090"/>
                  <a:pt x="1140843" y="710965"/>
                  <a:pt x="1181818" y="713840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TextBox 394"/>
          <p:cNvSpPr txBox="1"/>
          <p:nvPr/>
        </p:nvSpPr>
        <p:spPr>
          <a:xfrm>
            <a:off x="219076" y="206651"/>
            <a:ext cx="8772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a typeface="Verdana" pitchFamily="34" charset="0"/>
                <a:cs typeface="Verdana" pitchFamily="34" charset="0"/>
              </a:rPr>
              <a:t>Primary RCS Makeup Connections</a:t>
            </a:r>
          </a:p>
        </p:txBody>
      </p:sp>
      <p:sp>
        <p:nvSpPr>
          <p:cNvPr id="396" name="TextBox 395"/>
          <p:cNvSpPr txBox="1"/>
          <p:nvPr/>
        </p:nvSpPr>
        <p:spPr>
          <a:xfrm>
            <a:off x="219074" y="6457344"/>
            <a:ext cx="546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4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850694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000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" grpId="0" animBg="1"/>
      <p:bldP spid="398" grpId="0" animBg="1"/>
      <p:bldP spid="399" grpId="0" animBg="1"/>
      <p:bldP spid="400" grpId="0" animBg="1"/>
      <p:bldP spid="401" grpId="0" animBg="1"/>
      <p:bldP spid="403" grpId="0" animBg="1"/>
      <p:bldP spid="404" grpId="0" animBg="1"/>
      <p:bldP spid="3" grpId="0" animBg="1"/>
      <p:bldP spid="688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364"/>
          <p:cNvSpPr/>
          <p:nvPr/>
        </p:nvSpPr>
        <p:spPr>
          <a:xfrm>
            <a:off x="4335986" y="1167533"/>
            <a:ext cx="1146169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Rectangle 376"/>
          <p:cNvSpPr/>
          <p:nvPr/>
        </p:nvSpPr>
        <p:spPr>
          <a:xfrm>
            <a:off x="6710190" y="3191417"/>
            <a:ext cx="1621362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Rectangle 359"/>
          <p:cNvSpPr/>
          <p:nvPr/>
        </p:nvSpPr>
        <p:spPr>
          <a:xfrm>
            <a:off x="1610181" y="1773847"/>
            <a:ext cx="2087629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Rectangle 363"/>
          <p:cNvSpPr/>
          <p:nvPr/>
        </p:nvSpPr>
        <p:spPr>
          <a:xfrm rot="5400000">
            <a:off x="611045" y="3001566"/>
            <a:ext cx="2246045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Rectangle 370"/>
          <p:cNvSpPr/>
          <p:nvPr/>
        </p:nvSpPr>
        <p:spPr>
          <a:xfrm>
            <a:off x="5477098" y="3429428"/>
            <a:ext cx="1451122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Rectangle 365"/>
          <p:cNvSpPr/>
          <p:nvPr/>
        </p:nvSpPr>
        <p:spPr>
          <a:xfrm rot="5400000">
            <a:off x="4222439" y="2413049"/>
            <a:ext cx="2281423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7" name="Group 326"/>
          <p:cNvGrpSpPr/>
          <p:nvPr/>
        </p:nvGrpSpPr>
        <p:grpSpPr>
          <a:xfrm>
            <a:off x="6202133" y="931475"/>
            <a:ext cx="2119507" cy="1178251"/>
            <a:chOff x="6708807" y="767107"/>
            <a:chExt cx="2119507" cy="1178251"/>
          </a:xfrm>
        </p:grpSpPr>
        <p:grpSp>
          <p:nvGrpSpPr>
            <p:cNvPr id="925" name="Group 924"/>
            <p:cNvGrpSpPr/>
            <p:nvPr/>
          </p:nvGrpSpPr>
          <p:grpSpPr>
            <a:xfrm>
              <a:off x="6708807" y="767107"/>
              <a:ext cx="361819" cy="574377"/>
              <a:chOff x="5042425" y="2895737"/>
              <a:chExt cx="354618" cy="551668"/>
            </a:xfrm>
          </p:grpSpPr>
          <p:grpSp>
            <p:nvGrpSpPr>
              <p:cNvPr id="958" name="Group 957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963" name="Isosceles Triangle 962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4" name="Isosceles Triangle 963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9" name="Group 958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961" name="Oval 960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62" name="TextBox 961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960" name="Straight Connector 959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6" name="Group 925"/>
            <p:cNvGrpSpPr/>
            <p:nvPr/>
          </p:nvGrpSpPr>
          <p:grpSpPr>
            <a:xfrm>
              <a:off x="6712014" y="1370981"/>
              <a:ext cx="361819" cy="574377"/>
              <a:chOff x="5042425" y="2895737"/>
              <a:chExt cx="354618" cy="551668"/>
            </a:xfrm>
          </p:grpSpPr>
          <p:grpSp>
            <p:nvGrpSpPr>
              <p:cNvPr id="951" name="Group 950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956" name="Isosceles Triangle 955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Isosceles Triangle 956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52" name="Group 951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954" name="Oval 953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55" name="TextBox 954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953" name="Straight Connector 952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27" name="Group 926"/>
            <p:cNvGrpSpPr/>
            <p:nvPr/>
          </p:nvGrpSpPr>
          <p:grpSpPr>
            <a:xfrm>
              <a:off x="7528364" y="1700619"/>
              <a:ext cx="201094" cy="214558"/>
              <a:chOff x="5289308" y="2822780"/>
              <a:chExt cx="197092" cy="206075"/>
            </a:xfrm>
          </p:grpSpPr>
          <p:grpSp>
            <p:nvGrpSpPr>
              <p:cNvPr id="946" name="Group 94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948" name="Straight Connector 94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9" name="Straight Connector 94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0" name="Straight Connector 94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7" name="Oval 94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8" name="Group 927"/>
            <p:cNvGrpSpPr/>
            <p:nvPr/>
          </p:nvGrpSpPr>
          <p:grpSpPr>
            <a:xfrm>
              <a:off x="7909364" y="1697760"/>
              <a:ext cx="201094" cy="214558"/>
              <a:chOff x="5289308" y="2822780"/>
              <a:chExt cx="197092" cy="206075"/>
            </a:xfrm>
          </p:grpSpPr>
          <p:grpSp>
            <p:nvGrpSpPr>
              <p:cNvPr id="941" name="Group 940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943" name="Straight Connector 942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4" name="Straight Connector 943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5" name="Straight Connector 944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42" name="Oval 941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29" name="Group 928"/>
            <p:cNvGrpSpPr/>
            <p:nvPr/>
          </p:nvGrpSpPr>
          <p:grpSpPr>
            <a:xfrm>
              <a:off x="8290364" y="1718024"/>
              <a:ext cx="201094" cy="214558"/>
              <a:chOff x="5289308" y="2822780"/>
              <a:chExt cx="197092" cy="206075"/>
            </a:xfrm>
          </p:grpSpPr>
          <p:grpSp>
            <p:nvGrpSpPr>
              <p:cNvPr id="936" name="Group 93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0" name="Straight Connector 93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37" name="Oval 93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30" name="Straight Connector 929"/>
            <p:cNvCxnSpPr>
              <a:stCxn id="957" idx="3"/>
            </p:cNvCxnSpPr>
            <p:nvPr/>
          </p:nvCxnSpPr>
          <p:spPr>
            <a:xfrm flipV="1">
              <a:off x="7038226" y="1826352"/>
              <a:ext cx="501884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1" name="Straight Connector 930"/>
            <p:cNvCxnSpPr/>
            <p:nvPr/>
          </p:nvCxnSpPr>
          <p:spPr>
            <a:xfrm flipV="1">
              <a:off x="7289168" y="1217044"/>
              <a:ext cx="0" cy="609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2" name="Straight Connector 931"/>
            <p:cNvCxnSpPr>
              <a:stCxn id="964" idx="3"/>
            </p:cNvCxnSpPr>
            <p:nvPr/>
          </p:nvCxnSpPr>
          <p:spPr>
            <a:xfrm flipV="1">
              <a:off x="7035019" y="1222478"/>
              <a:ext cx="25414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3" name="Straight Connector 932"/>
            <p:cNvCxnSpPr/>
            <p:nvPr/>
          </p:nvCxnSpPr>
          <p:spPr>
            <a:xfrm>
              <a:off x="7724206" y="1826353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4" name="Straight Connector 933"/>
            <p:cNvCxnSpPr/>
            <p:nvPr/>
          </p:nvCxnSpPr>
          <p:spPr>
            <a:xfrm>
              <a:off x="8098881" y="1823260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5" name="Straight Arrow Connector 934"/>
            <p:cNvCxnSpPr/>
            <p:nvPr/>
          </p:nvCxnSpPr>
          <p:spPr>
            <a:xfrm flipV="1">
              <a:off x="8492318" y="1817141"/>
              <a:ext cx="335996" cy="47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8" name="Group 327"/>
          <p:cNvGrpSpPr/>
          <p:nvPr/>
        </p:nvGrpSpPr>
        <p:grpSpPr>
          <a:xfrm>
            <a:off x="6212045" y="2239425"/>
            <a:ext cx="2119507" cy="1178251"/>
            <a:chOff x="6708807" y="767107"/>
            <a:chExt cx="2119507" cy="1178251"/>
          </a:xfrm>
        </p:grpSpPr>
        <p:grpSp>
          <p:nvGrpSpPr>
            <p:cNvPr id="885" name="Group 884"/>
            <p:cNvGrpSpPr/>
            <p:nvPr/>
          </p:nvGrpSpPr>
          <p:grpSpPr>
            <a:xfrm>
              <a:off x="6708807" y="767107"/>
              <a:ext cx="361819" cy="574377"/>
              <a:chOff x="5042425" y="2895737"/>
              <a:chExt cx="354618" cy="551668"/>
            </a:xfrm>
          </p:grpSpPr>
          <p:grpSp>
            <p:nvGrpSpPr>
              <p:cNvPr id="918" name="Group 917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923" name="Isosceles Triangle 922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4" name="Isosceles Triangle 923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9" name="Group 918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921" name="Oval 920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2" name="TextBox 921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920" name="Straight Connector 919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6" name="Group 885"/>
            <p:cNvGrpSpPr/>
            <p:nvPr/>
          </p:nvGrpSpPr>
          <p:grpSpPr>
            <a:xfrm>
              <a:off x="6712014" y="1370981"/>
              <a:ext cx="361819" cy="574377"/>
              <a:chOff x="5042425" y="2895737"/>
              <a:chExt cx="354618" cy="551668"/>
            </a:xfrm>
          </p:grpSpPr>
          <p:grpSp>
            <p:nvGrpSpPr>
              <p:cNvPr id="911" name="Group 910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916" name="Isosceles Triangle 915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7" name="Isosceles Triangle 916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912" name="Group 911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914" name="Oval 913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5" name="TextBox 914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913" name="Straight Connector 912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7" name="Group 886"/>
            <p:cNvGrpSpPr/>
            <p:nvPr/>
          </p:nvGrpSpPr>
          <p:grpSpPr>
            <a:xfrm>
              <a:off x="7528364" y="1700619"/>
              <a:ext cx="201094" cy="214558"/>
              <a:chOff x="5289308" y="2822780"/>
              <a:chExt cx="197092" cy="206075"/>
            </a:xfrm>
          </p:grpSpPr>
          <p:grpSp>
            <p:nvGrpSpPr>
              <p:cNvPr id="906" name="Group 90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908" name="Straight Connector 90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9" name="Straight Connector 90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0" name="Straight Connector 90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7" name="Oval 90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8" name="Group 887"/>
            <p:cNvGrpSpPr/>
            <p:nvPr/>
          </p:nvGrpSpPr>
          <p:grpSpPr>
            <a:xfrm>
              <a:off x="7909364" y="1697760"/>
              <a:ext cx="201094" cy="214558"/>
              <a:chOff x="5289308" y="2822780"/>
              <a:chExt cx="197092" cy="206075"/>
            </a:xfrm>
          </p:grpSpPr>
          <p:grpSp>
            <p:nvGrpSpPr>
              <p:cNvPr id="901" name="Group 900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903" name="Straight Connector 902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4" name="Straight Connector 903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5" name="Straight Connector 904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2" name="Oval 901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89" name="Group 888"/>
            <p:cNvGrpSpPr/>
            <p:nvPr/>
          </p:nvGrpSpPr>
          <p:grpSpPr>
            <a:xfrm>
              <a:off x="8290364" y="1718024"/>
              <a:ext cx="201094" cy="214558"/>
              <a:chOff x="5289308" y="2822780"/>
              <a:chExt cx="197092" cy="206075"/>
            </a:xfrm>
          </p:grpSpPr>
          <p:grpSp>
            <p:nvGrpSpPr>
              <p:cNvPr id="896" name="Group 89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98" name="Straight Connector 89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9" name="Straight Connector 89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Straight Connector 89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97" name="Oval 89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90" name="Straight Connector 889"/>
            <p:cNvCxnSpPr>
              <a:stCxn id="917" idx="3"/>
            </p:cNvCxnSpPr>
            <p:nvPr/>
          </p:nvCxnSpPr>
          <p:spPr>
            <a:xfrm flipV="1">
              <a:off x="7038226" y="1826352"/>
              <a:ext cx="501884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1" name="Straight Connector 890"/>
            <p:cNvCxnSpPr/>
            <p:nvPr/>
          </p:nvCxnSpPr>
          <p:spPr>
            <a:xfrm flipV="1">
              <a:off x="7289168" y="1217044"/>
              <a:ext cx="0" cy="609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2" name="Straight Connector 891"/>
            <p:cNvCxnSpPr>
              <a:stCxn id="924" idx="3"/>
            </p:cNvCxnSpPr>
            <p:nvPr/>
          </p:nvCxnSpPr>
          <p:spPr>
            <a:xfrm flipV="1">
              <a:off x="7035019" y="1222478"/>
              <a:ext cx="25414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3" name="Straight Connector 892"/>
            <p:cNvCxnSpPr/>
            <p:nvPr/>
          </p:nvCxnSpPr>
          <p:spPr>
            <a:xfrm>
              <a:off x="7724206" y="1826353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4" name="Straight Connector 893"/>
            <p:cNvCxnSpPr/>
            <p:nvPr/>
          </p:nvCxnSpPr>
          <p:spPr>
            <a:xfrm>
              <a:off x="8098881" y="1823260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5" name="Straight Arrow Connector 894"/>
            <p:cNvCxnSpPr/>
            <p:nvPr/>
          </p:nvCxnSpPr>
          <p:spPr>
            <a:xfrm flipV="1">
              <a:off x="8492318" y="1817141"/>
              <a:ext cx="335996" cy="47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9" name="Group 328"/>
          <p:cNvGrpSpPr/>
          <p:nvPr/>
        </p:nvGrpSpPr>
        <p:grpSpPr>
          <a:xfrm>
            <a:off x="6187641" y="3514631"/>
            <a:ext cx="2119507" cy="1178251"/>
            <a:chOff x="6708807" y="767107"/>
            <a:chExt cx="2119507" cy="1178251"/>
          </a:xfrm>
        </p:grpSpPr>
        <p:grpSp>
          <p:nvGrpSpPr>
            <p:cNvPr id="845" name="Group 844"/>
            <p:cNvGrpSpPr/>
            <p:nvPr/>
          </p:nvGrpSpPr>
          <p:grpSpPr>
            <a:xfrm>
              <a:off x="6708807" y="767107"/>
              <a:ext cx="361819" cy="574377"/>
              <a:chOff x="5042425" y="2895737"/>
              <a:chExt cx="354618" cy="551668"/>
            </a:xfrm>
          </p:grpSpPr>
          <p:grpSp>
            <p:nvGrpSpPr>
              <p:cNvPr id="878" name="Group 877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883" name="Isosceles Triangle 882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4" name="Isosceles Triangle 883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9" name="Group 878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881" name="Oval 880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2" name="TextBox 881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880" name="Straight Connector 879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6" name="Group 845"/>
            <p:cNvGrpSpPr/>
            <p:nvPr/>
          </p:nvGrpSpPr>
          <p:grpSpPr>
            <a:xfrm>
              <a:off x="6712014" y="1370981"/>
              <a:ext cx="361819" cy="574377"/>
              <a:chOff x="5042425" y="2895737"/>
              <a:chExt cx="354618" cy="551668"/>
            </a:xfrm>
          </p:grpSpPr>
          <p:grpSp>
            <p:nvGrpSpPr>
              <p:cNvPr id="871" name="Group 870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876" name="Isosceles Triangle 875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7" name="Isosceles Triangle 876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2" name="Group 871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874" name="Oval 873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5" name="TextBox 874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873" name="Straight Connector 872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7" name="Group 846"/>
            <p:cNvGrpSpPr/>
            <p:nvPr/>
          </p:nvGrpSpPr>
          <p:grpSpPr>
            <a:xfrm>
              <a:off x="7528364" y="1700619"/>
              <a:ext cx="201094" cy="214558"/>
              <a:chOff x="5289308" y="2822780"/>
              <a:chExt cx="197092" cy="206075"/>
            </a:xfrm>
          </p:grpSpPr>
          <p:grpSp>
            <p:nvGrpSpPr>
              <p:cNvPr id="866" name="Group 86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0" name="Straight Connector 86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7" name="Oval 86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8" name="Group 847"/>
            <p:cNvGrpSpPr/>
            <p:nvPr/>
          </p:nvGrpSpPr>
          <p:grpSpPr>
            <a:xfrm>
              <a:off x="7909364" y="1697760"/>
              <a:ext cx="201094" cy="214558"/>
              <a:chOff x="5289308" y="2822780"/>
              <a:chExt cx="197092" cy="206075"/>
            </a:xfrm>
          </p:grpSpPr>
          <p:grpSp>
            <p:nvGrpSpPr>
              <p:cNvPr id="861" name="Group 860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63" name="Straight Connector 862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4" name="Straight Connector 863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2" name="Oval 861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49" name="Group 848"/>
            <p:cNvGrpSpPr/>
            <p:nvPr/>
          </p:nvGrpSpPr>
          <p:grpSpPr>
            <a:xfrm>
              <a:off x="8290364" y="1718024"/>
              <a:ext cx="201094" cy="214558"/>
              <a:chOff x="5289308" y="2822780"/>
              <a:chExt cx="197092" cy="206075"/>
            </a:xfrm>
          </p:grpSpPr>
          <p:grpSp>
            <p:nvGrpSpPr>
              <p:cNvPr id="856" name="Group 85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58" name="Straight Connector 85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9" name="Straight Connector 85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0" name="Straight Connector 85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57" name="Oval 85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50" name="Straight Connector 849"/>
            <p:cNvCxnSpPr>
              <a:stCxn id="877" idx="3"/>
            </p:cNvCxnSpPr>
            <p:nvPr/>
          </p:nvCxnSpPr>
          <p:spPr>
            <a:xfrm flipV="1">
              <a:off x="7038226" y="1826352"/>
              <a:ext cx="501884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1" name="Straight Connector 850"/>
            <p:cNvCxnSpPr/>
            <p:nvPr/>
          </p:nvCxnSpPr>
          <p:spPr>
            <a:xfrm flipV="1">
              <a:off x="7289168" y="1217044"/>
              <a:ext cx="0" cy="609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2" name="Straight Connector 851"/>
            <p:cNvCxnSpPr>
              <a:stCxn id="884" idx="3"/>
            </p:cNvCxnSpPr>
            <p:nvPr/>
          </p:nvCxnSpPr>
          <p:spPr>
            <a:xfrm flipV="1">
              <a:off x="7035019" y="1222478"/>
              <a:ext cx="25414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3" name="Straight Connector 852"/>
            <p:cNvCxnSpPr/>
            <p:nvPr/>
          </p:nvCxnSpPr>
          <p:spPr>
            <a:xfrm>
              <a:off x="7724206" y="1826353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4" name="Straight Connector 853"/>
            <p:cNvCxnSpPr/>
            <p:nvPr/>
          </p:nvCxnSpPr>
          <p:spPr>
            <a:xfrm>
              <a:off x="8098881" y="1823260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5" name="Straight Arrow Connector 854"/>
            <p:cNvCxnSpPr/>
            <p:nvPr/>
          </p:nvCxnSpPr>
          <p:spPr>
            <a:xfrm flipV="1">
              <a:off x="8492318" y="1817141"/>
              <a:ext cx="335996" cy="47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0" name="Group 329"/>
          <p:cNvGrpSpPr/>
          <p:nvPr/>
        </p:nvGrpSpPr>
        <p:grpSpPr>
          <a:xfrm>
            <a:off x="6198793" y="4744624"/>
            <a:ext cx="2119507" cy="1178251"/>
            <a:chOff x="6708807" y="767107"/>
            <a:chExt cx="2119507" cy="1178251"/>
          </a:xfrm>
        </p:grpSpPr>
        <p:grpSp>
          <p:nvGrpSpPr>
            <p:cNvPr id="805" name="Group 804"/>
            <p:cNvGrpSpPr/>
            <p:nvPr/>
          </p:nvGrpSpPr>
          <p:grpSpPr>
            <a:xfrm>
              <a:off x="6708807" y="767107"/>
              <a:ext cx="361819" cy="574377"/>
              <a:chOff x="5042425" y="2895737"/>
              <a:chExt cx="354618" cy="551668"/>
            </a:xfrm>
          </p:grpSpPr>
          <p:grpSp>
            <p:nvGrpSpPr>
              <p:cNvPr id="838" name="Group 837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843" name="Isosceles Triangle 842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4" name="Isosceles Triangle 843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9" name="Group 838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841" name="Oval 840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2" name="TextBox 841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840" name="Straight Connector 839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6" name="Group 805"/>
            <p:cNvGrpSpPr/>
            <p:nvPr/>
          </p:nvGrpSpPr>
          <p:grpSpPr>
            <a:xfrm>
              <a:off x="6712014" y="1370981"/>
              <a:ext cx="361819" cy="574377"/>
              <a:chOff x="5042425" y="2895737"/>
              <a:chExt cx="354618" cy="551668"/>
            </a:xfrm>
          </p:grpSpPr>
          <p:grpSp>
            <p:nvGrpSpPr>
              <p:cNvPr id="831" name="Group 830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836" name="Isosceles Triangle 835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7" name="Isosceles Triangle 836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2" name="Group 831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834" name="Oval 833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5" name="TextBox 834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833" name="Straight Connector 832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7" name="Group 806"/>
            <p:cNvGrpSpPr/>
            <p:nvPr/>
          </p:nvGrpSpPr>
          <p:grpSpPr>
            <a:xfrm>
              <a:off x="7528364" y="1700619"/>
              <a:ext cx="201094" cy="214558"/>
              <a:chOff x="5289308" y="2822780"/>
              <a:chExt cx="197092" cy="206075"/>
            </a:xfrm>
          </p:grpSpPr>
          <p:grpSp>
            <p:nvGrpSpPr>
              <p:cNvPr id="826" name="Group 82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28" name="Straight Connector 82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9" name="Straight Connector 82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Straight Connector 82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7" name="Oval 82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8" name="Group 807"/>
            <p:cNvGrpSpPr/>
            <p:nvPr/>
          </p:nvGrpSpPr>
          <p:grpSpPr>
            <a:xfrm>
              <a:off x="7909364" y="1697760"/>
              <a:ext cx="201094" cy="214558"/>
              <a:chOff x="5289308" y="2822780"/>
              <a:chExt cx="197092" cy="206075"/>
            </a:xfrm>
          </p:grpSpPr>
          <p:grpSp>
            <p:nvGrpSpPr>
              <p:cNvPr id="821" name="Group 820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23" name="Straight Connector 822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4" name="Straight Connector 823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5" name="Straight Connector 824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22" name="Oval 821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09" name="Group 808"/>
            <p:cNvGrpSpPr/>
            <p:nvPr/>
          </p:nvGrpSpPr>
          <p:grpSpPr>
            <a:xfrm>
              <a:off x="8290364" y="1718024"/>
              <a:ext cx="201094" cy="214558"/>
              <a:chOff x="5289308" y="2822780"/>
              <a:chExt cx="197092" cy="206075"/>
            </a:xfrm>
          </p:grpSpPr>
          <p:grpSp>
            <p:nvGrpSpPr>
              <p:cNvPr id="816" name="Group 815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818" name="Straight Connector 817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9" name="Straight Connector 818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0" name="Straight Connector 819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17" name="Oval 816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10" name="Straight Connector 809"/>
            <p:cNvCxnSpPr>
              <a:stCxn id="837" idx="3"/>
            </p:cNvCxnSpPr>
            <p:nvPr/>
          </p:nvCxnSpPr>
          <p:spPr>
            <a:xfrm flipV="1">
              <a:off x="7038226" y="1826352"/>
              <a:ext cx="501884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1" name="Straight Connector 810"/>
            <p:cNvCxnSpPr/>
            <p:nvPr/>
          </p:nvCxnSpPr>
          <p:spPr>
            <a:xfrm flipV="1">
              <a:off x="7289168" y="1217044"/>
              <a:ext cx="0" cy="60930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2" name="Straight Connector 811"/>
            <p:cNvCxnSpPr>
              <a:stCxn id="844" idx="3"/>
            </p:cNvCxnSpPr>
            <p:nvPr/>
          </p:nvCxnSpPr>
          <p:spPr>
            <a:xfrm flipV="1">
              <a:off x="7035019" y="1222478"/>
              <a:ext cx="254149" cy="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3" name="Straight Connector 812"/>
            <p:cNvCxnSpPr/>
            <p:nvPr/>
          </p:nvCxnSpPr>
          <p:spPr>
            <a:xfrm>
              <a:off x="7724206" y="1826353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4" name="Straight Connector 813"/>
            <p:cNvCxnSpPr/>
            <p:nvPr/>
          </p:nvCxnSpPr>
          <p:spPr>
            <a:xfrm>
              <a:off x="8098881" y="1823260"/>
              <a:ext cx="203229" cy="5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5" name="Straight Arrow Connector 814"/>
            <p:cNvCxnSpPr/>
            <p:nvPr/>
          </p:nvCxnSpPr>
          <p:spPr>
            <a:xfrm flipV="1">
              <a:off x="8492318" y="1817141"/>
              <a:ext cx="335996" cy="471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2" name="Group 331"/>
          <p:cNvGrpSpPr/>
          <p:nvPr/>
        </p:nvGrpSpPr>
        <p:grpSpPr>
          <a:xfrm>
            <a:off x="1145276" y="899344"/>
            <a:ext cx="1325297" cy="831006"/>
            <a:chOff x="1600200" y="838200"/>
            <a:chExt cx="1219200" cy="1676400"/>
          </a:xfrm>
        </p:grpSpPr>
        <p:sp>
          <p:nvSpPr>
            <p:cNvPr id="801" name="Diamond 800"/>
            <p:cNvSpPr/>
            <p:nvPr/>
          </p:nvSpPr>
          <p:spPr>
            <a:xfrm>
              <a:off x="1600200" y="838200"/>
              <a:ext cx="1219200" cy="4572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Rectangle 801"/>
            <p:cNvSpPr/>
            <p:nvPr/>
          </p:nvSpPr>
          <p:spPr>
            <a:xfrm>
              <a:off x="1600200" y="1066800"/>
              <a:ext cx="12192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54" name="TextBox 653"/>
          <p:cNvSpPr txBox="1"/>
          <p:nvPr/>
        </p:nvSpPr>
        <p:spPr>
          <a:xfrm>
            <a:off x="1337146" y="1163216"/>
            <a:ext cx="932970" cy="41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RWT</a:t>
            </a:r>
          </a:p>
        </p:txBody>
      </p:sp>
      <p:grpSp>
        <p:nvGrpSpPr>
          <p:cNvPr id="655" name="Group 654"/>
          <p:cNvGrpSpPr/>
          <p:nvPr/>
        </p:nvGrpSpPr>
        <p:grpSpPr>
          <a:xfrm rot="16200000" flipH="1">
            <a:off x="2066019" y="2440175"/>
            <a:ext cx="240441" cy="192391"/>
            <a:chOff x="5289308" y="2822780"/>
            <a:chExt cx="197092" cy="206075"/>
          </a:xfrm>
        </p:grpSpPr>
        <p:grpSp>
          <p:nvGrpSpPr>
            <p:cNvPr id="796" name="Group 795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798" name="Straight Connector 797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9" name="Straight Connector 798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0" name="Straight Connector 799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97" name="Oval 796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6" name="Group 655"/>
          <p:cNvGrpSpPr/>
          <p:nvPr/>
        </p:nvGrpSpPr>
        <p:grpSpPr>
          <a:xfrm rot="16200000">
            <a:off x="1851194" y="1837088"/>
            <a:ext cx="361819" cy="574377"/>
            <a:chOff x="5042425" y="2895737"/>
            <a:chExt cx="354618" cy="551668"/>
          </a:xfrm>
        </p:grpSpPr>
        <p:grpSp>
          <p:nvGrpSpPr>
            <p:cNvPr id="789" name="Group 788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794" name="Isosceles Triangle 793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5" name="Isosceles Triangle 794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90" name="Group 789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792" name="Oval 791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3" name="TextBox 792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791" name="Straight Connector 790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7" name="Group 656"/>
          <p:cNvGrpSpPr/>
          <p:nvPr/>
        </p:nvGrpSpPr>
        <p:grpSpPr>
          <a:xfrm rot="16200000">
            <a:off x="1179757" y="1831973"/>
            <a:ext cx="361819" cy="574377"/>
            <a:chOff x="5042425" y="2895737"/>
            <a:chExt cx="354618" cy="551668"/>
          </a:xfrm>
        </p:grpSpPr>
        <p:grpSp>
          <p:nvGrpSpPr>
            <p:cNvPr id="782" name="Group 781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787" name="Isosceles Triangle 786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8" name="Isosceles Triangle 787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3" name="Group 782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785" name="Oval 784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6" name="TextBox 785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784" name="Straight Connector 783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8" name="Group 657"/>
          <p:cNvGrpSpPr/>
          <p:nvPr/>
        </p:nvGrpSpPr>
        <p:grpSpPr>
          <a:xfrm rot="16200000" flipH="1">
            <a:off x="1398647" y="2440175"/>
            <a:ext cx="240441" cy="192391"/>
            <a:chOff x="5289308" y="2822780"/>
            <a:chExt cx="197092" cy="206075"/>
          </a:xfrm>
        </p:grpSpPr>
        <p:grpSp>
          <p:nvGrpSpPr>
            <p:cNvPr id="777" name="Group 776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779" name="Straight Connector 778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0" name="Straight Connector 779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1" name="Straight Connector 780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78" name="Oval 777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60" name="Straight Connector 659"/>
          <p:cNvCxnSpPr>
            <a:endCxn id="795" idx="3"/>
          </p:cNvCxnSpPr>
          <p:nvPr/>
        </p:nvCxnSpPr>
        <p:spPr>
          <a:xfrm>
            <a:off x="2200286" y="1730350"/>
            <a:ext cx="0" cy="2486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>
          <a:xfrm>
            <a:off x="1518868" y="1730350"/>
            <a:ext cx="0" cy="24862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2" name="Straight Connector 661"/>
          <p:cNvCxnSpPr>
            <a:stCxn id="787" idx="3"/>
          </p:cNvCxnSpPr>
          <p:nvPr/>
        </p:nvCxnSpPr>
        <p:spPr>
          <a:xfrm>
            <a:off x="1528849" y="2253708"/>
            <a:ext cx="3464" cy="1903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3" name="Straight Connector 662"/>
          <p:cNvCxnSpPr/>
          <p:nvPr/>
        </p:nvCxnSpPr>
        <p:spPr>
          <a:xfrm>
            <a:off x="2199687" y="2250972"/>
            <a:ext cx="3464" cy="19306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>
            <a:stCxn id="768" idx="3"/>
          </p:cNvCxnSpPr>
          <p:nvPr/>
        </p:nvCxnSpPr>
        <p:spPr>
          <a:xfrm flipH="1">
            <a:off x="1907525" y="2947557"/>
            <a:ext cx="772538" cy="199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5" name="Straight Connector 664"/>
          <p:cNvCxnSpPr/>
          <p:nvPr/>
        </p:nvCxnSpPr>
        <p:spPr>
          <a:xfrm>
            <a:off x="2199217" y="2658811"/>
            <a:ext cx="3464" cy="29073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6" name="Group 665"/>
          <p:cNvGrpSpPr/>
          <p:nvPr/>
        </p:nvGrpSpPr>
        <p:grpSpPr>
          <a:xfrm>
            <a:off x="2680062" y="2238603"/>
            <a:ext cx="2561407" cy="1005503"/>
            <a:chOff x="2521687" y="1580636"/>
            <a:chExt cx="2561407" cy="1005503"/>
          </a:xfrm>
        </p:grpSpPr>
        <p:grpSp>
          <p:nvGrpSpPr>
            <p:cNvPr id="751" name="Group 750"/>
            <p:cNvGrpSpPr/>
            <p:nvPr/>
          </p:nvGrpSpPr>
          <p:grpSpPr>
            <a:xfrm>
              <a:off x="4721275" y="1580636"/>
              <a:ext cx="361819" cy="581162"/>
              <a:chOff x="5047206" y="2889220"/>
              <a:chExt cx="354618" cy="558185"/>
            </a:xfrm>
          </p:grpSpPr>
          <p:grpSp>
            <p:nvGrpSpPr>
              <p:cNvPr id="770" name="Group 769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775" name="Isosceles Triangle 774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6" name="Isosceles Triangle 775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1" name="Group 770"/>
              <p:cNvGrpSpPr/>
              <p:nvPr/>
            </p:nvGrpSpPr>
            <p:grpSpPr>
              <a:xfrm>
                <a:off x="5047206" y="2889220"/>
                <a:ext cx="354618" cy="369332"/>
                <a:chOff x="4757123" y="2785129"/>
                <a:chExt cx="335262" cy="369332"/>
              </a:xfrm>
            </p:grpSpPr>
            <p:sp>
              <p:nvSpPr>
                <p:cNvPr id="773" name="Oval 772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4" name="TextBox 773"/>
                <p:cNvSpPr txBox="1"/>
                <p:nvPr/>
              </p:nvSpPr>
              <p:spPr>
                <a:xfrm>
                  <a:off x="4757123" y="2785129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772" name="Straight Connector 771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2" name="Group 751"/>
            <p:cNvGrpSpPr/>
            <p:nvPr/>
          </p:nvGrpSpPr>
          <p:grpSpPr>
            <a:xfrm>
              <a:off x="2521687" y="1993040"/>
              <a:ext cx="1019294" cy="593099"/>
              <a:chOff x="2521687" y="1993040"/>
              <a:chExt cx="1019294" cy="593099"/>
            </a:xfrm>
          </p:grpSpPr>
          <p:sp>
            <p:nvSpPr>
              <p:cNvPr id="765" name="Flowchart: Sequential Access Storage 764"/>
              <p:cNvSpPr/>
              <p:nvPr/>
            </p:nvSpPr>
            <p:spPr>
              <a:xfrm rot="10800000" flipH="1">
                <a:off x="2996750" y="1993040"/>
                <a:ext cx="544231" cy="593099"/>
              </a:xfrm>
              <a:prstGeom prst="flowChartMagneticTap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66" name="Group 765"/>
              <p:cNvGrpSpPr/>
              <p:nvPr/>
            </p:nvGrpSpPr>
            <p:grpSpPr>
              <a:xfrm rot="16200000" flipV="1">
                <a:off x="2542606" y="2149666"/>
                <a:ext cx="238010" cy="279848"/>
                <a:chOff x="7086600" y="1124655"/>
                <a:chExt cx="228600" cy="399345"/>
              </a:xfrm>
              <a:solidFill>
                <a:schemeClr val="bg1"/>
              </a:solidFill>
            </p:grpSpPr>
            <p:sp>
              <p:nvSpPr>
                <p:cNvPr id="768" name="Isosceles Triangle 767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9" name="Isosceles Triangle 768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67" name="Straight Connector 766"/>
              <p:cNvCxnSpPr/>
              <p:nvPr/>
            </p:nvCxnSpPr>
            <p:spPr>
              <a:xfrm flipH="1" flipV="1">
                <a:off x="2801536" y="2282410"/>
                <a:ext cx="467329" cy="71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53" name="Group 752"/>
            <p:cNvGrpSpPr/>
            <p:nvPr/>
          </p:nvGrpSpPr>
          <p:grpSpPr>
            <a:xfrm>
              <a:off x="3771319" y="1924759"/>
              <a:ext cx="201094" cy="214558"/>
              <a:chOff x="5289308" y="2822780"/>
              <a:chExt cx="197092" cy="206075"/>
            </a:xfrm>
          </p:grpSpPr>
          <p:grpSp>
            <p:nvGrpSpPr>
              <p:cNvPr id="760" name="Group 759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762" name="Straight Connector 761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3" name="Straight Connector 762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4" name="Straight Connector 763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1" name="Oval 760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54" name="Group 753"/>
            <p:cNvGrpSpPr/>
            <p:nvPr/>
          </p:nvGrpSpPr>
          <p:grpSpPr>
            <a:xfrm rot="16200000" flipV="1">
              <a:off x="4254661" y="1907476"/>
              <a:ext cx="238010" cy="279848"/>
              <a:chOff x="7086600" y="1124655"/>
              <a:chExt cx="228600" cy="399345"/>
            </a:xfrm>
            <a:solidFill>
              <a:schemeClr val="bg1"/>
            </a:solidFill>
          </p:grpSpPr>
          <p:sp>
            <p:nvSpPr>
              <p:cNvPr id="758" name="Isosceles Triangle 757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9" name="Isosceles Triangle 758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55" name="Straight Connector 754"/>
            <p:cNvCxnSpPr/>
            <p:nvPr/>
          </p:nvCxnSpPr>
          <p:spPr>
            <a:xfrm>
              <a:off x="3540981" y="2036962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6" name="Straight Connector 755"/>
            <p:cNvCxnSpPr/>
            <p:nvPr/>
          </p:nvCxnSpPr>
          <p:spPr>
            <a:xfrm>
              <a:off x="3972413" y="2043435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7" name="Straight Connector 756"/>
            <p:cNvCxnSpPr/>
            <p:nvPr/>
          </p:nvCxnSpPr>
          <p:spPr>
            <a:xfrm>
              <a:off x="4513590" y="2043435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7" name="Group 666"/>
          <p:cNvGrpSpPr/>
          <p:nvPr/>
        </p:nvGrpSpPr>
        <p:grpSpPr>
          <a:xfrm>
            <a:off x="2685372" y="4120991"/>
            <a:ext cx="2556529" cy="998717"/>
            <a:chOff x="2521687" y="1587422"/>
            <a:chExt cx="2556529" cy="998717"/>
          </a:xfrm>
        </p:grpSpPr>
        <p:grpSp>
          <p:nvGrpSpPr>
            <p:cNvPr id="725" name="Group 724"/>
            <p:cNvGrpSpPr/>
            <p:nvPr/>
          </p:nvGrpSpPr>
          <p:grpSpPr>
            <a:xfrm>
              <a:off x="4716397" y="1587422"/>
              <a:ext cx="361819" cy="574377"/>
              <a:chOff x="5042425" y="2895737"/>
              <a:chExt cx="354618" cy="551668"/>
            </a:xfrm>
          </p:grpSpPr>
          <p:grpSp>
            <p:nvGrpSpPr>
              <p:cNvPr id="744" name="Group 743"/>
              <p:cNvGrpSpPr/>
              <p:nvPr/>
            </p:nvGrpSpPr>
            <p:grpSpPr>
              <a:xfrm rot="16200000" flipV="1">
                <a:off x="5110705" y="3195965"/>
                <a:ext cx="228600" cy="274279"/>
                <a:chOff x="7086600" y="1124655"/>
                <a:chExt cx="228600" cy="399345"/>
              </a:xfrm>
              <a:solidFill>
                <a:schemeClr val="tx1"/>
              </a:solidFill>
            </p:grpSpPr>
            <p:sp>
              <p:nvSpPr>
                <p:cNvPr id="749" name="Isosceles Triangle 748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0" name="Isosceles Triangle 749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5" name="Group 744"/>
              <p:cNvGrpSpPr/>
              <p:nvPr/>
            </p:nvGrpSpPr>
            <p:grpSpPr>
              <a:xfrm>
                <a:off x="5042425" y="2895737"/>
                <a:ext cx="354618" cy="369332"/>
                <a:chOff x="4752603" y="2791646"/>
                <a:chExt cx="335262" cy="369332"/>
              </a:xfrm>
            </p:grpSpPr>
            <p:sp>
              <p:nvSpPr>
                <p:cNvPr id="747" name="Oval 746"/>
                <p:cNvSpPr/>
                <p:nvPr/>
              </p:nvSpPr>
              <p:spPr>
                <a:xfrm>
                  <a:off x="4797504" y="2861045"/>
                  <a:ext cx="274279" cy="230534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8" name="TextBox 747"/>
                <p:cNvSpPr txBox="1"/>
                <p:nvPr/>
              </p:nvSpPr>
              <p:spPr>
                <a:xfrm>
                  <a:off x="4752603" y="2791646"/>
                  <a:ext cx="3352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M</a:t>
                  </a:r>
                </a:p>
              </p:txBody>
            </p:sp>
          </p:grpSp>
          <p:cxnSp>
            <p:nvCxnSpPr>
              <p:cNvPr id="746" name="Straight Connector 745"/>
              <p:cNvCxnSpPr/>
              <p:nvPr/>
            </p:nvCxnSpPr>
            <p:spPr>
              <a:xfrm>
                <a:off x="5234975" y="3202252"/>
                <a:ext cx="0" cy="12563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6" name="Group 725"/>
            <p:cNvGrpSpPr/>
            <p:nvPr/>
          </p:nvGrpSpPr>
          <p:grpSpPr>
            <a:xfrm>
              <a:off x="2521687" y="1993040"/>
              <a:ext cx="1019294" cy="593099"/>
              <a:chOff x="2521687" y="1993040"/>
              <a:chExt cx="1019294" cy="593099"/>
            </a:xfrm>
          </p:grpSpPr>
          <p:sp>
            <p:nvSpPr>
              <p:cNvPr id="739" name="Flowchart: Sequential Access Storage 738"/>
              <p:cNvSpPr/>
              <p:nvPr/>
            </p:nvSpPr>
            <p:spPr>
              <a:xfrm rot="10800000" flipH="1">
                <a:off x="2996750" y="1993040"/>
                <a:ext cx="544231" cy="593099"/>
              </a:xfrm>
              <a:prstGeom prst="flowChartMagneticTap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40" name="Group 739"/>
              <p:cNvGrpSpPr/>
              <p:nvPr/>
            </p:nvGrpSpPr>
            <p:grpSpPr>
              <a:xfrm rot="16200000" flipV="1">
                <a:off x="2542606" y="2149666"/>
                <a:ext cx="238010" cy="279848"/>
                <a:chOff x="7086600" y="1124655"/>
                <a:chExt cx="228600" cy="399345"/>
              </a:xfrm>
              <a:solidFill>
                <a:schemeClr val="bg1"/>
              </a:solidFill>
            </p:grpSpPr>
            <p:sp>
              <p:nvSpPr>
                <p:cNvPr id="742" name="Isosceles Triangle 741"/>
                <p:cNvSpPr/>
                <p:nvPr/>
              </p:nvSpPr>
              <p:spPr>
                <a:xfrm>
                  <a:off x="7086600" y="1295400"/>
                  <a:ext cx="228600" cy="228600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3" name="Isosceles Triangle 742"/>
                <p:cNvSpPr/>
                <p:nvPr/>
              </p:nvSpPr>
              <p:spPr>
                <a:xfrm flipV="1">
                  <a:off x="7086600" y="1124655"/>
                  <a:ext cx="228600" cy="200378"/>
                </a:xfrm>
                <a:prstGeom prst="triangle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41" name="Straight Connector 740"/>
              <p:cNvCxnSpPr/>
              <p:nvPr/>
            </p:nvCxnSpPr>
            <p:spPr>
              <a:xfrm flipH="1" flipV="1">
                <a:off x="2801536" y="2282410"/>
                <a:ext cx="467329" cy="71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7" name="Group 726"/>
            <p:cNvGrpSpPr/>
            <p:nvPr/>
          </p:nvGrpSpPr>
          <p:grpSpPr>
            <a:xfrm>
              <a:off x="3771319" y="1924759"/>
              <a:ext cx="201094" cy="214558"/>
              <a:chOff x="5289308" y="2822780"/>
              <a:chExt cx="197092" cy="206075"/>
            </a:xfrm>
          </p:grpSpPr>
          <p:grpSp>
            <p:nvGrpSpPr>
              <p:cNvPr id="734" name="Group 733"/>
              <p:cNvGrpSpPr/>
              <p:nvPr/>
            </p:nvGrpSpPr>
            <p:grpSpPr>
              <a:xfrm>
                <a:off x="5312332" y="2837468"/>
                <a:ext cx="174068" cy="191387"/>
                <a:chOff x="3505200" y="1134720"/>
                <a:chExt cx="304800" cy="165193"/>
              </a:xfrm>
            </p:grpSpPr>
            <p:cxnSp>
              <p:nvCxnSpPr>
                <p:cNvPr id="736" name="Straight Connector 735"/>
                <p:cNvCxnSpPr/>
                <p:nvPr/>
              </p:nvCxnSpPr>
              <p:spPr>
                <a:xfrm>
                  <a:off x="3505200" y="1134720"/>
                  <a:ext cx="0" cy="1606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7" name="Straight Connector 736"/>
                <p:cNvCxnSpPr/>
                <p:nvPr/>
              </p:nvCxnSpPr>
              <p:spPr>
                <a:xfrm>
                  <a:off x="3810000" y="1147513"/>
                  <a:ext cx="0" cy="15240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>
                  <a:off x="3505200" y="1147513"/>
                  <a:ext cx="304800" cy="137280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35" name="Oval 734"/>
              <p:cNvSpPr/>
              <p:nvPr/>
            </p:nvSpPr>
            <p:spPr>
              <a:xfrm flipV="1">
                <a:off x="5289308" y="2822780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8" name="Group 727"/>
            <p:cNvGrpSpPr/>
            <p:nvPr/>
          </p:nvGrpSpPr>
          <p:grpSpPr>
            <a:xfrm rot="16200000" flipV="1">
              <a:off x="4254661" y="1907476"/>
              <a:ext cx="238010" cy="279848"/>
              <a:chOff x="7086600" y="1124655"/>
              <a:chExt cx="228600" cy="399345"/>
            </a:xfrm>
            <a:solidFill>
              <a:schemeClr val="bg1"/>
            </a:solidFill>
          </p:grpSpPr>
          <p:sp>
            <p:nvSpPr>
              <p:cNvPr id="732" name="Isosceles Triangle 731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3" name="Isosceles Triangle 732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29" name="Straight Connector 728"/>
            <p:cNvCxnSpPr/>
            <p:nvPr/>
          </p:nvCxnSpPr>
          <p:spPr>
            <a:xfrm>
              <a:off x="3540981" y="2036962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0" name="Straight Connector 729"/>
            <p:cNvCxnSpPr/>
            <p:nvPr/>
          </p:nvCxnSpPr>
          <p:spPr>
            <a:xfrm>
              <a:off x="3972413" y="2043435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1" name="Straight Connector 730"/>
            <p:cNvCxnSpPr/>
            <p:nvPr/>
          </p:nvCxnSpPr>
          <p:spPr>
            <a:xfrm>
              <a:off x="4513590" y="2043435"/>
              <a:ext cx="25366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68" name="Straight Connector 667"/>
          <p:cNvCxnSpPr>
            <a:stCxn id="750" idx="3"/>
            <a:endCxn id="876" idx="3"/>
          </p:cNvCxnSpPr>
          <p:nvPr/>
        </p:nvCxnSpPr>
        <p:spPr>
          <a:xfrm flipV="1">
            <a:off x="5206294" y="4573876"/>
            <a:ext cx="1030917" cy="24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9" name="Straight Connector 668"/>
          <p:cNvCxnSpPr>
            <a:endCxn id="923" idx="3"/>
          </p:cNvCxnSpPr>
          <p:nvPr/>
        </p:nvCxnSpPr>
        <p:spPr>
          <a:xfrm flipV="1">
            <a:off x="5627023" y="2694796"/>
            <a:ext cx="631385" cy="59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0" name="Straight Connector 669"/>
          <p:cNvCxnSpPr/>
          <p:nvPr/>
        </p:nvCxnSpPr>
        <p:spPr>
          <a:xfrm flipV="1">
            <a:off x="5545521" y="1978974"/>
            <a:ext cx="0" cy="38218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1" name="Straight Connector 670"/>
          <p:cNvCxnSpPr>
            <a:stCxn id="836" idx="3"/>
          </p:cNvCxnSpPr>
          <p:nvPr/>
        </p:nvCxnSpPr>
        <p:spPr>
          <a:xfrm flipH="1">
            <a:off x="5545521" y="5803869"/>
            <a:ext cx="702842" cy="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Straight Connector 671"/>
          <p:cNvCxnSpPr/>
          <p:nvPr/>
        </p:nvCxnSpPr>
        <p:spPr>
          <a:xfrm flipH="1">
            <a:off x="5547616" y="3296263"/>
            <a:ext cx="702842" cy="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3" name="Straight Connector 672"/>
          <p:cNvCxnSpPr/>
          <p:nvPr/>
        </p:nvCxnSpPr>
        <p:spPr>
          <a:xfrm flipH="1">
            <a:off x="5547616" y="1987422"/>
            <a:ext cx="702842" cy="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4" name="Straight Connector 673"/>
          <p:cNvCxnSpPr>
            <a:stCxn id="776" idx="3"/>
          </p:cNvCxnSpPr>
          <p:nvPr/>
        </p:nvCxnSpPr>
        <p:spPr>
          <a:xfrm flipV="1">
            <a:off x="5200984" y="2700760"/>
            <a:ext cx="268337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Straight Connector 674"/>
          <p:cNvCxnSpPr/>
          <p:nvPr/>
        </p:nvCxnSpPr>
        <p:spPr>
          <a:xfrm>
            <a:off x="5896942" y="2058448"/>
            <a:ext cx="0" cy="1155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6" name="Straight Connector 675"/>
          <p:cNvCxnSpPr/>
          <p:nvPr/>
        </p:nvCxnSpPr>
        <p:spPr>
          <a:xfrm>
            <a:off x="5899037" y="3340579"/>
            <a:ext cx="0" cy="11556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7" name="Straight Connector 676"/>
          <p:cNvCxnSpPr/>
          <p:nvPr/>
        </p:nvCxnSpPr>
        <p:spPr>
          <a:xfrm>
            <a:off x="5896942" y="4622149"/>
            <a:ext cx="0" cy="57784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8" name="Straight Connector 677"/>
          <p:cNvCxnSpPr/>
          <p:nvPr/>
        </p:nvCxnSpPr>
        <p:spPr>
          <a:xfrm flipV="1">
            <a:off x="5899037" y="5191723"/>
            <a:ext cx="342261" cy="2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9" name="Straight Connector 678"/>
          <p:cNvCxnSpPr/>
          <p:nvPr/>
        </p:nvCxnSpPr>
        <p:spPr>
          <a:xfrm flipV="1">
            <a:off x="5906721" y="3968582"/>
            <a:ext cx="342261" cy="2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0" name="Straight Connector 679"/>
          <p:cNvCxnSpPr/>
          <p:nvPr/>
        </p:nvCxnSpPr>
        <p:spPr>
          <a:xfrm flipV="1">
            <a:off x="5899037" y="1386847"/>
            <a:ext cx="342261" cy="28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1" name="Straight Connector 680"/>
          <p:cNvCxnSpPr/>
          <p:nvPr/>
        </p:nvCxnSpPr>
        <p:spPr>
          <a:xfrm flipH="1">
            <a:off x="5901783" y="1386846"/>
            <a:ext cx="4938" cy="5565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2" name="Straight Connector 681"/>
          <p:cNvCxnSpPr/>
          <p:nvPr/>
        </p:nvCxnSpPr>
        <p:spPr>
          <a:xfrm>
            <a:off x="1524465" y="2658811"/>
            <a:ext cx="8177" cy="216434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3" name="Straight Connector 682"/>
          <p:cNvCxnSpPr>
            <a:stCxn id="742" idx="3"/>
          </p:cNvCxnSpPr>
          <p:nvPr/>
        </p:nvCxnSpPr>
        <p:spPr>
          <a:xfrm flipH="1">
            <a:off x="1524465" y="4823159"/>
            <a:ext cx="11609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4" name="Group 683"/>
          <p:cNvGrpSpPr/>
          <p:nvPr/>
        </p:nvGrpSpPr>
        <p:grpSpPr>
          <a:xfrm rot="16200000" flipV="1">
            <a:off x="3438937" y="6143187"/>
            <a:ext cx="238010" cy="279852"/>
            <a:chOff x="7086600" y="1124652"/>
            <a:chExt cx="228600" cy="399348"/>
          </a:xfrm>
          <a:solidFill>
            <a:srgbClr val="FF0000"/>
          </a:solidFill>
        </p:grpSpPr>
        <p:sp>
          <p:nvSpPr>
            <p:cNvPr id="723" name="Isosceles Triangle 722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Isosceles Triangle 723"/>
            <p:cNvSpPr/>
            <p:nvPr/>
          </p:nvSpPr>
          <p:spPr>
            <a:xfrm flipV="1">
              <a:off x="7086600" y="1124652"/>
              <a:ext cx="228600" cy="200377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5" name="Group 684"/>
          <p:cNvGrpSpPr/>
          <p:nvPr/>
        </p:nvGrpSpPr>
        <p:grpSpPr>
          <a:xfrm rot="16200000" flipV="1">
            <a:off x="4245504" y="6143187"/>
            <a:ext cx="238010" cy="279852"/>
            <a:chOff x="7086600" y="1124652"/>
            <a:chExt cx="228600" cy="399348"/>
          </a:xfrm>
          <a:solidFill>
            <a:srgbClr val="FF0000"/>
          </a:solidFill>
        </p:grpSpPr>
        <p:sp>
          <p:nvSpPr>
            <p:cNvPr id="721" name="Isosceles Triangle 720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Isosceles Triangle 721"/>
            <p:cNvSpPr/>
            <p:nvPr/>
          </p:nvSpPr>
          <p:spPr>
            <a:xfrm flipV="1">
              <a:off x="7086600" y="1124652"/>
              <a:ext cx="228600" cy="200377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6" name="Flowchart: Terminator 685"/>
          <p:cNvSpPr/>
          <p:nvPr/>
        </p:nvSpPr>
        <p:spPr>
          <a:xfrm rot="16200000">
            <a:off x="2842545" y="6233136"/>
            <a:ext cx="223938" cy="119005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7" name="Straight Connector 686"/>
          <p:cNvCxnSpPr/>
          <p:nvPr/>
        </p:nvCxnSpPr>
        <p:spPr>
          <a:xfrm flipH="1">
            <a:off x="5352904" y="1274755"/>
            <a:ext cx="1066" cy="2225091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8" name="Freeform 687"/>
          <p:cNvSpPr/>
          <p:nvPr/>
        </p:nvSpPr>
        <p:spPr>
          <a:xfrm>
            <a:off x="3697811" y="1182073"/>
            <a:ext cx="638175" cy="731044"/>
          </a:xfrm>
          <a:custGeom>
            <a:avLst/>
            <a:gdLst>
              <a:gd name="connsiteX0" fmla="*/ 638175 w 638175"/>
              <a:gd name="connsiteY0" fmla="*/ 0 h 731044"/>
              <a:gd name="connsiteX1" fmla="*/ 638175 w 638175"/>
              <a:gd name="connsiteY1" fmla="*/ 728663 h 731044"/>
              <a:gd name="connsiteX2" fmla="*/ 0 w 638175"/>
              <a:gd name="connsiteY2" fmla="*/ 731044 h 731044"/>
              <a:gd name="connsiteX3" fmla="*/ 2381 w 638175"/>
              <a:gd name="connsiteY3" fmla="*/ 500063 h 731044"/>
              <a:gd name="connsiteX4" fmla="*/ 207168 w 638175"/>
              <a:gd name="connsiteY4" fmla="*/ 497682 h 731044"/>
              <a:gd name="connsiteX5" fmla="*/ 204787 w 638175"/>
              <a:gd name="connsiteY5" fmla="*/ 276225 h 731044"/>
              <a:gd name="connsiteX6" fmla="*/ 400050 w 638175"/>
              <a:gd name="connsiteY6" fmla="*/ 276225 h 731044"/>
              <a:gd name="connsiteX7" fmla="*/ 397668 w 638175"/>
              <a:gd name="connsiteY7" fmla="*/ 7144 h 731044"/>
              <a:gd name="connsiteX8" fmla="*/ 638175 w 638175"/>
              <a:gd name="connsiteY8" fmla="*/ 0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75" h="731044">
                <a:moveTo>
                  <a:pt x="638175" y="0"/>
                </a:moveTo>
                <a:lnTo>
                  <a:pt x="638175" y="728663"/>
                </a:lnTo>
                <a:lnTo>
                  <a:pt x="0" y="731044"/>
                </a:lnTo>
                <a:cubicBezTo>
                  <a:pt x="794" y="654050"/>
                  <a:pt x="1587" y="577057"/>
                  <a:pt x="2381" y="500063"/>
                </a:cubicBezTo>
                <a:lnTo>
                  <a:pt x="207168" y="497682"/>
                </a:lnTo>
                <a:cubicBezTo>
                  <a:pt x="206374" y="423863"/>
                  <a:pt x="205581" y="350044"/>
                  <a:pt x="204787" y="276225"/>
                </a:cubicBezTo>
                <a:lnTo>
                  <a:pt x="400050" y="276225"/>
                </a:lnTo>
                <a:lnTo>
                  <a:pt x="397668" y="7144"/>
                </a:lnTo>
                <a:lnTo>
                  <a:pt x="638175" y="0"/>
                </a:lnTo>
                <a:close/>
              </a:path>
            </a:pathLst>
          </a:cu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9" name="Straight Connector 688"/>
          <p:cNvCxnSpPr/>
          <p:nvPr/>
        </p:nvCxnSpPr>
        <p:spPr>
          <a:xfrm>
            <a:off x="3004397" y="6292639"/>
            <a:ext cx="3788009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0" name="TextBox 689"/>
          <p:cNvSpPr txBox="1"/>
          <p:nvPr/>
        </p:nvSpPr>
        <p:spPr>
          <a:xfrm>
            <a:off x="2674773" y="5171434"/>
            <a:ext cx="151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HPSI “A”</a:t>
            </a:r>
          </a:p>
        </p:txBody>
      </p:sp>
      <p:sp>
        <p:nvSpPr>
          <p:cNvPr id="691" name="TextBox 690"/>
          <p:cNvSpPr txBox="1"/>
          <p:nvPr/>
        </p:nvSpPr>
        <p:spPr>
          <a:xfrm>
            <a:off x="2669463" y="2138197"/>
            <a:ext cx="151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HPSI “B”</a:t>
            </a:r>
          </a:p>
        </p:txBody>
      </p:sp>
      <p:sp>
        <p:nvSpPr>
          <p:cNvPr id="692" name="TextBox 691"/>
          <p:cNvSpPr txBox="1"/>
          <p:nvPr/>
        </p:nvSpPr>
        <p:spPr>
          <a:xfrm>
            <a:off x="6921552" y="1395130"/>
            <a:ext cx="190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2A COLD LEG</a:t>
            </a:r>
          </a:p>
        </p:txBody>
      </p:sp>
      <p:sp>
        <p:nvSpPr>
          <p:cNvPr id="693" name="TextBox 692"/>
          <p:cNvSpPr txBox="1"/>
          <p:nvPr/>
        </p:nvSpPr>
        <p:spPr>
          <a:xfrm>
            <a:off x="6955609" y="2705367"/>
            <a:ext cx="190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2B COLD LEG</a:t>
            </a:r>
          </a:p>
        </p:txBody>
      </p:sp>
      <p:sp>
        <p:nvSpPr>
          <p:cNvPr id="694" name="TextBox 693"/>
          <p:cNvSpPr txBox="1"/>
          <p:nvPr/>
        </p:nvSpPr>
        <p:spPr>
          <a:xfrm>
            <a:off x="6921551" y="4006095"/>
            <a:ext cx="190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1A COLD LEG</a:t>
            </a:r>
          </a:p>
        </p:txBody>
      </p:sp>
      <p:sp>
        <p:nvSpPr>
          <p:cNvPr id="695" name="TextBox 694"/>
          <p:cNvSpPr txBox="1"/>
          <p:nvPr/>
        </p:nvSpPr>
        <p:spPr>
          <a:xfrm>
            <a:off x="6955610" y="5212709"/>
            <a:ext cx="1900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1B COLD LEG</a:t>
            </a:r>
          </a:p>
        </p:txBody>
      </p:sp>
      <p:cxnSp>
        <p:nvCxnSpPr>
          <p:cNvPr id="696" name="Straight Connector 695"/>
          <p:cNvCxnSpPr/>
          <p:nvPr/>
        </p:nvCxnSpPr>
        <p:spPr>
          <a:xfrm flipV="1">
            <a:off x="5355308" y="3499846"/>
            <a:ext cx="1437098" cy="423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7" name="Straight Connector 696"/>
          <p:cNvCxnSpPr/>
          <p:nvPr/>
        </p:nvCxnSpPr>
        <p:spPr>
          <a:xfrm flipH="1">
            <a:off x="6792406" y="3298157"/>
            <a:ext cx="4054" cy="202112"/>
          </a:xfrm>
          <a:prstGeom prst="line">
            <a:avLst/>
          </a:prstGeom>
          <a:ln w="25400">
            <a:solidFill>
              <a:srgbClr val="0078C9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7" name="Freeform 346"/>
          <p:cNvSpPr/>
          <p:nvPr/>
        </p:nvSpPr>
        <p:spPr>
          <a:xfrm>
            <a:off x="2988721" y="3630632"/>
            <a:ext cx="638175" cy="731044"/>
          </a:xfrm>
          <a:custGeom>
            <a:avLst/>
            <a:gdLst>
              <a:gd name="connsiteX0" fmla="*/ 638175 w 638175"/>
              <a:gd name="connsiteY0" fmla="*/ 0 h 731044"/>
              <a:gd name="connsiteX1" fmla="*/ 638175 w 638175"/>
              <a:gd name="connsiteY1" fmla="*/ 728663 h 731044"/>
              <a:gd name="connsiteX2" fmla="*/ 0 w 638175"/>
              <a:gd name="connsiteY2" fmla="*/ 731044 h 731044"/>
              <a:gd name="connsiteX3" fmla="*/ 2381 w 638175"/>
              <a:gd name="connsiteY3" fmla="*/ 500063 h 731044"/>
              <a:gd name="connsiteX4" fmla="*/ 207168 w 638175"/>
              <a:gd name="connsiteY4" fmla="*/ 497682 h 731044"/>
              <a:gd name="connsiteX5" fmla="*/ 204787 w 638175"/>
              <a:gd name="connsiteY5" fmla="*/ 276225 h 731044"/>
              <a:gd name="connsiteX6" fmla="*/ 400050 w 638175"/>
              <a:gd name="connsiteY6" fmla="*/ 276225 h 731044"/>
              <a:gd name="connsiteX7" fmla="*/ 397668 w 638175"/>
              <a:gd name="connsiteY7" fmla="*/ 7144 h 731044"/>
              <a:gd name="connsiteX8" fmla="*/ 638175 w 638175"/>
              <a:gd name="connsiteY8" fmla="*/ 0 h 731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8175" h="731044">
                <a:moveTo>
                  <a:pt x="638175" y="0"/>
                </a:moveTo>
                <a:lnTo>
                  <a:pt x="638175" y="728663"/>
                </a:lnTo>
                <a:lnTo>
                  <a:pt x="0" y="731044"/>
                </a:lnTo>
                <a:cubicBezTo>
                  <a:pt x="794" y="654050"/>
                  <a:pt x="1587" y="577057"/>
                  <a:pt x="2381" y="500063"/>
                </a:cubicBezTo>
                <a:lnTo>
                  <a:pt x="207168" y="497682"/>
                </a:lnTo>
                <a:cubicBezTo>
                  <a:pt x="206374" y="423863"/>
                  <a:pt x="205581" y="350044"/>
                  <a:pt x="204787" y="276225"/>
                </a:cubicBezTo>
                <a:lnTo>
                  <a:pt x="400050" y="276225"/>
                </a:lnTo>
                <a:lnTo>
                  <a:pt x="397668" y="7144"/>
                </a:lnTo>
                <a:lnTo>
                  <a:pt x="63817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090044" y="4124590"/>
            <a:ext cx="300614" cy="240685"/>
            <a:chOff x="605776" y="4411623"/>
            <a:chExt cx="300614" cy="240685"/>
          </a:xfrm>
        </p:grpSpPr>
        <p:sp>
          <p:nvSpPr>
            <p:cNvPr id="348" name="Isosceles Triangle 347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Isosceles Triangle 348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8" name="TextBox 357"/>
          <p:cNvSpPr txBox="1"/>
          <p:nvPr/>
        </p:nvSpPr>
        <p:spPr>
          <a:xfrm>
            <a:off x="3390424" y="3921463"/>
            <a:ext cx="151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CH “A”</a:t>
            </a:r>
          </a:p>
        </p:txBody>
      </p:sp>
      <p:cxnSp>
        <p:nvCxnSpPr>
          <p:cNvPr id="363" name="Straight Connector 362"/>
          <p:cNvCxnSpPr/>
          <p:nvPr/>
        </p:nvCxnSpPr>
        <p:spPr>
          <a:xfrm flipH="1">
            <a:off x="1647854" y="4250695"/>
            <a:ext cx="442190" cy="26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Arrow Connector 332"/>
          <p:cNvCxnSpPr/>
          <p:nvPr/>
        </p:nvCxnSpPr>
        <p:spPr>
          <a:xfrm flipV="1">
            <a:off x="3622331" y="3740985"/>
            <a:ext cx="335996" cy="471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6" name="Group 335"/>
          <p:cNvGrpSpPr/>
          <p:nvPr/>
        </p:nvGrpSpPr>
        <p:grpSpPr>
          <a:xfrm>
            <a:off x="2040348" y="3155579"/>
            <a:ext cx="300614" cy="240685"/>
            <a:chOff x="605776" y="4411623"/>
            <a:chExt cx="300614" cy="240685"/>
          </a:xfrm>
        </p:grpSpPr>
        <p:sp>
          <p:nvSpPr>
            <p:cNvPr id="337" name="Isosceles Triangle 336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Isosceles Triangle 337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Group 338"/>
          <p:cNvGrpSpPr/>
          <p:nvPr/>
        </p:nvGrpSpPr>
        <p:grpSpPr>
          <a:xfrm rot="16200000">
            <a:off x="2386484" y="3625361"/>
            <a:ext cx="300614" cy="240685"/>
            <a:chOff x="605776" y="4411623"/>
            <a:chExt cx="300614" cy="240685"/>
          </a:xfrm>
        </p:grpSpPr>
        <p:sp>
          <p:nvSpPr>
            <p:cNvPr id="341" name="Isosceles Triangle 340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Isosceles Triangle 341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Group 342"/>
          <p:cNvGrpSpPr/>
          <p:nvPr/>
        </p:nvGrpSpPr>
        <p:grpSpPr>
          <a:xfrm>
            <a:off x="685323" y="1445381"/>
            <a:ext cx="300614" cy="240685"/>
            <a:chOff x="605776" y="4411623"/>
            <a:chExt cx="300614" cy="240685"/>
          </a:xfrm>
        </p:grpSpPr>
        <p:sp>
          <p:nvSpPr>
            <p:cNvPr id="345" name="Isosceles Triangle 344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Isosceles Triangle 345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0" name="Straight Connector 349"/>
          <p:cNvCxnSpPr>
            <a:endCxn id="346" idx="3"/>
          </p:cNvCxnSpPr>
          <p:nvPr/>
        </p:nvCxnSpPr>
        <p:spPr>
          <a:xfrm flipH="1">
            <a:off x="985937" y="1564385"/>
            <a:ext cx="164770" cy="267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Straight Connector 350"/>
          <p:cNvCxnSpPr/>
          <p:nvPr/>
        </p:nvCxnSpPr>
        <p:spPr>
          <a:xfrm flipH="1" flipV="1">
            <a:off x="1893119" y="3286649"/>
            <a:ext cx="142293" cy="286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 flipV="1">
            <a:off x="1907525" y="2933289"/>
            <a:ext cx="0" cy="35317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 flipH="1" flipV="1">
            <a:off x="2330877" y="3283600"/>
            <a:ext cx="218242" cy="304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stCxn id="342" idx="3"/>
          </p:cNvCxnSpPr>
          <p:nvPr/>
        </p:nvCxnSpPr>
        <p:spPr>
          <a:xfrm flipV="1">
            <a:off x="2538129" y="3275320"/>
            <a:ext cx="3715" cy="3200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>
            <a:endCxn id="341" idx="3"/>
          </p:cNvCxnSpPr>
          <p:nvPr/>
        </p:nvCxnSpPr>
        <p:spPr>
          <a:xfrm flipH="1" flipV="1">
            <a:off x="2535453" y="3896010"/>
            <a:ext cx="4533" cy="347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9" name="Straight Connector 358"/>
          <p:cNvCxnSpPr/>
          <p:nvPr/>
        </p:nvCxnSpPr>
        <p:spPr>
          <a:xfrm flipH="1">
            <a:off x="2384244" y="4243594"/>
            <a:ext cx="61328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1" name="Group 360"/>
          <p:cNvGrpSpPr/>
          <p:nvPr/>
        </p:nvGrpSpPr>
        <p:grpSpPr>
          <a:xfrm rot="16200000">
            <a:off x="5211505" y="2057171"/>
            <a:ext cx="300614" cy="240685"/>
            <a:chOff x="605776" y="4411623"/>
            <a:chExt cx="300614" cy="240685"/>
          </a:xfrm>
          <a:solidFill>
            <a:srgbClr val="0078C9"/>
          </a:solidFill>
        </p:grpSpPr>
        <p:sp>
          <p:nvSpPr>
            <p:cNvPr id="362" name="Isosceles Triangle 361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Isosceles Triangle 366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Group 367"/>
          <p:cNvGrpSpPr/>
          <p:nvPr/>
        </p:nvGrpSpPr>
        <p:grpSpPr>
          <a:xfrm rot="16200000">
            <a:off x="5205001" y="1638146"/>
            <a:ext cx="300614" cy="240685"/>
            <a:chOff x="605776" y="4411623"/>
            <a:chExt cx="300614" cy="240685"/>
          </a:xfrm>
          <a:solidFill>
            <a:srgbClr val="0078C9"/>
          </a:solidFill>
        </p:grpSpPr>
        <p:sp>
          <p:nvSpPr>
            <p:cNvPr id="369" name="Isosceles Triangle 368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Isosceles Triangle 369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Group 371"/>
          <p:cNvGrpSpPr/>
          <p:nvPr/>
        </p:nvGrpSpPr>
        <p:grpSpPr>
          <a:xfrm rot="16200000">
            <a:off x="272595" y="2136386"/>
            <a:ext cx="300614" cy="240685"/>
            <a:chOff x="605776" y="4411623"/>
            <a:chExt cx="300614" cy="240685"/>
          </a:xfrm>
          <a:solidFill>
            <a:srgbClr val="0078C9"/>
          </a:solidFill>
        </p:grpSpPr>
        <p:sp>
          <p:nvSpPr>
            <p:cNvPr id="373" name="Isosceles Triangle 372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Isosceles Triangle 373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5" name="Flowchart: Terminator 374"/>
          <p:cNvSpPr/>
          <p:nvPr/>
        </p:nvSpPr>
        <p:spPr>
          <a:xfrm rot="10800000">
            <a:off x="305235" y="2623960"/>
            <a:ext cx="223938" cy="119005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6" name="Straight Connector 375"/>
          <p:cNvCxnSpPr/>
          <p:nvPr/>
        </p:nvCxnSpPr>
        <p:spPr>
          <a:xfrm>
            <a:off x="424240" y="1567061"/>
            <a:ext cx="0" cy="1069234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8" name="Straight Connector 377"/>
          <p:cNvCxnSpPr/>
          <p:nvPr/>
        </p:nvCxnSpPr>
        <p:spPr>
          <a:xfrm>
            <a:off x="421563" y="1579796"/>
            <a:ext cx="238302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 flipH="1">
            <a:off x="6772747" y="5797017"/>
            <a:ext cx="2027" cy="486096"/>
          </a:xfrm>
          <a:prstGeom prst="line">
            <a:avLst/>
          </a:prstGeom>
          <a:ln w="25400">
            <a:solidFill>
              <a:srgbClr val="0078C9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/>
          <p:nvPr/>
        </p:nvCxnSpPr>
        <p:spPr>
          <a:xfrm flipH="1" flipV="1">
            <a:off x="1747066" y="3905761"/>
            <a:ext cx="4533" cy="3475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6" name="Group 385"/>
          <p:cNvGrpSpPr/>
          <p:nvPr/>
        </p:nvGrpSpPr>
        <p:grpSpPr>
          <a:xfrm rot="16200000">
            <a:off x="1603987" y="3635112"/>
            <a:ext cx="300614" cy="240685"/>
            <a:chOff x="605776" y="4411623"/>
            <a:chExt cx="300614" cy="240685"/>
          </a:xfrm>
        </p:grpSpPr>
        <p:sp>
          <p:nvSpPr>
            <p:cNvPr id="387" name="Isosceles Triangle 386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Isosceles Triangle 387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Group 388"/>
          <p:cNvGrpSpPr/>
          <p:nvPr/>
        </p:nvGrpSpPr>
        <p:grpSpPr>
          <a:xfrm>
            <a:off x="2718071" y="1747741"/>
            <a:ext cx="300614" cy="240685"/>
            <a:chOff x="605776" y="4411623"/>
            <a:chExt cx="300614" cy="240685"/>
          </a:xfrm>
          <a:solidFill>
            <a:srgbClr val="0078C9"/>
          </a:solidFill>
        </p:grpSpPr>
        <p:sp>
          <p:nvSpPr>
            <p:cNvPr id="390" name="Isosceles Triangle 389"/>
            <p:cNvSpPr/>
            <p:nvPr/>
          </p:nvSpPr>
          <p:spPr>
            <a:xfrm rot="16200000" flipV="1">
              <a:off x="566869" y="4450530"/>
              <a:ext cx="238010" cy="160195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Isosceles Triangle 390"/>
            <p:cNvSpPr/>
            <p:nvPr/>
          </p:nvSpPr>
          <p:spPr>
            <a:xfrm rot="16200000">
              <a:off x="717176" y="4463094"/>
              <a:ext cx="238010" cy="140418"/>
            </a:xfrm>
            <a:prstGeom prst="triangle">
              <a:avLst/>
            </a:prstGeom>
            <a:grpFill/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92" name="Flowchart: Terminator 391"/>
          <p:cNvSpPr/>
          <p:nvPr/>
        </p:nvSpPr>
        <p:spPr>
          <a:xfrm rot="16200000">
            <a:off x="3141869" y="1821480"/>
            <a:ext cx="222960" cy="108924"/>
          </a:xfrm>
          <a:prstGeom prst="flowChartTerminator">
            <a:avLst/>
          </a:prstGeom>
          <a:noFill/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Flowchart: Terminator 392"/>
          <p:cNvSpPr/>
          <p:nvPr/>
        </p:nvSpPr>
        <p:spPr>
          <a:xfrm rot="16200000">
            <a:off x="4726931" y="1209940"/>
            <a:ext cx="223938" cy="119005"/>
          </a:xfrm>
          <a:prstGeom prst="flowChartTerminator">
            <a:avLst/>
          </a:prstGeom>
          <a:noFill/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4" name="Straight Connector 393"/>
          <p:cNvCxnSpPr/>
          <p:nvPr/>
        </p:nvCxnSpPr>
        <p:spPr>
          <a:xfrm flipV="1">
            <a:off x="4899019" y="1271297"/>
            <a:ext cx="464131" cy="3458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/>
          <p:cNvCxnSpPr>
            <a:endCxn id="392" idx="0"/>
          </p:cNvCxnSpPr>
          <p:nvPr/>
        </p:nvCxnSpPr>
        <p:spPr>
          <a:xfrm>
            <a:off x="1744915" y="1871715"/>
            <a:ext cx="1453972" cy="4227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6" name="Straight Connector 405"/>
          <p:cNvCxnSpPr>
            <a:endCxn id="388" idx="3"/>
          </p:cNvCxnSpPr>
          <p:nvPr/>
        </p:nvCxnSpPr>
        <p:spPr>
          <a:xfrm>
            <a:off x="1755360" y="1860036"/>
            <a:ext cx="272" cy="1745112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9" name="Freeform 978"/>
          <p:cNvSpPr/>
          <p:nvPr/>
        </p:nvSpPr>
        <p:spPr>
          <a:xfrm>
            <a:off x="3329796" y="1813226"/>
            <a:ext cx="379562" cy="205848"/>
          </a:xfrm>
          <a:custGeom>
            <a:avLst/>
            <a:gdLst>
              <a:gd name="connsiteX0" fmla="*/ 0 w 379562"/>
              <a:gd name="connsiteY0" fmla="*/ 67332 h 205848"/>
              <a:gd name="connsiteX1" fmla="*/ 146649 w 379562"/>
              <a:gd name="connsiteY1" fmla="*/ 205355 h 205848"/>
              <a:gd name="connsiteX2" fmla="*/ 276046 w 379562"/>
              <a:gd name="connsiteY2" fmla="*/ 24200 h 205848"/>
              <a:gd name="connsiteX3" fmla="*/ 379562 w 379562"/>
              <a:gd name="connsiteY3" fmla="*/ 6948 h 2058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562" h="205848">
                <a:moveTo>
                  <a:pt x="0" y="67332"/>
                </a:moveTo>
                <a:cubicBezTo>
                  <a:pt x="50320" y="139938"/>
                  <a:pt x="100641" y="212544"/>
                  <a:pt x="146649" y="205355"/>
                </a:cubicBezTo>
                <a:cubicBezTo>
                  <a:pt x="192657" y="198166"/>
                  <a:pt x="237227" y="57268"/>
                  <a:pt x="276046" y="24200"/>
                </a:cubicBezTo>
                <a:cubicBezTo>
                  <a:pt x="314865" y="-8868"/>
                  <a:pt x="347213" y="-960"/>
                  <a:pt x="379562" y="6948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Freeform 979"/>
          <p:cNvSpPr/>
          <p:nvPr/>
        </p:nvSpPr>
        <p:spPr>
          <a:xfrm>
            <a:off x="4356340" y="1261768"/>
            <a:ext cx="422694" cy="240408"/>
          </a:xfrm>
          <a:custGeom>
            <a:avLst/>
            <a:gdLst>
              <a:gd name="connsiteX0" fmla="*/ 0 w 422694"/>
              <a:gd name="connsiteY0" fmla="*/ 14941 h 240408"/>
              <a:gd name="connsiteX1" fmla="*/ 69011 w 422694"/>
              <a:gd name="connsiteY1" fmla="*/ 14941 h 240408"/>
              <a:gd name="connsiteX2" fmla="*/ 129396 w 422694"/>
              <a:gd name="connsiteY2" fmla="*/ 170217 h 240408"/>
              <a:gd name="connsiteX3" fmla="*/ 267418 w 422694"/>
              <a:gd name="connsiteY3" fmla="*/ 239228 h 240408"/>
              <a:gd name="connsiteX4" fmla="*/ 293298 w 422694"/>
              <a:gd name="connsiteY4" fmla="*/ 118458 h 240408"/>
              <a:gd name="connsiteX5" fmla="*/ 319177 w 422694"/>
              <a:gd name="connsiteY5" fmla="*/ 23568 h 240408"/>
              <a:gd name="connsiteX6" fmla="*/ 388188 w 422694"/>
              <a:gd name="connsiteY6" fmla="*/ 14941 h 240408"/>
              <a:gd name="connsiteX7" fmla="*/ 422694 w 422694"/>
              <a:gd name="connsiteY7" fmla="*/ 14941 h 24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2694" h="240408">
                <a:moveTo>
                  <a:pt x="0" y="14941"/>
                </a:moveTo>
                <a:cubicBezTo>
                  <a:pt x="23722" y="2001"/>
                  <a:pt x="47445" y="-10938"/>
                  <a:pt x="69011" y="14941"/>
                </a:cubicBezTo>
                <a:cubicBezTo>
                  <a:pt x="90577" y="40820"/>
                  <a:pt x="96328" y="132836"/>
                  <a:pt x="129396" y="170217"/>
                </a:cubicBezTo>
                <a:cubicBezTo>
                  <a:pt x="162464" y="207598"/>
                  <a:pt x="240101" y="247855"/>
                  <a:pt x="267418" y="239228"/>
                </a:cubicBezTo>
                <a:cubicBezTo>
                  <a:pt x="294735" y="230602"/>
                  <a:pt x="284672" y="154401"/>
                  <a:pt x="293298" y="118458"/>
                </a:cubicBezTo>
                <a:cubicBezTo>
                  <a:pt x="301924" y="82515"/>
                  <a:pt x="303362" y="40821"/>
                  <a:pt x="319177" y="23568"/>
                </a:cubicBezTo>
                <a:cubicBezTo>
                  <a:pt x="334992" y="6315"/>
                  <a:pt x="370935" y="16379"/>
                  <a:pt x="388188" y="14941"/>
                </a:cubicBezTo>
                <a:cubicBezTo>
                  <a:pt x="405441" y="13503"/>
                  <a:pt x="414067" y="14222"/>
                  <a:pt x="422694" y="14941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TextBox 351"/>
          <p:cNvSpPr txBox="1"/>
          <p:nvPr/>
        </p:nvSpPr>
        <p:spPr>
          <a:xfrm>
            <a:off x="219076" y="206651"/>
            <a:ext cx="87725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a typeface="Verdana" pitchFamily="34" charset="0"/>
                <a:cs typeface="Verdana" pitchFamily="34" charset="0"/>
              </a:rPr>
              <a:t>Alternate RCS Makeup Connections</a:t>
            </a:r>
          </a:p>
        </p:txBody>
      </p:sp>
      <p:sp>
        <p:nvSpPr>
          <p:cNvPr id="356" name="TextBox 355"/>
          <p:cNvSpPr txBox="1"/>
          <p:nvPr/>
        </p:nvSpPr>
        <p:spPr>
          <a:xfrm>
            <a:off x="219074" y="6457344"/>
            <a:ext cx="54689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5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168662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407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" grpId="0" animBg="1"/>
      <p:bldP spid="377" grpId="0" animBg="1"/>
      <p:bldP spid="360" grpId="0" animBg="1"/>
      <p:bldP spid="364" grpId="0" animBg="1"/>
      <p:bldP spid="371" grpId="0" animBg="1"/>
      <p:bldP spid="366" grpId="0" animBg="1"/>
      <p:bldP spid="688" grpId="0" animBg="1"/>
      <p:bldP spid="979" grpId="0" animBg="1"/>
      <p:bldP spid="98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960842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6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1389" y="1159370"/>
            <a:ext cx="43692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Hydra-Cell Positive Displacement Pump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Max capability = 37 gpm @ 1200 psi @ 1150 RPM 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Baldor 480 VAC, 3 phase, 30 HP Motor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Variable Frequency Drive to control RPM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Pump, Motor, suction and discharge hoses contained on trailer. </a:t>
            </a:r>
            <a:endParaRPr lang="en-US" sz="2800" dirty="0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1887109"/>
            <a:ext cx="3928313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389" y="304800"/>
            <a:ext cx="79506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FLEX RCS Makeup Pump</a:t>
            </a:r>
          </a:p>
        </p:txBody>
      </p:sp>
    </p:spTree>
    <p:extLst>
      <p:ext uri="{BB962C8B-B14F-4D97-AF65-F5344CB8AC3E}">
        <p14:creationId xmlns:p14="http://schemas.microsoft.com/office/powerpoint/2010/main" val="2109011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 descr="Steam Generator | Definition &amp; Characteristics | nuclear-power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9720" y="657224"/>
            <a:ext cx="4249330" cy="571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3639121" imgH="1848559" progId="Word.Picture.8">
                  <p:embed/>
                </p:oleObj>
              </mc:Choice>
              <mc:Fallback>
                <p:oleObj name="Picture" r:id="rId3" imgW="3639121" imgH="1848559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7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620" y="2057400"/>
            <a:ext cx="46069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Secondary Plant Modifications</a:t>
            </a:r>
          </a:p>
        </p:txBody>
      </p:sp>
    </p:spTree>
    <p:extLst>
      <p:ext uri="{BB962C8B-B14F-4D97-AF65-F5344CB8AC3E}">
        <p14:creationId xmlns:p14="http://schemas.microsoft.com/office/powerpoint/2010/main" val="134610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47"/>
          <p:cNvSpPr/>
          <p:nvPr/>
        </p:nvSpPr>
        <p:spPr>
          <a:xfrm>
            <a:off x="2783319" y="1058592"/>
            <a:ext cx="1590783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>
            <a:off x="4734642" y="954246"/>
            <a:ext cx="946713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 rot="5400000">
            <a:off x="3934802" y="2700082"/>
            <a:ext cx="3253660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5680638" y="4207907"/>
            <a:ext cx="1011444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/>
          <p:cNvSpPr/>
          <p:nvPr/>
        </p:nvSpPr>
        <p:spPr>
          <a:xfrm rot="5400000">
            <a:off x="6005285" y="4894704"/>
            <a:ext cx="1135582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/>
          <p:cNvSpPr/>
          <p:nvPr/>
        </p:nvSpPr>
        <p:spPr>
          <a:xfrm rot="5400000">
            <a:off x="2103503" y="1964489"/>
            <a:ext cx="1573779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202"/>
          </a:xfrm>
        </p:spPr>
        <p:txBody>
          <a:bodyPr>
            <a:noAutofit/>
          </a:bodyPr>
          <a:lstStyle/>
          <a:p>
            <a:pPr algn="ctr"/>
            <a:r>
              <a:rPr lang="en-US" b="1" dirty="0"/>
              <a:t>Primary SG Feed Connections</a:t>
            </a:r>
          </a:p>
        </p:txBody>
      </p:sp>
      <p:grpSp>
        <p:nvGrpSpPr>
          <p:cNvPr id="265" name="Group 264"/>
          <p:cNvGrpSpPr/>
          <p:nvPr/>
        </p:nvGrpSpPr>
        <p:grpSpPr>
          <a:xfrm>
            <a:off x="6339836" y="1229379"/>
            <a:ext cx="675050" cy="2078098"/>
            <a:chOff x="4090987" y="3072765"/>
            <a:chExt cx="962025" cy="2723832"/>
          </a:xfrm>
        </p:grpSpPr>
        <p:sp>
          <p:nvSpPr>
            <p:cNvPr id="495" name="Oval 494"/>
            <p:cNvSpPr/>
            <p:nvPr/>
          </p:nvSpPr>
          <p:spPr>
            <a:xfrm>
              <a:off x="4090987" y="3072765"/>
              <a:ext cx="962025" cy="7124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6" name="Rectangle 495"/>
            <p:cNvSpPr/>
            <p:nvPr/>
          </p:nvSpPr>
          <p:spPr>
            <a:xfrm>
              <a:off x="4090987" y="3429000"/>
              <a:ext cx="962025" cy="344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7" name="Trapezoid 496"/>
            <p:cNvSpPr/>
            <p:nvPr/>
          </p:nvSpPr>
          <p:spPr>
            <a:xfrm rot="10800000">
              <a:off x="4090987" y="3759835"/>
              <a:ext cx="962025" cy="58166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8" name="Oval 497"/>
            <p:cNvSpPr/>
            <p:nvPr/>
          </p:nvSpPr>
          <p:spPr>
            <a:xfrm>
              <a:off x="4238625" y="5191442"/>
              <a:ext cx="666750" cy="605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99" name="Rectangle 498"/>
            <p:cNvSpPr/>
            <p:nvPr/>
          </p:nvSpPr>
          <p:spPr>
            <a:xfrm>
              <a:off x="4238624" y="4341495"/>
              <a:ext cx="666750" cy="1152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800603" y="1281714"/>
            <a:ext cx="1088462" cy="1745406"/>
            <a:chOff x="1600200" y="838200"/>
            <a:chExt cx="1219200" cy="1676400"/>
          </a:xfrm>
        </p:grpSpPr>
        <p:sp>
          <p:nvSpPr>
            <p:cNvPr id="493" name="Diamond 492"/>
            <p:cNvSpPr/>
            <p:nvPr/>
          </p:nvSpPr>
          <p:spPr>
            <a:xfrm>
              <a:off x="1600200" y="838200"/>
              <a:ext cx="1219200" cy="4572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Rectangle 493"/>
            <p:cNvSpPr/>
            <p:nvPr/>
          </p:nvSpPr>
          <p:spPr>
            <a:xfrm>
              <a:off x="1600200" y="1066800"/>
              <a:ext cx="12192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7" name="Flowchart: Sequential Access Storage 266"/>
          <p:cNvSpPr/>
          <p:nvPr/>
        </p:nvSpPr>
        <p:spPr>
          <a:xfrm rot="10800000" flipH="1">
            <a:off x="2783319" y="5440493"/>
            <a:ext cx="544231" cy="593099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8" name="Group 267"/>
          <p:cNvGrpSpPr/>
          <p:nvPr/>
        </p:nvGrpSpPr>
        <p:grpSpPr>
          <a:xfrm>
            <a:off x="4062363" y="5378628"/>
            <a:ext cx="201094" cy="214558"/>
            <a:chOff x="5289308" y="2822780"/>
            <a:chExt cx="197092" cy="206075"/>
          </a:xfrm>
        </p:grpSpPr>
        <p:grpSp>
          <p:nvGrpSpPr>
            <p:cNvPr id="488" name="Group 487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490" name="Straight Connector 489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1" name="Straight Connector 490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2" name="Straight Connector 491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9" name="Oval 488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781166" y="3468490"/>
            <a:ext cx="1088462" cy="1745406"/>
            <a:chOff x="1600200" y="838200"/>
            <a:chExt cx="1219200" cy="1676400"/>
          </a:xfrm>
        </p:grpSpPr>
        <p:sp>
          <p:nvSpPr>
            <p:cNvPr id="486" name="Diamond 485"/>
            <p:cNvSpPr/>
            <p:nvPr/>
          </p:nvSpPr>
          <p:spPr>
            <a:xfrm>
              <a:off x="1600200" y="838200"/>
              <a:ext cx="1219200" cy="4572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1600200" y="1066800"/>
              <a:ext cx="12192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/>
          <p:cNvGrpSpPr/>
          <p:nvPr/>
        </p:nvGrpSpPr>
        <p:grpSpPr>
          <a:xfrm>
            <a:off x="7671258" y="1240711"/>
            <a:ext cx="675050" cy="2078098"/>
            <a:chOff x="4090987" y="3072765"/>
            <a:chExt cx="962025" cy="2723832"/>
          </a:xfrm>
        </p:grpSpPr>
        <p:sp>
          <p:nvSpPr>
            <p:cNvPr id="481" name="Oval 480"/>
            <p:cNvSpPr/>
            <p:nvPr/>
          </p:nvSpPr>
          <p:spPr>
            <a:xfrm>
              <a:off x="4090987" y="3072765"/>
              <a:ext cx="962025" cy="7124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2" name="Rectangle 481"/>
            <p:cNvSpPr/>
            <p:nvPr/>
          </p:nvSpPr>
          <p:spPr>
            <a:xfrm>
              <a:off x="4090987" y="3429000"/>
              <a:ext cx="962025" cy="344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3" name="Trapezoid 482"/>
            <p:cNvSpPr/>
            <p:nvPr/>
          </p:nvSpPr>
          <p:spPr>
            <a:xfrm rot="10800000">
              <a:off x="4090987" y="3759835"/>
              <a:ext cx="962025" cy="58166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4" name="Oval 483"/>
            <p:cNvSpPr/>
            <p:nvPr/>
          </p:nvSpPr>
          <p:spPr>
            <a:xfrm>
              <a:off x="4238625" y="5191442"/>
              <a:ext cx="666750" cy="605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85" name="Rectangle 484"/>
            <p:cNvSpPr/>
            <p:nvPr/>
          </p:nvSpPr>
          <p:spPr>
            <a:xfrm>
              <a:off x="4238624" y="4341495"/>
              <a:ext cx="666750" cy="1152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71" name="Group 270"/>
          <p:cNvGrpSpPr/>
          <p:nvPr/>
        </p:nvGrpSpPr>
        <p:grpSpPr>
          <a:xfrm rot="16200000">
            <a:off x="5986118" y="3010396"/>
            <a:ext cx="205205" cy="210260"/>
            <a:chOff x="5289308" y="2822780"/>
            <a:chExt cx="197092" cy="206075"/>
          </a:xfrm>
        </p:grpSpPr>
        <p:grpSp>
          <p:nvGrpSpPr>
            <p:cNvPr id="476" name="Group 475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478" name="Straight Connector 477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9" name="Straight Connector 478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0" name="Straight Connector 479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7" name="Oval 476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Group 271"/>
          <p:cNvGrpSpPr/>
          <p:nvPr/>
        </p:nvGrpSpPr>
        <p:grpSpPr>
          <a:xfrm rot="16200000" flipV="1">
            <a:off x="2501737" y="2744320"/>
            <a:ext cx="238010" cy="279848"/>
            <a:chOff x="7086600" y="1124655"/>
            <a:chExt cx="228600" cy="399345"/>
          </a:xfrm>
          <a:solidFill>
            <a:schemeClr val="tx1"/>
          </a:solidFill>
        </p:grpSpPr>
        <p:sp>
          <p:nvSpPr>
            <p:cNvPr id="474" name="Isosceles Triangle 473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Isosceles Triangle 474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Group 272"/>
          <p:cNvGrpSpPr/>
          <p:nvPr/>
        </p:nvGrpSpPr>
        <p:grpSpPr>
          <a:xfrm rot="10800000" flipV="1">
            <a:off x="2296974" y="4242084"/>
            <a:ext cx="233242" cy="285569"/>
            <a:chOff x="7086600" y="1124655"/>
            <a:chExt cx="228600" cy="399345"/>
          </a:xfrm>
          <a:solidFill>
            <a:schemeClr val="tx1"/>
          </a:solidFill>
        </p:grpSpPr>
        <p:sp>
          <p:nvSpPr>
            <p:cNvPr id="472" name="Isosceles Triangle 471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Isosceles Triangle 472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4" name="Group 273"/>
          <p:cNvGrpSpPr/>
          <p:nvPr/>
        </p:nvGrpSpPr>
        <p:grpSpPr>
          <a:xfrm rot="10800000" flipV="1">
            <a:off x="2296975" y="4910468"/>
            <a:ext cx="233242" cy="285569"/>
            <a:chOff x="7086600" y="1124655"/>
            <a:chExt cx="228600" cy="399345"/>
          </a:xfrm>
          <a:solidFill>
            <a:schemeClr val="tx1"/>
          </a:solidFill>
        </p:grpSpPr>
        <p:sp>
          <p:nvSpPr>
            <p:cNvPr id="470" name="Isosceles Triangle 469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Isosceles Triangle 470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Group 274"/>
          <p:cNvGrpSpPr/>
          <p:nvPr/>
        </p:nvGrpSpPr>
        <p:grpSpPr>
          <a:xfrm rot="16200000" flipV="1">
            <a:off x="1182825" y="5597357"/>
            <a:ext cx="238010" cy="279848"/>
            <a:chOff x="7086600" y="1124655"/>
            <a:chExt cx="228600" cy="399345"/>
          </a:xfrm>
          <a:solidFill>
            <a:schemeClr val="bg1"/>
          </a:solidFill>
        </p:grpSpPr>
        <p:sp>
          <p:nvSpPr>
            <p:cNvPr id="468" name="Isosceles Triangle 467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Isosceles Triangle 468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Group 275"/>
          <p:cNvGrpSpPr/>
          <p:nvPr/>
        </p:nvGrpSpPr>
        <p:grpSpPr>
          <a:xfrm rot="10800000" flipV="1">
            <a:off x="1997426" y="3386922"/>
            <a:ext cx="233242" cy="285569"/>
            <a:chOff x="7086600" y="1124655"/>
            <a:chExt cx="228600" cy="399345"/>
          </a:xfrm>
          <a:solidFill>
            <a:schemeClr val="bg1"/>
          </a:solidFill>
        </p:grpSpPr>
        <p:sp>
          <p:nvSpPr>
            <p:cNvPr id="466" name="Isosceles Triangle 465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Isosceles Triangle 466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7" name="Flowchart: Sequential Access Storage 276"/>
          <p:cNvSpPr/>
          <p:nvPr/>
        </p:nvSpPr>
        <p:spPr>
          <a:xfrm rot="10800000" flipH="1">
            <a:off x="2806396" y="3701556"/>
            <a:ext cx="544231" cy="593099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lowchart: Sequential Access Storage 277"/>
          <p:cNvSpPr/>
          <p:nvPr/>
        </p:nvSpPr>
        <p:spPr>
          <a:xfrm rot="10800000" flipH="1">
            <a:off x="4302982" y="1007456"/>
            <a:ext cx="417143" cy="434521"/>
          </a:xfrm>
          <a:prstGeom prst="flowChartMagneticTape">
            <a:avLst/>
          </a:prstGeom>
          <a:solidFill>
            <a:srgbClr val="0078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TextBox 278"/>
          <p:cNvSpPr txBox="1"/>
          <p:nvPr/>
        </p:nvSpPr>
        <p:spPr>
          <a:xfrm>
            <a:off x="882511" y="1852158"/>
            <a:ext cx="93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CST</a:t>
            </a:r>
          </a:p>
        </p:txBody>
      </p:sp>
      <p:sp>
        <p:nvSpPr>
          <p:cNvPr id="280" name="TextBox 279"/>
          <p:cNvSpPr txBox="1"/>
          <p:nvPr/>
        </p:nvSpPr>
        <p:spPr>
          <a:xfrm>
            <a:off x="800604" y="4109740"/>
            <a:ext cx="1054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RMWT</a:t>
            </a:r>
          </a:p>
        </p:txBody>
      </p:sp>
      <p:sp>
        <p:nvSpPr>
          <p:cNvPr id="281" name="TextBox 280"/>
          <p:cNvSpPr txBox="1"/>
          <p:nvPr/>
        </p:nvSpPr>
        <p:spPr>
          <a:xfrm>
            <a:off x="6219073" y="3324760"/>
            <a:ext cx="1166210" cy="41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SG #1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7531023" y="3348381"/>
            <a:ext cx="1166210" cy="4165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SG #2</a:t>
            </a:r>
          </a:p>
        </p:txBody>
      </p:sp>
      <p:grpSp>
        <p:nvGrpSpPr>
          <p:cNvPr id="283" name="Group 282"/>
          <p:cNvGrpSpPr/>
          <p:nvPr/>
        </p:nvGrpSpPr>
        <p:grpSpPr>
          <a:xfrm>
            <a:off x="4508682" y="3324760"/>
            <a:ext cx="361819" cy="574376"/>
            <a:chOff x="5198671" y="3024783"/>
            <a:chExt cx="354618" cy="551668"/>
          </a:xfrm>
        </p:grpSpPr>
        <p:grpSp>
          <p:nvGrpSpPr>
            <p:cNvPr id="459" name="Group 458"/>
            <p:cNvGrpSpPr/>
            <p:nvPr/>
          </p:nvGrpSpPr>
          <p:grpSpPr>
            <a:xfrm rot="16200000" flipV="1">
              <a:off x="5266951" y="3325011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64" name="Isosceles Triangle 463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5" name="Isosceles Triangle 464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60" name="Group 459"/>
            <p:cNvGrpSpPr/>
            <p:nvPr/>
          </p:nvGrpSpPr>
          <p:grpSpPr>
            <a:xfrm>
              <a:off x="5198671" y="3024783"/>
              <a:ext cx="354618" cy="369332"/>
              <a:chOff x="4752603" y="2791646"/>
              <a:chExt cx="335262" cy="369332"/>
            </a:xfrm>
          </p:grpSpPr>
          <p:sp>
            <p:nvSpPr>
              <p:cNvPr id="462" name="Oval 461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3" name="TextBox 462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61" name="Straight Connector 460"/>
            <p:cNvCxnSpPr/>
            <p:nvPr/>
          </p:nvCxnSpPr>
          <p:spPr>
            <a:xfrm>
              <a:off x="5391221" y="3331298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4" name="Group 283"/>
          <p:cNvGrpSpPr/>
          <p:nvPr/>
        </p:nvGrpSpPr>
        <p:grpSpPr>
          <a:xfrm>
            <a:off x="4963617" y="3324760"/>
            <a:ext cx="361819" cy="574376"/>
            <a:chOff x="5042425" y="2895737"/>
            <a:chExt cx="354618" cy="551668"/>
          </a:xfrm>
        </p:grpSpPr>
        <p:grpSp>
          <p:nvGrpSpPr>
            <p:cNvPr id="452" name="Group 451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57" name="Isosceles Triangle 456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8" name="Isosceles Triangle 457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3" name="Group 452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455" name="Oval 454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56" name="TextBox 455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54" name="Straight Connector 453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5" name="Group 284"/>
          <p:cNvGrpSpPr/>
          <p:nvPr/>
        </p:nvGrpSpPr>
        <p:grpSpPr>
          <a:xfrm>
            <a:off x="4963617" y="4162629"/>
            <a:ext cx="361819" cy="574376"/>
            <a:chOff x="5042425" y="2895737"/>
            <a:chExt cx="354618" cy="551668"/>
          </a:xfrm>
        </p:grpSpPr>
        <p:grpSp>
          <p:nvGrpSpPr>
            <p:cNvPr id="445" name="Group 444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50" name="Isosceles Triangle 449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1" name="Isosceles Triangle 450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46" name="Group 445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448" name="Oval 447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9" name="TextBox 448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47" name="Straight Connector 446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6" name="Group 285"/>
          <p:cNvGrpSpPr/>
          <p:nvPr/>
        </p:nvGrpSpPr>
        <p:grpSpPr>
          <a:xfrm>
            <a:off x="4493132" y="4158729"/>
            <a:ext cx="361819" cy="574376"/>
            <a:chOff x="5042425" y="2895737"/>
            <a:chExt cx="354618" cy="551668"/>
          </a:xfrm>
        </p:grpSpPr>
        <p:grpSp>
          <p:nvGrpSpPr>
            <p:cNvPr id="438" name="Group 437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43" name="Isosceles Triangle 442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4" name="Isosceles Triangle 443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9" name="Group 438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441" name="Oval 440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2" name="TextBox 441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40" name="Straight Connector 439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7" name="Group 286"/>
          <p:cNvGrpSpPr/>
          <p:nvPr/>
        </p:nvGrpSpPr>
        <p:grpSpPr>
          <a:xfrm>
            <a:off x="4996524" y="5833325"/>
            <a:ext cx="361819" cy="574376"/>
            <a:chOff x="5042425" y="2895737"/>
            <a:chExt cx="354618" cy="551668"/>
          </a:xfrm>
        </p:grpSpPr>
        <p:grpSp>
          <p:nvGrpSpPr>
            <p:cNvPr id="431" name="Group 430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36" name="Isosceles Triangle 435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7" name="Isosceles Triangle 436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2" name="Group 431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434" name="Oval 433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5" name="TextBox 434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33" name="Straight Connector 432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8" name="Group 287"/>
          <p:cNvGrpSpPr/>
          <p:nvPr/>
        </p:nvGrpSpPr>
        <p:grpSpPr>
          <a:xfrm>
            <a:off x="4518301" y="5833325"/>
            <a:ext cx="361819" cy="574376"/>
            <a:chOff x="5042425" y="2895737"/>
            <a:chExt cx="354618" cy="551668"/>
          </a:xfrm>
        </p:grpSpPr>
        <p:grpSp>
          <p:nvGrpSpPr>
            <p:cNvPr id="424" name="Group 423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29" name="Isosceles Triangle 428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Isosceles Triangle 429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5" name="Group 424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427" name="Oval 426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8" name="TextBox 427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26" name="Straight Connector 425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Group 288"/>
          <p:cNvGrpSpPr/>
          <p:nvPr/>
        </p:nvGrpSpPr>
        <p:grpSpPr>
          <a:xfrm>
            <a:off x="4513566" y="5043900"/>
            <a:ext cx="361819" cy="574376"/>
            <a:chOff x="5042425" y="2895737"/>
            <a:chExt cx="354618" cy="551668"/>
          </a:xfrm>
        </p:grpSpPr>
        <p:grpSp>
          <p:nvGrpSpPr>
            <p:cNvPr id="417" name="Group 416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22" name="Isosceles Triangle 421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Isosceles Triangle 422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8" name="Group 417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420" name="Oval 419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1" name="TextBox 420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19" name="Straight Connector 418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0" name="Group 289"/>
          <p:cNvGrpSpPr/>
          <p:nvPr/>
        </p:nvGrpSpPr>
        <p:grpSpPr>
          <a:xfrm>
            <a:off x="4980974" y="5032231"/>
            <a:ext cx="361819" cy="574376"/>
            <a:chOff x="5042425" y="2895737"/>
            <a:chExt cx="354618" cy="551668"/>
          </a:xfrm>
        </p:grpSpPr>
        <p:grpSp>
          <p:nvGrpSpPr>
            <p:cNvPr id="410" name="Group 409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15" name="Isosceles Triangle 414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Isosceles Triangle 415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1" name="Group 410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413" name="Oval 412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12" name="Straight Connector 411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1" name="Group 290"/>
          <p:cNvGrpSpPr/>
          <p:nvPr/>
        </p:nvGrpSpPr>
        <p:grpSpPr>
          <a:xfrm rot="10800000" flipV="1">
            <a:off x="2760668" y="1868851"/>
            <a:ext cx="233242" cy="285570"/>
            <a:chOff x="7086600" y="1124655"/>
            <a:chExt cx="228600" cy="399345"/>
          </a:xfrm>
          <a:solidFill>
            <a:srgbClr val="FF0000"/>
          </a:solidFill>
        </p:grpSpPr>
        <p:sp>
          <p:nvSpPr>
            <p:cNvPr id="408" name="Isosceles Triangle 407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Isosceles Triangle 408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Group 291"/>
          <p:cNvGrpSpPr/>
          <p:nvPr/>
        </p:nvGrpSpPr>
        <p:grpSpPr>
          <a:xfrm rot="10800000" flipV="1">
            <a:off x="5448240" y="2524539"/>
            <a:ext cx="233242" cy="285569"/>
            <a:chOff x="7086600" y="1124655"/>
            <a:chExt cx="228600" cy="399345"/>
          </a:xfrm>
          <a:solidFill>
            <a:srgbClr val="FF0000"/>
          </a:solidFill>
        </p:grpSpPr>
        <p:sp>
          <p:nvSpPr>
            <p:cNvPr id="406" name="Isosceles Triangle 405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Isosceles Triangle 406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Group 292"/>
          <p:cNvGrpSpPr/>
          <p:nvPr/>
        </p:nvGrpSpPr>
        <p:grpSpPr>
          <a:xfrm rot="10800000" flipV="1">
            <a:off x="5448240" y="2011128"/>
            <a:ext cx="233242" cy="285569"/>
            <a:chOff x="7086600" y="1124655"/>
            <a:chExt cx="228600" cy="399345"/>
          </a:xfrm>
          <a:solidFill>
            <a:srgbClr val="FF0000"/>
          </a:solidFill>
        </p:grpSpPr>
        <p:sp>
          <p:nvSpPr>
            <p:cNvPr id="404" name="Isosceles Triangle 403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Isosceles Triangle 404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4" name="Group 293"/>
          <p:cNvGrpSpPr/>
          <p:nvPr/>
        </p:nvGrpSpPr>
        <p:grpSpPr>
          <a:xfrm rot="16200000">
            <a:off x="7341163" y="3024592"/>
            <a:ext cx="205205" cy="210260"/>
            <a:chOff x="5289308" y="2822780"/>
            <a:chExt cx="197092" cy="206075"/>
          </a:xfrm>
        </p:grpSpPr>
        <p:grpSp>
          <p:nvGrpSpPr>
            <p:cNvPr id="399" name="Group 398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401" name="Straight Connector 400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2" name="Straight Connector 401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3" name="Straight Connector 402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0" name="Oval 399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5" name="Group 294"/>
          <p:cNvGrpSpPr/>
          <p:nvPr/>
        </p:nvGrpSpPr>
        <p:grpSpPr>
          <a:xfrm>
            <a:off x="3557473" y="3637040"/>
            <a:ext cx="201094" cy="214558"/>
            <a:chOff x="5289308" y="2822780"/>
            <a:chExt cx="197092" cy="206075"/>
          </a:xfrm>
        </p:grpSpPr>
        <p:grpSp>
          <p:nvGrpSpPr>
            <p:cNvPr id="394" name="Group 393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396" name="Straight Connector 395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7" name="Straight Connector 396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8" name="Straight Connector 397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Oval 394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Group 295"/>
          <p:cNvGrpSpPr/>
          <p:nvPr/>
        </p:nvGrpSpPr>
        <p:grpSpPr>
          <a:xfrm>
            <a:off x="3541521" y="5372385"/>
            <a:ext cx="201094" cy="214558"/>
            <a:chOff x="5289308" y="2822780"/>
            <a:chExt cx="197092" cy="206075"/>
          </a:xfrm>
        </p:grpSpPr>
        <p:grpSp>
          <p:nvGrpSpPr>
            <p:cNvPr id="389" name="Group 388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391" name="Straight Connector 390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2" name="Straight Connector 391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0" name="Oval 389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7" name="Group 296"/>
          <p:cNvGrpSpPr/>
          <p:nvPr/>
        </p:nvGrpSpPr>
        <p:grpSpPr>
          <a:xfrm>
            <a:off x="4058044" y="3653967"/>
            <a:ext cx="201094" cy="214558"/>
            <a:chOff x="5289308" y="2822780"/>
            <a:chExt cx="197092" cy="206075"/>
          </a:xfrm>
        </p:grpSpPr>
        <p:grpSp>
          <p:nvGrpSpPr>
            <p:cNvPr id="384" name="Group 383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386" name="Straight Connector 385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Straight Connector 386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Straight Connector 387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5" name="Oval 384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00" name="Straight Connector 299"/>
          <p:cNvCxnSpPr/>
          <p:nvPr/>
        </p:nvCxnSpPr>
        <p:spPr>
          <a:xfrm>
            <a:off x="3350627" y="3749242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3758567" y="3759680"/>
            <a:ext cx="318880" cy="35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4263457" y="3759680"/>
            <a:ext cx="284363" cy="58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4812550" y="3766720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4396153" y="3761467"/>
            <a:ext cx="0" cy="8565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4772890" y="4618000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4377963" y="4608666"/>
            <a:ext cx="230337" cy="13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 flipH="1">
            <a:off x="6078477" y="3207418"/>
            <a:ext cx="23324" cy="2212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flipV="1">
            <a:off x="6094255" y="1986781"/>
            <a:ext cx="0" cy="10167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/>
          <p:cNvCxnSpPr/>
          <p:nvPr/>
        </p:nvCxnSpPr>
        <p:spPr>
          <a:xfrm>
            <a:off x="6094255" y="1990946"/>
            <a:ext cx="58310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/>
          <p:cNvCxnSpPr/>
          <p:nvPr/>
        </p:nvCxnSpPr>
        <p:spPr>
          <a:xfrm>
            <a:off x="7457003" y="2012137"/>
            <a:ext cx="58310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 flipH="1" flipV="1">
            <a:off x="7446775" y="2006356"/>
            <a:ext cx="10229" cy="1020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 flipV="1">
            <a:off x="7451888" y="3212784"/>
            <a:ext cx="585" cy="22644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1880744" y="2870383"/>
            <a:ext cx="628692" cy="13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>
            <a:endCxn id="345" idx="2"/>
          </p:cNvCxnSpPr>
          <p:nvPr/>
        </p:nvCxnSpPr>
        <p:spPr>
          <a:xfrm flipH="1" flipV="1">
            <a:off x="2877287" y="1441977"/>
            <a:ext cx="2" cy="1429729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9" name="Half Frame 318"/>
          <p:cNvSpPr/>
          <p:nvPr/>
        </p:nvSpPr>
        <p:spPr>
          <a:xfrm>
            <a:off x="6179890" y="3257820"/>
            <a:ext cx="231708" cy="30772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0" name="Half Frame 319"/>
          <p:cNvSpPr/>
          <p:nvPr/>
        </p:nvSpPr>
        <p:spPr>
          <a:xfrm>
            <a:off x="7516846" y="3290092"/>
            <a:ext cx="231708" cy="30772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1" name="Half Frame 320"/>
          <p:cNvSpPr/>
          <p:nvPr/>
        </p:nvSpPr>
        <p:spPr>
          <a:xfrm flipH="1">
            <a:off x="5788913" y="3262217"/>
            <a:ext cx="224787" cy="30772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2" name="Half Frame 321"/>
          <p:cNvSpPr/>
          <p:nvPr/>
        </p:nvSpPr>
        <p:spPr>
          <a:xfrm flipH="1">
            <a:off x="7148071" y="3292575"/>
            <a:ext cx="224787" cy="30772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3" name="Straight Connector 322"/>
          <p:cNvCxnSpPr/>
          <p:nvPr/>
        </p:nvCxnSpPr>
        <p:spPr>
          <a:xfrm>
            <a:off x="5289829" y="3762594"/>
            <a:ext cx="805010" cy="41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Connector 323"/>
          <p:cNvCxnSpPr/>
          <p:nvPr/>
        </p:nvCxnSpPr>
        <p:spPr>
          <a:xfrm>
            <a:off x="5289829" y="4607343"/>
            <a:ext cx="402505" cy="119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Connector 324"/>
          <p:cNvCxnSpPr/>
          <p:nvPr/>
        </p:nvCxnSpPr>
        <p:spPr>
          <a:xfrm flipV="1">
            <a:off x="5305573" y="5468746"/>
            <a:ext cx="2151430" cy="170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Connector 325"/>
          <p:cNvCxnSpPr/>
          <p:nvPr/>
        </p:nvCxnSpPr>
        <p:spPr>
          <a:xfrm>
            <a:off x="6078477" y="5543072"/>
            <a:ext cx="0" cy="7541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 flipV="1">
            <a:off x="5330614" y="6288694"/>
            <a:ext cx="747863" cy="8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/>
          <p:nvPr/>
        </p:nvCxnSpPr>
        <p:spPr>
          <a:xfrm>
            <a:off x="5681482" y="4608666"/>
            <a:ext cx="0" cy="86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>
            <a:off x="4377963" y="5484588"/>
            <a:ext cx="0" cy="8146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>
            <a:off x="3325421" y="5503185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3752430" y="5504505"/>
            <a:ext cx="318880" cy="35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>
            <a:off x="4266568" y="5495439"/>
            <a:ext cx="284363" cy="58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4825178" y="5491490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>
            <a:off x="4809839" y="6296552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/>
          <p:nvPr/>
        </p:nvCxnSpPr>
        <p:spPr>
          <a:xfrm>
            <a:off x="4375137" y="6297872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6" name="Straight Connector 335"/>
          <p:cNvCxnSpPr/>
          <p:nvPr/>
        </p:nvCxnSpPr>
        <p:spPr>
          <a:xfrm>
            <a:off x="1854946" y="5043900"/>
            <a:ext cx="259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7" name="Straight Connector 336"/>
          <p:cNvCxnSpPr>
            <a:stCxn id="471" idx="3"/>
            <a:endCxn id="472" idx="3"/>
          </p:cNvCxnSpPr>
          <p:nvPr/>
        </p:nvCxnSpPr>
        <p:spPr>
          <a:xfrm flipH="1" flipV="1">
            <a:off x="2413595" y="4527653"/>
            <a:ext cx="1" cy="3828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Straight Connector 337"/>
          <p:cNvCxnSpPr/>
          <p:nvPr/>
        </p:nvCxnSpPr>
        <p:spPr>
          <a:xfrm flipH="1" flipV="1">
            <a:off x="2114046" y="4719060"/>
            <a:ext cx="1" cy="3234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/>
          <p:nvPr/>
        </p:nvCxnSpPr>
        <p:spPr>
          <a:xfrm>
            <a:off x="2114047" y="4719060"/>
            <a:ext cx="2995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0" name="Straight Connector 339"/>
          <p:cNvCxnSpPr>
            <a:stCxn id="346" idx="2"/>
          </p:cNvCxnSpPr>
          <p:nvPr/>
        </p:nvCxnSpPr>
        <p:spPr>
          <a:xfrm>
            <a:off x="5558405" y="1671924"/>
            <a:ext cx="6456" cy="2622732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5564862" y="4294656"/>
            <a:ext cx="1008215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Arrow Connector 343"/>
          <p:cNvCxnSpPr/>
          <p:nvPr/>
        </p:nvCxnSpPr>
        <p:spPr>
          <a:xfrm>
            <a:off x="6573078" y="4294656"/>
            <a:ext cx="0" cy="1174090"/>
          </a:xfrm>
          <a:prstGeom prst="straightConnector1">
            <a:avLst/>
          </a:prstGeom>
          <a:ln w="25400">
            <a:solidFill>
              <a:srgbClr val="0078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Flowchart: Terminator 344"/>
          <p:cNvSpPr/>
          <p:nvPr/>
        </p:nvSpPr>
        <p:spPr>
          <a:xfrm>
            <a:off x="2713638" y="1341313"/>
            <a:ext cx="327298" cy="100664"/>
          </a:xfrm>
          <a:prstGeom prst="flowChartTerminator">
            <a:avLst/>
          </a:prstGeom>
          <a:noFill/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Flowchart: Terminator 345"/>
          <p:cNvSpPr/>
          <p:nvPr/>
        </p:nvSpPr>
        <p:spPr>
          <a:xfrm>
            <a:off x="5394756" y="1571260"/>
            <a:ext cx="327298" cy="100664"/>
          </a:xfrm>
          <a:prstGeom prst="flowChartTerminator">
            <a:avLst/>
          </a:prstGeom>
          <a:noFill/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9" name="Straight Connector 348"/>
          <p:cNvCxnSpPr/>
          <p:nvPr/>
        </p:nvCxnSpPr>
        <p:spPr>
          <a:xfrm>
            <a:off x="2760668" y="2871706"/>
            <a:ext cx="287035" cy="65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0" name="Group 349"/>
          <p:cNvGrpSpPr/>
          <p:nvPr/>
        </p:nvGrpSpPr>
        <p:grpSpPr>
          <a:xfrm rot="16200000" flipV="1">
            <a:off x="3068620" y="2744317"/>
            <a:ext cx="238010" cy="279848"/>
            <a:chOff x="7086600" y="1124655"/>
            <a:chExt cx="228600" cy="399345"/>
          </a:xfrm>
          <a:solidFill>
            <a:srgbClr val="FF0000"/>
          </a:solidFill>
        </p:grpSpPr>
        <p:sp>
          <p:nvSpPr>
            <p:cNvPr id="370" name="Isosceles Triangle 369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Isosceles Triangle 370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1" name="Straight Connector 350"/>
          <p:cNvCxnSpPr/>
          <p:nvPr/>
        </p:nvCxnSpPr>
        <p:spPr>
          <a:xfrm>
            <a:off x="1880744" y="2596184"/>
            <a:ext cx="2333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Straight Connector 351"/>
          <p:cNvCxnSpPr/>
          <p:nvPr/>
        </p:nvCxnSpPr>
        <p:spPr>
          <a:xfrm>
            <a:off x="2114047" y="3998106"/>
            <a:ext cx="9644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1441755" y="5737042"/>
            <a:ext cx="161367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2114046" y="2596184"/>
            <a:ext cx="0" cy="2139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/>
          <p:nvPr/>
        </p:nvCxnSpPr>
        <p:spPr>
          <a:xfrm flipH="1">
            <a:off x="2114046" y="2953458"/>
            <a:ext cx="1" cy="4232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6" name="Straight Connector 355"/>
          <p:cNvCxnSpPr/>
          <p:nvPr/>
        </p:nvCxnSpPr>
        <p:spPr>
          <a:xfrm flipH="1">
            <a:off x="2114048" y="3667764"/>
            <a:ext cx="1" cy="3303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7" name="Straight Connector 356"/>
          <p:cNvCxnSpPr/>
          <p:nvPr/>
        </p:nvCxnSpPr>
        <p:spPr>
          <a:xfrm>
            <a:off x="2413593" y="3998106"/>
            <a:ext cx="1" cy="2273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/>
          <p:nvPr/>
        </p:nvCxnSpPr>
        <p:spPr>
          <a:xfrm flipH="1">
            <a:off x="2413593" y="5191008"/>
            <a:ext cx="6399" cy="546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Straight Connector 361"/>
          <p:cNvCxnSpPr/>
          <p:nvPr/>
        </p:nvCxnSpPr>
        <p:spPr>
          <a:xfrm>
            <a:off x="586535" y="2887930"/>
            <a:ext cx="214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3" name="Straight Connector 362"/>
          <p:cNvCxnSpPr/>
          <p:nvPr/>
        </p:nvCxnSpPr>
        <p:spPr>
          <a:xfrm flipH="1">
            <a:off x="580135" y="2884240"/>
            <a:ext cx="6399" cy="28530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endCxn id="468" idx="3"/>
          </p:cNvCxnSpPr>
          <p:nvPr/>
        </p:nvCxnSpPr>
        <p:spPr>
          <a:xfrm>
            <a:off x="568165" y="5736619"/>
            <a:ext cx="593740" cy="66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Straight Arrow Connector 368"/>
          <p:cNvCxnSpPr/>
          <p:nvPr/>
        </p:nvCxnSpPr>
        <p:spPr>
          <a:xfrm flipV="1">
            <a:off x="3303980" y="2870383"/>
            <a:ext cx="267114" cy="132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1" name="TextBox 240"/>
          <p:cNvSpPr txBox="1"/>
          <p:nvPr/>
        </p:nvSpPr>
        <p:spPr>
          <a:xfrm>
            <a:off x="219075" y="6457344"/>
            <a:ext cx="349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8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42" name="TextBox 241"/>
          <p:cNvSpPr txBox="1"/>
          <p:nvPr/>
        </p:nvSpPr>
        <p:spPr>
          <a:xfrm>
            <a:off x="2768328" y="4347019"/>
            <a:ext cx="1578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AUX FW “A”</a:t>
            </a:r>
          </a:p>
        </p:txBody>
      </p:sp>
      <p:sp>
        <p:nvSpPr>
          <p:cNvPr id="243" name="TextBox 242"/>
          <p:cNvSpPr txBox="1"/>
          <p:nvPr/>
        </p:nvSpPr>
        <p:spPr>
          <a:xfrm>
            <a:off x="2822975" y="4981537"/>
            <a:ext cx="1578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AUX FW “B”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170337" y="1224716"/>
            <a:ext cx="338345" cy="0"/>
          </a:xfrm>
          <a:prstGeom prst="line">
            <a:avLst/>
          </a:prstGeom>
          <a:ln w="50800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2867025" y="1114425"/>
            <a:ext cx="1323975" cy="238125"/>
          </a:xfrm>
          <a:custGeom>
            <a:avLst/>
            <a:gdLst>
              <a:gd name="connsiteX0" fmla="*/ 0 w 1323975"/>
              <a:gd name="connsiteY0" fmla="*/ 238125 h 238125"/>
              <a:gd name="connsiteX1" fmla="*/ 47625 w 1323975"/>
              <a:gd name="connsiteY1" fmla="*/ 209550 h 238125"/>
              <a:gd name="connsiteX2" fmla="*/ 57150 w 1323975"/>
              <a:gd name="connsiteY2" fmla="*/ 180975 h 238125"/>
              <a:gd name="connsiteX3" fmla="*/ 85725 w 1323975"/>
              <a:gd name="connsiteY3" fmla="*/ 161925 h 238125"/>
              <a:gd name="connsiteX4" fmla="*/ 161925 w 1323975"/>
              <a:gd name="connsiteY4" fmla="*/ 95250 h 238125"/>
              <a:gd name="connsiteX5" fmla="*/ 190500 w 1323975"/>
              <a:gd name="connsiteY5" fmla="*/ 85725 h 238125"/>
              <a:gd name="connsiteX6" fmla="*/ 247650 w 1323975"/>
              <a:gd name="connsiteY6" fmla="*/ 47625 h 238125"/>
              <a:gd name="connsiteX7" fmla="*/ 276225 w 1323975"/>
              <a:gd name="connsiteY7" fmla="*/ 28575 h 238125"/>
              <a:gd name="connsiteX8" fmla="*/ 428625 w 1323975"/>
              <a:gd name="connsiteY8" fmla="*/ 0 h 238125"/>
              <a:gd name="connsiteX9" fmla="*/ 733425 w 1323975"/>
              <a:gd name="connsiteY9" fmla="*/ 9525 h 238125"/>
              <a:gd name="connsiteX10" fmla="*/ 809625 w 1323975"/>
              <a:gd name="connsiteY10" fmla="*/ 28575 h 238125"/>
              <a:gd name="connsiteX11" fmla="*/ 847725 w 1323975"/>
              <a:gd name="connsiteY11" fmla="*/ 47625 h 238125"/>
              <a:gd name="connsiteX12" fmla="*/ 876300 w 1323975"/>
              <a:gd name="connsiteY12" fmla="*/ 57150 h 238125"/>
              <a:gd name="connsiteX13" fmla="*/ 904875 w 1323975"/>
              <a:gd name="connsiteY13" fmla="*/ 76200 h 238125"/>
              <a:gd name="connsiteX14" fmla="*/ 962025 w 1323975"/>
              <a:gd name="connsiteY14" fmla="*/ 95250 h 238125"/>
              <a:gd name="connsiteX15" fmla="*/ 990600 w 1323975"/>
              <a:gd name="connsiteY15" fmla="*/ 104775 h 238125"/>
              <a:gd name="connsiteX16" fmla="*/ 1238250 w 1323975"/>
              <a:gd name="connsiteY16" fmla="*/ 123825 h 238125"/>
              <a:gd name="connsiteX17" fmla="*/ 1266825 w 1323975"/>
              <a:gd name="connsiteY17" fmla="*/ 133350 h 238125"/>
              <a:gd name="connsiteX18" fmla="*/ 1323975 w 1323975"/>
              <a:gd name="connsiteY18" fmla="*/ 114300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23975" h="238125">
                <a:moveTo>
                  <a:pt x="0" y="238125"/>
                </a:moveTo>
                <a:cubicBezTo>
                  <a:pt x="15875" y="228600"/>
                  <a:pt x="34534" y="222641"/>
                  <a:pt x="47625" y="209550"/>
                </a:cubicBezTo>
                <a:cubicBezTo>
                  <a:pt x="54725" y="202450"/>
                  <a:pt x="50878" y="188815"/>
                  <a:pt x="57150" y="180975"/>
                </a:cubicBezTo>
                <a:cubicBezTo>
                  <a:pt x="64301" y="172036"/>
                  <a:pt x="76200" y="168275"/>
                  <a:pt x="85725" y="161925"/>
                </a:cubicBezTo>
                <a:cubicBezTo>
                  <a:pt x="107950" y="128588"/>
                  <a:pt x="114300" y="111125"/>
                  <a:pt x="161925" y="95250"/>
                </a:cubicBezTo>
                <a:cubicBezTo>
                  <a:pt x="171450" y="92075"/>
                  <a:pt x="181723" y="90601"/>
                  <a:pt x="190500" y="85725"/>
                </a:cubicBezTo>
                <a:cubicBezTo>
                  <a:pt x="210514" y="74606"/>
                  <a:pt x="228600" y="60325"/>
                  <a:pt x="247650" y="47625"/>
                </a:cubicBezTo>
                <a:cubicBezTo>
                  <a:pt x="257175" y="41275"/>
                  <a:pt x="265365" y="32195"/>
                  <a:pt x="276225" y="28575"/>
                </a:cubicBezTo>
                <a:cubicBezTo>
                  <a:pt x="363646" y="-565"/>
                  <a:pt x="313394" y="11523"/>
                  <a:pt x="428625" y="0"/>
                </a:cubicBezTo>
                <a:cubicBezTo>
                  <a:pt x="530225" y="3175"/>
                  <a:pt x="631924" y="4038"/>
                  <a:pt x="733425" y="9525"/>
                </a:cubicBezTo>
                <a:cubicBezTo>
                  <a:pt x="750485" y="10447"/>
                  <a:pt x="790753" y="20487"/>
                  <a:pt x="809625" y="28575"/>
                </a:cubicBezTo>
                <a:cubicBezTo>
                  <a:pt x="822676" y="34168"/>
                  <a:pt x="834674" y="42032"/>
                  <a:pt x="847725" y="47625"/>
                </a:cubicBezTo>
                <a:cubicBezTo>
                  <a:pt x="856953" y="51580"/>
                  <a:pt x="867320" y="52660"/>
                  <a:pt x="876300" y="57150"/>
                </a:cubicBezTo>
                <a:cubicBezTo>
                  <a:pt x="886539" y="62270"/>
                  <a:pt x="894414" y="71551"/>
                  <a:pt x="904875" y="76200"/>
                </a:cubicBezTo>
                <a:cubicBezTo>
                  <a:pt x="923225" y="84355"/>
                  <a:pt x="942975" y="88900"/>
                  <a:pt x="962025" y="95250"/>
                </a:cubicBezTo>
                <a:cubicBezTo>
                  <a:pt x="971550" y="98425"/>
                  <a:pt x="980661" y="103355"/>
                  <a:pt x="990600" y="104775"/>
                </a:cubicBezTo>
                <a:cubicBezTo>
                  <a:pt x="1117076" y="122843"/>
                  <a:pt x="1034855" y="113120"/>
                  <a:pt x="1238250" y="123825"/>
                </a:cubicBezTo>
                <a:cubicBezTo>
                  <a:pt x="1247775" y="127000"/>
                  <a:pt x="1256846" y="134459"/>
                  <a:pt x="1266825" y="133350"/>
                </a:cubicBezTo>
                <a:cubicBezTo>
                  <a:pt x="1286783" y="131132"/>
                  <a:pt x="1323975" y="114300"/>
                  <a:pt x="1323975" y="114300"/>
                </a:cubicBezTo>
              </a:path>
            </a:pathLst>
          </a:custGeom>
          <a:noFill/>
          <a:ln w="508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733925" y="1009650"/>
            <a:ext cx="866775" cy="552450"/>
          </a:xfrm>
          <a:custGeom>
            <a:avLst/>
            <a:gdLst>
              <a:gd name="connsiteX0" fmla="*/ 0 w 866775"/>
              <a:gd name="connsiteY0" fmla="*/ 38100 h 552450"/>
              <a:gd name="connsiteX1" fmla="*/ 47625 w 866775"/>
              <a:gd name="connsiteY1" fmla="*/ 28575 h 552450"/>
              <a:gd name="connsiteX2" fmla="*/ 114300 w 866775"/>
              <a:gd name="connsiteY2" fmla="*/ 9525 h 552450"/>
              <a:gd name="connsiteX3" fmla="*/ 352425 w 866775"/>
              <a:gd name="connsiteY3" fmla="*/ 0 h 552450"/>
              <a:gd name="connsiteX4" fmla="*/ 514350 w 866775"/>
              <a:gd name="connsiteY4" fmla="*/ 9525 h 552450"/>
              <a:gd name="connsiteX5" fmla="*/ 561975 w 866775"/>
              <a:gd name="connsiteY5" fmla="*/ 19050 h 552450"/>
              <a:gd name="connsiteX6" fmla="*/ 657225 w 866775"/>
              <a:gd name="connsiteY6" fmla="*/ 57150 h 552450"/>
              <a:gd name="connsiteX7" fmla="*/ 714375 w 866775"/>
              <a:gd name="connsiteY7" fmla="*/ 104775 h 552450"/>
              <a:gd name="connsiteX8" fmla="*/ 752475 w 866775"/>
              <a:gd name="connsiteY8" fmla="*/ 161925 h 552450"/>
              <a:gd name="connsiteX9" fmla="*/ 771525 w 866775"/>
              <a:gd name="connsiteY9" fmla="*/ 190500 h 552450"/>
              <a:gd name="connsiteX10" fmla="*/ 819150 w 866775"/>
              <a:gd name="connsiteY10" fmla="*/ 247650 h 552450"/>
              <a:gd name="connsiteX11" fmla="*/ 857250 w 866775"/>
              <a:gd name="connsiteY11" fmla="*/ 333375 h 552450"/>
              <a:gd name="connsiteX12" fmla="*/ 866775 w 866775"/>
              <a:gd name="connsiteY12" fmla="*/ 371475 h 552450"/>
              <a:gd name="connsiteX13" fmla="*/ 857250 w 866775"/>
              <a:gd name="connsiteY13" fmla="*/ 447675 h 552450"/>
              <a:gd name="connsiteX14" fmla="*/ 838200 w 866775"/>
              <a:gd name="connsiteY14" fmla="*/ 504825 h 552450"/>
              <a:gd name="connsiteX15" fmla="*/ 838200 w 866775"/>
              <a:gd name="connsiteY15" fmla="*/ 552450 h 55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66775" h="552450">
                <a:moveTo>
                  <a:pt x="0" y="38100"/>
                </a:moveTo>
                <a:cubicBezTo>
                  <a:pt x="15875" y="34925"/>
                  <a:pt x="31919" y="32502"/>
                  <a:pt x="47625" y="28575"/>
                </a:cubicBezTo>
                <a:cubicBezTo>
                  <a:pt x="70797" y="22782"/>
                  <a:pt x="89696" y="11222"/>
                  <a:pt x="114300" y="9525"/>
                </a:cubicBezTo>
                <a:cubicBezTo>
                  <a:pt x="193550" y="4059"/>
                  <a:pt x="273050" y="3175"/>
                  <a:pt x="352425" y="0"/>
                </a:cubicBezTo>
                <a:cubicBezTo>
                  <a:pt x="406400" y="3175"/>
                  <a:pt x="460504" y="4630"/>
                  <a:pt x="514350" y="9525"/>
                </a:cubicBezTo>
                <a:cubicBezTo>
                  <a:pt x="530473" y="10991"/>
                  <a:pt x="546356" y="14790"/>
                  <a:pt x="561975" y="19050"/>
                </a:cubicBezTo>
                <a:cubicBezTo>
                  <a:pt x="599308" y="29232"/>
                  <a:pt x="624702" y="38566"/>
                  <a:pt x="657225" y="57150"/>
                </a:cubicBezTo>
                <a:cubicBezTo>
                  <a:pt x="679238" y="69729"/>
                  <a:pt x="698615" y="84512"/>
                  <a:pt x="714375" y="104775"/>
                </a:cubicBezTo>
                <a:cubicBezTo>
                  <a:pt x="728431" y="122847"/>
                  <a:pt x="739775" y="142875"/>
                  <a:pt x="752475" y="161925"/>
                </a:cubicBezTo>
                <a:cubicBezTo>
                  <a:pt x="758825" y="171450"/>
                  <a:pt x="763430" y="182405"/>
                  <a:pt x="771525" y="190500"/>
                </a:cubicBezTo>
                <a:cubicBezTo>
                  <a:pt x="789470" y="208445"/>
                  <a:pt x="808541" y="223780"/>
                  <a:pt x="819150" y="247650"/>
                </a:cubicBezTo>
                <a:cubicBezTo>
                  <a:pt x="864490" y="349665"/>
                  <a:pt x="814137" y="268706"/>
                  <a:pt x="857250" y="333375"/>
                </a:cubicBezTo>
                <a:cubicBezTo>
                  <a:pt x="860425" y="346075"/>
                  <a:pt x="866775" y="358384"/>
                  <a:pt x="866775" y="371475"/>
                </a:cubicBezTo>
                <a:cubicBezTo>
                  <a:pt x="866775" y="397073"/>
                  <a:pt x="862613" y="422646"/>
                  <a:pt x="857250" y="447675"/>
                </a:cubicBezTo>
                <a:cubicBezTo>
                  <a:pt x="853043" y="467310"/>
                  <a:pt x="838200" y="484745"/>
                  <a:pt x="838200" y="504825"/>
                </a:cubicBezTo>
                <a:lnTo>
                  <a:pt x="838200" y="552450"/>
                </a:lnTo>
              </a:path>
            </a:pathLst>
          </a:custGeom>
          <a:noFill/>
          <a:ln w="508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6246660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7" name="Straight Connector 216"/>
          <p:cNvCxnSpPr/>
          <p:nvPr/>
        </p:nvCxnSpPr>
        <p:spPr>
          <a:xfrm flipV="1">
            <a:off x="1600200" y="5736620"/>
            <a:ext cx="0" cy="720724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Isosceles Triangle 219"/>
          <p:cNvSpPr/>
          <p:nvPr/>
        </p:nvSpPr>
        <p:spPr>
          <a:xfrm rot="16200000" flipV="1">
            <a:off x="1670469" y="6380556"/>
            <a:ext cx="238010" cy="160197"/>
          </a:xfrm>
          <a:prstGeom prst="triangle">
            <a:avLst/>
          </a:pr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Isosceles Triangle 220"/>
          <p:cNvSpPr/>
          <p:nvPr/>
        </p:nvSpPr>
        <p:spPr>
          <a:xfrm rot="16200000">
            <a:off x="1811231" y="6390444"/>
            <a:ext cx="238010" cy="140419"/>
          </a:xfrm>
          <a:prstGeom prst="triangle">
            <a:avLst/>
          </a:pr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Isosceles Triangle 221"/>
          <p:cNvSpPr/>
          <p:nvPr/>
        </p:nvSpPr>
        <p:spPr>
          <a:xfrm rot="16200000" flipV="1">
            <a:off x="2075139" y="6379879"/>
            <a:ext cx="238010" cy="160197"/>
          </a:xfrm>
          <a:prstGeom prst="triangle">
            <a:avLst/>
          </a:pr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Isosceles Triangle 222"/>
          <p:cNvSpPr/>
          <p:nvPr/>
        </p:nvSpPr>
        <p:spPr>
          <a:xfrm rot="16200000">
            <a:off x="2224379" y="6390445"/>
            <a:ext cx="238010" cy="140419"/>
          </a:xfrm>
          <a:prstGeom prst="triangle">
            <a:avLst/>
          </a:pr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/>
          <p:cNvCxnSpPr/>
          <p:nvPr/>
        </p:nvCxnSpPr>
        <p:spPr>
          <a:xfrm>
            <a:off x="1592255" y="6460654"/>
            <a:ext cx="968661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Flowchart: Terminator 225"/>
          <p:cNvSpPr/>
          <p:nvPr/>
        </p:nvSpPr>
        <p:spPr>
          <a:xfrm rot="16200000">
            <a:off x="2462926" y="6394256"/>
            <a:ext cx="255512" cy="10066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Flowchart: Terminator 227"/>
          <p:cNvSpPr/>
          <p:nvPr/>
        </p:nvSpPr>
        <p:spPr>
          <a:xfrm rot="16200000">
            <a:off x="3556250" y="6247540"/>
            <a:ext cx="327298" cy="10066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9" name="Straight Arrow Connector 228"/>
          <p:cNvCxnSpPr/>
          <p:nvPr/>
        </p:nvCxnSpPr>
        <p:spPr>
          <a:xfrm flipH="1">
            <a:off x="6081308" y="5740467"/>
            <a:ext cx="583812" cy="1"/>
          </a:xfrm>
          <a:prstGeom prst="straightConnector1">
            <a:avLst/>
          </a:prstGeom>
          <a:ln w="25400">
            <a:solidFill>
              <a:srgbClr val="0078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 flipV="1">
            <a:off x="6665120" y="5736620"/>
            <a:ext cx="3214" cy="885357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/>
          <p:cNvCxnSpPr/>
          <p:nvPr/>
        </p:nvCxnSpPr>
        <p:spPr>
          <a:xfrm flipV="1">
            <a:off x="3765264" y="6293496"/>
            <a:ext cx="292780" cy="1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 flipV="1">
            <a:off x="4055487" y="6296552"/>
            <a:ext cx="0" cy="325425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 flipV="1">
            <a:off x="4042575" y="6621977"/>
            <a:ext cx="2625759" cy="1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Isosceles Triangle 243"/>
          <p:cNvSpPr/>
          <p:nvPr/>
        </p:nvSpPr>
        <p:spPr>
          <a:xfrm rot="16200000" flipV="1">
            <a:off x="5355850" y="6541880"/>
            <a:ext cx="238010" cy="160197"/>
          </a:xfrm>
          <a:prstGeom prst="triangle">
            <a:avLst/>
          </a:pr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Isosceles Triangle 244"/>
          <p:cNvSpPr/>
          <p:nvPr/>
        </p:nvSpPr>
        <p:spPr>
          <a:xfrm rot="16200000" flipV="1">
            <a:off x="6051233" y="6532280"/>
            <a:ext cx="238010" cy="160197"/>
          </a:xfrm>
          <a:prstGeom prst="triangle">
            <a:avLst/>
          </a:pr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Isosceles Triangle 245"/>
          <p:cNvSpPr/>
          <p:nvPr/>
        </p:nvSpPr>
        <p:spPr>
          <a:xfrm rot="16200000">
            <a:off x="6194040" y="6542846"/>
            <a:ext cx="238010" cy="140419"/>
          </a:xfrm>
          <a:prstGeom prst="triangle">
            <a:avLst/>
          </a:pr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Isosceles Triangle 246"/>
          <p:cNvSpPr/>
          <p:nvPr/>
        </p:nvSpPr>
        <p:spPr>
          <a:xfrm rot="16200000">
            <a:off x="5492268" y="6551768"/>
            <a:ext cx="238010" cy="140419"/>
          </a:xfrm>
          <a:prstGeom prst="triangle">
            <a:avLst/>
          </a:pr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/>
          <p:cNvSpPr/>
          <p:nvPr/>
        </p:nvSpPr>
        <p:spPr>
          <a:xfrm>
            <a:off x="6697745" y="5330694"/>
            <a:ext cx="871143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Rectangle 252"/>
          <p:cNvSpPr/>
          <p:nvPr/>
        </p:nvSpPr>
        <p:spPr>
          <a:xfrm rot="5400000">
            <a:off x="5717720" y="3482008"/>
            <a:ext cx="3464324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/>
          <p:cNvSpPr/>
          <p:nvPr/>
        </p:nvSpPr>
        <p:spPr>
          <a:xfrm>
            <a:off x="7566751" y="1871944"/>
            <a:ext cx="473357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" grpId="0" animBg="1"/>
      <p:bldP spid="249" grpId="0" animBg="1"/>
      <p:bldP spid="250" grpId="0" animBg="1"/>
      <p:bldP spid="251" grpId="0" animBg="1"/>
      <p:bldP spid="252" grpId="0" animBg="1"/>
      <p:bldP spid="238" grpId="0" animBg="1"/>
      <p:bldP spid="278" grpId="0" animBg="1"/>
      <p:bldP spid="7" grpId="0" animBg="1"/>
      <p:bldP spid="8" grpId="0" animBg="1"/>
      <p:bldP spid="240" grpId="0" animBg="1"/>
      <p:bldP spid="253" grpId="0" animBg="1"/>
      <p:bldP spid="2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ectangle 244"/>
          <p:cNvSpPr/>
          <p:nvPr/>
        </p:nvSpPr>
        <p:spPr>
          <a:xfrm>
            <a:off x="1081194" y="6247600"/>
            <a:ext cx="1788447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/>
          <p:cNvSpPr/>
          <p:nvPr/>
        </p:nvSpPr>
        <p:spPr>
          <a:xfrm>
            <a:off x="3310945" y="6133618"/>
            <a:ext cx="3547055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Rectangle 246"/>
          <p:cNvSpPr/>
          <p:nvPr/>
        </p:nvSpPr>
        <p:spPr>
          <a:xfrm>
            <a:off x="6014104" y="5240520"/>
            <a:ext cx="843895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/>
          <p:cNvSpPr/>
          <p:nvPr/>
        </p:nvSpPr>
        <p:spPr>
          <a:xfrm rot="5400000">
            <a:off x="708216" y="5625055"/>
            <a:ext cx="1007080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Rectangle 248"/>
          <p:cNvSpPr/>
          <p:nvPr/>
        </p:nvSpPr>
        <p:spPr>
          <a:xfrm rot="5400000">
            <a:off x="6405112" y="5693408"/>
            <a:ext cx="667763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/>
          <p:cNvSpPr/>
          <p:nvPr/>
        </p:nvSpPr>
        <p:spPr>
          <a:xfrm rot="5400000">
            <a:off x="4173768" y="3193579"/>
            <a:ext cx="3893765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Rectangle 250"/>
          <p:cNvSpPr/>
          <p:nvPr/>
        </p:nvSpPr>
        <p:spPr>
          <a:xfrm>
            <a:off x="6231040" y="1363270"/>
            <a:ext cx="461055" cy="238011"/>
          </a:xfrm>
          <a:prstGeom prst="rect">
            <a:avLst/>
          </a:prstGeom>
          <a:solidFill>
            <a:srgbClr val="00FF0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8" name="Group 22"/>
          <p:cNvGrpSpPr/>
          <p:nvPr/>
        </p:nvGrpSpPr>
        <p:grpSpPr>
          <a:xfrm>
            <a:off x="6370348" y="726529"/>
            <a:ext cx="675050" cy="2078099"/>
            <a:chOff x="4090987" y="3072765"/>
            <a:chExt cx="962025" cy="2723832"/>
          </a:xfrm>
        </p:grpSpPr>
        <p:sp>
          <p:nvSpPr>
            <p:cNvPr id="458" name="Oval 457"/>
            <p:cNvSpPr/>
            <p:nvPr/>
          </p:nvSpPr>
          <p:spPr>
            <a:xfrm>
              <a:off x="4090987" y="3072765"/>
              <a:ext cx="962025" cy="7124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9" name="Rectangle 458"/>
            <p:cNvSpPr/>
            <p:nvPr/>
          </p:nvSpPr>
          <p:spPr>
            <a:xfrm>
              <a:off x="4090987" y="3429000"/>
              <a:ext cx="962025" cy="344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0" name="Trapezoid 459"/>
            <p:cNvSpPr/>
            <p:nvPr/>
          </p:nvSpPr>
          <p:spPr>
            <a:xfrm rot="10800000">
              <a:off x="4090987" y="3759835"/>
              <a:ext cx="962025" cy="58166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1" name="Oval 460"/>
            <p:cNvSpPr/>
            <p:nvPr/>
          </p:nvSpPr>
          <p:spPr>
            <a:xfrm>
              <a:off x="4238625" y="5191442"/>
              <a:ext cx="666750" cy="605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2" name="Rectangle 461"/>
            <p:cNvSpPr/>
            <p:nvPr/>
          </p:nvSpPr>
          <p:spPr>
            <a:xfrm>
              <a:off x="4238624" y="4341495"/>
              <a:ext cx="666750" cy="1152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59" name="Group 23"/>
          <p:cNvGrpSpPr/>
          <p:nvPr/>
        </p:nvGrpSpPr>
        <p:grpSpPr>
          <a:xfrm>
            <a:off x="831116" y="778864"/>
            <a:ext cx="1088462" cy="1745406"/>
            <a:chOff x="1600200" y="838200"/>
            <a:chExt cx="1219200" cy="1676400"/>
          </a:xfrm>
        </p:grpSpPr>
        <p:sp>
          <p:nvSpPr>
            <p:cNvPr id="456" name="Diamond 455"/>
            <p:cNvSpPr/>
            <p:nvPr/>
          </p:nvSpPr>
          <p:spPr>
            <a:xfrm>
              <a:off x="1600200" y="838200"/>
              <a:ext cx="1219200" cy="4572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Rectangle 456"/>
            <p:cNvSpPr/>
            <p:nvPr/>
          </p:nvSpPr>
          <p:spPr>
            <a:xfrm>
              <a:off x="1600200" y="1066800"/>
              <a:ext cx="12192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0" name="Flowchart: Sequential Access Storage 259"/>
          <p:cNvSpPr/>
          <p:nvPr/>
        </p:nvSpPr>
        <p:spPr>
          <a:xfrm rot="10800000" flipH="1">
            <a:off x="2813831" y="4937643"/>
            <a:ext cx="544231" cy="593099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Group 25"/>
          <p:cNvGrpSpPr/>
          <p:nvPr/>
        </p:nvGrpSpPr>
        <p:grpSpPr>
          <a:xfrm>
            <a:off x="4092876" y="4875778"/>
            <a:ext cx="201094" cy="214558"/>
            <a:chOff x="5289308" y="2822780"/>
            <a:chExt cx="197092" cy="206075"/>
          </a:xfrm>
        </p:grpSpPr>
        <p:grpSp>
          <p:nvGrpSpPr>
            <p:cNvPr id="451" name="Group 239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453" name="Straight Connector 452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4" name="Straight Connector 453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5" name="Straight Connector 454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2" name="Oval 451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Group 26"/>
          <p:cNvGrpSpPr/>
          <p:nvPr/>
        </p:nvGrpSpPr>
        <p:grpSpPr>
          <a:xfrm>
            <a:off x="811679" y="2965640"/>
            <a:ext cx="1088462" cy="1745406"/>
            <a:chOff x="1600200" y="838200"/>
            <a:chExt cx="1219200" cy="1676400"/>
          </a:xfrm>
        </p:grpSpPr>
        <p:sp>
          <p:nvSpPr>
            <p:cNvPr id="449" name="Diamond 448"/>
            <p:cNvSpPr/>
            <p:nvPr/>
          </p:nvSpPr>
          <p:spPr>
            <a:xfrm>
              <a:off x="1600200" y="838200"/>
              <a:ext cx="1219200" cy="457200"/>
            </a:xfrm>
            <a:prstGeom prst="diamon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Rectangle 449"/>
            <p:cNvSpPr/>
            <p:nvPr/>
          </p:nvSpPr>
          <p:spPr>
            <a:xfrm>
              <a:off x="1600200" y="1066800"/>
              <a:ext cx="1219200" cy="1447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Group 27"/>
          <p:cNvGrpSpPr/>
          <p:nvPr/>
        </p:nvGrpSpPr>
        <p:grpSpPr>
          <a:xfrm>
            <a:off x="7701771" y="737861"/>
            <a:ext cx="675050" cy="2078099"/>
            <a:chOff x="4090987" y="3072765"/>
            <a:chExt cx="962025" cy="2723832"/>
          </a:xfrm>
        </p:grpSpPr>
        <p:sp>
          <p:nvSpPr>
            <p:cNvPr id="444" name="Oval 443"/>
            <p:cNvSpPr/>
            <p:nvPr/>
          </p:nvSpPr>
          <p:spPr>
            <a:xfrm>
              <a:off x="4090987" y="3072765"/>
              <a:ext cx="962025" cy="71247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5" name="Rectangle 444"/>
            <p:cNvSpPr/>
            <p:nvPr/>
          </p:nvSpPr>
          <p:spPr>
            <a:xfrm>
              <a:off x="4090987" y="3429000"/>
              <a:ext cx="962025" cy="3441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6" name="Trapezoid 445"/>
            <p:cNvSpPr/>
            <p:nvPr/>
          </p:nvSpPr>
          <p:spPr>
            <a:xfrm rot="10800000">
              <a:off x="4090987" y="3759835"/>
              <a:ext cx="962025" cy="581660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7" name="Oval 446"/>
            <p:cNvSpPr/>
            <p:nvPr/>
          </p:nvSpPr>
          <p:spPr>
            <a:xfrm>
              <a:off x="4238625" y="5191442"/>
              <a:ext cx="666750" cy="60515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8" name="Rectangle 447"/>
            <p:cNvSpPr/>
            <p:nvPr/>
          </p:nvSpPr>
          <p:spPr>
            <a:xfrm>
              <a:off x="4238624" y="4341495"/>
              <a:ext cx="666750" cy="11525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grpSp>
        <p:nvGrpSpPr>
          <p:cNvPr id="264" name="Group 28"/>
          <p:cNvGrpSpPr/>
          <p:nvPr/>
        </p:nvGrpSpPr>
        <p:grpSpPr>
          <a:xfrm rot="16200000">
            <a:off x="6016631" y="2507546"/>
            <a:ext cx="205205" cy="210260"/>
            <a:chOff x="5289308" y="2822780"/>
            <a:chExt cx="197092" cy="206075"/>
          </a:xfrm>
        </p:grpSpPr>
        <p:grpSp>
          <p:nvGrpSpPr>
            <p:cNvPr id="439" name="Group 227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441" name="Straight Connector 440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2" name="Straight Connector 441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3" name="Straight Connector 442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0" name="Oval 439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5" name="Group 29"/>
          <p:cNvGrpSpPr/>
          <p:nvPr/>
        </p:nvGrpSpPr>
        <p:grpSpPr>
          <a:xfrm rot="10800000" flipV="1">
            <a:off x="2327487" y="3739234"/>
            <a:ext cx="233242" cy="285569"/>
            <a:chOff x="7086600" y="1124655"/>
            <a:chExt cx="228600" cy="399345"/>
          </a:xfrm>
          <a:solidFill>
            <a:schemeClr val="tx1"/>
          </a:solidFill>
        </p:grpSpPr>
        <p:sp>
          <p:nvSpPr>
            <p:cNvPr id="437" name="Isosceles Triangle 436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Isosceles Triangle 437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Group 30"/>
          <p:cNvGrpSpPr/>
          <p:nvPr/>
        </p:nvGrpSpPr>
        <p:grpSpPr>
          <a:xfrm rot="10800000" flipV="1">
            <a:off x="2327488" y="4407618"/>
            <a:ext cx="233242" cy="285569"/>
            <a:chOff x="7086600" y="1124655"/>
            <a:chExt cx="228600" cy="399345"/>
          </a:xfrm>
          <a:solidFill>
            <a:schemeClr val="tx1"/>
          </a:solidFill>
        </p:grpSpPr>
        <p:sp>
          <p:nvSpPr>
            <p:cNvPr id="435" name="Isosceles Triangle 434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Isosceles Triangle 435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Group 31"/>
          <p:cNvGrpSpPr/>
          <p:nvPr/>
        </p:nvGrpSpPr>
        <p:grpSpPr>
          <a:xfrm rot="16200000" flipV="1">
            <a:off x="870758" y="5100596"/>
            <a:ext cx="238010" cy="279848"/>
            <a:chOff x="7086600" y="1124655"/>
            <a:chExt cx="228600" cy="399345"/>
          </a:xfrm>
          <a:solidFill>
            <a:schemeClr val="bg1"/>
          </a:solidFill>
        </p:grpSpPr>
        <p:sp>
          <p:nvSpPr>
            <p:cNvPr id="433" name="Isosceles Triangle 432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Isosceles Triangle 433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Group 32"/>
          <p:cNvGrpSpPr/>
          <p:nvPr/>
        </p:nvGrpSpPr>
        <p:grpSpPr>
          <a:xfrm rot="10800000" flipV="1">
            <a:off x="2027939" y="2884072"/>
            <a:ext cx="233242" cy="285569"/>
            <a:chOff x="7086600" y="1124655"/>
            <a:chExt cx="228600" cy="399345"/>
          </a:xfrm>
          <a:solidFill>
            <a:schemeClr val="bg1"/>
          </a:solidFill>
        </p:grpSpPr>
        <p:sp>
          <p:nvSpPr>
            <p:cNvPr id="431" name="Isosceles Triangle 430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Isosceles Triangle 431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9" name="Flowchart: Sequential Access Storage 268"/>
          <p:cNvSpPr/>
          <p:nvPr/>
        </p:nvSpPr>
        <p:spPr>
          <a:xfrm rot="10800000" flipH="1">
            <a:off x="2836909" y="3198707"/>
            <a:ext cx="544231" cy="593099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Flowchart: Sequential Access Storage 269"/>
          <p:cNvSpPr/>
          <p:nvPr/>
        </p:nvSpPr>
        <p:spPr>
          <a:xfrm rot="10800000" flipH="1">
            <a:off x="2869642" y="6157862"/>
            <a:ext cx="417143" cy="434521"/>
          </a:xfrm>
          <a:prstGeom prst="flowChartMagneticTape">
            <a:avLst/>
          </a:pr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TextBox 270"/>
          <p:cNvSpPr txBox="1"/>
          <p:nvPr/>
        </p:nvSpPr>
        <p:spPr>
          <a:xfrm>
            <a:off x="913024" y="1349308"/>
            <a:ext cx="932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CST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831116" y="3606891"/>
            <a:ext cx="10294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RMWT</a:t>
            </a:r>
          </a:p>
        </p:txBody>
      </p:sp>
      <p:sp>
        <p:nvSpPr>
          <p:cNvPr id="273" name="TextBox 272"/>
          <p:cNvSpPr txBox="1"/>
          <p:nvPr/>
        </p:nvSpPr>
        <p:spPr>
          <a:xfrm>
            <a:off x="6108990" y="2821505"/>
            <a:ext cx="116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SG #1</a:t>
            </a:r>
          </a:p>
        </p:txBody>
      </p:sp>
      <p:grpSp>
        <p:nvGrpSpPr>
          <p:cNvPr id="274" name="Group 38"/>
          <p:cNvGrpSpPr/>
          <p:nvPr/>
        </p:nvGrpSpPr>
        <p:grpSpPr>
          <a:xfrm>
            <a:off x="4539195" y="2821911"/>
            <a:ext cx="361819" cy="574377"/>
            <a:chOff x="5198671" y="3024783"/>
            <a:chExt cx="354618" cy="551668"/>
          </a:xfrm>
        </p:grpSpPr>
        <p:grpSp>
          <p:nvGrpSpPr>
            <p:cNvPr id="424" name="Group 212"/>
            <p:cNvGrpSpPr/>
            <p:nvPr/>
          </p:nvGrpSpPr>
          <p:grpSpPr>
            <a:xfrm rot="16200000" flipV="1">
              <a:off x="5266951" y="3325011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29" name="Isosceles Triangle 428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0" name="Isosceles Triangle 429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5" name="Group 213"/>
            <p:cNvGrpSpPr/>
            <p:nvPr/>
          </p:nvGrpSpPr>
          <p:grpSpPr>
            <a:xfrm>
              <a:off x="5198671" y="3024783"/>
              <a:ext cx="354618" cy="369332"/>
              <a:chOff x="4752603" y="2791646"/>
              <a:chExt cx="335262" cy="369332"/>
            </a:xfrm>
          </p:grpSpPr>
          <p:sp>
            <p:nvSpPr>
              <p:cNvPr id="427" name="Oval 426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8" name="TextBox 427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26" name="Straight Connector 425"/>
            <p:cNvCxnSpPr/>
            <p:nvPr/>
          </p:nvCxnSpPr>
          <p:spPr>
            <a:xfrm>
              <a:off x="5391221" y="3331298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39"/>
          <p:cNvGrpSpPr/>
          <p:nvPr/>
        </p:nvGrpSpPr>
        <p:grpSpPr>
          <a:xfrm>
            <a:off x="4994130" y="2821911"/>
            <a:ext cx="361819" cy="574377"/>
            <a:chOff x="5042425" y="2895737"/>
            <a:chExt cx="354618" cy="551668"/>
          </a:xfrm>
        </p:grpSpPr>
        <p:grpSp>
          <p:nvGrpSpPr>
            <p:cNvPr id="417" name="Group 205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22" name="Isosceles Triangle 421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3" name="Isosceles Triangle 422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8" name="Group 206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420" name="Oval 419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1" name="TextBox 420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19" name="Straight Connector 418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6" name="Group 40"/>
          <p:cNvGrpSpPr/>
          <p:nvPr/>
        </p:nvGrpSpPr>
        <p:grpSpPr>
          <a:xfrm>
            <a:off x="4994130" y="3659780"/>
            <a:ext cx="361819" cy="574377"/>
            <a:chOff x="5042425" y="2895737"/>
            <a:chExt cx="354618" cy="551668"/>
          </a:xfrm>
        </p:grpSpPr>
        <p:grpSp>
          <p:nvGrpSpPr>
            <p:cNvPr id="410" name="Group 198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15" name="Isosceles Triangle 414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6" name="Isosceles Triangle 415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1" name="Group 199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413" name="Oval 412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4" name="TextBox 413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12" name="Straight Connector 411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7" name="Group 41"/>
          <p:cNvGrpSpPr/>
          <p:nvPr/>
        </p:nvGrpSpPr>
        <p:grpSpPr>
          <a:xfrm>
            <a:off x="4523645" y="3655879"/>
            <a:ext cx="361819" cy="574377"/>
            <a:chOff x="5042425" y="2895737"/>
            <a:chExt cx="354618" cy="551668"/>
          </a:xfrm>
        </p:grpSpPr>
        <p:grpSp>
          <p:nvGrpSpPr>
            <p:cNvPr id="403" name="Group 191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08" name="Isosceles Triangle 407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9" name="Isosceles Triangle 408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04" name="Group 192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406" name="Oval 405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7" name="TextBox 406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405" name="Straight Connector 404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8" name="Group 42"/>
          <p:cNvGrpSpPr/>
          <p:nvPr/>
        </p:nvGrpSpPr>
        <p:grpSpPr>
          <a:xfrm>
            <a:off x="5027037" y="5330475"/>
            <a:ext cx="361819" cy="574377"/>
            <a:chOff x="5042425" y="2895737"/>
            <a:chExt cx="354618" cy="551668"/>
          </a:xfrm>
        </p:grpSpPr>
        <p:grpSp>
          <p:nvGrpSpPr>
            <p:cNvPr id="396" name="Group 184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401" name="Isosceles Triangle 400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2" name="Isosceles Triangle 401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7" name="Group 185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399" name="Oval 398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00" name="TextBox 399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398" name="Straight Connector 397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43"/>
          <p:cNvGrpSpPr/>
          <p:nvPr/>
        </p:nvGrpSpPr>
        <p:grpSpPr>
          <a:xfrm>
            <a:off x="4548814" y="5330475"/>
            <a:ext cx="361819" cy="574377"/>
            <a:chOff x="5042425" y="2895737"/>
            <a:chExt cx="354618" cy="551668"/>
          </a:xfrm>
        </p:grpSpPr>
        <p:grpSp>
          <p:nvGrpSpPr>
            <p:cNvPr id="389" name="Group 177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394" name="Isosceles Triangle 393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5" name="Isosceles Triangle 394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0" name="Group 178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392" name="Oval 391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3" name="TextBox 392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391" name="Straight Connector 390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44"/>
          <p:cNvGrpSpPr/>
          <p:nvPr/>
        </p:nvGrpSpPr>
        <p:grpSpPr>
          <a:xfrm>
            <a:off x="4544078" y="4541051"/>
            <a:ext cx="361819" cy="574377"/>
            <a:chOff x="5042425" y="2895737"/>
            <a:chExt cx="354618" cy="551668"/>
          </a:xfrm>
        </p:grpSpPr>
        <p:grpSp>
          <p:nvGrpSpPr>
            <p:cNvPr id="382" name="Group 170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387" name="Isosceles Triangle 386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8" name="Isosceles Triangle 387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83" name="Group 171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86" name="TextBox 385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384" name="Straight Connector 383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45"/>
          <p:cNvGrpSpPr/>
          <p:nvPr/>
        </p:nvGrpSpPr>
        <p:grpSpPr>
          <a:xfrm>
            <a:off x="5011487" y="4529381"/>
            <a:ext cx="361819" cy="574377"/>
            <a:chOff x="5042425" y="2895737"/>
            <a:chExt cx="354618" cy="551668"/>
          </a:xfrm>
        </p:grpSpPr>
        <p:grpSp>
          <p:nvGrpSpPr>
            <p:cNvPr id="375" name="Group 163"/>
            <p:cNvGrpSpPr/>
            <p:nvPr/>
          </p:nvGrpSpPr>
          <p:grpSpPr>
            <a:xfrm rot="16200000" flipV="1">
              <a:off x="5110705" y="3195965"/>
              <a:ext cx="228600" cy="274279"/>
              <a:chOff x="7086600" y="1124655"/>
              <a:chExt cx="228600" cy="399345"/>
            </a:xfrm>
            <a:solidFill>
              <a:schemeClr val="tx1"/>
            </a:solidFill>
          </p:grpSpPr>
          <p:sp>
            <p:nvSpPr>
              <p:cNvPr id="380" name="Isosceles Triangle 379"/>
              <p:cNvSpPr/>
              <p:nvPr/>
            </p:nvSpPr>
            <p:spPr>
              <a:xfrm>
                <a:off x="7086600" y="1295400"/>
                <a:ext cx="228600" cy="228600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1" name="Isosceles Triangle 380"/>
              <p:cNvSpPr/>
              <p:nvPr/>
            </p:nvSpPr>
            <p:spPr>
              <a:xfrm flipV="1">
                <a:off x="7086600" y="1124655"/>
                <a:ext cx="228600" cy="200378"/>
              </a:xfrm>
              <a:prstGeom prst="triangl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6" name="Group 164"/>
            <p:cNvGrpSpPr/>
            <p:nvPr/>
          </p:nvGrpSpPr>
          <p:grpSpPr>
            <a:xfrm>
              <a:off x="5042425" y="2895737"/>
              <a:ext cx="354618" cy="369332"/>
              <a:chOff x="4752603" y="2791646"/>
              <a:chExt cx="335262" cy="369332"/>
            </a:xfrm>
          </p:grpSpPr>
          <p:sp>
            <p:nvSpPr>
              <p:cNvPr id="378" name="Oval 377"/>
              <p:cNvSpPr/>
              <p:nvPr/>
            </p:nvSpPr>
            <p:spPr>
              <a:xfrm>
                <a:off x="4797504" y="2861045"/>
                <a:ext cx="274279" cy="230534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79" name="TextBox 378"/>
              <p:cNvSpPr txBox="1"/>
              <p:nvPr/>
            </p:nvSpPr>
            <p:spPr>
              <a:xfrm>
                <a:off x="4752603" y="2791646"/>
                <a:ext cx="3352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</a:t>
                </a:r>
              </a:p>
            </p:txBody>
          </p:sp>
        </p:grpSp>
        <p:cxnSp>
          <p:nvCxnSpPr>
            <p:cNvPr id="377" name="Straight Connector 376"/>
            <p:cNvCxnSpPr/>
            <p:nvPr/>
          </p:nvCxnSpPr>
          <p:spPr>
            <a:xfrm>
              <a:off x="5234975" y="3202252"/>
              <a:ext cx="0" cy="12563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2" name="Group 46"/>
          <p:cNvGrpSpPr/>
          <p:nvPr/>
        </p:nvGrpSpPr>
        <p:grpSpPr>
          <a:xfrm rot="16200000">
            <a:off x="7371676" y="2521742"/>
            <a:ext cx="205205" cy="210260"/>
            <a:chOff x="5289308" y="2822780"/>
            <a:chExt cx="197092" cy="206075"/>
          </a:xfrm>
        </p:grpSpPr>
        <p:grpSp>
          <p:nvGrpSpPr>
            <p:cNvPr id="370" name="Group 158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372" name="Straight Connector 371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1" name="Oval 370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Group 47"/>
          <p:cNvGrpSpPr/>
          <p:nvPr/>
        </p:nvGrpSpPr>
        <p:grpSpPr>
          <a:xfrm>
            <a:off x="3587985" y="3134190"/>
            <a:ext cx="201094" cy="214558"/>
            <a:chOff x="5289308" y="2822780"/>
            <a:chExt cx="197092" cy="206075"/>
          </a:xfrm>
        </p:grpSpPr>
        <p:grpSp>
          <p:nvGrpSpPr>
            <p:cNvPr id="365" name="Group 153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367" name="Straight Connector 366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Straight Connector 367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6" name="Oval 365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Group 48"/>
          <p:cNvGrpSpPr/>
          <p:nvPr/>
        </p:nvGrpSpPr>
        <p:grpSpPr>
          <a:xfrm>
            <a:off x="3572034" y="4869536"/>
            <a:ext cx="201094" cy="214558"/>
            <a:chOff x="5289308" y="2822780"/>
            <a:chExt cx="197092" cy="206075"/>
          </a:xfrm>
        </p:grpSpPr>
        <p:grpSp>
          <p:nvGrpSpPr>
            <p:cNvPr id="360" name="Group 148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362" name="Straight Connector 361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1" name="Oval 360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Group 49"/>
          <p:cNvGrpSpPr/>
          <p:nvPr/>
        </p:nvGrpSpPr>
        <p:grpSpPr>
          <a:xfrm>
            <a:off x="4088557" y="3151117"/>
            <a:ext cx="201094" cy="214558"/>
            <a:chOff x="5289308" y="2822780"/>
            <a:chExt cx="197092" cy="206075"/>
          </a:xfrm>
        </p:grpSpPr>
        <p:grpSp>
          <p:nvGrpSpPr>
            <p:cNvPr id="355" name="Group 143"/>
            <p:cNvGrpSpPr/>
            <p:nvPr/>
          </p:nvGrpSpPr>
          <p:grpSpPr>
            <a:xfrm>
              <a:off x="5312332" y="2837468"/>
              <a:ext cx="174068" cy="191387"/>
              <a:chOff x="3505200" y="1134720"/>
              <a:chExt cx="304800" cy="165193"/>
            </a:xfrm>
          </p:grpSpPr>
          <p:cxnSp>
            <p:nvCxnSpPr>
              <p:cNvPr id="357" name="Straight Connector 356"/>
              <p:cNvCxnSpPr/>
              <p:nvPr/>
            </p:nvCxnSpPr>
            <p:spPr>
              <a:xfrm>
                <a:off x="3505200" y="1134720"/>
                <a:ext cx="0" cy="1606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/>
              <p:cNvCxnSpPr/>
              <p:nvPr/>
            </p:nvCxnSpPr>
            <p:spPr>
              <a:xfrm>
                <a:off x="3810000" y="1147513"/>
                <a:ext cx="0" cy="15240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/>
              <p:cNvCxnSpPr/>
              <p:nvPr/>
            </p:nvCxnSpPr>
            <p:spPr>
              <a:xfrm>
                <a:off x="3505200" y="1147513"/>
                <a:ext cx="304800" cy="13728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6" name="Oval 355"/>
            <p:cNvSpPr/>
            <p:nvPr/>
          </p:nvSpPr>
          <p:spPr>
            <a:xfrm flipV="1">
              <a:off x="5289308" y="282278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86" name="Straight Connector 285"/>
          <p:cNvCxnSpPr/>
          <p:nvPr/>
        </p:nvCxnSpPr>
        <p:spPr>
          <a:xfrm>
            <a:off x="3381140" y="3246392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3789079" y="3256831"/>
            <a:ext cx="318880" cy="35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4293970" y="3256831"/>
            <a:ext cx="284363" cy="58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4843063" y="3263870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426666" y="3258617"/>
            <a:ext cx="0" cy="8565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4803402" y="4115150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4408476" y="4105816"/>
            <a:ext cx="230337" cy="13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 flipH="1">
            <a:off x="6108990" y="2704568"/>
            <a:ext cx="23324" cy="22125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flipV="1">
            <a:off x="6124768" y="1483931"/>
            <a:ext cx="0" cy="10167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Arrow Connector 294"/>
          <p:cNvCxnSpPr/>
          <p:nvPr/>
        </p:nvCxnSpPr>
        <p:spPr>
          <a:xfrm>
            <a:off x="6124768" y="1488096"/>
            <a:ext cx="58310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Arrow Connector 295"/>
          <p:cNvCxnSpPr/>
          <p:nvPr/>
        </p:nvCxnSpPr>
        <p:spPr>
          <a:xfrm>
            <a:off x="7487516" y="1509287"/>
            <a:ext cx="58310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 flipH="1" flipV="1">
            <a:off x="7477288" y="1503506"/>
            <a:ext cx="10229" cy="102076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 flipV="1">
            <a:off x="7482401" y="2709935"/>
            <a:ext cx="585" cy="226447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 flipV="1">
            <a:off x="1211758" y="5234193"/>
            <a:ext cx="0" cy="1140929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0" name="Half Frame 299"/>
          <p:cNvSpPr/>
          <p:nvPr/>
        </p:nvSpPr>
        <p:spPr>
          <a:xfrm>
            <a:off x="6210403" y="2754970"/>
            <a:ext cx="231708" cy="30772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1" name="Half Frame 300"/>
          <p:cNvSpPr/>
          <p:nvPr/>
        </p:nvSpPr>
        <p:spPr>
          <a:xfrm>
            <a:off x="7547359" y="2787242"/>
            <a:ext cx="231708" cy="30772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2" name="Half Frame 301"/>
          <p:cNvSpPr/>
          <p:nvPr/>
        </p:nvSpPr>
        <p:spPr>
          <a:xfrm flipH="1">
            <a:off x="5819426" y="2759367"/>
            <a:ext cx="224787" cy="30772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3" name="Half Frame 302"/>
          <p:cNvSpPr/>
          <p:nvPr/>
        </p:nvSpPr>
        <p:spPr>
          <a:xfrm flipH="1">
            <a:off x="7178584" y="2789725"/>
            <a:ext cx="224787" cy="307724"/>
          </a:xfrm>
          <a:prstGeom prst="halfFram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4" name="Straight Connector 303"/>
          <p:cNvCxnSpPr/>
          <p:nvPr/>
        </p:nvCxnSpPr>
        <p:spPr>
          <a:xfrm>
            <a:off x="5320341" y="3259744"/>
            <a:ext cx="805010" cy="412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5320341" y="4104494"/>
            <a:ext cx="402505" cy="119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 flipV="1">
            <a:off x="5336086" y="4965896"/>
            <a:ext cx="2151430" cy="170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108990" y="5040223"/>
            <a:ext cx="0" cy="7541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5361127" y="5785845"/>
            <a:ext cx="747863" cy="851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5711995" y="4105816"/>
            <a:ext cx="0" cy="860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4408476" y="4981739"/>
            <a:ext cx="0" cy="81460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3355934" y="5000336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3782942" y="5001656"/>
            <a:ext cx="318880" cy="357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4297081" y="4992590"/>
            <a:ext cx="284363" cy="582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4855691" y="4988640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Connector 314"/>
          <p:cNvCxnSpPr/>
          <p:nvPr/>
        </p:nvCxnSpPr>
        <p:spPr>
          <a:xfrm>
            <a:off x="4840352" y="5793702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Connector 315"/>
          <p:cNvCxnSpPr/>
          <p:nvPr/>
        </p:nvCxnSpPr>
        <p:spPr>
          <a:xfrm>
            <a:off x="4405649" y="5795023"/>
            <a:ext cx="230337" cy="132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/>
          <p:cNvCxnSpPr/>
          <p:nvPr/>
        </p:nvCxnSpPr>
        <p:spPr>
          <a:xfrm>
            <a:off x="1885459" y="4541051"/>
            <a:ext cx="259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>
            <a:stCxn id="436" idx="3"/>
            <a:endCxn id="437" idx="3"/>
          </p:cNvCxnSpPr>
          <p:nvPr/>
        </p:nvCxnSpPr>
        <p:spPr>
          <a:xfrm flipH="1" flipV="1">
            <a:off x="2444108" y="4024803"/>
            <a:ext cx="1" cy="38281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Connector 318"/>
          <p:cNvCxnSpPr/>
          <p:nvPr/>
        </p:nvCxnSpPr>
        <p:spPr>
          <a:xfrm flipH="1" flipV="1">
            <a:off x="2144558" y="4216211"/>
            <a:ext cx="1" cy="3234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Connector 319"/>
          <p:cNvCxnSpPr/>
          <p:nvPr/>
        </p:nvCxnSpPr>
        <p:spPr>
          <a:xfrm>
            <a:off x="2144559" y="4216211"/>
            <a:ext cx="29955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Connector 320"/>
          <p:cNvCxnSpPr/>
          <p:nvPr/>
        </p:nvCxnSpPr>
        <p:spPr>
          <a:xfrm>
            <a:off x="1211758" y="6375125"/>
            <a:ext cx="197219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/>
          <p:cNvCxnSpPr/>
          <p:nvPr/>
        </p:nvCxnSpPr>
        <p:spPr>
          <a:xfrm flipH="1">
            <a:off x="6124060" y="5359525"/>
            <a:ext cx="583812" cy="1"/>
          </a:xfrm>
          <a:prstGeom prst="straightConnector1">
            <a:avLst/>
          </a:prstGeom>
          <a:ln w="25400">
            <a:solidFill>
              <a:srgbClr val="0078C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Flowchart: Terminator 322"/>
          <p:cNvSpPr/>
          <p:nvPr/>
        </p:nvSpPr>
        <p:spPr>
          <a:xfrm rot="16200000">
            <a:off x="2147864" y="6324792"/>
            <a:ext cx="327298" cy="100664"/>
          </a:xfrm>
          <a:prstGeom prst="flowChartTerminator">
            <a:avLst/>
          </a:prstGeom>
          <a:noFill/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Flowchart: Terminator 323"/>
          <p:cNvSpPr/>
          <p:nvPr/>
        </p:nvSpPr>
        <p:spPr>
          <a:xfrm rot="16200000">
            <a:off x="4170244" y="6226535"/>
            <a:ext cx="327298" cy="100664"/>
          </a:xfrm>
          <a:prstGeom prst="flowChartTerminator">
            <a:avLst/>
          </a:prstGeom>
          <a:noFill/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5" name="Group 324"/>
          <p:cNvGrpSpPr/>
          <p:nvPr/>
        </p:nvGrpSpPr>
        <p:grpSpPr>
          <a:xfrm rot="16200000" flipV="1">
            <a:off x="1801407" y="6235199"/>
            <a:ext cx="238010" cy="279852"/>
            <a:chOff x="7086600" y="1124652"/>
            <a:chExt cx="228600" cy="399348"/>
          </a:xfrm>
          <a:solidFill>
            <a:srgbClr val="FF0000"/>
          </a:solidFill>
        </p:grpSpPr>
        <p:sp>
          <p:nvSpPr>
            <p:cNvPr id="353" name="Isosceles Triangle 352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Isosceles Triangle 353"/>
            <p:cNvSpPr/>
            <p:nvPr/>
          </p:nvSpPr>
          <p:spPr>
            <a:xfrm flipV="1">
              <a:off x="7086600" y="1124652"/>
              <a:ext cx="228600" cy="200377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6" name="Straight Connector 325"/>
          <p:cNvCxnSpPr/>
          <p:nvPr/>
        </p:nvCxnSpPr>
        <p:spPr>
          <a:xfrm>
            <a:off x="1911256" y="2093334"/>
            <a:ext cx="23330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Connector 326"/>
          <p:cNvCxnSpPr/>
          <p:nvPr/>
        </p:nvCxnSpPr>
        <p:spPr>
          <a:xfrm>
            <a:off x="2144559" y="3495256"/>
            <a:ext cx="96446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Connector 327"/>
          <p:cNvCxnSpPr>
            <a:stCxn id="434" idx="3"/>
          </p:cNvCxnSpPr>
          <p:nvPr/>
        </p:nvCxnSpPr>
        <p:spPr>
          <a:xfrm flipV="1">
            <a:off x="1129687" y="5234193"/>
            <a:ext cx="1956259" cy="632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Connector 328"/>
          <p:cNvCxnSpPr/>
          <p:nvPr/>
        </p:nvCxnSpPr>
        <p:spPr>
          <a:xfrm flipH="1">
            <a:off x="2144561" y="2483576"/>
            <a:ext cx="2" cy="3902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Connector 329"/>
          <p:cNvCxnSpPr/>
          <p:nvPr/>
        </p:nvCxnSpPr>
        <p:spPr>
          <a:xfrm flipH="1">
            <a:off x="2144561" y="3164915"/>
            <a:ext cx="1" cy="3303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Connector 330"/>
          <p:cNvCxnSpPr/>
          <p:nvPr/>
        </p:nvCxnSpPr>
        <p:spPr>
          <a:xfrm>
            <a:off x="2444106" y="3495256"/>
            <a:ext cx="1" cy="227359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/>
          <p:nvPr/>
        </p:nvCxnSpPr>
        <p:spPr>
          <a:xfrm flipH="1">
            <a:off x="2444106" y="4688159"/>
            <a:ext cx="6399" cy="54627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>
            <a:off x="617047" y="2385080"/>
            <a:ext cx="2140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flipH="1">
            <a:off x="610648" y="2381390"/>
            <a:ext cx="6400" cy="285913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Straight Connector 334"/>
          <p:cNvCxnSpPr>
            <a:endCxn id="433" idx="3"/>
          </p:cNvCxnSpPr>
          <p:nvPr/>
        </p:nvCxnSpPr>
        <p:spPr>
          <a:xfrm>
            <a:off x="617047" y="5239859"/>
            <a:ext cx="232793" cy="66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TextBox 335"/>
          <p:cNvSpPr txBox="1"/>
          <p:nvPr/>
        </p:nvSpPr>
        <p:spPr>
          <a:xfrm>
            <a:off x="2626791" y="3798767"/>
            <a:ext cx="1578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AUX FW “A”</a:t>
            </a:r>
          </a:p>
        </p:txBody>
      </p:sp>
      <p:grpSp>
        <p:nvGrpSpPr>
          <p:cNvPr id="337" name="Group 113"/>
          <p:cNvGrpSpPr/>
          <p:nvPr/>
        </p:nvGrpSpPr>
        <p:grpSpPr>
          <a:xfrm rot="16200000" flipV="1">
            <a:off x="4618193" y="6131438"/>
            <a:ext cx="238010" cy="279852"/>
            <a:chOff x="7086600" y="1124652"/>
            <a:chExt cx="228600" cy="399348"/>
          </a:xfrm>
          <a:solidFill>
            <a:srgbClr val="FF0000"/>
          </a:solidFill>
        </p:grpSpPr>
        <p:sp>
          <p:nvSpPr>
            <p:cNvPr id="351" name="Isosceles Triangle 350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Isosceles Triangle 351"/>
            <p:cNvSpPr/>
            <p:nvPr/>
          </p:nvSpPr>
          <p:spPr>
            <a:xfrm flipV="1">
              <a:off x="7086600" y="1124652"/>
              <a:ext cx="228600" cy="200377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8" name="Group 114"/>
          <p:cNvGrpSpPr/>
          <p:nvPr/>
        </p:nvGrpSpPr>
        <p:grpSpPr>
          <a:xfrm rot="16200000" flipV="1">
            <a:off x="5088260" y="6136941"/>
            <a:ext cx="238010" cy="279852"/>
            <a:chOff x="7086600" y="1124652"/>
            <a:chExt cx="228600" cy="399348"/>
          </a:xfrm>
          <a:solidFill>
            <a:srgbClr val="FF0000"/>
          </a:solidFill>
        </p:grpSpPr>
        <p:sp>
          <p:nvSpPr>
            <p:cNvPr id="349" name="Isosceles Triangle 348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Isosceles Triangle 349"/>
            <p:cNvSpPr/>
            <p:nvPr/>
          </p:nvSpPr>
          <p:spPr>
            <a:xfrm flipV="1">
              <a:off x="7086600" y="1124652"/>
              <a:ext cx="228600" cy="200377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Group 115"/>
          <p:cNvGrpSpPr/>
          <p:nvPr/>
        </p:nvGrpSpPr>
        <p:grpSpPr>
          <a:xfrm rot="16200000" flipV="1">
            <a:off x="1373535" y="6235197"/>
            <a:ext cx="238010" cy="279852"/>
            <a:chOff x="7086600" y="1124652"/>
            <a:chExt cx="228600" cy="399348"/>
          </a:xfrm>
          <a:solidFill>
            <a:srgbClr val="FF0000"/>
          </a:solidFill>
        </p:grpSpPr>
        <p:sp>
          <p:nvSpPr>
            <p:cNvPr id="347" name="Isosceles Triangle 346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Isosceles Triangle 347"/>
            <p:cNvSpPr/>
            <p:nvPr/>
          </p:nvSpPr>
          <p:spPr>
            <a:xfrm flipV="1">
              <a:off x="7086600" y="1124652"/>
              <a:ext cx="228600" cy="200377"/>
            </a:xfrm>
            <a:prstGeom prst="triangle">
              <a:avLst/>
            </a:prstGeom>
            <a:solidFill>
              <a:srgbClr val="0078C9"/>
            </a:solidFill>
            <a:ln>
              <a:solidFill>
                <a:srgbClr val="0078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40" name="Straight Connector 339"/>
          <p:cNvCxnSpPr/>
          <p:nvPr/>
        </p:nvCxnSpPr>
        <p:spPr>
          <a:xfrm>
            <a:off x="1621880" y="6371629"/>
            <a:ext cx="197219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1" name="Straight Connector 340"/>
          <p:cNvCxnSpPr/>
          <p:nvPr/>
        </p:nvCxnSpPr>
        <p:spPr>
          <a:xfrm>
            <a:off x="2063962" y="6371629"/>
            <a:ext cx="197219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Straight Connector 341"/>
          <p:cNvCxnSpPr/>
          <p:nvPr/>
        </p:nvCxnSpPr>
        <p:spPr>
          <a:xfrm>
            <a:off x="4384225" y="6264015"/>
            <a:ext cx="197219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Straight Connector 342"/>
          <p:cNvCxnSpPr/>
          <p:nvPr/>
        </p:nvCxnSpPr>
        <p:spPr>
          <a:xfrm>
            <a:off x="4888809" y="6271364"/>
            <a:ext cx="197219" cy="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Straight Connector 343"/>
          <p:cNvCxnSpPr/>
          <p:nvPr/>
        </p:nvCxnSpPr>
        <p:spPr>
          <a:xfrm flipV="1">
            <a:off x="5336086" y="6258320"/>
            <a:ext cx="1376272" cy="2204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Freeform 344"/>
          <p:cNvSpPr/>
          <p:nvPr/>
        </p:nvSpPr>
        <p:spPr>
          <a:xfrm>
            <a:off x="2368205" y="6329008"/>
            <a:ext cx="711660" cy="49651"/>
          </a:xfrm>
          <a:custGeom>
            <a:avLst/>
            <a:gdLst>
              <a:gd name="connsiteX0" fmla="*/ 711660 w 711660"/>
              <a:gd name="connsiteY0" fmla="*/ 37238 h 49651"/>
              <a:gd name="connsiteX1" fmla="*/ 662009 w 711660"/>
              <a:gd name="connsiteY1" fmla="*/ 41376 h 49651"/>
              <a:gd name="connsiteX2" fmla="*/ 446856 w 711660"/>
              <a:gd name="connsiteY2" fmla="*/ 37238 h 49651"/>
              <a:gd name="connsiteX3" fmla="*/ 422031 w 711660"/>
              <a:gd name="connsiteY3" fmla="*/ 24826 h 49651"/>
              <a:gd name="connsiteX4" fmla="*/ 397205 w 711660"/>
              <a:gd name="connsiteY4" fmla="*/ 16551 h 49651"/>
              <a:gd name="connsiteX5" fmla="*/ 384793 w 711660"/>
              <a:gd name="connsiteY5" fmla="*/ 12413 h 49651"/>
              <a:gd name="connsiteX6" fmla="*/ 335142 w 711660"/>
              <a:gd name="connsiteY6" fmla="*/ 8275 h 49651"/>
              <a:gd name="connsiteX7" fmla="*/ 268941 w 711660"/>
              <a:gd name="connsiteY7" fmla="*/ 0 h 49651"/>
              <a:gd name="connsiteX8" fmla="*/ 244116 w 711660"/>
              <a:gd name="connsiteY8" fmla="*/ 4138 h 49651"/>
              <a:gd name="connsiteX9" fmla="*/ 219291 w 711660"/>
              <a:gd name="connsiteY9" fmla="*/ 28963 h 49651"/>
              <a:gd name="connsiteX10" fmla="*/ 211015 w 711660"/>
              <a:gd name="connsiteY10" fmla="*/ 37238 h 49651"/>
              <a:gd name="connsiteX11" fmla="*/ 169640 w 711660"/>
              <a:gd name="connsiteY11" fmla="*/ 49651 h 49651"/>
              <a:gd name="connsiteX12" fmla="*/ 78614 w 711660"/>
              <a:gd name="connsiteY12" fmla="*/ 45513 h 49651"/>
              <a:gd name="connsiteX13" fmla="*/ 53788 w 711660"/>
              <a:gd name="connsiteY13" fmla="*/ 24826 h 49651"/>
              <a:gd name="connsiteX14" fmla="*/ 41376 w 711660"/>
              <a:gd name="connsiteY14" fmla="*/ 20688 h 49651"/>
              <a:gd name="connsiteX15" fmla="*/ 24825 w 711660"/>
              <a:gd name="connsiteY15" fmla="*/ 24826 h 49651"/>
              <a:gd name="connsiteX16" fmla="*/ 0 w 711660"/>
              <a:gd name="connsiteY16" fmla="*/ 41376 h 4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660" h="49651">
                <a:moveTo>
                  <a:pt x="711660" y="37238"/>
                </a:moveTo>
                <a:cubicBezTo>
                  <a:pt x="674973" y="51912"/>
                  <a:pt x="707443" y="42916"/>
                  <a:pt x="662009" y="41376"/>
                </a:cubicBezTo>
                <a:cubicBezTo>
                  <a:pt x="590319" y="38946"/>
                  <a:pt x="518574" y="38617"/>
                  <a:pt x="446856" y="37238"/>
                </a:cubicBezTo>
                <a:cubicBezTo>
                  <a:pt x="401594" y="22153"/>
                  <a:pt x="470145" y="46210"/>
                  <a:pt x="422031" y="24826"/>
                </a:cubicBezTo>
                <a:cubicBezTo>
                  <a:pt x="414060" y="21283"/>
                  <a:pt x="405480" y="19310"/>
                  <a:pt x="397205" y="16551"/>
                </a:cubicBezTo>
                <a:cubicBezTo>
                  <a:pt x="393068" y="15172"/>
                  <a:pt x="389139" y="12775"/>
                  <a:pt x="384793" y="12413"/>
                </a:cubicBezTo>
                <a:lnTo>
                  <a:pt x="335142" y="8275"/>
                </a:lnTo>
                <a:cubicBezTo>
                  <a:pt x="308795" y="1689"/>
                  <a:pt x="305815" y="0"/>
                  <a:pt x="268941" y="0"/>
                </a:cubicBezTo>
                <a:cubicBezTo>
                  <a:pt x="260552" y="0"/>
                  <a:pt x="252391" y="2759"/>
                  <a:pt x="244116" y="4138"/>
                </a:cubicBezTo>
                <a:lnTo>
                  <a:pt x="219291" y="28963"/>
                </a:lnTo>
                <a:cubicBezTo>
                  <a:pt x="216532" y="31721"/>
                  <a:pt x="214716" y="36004"/>
                  <a:pt x="211015" y="37238"/>
                </a:cubicBezTo>
                <a:cubicBezTo>
                  <a:pt x="180795" y="47311"/>
                  <a:pt x="194652" y="43397"/>
                  <a:pt x="169640" y="49651"/>
                </a:cubicBezTo>
                <a:cubicBezTo>
                  <a:pt x="139298" y="48272"/>
                  <a:pt x="108771" y="49132"/>
                  <a:pt x="78614" y="45513"/>
                </a:cubicBezTo>
                <a:cubicBezTo>
                  <a:pt x="70360" y="44523"/>
                  <a:pt x="59095" y="28364"/>
                  <a:pt x="53788" y="24826"/>
                </a:cubicBezTo>
                <a:cubicBezTo>
                  <a:pt x="50159" y="22407"/>
                  <a:pt x="45513" y="22067"/>
                  <a:pt x="41376" y="20688"/>
                </a:cubicBezTo>
                <a:cubicBezTo>
                  <a:pt x="35859" y="22067"/>
                  <a:pt x="29911" y="22283"/>
                  <a:pt x="24825" y="24826"/>
                </a:cubicBezTo>
                <a:cubicBezTo>
                  <a:pt x="15930" y="29274"/>
                  <a:pt x="0" y="41376"/>
                  <a:pt x="0" y="41376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Freeform 345"/>
          <p:cNvSpPr/>
          <p:nvPr/>
        </p:nvSpPr>
        <p:spPr>
          <a:xfrm>
            <a:off x="3299155" y="6188331"/>
            <a:ext cx="980601" cy="132402"/>
          </a:xfrm>
          <a:custGeom>
            <a:avLst/>
            <a:gdLst>
              <a:gd name="connsiteX0" fmla="*/ 0 w 980601"/>
              <a:gd name="connsiteY0" fmla="*/ 0 h 132402"/>
              <a:gd name="connsiteX1" fmla="*/ 132402 w 980601"/>
              <a:gd name="connsiteY1" fmla="*/ 4138 h 132402"/>
              <a:gd name="connsiteX2" fmla="*/ 144815 w 980601"/>
              <a:gd name="connsiteY2" fmla="*/ 12413 h 132402"/>
              <a:gd name="connsiteX3" fmla="*/ 165503 w 980601"/>
              <a:gd name="connsiteY3" fmla="*/ 33101 h 132402"/>
              <a:gd name="connsiteX4" fmla="*/ 177915 w 980601"/>
              <a:gd name="connsiteY4" fmla="*/ 41376 h 132402"/>
              <a:gd name="connsiteX5" fmla="*/ 202741 w 980601"/>
              <a:gd name="connsiteY5" fmla="*/ 49651 h 132402"/>
              <a:gd name="connsiteX6" fmla="*/ 215153 w 980601"/>
              <a:gd name="connsiteY6" fmla="*/ 57926 h 132402"/>
              <a:gd name="connsiteX7" fmla="*/ 273079 w 980601"/>
              <a:gd name="connsiteY7" fmla="*/ 70339 h 132402"/>
              <a:gd name="connsiteX8" fmla="*/ 339280 w 980601"/>
              <a:gd name="connsiteY8" fmla="*/ 66201 h 132402"/>
              <a:gd name="connsiteX9" fmla="*/ 364105 w 980601"/>
              <a:gd name="connsiteY9" fmla="*/ 57926 h 132402"/>
              <a:gd name="connsiteX10" fmla="*/ 434444 w 980601"/>
              <a:gd name="connsiteY10" fmla="*/ 49651 h 132402"/>
              <a:gd name="connsiteX11" fmla="*/ 533745 w 980601"/>
              <a:gd name="connsiteY11" fmla="*/ 53789 h 132402"/>
              <a:gd name="connsiteX12" fmla="*/ 562708 w 980601"/>
              <a:gd name="connsiteY12" fmla="*/ 62064 h 132402"/>
              <a:gd name="connsiteX13" fmla="*/ 579258 w 980601"/>
              <a:gd name="connsiteY13" fmla="*/ 70339 h 132402"/>
              <a:gd name="connsiteX14" fmla="*/ 591671 w 980601"/>
              <a:gd name="connsiteY14" fmla="*/ 74476 h 132402"/>
              <a:gd name="connsiteX15" fmla="*/ 604084 w 980601"/>
              <a:gd name="connsiteY15" fmla="*/ 82752 h 132402"/>
              <a:gd name="connsiteX16" fmla="*/ 628909 w 980601"/>
              <a:gd name="connsiteY16" fmla="*/ 91027 h 132402"/>
              <a:gd name="connsiteX17" fmla="*/ 645459 w 980601"/>
              <a:gd name="connsiteY17" fmla="*/ 107577 h 132402"/>
              <a:gd name="connsiteX18" fmla="*/ 666147 w 980601"/>
              <a:gd name="connsiteY18" fmla="*/ 119990 h 132402"/>
              <a:gd name="connsiteX19" fmla="*/ 744760 w 980601"/>
              <a:gd name="connsiteY19" fmla="*/ 132402 h 132402"/>
              <a:gd name="connsiteX20" fmla="*/ 790274 w 980601"/>
              <a:gd name="connsiteY20" fmla="*/ 128265 h 132402"/>
              <a:gd name="connsiteX21" fmla="*/ 815099 w 980601"/>
              <a:gd name="connsiteY21" fmla="*/ 115852 h 132402"/>
              <a:gd name="connsiteX22" fmla="*/ 839924 w 980601"/>
              <a:gd name="connsiteY22" fmla="*/ 103439 h 132402"/>
              <a:gd name="connsiteX23" fmla="*/ 848199 w 980601"/>
              <a:gd name="connsiteY23" fmla="*/ 91027 h 132402"/>
              <a:gd name="connsiteX24" fmla="*/ 860612 w 980601"/>
              <a:gd name="connsiteY24" fmla="*/ 86889 h 132402"/>
              <a:gd name="connsiteX25" fmla="*/ 873025 w 980601"/>
              <a:gd name="connsiteY25" fmla="*/ 78614 h 132402"/>
              <a:gd name="connsiteX26" fmla="*/ 951638 w 980601"/>
              <a:gd name="connsiteY26" fmla="*/ 74476 h 132402"/>
              <a:gd name="connsiteX27" fmla="*/ 980601 w 980601"/>
              <a:gd name="connsiteY27" fmla="*/ 78614 h 132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0601" h="132402">
                <a:moveTo>
                  <a:pt x="0" y="0"/>
                </a:moveTo>
                <a:cubicBezTo>
                  <a:pt x="44134" y="1379"/>
                  <a:pt x="88408" y="367"/>
                  <a:pt x="132402" y="4138"/>
                </a:cubicBezTo>
                <a:cubicBezTo>
                  <a:pt x="137357" y="4563"/>
                  <a:pt x="141073" y="9138"/>
                  <a:pt x="144815" y="12413"/>
                </a:cubicBezTo>
                <a:cubicBezTo>
                  <a:pt x="152154" y="18835"/>
                  <a:pt x="157389" y="27691"/>
                  <a:pt x="165503" y="33101"/>
                </a:cubicBezTo>
                <a:cubicBezTo>
                  <a:pt x="169640" y="35859"/>
                  <a:pt x="173371" y="39356"/>
                  <a:pt x="177915" y="41376"/>
                </a:cubicBezTo>
                <a:cubicBezTo>
                  <a:pt x="185886" y="44919"/>
                  <a:pt x="202741" y="49651"/>
                  <a:pt x="202741" y="49651"/>
                </a:cubicBezTo>
                <a:cubicBezTo>
                  <a:pt x="206878" y="52409"/>
                  <a:pt x="210609" y="55906"/>
                  <a:pt x="215153" y="57926"/>
                </a:cubicBezTo>
                <a:cubicBezTo>
                  <a:pt x="238222" y="68179"/>
                  <a:pt x="247010" y="67080"/>
                  <a:pt x="273079" y="70339"/>
                </a:cubicBezTo>
                <a:cubicBezTo>
                  <a:pt x="295146" y="68960"/>
                  <a:pt x="317373" y="69188"/>
                  <a:pt x="339280" y="66201"/>
                </a:cubicBezTo>
                <a:cubicBezTo>
                  <a:pt x="347923" y="65022"/>
                  <a:pt x="355418" y="58716"/>
                  <a:pt x="364105" y="57926"/>
                </a:cubicBezTo>
                <a:cubicBezTo>
                  <a:pt x="417973" y="53030"/>
                  <a:pt x="394592" y="56294"/>
                  <a:pt x="434444" y="49651"/>
                </a:cubicBezTo>
                <a:cubicBezTo>
                  <a:pt x="467544" y="51030"/>
                  <a:pt x="500700" y="51429"/>
                  <a:pt x="533745" y="53789"/>
                </a:cubicBezTo>
                <a:cubicBezTo>
                  <a:pt x="537948" y="54089"/>
                  <a:pt x="557616" y="59882"/>
                  <a:pt x="562708" y="62064"/>
                </a:cubicBezTo>
                <a:cubicBezTo>
                  <a:pt x="568377" y="64494"/>
                  <a:pt x="573589" y="67909"/>
                  <a:pt x="579258" y="70339"/>
                </a:cubicBezTo>
                <a:cubicBezTo>
                  <a:pt x="583267" y="72057"/>
                  <a:pt x="587533" y="73097"/>
                  <a:pt x="591671" y="74476"/>
                </a:cubicBezTo>
                <a:cubicBezTo>
                  <a:pt x="595809" y="77235"/>
                  <a:pt x="599540" y="80732"/>
                  <a:pt x="604084" y="82752"/>
                </a:cubicBezTo>
                <a:cubicBezTo>
                  <a:pt x="612055" y="86295"/>
                  <a:pt x="628909" y="91027"/>
                  <a:pt x="628909" y="91027"/>
                </a:cubicBezTo>
                <a:cubicBezTo>
                  <a:pt x="634426" y="96544"/>
                  <a:pt x="639301" y="102787"/>
                  <a:pt x="645459" y="107577"/>
                </a:cubicBezTo>
                <a:cubicBezTo>
                  <a:pt x="651807" y="112514"/>
                  <a:pt x="658826" y="116662"/>
                  <a:pt x="666147" y="119990"/>
                </a:cubicBezTo>
                <a:cubicBezTo>
                  <a:pt x="694587" y="132917"/>
                  <a:pt x="709992" y="129728"/>
                  <a:pt x="744760" y="132402"/>
                </a:cubicBezTo>
                <a:cubicBezTo>
                  <a:pt x="759931" y="131023"/>
                  <a:pt x="775193" y="130419"/>
                  <a:pt x="790274" y="128265"/>
                </a:cubicBezTo>
                <a:cubicBezTo>
                  <a:pt x="804830" y="126186"/>
                  <a:pt x="801992" y="122405"/>
                  <a:pt x="815099" y="115852"/>
                </a:cubicBezTo>
                <a:cubicBezTo>
                  <a:pt x="849354" y="98724"/>
                  <a:pt x="804359" y="127150"/>
                  <a:pt x="839924" y="103439"/>
                </a:cubicBezTo>
                <a:cubicBezTo>
                  <a:pt x="842682" y="99302"/>
                  <a:pt x="844316" y="94133"/>
                  <a:pt x="848199" y="91027"/>
                </a:cubicBezTo>
                <a:cubicBezTo>
                  <a:pt x="851605" y="88302"/>
                  <a:pt x="856711" y="88840"/>
                  <a:pt x="860612" y="86889"/>
                </a:cubicBezTo>
                <a:cubicBezTo>
                  <a:pt x="865060" y="84665"/>
                  <a:pt x="868098" y="79286"/>
                  <a:pt x="873025" y="78614"/>
                </a:cubicBezTo>
                <a:cubicBezTo>
                  <a:pt x="899025" y="75068"/>
                  <a:pt x="925434" y="75855"/>
                  <a:pt x="951638" y="74476"/>
                </a:cubicBezTo>
                <a:cubicBezTo>
                  <a:pt x="969285" y="80359"/>
                  <a:pt x="959689" y="78614"/>
                  <a:pt x="980601" y="78614"/>
                </a:cubicBezTo>
              </a:path>
            </a:pathLst>
          </a:custGeom>
          <a:noFill/>
          <a:ln w="508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TextBox 255"/>
          <p:cNvSpPr txBox="1"/>
          <p:nvPr/>
        </p:nvSpPr>
        <p:spPr>
          <a:xfrm>
            <a:off x="2833622" y="4504013"/>
            <a:ext cx="15783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AUX FW “B”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7526923" y="2829375"/>
            <a:ext cx="1166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SG #2</a:t>
            </a:r>
          </a:p>
        </p:txBody>
      </p:sp>
      <p:cxnSp>
        <p:nvCxnSpPr>
          <p:cNvPr id="218" name="Straight Connector 217"/>
          <p:cNvCxnSpPr/>
          <p:nvPr/>
        </p:nvCxnSpPr>
        <p:spPr>
          <a:xfrm flipV="1">
            <a:off x="6712358" y="5336908"/>
            <a:ext cx="0" cy="921412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Title 2"/>
          <p:cNvSpPr>
            <a:spLocks noGrp="1"/>
          </p:cNvSpPr>
          <p:nvPr>
            <p:ph type="title"/>
          </p:nvPr>
        </p:nvSpPr>
        <p:spPr>
          <a:xfrm>
            <a:off x="457303" y="85762"/>
            <a:ext cx="8229600" cy="73120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Alternate SG Feed Connections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248596"/>
              </p:ext>
            </p:extLst>
          </p:nvPr>
        </p:nvGraphicFramePr>
        <p:xfrm>
          <a:off x="7708900" y="6097588"/>
          <a:ext cx="120015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639121" imgH="1848559" progId="Word.Picture.8">
                  <p:embed/>
                </p:oleObj>
              </mc:Choice>
              <mc:Fallback>
                <p:oleObj name="Picture" r:id="rId2" imgW="3639121" imgH="1848559" progId="Word.Pictur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8900" y="6097588"/>
                        <a:ext cx="1200150" cy="60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3" name="TextBox 212"/>
          <p:cNvSpPr txBox="1"/>
          <p:nvPr/>
        </p:nvSpPr>
        <p:spPr>
          <a:xfrm>
            <a:off x="219074" y="6457344"/>
            <a:ext cx="4667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C630813-BFB9-4AAF-AA1D-7BAE4F0FABF1}" type="slidenum">
              <a:rPr lang="en-US" sz="900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9</a:t>
            </a:fld>
            <a:endParaRPr lang="en-US" sz="9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cxnSp>
        <p:nvCxnSpPr>
          <p:cNvPr id="214" name="Straight Connector 213"/>
          <p:cNvCxnSpPr/>
          <p:nvPr/>
        </p:nvCxnSpPr>
        <p:spPr>
          <a:xfrm flipH="1" flipV="1">
            <a:off x="2724035" y="1472600"/>
            <a:ext cx="2" cy="95458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215"/>
          <p:cNvCxnSpPr/>
          <p:nvPr/>
        </p:nvCxnSpPr>
        <p:spPr>
          <a:xfrm>
            <a:off x="2144475" y="2093334"/>
            <a:ext cx="0" cy="29891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1911287" y="2438400"/>
            <a:ext cx="1446775" cy="1251"/>
          </a:xfrm>
          <a:prstGeom prst="line">
            <a:avLst/>
          </a:prstGeom>
          <a:ln w="2540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Isosceles Triangle 220"/>
          <p:cNvSpPr/>
          <p:nvPr/>
        </p:nvSpPr>
        <p:spPr>
          <a:xfrm rot="16200000" flipV="1">
            <a:off x="2222274" y="2360805"/>
            <a:ext cx="238010" cy="16019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Isosceles Triangle 221"/>
          <p:cNvSpPr/>
          <p:nvPr/>
        </p:nvSpPr>
        <p:spPr>
          <a:xfrm rot="16200000">
            <a:off x="2370669" y="2368190"/>
            <a:ext cx="238010" cy="140419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Isosceles Triangle 223"/>
          <p:cNvSpPr/>
          <p:nvPr/>
        </p:nvSpPr>
        <p:spPr>
          <a:xfrm rot="16200000" flipV="1">
            <a:off x="2830735" y="2360804"/>
            <a:ext cx="238010" cy="160197"/>
          </a:xfrm>
          <a:prstGeom prst="triangle">
            <a:avLst/>
          </a:pr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Isosceles Triangle 224"/>
          <p:cNvSpPr/>
          <p:nvPr/>
        </p:nvSpPr>
        <p:spPr>
          <a:xfrm rot="16200000">
            <a:off x="2966941" y="2366231"/>
            <a:ext cx="238010" cy="140419"/>
          </a:xfrm>
          <a:prstGeom prst="triangle">
            <a:avLst/>
          </a:prstGeom>
          <a:solidFill>
            <a:srgbClr val="0078C9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7" name="Group 226"/>
          <p:cNvGrpSpPr/>
          <p:nvPr/>
        </p:nvGrpSpPr>
        <p:grpSpPr>
          <a:xfrm rot="10800000" flipV="1">
            <a:off x="2607416" y="1770572"/>
            <a:ext cx="233242" cy="285570"/>
            <a:chOff x="7086600" y="1124655"/>
            <a:chExt cx="228600" cy="399345"/>
          </a:xfrm>
          <a:solidFill>
            <a:srgbClr val="FF0000"/>
          </a:solidFill>
        </p:grpSpPr>
        <p:sp>
          <p:nvSpPr>
            <p:cNvPr id="228" name="Isosceles Triangle 227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Isosceles Triangle 228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0" name="Flowchart: Terminator 229"/>
          <p:cNvSpPr/>
          <p:nvPr/>
        </p:nvSpPr>
        <p:spPr>
          <a:xfrm>
            <a:off x="2568094" y="1365702"/>
            <a:ext cx="327298" cy="10066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Flowchart: Terminator 231"/>
          <p:cNvSpPr/>
          <p:nvPr/>
        </p:nvSpPr>
        <p:spPr>
          <a:xfrm>
            <a:off x="5407760" y="1521554"/>
            <a:ext cx="327298" cy="100664"/>
          </a:xfrm>
          <a:prstGeom prst="flowChartTerminator">
            <a:avLst/>
          </a:prstGeom>
          <a:solidFill>
            <a:schemeClr val="bg1"/>
          </a:solidFill>
          <a:ln>
            <a:solidFill>
              <a:srgbClr val="0078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3" name="Straight Connector 232"/>
          <p:cNvCxnSpPr/>
          <p:nvPr/>
        </p:nvCxnSpPr>
        <p:spPr>
          <a:xfrm flipH="1" flipV="1">
            <a:off x="5580044" y="1602825"/>
            <a:ext cx="2" cy="2006110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/>
          <p:cNvCxnSpPr/>
          <p:nvPr/>
        </p:nvCxnSpPr>
        <p:spPr>
          <a:xfrm flipH="1" flipV="1">
            <a:off x="6553200" y="3606891"/>
            <a:ext cx="2" cy="1359005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5571409" y="3606693"/>
            <a:ext cx="981793" cy="2242"/>
          </a:xfrm>
          <a:prstGeom prst="line">
            <a:avLst/>
          </a:prstGeom>
          <a:ln w="25400">
            <a:solidFill>
              <a:srgbClr val="0078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9" name="Group 238"/>
          <p:cNvGrpSpPr/>
          <p:nvPr/>
        </p:nvGrpSpPr>
        <p:grpSpPr>
          <a:xfrm rot="10800000" flipV="1">
            <a:off x="5467892" y="1807764"/>
            <a:ext cx="233242" cy="285570"/>
            <a:chOff x="7086600" y="1124655"/>
            <a:chExt cx="228600" cy="399345"/>
          </a:xfrm>
          <a:solidFill>
            <a:srgbClr val="FF0000"/>
          </a:solidFill>
        </p:grpSpPr>
        <p:sp>
          <p:nvSpPr>
            <p:cNvPr id="240" name="Isosceles Triangle 239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Isosceles Triangle 240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Group 241"/>
          <p:cNvGrpSpPr/>
          <p:nvPr/>
        </p:nvGrpSpPr>
        <p:grpSpPr>
          <a:xfrm rot="10800000" flipV="1">
            <a:off x="5467892" y="2342936"/>
            <a:ext cx="233242" cy="285570"/>
            <a:chOff x="7086600" y="1124655"/>
            <a:chExt cx="228600" cy="399345"/>
          </a:xfrm>
          <a:solidFill>
            <a:srgbClr val="FF0000"/>
          </a:solidFill>
        </p:grpSpPr>
        <p:sp>
          <p:nvSpPr>
            <p:cNvPr id="243" name="Isosceles Triangle 242"/>
            <p:cNvSpPr/>
            <p:nvPr/>
          </p:nvSpPr>
          <p:spPr>
            <a:xfrm>
              <a:off x="7086600" y="1295400"/>
              <a:ext cx="228600" cy="228600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Isosceles Triangle 243"/>
            <p:cNvSpPr/>
            <p:nvPr/>
          </p:nvSpPr>
          <p:spPr>
            <a:xfrm flipV="1">
              <a:off x="7086600" y="1124655"/>
              <a:ext cx="228600" cy="200378"/>
            </a:xfrm>
            <a:prstGeom prst="triangle">
              <a:avLst/>
            </a:prstGeom>
            <a:solidFill>
              <a:srgbClr val="0078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2021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70" grpId="0" animBg="1"/>
      <p:bldP spid="345" grpId="0" animBg="1"/>
      <p:bldP spid="346" grpId="0" animBg="1"/>
    </p:bld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19210</TotalTime>
  <Words>520</Words>
  <Application>Microsoft Office PowerPoint</Application>
  <PresentationFormat>On-screen Show (4:3)</PresentationFormat>
  <Paragraphs>200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Wingdings</vt:lpstr>
      <vt:lpstr>Calibri</vt:lpstr>
      <vt:lpstr>Arial</vt:lpstr>
      <vt:lpstr>Verdana</vt:lpstr>
      <vt:lpstr>Blank</vt:lpstr>
      <vt:lpstr>Picture</vt:lpstr>
      <vt:lpstr>Palo Verde FLEX Modifications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Primary SG Feed Connections</vt:lpstr>
      <vt:lpstr>Alternate SG Feed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Pinnacle West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Engineering Department  Continuing Training  Palo Verde Fukushima Modifications</dc:title>
  <dc:creator>Eimar, Randall G</dc:creator>
  <cp:lastModifiedBy>Warren, Brent V</cp:lastModifiedBy>
  <cp:revision>376</cp:revision>
  <cp:lastPrinted>2015-04-16T20:31:23Z</cp:lastPrinted>
  <dcterms:created xsi:type="dcterms:W3CDTF">2015-03-04T21:05:48Z</dcterms:created>
  <dcterms:modified xsi:type="dcterms:W3CDTF">2023-07-07T16:18:01Z</dcterms:modified>
</cp:coreProperties>
</file>