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7" r:id="rId6"/>
    <p:sldId id="292" r:id="rId7"/>
    <p:sldId id="291" r:id="rId8"/>
    <p:sldId id="290" r:id="rId9"/>
    <p:sldId id="289" r:id="rId10"/>
    <p:sldId id="287" r:id="rId11"/>
    <p:sldId id="293" r:id="rId12"/>
    <p:sldId id="294" r:id="rId13"/>
    <p:sldId id="295" r:id="rId14"/>
    <p:sldId id="296" r:id="rId15"/>
    <p:sldId id="297" r:id="rId16"/>
    <p:sldId id="298" r:id="rId17"/>
    <p:sldId id="299" r:id="rId18"/>
  </p:sldIdLst>
  <p:sldSz cx="12192000" cy="6858000"/>
  <p:notesSz cx="6950075" cy="923607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800"/>
    <a:srgbClr val="4F3F7D"/>
    <a:srgbClr val="1F5DAA"/>
    <a:srgbClr val="99253F"/>
    <a:srgbClr val="032C5D"/>
    <a:srgbClr val="567086"/>
    <a:srgbClr val="642566"/>
    <a:srgbClr val="005ABB"/>
    <a:srgbClr val="809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0858" autoAdjust="0"/>
  </p:normalViewPr>
  <p:slideViewPr>
    <p:cSldViewPr snapToGrid="0" showGuides="1">
      <p:cViewPr varScale="1">
        <p:scale>
          <a:sx n="56" d="100"/>
          <a:sy n="56" d="100"/>
        </p:scale>
        <p:origin x="1574"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EA05771-2B64-4F8C-BF3C-DB0AFA724B4E}" type="datetimeFigureOut">
              <a:rPr lang="en-US" smtClean="0"/>
              <a:t>7/7/2023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360CA05-1D22-4DB6-A148-E1BB0411821A}" type="slidenum">
              <a:rPr lang="en-US" smtClean="0"/>
              <a:t>‹#›</a:t>
            </a:fld>
            <a:endParaRPr lang="en-US" dirty="0"/>
          </a:p>
        </p:txBody>
      </p:sp>
    </p:spTree>
    <p:extLst>
      <p:ext uri="{BB962C8B-B14F-4D97-AF65-F5344CB8AC3E}">
        <p14:creationId xmlns:p14="http://schemas.microsoft.com/office/powerpoint/2010/main" val="110981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0CA05-1D22-4DB6-A148-E1BB0411821A}" type="slidenum">
              <a:rPr lang="en-US" smtClean="0"/>
              <a:t>1</a:t>
            </a:fld>
            <a:endParaRPr lang="en-US" dirty="0"/>
          </a:p>
        </p:txBody>
      </p:sp>
    </p:spTree>
    <p:extLst>
      <p:ext uri="{BB962C8B-B14F-4D97-AF65-F5344CB8AC3E}">
        <p14:creationId xmlns:p14="http://schemas.microsoft.com/office/powerpoint/2010/main" val="270259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0CA05-1D22-4DB6-A148-E1BB0411821A}" type="slidenum">
              <a:rPr lang="en-US" smtClean="0"/>
              <a:t>13</a:t>
            </a:fld>
            <a:endParaRPr lang="en-US" dirty="0"/>
          </a:p>
        </p:txBody>
      </p:sp>
    </p:spTree>
    <p:extLst>
      <p:ext uri="{BB962C8B-B14F-4D97-AF65-F5344CB8AC3E}">
        <p14:creationId xmlns:p14="http://schemas.microsoft.com/office/powerpoint/2010/main" val="257987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076C1B5-3705-F73E-5FF1-82B6C2CBA77D}"/>
              </a:ext>
            </a:extLst>
          </p:cNvPr>
          <p:cNvGraphicFramePr>
            <a:graphicFrameLocks noChangeAspect="1"/>
          </p:cNvGraphicFramePr>
          <p:nvPr userDrawn="1">
            <p:custDataLst>
              <p:tags r:id="rId1"/>
            </p:custDataLst>
            <p:extLst>
              <p:ext uri="{D42A27DB-BD31-4B8C-83A1-F6EECF244321}">
                <p14:modId xmlns:p14="http://schemas.microsoft.com/office/powerpoint/2010/main" val="96154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4" name="Object 3" hidden="1">
                        <a:extLst>
                          <a:ext uri="{FF2B5EF4-FFF2-40B4-BE49-F238E27FC236}">
                            <a16:creationId xmlns:a16="http://schemas.microsoft.com/office/drawing/2014/main" id="{4076C1B5-3705-F73E-5FF1-82B6C2CBA7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E72D718-716A-0617-92D6-AB777DDC6253}"/>
              </a:ext>
            </a:extLst>
          </p:cNvPr>
          <p:cNvSpPr txBox="1"/>
          <p:nvPr userDrawn="1"/>
        </p:nvSpPr>
        <p:spPr>
          <a:xfrm>
            <a:off x="569420" y="6409674"/>
            <a:ext cx="3519716" cy="261610"/>
          </a:xfrm>
          <a:prstGeom prst="rect">
            <a:avLst/>
          </a:prstGeom>
          <a:noFill/>
        </p:spPr>
        <p:txBody>
          <a:bodyPr wrap="square" rtlCol="0" anchor="ctr">
            <a:spAutoFit/>
          </a:bodyPr>
          <a:lstStyle/>
          <a:p>
            <a:r>
              <a:rPr lang="en-US" sz="1100" b="0" dirty="0">
                <a:solidFill>
                  <a:prstClr val="black"/>
                </a:solidFill>
                <a:latin typeface="Calibri" panose="020F0502020204030204"/>
              </a:rPr>
              <a:t>© Copyright 2023 Institute of Nuclear Power Operations</a:t>
            </a:r>
          </a:p>
        </p:txBody>
      </p:sp>
      <p:pic>
        <p:nvPicPr>
          <p:cNvPr id="3" name="Picture 2" descr="Logo, icon&#10;&#10;Description automatically generated">
            <a:extLst>
              <a:ext uri="{FF2B5EF4-FFF2-40B4-BE49-F238E27FC236}">
                <a16:creationId xmlns:a16="http://schemas.microsoft.com/office/drawing/2014/main" id="{BCE323A0-7C29-CD46-B93F-30BB15F9B1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6" y="6312366"/>
            <a:ext cx="456644" cy="433812"/>
          </a:xfrm>
          <a:prstGeom prst="rect">
            <a:avLst/>
          </a:prstGeom>
        </p:spPr>
      </p:pic>
    </p:spTree>
    <p:extLst>
      <p:ext uri="{BB962C8B-B14F-4D97-AF65-F5344CB8AC3E}">
        <p14:creationId xmlns:p14="http://schemas.microsoft.com/office/powerpoint/2010/main" val="16790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with Header">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076C1B5-3705-F73E-5FF1-82B6C2CBA77D}"/>
              </a:ext>
            </a:extLst>
          </p:cNvPr>
          <p:cNvGraphicFramePr>
            <a:graphicFrameLocks noChangeAspect="1"/>
          </p:cNvGraphicFramePr>
          <p:nvPr userDrawn="1">
            <p:custDataLst>
              <p:tags r:id="rId1"/>
            </p:custDataLst>
            <p:extLst>
              <p:ext uri="{D42A27DB-BD31-4B8C-83A1-F6EECF244321}">
                <p14:modId xmlns:p14="http://schemas.microsoft.com/office/powerpoint/2010/main" val="96154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4" name="Object 3" hidden="1">
                        <a:extLst>
                          <a:ext uri="{FF2B5EF4-FFF2-40B4-BE49-F238E27FC236}">
                            <a16:creationId xmlns:a16="http://schemas.microsoft.com/office/drawing/2014/main" id="{4076C1B5-3705-F73E-5FF1-82B6C2CBA7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B3F54942-337C-0452-B07E-751824316FD9}"/>
              </a:ext>
            </a:extLst>
          </p:cNvPr>
          <p:cNvSpPr>
            <a:spLocks noGrp="1"/>
          </p:cNvSpPr>
          <p:nvPr>
            <p:ph type="title"/>
          </p:nvPr>
        </p:nvSpPr>
        <p:spPr>
          <a:xfrm>
            <a:off x="1097541" y="807090"/>
            <a:ext cx="10703934" cy="634020"/>
          </a:xfrm>
          <a:effectLst/>
        </p:spPr>
        <p:txBody>
          <a:bodyPr vert="horz" anchor="ctr">
            <a:spAutoFit/>
          </a:bodyPr>
          <a:lstStyle>
            <a:lvl1pPr>
              <a:defRPr sz="4400">
                <a:gradFill flip="none" rotWithShape="1">
                  <a:gsLst>
                    <a:gs pos="0">
                      <a:schemeClr val="accent4"/>
                    </a:gs>
                    <a:gs pos="50000">
                      <a:srgbClr val="4F3F7D"/>
                    </a:gs>
                    <a:gs pos="100000">
                      <a:schemeClr val="accent1"/>
                    </a:gs>
                  </a:gsLst>
                  <a:lin ang="0" scaled="1"/>
                  <a:tileRect/>
                </a:gradFill>
                <a:effectLst/>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1CB16CEE-461E-9639-ADE9-58125D3199C7}"/>
              </a:ext>
            </a:extLst>
          </p:cNvPr>
          <p:cNvSpPr txBox="1"/>
          <p:nvPr userDrawn="1"/>
        </p:nvSpPr>
        <p:spPr>
          <a:xfrm>
            <a:off x="569420" y="6409674"/>
            <a:ext cx="3519716" cy="261610"/>
          </a:xfrm>
          <a:prstGeom prst="rect">
            <a:avLst/>
          </a:prstGeom>
          <a:noFill/>
        </p:spPr>
        <p:txBody>
          <a:bodyPr wrap="square" rtlCol="0" anchor="ctr">
            <a:spAutoFit/>
          </a:bodyPr>
          <a:lstStyle/>
          <a:p>
            <a:r>
              <a:rPr lang="en-US" sz="1100" b="0" dirty="0">
                <a:solidFill>
                  <a:prstClr val="black"/>
                </a:solidFill>
                <a:latin typeface="Calibri" panose="020F0502020204030204"/>
              </a:rPr>
              <a:t>© Copyright 2023 Institute of Nuclear Power Operations</a:t>
            </a:r>
          </a:p>
        </p:txBody>
      </p:sp>
      <p:pic>
        <p:nvPicPr>
          <p:cNvPr id="3" name="Picture 2" descr="Logo, icon&#10;&#10;Description automatically generated">
            <a:extLst>
              <a:ext uri="{FF2B5EF4-FFF2-40B4-BE49-F238E27FC236}">
                <a16:creationId xmlns:a16="http://schemas.microsoft.com/office/drawing/2014/main" id="{D35A5DCE-A7FC-892D-43D3-EE8D1A94F0B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6" y="6312366"/>
            <a:ext cx="456644" cy="433812"/>
          </a:xfrm>
          <a:prstGeom prst="rect">
            <a:avLst/>
          </a:prstGeom>
        </p:spPr>
      </p:pic>
    </p:spTree>
    <p:extLst>
      <p:ext uri="{BB962C8B-B14F-4D97-AF65-F5344CB8AC3E}">
        <p14:creationId xmlns:p14="http://schemas.microsoft.com/office/powerpoint/2010/main" val="334592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4B0506-2B64-3E49-5FE4-D6A0EBC598C6}"/>
              </a:ext>
            </a:extLst>
          </p:cNvPr>
          <p:cNvGraphicFramePr>
            <a:graphicFrameLocks noChangeAspect="1"/>
          </p:cNvGraphicFramePr>
          <p:nvPr userDrawn="1">
            <p:custDataLst>
              <p:tags r:id="rId1"/>
            </p:custDataLst>
            <p:extLst>
              <p:ext uri="{D42A27DB-BD31-4B8C-83A1-F6EECF244321}">
                <p14:modId xmlns:p14="http://schemas.microsoft.com/office/powerpoint/2010/main" val="2798162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7" name="Object 6" hidden="1">
                        <a:extLst>
                          <a:ext uri="{FF2B5EF4-FFF2-40B4-BE49-F238E27FC236}">
                            <a16:creationId xmlns:a16="http://schemas.microsoft.com/office/drawing/2014/main" id="{C34B0506-2B64-3E49-5FE4-D6A0EBC598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097541" y="807090"/>
            <a:ext cx="10703934" cy="634020"/>
          </a:xfrm>
          <a:effectLst/>
        </p:spPr>
        <p:txBody>
          <a:bodyPr vert="horz" anchor="ctr">
            <a:spAutoFit/>
          </a:bodyPr>
          <a:lstStyle>
            <a:lvl1pPr>
              <a:defRPr sz="4400">
                <a:gradFill flip="none" rotWithShape="1">
                  <a:gsLst>
                    <a:gs pos="0">
                      <a:schemeClr val="accent4"/>
                    </a:gs>
                    <a:gs pos="50000">
                      <a:srgbClr val="4F3F7D"/>
                    </a:gs>
                    <a:gs pos="100000">
                      <a:schemeClr val="accent1"/>
                    </a:gs>
                  </a:gsLst>
                  <a:lin ang="0" scaled="1"/>
                  <a:tileRect/>
                </a:gradFill>
                <a:effectLst/>
              </a:defRPr>
            </a:lvl1pPr>
          </a:lstStyle>
          <a:p>
            <a:r>
              <a:rPr lang="en-US"/>
              <a:t>Click to edit Master title style</a:t>
            </a:r>
            <a:endParaRPr lang="en-US" dirty="0"/>
          </a:p>
        </p:txBody>
      </p:sp>
      <p:sp>
        <p:nvSpPr>
          <p:cNvPr id="3" name="Content Placeholder 2"/>
          <p:cNvSpPr>
            <a:spLocks noGrp="1"/>
          </p:cNvSpPr>
          <p:nvPr>
            <p:ph idx="1"/>
          </p:nvPr>
        </p:nvSpPr>
        <p:spPr>
          <a:xfrm>
            <a:off x="1097542" y="1991171"/>
            <a:ext cx="10703934" cy="3877921"/>
          </a:xfrm>
        </p:spPr>
        <p:txBody>
          <a:bodyPr/>
          <a:lstStyle>
            <a:lvl1pPr marL="230188" indent="-230188">
              <a:defRPr i="0">
                <a:solidFill>
                  <a:srgbClr val="BC4800"/>
                </a:solidFill>
              </a:defRPr>
            </a:lvl1pPr>
            <a:lvl2pPr marL="684213" indent="-222250">
              <a:defRPr i="0">
                <a:solidFill>
                  <a:srgbClr val="BC4800"/>
                </a:solidFill>
              </a:defRPr>
            </a:lvl2pPr>
            <a:lvl3pPr marL="1144588" indent="-230188">
              <a:defRPr i="0">
                <a:solidFill>
                  <a:srgbClr val="BC4800"/>
                </a:solidFill>
              </a:defRPr>
            </a:lvl3pPr>
            <a:lvl4pPr marL="1598613" indent="-222250">
              <a:defRPr i="0">
                <a:solidFill>
                  <a:srgbClr val="BC480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8987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B475659-A258-55F6-3EDB-17528467E9C7}"/>
              </a:ext>
            </a:extLst>
          </p:cNvPr>
          <p:cNvGraphicFramePr>
            <a:graphicFrameLocks noChangeAspect="1"/>
          </p:cNvGraphicFramePr>
          <p:nvPr userDrawn="1">
            <p:custDataLst>
              <p:tags r:id="rId1"/>
            </p:custDataLst>
            <p:extLst>
              <p:ext uri="{D42A27DB-BD31-4B8C-83A1-F6EECF244321}">
                <p14:modId xmlns:p14="http://schemas.microsoft.com/office/powerpoint/2010/main" val="874369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4" name="Object 3" hidden="1">
                        <a:extLst>
                          <a:ext uri="{FF2B5EF4-FFF2-40B4-BE49-F238E27FC236}">
                            <a16:creationId xmlns:a16="http://schemas.microsoft.com/office/drawing/2014/main" id="{9B475659-A258-55F6-3EDB-17528467E9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p:cNvSpPr>
            <a:spLocks noGrp="1"/>
          </p:cNvSpPr>
          <p:nvPr>
            <p:ph type="body" sz="quarter" idx="13"/>
          </p:nvPr>
        </p:nvSpPr>
        <p:spPr>
          <a:xfrm>
            <a:off x="3840163" y="4521457"/>
            <a:ext cx="6658670" cy="1061316"/>
          </a:xfrm>
        </p:spPr>
        <p:txBody>
          <a:bodyPr wrap="square">
            <a:spAutoFit/>
          </a:bodyPr>
          <a:lstStyle>
            <a:lvl1pPr marL="0" indent="0">
              <a:lnSpc>
                <a:spcPct val="100000"/>
              </a:lnSpc>
              <a:spcBef>
                <a:spcPts val="0"/>
              </a:spcBef>
              <a:buFontTx/>
              <a:buNone/>
              <a:defRPr sz="2800" i="0" baseline="0">
                <a:solidFill>
                  <a:srgbClr val="BC4800"/>
                </a:solidFill>
              </a:defRPr>
            </a:lvl1pPr>
            <a:lvl2pPr marL="0" indent="0">
              <a:lnSpc>
                <a:spcPct val="80000"/>
              </a:lnSpc>
              <a:spcBef>
                <a:spcPts val="0"/>
              </a:spcBef>
              <a:buFontTx/>
              <a:buNone/>
              <a:defRPr sz="1600" i="0" baseline="0">
                <a:solidFill>
                  <a:srgbClr val="032C5D"/>
                </a:solidFill>
              </a:defRPr>
            </a:lvl2pPr>
            <a:lvl3pPr>
              <a:defRPr>
                <a:solidFill>
                  <a:srgbClr val="BC4800"/>
                </a:solidFill>
              </a:defRPr>
            </a:lvl3pPr>
          </a:lstStyle>
          <a:p>
            <a:pPr lvl="0"/>
            <a:r>
              <a:rPr lang="en-US" dirty="0"/>
              <a:t>Click to edit Master text styles</a:t>
            </a:r>
          </a:p>
          <a:p>
            <a:pPr lvl="1"/>
            <a:r>
              <a:rPr lang="en-US" dirty="0"/>
              <a:t>Second level</a:t>
            </a:r>
          </a:p>
          <a:p>
            <a:pPr lvl="2"/>
            <a:r>
              <a:rPr lang="en-US" dirty="0"/>
              <a:t>Third level</a:t>
            </a:r>
          </a:p>
        </p:txBody>
      </p:sp>
      <p:sp>
        <p:nvSpPr>
          <p:cNvPr id="12" name="Content Placeholder 11">
            <a:extLst>
              <a:ext uri="{FF2B5EF4-FFF2-40B4-BE49-F238E27FC236}">
                <a16:creationId xmlns:a16="http://schemas.microsoft.com/office/drawing/2014/main" id="{42CBDA3B-BBD2-D4DE-4268-53D5993D8395}"/>
              </a:ext>
            </a:extLst>
          </p:cNvPr>
          <p:cNvSpPr>
            <a:spLocks noGrp="1"/>
          </p:cNvSpPr>
          <p:nvPr>
            <p:ph sz="quarter" idx="14"/>
          </p:nvPr>
        </p:nvSpPr>
        <p:spPr>
          <a:xfrm>
            <a:off x="900063" y="1734661"/>
            <a:ext cx="8738208" cy="2086725"/>
          </a:xfrm>
        </p:spPr>
        <p:txBody>
          <a:bodyPr wrap="square">
            <a:spAutoFit/>
          </a:bodyPr>
          <a:lstStyle>
            <a:lvl1pPr marL="0" indent="0">
              <a:buNone/>
              <a:defRPr sz="7200" b="1" i="1">
                <a:gradFill flip="none" rotWithShape="1">
                  <a:gsLst>
                    <a:gs pos="0">
                      <a:schemeClr val="accent4"/>
                    </a:gs>
                    <a:gs pos="50000">
                      <a:srgbClr val="4F3F7D"/>
                    </a:gs>
                    <a:gs pos="100000">
                      <a:schemeClr val="accent1"/>
                    </a:gs>
                  </a:gsLst>
                  <a:lin ang="0" scaled="0"/>
                  <a:tileRect/>
                </a:gradFill>
              </a:defRPr>
            </a:lvl1pPr>
            <a:lvl2pPr marL="684212" indent="0">
              <a:buNone/>
              <a:defRPr b="1" i="1">
                <a:solidFill>
                  <a:schemeClr val="accent6"/>
                </a:solidFill>
              </a:defRPr>
            </a:lvl2pPr>
            <a:lvl3pPr marL="1377950" indent="0">
              <a:buNone/>
              <a:defRPr b="1" i="1">
                <a:solidFill>
                  <a:schemeClr val="accent6"/>
                </a:solidFill>
              </a:defRPr>
            </a:lvl3pPr>
            <a:lvl4pPr marL="2054225" indent="0">
              <a:buNone/>
              <a:defRPr b="1" i="1">
                <a:solidFill>
                  <a:schemeClr val="accent6"/>
                </a:solidFill>
              </a:defRPr>
            </a:lvl4pPr>
            <a:lvl5pPr marL="1828800" indent="0">
              <a:buNone/>
              <a:defRPr b="1" i="1">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19035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orient="horz" pos="1248" userDrawn="1">
          <p15:clr>
            <a:srgbClr val="FBAE40"/>
          </p15:clr>
        </p15:guide>
        <p15:guide id="5" orient="horz" pos="34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6EEF-B32B-6DC6-F84A-CD85F7F7089A}"/>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EF1E62A-1D51-4BD6-9D26-97FD60336866}"/>
              </a:ext>
            </a:extLst>
          </p:cNvPr>
          <p:cNvSpPr>
            <a:spLocks noGrp="1"/>
          </p:cNvSpPr>
          <p:nvPr>
            <p:ph sz="quarter" idx="10"/>
          </p:nvPr>
        </p:nvSpPr>
        <p:spPr>
          <a:xfrm>
            <a:off x="1097541" y="1625262"/>
            <a:ext cx="4998459" cy="44300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A9FC4009-81AD-427C-F93E-1E9EB491FD70}"/>
              </a:ext>
            </a:extLst>
          </p:cNvPr>
          <p:cNvSpPr>
            <a:spLocks noGrp="1"/>
          </p:cNvSpPr>
          <p:nvPr>
            <p:ph sz="quarter" idx="11"/>
          </p:nvPr>
        </p:nvSpPr>
        <p:spPr>
          <a:xfrm>
            <a:off x="6400800" y="1625262"/>
            <a:ext cx="5400675" cy="44300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23E9281-6C2D-2DEB-F121-6210A11840E0}"/>
              </a:ext>
            </a:extLst>
          </p:cNvPr>
          <p:cNvGraphicFramePr>
            <a:graphicFrameLocks noChangeAspect="1"/>
          </p:cNvGraphicFramePr>
          <p:nvPr userDrawn="1">
            <p:custDataLst>
              <p:tags r:id="rId7"/>
            </p:custDataLst>
            <p:extLst>
              <p:ext uri="{D42A27DB-BD31-4B8C-83A1-F6EECF244321}">
                <p14:modId xmlns:p14="http://schemas.microsoft.com/office/powerpoint/2010/main" val="251738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5" name="Object 4" hidden="1">
                        <a:extLst>
                          <a:ext uri="{FF2B5EF4-FFF2-40B4-BE49-F238E27FC236}">
                            <a16:creationId xmlns:a16="http://schemas.microsoft.com/office/drawing/2014/main" id="{723E9281-6C2D-2DEB-F121-6210A11840E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1097542" y="802669"/>
            <a:ext cx="10703933" cy="634020"/>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1097542" y="1991171"/>
            <a:ext cx="10703933" cy="420052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Box 6">
            <a:extLst>
              <a:ext uri="{FF2B5EF4-FFF2-40B4-BE49-F238E27FC236}">
                <a16:creationId xmlns:a16="http://schemas.microsoft.com/office/drawing/2014/main" id="{8BF77B4B-C9D5-5C89-4F4E-AF6FEE1622B0}"/>
              </a:ext>
            </a:extLst>
          </p:cNvPr>
          <p:cNvSpPr txBox="1"/>
          <p:nvPr userDrawn="1"/>
        </p:nvSpPr>
        <p:spPr>
          <a:xfrm>
            <a:off x="569420" y="6409674"/>
            <a:ext cx="3519716" cy="261610"/>
          </a:xfrm>
          <a:prstGeom prst="rect">
            <a:avLst/>
          </a:prstGeom>
          <a:noFill/>
        </p:spPr>
        <p:txBody>
          <a:bodyPr wrap="square" rtlCol="0" anchor="ctr">
            <a:spAutoFit/>
          </a:bodyPr>
          <a:lstStyle/>
          <a:p>
            <a:r>
              <a:rPr lang="en-US" sz="1100" b="0" dirty="0">
                <a:solidFill>
                  <a:prstClr val="black"/>
                </a:solidFill>
                <a:latin typeface="Calibri" panose="020F0502020204030204"/>
              </a:rPr>
              <a:t>© Copyright 2023 Institute of Nuclear Power Operations</a:t>
            </a:r>
          </a:p>
        </p:txBody>
      </p:sp>
      <p:pic>
        <p:nvPicPr>
          <p:cNvPr id="8" name="Picture 7" descr="Logo, icon&#10;&#10;Description automatically generated">
            <a:extLst>
              <a:ext uri="{FF2B5EF4-FFF2-40B4-BE49-F238E27FC236}">
                <a16:creationId xmlns:a16="http://schemas.microsoft.com/office/drawing/2014/main" id="{520B384A-14CA-395D-0946-B5833B3826D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2776" y="6312366"/>
            <a:ext cx="456644" cy="433812"/>
          </a:xfrm>
          <a:prstGeom prst="rect">
            <a:avLst/>
          </a:prstGeom>
        </p:spPr>
      </p:pic>
    </p:spTree>
    <p:extLst>
      <p:ext uri="{BB962C8B-B14F-4D97-AF65-F5344CB8AC3E}">
        <p14:creationId xmlns:p14="http://schemas.microsoft.com/office/powerpoint/2010/main" val="726639682"/>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0" r:id="rId3"/>
    <p:sldLayoutId id="2147483651" r:id="rId4"/>
    <p:sldLayoutId id="214748366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4400" b="1" i="1" kern="1200">
          <a:gradFill flip="none" rotWithShape="1">
            <a:gsLst>
              <a:gs pos="0">
                <a:schemeClr val="accent4"/>
              </a:gs>
              <a:gs pos="50000">
                <a:srgbClr val="4F3F7D"/>
              </a:gs>
              <a:gs pos="100000">
                <a:schemeClr val="accent1"/>
              </a:gs>
            </a:gsLst>
            <a:lin ang="0" scaled="0"/>
            <a:tileRect/>
          </a:gradFill>
          <a:latin typeface="+mj-lt"/>
          <a:ea typeface="+mj-ea"/>
          <a:cs typeface="+mj-cs"/>
        </a:defRPr>
      </a:lvl1pPr>
    </p:titleStyle>
    <p:bodyStyle>
      <a:lvl1pPr marL="230188" indent="-230188" algn="l" defTabSz="914400" rtl="0" eaLnBrk="1" latinLnBrk="0" hangingPunct="1">
        <a:lnSpc>
          <a:spcPct val="90000"/>
        </a:lnSpc>
        <a:spcBef>
          <a:spcPts val="1000"/>
        </a:spcBef>
        <a:buClr>
          <a:srgbClr val="032C5D"/>
        </a:buClr>
        <a:buFont typeface="Arial" panose="020B0604020202020204" pitchFamily="34" charset="0"/>
        <a:buChar char="•"/>
        <a:defRPr sz="2000" i="0" kern="1200">
          <a:solidFill>
            <a:srgbClr val="BC4800"/>
          </a:solidFill>
          <a:latin typeface="+mn-lt"/>
          <a:ea typeface="+mn-ea"/>
          <a:cs typeface="+mn-cs"/>
        </a:defRPr>
      </a:lvl1pPr>
      <a:lvl2pPr marL="684213" indent="-222250" algn="l" defTabSz="914400"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2pPr>
      <a:lvl3pPr marL="1144588" indent="-230188" algn="l" defTabSz="914400" rtl="0" eaLnBrk="1" latinLnBrk="0" hangingPunct="1">
        <a:lnSpc>
          <a:spcPct val="90000"/>
        </a:lnSpc>
        <a:spcBef>
          <a:spcPts val="500"/>
        </a:spcBef>
        <a:buClr>
          <a:srgbClr val="032C5D"/>
        </a:buClr>
        <a:buFont typeface="Arial" panose="020B0604020202020204" pitchFamily="34" charset="0"/>
        <a:buChar char="•"/>
        <a:defRPr sz="2000" i="0" kern="1200">
          <a:solidFill>
            <a:srgbClr val="BC4800"/>
          </a:solidFill>
          <a:latin typeface="+mn-lt"/>
          <a:ea typeface="+mn-ea"/>
          <a:cs typeface="+mn-cs"/>
        </a:defRPr>
      </a:lvl3pPr>
      <a:lvl4pPr marL="1598613" indent="-222250" algn="l" defTabSz="914400" rtl="0" eaLnBrk="1" latinLnBrk="0" hangingPunct="1">
        <a:lnSpc>
          <a:spcPct val="90000"/>
        </a:lnSpc>
        <a:spcBef>
          <a:spcPts val="500"/>
        </a:spcBef>
        <a:buClr>
          <a:srgbClr val="032C5D"/>
        </a:buClr>
        <a:buFont typeface="Calibri" panose="020F0502020204030204" pitchFamily="34" charset="0"/>
        <a:buChar char="−"/>
        <a:defRPr sz="2000" i="0" kern="1200">
          <a:solidFill>
            <a:srgbClr val="BC4800"/>
          </a:solidFill>
          <a:latin typeface="+mn-lt"/>
          <a:ea typeface="+mn-ea"/>
          <a:cs typeface="+mn-cs"/>
        </a:defRPr>
      </a:lvl4pPr>
      <a:lvl5pPr marL="2057400" indent="-228600" algn="l" defTabSz="914400" rtl="0" eaLnBrk="1" latinLnBrk="0" hangingPunct="1">
        <a:lnSpc>
          <a:spcPct val="90000"/>
        </a:lnSpc>
        <a:spcBef>
          <a:spcPts val="500"/>
        </a:spcBef>
        <a:buClr>
          <a:srgbClr val="032C5D"/>
        </a:buClr>
        <a:buFont typeface="Arial" panose="020B0604020202020204" pitchFamily="34" charset="0"/>
        <a:buChar char="•"/>
        <a:defRPr sz="2400" kern="1200">
          <a:solidFill>
            <a:srgbClr val="567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GeorgeRT@INPO.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E2237B-C5E4-F27B-1361-995AC4C9B9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8" progId="TCLayout.ActiveDocument.1">
                  <p:embed/>
                </p:oleObj>
              </mc:Choice>
              <mc:Fallback>
                <p:oleObj name="think-cell Slide" r:id="rId4" imgW="306" imgH="308" progId="TCLayout.ActiveDocument.1">
                  <p:embed/>
                  <p:pic>
                    <p:nvPicPr>
                      <p:cNvPr id="2" name="Object 1" hidden="1">
                        <a:extLst>
                          <a:ext uri="{FF2B5EF4-FFF2-40B4-BE49-F238E27FC236}">
                            <a16:creationId xmlns:a16="http://schemas.microsoft.com/office/drawing/2014/main" id="{9DE2237B-C5E4-F27B-1361-995AC4C9B9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518ABCD4-09F6-3039-4569-1962061EA7BB}"/>
              </a:ext>
            </a:extLst>
          </p:cNvPr>
          <p:cNvSpPr>
            <a:spLocks noGrp="1"/>
          </p:cNvSpPr>
          <p:nvPr>
            <p:ph type="body" sz="quarter" idx="13"/>
          </p:nvPr>
        </p:nvSpPr>
        <p:spPr>
          <a:xfrm>
            <a:off x="3592823" y="4155697"/>
            <a:ext cx="6853759" cy="1815882"/>
          </a:xfrm>
        </p:spPr>
        <p:txBody>
          <a:bodyPr/>
          <a:lstStyle/>
          <a:p>
            <a:r>
              <a:rPr lang="en-US" dirty="0"/>
              <a:t>Raymond George</a:t>
            </a:r>
          </a:p>
          <a:p>
            <a:r>
              <a:rPr lang="en-US" dirty="0"/>
              <a:t>Senior Evaluator, Engineering </a:t>
            </a:r>
          </a:p>
          <a:p>
            <a:r>
              <a:rPr lang="en-US" dirty="0"/>
              <a:t>Institute of Nuclear Power Operations</a:t>
            </a:r>
          </a:p>
          <a:p>
            <a:r>
              <a:rPr lang="en-US" dirty="0"/>
              <a:t>CMBG Annual Meeting, June 26, 2023</a:t>
            </a:r>
          </a:p>
        </p:txBody>
      </p:sp>
      <p:sp>
        <p:nvSpPr>
          <p:cNvPr id="7" name="Content Placeholder 6">
            <a:extLst>
              <a:ext uri="{FF2B5EF4-FFF2-40B4-BE49-F238E27FC236}">
                <a16:creationId xmlns:a16="http://schemas.microsoft.com/office/drawing/2014/main" id="{76040552-15D3-6026-E00B-734FA0330D69}"/>
              </a:ext>
            </a:extLst>
          </p:cNvPr>
          <p:cNvSpPr>
            <a:spLocks noGrp="1"/>
          </p:cNvSpPr>
          <p:nvPr>
            <p:ph sz="quarter" idx="14"/>
          </p:nvPr>
        </p:nvSpPr>
        <p:spPr>
          <a:xfrm>
            <a:off x="600891" y="1734661"/>
            <a:ext cx="11090366" cy="2048766"/>
          </a:xfrm>
        </p:spPr>
        <p:txBody>
          <a:bodyPr/>
          <a:lstStyle/>
          <a:p>
            <a:r>
              <a:rPr lang="en-US" sz="6600" dirty="0"/>
              <a:t>Configuration Management</a:t>
            </a:r>
          </a:p>
          <a:p>
            <a:pPr algn="ctr"/>
            <a:r>
              <a:rPr lang="en-US" sz="6600" dirty="0"/>
              <a:t>Let’s Talk….</a:t>
            </a:r>
          </a:p>
        </p:txBody>
      </p:sp>
    </p:spTree>
    <p:extLst>
      <p:ext uri="{BB962C8B-B14F-4D97-AF65-F5344CB8AC3E}">
        <p14:creationId xmlns:p14="http://schemas.microsoft.com/office/powerpoint/2010/main" val="42866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E324-F1D8-A417-30F5-582D71B62A23}"/>
              </a:ext>
            </a:extLst>
          </p:cNvPr>
          <p:cNvSpPr>
            <a:spLocks noGrp="1"/>
          </p:cNvSpPr>
          <p:nvPr>
            <p:ph type="title"/>
          </p:nvPr>
        </p:nvSpPr>
        <p:spPr/>
        <p:txBody>
          <a:bodyPr/>
          <a:lstStyle/>
          <a:p>
            <a:r>
              <a:rPr lang="en-US" dirty="0"/>
              <a:t>Improving Plant Reliability</a:t>
            </a:r>
          </a:p>
        </p:txBody>
      </p:sp>
      <p:sp>
        <p:nvSpPr>
          <p:cNvPr id="3" name="Content Placeholder 2">
            <a:extLst>
              <a:ext uri="{FF2B5EF4-FFF2-40B4-BE49-F238E27FC236}">
                <a16:creationId xmlns:a16="http://schemas.microsoft.com/office/drawing/2014/main" id="{9A5F24D4-E6CA-C55E-F4EE-5A11A70D25EE}"/>
              </a:ext>
            </a:extLst>
          </p:cNvPr>
          <p:cNvSpPr>
            <a:spLocks noGrp="1"/>
          </p:cNvSpPr>
          <p:nvPr>
            <p:ph idx="1"/>
          </p:nvPr>
        </p:nvSpPr>
        <p:spPr/>
        <p:txBody>
          <a:bodyPr/>
          <a:lstStyle/>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Where Are We?</a:t>
            </a: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Where Do We Want To Be?</a:t>
            </a:r>
            <a:br>
              <a:rPr kumimoji="0" lang="en-US" sz="2800" b="0" i="0" u="none" strike="noStrike" kern="1200" cap="none" spc="0" normalizeH="0" baseline="0" noProof="0" dirty="0">
                <a:ln>
                  <a:noFill/>
                </a:ln>
                <a:solidFill>
                  <a:srgbClr val="BC4800"/>
                </a:solidFill>
                <a:effectLst/>
                <a:uLnTx/>
                <a:uFillTx/>
                <a:latin typeface="Segoe UI"/>
                <a:ea typeface="+mn-ea"/>
                <a:cs typeface="+mn-cs"/>
              </a:rPr>
            </a:br>
            <a:br>
              <a:rPr kumimoji="0" lang="en-US" sz="2800" b="0" i="0" u="none" strike="noStrike" kern="1200" cap="none" spc="0" normalizeH="0" baseline="0" noProof="0" dirty="0">
                <a:ln>
                  <a:noFill/>
                </a:ln>
                <a:solidFill>
                  <a:srgbClr val="BC4800"/>
                </a:solidFill>
                <a:effectLst/>
                <a:uLnTx/>
                <a:uFillTx/>
                <a:latin typeface="Segoe UI"/>
                <a:ea typeface="+mn-ea"/>
                <a:cs typeface="+mn-cs"/>
              </a:rPr>
            </a:br>
            <a:br>
              <a:rPr kumimoji="0" lang="en-US" sz="2000" b="0" i="0" u="none" strike="noStrike" kern="1200" cap="none" spc="0" normalizeH="0" baseline="0" noProof="0" dirty="0">
                <a:ln>
                  <a:noFill/>
                </a:ln>
                <a:solidFill>
                  <a:srgbClr val="BC4800"/>
                </a:solidFill>
                <a:effectLst/>
                <a:uLnTx/>
                <a:uFillTx/>
                <a:latin typeface="Segoe UI"/>
                <a:ea typeface="+mn-ea"/>
                <a:cs typeface="+mn-cs"/>
              </a:rPr>
            </a:b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How Do We Get There?</a:t>
            </a:r>
          </a:p>
          <a:p>
            <a:endParaRPr lang="en-US" dirty="0"/>
          </a:p>
        </p:txBody>
      </p:sp>
    </p:spTree>
    <p:extLst>
      <p:ext uri="{BB962C8B-B14F-4D97-AF65-F5344CB8AC3E}">
        <p14:creationId xmlns:p14="http://schemas.microsoft.com/office/powerpoint/2010/main" val="2912257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7739-CD1A-3F76-CE62-2EA4E3886FE8}"/>
              </a:ext>
            </a:extLst>
          </p:cNvPr>
          <p:cNvSpPr>
            <a:spLocks noGrp="1"/>
          </p:cNvSpPr>
          <p:nvPr>
            <p:ph type="title"/>
          </p:nvPr>
        </p:nvSpPr>
        <p:spPr>
          <a:xfrm>
            <a:off x="1097541" y="536247"/>
            <a:ext cx="10703934" cy="1175706"/>
          </a:xfrm>
        </p:spPr>
        <p:txBody>
          <a:bodyPr/>
          <a:lstStyle/>
          <a:p>
            <a:r>
              <a:rPr lang="en-US" dirty="0"/>
              <a:t>Eliminating Engineering Consequential Events</a:t>
            </a:r>
          </a:p>
        </p:txBody>
      </p:sp>
      <p:sp>
        <p:nvSpPr>
          <p:cNvPr id="3" name="Content Placeholder 2">
            <a:extLst>
              <a:ext uri="{FF2B5EF4-FFF2-40B4-BE49-F238E27FC236}">
                <a16:creationId xmlns:a16="http://schemas.microsoft.com/office/drawing/2014/main" id="{4F03EB06-D652-B15C-C03F-3047DD10FF9E}"/>
              </a:ext>
            </a:extLst>
          </p:cNvPr>
          <p:cNvSpPr>
            <a:spLocks noGrp="1"/>
          </p:cNvSpPr>
          <p:nvPr>
            <p:ph idx="1"/>
          </p:nvPr>
        </p:nvSpPr>
        <p:spPr/>
        <p:txBody>
          <a:bodyPr/>
          <a:lstStyle/>
          <a:p>
            <a:r>
              <a:rPr lang="en-US" sz="2800" dirty="0"/>
              <a:t>Where Are We?</a:t>
            </a:r>
          </a:p>
          <a:p>
            <a:endParaRPr lang="en-US" dirty="0"/>
          </a:p>
          <a:p>
            <a:endParaRPr lang="en-US" dirty="0"/>
          </a:p>
          <a:p>
            <a:r>
              <a:rPr lang="en-US" sz="2800" dirty="0"/>
              <a:t>Where Do We Want To Be?</a:t>
            </a:r>
            <a:br>
              <a:rPr lang="en-US" sz="2800" dirty="0"/>
            </a:br>
            <a:br>
              <a:rPr lang="en-US" sz="2800" dirty="0"/>
            </a:br>
            <a:br>
              <a:rPr lang="en-US" dirty="0"/>
            </a:br>
            <a:endParaRPr lang="en-US" dirty="0"/>
          </a:p>
          <a:p>
            <a:r>
              <a:rPr lang="en-US" sz="2800" dirty="0"/>
              <a:t>How Do We Get There?</a:t>
            </a:r>
          </a:p>
        </p:txBody>
      </p:sp>
    </p:spTree>
    <p:extLst>
      <p:ext uri="{BB962C8B-B14F-4D97-AF65-F5344CB8AC3E}">
        <p14:creationId xmlns:p14="http://schemas.microsoft.com/office/powerpoint/2010/main" val="7486823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D06D-88EA-1E35-0F90-4B8553EE45CA}"/>
              </a:ext>
            </a:extLst>
          </p:cNvPr>
          <p:cNvSpPr>
            <a:spLocks noGrp="1"/>
          </p:cNvSpPr>
          <p:nvPr>
            <p:ph type="title"/>
          </p:nvPr>
        </p:nvSpPr>
        <p:spPr/>
        <p:txBody>
          <a:bodyPr/>
          <a:lstStyle/>
          <a:p>
            <a:r>
              <a:rPr lang="en-US" dirty="0"/>
              <a:t>CM Top Challenges</a:t>
            </a:r>
          </a:p>
        </p:txBody>
      </p:sp>
      <p:sp>
        <p:nvSpPr>
          <p:cNvPr id="3" name="Content Placeholder 2">
            <a:extLst>
              <a:ext uri="{FF2B5EF4-FFF2-40B4-BE49-F238E27FC236}">
                <a16:creationId xmlns:a16="http://schemas.microsoft.com/office/drawing/2014/main" id="{0ECF8136-7FE6-7EB5-73B1-5E2B79513992}"/>
              </a:ext>
            </a:extLst>
          </p:cNvPr>
          <p:cNvSpPr>
            <a:spLocks noGrp="1"/>
          </p:cNvSpPr>
          <p:nvPr>
            <p:ph idx="1"/>
          </p:nvPr>
        </p:nvSpPr>
        <p:spPr/>
        <p:txBody>
          <a:bodyPr/>
          <a:lstStyle/>
          <a:p>
            <a:r>
              <a:rPr lang="en-US" sz="2800" dirty="0"/>
              <a:t>Proficiency</a:t>
            </a:r>
          </a:p>
          <a:p>
            <a:endParaRPr lang="en-US" dirty="0"/>
          </a:p>
          <a:p>
            <a:r>
              <a:rPr lang="en-US" sz="2800" dirty="0"/>
              <a:t>Contractor Oversight</a:t>
            </a:r>
          </a:p>
          <a:p>
            <a:endParaRPr lang="en-US" dirty="0"/>
          </a:p>
          <a:p>
            <a:r>
              <a:rPr lang="en-US" sz="2800" dirty="0"/>
              <a:t>Stakeholder Engagement</a:t>
            </a:r>
          </a:p>
          <a:p>
            <a:endParaRPr lang="en-US" dirty="0"/>
          </a:p>
          <a:p>
            <a:r>
              <a:rPr lang="en-US" sz="2800" dirty="0"/>
              <a:t>Latent Vulnerabilities</a:t>
            </a:r>
          </a:p>
        </p:txBody>
      </p:sp>
    </p:spTree>
    <p:extLst>
      <p:ext uri="{BB962C8B-B14F-4D97-AF65-F5344CB8AC3E}">
        <p14:creationId xmlns:p14="http://schemas.microsoft.com/office/powerpoint/2010/main" val="20308032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6A76-BECD-75A4-DEC5-842DA3CB057C}"/>
              </a:ext>
            </a:extLst>
          </p:cNvPr>
          <p:cNvSpPr>
            <a:spLocks noGrp="1"/>
          </p:cNvSpPr>
          <p:nvPr>
            <p:ph type="title"/>
          </p:nvPr>
        </p:nvSpPr>
        <p:spPr>
          <a:xfrm>
            <a:off x="1059963" y="400643"/>
            <a:ext cx="10703934" cy="634020"/>
          </a:xfrm>
        </p:spPr>
        <p:txBody>
          <a:bodyPr/>
          <a:lstStyle/>
          <a:p>
            <a:r>
              <a:rPr lang="en-US" dirty="0"/>
              <a:t>Closing Remarks</a:t>
            </a:r>
          </a:p>
        </p:txBody>
      </p:sp>
      <p:sp>
        <p:nvSpPr>
          <p:cNvPr id="3" name="Content Placeholder 2">
            <a:extLst>
              <a:ext uri="{FF2B5EF4-FFF2-40B4-BE49-F238E27FC236}">
                <a16:creationId xmlns:a16="http://schemas.microsoft.com/office/drawing/2014/main" id="{951DBA0C-855F-4E7F-7209-D0BA03EC494B}"/>
              </a:ext>
            </a:extLst>
          </p:cNvPr>
          <p:cNvSpPr>
            <a:spLocks noGrp="1" noRot="1" noMove="1" noResize="1" noEditPoints="1" noAdjustHandles="1" noChangeArrowheads="1" noChangeShapeType="1"/>
          </p:cNvSpPr>
          <p:nvPr>
            <p:ph idx="1"/>
          </p:nvPr>
        </p:nvSpPr>
        <p:spPr>
          <a:xfrm>
            <a:off x="744032" y="1071282"/>
            <a:ext cx="10703934" cy="5129101"/>
          </a:xfrm>
          <a:ln w="76200">
            <a:noFill/>
          </a:ln>
          <a:effectLst>
            <a:innerShdw blurRad="63500" dist="50800" dir="13500000">
              <a:prstClr val="black">
                <a:alpha val="50000"/>
              </a:prstClr>
            </a:innerShdw>
          </a:effectLst>
        </p:spPr>
        <p:txBody>
          <a:bodyPr/>
          <a:lstStyle/>
          <a:p>
            <a:pPr marL="0" indent="0" algn="ctr">
              <a:buNone/>
            </a:pPr>
            <a:r>
              <a:rPr lang="en-US" sz="2800" dirty="0"/>
              <a:t>INPO Design Engineering Managers Annual Meeting</a:t>
            </a:r>
            <a:br>
              <a:rPr lang="en-US" sz="2800" dirty="0"/>
            </a:br>
            <a:r>
              <a:rPr lang="en-US" sz="2800" dirty="0"/>
              <a:t>July 18-19, Atlanta, GA</a:t>
            </a:r>
          </a:p>
          <a:p>
            <a:pPr marL="0" indent="0" algn="ctr">
              <a:buNone/>
            </a:pPr>
            <a:endParaRPr lang="en-US" sz="2800" dirty="0"/>
          </a:p>
          <a:p>
            <a:pPr marL="0" indent="0" algn="ctr">
              <a:buNone/>
            </a:pPr>
            <a:r>
              <a:rPr lang="en-US" sz="2800" dirty="0"/>
              <a:t>Remaining Questions</a:t>
            </a:r>
          </a:p>
          <a:p>
            <a:pPr marL="0" indent="0" algn="ctr">
              <a:buNone/>
            </a:pPr>
            <a:r>
              <a:rPr lang="en-US" sz="8800" b="1" dirty="0">
                <a:ln w="22225">
                  <a:solidFill>
                    <a:schemeClr val="accent2"/>
                  </a:solidFill>
                  <a:prstDash val="solid"/>
                </a:ln>
                <a:solidFill>
                  <a:schemeClr val="accent5">
                    <a:lumMod val="75000"/>
                    <a:lumOff val="25000"/>
                  </a:schemeClr>
                </a:solidFill>
              </a:rPr>
              <a:t>?</a:t>
            </a:r>
            <a:br>
              <a:rPr lang="en-US" sz="2800" b="1" dirty="0"/>
            </a:br>
            <a:r>
              <a:rPr lang="en-US" sz="2800" dirty="0"/>
              <a:t>Raymond George</a:t>
            </a:r>
          </a:p>
          <a:p>
            <a:pPr marL="0" indent="0" algn="ctr">
              <a:buNone/>
            </a:pPr>
            <a:r>
              <a:rPr lang="en-US" sz="2800" dirty="0">
                <a:hlinkClick r:id="rId3"/>
              </a:rPr>
              <a:t>GeorgeRT@INPO.org</a:t>
            </a:r>
            <a:br>
              <a:rPr lang="en-US" sz="2800" dirty="0"/>
            </a:br>
            <a:r>
              <a:rPr lang="en-US" sz="2800" dirty="0"/>
              <a:t>(770) 644-8798 Office</a:t>
            </a:r>
            <a:br>
              <a:rPr lang="en-US" sz="2800" dirty="0"/>
            </a:br>
            <a:r>
              <a:rPr lang="en-US" sz="2800" dirty="0"/>
              <a:t>(610) 952-3154 Cell</a:t>
            </a:r>
          </a:p>
        </p:txBody>
      </p:sp>
    </p:spTree>
    <p:extLst>
      <p:ext uri="{BB962C8B-B14F-4D97-AF65-F5344CB8AC3E}">
        <p14:creationId xmlns:p14="http://schemas.microsoft.com/office/powerpoint/2010/main" val="9954731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B8B88-5E87-9055-305D-FF9FE4ECFE94}"/>
              </a:ext>
            </a:extLst>
          </p:cNvPr>
          <p:cNvSpPr>
            <a:spLocks noGrp="1"/>
          </p:cNvSpPr>
          <p:nvPr>
            <p:ph type="title"/>
          </p:nvPr>
        </p:nvSpPr>
        <p:spPr>
          <a:xfrm>
            <a:off x="1097541" y="663398"/>
            <a:ext cx="10703934" cy="634020"/>
          </a:xfrm>
        </p:spPr>
        <p:txBody>
          <a:bodyPr/>
          <a:lstStyle/>
          <a:p>
            <a:r>
              <a:rPr lang="en-US" dirty="0"/>
              <a:t>Topics</a:t>
            </a:r>
          </a:p>
        </p:txBody>
      </p:sp>
      <p:sp>
        <p:nvSpPr>
          <p:cNvPr id="4" name="Content Placeholder 3">
            <a:extLst>
              <a:ext uri="{FF2B5EF4-FFF2-40B4-BE49-F238E27FC236}">
                <a16:creationId xmlns:a16="http://schemas.microsoft.com/office/drawing/2014/main" id="{835DBEE2-E9FA-12D9-5D1E-0918E6737C78}"/>
              </a:ext>
            </a:extLst>
          </p:cNvPr>
          <p:cNvSpPr>
            <a:spLocks noGrp="1"/>
          </p:cNvSpPr>
          <p:nvPr>
            <p:ph idx="1"/>
          </p:nvPr>
        </p:nvSpPr>
        <p:spPr>
          <a:xfrm>
            <a:off x="1097541" y="1410790"/>
            <a:ext cx="10703934" cy="4509492"/>
          </a:xfrm>
        </p:spPr>
        <p:txBody>
          <a:bodyPr/>
          <a:lstStyle/>
          <a:p>
            <a:r>
              <a:rPr lang="en-US" sz="2800" dirty="0"/>
              <a:t>Who Are We?</a:t>
            </a:r>
          </a:p>
          <a:p>
            <a:r>
              <a:rPr lang="en-US" sz="2800" dirty="0"/>
              <a:t>INPO Top Priorities</a:t>
            </a:r>
          </a:p>
          <a:p>
            <a:r>
              <a:rPr lang="en-US" sz="2800" dirty="0"/>
              <a:t>Engineering Focus Areas</a:t>
            </a:r>
          </a:p>
          <a:p>
            <a:r>
              <a:rPr lang="en-US" sz="2800" dirty="0"/>
              <a:t>CM vs EN vs ER  (Who’s on First)</a:t>
            </a:r>
          </a:p>
          <a:p>
            <a:r>
              <a:rPr lang="en-US" sz="2800" dirty="0"/>
              <a:t>Resiliency</a:t>
            </a:r>
          </a:p>
          <a:p>
            <a:r>
              <a:rPr lang="en-US" sz="2800" dirty="0"/>
              <a:t>Improving Plant Reliability</a:t>
            </a:r>
          </a:p>
          <a:p>
            <a:r>
              <a:rPr lang="en-US" sz="2800" dirty="0"/>
              <a:t>Eliminating Engineering Consequential Events</a:t>
            </a:r>
          </a:p>
          <a:p>
            <a:r>
              <a:rPr lang="en-US" sz="2800" dirty="0"/>
              <a:t>CM Top Challenges</a:t>
            </a:r>
          </a:p>
          <a:p>
            <a:r>
              <a:rPr lang="en-US" sz="2800" dirty="0"/>
              <a:t>Closing Remarks</a:t>
            </a:r>
          </a:p>
          <a:p>
            <a:endParaRPr lang="en-US" dirty="0"/>
          </a:p>
        </p:txBody>
      </p:sp>
    </p:spTree>
    <p:extLst>
      <p:ext uri="{BB962C8B-B14F-4D97-AF65-F5344CB8AC3E}">
        <p14:creationId xmlns:p14="http://schemas.microsoft.com/office/powerpoint/2010/main" val="7148689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8174-C137-A06A-F65A-EDC79742AE77}"/>
              </a:ext>
            </a:extLst>
          </p:cNvPr>
          <p:cNvSpPr>
            <a:spLocks noGrp="1"/>
          </p:cNvSpPr>
          <p:nvPr>
            <p:ph type="title"/>
          </p:nvPr>
        </p:nvSpPr>
        <p:spPr>
          <a:xfrm>
            <a:off x="608889" y="348152"/>
            <a:ext cx="10703934" cy="634020"/>
          </a:xfrm>
        </p:spPr>
        <p:txBody>
          <a:bodyPr/>
          <a:lstStyle/>
          <a:p>
            <a:r>
              <a:rPr lang="en-US" dirty="0"/>
              <a:t>We Are Engineering</a:t>
            </a:r>
          </a:p>
        </p:txBody>
      </p:sp>
      <p:graphicFrame>
        <p:nvGraphicFramePr>
          <p:cNvPr id="3" name="Object 2">
            <a:hlinkClick r:id="" action="ppaction://ole?verb=0"/>
            <a:extLst>
              <a:ext uri="{FF2B5EF4-FFF2-40B4-BE49-F238E27FC236}">
                <a16:creationId xmlns:a16="http://schemas.microsoft.com/office/drawing/2014/main" id="{110BA2EF-A0F0-7309-A116-C5DBECA71DB9}"/>
              </a:ext>
            </a:extLst>
          </p:cNvPr>
          <p:cNvGraphicFramePr>
            <a:graphicFrameLocks noChangeAspect="1"/>
          </p:cNvGraphicFramePr>
          <p:nvPr>
            <p:extLst>
              <p:ext uri="{D42A27DB-BD31-4B8C-83A1-F6EECF244321}">
                <p14:modId xmlns:p14="http://schemas.microsoft.com/office/powerpoint/2010/main" val="3035158387"/>
              </p:ext>
            </p:extLst>
          </p:nvPr>
        </p:nvGraphicFramePr>
        <p:xfrm>
          <a:off x="608889" y="982172"/>
          <a:ext cx="10974222" cy="5677935"/>
        </p:xfrm>
        <a:graphic>
          <a:graphicData uri="http://schemas.openxmlformats.org/presentationml/2006/ole">
            <mc:AlternateContent xmlns:mc="http://schemas.openxmlformats.org/markup-compatibility/2006">
              <mc:Choice xmlns:v="urn:schemas-microsoft-com:vml" Requires="v">
                <p:oleObj name="Presentation" r:id="rId2" imgW="6096096" imgH="3429177" progId="PowerPoint.Show.12">
                  <p:embed/>
                </p:oleObj>
              </mc:Choice>
              <mc:Fallback>
                <p:oleObj name="Presentation" r:id="rId2" imgW="6096096" imgH="3429177" progId="PowerPoint.Show.12">
                  <p:embed/>
                  <p:pic>
                    <p:nvPicPr>
                      <p:cNvPr id="0" name=""/>
                      <p:cNvPicPr/>
                      <p:nvPr/>
                    </p:nvPicPr>
                    <p:blipFill>
                      <a:blip r:embed="rId3"/>
                      <a:stretch>
                        <a:fillRect/>
                      </a:stretch>
                    </p:blipFill>
                    <p:spPr>
                      <a:xfrm>
                        <a:off x="608889" y="982172"/>
                        <a:ext cx="10974222" cy="5677935"/>
                      </a:xfrm>
                      <a:prstGeom prst="rect">
                        <a:avLst/>
                      </a:prstGeom>
                    </p:spPr>
                  </p:pic>
                </p:oleObj>
              </mc:Fallback>
            </mc:AlternateContent>
          </a:graphicData>
        </a:graphic>
      </p:graphicFrame>
    </p:spTree>
    <p:extLst>
      <p:ext uri="{BB962C8B-B14F-4D97-AF65-F5344CB8AC3E}">
        <p14:creationId xmlns:p14="http://schemas.microsoft.com/office/powerpoint/2010/main" val="1711409515"/>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E33F-EFAB-711E-FEF0-7B839057AE93}"/>
              </a:ext>
            </a:extLst>
          </p:cNvPr>
          <p:cNvSpPr>
            <a:spLocks noGrp="1"/>
          </p:cNvSpPr>
          <p:nvPr>
            <p:ph type="title"/>
          </p:nvPr>
        </p:nvSpPr>
        <p:spPr>
          <a:xfrm>
            <a:off x="744033" y="349738"/>
            <a:ext cx="10703934" cy="634020"/>
          </a:xfrm>
        </p:spPr>
        <p:txBody>
          <a:bodyPr/>
          <a:lstStyle/>
          <a:p>
            <a:r>
              <a:rPr lang="en-US" dirty="0"/>
              <a:t>We Are Engineering </a:t>
            </a:r>
            <a:r>
              <a:rPr lang="en-US" sz="2800" dirty="0"/>
              <a:t>(cont’d)</a:t>
            </a:r>
          </a:p>
        </p:txBody>
      </p:sp>
      <p:graphicFrame>
        <p:nvGraphicFramePr>
          <p:cNvPr id="3" name="Table 2">
            <a:extLst>
              <a:ext uri="{FF2B5EF4-FFF2-40B4-BE49-F238E27FC236}">
                <a16:creationId xmlns:a16="http://schemas.microsoft.com/office/drawing/2014/main" id="{6D3662B6-9929-B9A1-84E3-F130247B6069}"/>
              </a:ext>
            </a:extLst>
          </p:cNvPr>
          <p:cNvGraphicFramePr>
            <a:graphicFrameLocks noGrp="1"/>
          </p:cNvGraphicFramePr>
          <p:nvPr>
            <p:extLst>
              <p:ext uri="{D42A27DB-BD31-4B8C-83A1-F6EECF244321}">
                <p14:modId xmlns:p14="http://schemas.microsoft.com/office/powerpoint/2010/main" val="3095228801"/>
              </p:ext>
            </p:extLst>
          </p:nvPr>
        </p:nvGraphicFramePr>
        <p:xfrm>
          <a:off x="744033" y="983758"/>
          <a:ext cx="11081981" cy="5454792"/>
        </p:xfrm>
        <a:graphic>
          <a:graphicData uri="http://schemas.openxmlformats.org/drawingml/2006/table">
            <a:tbl>
              <a:tblPr firstRow="1" firstCol="1" bandRow="1"/>
              <a:tblGrid>
                <a:gridCol w="5513696">
                  <a:extLst>
                    <a:ext uri="{9D8B030D-6E8A-4147-A177-3AD203B41FA5}">
                      <a16:colId xmlns:a16="http://schemas.microsoft.com/office/drawing/2014/main" val="1991997307"/>
                    </a:ext>
                  </a:extLst>
                </a:gridCol>
                <a:gridCol w="5568285">
                  <a:extLst>
                    <a:ext uri="{9D8B030D-6E8A-4147-A177-3AD203B41FA5}">
                      <a16:colId xmlns:a16="http://schemas.microsoft.com/office/drawing/2014/main" val="4293310124"/>
                    </a:ext>
                  </a:extLst>
                </a:gridCol>
              </a:tblGrid>
              <a:tr h="279668">
                <a:tc>
                  <a:txBody>
                    <a:bodyPr/>
                    <a:lstStyle/>
                    <a:p>
                      <a:pPr marL="0" marR="0" algn="ctr">
                        <a:spcBef>
                          <a:spcPts val="0"/>
                        </a:spcBef>
                        <a:spcAft>
                          <a:spcPts val="0"/>
                        </a:spcAft>
                        <a:tabLst>
                          <a:tab pos="457200" algn="l"/>
                          <a:tab pos="3090545" algn="l"/>
                        </a:tabLst>
                      </a:pPr>
                      <a:r>
                        <a:rPr lang="en-US" sz="1600" b="1" dirty="0">
                          <a:effectLst/>
                          <a:latin typeface="Times New Roman" panose="02020603050405020304" pitchFamily="18" charset="0"/>
                          <a:ea typeface="Times New Roman" panose="02020603050405020304" pitchFamily="18" charset="0"/>
                        </a:rPr>
                        <a:t>Subject</a:t>
                      </a:r>
                      <a:endParaRPr lang="en-US" sz="1600" dirty="0">
                        <a:effectLst/>
                        <a:latin typeface="Times New Roman" panose="02020603050405020304" pitchFamily="18" charset="0"/>
                        <a:ea typeface="Times New Roman" panose="02020603050405020304" pitchFamily="18" charset="0"/>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57200" algn="l"/>
                          <a:tab pos="3090545" algn="l"/>
                        </a:tabLst>
                      </a:pPr>
                      <a:r>
                        <a:rPr lang="en-US" sz="1600" b="1" dirty="0">
                          <a:effectLst/>
                          <a:latin typeface="Times New Roman" panose="02020603050405020304" pitchFamily="18" charset="0"/>
                          <a:ea typeface="Times New Roman" panose="02020603050405020304" pitchFamily="18" charset="0"/>
                        </a:rPr>
                        <a:t>Subject Matter Expert </a:t>
                      </a:r>
                      <a:endParaRPr lang="en-US" sz="1600" dirty="0">
                        <a:effectLst/>
                        <a:latin typeface="Times New Roman" panose="02020603050405020304" pitchFamily="18" charset="0"/>
                        <a:ea typeface="Times New Roman" panose="02020603050405020304" pitchFamily="18" charset="0"/>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152666"/>
                  </a:ext>
                </a:extLst>
              </a:tr>
              <a:tr h="663482">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Technical Authority (EN.2) /Leadership Fundamentals (LF.1) /Nuclear Professional (NP.1)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Prefer DM/ADM, Ray George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24710"/>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Engineering </a:t>
                      </a:r>
                      <a:r>
                        <a:rPr lang="en-US" sz="1600" dirty="0" err="1">
                          <a:effectLst/>
                          <a:latin typeface="Times New Roman" panose="02020603050405020304" pitchFamily="18" charset="0"/>
                          <a:ea typeface="Times New Roman" panose="02020603050405020304" pitchFamily="18" charset="0"/>
                        </a:rPr>
                        <a:t>Fundemantals</a:t>
                      </a:r>
                      <a:r>
                        <a:rPr lang="en-US" sz="1600" dirty="0">
                          <a:effectLst/>
                          <a:latin typeface="Times New Roman" panose="02020603050405020304" pitchFamily="18" charset="0"/>
                          <a:ea typeface="Times New Roman" panose="02020603050405020304" pitchFamily="18" charset="0"/>
                        </a:rPr>
                        <a:t> (EN.1)</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519003"/>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Fuel Performance (NF.1) (DFA)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Brian Kern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766600"/>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Fuel Handling (NF.2)</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Brian Kern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403800"/>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Design Basis/Configuration Control (CM.2)</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274033"/>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Design/Operating Margin (CM.1)</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39234"/>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Modification Processes (CM.3)</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203687"/>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Time Critical Operator Actions</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925220"/>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Enterprise Risk and Technical Conscience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965371"/>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Resiliency (DFA)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410026"/>
                  </a:ext>
                </a:extLst>
              </a:tr>
              <a:tr h="221161">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Engineering Consequential Events (DFA)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Ashley Ferguson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146700"/>
                  </a:ext>
                </a:extLst>
              </a:tr>
              <a:tr h="366362">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Fire Protection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852513"/>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Digital Upgrades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 Ashley Ferguson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402888"/>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Cyber Security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426187"/>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Environmental Qualification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437206"/>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Seismic/External Events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617123"/>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Vendor Engagement and Oversight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 Martin Nganga</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83032"/>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Major Projects Implementation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Ray George</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396444"/>
                  </a:ext>
                </a:extLst>
              </a:tr>
              <a:tr h="221161">
                <a:tc>
                  <a:txBody>
                    <a:bodyPr/>
                    <a:lstStyle/>
                    <a:p>
                      <a:pPr marL="0" marR="0">
                        <a:spcBef>
                          <a:spcPts val="0"/>
                        </a:spcBef>
                        <a:spcAft>
                          <a:spcPts val="0"/>
                        </a:spcAft>
                        <a:tabLst>
                          <a:tab pos="457200" algn="l"/>
                          <a:tab pos="3090545" algn="l"/>
                        </a:tabLst>
                      </a:pPr>
                      <a:r>
                        <a:rPr lang="en-US" sz="1600">
                          <a:effectLst/>
                          <a:latin typeface="Times New Roman" panose="02020603050405020304" pitchFamily="18" charset="0"/>
                          <a:ea typeface="Times New Roman" panose="02020603050405020304" pitchFamily="18" charset="0"/>
                        </a:rPr>
                        <a:t>Reactor Engineering Duties</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3090545" algn="l"/>
                        </a:tabLst>
                      </a:pPr>
                      <a:r>
                        <a:rPr lang="en-US" sz="1600" dirty="0">
                          <a:effectLst/>
                          <a:latin typeface="Times New Roman" panose="02020603050405020304" pitchFamily="18" charset="0"/>
                          <a:ea typeface="Times New Roman" panose="02020603050405020304" pitchFamily="18" charset="0"/>
                        </a:rPr>
                        <a:t>Kevin </a:t>
                      </a:r>
                      <a:r>
                        <a:rPr lang="en-US" sz="1600" dirty="0" err="1">
                          <a:effectLst/>
                          <a:latin typeface="Times New Roman" panose="02020603050405020304" pitchFamily="18" charset="0"/>
                          <a:ea typeface="Times New Roman" panose="02020603050405020304" pitchFamily="18" charset="0"/>
                        </a:rPr>
                        <a:t>Acoin</a:t>
                      </a:r>
                      <a:r>
                        <a:rPr lang="en-US" sz="1600" dirty="0">
                          <a:effectLst/>
                          <a:latin typeface="Times New Roman" panose="02020603050405020304" pitchFamily="18" charset="0"/>
                          <a:ea typeface="Times New Roman" panose="02020603050405020304" pitchFamily="18" charset="0"/>
                        </a:rPr>
                        <a:t>, Brian Kern</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805275"/>
                  </a:ext>
                </a:extLst>
              </a:tr>
            </a:tbl>
          </a:graphicData>
        </a:graphic>
      </p:graphicFrame>
    </p:spTree>
    <p:extLst>
      <p:ext uri="{BB962C8B-B14F-4D97-AF65-F5344CB8AC3E}">
        <p14:creationId xmlns:p14="http://schemas.microsoft.com/office/powerpoint/2010/main" val="958962614"/>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15DB-0E65-3D66-A6CA-B0D85D737390}"/>
              </a:ext>
            </a:extLst>
          </p:cNvPr>
          <p:cNvSpPr>
            <a:spLocks noGrp="1"/>
          </p:cNvSpPr>
          <p:nvPr>
            <p:ph type="title"/>
          </p:nvPr>
        </p:nvSpPr>
        <p:spPr>
          <a:xfrm>
            <a:off x="744033" y="454393"/>
            <a:ext cx="10703934" cy="634020"/>
          </a:xfrm>
        </p:spPr>
        <p:txBody>
          <a:bodyPr/>
          <a:lstStyle/>
          <a:p>
            <a:r>
              <a:rPr lang="en-US" dirty="0"/>
              <a:t>INPO 2023 Top Priorities</a:t>
            </a:r>
          </a:p>
        </p:txBody>
      </p:sp>
      <p:sp>
        <p:nvSpPr>
          <p:cNvPr id="3" name="Content Placeholder 2">
            <a:extLst>
              <a:ext uri="{FF2B5EF4-FFF2-40B4-BE49-F238E27FC236}">
                <a16:creationId xmlns:a16="http://schemas.microsoft.com/office/drawing/2014/main" id="{C303891D-6115-94ED-9858-E878532B4A40}"/>
              </a:ext>
            </a:extLst>
          </p:cNvPr>
          <p:cNvSpPr>
            <a:spLocks noGrp="1"/>
          </p:cNvSpPr>
          <p:nvPr>
            <p:ph idx="1"/>
          </p:nvPr>
        </p:nvSpPr>
        <p:spPr>
          <a:xfrm>
            <a:off x="1214846" y="1619793"/>
            <a:ext cx="9744891" cy="4783813"/>
          </a:xfrm>
        </p:spPr>
        <p:txBody>
          <a:bodyPr/>
          <a:lstStyle/>
          <a:p>
            <a:pPr marL="0" indent="0">
              <a:buNone/>
            </a:pPr>
            <a:r>
              <a:rPr lang="en-US" dirty="0"/>
              <a:t>1. </a:t>
            </a:r>
            <a:r>
              <a:rPr lang="en-US" b="1" dirty="0"/>
              <a:t>Sustainably Eliminate Outlier Performance </a:t>
            </a:r>
            <a:r>
              <a:rPr lang="en-US" sz="1600" dirty="0"/>
              <a:t>–Collaborate with the industry to ensure gains are sustainable and further improvements are made.</a:t>
            </a:r>
          </a:p>
          <a:p>
            <a:pPr marL="0" indent="0">
              <a:buNone/>
            </a:pPr>
            <a:r>
              <a:rPr lang="en-US" dirty="0"/>
              <a:t>2. </a:t>
            </a:r>
            <a:r>
              <a:rPr lang="en-US" b="1" dirty="0"/>
              <a:t>Refine the Organization and Skills </a:t>
            </a:r>
            <a:r>
              <a:rPr lang="en-US" dirty="0"/>
              <a:t>—</a:t>
            </a:r>
            <a:r>
              <a:rPr lang="en-US" sz="1600" dirty="0"/>
              <a:t>Define the skills, competencies and tools needed to effectively support our organization design, our Operating Model, and our overall strategy.</a:t>
            </a:r>
          </a:p>
          <a:p>
            <a:pPr marL="0" indent="0">
              <a:buNone/>
            </a:pPr>
            <a:r>
              <a:rPr lang="en-US" dirty="0"/>
              <a:t>3. </a:t>
            </a:r>
            <a:r>
              <a:rPr lang="en-US" b="1" dirty="0"/>
              <a:t>Transform Industry Teaching and Learning</a:t>
            </a:r>
            <a:r>
              <a:rPr lang="en-US" dirty="0"/>
              <a:t>— </a:t>
            </a:r>
            <a:r>
              <a:rPr lang="en-US" sz="1600" dirty="0"/>
              <a:t>Promote best practices for implementing teaching and learning including promoting INPO 23-001, Guidelines for Advancing Teaching and Learning in the Nuclear Power Industry. (Elevated from  previous #4 position)</a:t>
            </a:r>
          </a:p>
          <a:p>
            <a:pPr marL="0" indent="0">
              <a:buNone/>
            </a:pPr>
            <a:r>
              <a:rPr lang="en-US" dirty="0"/>
              <a:t>​4. </a:t>
            </a:r>
            <a:r>
              <a:rPr lang="en-US" b="1" dirty="0"/>
              <a:t>Deploy Industry Viewer Platforms</a:t>
            </a:r>
            <a:r>
              <a:rPr lang="en-US" dirty="0"/>
              <a:t>—</a:t>
            </a:r>
            <a:r>
              <a:rPr lang="en-US" sz="1600" dirty="0"/>
              <a:t>Deploy Station Viewer and Fleet Viewer.  Develop and begin implementation of  a project plan for Continuum Viewer.</a:t>
            </a:r>
          </a:p>
          <a:p>
            <a:pPr marL="0" indent="0">
              <a:buNone/>
            </a:pPr>
            <a:r>
              <a:rPr lang="en-US" dirty="0"/>
              <a:t>​​5. </a:t>
            </a:r>
            <a:r>
              <a:rPr lang="en-US" b="1" dirty="0"/>
              <a:t>Publish Resiliency Standard</a:t>
            </a:r>
            <a:r>
              <a:rPr lang="en-US" dirty="0"/>
              <a:t>— </a:t>
            </a:r>
            <a:r>
              <a:rPr lang="en-US" sz="1600" dirty="0"/>
              <a:t>Partner with the  industry to develop a resiliency standards document. (New)</a:t>
            </a:r>
          </a:p>
          <a:p>
            <a:pPr marL="0" indent="0">
              <a:buNone/>
            </a:pPr>
            <a:r>
              <a:rPr lang="en-US" dirty="0"/>
              <a:t> 6. ​</a:t>
            </a:r>
            <a:r>
              <a:rPr lang="en-US" b="1" dirty="0"/>
              <a:t>Launch New Nuclear Strategy</a:t>
            </a:r>
            <a:r>
              <a:rPr lang="en-US" dirty="0"/>
              <a:t>— </a:t>
            </a:r>
            <a:r>
              <a:rPr lang="en-US" sz="1600" dirty="0"/>
              <a:t>Establish the foundation for meeting the needs of new nuclear reactor deployment. (New)</a:t>
            </a:r>
          </a:p>
        </p:txBody>
      </p:sp>
    </p:spTree>
    <p:extLst>
      <p:ext uri="{BB962C8B-B14F-4D97-AF65-F5344CB8AC3E}">
        <p14:creationId xmlns:p14="http://schemas.microsoft.com/office/powerpoint/2010/main" val="130689481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15DB-0E65-3D66-A6CA-B0D85D737390}"/>
              </a:ext>
            </a:extLst>
          </p:cNvPr>
          <p:cNvSpPr>
            <a:spLocks noGrp="1"/>
          </p:cNvSpPr>
          <p:nvPr>
            <p:ph type="title"/>
          </p:nvPr>
        </p:nvSpPr>
        <p:spPr>
          <a:xfrm>
            <a:off x="744033" y="454393"/>
            <a:ext cx="10703934" cy="634020"/>
          </a:xfrm>
        </p:spPr>
        <p:txBody>
          <a:bodyPr/>
          <a:lstStyle/>
          <a:p>
            <a:r>
              <a:rPr lang="en-US" dirty="0"/>
              <a:t>INPO 2024 Top Priorities</a:t>
            </a:r>
          </a:p>
        </p:txBody>
      </p:sp>
      <p:sp>
        <p:nvSpPr>
          <p:cNvPr id="3" name="Content Placeholder 2">
            <a:extLst>
              <a:ext uri="{FF2B5EF4-FFF2-40B4-BE49-F238E27FC236}">
                <a16:creationId xmlns:a16="http://schemas.microsoft.com/office/drawing/2014/main" id="{C303891D-6115-94ED-9858-E878532B4A40}"/>
              </a:ext>
            </a:extLst>
          </p:cNvPr>
          <p:cNvSpPr>
            <a:spLocks noGrp="1"/>
          </p:cNvSpPr>
          <p:nvPr>
            <p:ph idx="1"/>
          </p:nvPr>
        </p:nvSpPr>
        <p:spPr>
          <a:xfrm>
            <a:off x="744033" y="1313289"/>
            <a:ext cx="10934161" cy="5090318"/>
          </a:xfrm>
        </p:spPr>
        <p:txBody>
          <a:bodyPr/>
          <a:lstStyle/>
          <a:p>
            <a:pPr marL="0" indent="0">
              <a:buNone/>
            </a:pPr>
            <a:r>
              <a:rPr lang="en-US" dirty="0"/>
              <a:t>1. </a:t>
            </a:r>
            <a:r>
              <a:rPr lang="en-US" b="1" dirty="0"/>
              <a:t>Advance performance and sustainability </a:t>
            </a:r>
            <a:r>
              <a:rPr lang="en-US" dirty="0"/>
              <a:t>—</a:t>
            </a:r>
            <a:r>
              <a:rPr lang="en-US" sz="1600" dirty="0"/>
              <a:t>INPO's efforts in 2024 will focus on collaborating with the industry to ensure gaps are identified at a low level and sustainably addressed, while also continuing to reduce consequential event drivers and leveraging knowledge and skills related to OR, critical thinking, and problem investigation and analysis.</a:t>
            </a:r>
          </a:p>
          <a:p>
            <a:pPr marL="0" indent="0">
              <a:buNone/>
            </a:pPr>
            <a:r>
              <a:rPr lang="en-US" dirty="0"/>
              <a:t>2. </a:t>
            </a:r>
            <a:r>
              <a:rPr lang="en-US" b="1" dirty="0"/>
              <a:t>Evolve the organization and skills </a:t>
            </a:r>
            <a:r>
              <a:rPr lang="en-US" dirty="0"/>
              <a:t>—</a:t>
            </a:r>
            <a:r>
              <a:rPr lang="en-US" sz="1600" dirty="0"/>
              <a:t>Advance changes to enable new strategic elements, implementing teaching and learning to support the use of data-derived insights, and implementing actions to close critical skill and competency gaps.</a:t>
            </a:r>
          </a:p>
          <a:p>
            <a:pPr marL="0" indent="0">
              <a:buNone/>
            </a:pPr>
            <a:r>
              <a:rPr lang="en-US" dirty="0"/>
              <a:t>3. </a:t>
            </a:r>
            <a:r>
              <a:rPr lang="en-US" b="1" dirty="0"/>
              <a:t>Embed teaching and learning </a:t>
            </a:r>
            <a:r>
              <a:rPr lang="en-US" dirty="0"/>
              <a:t>— </a:t>
            </a:r>
            <a:r>
              <a:rPr lang="en-US" sz="1600" dirty="0"/>
              <a:t>Teaching and learning and proficiency will be firmly and deeply embedded in the industry</a:t>
            </a:r>
          </a:p>
          <a:p>
            <a:pPr marL="0" indent="0">
              <a:buNone/>
            </a:pPr>
            <a:r>
              <a:rPr lang="en-US" dirty="0"/>
              <a:t>​4. </a:t>
            </a:r>
            <a:r>
              <a:rPr lang="en-US" b="1" dirty="0"/>
              <a:t>Implement resiliency standard </a:t>
            </a:r>
            <a:r>
              <a:rPr lang="en-US" dirty="0"/>
              <a:t>—</a:t>
            </a:r>
            <a:r>
              <a:rPr lang="en-US" sz="1600" dirty="0"/>
              <a:t>INPO will focus in 2024 to executing the change management and communication strategies to implement the standard issued in 2023.</a:t>
            </a:r>
          </a:p>
          <a:p>
            <a:pPr marL="0" indent="0">
              <a:buNone/>
            </a:pPr>
            <a:r>
              <a:rPr lang="en-US" dirty="0"/>
              <a:t>​​5. </a:t>
            </a:r>
            <a:r>
              <a:rPr lang="en-US" b="1" dirty="0"/>
              <a:t>Release Continuum Viewer </a:t>
            </a:r>
            <a:r>
              <a:rPr lang="en-US" dirty="0"/>
              <a:t>— </a:t>
            </a:r>
            <a:r>
              <a:rPr lang="en-US" sz="1600" dirty="0"/>
              <a:t>Building upon the development of Station and Fleet Viewer in 2023, Continuum Viewer will expand analytics capabilities across INPO, enhance collaboration between INPO and the industry, and provide improved visualizations of industry performance and sustainability. </a:t>
            </a:r>
          </a:p>
          <a:p>
            <a:pPr marL="0" indent="0">
              <a:buNone/>
            </a:pPr>
            <a:r>
              <a:rPr lang="en-US" dirty="0"/>
              <a:t>6. ​</a:t>
            </a:r>
            <a:r>
              <a:rPr lang="en-US" b="1" dirty="0"/>
              <a:t>Operationalize new nuclear strategy </a:t>
            </a:r>
            <a:r>
              <a:rPr lang="en-US" dirty="0"/>
              <a:t>— </a:t>
            </a:r>
            <a:r>
              <a:rPr lang="en-US" sz="1600" dirty="0"/>
              <a:t>The focus for this top priority in 2024 will be to work through the details necessary to further adapt INPO to accommodate new member operating models and to lay out plans to obtain the knowledge and skills for INPO staff to credibly engage in advanced nuclear designs. </a:t>
            </a:r>
          </a:p>
        </p:txBody>
      </p:sp>
    </p:spTree>
    <p:extLst>
      <p:ext uri="{BB962C8B-B14F-4D97-AF65-F5344CB8AC3E}">
        <p14:creationId xmlns:p14="http://schemas.microsoft.com/office/powerpoint/2010/main" val="402559507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CAF7-5B70-7136-5B2B-548238CDC7C0}"/>
              </a:ext>
            </a:extLst>
          </p:cNvPr>
          <p:cNvSpPr>
            <a:spLocks noGrp="1"/>
          </p:cNvSpPr>
          <p:nvPr>
            <p:ph type="title"/>
          </p:nvPr>
        </p:nvSpPr>
        <p:spPr/>
        <p:txBody>
          <a:bodyPr/>
          <a:lstStyle/>
          <a:p>
            <a:r>
              <a:rPr lang="en-US" dirty="0"/>
              <a:t>Engineering Focus Areas</a:t>
            </a:r>
          </a:p>
        </p:txBody>
      </p:sp>
      <p:sp>
        <p:nvSpPr>
          <p:cNvPr id="3" name="Content Placeholder 2">
            <a:extLst>
              <a:ext uri="{FF2B5EF4-FFF2-40B4-BE49-F238E27FC236}">
                <a16:creationId xmlns:a16="http://schemas.microsoft.com/office/drawing/2014/main" id="{33915023-C299-10EE-6F6A-742687D82237}"/>
              </a:ext>
            </a:extLst>
          </p:cNvPr>
          <p:cNvSpPr>
            <a:spLocks noGrp="1"/>
          </p:cNvSpPr>
          <p:nvPr>
            <p:ph idx="1"/>
          </p:nvPr>
        </p:nvSpPr>
        <p:spPr/>
        <p:txBody>
          <a:bodyPr/>
          <a:lstStyle/>
          <a:p>
            <a:r>
              <a:rPr lang="en-US" sz="2800" dirty="0"/>
              <a:t>Eliminating Engineering Consequential Events</a:t>
            </a:r>
          </a:p>
          <a:p>
            <a:endParaRPr lang="en-US" dirty="0"/>
          </a:p>
          <a:p>
            <a:endParaRPr lang="en-US" dirty="0"/>
          </a:p>
          <a:p>
            <a:r>
              <a:rPr lang="en-US" sz="2800" dirty="0"/>
              <a:t>BRW Fuel Reliability</a:t>
            </a:r>
          </a:p>
          <a:p>
            <a:endParaRPr lang="en-US" sz="2800" dirty="0"/>
          </a:p>
          <a:p>
            <a:endParaRPr lang="en-US" sz="2800" dirty="0"/>
          </a:p>
          <a:p>
            <a:r>
              <a:rPr lang="en-US" sz="2800" dirty="0"/>
              <a:t>Resiliency</a:t>
            </a:r>
          </a:p>
          <a:p>
            <a:endParaRPr lang="en-US" dirty="0"/>
          </a:p>
        </p:txBody>
      </p:sp>
    </p:spTree>
    <p:extLst>
      <p:ext uri="{BB962C8B-B14F-4D97-AF65-F5344CB8AC3E}">
        <p14:creationId xmlns:p14="http://schemas.microsoft.com/office/powerpoint/2010/main" val="28916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DE91-3EFB-FE5A-2DA1-286075C405CF}"/>
              </a:ext>
            </a:extLst>
          </p:cNvPr>
          <p:cNvSpPr>
            <a:spLocks noGrp="1"/>
          </p:cNvSpPr>
          <p:nvPr>
            <p:ph type="title"/>
          </p:nvPr>
        </p:nvSpPr>
        <p:spPr/>
        <p:txBody>
          <a:bodyPr/>
          <a:lstStyle/>
          <a:p>
            <a:r>
              <a:rPr lang="en-US" dirty="0"/>
              <a:t>CM vs EN vs ER</a:t>
            </a:r>
          </a:p>
        </p:txBody>
      </p:sp>
      <p:sp>
        <p:nvSpPr>
          <p:cNvPr id="3" name="Content Placeholder 2">
            <a:extLst>
              <a:ext uri="{FF2B5EF4-FFF2-40B4-BE49-F238E27FC236}">
                <a16:creationId xmlns:a16="http://schemas.microsoft.com/office/drawing/2014/main" id="{8FC3E43A-F524-E59F-98BB-DB69E5955DF6}"/>
              </a:ext>
            </a:extLst>
          </p:cNvPr>
          <p:cNvSpPr>
            <a:spLocks noGrp="1"/>
          </p:cNvSpPr>
          <p:nvPr>
            <p:ph idx="1"/>
          </p:nvPr>
        </p:nvSpPr>
        <p:spPr/>
        <p:txBody>
          <a:bodyPr/>
          <a:lstStyle/>
          <a:p>
            <a:r>
              <a:rPr lang="en-US" sz="2800" dirty="0"/>
              <a:t>Team Sports</a:t>
            </a:r>
          </a:p>
          <a:p>
            <a:endParaRPr lang="en-US" dirty="0"/>
          </a:p>
          <a:p>
            <a:r>
              <a:rPr lang="en-US" sz="2800" dirty="0"/>
              <a:t>Cross-functional or Functional Area Specific</a:t>
            </a:r>
          </a:p>
          <a:p>
            <a:endParaRPr lang="en-US" dirty="0"/>
          </a:p>
          <a:p>
            <a:r>
              <a:rPr lang="en-US" sz="2800" dirty="0"/>
              <a:t>Process or Behavioral</a:t>
            </a:r>
          </a:p>
          <a:p>
            <a:endParaRPr lang="en-US" dirty="0"/>
          </a:p>
          <a:p>
            <a:r>
              <a:rPr lang="en-US" sz="2800" dirty="0"/>
              <a:t>Impact on Performance</a:t>
            </a:r>
          </a:p>
          <a:p>
            <a:endParaRPr lang="en-US" dirty="0"/>
          </a:p>
        </p:txBody>
      </p:sp>
    </p:spTree>
    <p:extLst>
      <p:ext uri="{BB962C8B-B14F-4D97-AF65-F5344CB8AC3E}">
        <p14:creationId xmlns:p14="http://schemas.microsoft.com/office/powerpoint/2010/main" val="12272841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7396-2F11-0E95-BCB1-E6B6F9AB43BC}"/>
              </a:ext>
            </a:extLst>
          </p:cNvPr>
          <p:cNvSpPr>
            <a:spLocks noGrp="1"/>
          </p:cNvSpPr>
          <p:nvPr>
            <p:ph type="title"/>
          </p:nvPr>
        </p:nvSpPr>
        <p:spPr/>
        <p:txBody>
          <a:bodyPr/>
          <a:lstStyle/>
          <a:p>
            <a:r>
              <a:rPr lang="en-US" dirty="0"/>
              <a:t>Resiliency</a:t>
            </a:r>
          </a:p>
        </p:txBody>
      </p:sp>
      <p:sp>
        <p:nvSpPr>
          <p:cNvPr id="3" name="Content Placeholder 2">
            <a:extLst>
              <a:ext uri="{FF2B5EF4-FFF2-40B4-BE49-F238E27FC236}">
                <a16:creationId xmlns:a16="http://schemas.microsoft.com/office/drawing/2014/main" id="{3B996700-DDD4-818C-B1B2-90D0BBFD286D}"/>
              </a:ext>
            </a:extLst>
          </p:cNvPr>
          <p:cNvSpPr>
            <a:spLocks noGrp="1"/>
          </p:cNvSpPr>
          <p:nvPr>
            <p:ph idx="1"/>
          </p:nvPr>
        </p:nvSpPr>
        <p:spPr/>
        <p:txBody>
          <a:bodyPr/>
          <a:lstStyle/>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Where Are We?</a:t>
            </a: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Where Do We Want To Be?</a:t>
            </a:r>
            <a:br>
              <a:rPr kumimoji="0" lang="en-US" sz="2800" b="0" i="0" u="none" strike="noStrike" kern="1200" cap="none" spc="0" normalizeH="0" baseline="0" noProof="0" dirty="0">
                <a:ln>
                  <a:noFill/>
                </a:ln>
                <a:solidFill>
                  <a:srgbClr val="BC4800"/>
                </a:solidFill>
                <a:effectLst/>
                <a:uLnTx/>
                <a:uFillTx/>
                <a:latin typeface="Segoe UI"/>
                <a:ea typeface="+mn-ea"/>
                <a:cs typeface="+mn-cs"/>
              </a:rPr>
            </a:br>
            <a:br>
              <a:rPr kumimoji="0" lang="en-US" sz="2800" b="0" i="0" u="none" strike="noStrike" kern="1200" cap="none" spc="0" normalizeH="0" baseline="0" noProof="0" dirty="0">
                <a:ln>
                  <a:noFill/>
                </a:ln>
                <a:solidFill>
                  <a:srgbClr val="BC4800"/>
                </a:solidFill>
                <a:effectLst/>
                <a:uLnTx/>
                <a:uFillTx/>
                <a:latin typeface="Segoe UI"/>
                <a:ea typeface="+mn-ea"/>
                <a:cs typeface="+mn-cs"/>
              </a:rPr>
            </a:br>
            <a:br>
              <a:rPr kumimoji="0" lang="en-US" sz="2000" b="0" i="0" u="none" strike="noStrike" kern="1200" cap="none" spc="0" normalizeH="0" baseline="0" noProof="0" dirty="0">
                <a:ln>
                  <a:noFill/>
                </a:ln>
                <a:solidFill>
                  <a:srgbClr val="BC4800"/>
                </a:solidFill>
                <a:effectLst/>
                <a:uLnTx/>
                <a:uFillTx/>
                <a:latin typeface="Segoe UI"/>
                <a:ea typeface="+mn-ea"/>
                <a:cs typeface="+mn-cs"/>
              </a:rPr>
            </a:br>
            <a:endParaRPr kumimoji="0" lang="en-US" sz="2000" b="0" i="0" u="none" strike="noStrike" kern="1200" cap="none" spc="0" normalizeH="0" baseline="0" noProof="0" dirty="0">
              <a:ln>
                <a:noFill/>
              </a:ln>
              <a:solidFill>
                <a:srgbClr val="BC4800"/>
              </a:solidFill>
              <a:effectLst/>
              <a:uLnTx/>
              <a:uFillTx/>
              <a:latin typeface="Segoe UI"/>
              <a:ea typeface="+mn-ea"/>
              <a:cs typeface="+mn-cs"/>
            </a:endParaRPr>
          </a:p>
          <a:p>
            <a:pPr marL="230188" marR="0" lvl="0" indent="-230188" algn="l" defTabSz="914400" rtl="0" eaLnBrk="1" fontAlgn="auto" latinLnBrk="0" hangingPunct="1">
              <a:lnSpc>
                <a:spcPct val="90000"/>
              </a:lnSpc>
              <a:spcBef>
                <a:spcPts val="1000"/>
              </a:spcBef>
              <a:spcAft>
                <a:spcPts val="0"/>
              </a:spcAft>
              <a:buClr>
                <a:srgbClr val="032C5D"/>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BC4800"/>
                </a:solidFill>
                <a:effectLst/>
                <a:uLnTx/>
                <a:uFillTx/>
                <a:latin typeface="Segoe UI"/>
                <a:ea typeface="+mn-ea"/>
                <a:cs typeface="+mn-cs"/>
              </a:rPr>
              <a:t>How Do We Get There?</a:t>
            </a:r>
          </a:p>
          <a:p>
            <a:endParaRPr lang="en-US" dirty="0"/>
          </a:p>
        </p:txBody>
      </p:sp>
    </p:spTree>
    <p:extLst>
      <p:ext uri="{BB962C8B-B14F-4D97-AF65-F5344CB8AC3E}">
        <p14:creationId xmlns:p14="http://schemas.microsoft.com/office/powerpoint/2010/main" val="20203592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51">
      <a:dk1>
        <a:sysClr val="windowText" lastClr="000000"/>
      </a:dk1>
      <a:lt1>
        <a:sysClr val="window" lastClr="FFFFFF"/>
      </a:lt1>
      <a:dk2>
        <a:srgbClr val="44546A"/>
      </a:dk2>
      <a:lt2>
        <a:srgbClr val="E7E6E6"/>
      </a:lt2>
      <a:accent1>
        <a:srgbClr val="005ABB"/>
      </a:accent1>
      <a:accent2>
        <a:srgbClr val="C94D00"/>
      </a:accent2>
      <a:accent3>
        <a:srgbClr val="642566"/>
      </a:accent3>
      <a:accent4>
        <a:srgbClr val="9B243E"/>
      </a:accent4>
      <a:accent5>
        <a:srgbClr val="006544"/>
      </a:accent5>
      <a:accent6>
        <a:srgbClr val="003479"/>
      </a:accent6>
      <a:hlink>
        <a:srgbClr val="0563C1"/>
      </a:hlink>
      <a:folHlink>
        <a:srgbClr val="954F72"/>
      </a:folHlink>
    </a:clrScheme>
    <a:fontScheme name="Custom 1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i="1" dirty="0" smtClean="0">
            <a:solidFill>
              <a:schemeClr val="accent6"/>
            </a:solidFill>
          </a:defRPr>
        </a:defPPr>
      </a:lstStyle>
    </a:txDef>
  </a:objectDefaults>
  <a:extraClrSchemeLst/>
  <a:extLst>
    <a:ext uri="{05A4C25C-085E-4340-85A3-A5531E510DB2}">
      <thm15:themeFamily xmlns:thm15="http://schemas.microsoft.com/office/thememl/2012/main" name="INPO Hex Widescreen  -  Read-Only" id="{80D10944-F779-4938-B956-FB1017448973}" vid="{3FB915D1-5D7D-4300-837C-354178E6B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b53f32-5661-43e0-9dc0-82b3c46b9011">
      <Value>70</Value>
      <Value>307</Value>
    </TaxCatchAll>
    <File_x0020_Description xmlns="62b53f32-5661-43e0-9dc0-82b3c46b9011">pptx</File_x0020_Description>
    <j402effd97c6434b831994ac664905e2 xmlns="62b53f32-5661-43e0-9dc0-82b3c46b901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ab6bd55e-f53e-4893-896c-b81dffe35e4e</TermId>
        </TermInfo>
      </Terms>
    </j402effd97c6434b831994ac664905e2>
    <p750fda31e9c498d8770fc62f443aed5 xmlns="62b53f32-5661-43e0-9dc0-82b3c46b901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e3d9190b-f40d-41d8-a058-782afce85753</TermId>
        </TermInfo>
      </Terms>
    </p750fda31e9c498d8770fc62f443aed5>
    <Category xmlns="026d7f9f-f9fe-4a9e-a2a9-b4eb2fa3868f">PowerPoint Templates</Category>
    <_dlc_DocId xmlns="62b53f32-5661-43e0-9dc0-82b3c46b9011">INPO-236778123-35</_dlc_DocId>
    <_dlc_DocIdUrl xmlns="62b53f32-5661-43e0-9dc0-82b3c46b9011">
      <Url>http://myion/corp/comm/_layouts/15/DocIdRedir.aspx?ID=INPO-236778123-35</Url>
      <Description>INPO-236778123-35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GeneralDocUpload" ma:contentTypeID="0x010100FB91100957975C4489514E864F33E2CE008610A900F2D5324CA25B653BCD533352" ma:contentTypeVersion="15" ma:contentTypeDescription="Document tag for general INPO documents" ma:contentTypeScope="" ma:versionID="78e156c34081f56099f1f7dfa4e0e1ce">
  <xsd:schema xmlns:xsd="http://www.w3.org/2001/XMLSchema" xmlns:xs="http://www.w3.org/2001/XMLSchema" xmlns:p="http://schemas.microsoft.com/office/2006/metadata/properties" xmlns:ns2="62b53f32-5661-43e0-9dc0-82b3c46b9011" xmlns:ns3="026d7f9f-f9fe-4a9e-a2a9-b4eb2fa3868f" targetNamespace="http://schemas.microsoft.com/office/2006/metadata/properties" ma:root="true" ma:fieldsID="69acbf7fd4a49e239c90f13bf1a1fc08" ns2:_="" ns3:_="">
    <xsd:import namespace="62b53f32-5661-43e0-9dc0-82b3c46b9011"/>
    <xsd:import namespace="026d7f9f-f9fe-4a9e-a2a9-b4eb2fa3868f"/>
    <xsd:element name="properties">
      <xsd:complexType>
        <xsd:sequence>
          <xsd:element name="documentManagement">
            <xsd:complexType>
              <xsd:all>
                <xsd:element ref="ns2:File_x0020_Description" minOccurs="0"/>
                <xsd:element ref="ns2:_dlc_DocId" minOccurs="0"/>
                <xsd:element ref="ns2:_dlc_DocIdUrl" minOccurs="0"/>
                <xsd:element ref="ns2:_dlc_DocIdPersistId" minOccurs="0"/>
                <xsd:element ref="ns2:p750fda31e9c498d8770fc62f443aed5" minOccurs="0"/>
                <xsd:element ref="ns2:TaxCatchAll" minOccurs="0"/>
                <xsd:element ref="ns2:TaxCatchAllLabel" minOccurs="0"/>
                <xsd:element ref="ns2:j402effd97c6434b831994ac664905e2"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53f32-5661-43e0-9dc0-82b3c46b9011" elementFormDefault="qualified">
    <xsd:import namespace="http://schemas.microsoft.com/office/2006/documentManagement/types"/>
    <xsd:import namespace="http://schemas.microsoft.com/office/infopath/2007/PartnerControls"/>
    <xsd:element name="File_x0020_Description" ma:index="4" nillable="true" ma:displayName="File Type Description" ma:format="Dropdown" ma:internalName="File_x0020_Description" ma:readOnly="false">
      <xsd:simpleType>
        <xsd:restriction base="dms:Choice">
          <xsd:enumeration value="doc"/>
          <xsd:enumeration value="docx"/>
          <xsd:enumeration value="dotx"/>
          <xsd:enumeration value="jpg"/>
          <xsd:enumeration value="mp4"/>
          <xsd:enumeration value="mpp"/>
          <xsd:enumeration value="msg"/>
          <xsd:enumeration value="pdf"/>
          <xsd:enumeration value="ppt"/>
          <xsd:enumeration value="pptx"/>
          <xsd:enumeration value="xls"/>
          <xsd:enumeration value="xlsm"/>
          <xsd:enumeration value="xlsx"/>
          <xsd:enumeration value="xltx"/>
        </xsd:restrict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p750fda31e9c498d8770fc62f443aed5" ma:index="9" ma:taxonomy="true" ma:internalName="p750fda31e9c498d8770fc62f443aed5" ma:taxonomyFieldName="DepartmentManaged" ma:displayName="DepartmentName" ma:readOnly="false" ma:fieldId="{9750fda3-1e9c-498d-8770-fc62f443aed5}" ma:taxonomyMulti="true" ma:sspId="01aabfcb-7846-4afd-b9ae-eef1cdea7ffa" ma:termSetId="8ed8c9ea-7052-4c1d-a4d7-b9c10bffea6f" ma:anchorId="00000000-0000-0000-0000-000000000000" ma:open="true" ma:isKeyword="false">
      <xsd:complexType>
        <xsd:sequence>
          <xsd:element ref="pc:Terms" minOccurs="0" maxOccurs="1"/>
        </xsd:sequence>
      </xsd:complexType>
    </xsd:element>
    <xsd:element name="TaxCatchAll" ma:index="10" nillable="true" ma:displayName="Taxonomy Catch All Column" ma:description="" ma:hidden="true" ma:list="{694b8114-7103-48c4-9e38-6b1872092fd7}" ma:internalName="TaxCatchAll" ma:showField="CatchAllData" ma:web="62b53f32-5661-43e0-9dc0-82b3c46b9011">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694b8114-7103-48c4-9e38-6b1872092fd7}" ma:internalName="TaxCatchAllLabel" ma:readOnly="true" ma:showField="CatchAllDataLabel" ma:web="62b53f32-5661-43e0-9dc0-82b3c46b9011">
      <xsd:complexType>
        <xsd:complexContent>
          <xsd:extension base="dms:MultiChoiceLookup">
            <xsd:sequence>
              <xsd:element name="Value" type="dms:Lookup" maxOccurs="unbounded" minOccurs="0" nillable="true"/>
            </xsd:sequence>
          </xsd:extension>
        </xsd:complexContent>
      </xsd:complexType>
    </xsd:element>
    <xsd:element name="j402effd97c6434b831994ac664905e2" ma:index="14" ma:taxonomy="true" ma:internalName="j402effd97c6434b831994ac664905e2" ma:taxonomyFieldName="GenDoctype" ma:displayName="GenDoctype" ma:indexed="true" ma:readOnly="false" ma:default="" ma:fieldId="{3402effd-97c6-434b-8319-94ac664905e2}" ma:sspId="01aabfcb-7846-4afd-b9ae-eef1cdea7ffa" ma:termSetId="78bd2756-cc62-412c-8c42-9d8576978de6" ma:anchorId="00000000-0000-0000-0000-000000000000" ma:open="fals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6d7f9f-f9fe-4a9e-a2a9-b4eb2fa3868f" elementFormDefault="qualified">
    <xsd:import namespace="http://schemas.microsoft.com/office/2006/documentManagement/types"/>
    <xsd:import namespace="http://schemas.microsoft.com/office/infopath/2007/PartnerControls"/>
    <xsd:element name="Category" ma:index="18" nillable="true" ma:displayName="Category" ma:format="Dropdown" ma:internalName="Category">
      <xsd:simpleType>
        <xsd:restriction base="dms:Choice">
          <xsd:enumeration value="Doc Prod"/>
          <xsd:enumeration value="Editing"/>
          <xsd:enumeration value="Graphic"/>
          <xsd:enumeration value="Nuclear Community"/>
          <xsd:enumeration value="PowerPoint Templates"/>
          <xsd:enumeration value="Virtual Meeting Backgrounds"/>
          <xsd:enumeration value="Video_Webcas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1601E5-2A0E-48DB-A315-3DD0A0BA2097}">
  <ds:schemaRefs>
    <ds:schemaRef ds:uri="http://schemas.microsoft.com/sharepoint/events"/>
  </ds:schemaRefs>
</ds:datastoreItem>
</file>

<file path=customXml/itemProps2.xml><?xml version="1.0" encoding="utf-8"?>
<ds:datastoreItem xmlns:ds="http://schemas.openxmlformats.org/officeDocument/2006/customXml" ds:itemID="{7ED68E3C-B668-4CAD-B8BC-FBF8A46677C8}">
  <ds:schemaRefs>
    <ds:schemaRef ds:uri="http://schemas.microsoft.com/sharepoint/v3/contenttype/forms"/>
  </ds:schemaRefs>
</ds:datastoreItem>
</file>

<file path=customXml/itemProps3.xml><?xml version="1.0" encoding="utf-8"?>
<ds:datastoreItem xmlns:ds="http://schemas.openxmlformats.org/officeDocument/2006/customXml" ds:itemID="{5147A652-7E50-4F12-876F-7738C3C952AF}">
  <ds:schemaRefs>
    <ds:schemaRef ds:uri="026d7f9f-f9fe-4a9e-a2a9-b4eb2fa3868f"/>
    <ds:schemaRef ds:uri="http://purl.org/dc/elements/1.1/"/>
    <ds:schemaRef ds:uri="http://schemas.microsoft.com/office/2006/metadata/properties"/>
    <ds:schemaRef ds:uri="62b53f32-5661-43e0-9dc0-82b3c46b90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E627708-97D7-4798-91B5-FF9AB5CAE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53f32-5661-43e0-9dc0-82b3c46b9011"/>
    <ds:schemaRef ds:uri="026d7f9f-f9fe-4a9e-a2a9-b4eb2fa38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3131</TotalTime>
  <Words>831</Words>
  <Application>Microsoft Office PowerPoint</Application>
  <PresentationFormat>Widescreen</PresentationFormat>
  <Paragraphs>122</Paragraphs>
  <Slides>13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0" baseType="lpstr">
      <vt:lpstr>Arial</vt:lpstr>
      <vt:lpstr>Calibri</vt:lpstr>
      <vt:lpstr>Segoe UI</vt:lpstr>
      <vt:lpstr>Times New Roman</vt:lpstr>
      <vt:lpstr>Office Theme</vt:lpstr>
      <vt:lpstr>think-cell Slide</vt:lpstr>
      <vt:lpstr>Presentation</vt:lpstr>
      <vt:lpstr>PowerPoint Presentation</vt:lpstr>
      <vt:lpstr>Topics</vt:lpstr>
      <vt:lpstr>We Are Engineering</vt:lpstr>
      <vt:lpstr>We Are Engineering (cont’d)</vt:lpstr>
      <vt:lpstr>INPO 2023 Top Priorities</vt:lpstr>
      <vt:lpstr>INPO 2024 Top Priorities</vt:lpstr>
      <vt:lpstr>Engineering Focus Areas</vt:lpstr>
      <vt:lpstr>CM vs EN vs ER</vt:lpstr>
      <vt:lpstr>Resiliency</vt:lpstr>
      <vt:lpstr>Improving Plant Reliability</vt:lpstr>
      <vt:lpstr>Eliminating Engineering Consequential Events</vt:lpstr>
      <vt:lpstr>CM Top Challenges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Curtis (INPO)</dc:creator>
  <cp:lastModifiedBy>Warren, Brent V</cp:lastModifiedBy>
  <cp:revision>15</cp:revision>
  <cp:lastPrinted>2023-05-15T12:37:11Z</cp:lastPrinted>
  <dcterms:created xsi:type="dcterms:W3CDTF">2023-01-24T04:20:23Z</dcterms:created>
  <dcterms:modified xsi:type="dcterms:W3CDTF">2023-07-07T15:35:34Z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0x010100FB91100957975C4489514E864F33E2CE008610A900F2D5324CA25B653BCD533352</vt:lpwstr>
  </property>
  <property fmtid="{D5CDD505-2E9C-101B-9397-08002B2CF9AE}" pid="3" name="MediaServiceImageTags">
    <vt:lpwstr/>
  </property>
  <property fmtid="{D5CDD505-2E9C-101B-9397-08002B2CF9AE}" pid="4" name="DepartmentManaged">
    <vt:lpwstr>307;#Communications|e3d9190b-f40d-41d8-a058-782afce85753</vt:lpwstr>
  </property>
  <property fmtid="{D5CDD505-2E9C-101B-9397-08002B2CF9AE}" pid="5" name="GenDoctype">
    <vt:lpwstr>70;#Template|ab6bd55e-f53e-4893-896c-b81dffe35e4e</vt:lpwstr>
  </property>
  <property fmtid="{D5CDD505-2E9C-101B-9397-08002B2CF9AE}" pid="6" name="_dlc_DocIdItemGuid">
    <vt:lpwstr>b55bef11-a77f-415b-9c32-dd07f8d00b87</vt:lpwstr>
  </property>
</Properties>
</file>