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90" r:id="rId2"/>
    <p:sldId id="492" r:id="rId3"/>
    <p:sldId id="515" r:id="rId4"/>
    <p:sldId id="523" r:id="rId5"/>
    <p:sldId id="537" r:id="rId6"/>
    <p:sldId id="539" r:id="rId7"/>
    <p:sldId id="516" r:id="rId8"/>
    <p:sldId id="507" r:id="rId9"/>
    <p:sldId id="528" r:id="rId10"/>
    <p:sldId id="505" r:id="rId11"/>
    <p:sldId id="529" r:id="rId12"/>
    <p:sldId id="538" r:id="rId13"/>
    <p:sldId id="533" r:id="rId14"/>
    <p:sldId id="535" r:id="rId15"/>
    <p:sldId id="534" r:id="rId16"/>
    <p:sldId id="517" r:id="rId17"/>
    <p:sldId id="536" r:id="rId18"/>
    <p:sldId id="501" r:id="rId19"/>
    <p:sldId id="531" r:id="rId20"/>
    <p:sldId id="499" r:id="rId21"/>
    <p:sldId id="514" r:id="rId22"/>
    <p:sldId id="530" r:id="rId23"/>
    <p:sldId id="503" r:id="rId24"/>
    <p:sldId id="518" r:id="rId25"/>
    <p:sldId id="500" r:id="rId26"/>
    <p:sldId id="519" r:id="rId27"/>
    <p:sldId id="512" r:id="rId28"/>
    <p:sldId id="520" r:id="rId29"/>
    <p:sldId id="513" r:id="rId30"/>
    <p:sldId id="496" r:id="rId31"/>
  </p:sldIdLst>
  <p:sldSz cx="9906000" cy="6858000" type="A4"/>
  <p:notesSz cx="6807200" cy="9939338"/>
  <p:embeddedFontLst>
    <p:embeddedFont>
      <p:font typeface="휴먼둥근헤드라인" panose="020B0604020202020204" charset="-127"/>
      <p:regular r:id="rId34"/>
    </p:embeddedFont>
    <p:embeddedFont>
      <p:font typeface="HY견고딕" panose="020B0604020202020204" charset="-127"/>
      <p:regular r:id="rId35"/>
    </p:embeddedFont>
    <p:embeddedFont>
      <p:font typeface="HY헤드라인M" panose="020B0604020202020204" charset="-127"/>
      <p:regular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661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  <p15:guide id="6" orient="horz" pos="663" userDrawn="1">
          <p15:clr>
            <a:srgbClr val="A4A3A4"/>
          </p15:clr>
        </p15:guide>
        <p15:guide id="7" pos="302" userDrawn="1">
          <p15:clr>
            <a:srgbClr val="A4A3A4"/>
          </p15:clr>
        </p15:guide>
        <p15:guide id="9" pos="5949" userDrawn="1">
          <p15:clr>
            <a:srgbClr val="A4A3A4"/>
          </p15:clr>
        </p15:guide>
        <p15:guide id="10" pos="2162">
          <p15:clr>
            <a:srgbClr val="A4A3A4"/>
          </p15:clr>
        </p15:guide>
        <p15:guide id="11" pos="5995">
          <p15:clr>
            <a:srgbClr val="A4A3A4"/>
          </p15:clr>
        </p15:guide>
        <p15:guide id="12" pos="245">
          <p15:clr>
            <a:srgbClr val="A4A3A4"/>
          </p15:clr>
        </p15:guide>
        <p15:guide id="13" pos="48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CC"/>
    <a:srgbClr val="FFFFFF"/>
    <a:srgbClr val="4F81BD"/>
    <a:srgbClr val="245590"/>
    <a:srgbClr val="0000FF"/>
    <a:srgbClr val="FFCCCC"/>
    <a:srgbClr val="007FDE"/>
    <a:srgbClr val="FFCC00"/>
    <a:srgbClr val="007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57159" autoAdjust="0"/>
  </p:normalViewPr>
  <p:slideViewPr>
    <p:cSldViewPr snapToGrid="0" showGuides="1">
      <p:cViewPr varScale="1">
        <p:scale>
          <a:sx n="47" d="100"/>
          <a:sy n="47" d="100"/>
        </p:scale>
        <p:origin x="2150" y="48"/>
      </p:cViewPr>
      <p:guideLst>
        <p:guide orient="horz" pos="2115"/>
        <p:guide pos="2661"/>
        <p:guide pos="7378"/>
        <p:guide orient="horz" pos="3770"/>
        <p:guide orient="horz" pos="663"/>
        <p:guide pos="302"/>
        <p:guide pos="5949"/>
        <p:guide pos="2162"/>
        <p:guide pos="5995"/>
        <p:guide pos="245"/>
        <p:guide pos="4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528"/>
    </p:cViewPr>
  </p:sorterViewPr>
  <p:notesViewPr>
    <p:cSldViewPr snapToGrid="0" showGuides="1">
      <p:cViewPr varScale="1">
        <p:scale>
          <a:sx n="80" d="100"/>
          <a:sy n="80" d="100"/>
        </p:scale>
        <p:origin x="4014" y="12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575" cy="49847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40" y="1"/>
            <a:ext cx="2949575" cy="49847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3BDE7C57-845B-4613-AA32-88481936D366}" type="datetimeFigureOut">
              <a:rPr lang="ko-KR" altLang="en-US" smtClean="0"/>
              <a:t>2023-07-07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40867"/>
            <a:ext cx="2949575" cy="49847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40" y="9440867"/>
            <a:ext cx="2949575" cy="49847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9C853B94-F9BE-493A-AB52-D7C0AAFCE1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539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575" cy="49847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40" y="1"/>
            <a:ext cx="2949575" cy="49847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0BA621CB-639A-4F62-8A69-4B589569228C}" type="datetimeFigureOut">
              <a:rPr lang="ko-KR" altLang="en-US" smtClean="0"/>
              <a:t>2023-07-07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18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40" y="4783141"/>
            <a:ext cx="5445125" cy="3913187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40867"/>
            <a:ext cx="2949575" cy="49847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40" y="9440867"/>
            <a:ext cx="2949575" cy="49847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747F2BE2-25F3-43D1-BFB7-4D26AFF349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076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2663" y="1243013"/>
            <a:ext cx="4841875" cy="33528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402"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807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51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987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402"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866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917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402"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433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402"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33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392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051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114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745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2663" y="1243013"/>
            <a:ext cx="4841875" cy="33528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000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402"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222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643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402"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93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738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402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7043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283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412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732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402"/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806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06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972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08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06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347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55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402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51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299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2BE2-25F3-43D1-BFB7-4D26AFF349D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87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54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068" y="116640"/>
            <a:ext cx="4721164" cy="584775"/>
          </a:xfrm>
          <a:noFill/>
          <a:ln w="0">
            <a:noFill/>
          </a:ln>
        </p:spPr>
        <p:txBody>
          <a:bodyPr wrap="none" lIns="91440" tIns="45720" rIns="91440" bIns="45720">
            <a:spAutoFit/>
          </a:bodyPr>
          <a:lstStyle>
            <a:lvl1pPr marL="0" algn="l" defTabSz="914400" rtl="0" eaLnBrk="1" latinLnBrk="1" hangingPunct="1">
              <a:defRPr lang="ko-KR" altLang="en-US" sz="3200" b="1" kern="1200" cap="none" spc="0" dirty="0">
                <a:ln w="635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65100" sx="102000" sy="102000" algn="ctr" rotWithShape="0">
                    <a:prstClr val="black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F6A8-5F03-4F69-9CED-F9C8BB43AA15}" type="datetime1">
              <a:rPr lang="ko-KR" altLang="en-US" smtClean="0"/>
              <a:pPr/>
              <a:t>2023-07-07</a:t>
            </a:fld>
            <a:endParaRPr lang="ko-KR" altLang="en-US"/>
          </a:p>
        </p:txBody>
      </p:sp>
      <p:sp>
        <p:nvSpPr>
          <p:cNvPr id="7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7394260" y="6448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DA9906-9BE5-45A0-94F5-ADCE3EC168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3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1F905C8A-D970-4ACB-A65F-AE4610DE2996}"/>
              </a:ext>
            </a:extLst>
          </p:cNvPr>
          <p:cNvSpPr/>
          <p:nvPr userDrawn="1"/>
        </p:nvSpPr>
        <p:spPr>
          <a:xfrm>
            <a:off x="0" y="0"/>
            <a:ext cx="9906000" cy="1165860"/>
          </a:xfrm>
          <a:prstGeom prst="rect">
            <a:avLst/>
          </a:prstGeom>
          <a:gradFill>
            <a:gsLst>
              <a:gs pos="0">
                <a:srgbClr val="113E75"/>
              </a:gs>
              <a:gs pos="100000">
                <a:srgbClr val="091A2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앉아있는, 옅은, 녹색, 어두운이(가) 표시된 사진&#10;&#10;자동 생성된 설명">
            <a:extLst>
              <a:ext uri="{FF2B5EF4-FFF2-40B4-BE49-F238E27FC236}">
                <a16:creationId xmlns:a16="http://schemas.microsoft.com/office/drawing/2014/main" id="{C1C11FC4-74F9-41A0-9CEE-A576CCA26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738" y="0"/>
            <a:ext cx="5888262" cy="13716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4FFEDB5-E898-4A48-B827-CDCCE62BE5C0}"/>
              </a:ext>
            </a:extLst>
          </p:cNvPr>
          <p:cNvSpPr/>
          <p:nvPr userDrawn="1"/>
        </p:nvSpPr>
        <p:spPr>
          <a:xfrm>
            <a:off x="0" y="5692140"/>
            <a:ext cx="9906000" cy="1165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사각형: 둥근 대각선 방향 모서리 53">
            <a:extLst>
              <a:ext uri="{FF2B5EF4-FFF2-40B4-BE49-F238E27FC236}">
                <a16:creationId xmlns:a16="http://schemas.microsoft.com/office/drawing/2014/main" id="{B38D4A46-80E8-408E-B8E9-EDDEDFBA4648}"/>
              </a:ext>
            </a:extLst>
          </p:cNvPr>
          <p:cNvSpPr/>
          <p:nvPr userDrawn="1"/>
        </p:nvSpPr>
        <p:spPr>
          <a:xfrm flipH="1">
            <a:off x="0" y="731647"/>
            <a:ext cx="9906000" cy="6026963"/>
          </a:xfrm>
          <a:prstGeom prst="round2DiagRect">
            <a:avLst>
              <a:gd name="adj1" fmla="val 4072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dist="25400" dir="1620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421CD3-4C33-48A4-ABCA-3EA279461845}"/>
              </a:ext>
            </a:extLst>
          </p:cNvPr>
          <p:cNvSpPr txBox="1"/>
          <p:nvPr userDrawn="1"/>
        </p:nvSpPr>
        <p:spPr>
          <a:xfrm>
            <a:off x="9716169" y="6541010"/>
            <a:ext cx="129843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fld id="{BE7F8327-0454-49FB-BE17-84B800B5B7DE}" type="slidenum">
              <a:rPr lang="en-US" altLang="ko-KR" sz="1000" spc="-10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0000101010101" pitchFamily="50" charset="-127"/>
                <a:ea typeface="arial" panose="020B0600000101010101" pitchFamily="50" charset="-127"/>
              </a:rPr>
              <a:t>‹#›</a:t>
            </a:fld>
            <a:endParaRPr lang="ko-KR" altLang="en-US" sz="10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arial" panose="020B0600000101010101" pitchFamily="50" charset="-127"/>
              <a:ea typeface="arial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59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image" Target="../media/image41.png"/><Relationship Id="rId5" Type="http://schemas.openxmlformats.org/officeDocument/2006/relationships/image" Target="../media/image35.emf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emf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원전_표지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690" y="0"/>
            <a:ext cx="99216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CC6B4B8-40D8-479E-9518-A9B8360E20D2}"/>
              </a:ext>
            </a:extLst>
          </p:cNvPr>
          <p:cNvSpPr txBox="1"/>
          <p:nvPr/>
        </p:nvSpPr>
        <p:spPr>
          <a:xfrm>
            <a:off x="-99708" y="1978181"/>
            <a:ext cx="9937483" cy="15691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ko-KR" sz="28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Development of Advanced 3D Models for Cyber Plant</a:t>
            </a:r>
          </a:p>
          <a:p>
            <a:pPr algn="ctr">
              <a:lnSpc>
                <a:spcPct val="200000"/>
              </a:lnSpc>
              <a:defRPr/>
            </a:pPr>
            <a:r>
              <a:rPr lang="en-US" altLang="ko-KR" sz="28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in Saeul NPP Units 3&amp;4 and Practical Usage</a:t>
            </a:r>
            <a:endParaRPr lang="en-US" altLang="ko-KR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B20563-5CCF-47A9-8D8A-B0EE68BBD7DD}"/>
              </a:ext>
            </a:extLst>
          </p:cNvPr>
          <p:cNvSpPr txBox="1"/>
          <p:nvPr/>
        </p:nvSpPr>
        <p:spPr>
          <a:xfrm>
            <a:off x="4281512" y="4299862"/>
            <a:ext cx="1327286" cy="2769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>
              <a:defRPr/>
            </a:pPr>
            <a:r>
              <a:rPr lang="en-US" altLang="ko-KR" dirty="0">
                <a:ln w="0"/>
                <a:solidFill>
                  <a:srgbClr val="2455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2023</a:t>
            </a:r>
            <a:r>
              <a:rPr lang="en-US" altLang="ko-KR">
                <a:ln w="0"/>
                <a:solidFill>
                  <a:srgbClr val="2455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 06. 28</a:t>
            </a:r>
            <a:endParaRPr lang="en-US" altLang="ko-KR" dirty="0">
              <a:ln w="0"/>
              <a:solidFill>
                <a:srgbClr val="2455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6309" y="5552063"/>
            <a:ext cx="3583709" cy="631863"/>
          </a:xfrm>
          <a:prstGeom prst="rect">
            <a:avLst/>
          </a:prstGeom>
          <a:noFill/>
          <a:ln>
            <a:noFill/>
          </a:ln>
        </p:spPr>
        <p:txBody>
          <a:bodyPr wrap="square" lIns="77111" tIns="38556" rIns="77111" bIns="3855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pc="-150">
                <a:ln w="12700" cmpd="sng">
                  <a:solidFill>
                    <a:schemeClr val="bg1"/>
                  </a:solidFill>
                </a:ln>
                <a:solidFill>
                  <a:srgbClr val="004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DAEYOUNG JEONG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pc="-150">
                <a:ln w="12700" cmpd="sng">
                  <a:solidFill>
                    <a:schemeClr val="bg1"/>
                  </a:solidFill>
                </a:ln>
                <a:solidFill>
                  <a:srgbClr val="004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(KEPCO E&amp;C, South Korea)</a:t>
            </a:r>
            <a:endParaRPr kumimoji="0" lang="ko-KR" altLang="en-US" sz="1800" spc="-150" dirty="0">
              <a:ln w="12700" cmpd="sng">
                <a:solidFill>
                  <a:schemeClr val="bg1"/>
                </a:solidFill>
              </a:ln>
              <a:solidFill>
                <a:srgbClr val="004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15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 rot="18943750">
            <a:off x="1129423" y="2468517"/>
            <a:ext cx="4453999" cy="2435266"/>
            <a:chOff x="2125890" y="2961617"/>
            <a:chExt cx="4453999" cy="2435266"/>
          </a:xfrm>
        </p:grpSpPr>
        <p:sp>
          <p:nvSpPr>
            <p:cNvPr id="23" name="아래로 구부러진 화살표 22"/>
            <p:cNvSpPr/>
            <p:nvPr/>
          </p:nvSpPr>
          <p:spPr>
            <a:xfrm>
              <a:off x="2535533" y="3542212"/>
              <a:ext cx="4044356" cy="174124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125890" y="2961617"/>
              <a:ext cx="2337025" cy="2435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18717" y="1321227"/>
            <a:ext cx="84836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/>
              <a:t>SN 3&amp;4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/>
              <a:t>Cyber Plant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02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5251759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Management Procedure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96451" y="890376"/>
            <a:ext cx="4854330" cy="369332"/>
            <a:chOff x="496451" y="890376"/>
            <a:chExt cx="4854330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452848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Components numbering system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8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9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777" y="1848950"/>
            <a:ext cx="1602586" cy="182763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219" y="4427799"/>
            <a:ext cx="1699134" cy="193773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363" y="4700537"/>
            <a:ext cx="2811509" cy="1367064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094" y="4455895"/>
            <a:ext cx="1623820" cy="1856348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861" y="4455895"/>
            <a:ext cx="1623820" cy="185634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83466" y="3571930"/>
            <a:ext cx="2276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/>
              <a:t>9-691-V-4519</a:t>
            </a:r>
            <a:endParaRPr lang="ko-KR" altLang="en-US" sz="1200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42" y="1992963"/>
            <a:ext cx="2478719" cy="168361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932096" y="3676580"/>
            <a:ext cx="2276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/>
              <a:t>9-325-P191-181(Pan DWG.)</a:t>
            </a:r>
            <a:endParaRPr lang="ko-KR" altLang="en-US" sz="1200"/>
          </a:p>
        </p:txBody>
      </p:sp>
      <p:sp>
        <p:nvSpPr>
          <p:cNvPr id="40" name="TextBox 39"/>
          <p:cNvSpPr txBox="1"/>
          <p:nvPr/>
        </p:nvSpPr>
        <p:spPr>
          <a:xfrm>
            <a:off x="1488553" y="6310201"/>
            <a:ext cx="2276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/>
              <a:t>9-691-V-4519</a:t>
            </a:r>
            <a:endParaRPr lang="ko-KR" altLang="en-US" sz="1200"/>
          </a:p>
        </p:txBody>
      </p:sp>
      <p:sp>
        <p:nvSpPr>
          <p:cNvPr id="41" name="TextBox 40"/>
          <p:cNvSpPr txBox="1"/>
          <p:nvPr/>
        </p:nvSpPr>
        <p:spPr>
          <a:xfrm>
            <a:off x="6030980" y="6312567"/>
            <a:ext cx="2276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/>
              <a:t>3-691-V-4519</a:t>
            </a:r>
            <a:endParaRPr lang="ko-KR" altLang="en-US" sz="1200"/>
          </a:p>
        </p:txBody>
      </p:sp>
      <p:sp>
        <p:nvSpPr>
          <p:cNvPr id="42" name="TextBox 41"/>
          <p:cNvSpPr txBox="1"/>
          <p:nvPr/>
        </p:nvSpPr>
        <p:spPr>
          <a:xfrm>
            <a:off x="7609343" y="6310200"/>
            <a:ext cx="2276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/>
              <a:t>4-691-V-4519</a:t>
            </a:r>
            <a:endParaRPr lang="ko-KR" altLang="en-US" sz="1200"/>
          </a:p>
        </p:txBody>
      </p:sp>
      <p:sp>
        <p:nvSpPr>
          <p:cNvPr id="43" name="TextBox 42"/>
          <p:cNvSpPr txBox="1"/>
          <p:nvPr/>
        </p:nvSpPr>
        <p:spPr>
          <a:xfrm>
            <a:off x="3044497" y="2135041"/>
            <a:ext cx="242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/>
              <a:t>For DWG.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205013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02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5251759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Management Procedure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96451" y="890376"/>
            <a:ext cx="3661696" cy="369332"/>
            <a:chOff x="496451" y="890376"/>
            <a:chExt cx="3661696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333585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Components properties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8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9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822297" y="1385616"/>
            <a:ext cx="84836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/>
              <a:t>Task</a:t>
            </a:r>
          </a:p>
          <a:p>
            <a:r>
              <a:rPr lang="en-US" altLang="ko-KR"/>
              <a:t>   - Identify the information of each components for operation</a:t>
            </a:r>
          </a:p>
          <a:p>
            <a:r>
              <a:rPr lang="en-US" altLang="ko-KR"/>
              <a:t>   - Define the properties of common and specific data</a:t>
            </a:r>
          </a:p>
          <a:p>
            <a:endParaRPr lang="en-US" altLang="ko-KR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/>
              <a:t>Scope (Sample)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873066"/>
              </p:ext>
            </p:extLst>
          </p:nvPr>
        </p:nvGraphicFramePr>
        <p:xfrm>
          <a:off x="3815626" y="3228187"/>
          <a:ext cx="5441840" cy="2858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60">
                  <a:extLst>
                    <a:ext uri="{9D8B030D-6E8A-4147-A177-3AD203B41FA5}">
                      <a16:colId xmlns:a16="http://schemas.microsoft.com/office/drawing/2014/main" val="312824116"/>
                    </a:ext>
                  </a:extLst>
                </a:gridCol>
                <a:gridCol w="136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60">
                  <a:extLst>
                    <a:ext uri="{9D8B030D-6E8A-4147-A177-3AD203B41FA5}">
                      <a16:colId xmlns:a16="http://schemas.microsoft.com/office/drawing/2014/main" val="4056162755"/>
                    </a:ext>
                  </a:extLst>
                </a:gridCol>
              </a:tblGrid>
              <a:tr h="30547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Common Data</a:t>
                      </a:r>
                      <a:endParaRPr lang="ko-KR" altLang="en-US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Specific Data</a:t>
                      </a:r>
                      <a:endParaRPr lang="ko-KR" altLang="en-US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976231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Component</a:t>
                      </a:r>
                      <a:r>
                        <a:rPr lang="en-US" altLang="ko-KR" sz="1200" baseline="0"/>
                        <a:t> No.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3/4-535-V-0013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Flow</a:t>
                      </a:r>
                      <a:r>
                        <a:rPr lang="en-US" altLang="ko-KR" sz="1200" baseline="0"/>
                        <a:t> rate (Lbs/Hr)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1,300</a:t>
                      </a:r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/>
                        <a:t>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/>
                        <a:t>Containment ISO.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Pressure(psig)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60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Classification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Safety</a:t>
                      </a:r>
                      <a:r>
                        <a:rPr lang="en-US" altLang="ko-KR" sz="1200" baseline="0"/>
                        <a:t> </a:t>
                      </a:r>
                      <a:r>
                        <a:rPr lang="en-US" altLang="ko-KR" sz="1200"/>
                        <a:t>Related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Temperature(°F)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300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4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Specification</a:t>
                      </a:r>
                      <a:r>
                        <a:rPr lang="en-US" altLang="ko-KR" sz="1200" baseline="0"/>
                        <a:t> No.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9-145-P206A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Valve</a:t>
                      </a:r>
                      <a:r>
                        <a:rPr lang="en-US" altLang="ko-KR" sz="1200" baseline="0"/>
                        <a:t> type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Gate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0380004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Manufacture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SAMSHIN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Diameter(in)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6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581582"/>
                  </a:ext>
                </a:extLst>
              </a:tr>
              <a:tr h="3795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DWG</a:t>
                      </a:r>
                      <a:r>
                        <a:rPr lang="en-US" altLang="ko-KR" sz="1200" baseline="0"/>
                        <a:t> No.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9-P206A-DG-A01-05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End</a:t>
                      </a:r>
                      <a:r>
                        <a:rPr lang="en-US" altLang="ko-KR" sz="1200" baseline="0"/>
                        <a:t> Type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Buttweld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6427246"/>
                  </a:ext>
                </a:extLst>
              </a:tr>
              <a:tr h="3795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Active or</a:t>
                      </a:r>
                      <a:r>
                        <a:rPr lang="en-US" altLang="ko-KR" sz="1200" baseline="0"/>
                        <a:t> Passive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Active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Actuator</a:t>
                      </a:r>
                      <a:r>
                        <a:rPr lang="en-US" altLang="ko-KR" sz="1200" baseline="0"/>
                        <a:t> Type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MOV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245527"/>
                  </a:ext>
                </a:extLst>
              </a:tr>
            </a:tbl>
          </a:graphicData>
        </a:graphic>
      </p:graphicFrame>
      <p:pic>
        <p:nvPicPr>
          <p:cNvPr id="10" name="그림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188" y="3616220"/>
            <a:ext cx="1474496" cy="2082831"/>
          </a:xfrm>
          <a:prstGeom prst="rect">
            <a:avLst/>
          </a:prstGeom>
        </p:spPr>
      </p:pic>
      <p:sp>
        <p:nvSpPr>
          <p:cNvPr id="23" name="오른쪽 화살표 22"/>
          <p:cNvSpPr/>
          <p:nvPr/>
        </p:nvSpPr>
        <p:spPr>
          <a:xfrm>
            <a:off x="3031461" y="4294078"/>
            <a:ext cx="488388" cy="727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309897" y="5754967"/>
            <a:ext cx="1377078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>
                <a:solidFill>
                  <a:srgbClr val="FF0000"/>
                </a:solidFill>
                <a:latin typeface="+mj-lt"/>
              </a:rPr>
              <a:t>3/4</a:t>
            </a:r>
            <a:r>
              <a:rPr lang="ko-KR" altLang="en-US" sz="1200" b="1">
                <a:solidFill>
                  <a:srgbClr val="FF0000"/>
                </a:solidFill>
                <a:latin typeface="+mj-lt"/>
              </a:rPr>
              <a:t>-5</a:t>
            </a:r>
            <a:r>
              <a:rPr lang="en-US" altLang="ko-KR" sz="1200" b="1">
                <a:solidFill>
                  <a:srgbClr val="FF0000"/>
                </a:solidFill>
                <a:latin typeface="+mj-lt"/>
              </a:rPr>
              <a:t>35-V-0013</a:t>
            </a:r>
            <a:endParaRPr lang="ko-KR" altLang="en-US" sz="12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344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02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5251759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Management Procedure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96451" y="890376"/>
            <a:ext cx="3012479" cy="369332"/>
            <a:chOff x="496451" y="890376"/>
            <a:chExt cx="3012479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268663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Color of 3D Models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8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9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822296" y="1385616"/>
            <a:ext cx="90837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/>
              <a:t>SN 3&amp;4</a:t>
            </a:r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>
                <a:solidFill>
                  <a:prstClr val="black"/>
                </a:solidFill>
              </a:rPr>
              <a:t>Cyber Plant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4171924" y="2443194"/>
            <a:ext cx="1729611" cy="731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/>
              <a:t>Software</a:t>
            </a:r>
            <a:endParaRPr lang="ko-KR" altLang="en-US" sz="1600" b="1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298" y="2022248"/>
            <a:ext cx="2293632" cy="1573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5" name="_x110699784" descr="EMB000026d83ae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874" y="1981440"/>
            <a:ext cx="2399840" cy="15736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903" y="4288843"/>
            <a:ext cx="2644240" cy="2321978"/>
          </a:xfrm>
          <a:prstGeom prst="rect">
            <a:avLst/>
          </a:prstGeom>
        </p:spPr>
      </p:pic>
      <p:sp>
        <p:nvSpPr>
          <p:cNvPr id="45" name="오른쪽 화살표 44"/>
          <p:cNvSpPr/>
          <p:nvPr/>
        </p:nvSpPr>
        <p:spPr>
          <a:xfrm>
            <a:off x="4171921" y="4389027"/>
            <a:ext cx="1729611" cy="731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/>
              <a:t>Piping</a:t>
            </a:r>
            <a:endParaRPr lang="ko-KR" altLang="en-US" sz="1600" b="1"/>
          </a:p>
        </p:txBody>
      </p:sp>
      <p:sp>
        <p:nvSpPr>
          <p:cNvPr id="46" name="오른쪽 화살표 45"/>
          <p:cNvSpPr/>
          <p:nvPr/>
        </p:nvSpPr>
        <p:spPr>
          <a:xfrm>
            <a:off x="4171920" y="5716347"/>
            <a:ext cx="1729611" cy="731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/>
              <a:t>Components</a:t>
            </a:r>
            <a:endParaRPr lang="ko-KR" altLang="en-US" sz="1600" b="1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74" y="4150964"/>
            <a:ext cx="2399840" cy="1207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74" y="5477985"/>
            <a:ext cx="2399840" cy="12085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353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02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5251759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Management Procedure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96451" y="890376"/>
            <a:ext cx="3012479" cy="369332"/>
            <a:chOff x="496451" y="890376"/>
            <a:chExt cx="3012479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268663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Color of 3D Models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8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9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822296" y="1385616"/>
            <a:ext cx="90837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/>
              <a:t>Piping</a:t>
            </a:r>
          </a:p>
          <a:p>
            <a:r>
              <a:rPr lang="en-US" altLang="ko-KR"/>
              <a:t>   - Classify the color of piping with respect to the fluid of system in accordance with</a:t>
            </a:r>
          </a:p>
          <a:p>
            <a:r>
              <a:rPr lang="en-US" altLang="ko-KR"/>
              <a:t>     design specification</a:t>
            </a:r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pPr lvl="0">
              <a:lnSpc>
                <a:spcPct val="150000"/>
              </a:lnSpc>
            </a:pPr>
            <a:r>
              <a:rPr lang="en-US" altLang="ko-KR">
                <a:solidFill>
                  <a:prstClr val="black"/>
                </a:solidFill>
              </a:rPr>
              <a:t>   - Color Band (Sample)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>
              <a:solidFill>
                <a:prstClr val="black"/>
              </a:solidFill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916534"/>
              </p:ext>
            </p:extLst>
          </p:nvPr>
        </p:nvGraphicFramePr>
        <p:xfrm>
          <a:off x="1272009" y="4835355"/>
          <a:ext cx="7995815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3136">
                  <a:extLst>
                    <a:ext uri="{9D8B030D-6E8A-4147-A177-3AD203B41FA5}">
                      <a16:colId xmlns:a16="http://schemas.microsoft.com/office/drawing/2014/main" val="1208781970"/>
                    </a:ext>
                  </a:extLst>
                </a:gridCol>
                <a:gridCol w="3047391">
                  <a:extLst>
                    <a:ext uri="{9D8B030D-6E8A-4147-A177-3AD203B41FA5}">
                      <a16:colId xmlns:a16="http://schemas.microsoft.com/office/drawing/2014/main" val="1085496570"/>
                    </a:ext>
                  </a:extLst>
                </a:gridCol>
                <a:gridCol w="1382671">
                  <a:extLst>
                    <a:ext uri="{9D8B030D-6E8A-4147-A177-3AD203B41FA5}">
                      <a16:colId xmlns:a16="http://schemas.microsoft.com/office/drawing/2014/main" val="3344365671"/>
                    </a:ext>
                  </a:extLst>
                </a:gridCol>
                <a:gridCol w="852617">
                  <a:extLst>
                    <a:ext uri="{9D8B030D-6E8A-4147-A177-3AD203B41FA5}">
                      <a16:colId xmlns:a16="http://schemas.microsoft.com/office/drawing/2014/main" val="1350043426"/>
                    </a:ext>
                  </a:extLst>
                </a:gridCol>
              </a:tblGrid>
              <a:tr h="175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Fluid</a:t>
                      </a:r>
                      <a:r>
                        <a:rPr lang="en-US" altLang="ko-KR" sz="1200" baseline="0"/>
                        <a:t> Type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System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Color</a:t>
                      </a:r>
                      <a:r>
                        <a:rPr lang="en-US" altLang="ko-KR" sz="1200" baseline="0"/>
                        <a:t> name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Color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10284"/>
                  </a:ext>
                </a:extLst>
              </a:tr>
              <a:tr h="175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Demineralized</a:t>
                      </a:r>
                      <a:r>
                        <a:rPr lang="en-US" altLang="ko-KR" sz="1200" baseline="0"/>
                        <a:t> Water, Fresh Water</a:t>
                      </a:r>
                      <a:endParaRPr lang="en-US" altLang="ko-K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CC, CD, CP, CT, AX, DM, DG-Water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Light Blue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88124"/>
                  </a:ext>
                </a:extLst>
              </a:tr>
              <a:tr h="175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Radioactive,</a:t>
                      </a:r>
                      <a:r>
                        <a:rPr lang="en-US" altLang="ko-KR" sz="1200" baseline="0"/>
                        <a:t> Radwaste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DE, FC, WV, WX, WY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Dark Red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48688"/>
                  </a:ext>
                </a:extLst>
              </a:tr>
              <a:tr h="175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Fire Fighting (CO</a:t>
                      </a:r>
                      <a:r>
                        <a:rPr lang="en-US" altLang="ko-KR" sz="1200" baseline="-25000"/>
                        <a:t>2</a:t>
                      </a:r>
                      <a:r>
                        <a:rPr lang="en-US" altLang="ko-KR" sz="1200" baseline="0"/>
                        <a:t> , Haloge, Water)</a:t>
                      </a:r>
                      <a:endParaRPr lang="en-US" altLang="ko-KR" sz="1200" baseline="-25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CO,</a:t>
                      </a:r>
                      <a:r>
                        <a:rPr lang="en-US" altLang="ko-KR" sz="1200" baseline="0"/>
                        <a:t> FP</a:t>
                      </a:r>
                      <a:endParaRPr lang="en-US" altLang="ko-K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Red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21990"/>
                  </a:ext>
                </a:extLst>
              </a:tr>
              <a:tr h="175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HVAC</a:t>
                      </a:r>
                      <a:r>
                        <a:rPr lang="en-US" altLang="ko-KR" sz="1200" baseline="0"/>
                        <a:t> vent and drain etc.</a:t>
                      </a:r>
                      <a:endParaRPr lang="en-US" altLang="ko-K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VC, VD, VE, VF, VG, VK, VO, VP, VQ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Grey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535869"/>
                  </a:ext>
                </a:extLst>
              </a:tr>
              <a:tr h="175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Steam</a:t>
                      </a:r>
                      <a:r>
                        <a:rPr lang="en-US" altLang="ko-KR" sz="1200" baseline="0"/>
                        <a:t> and Hot Water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RC, SI, CS , IW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Yellow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51721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751" y="2742911"/>
            <a:ext cx="3361517" cy="14914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999616" y="2481301"/>
            <a:ext cx="3981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>
                <a:solidFill>
                  <a:srgbClr val="FF0000"/>
                </a:solidFill>
              </a:rPr>
              <a:t>&lt; Color bands for Piping in design specification &gt;</a:t>
            </a:r>
            <a:endParaRPr lang="ko-KR" altLang="en-US" sz="1100">
              <a:solidFill>
                <a:srgbClr val="FF0000"/>
              </a:solidFill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1838325" y="3500907"/>
            <a:ext cx="2733675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>
            <a:endCxn id="28" idx="1"/>
          </p:cNvCxnSpPr>
          <p:nvPr/>
        </p:nvCxnSpPr>
        <p:spPr>
          <a:xfrm flipV="1">
            <a:off x="4562475" y="3054043"/>
            <a:ext cx="509214" cy="451157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71689" y="2753961"/>
            <a:ext cx="4196135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>
                <a:solidFill>
                  <a:srgbClr val="FF0000"/>
                </a:solidFill>
              </a:rPr>
              <a:t>The color applied to pipe identification depends on a color chart </a:t>
            </a:r>
          </a:p>
          <a:p>
            <a:endParaRPr lang="en-US" altLang="ko-KR" sz="1100">
              <a:solidFill>
                <a:srgbClr val="FF0000"/>
              </a:solidFill>
            </a:endParaRPr>
          </a:p>
          <a:p>
            <a:r>
              <a:rPr lang="en-US" altLang="ko-KR" sz="1100">
                <a:solidFill>
                  <a:srgbClr val="FF0000"/>
                </a:solidFill>
              </a:rPr>
              <a:t>for content recognition.</a:t>
            </a:r>
            <a:endParaRPr lang="ko-KR" altLang="en-US" sz="11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5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02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5251759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Management Procedure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96451" y="890376"/>
            <a:ext cx="3012479" cy="369332"/>
            <a:chOff x="496451" y="890376"/>
            <a:chExt cx="3012479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268663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Color of 3D Models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8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9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822296" y="1385616"/>
            <a:ext cx="90837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/>
              <a:t>Components</a:t>
            </a:r>
          </a:p>
          <a:p>
            <a:r>
              <a:rPr lang="en-US" altLang="ko-KR"/>
              <a:t>   - Classify the color of components with respect to applicable purchase specification</a:t>
            </a:r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pPr lvl="0">
              <a:lnSpc>
                <a:spcPct val="150000"/>
              </a:lnSpc>
            </a:pPr>
            <a:r>
              <a:rPr lang="en-US" altLang="ko-KR">
                <a:solidFill>
                  <a:prstClr val="black"/>
                </a:solidFill>
              </a:rPr>
              <a:t>   - Color Band (Sample)</a:t>
            </a:r>
          </a:p>
          <a:p>
            <a:endParaRPr lang="en-US" altLang="ko-KR"/>
          </a:p>
          <a:p>
            <a:endParaRPr lang="en-US" altLang="ko-KR"/>
          </a:p>
        </p:txBody>
      </p:sp>
      <p:sp>
        <p:nvSpPr>
          <p:cNvPr id="23" name="TextBox 22"/>
          <p:cNvSpPr txBox="1"/>
          <p:nvPr/>
        </p:nvSpPr>
        <p:spPr>
          <a:xfrm>
            <a:off x="1386103" y="2324929"/>
            <a:ext cx="3981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>
                <a:solidFill>
                  <a:srgbClr val="FF0000"/>
                </a:solidFill>
              </a:rPr>
              <a:t>&lt; Requirement  of color in purchase specification &gt;</a:t>
            </a:r>
            <a:endParaRPr lang="ko-KR" altLang="en-US" sz="1100">
              <a:solidFill>
                <a:srgbClr val="FF0000"/>
              </a:solidFill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5901536" y="2602719"/>
          <a:ext cx="3128164" cy="1250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4082">
                  <a:extLst>
                    <a:ext uri="{9D8B030D-6E8A-4147-A177-3AD203B41FA5}">
                      <a16:colId xmlns:a16="http://schemas.microsoft.com/office/drawing/2014/main" val="3831482872"/>
                    </a:ext>
                  </a:extLst>
                </a:gridCol>
                <a:gridCol w="1564082">
                  <a:extLst>
                    <a:ext uri="{9D8B030D-6E8A-4147-A177-3AD203B41FA5}">
                      <a16:colId xmlns:a16="http://schemas.microsoft.com/office/drawing/2014/main" val="1243586119"/>
                    </a:ext>
                  </a:extLst>
                </a:gridCol>
              </a:tblGrid>
              <a:tr h="3968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Component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Color</a:t>
                      </a:r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005459"/>
                  </a:ext>
                </a:extLst>
              </a:tr>
              <a:tr h="3968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Condensate Pumps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Grey</a:t>
                      </a:r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799316"/>
                  </a:ext>
                </a:extLst>
              </a:tr>
              <a:tr h="3968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Feedwater Booster Pumps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Grey</a:t>
                      </a:r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059676"/>
                  </a:ext>
                </a:extLst>
              </a:tr>
            </a:tbl>
          </a:graphicData>
        </a:graphic>
      </p:graphicFrame>
      <p:pic>
        <p:nvPicPr>
          <p:cNvPr id="26" name="그림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684" y="2602719"/>
            <a:ext cx="4223319" cy="125091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9" name="직선 연결선 28"/>
          <p:cNvCxnSpPr>
            <a:stCxn id="26" idx="3"/>
            <a:endCxn id="25" idx="1"/>
          </p:cNvCxnSpPr>
          <p:nvPr/>
        </p:nvCxnSpPr>
        <p:spPr>
          <a:xfrm>
            <a:off x="5479003" y="3228175"/>
            <a:ext cx="422533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657104"/>
              </p:ext>
            </p:extLst>
          </p:nvPr>
        </p:nvGraphicFramePr>
        <p:xfrm>
          <a:off x="1255684" y="4583858"/>
          <a:ext cx="7774016" cy="1975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3985">
                  <a:extLst>
                    <a:ext uri="{9D8B030D-6E8A-4147-A177-3AD203B41FA5}">
                      <a16:colId xmlns:a16="http://schemas.microsoft.com/office/drawing/2014/main" val="142525007"/>
                    </a:ext>
                  </a:extLst>
                </a:gridCol>
                <a:gridCol w="1416470">
                  <a:extLst>
                    <a:ext uri="{9D8B030D-6E8A-4147-A177-3AD203B41FA5}">
                      <a16:colId xmlns:a16="http://schemas.microsoft.com/office/drawing/2014/main" val="2722564009"/>
                    </a:ext>
                  </a:extLst>
                </a:gridCol>
                <a:gridCol w="3154018">
                  <a:extLst>
                    <a:ext uri="{9D8B030D-6E8A-4147-A177-3AD203B41FA5}">
                      <a16:colId xmlns:a16="http://schemas.microsoft.com/office/drawing/2014/main" val="3344365671"/>
                    </a:ext>
                  </a:extLst>
                </a:gridCol>
                <a:gridCol w="1242813">
                  <a:extLst>
                    <a:ext uri="{9D8B030D-6E8A-4147-A177-3AD203B41FA5}">
                      <a16:colId xmlns:a16="http://schemas.microsoft.com/office/drawing/2014/main" val="753292272"/>
                    </a:ext>
                  </a:extLst>
                </a:gridCol>
                <a:gridCol w="736730">
                  <a:extLst>
                    <a:ext uri="{9D8B030D-6E8A-4147-A177-3AD203B41FA5}">
                      <a16:colId xmlns:a16="http://schemas.microsoft.com/office/drawing/2014/main" val="1350043426"/>
                    </a:ext>
                  </a:extLst>
                </a:gridCol>
              </a:tblGrid>
              <a:tr h="2822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Spec.</a:t>
                      </a:r>
                      <a:r>
                        <a:rPr lang="en-US" altLang="ko-KR" sz="1200" baseline="0"/>
                        <a:t> No.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Component</a:t>
                      </a:r>
                      <a:r>
                        <a:rPr lang="en-US" altLang="ko-KR" sz="1200" baseline="0"/>
                        <a:t> Type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Description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System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Color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10284"/>
                  </a:ext>
                </a:extLst>
              </a:tr>
              <a:tr h="2822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9-132-M210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PP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Circulating</a:t>
                      </a:r>
                      <a:r>
                        <a:rPr lang="en-US" altLang="ko-KR" sz="1200" baseline="0"/>
                        <a:t> Water Screen Wash Pump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SW, CL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88124"/>
                  </a:ext>
                </a:extLst>
              </a:tr>
              <a:tr h="2822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9-133-N204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HX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Containment</a:t>
                      </a:r>
                      <a:r>
                        <a:rPr lang="en-US" altLang="ko-KR" sz="1200" baseline="0"/>
                        <a:t> Heat Exchanger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CS, CC, FC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48688"/>
                  </a:ext>
                </a:extLst>
              </a:tr>
              <a:tr h="2822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9-531-M208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PP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Feedwater Booster Pumps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CD,</a:t>
                      </a:r>
                      <a:r>
                        <a:rPr lang="en-US" altLang="ko-KR" sz="1200" baseline="0"/>
                        <a:t> </a:t>
                      </a:r>
                      <a:r>
                        <a:rPr lang="en-US" altLang="ko-KR" sz="1200"/>
                        <a:t>FW,</a:t>
                      </a:r>
                      <a:r>
                        <a:rPr lang="en-US" altLang="ko-KR" sz="1200" baseline="0"/>
                        <a:t> WT</a:t>
                      </a:r>
                      <a:endParaRPr lang="en-US" altLang="ko-K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21990"/>
                  </a:ext>
                </a:extLst>
              </a:tr>
              <a:tr h="28228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9-596-M224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FT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Filter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535869"/>
                  </a:ext>
                </a:extLst>
              </a:tr>
              <a:tr h="28228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LP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Air</a:t>
                      </a:r>
                      <a:r>
                        <a:rPr lang="en-US" altLang="ko-KR" sz="1200" baseline="0"/>
                        <a:t> Compressors Local Control Panel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01983"/>
                  </a:ext>
                </a:extLst>
              </a:tr>
              <a:tr h="2822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9-691-M258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VV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Relief Valve for Diesel-Driven</a:t>
                      </a:r>
                      <a:r>
                        <a:rPr lang="en-US" altLang="ko-KR" sz="1200" baseline="0"/>
                        <a:t> Fire Pump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170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630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1222193" y="4622416"/>
            <a:ext cx="3184707" cy="1727583"/>
          </a:xfrm>
          <a:prstGeom prst="round2SameRect">
            <a:avLst>
              <a:gd name="adj1" fmla="val 1315"/>
              <a:gd name="adj2" fmla="val 1684"/>
            </a:avLst>
          </a:prstGeom>
          <a:solidFill>
            <a:schemeClr val="tx2">
              <a:lumMod val="20000"/>
              <a:lumOff val="80000"/>
            </a:schemeClr>
          </a:solidFill>
          <a:ln w="381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ea typeface="arial" panose="02030600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6" y="2143318"/>
            <a:ext cx="3221006" cy="1653981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02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5251759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Management Procedure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96451" y="890376"/>
            <a:ext cx="3012479" cy="369332"/>
            <a:chOff x="496451" y="890376"/>
            <a:chExt cx="3012479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268663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Color of 3D Models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8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9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822296" y="1385616"/>
            <a:ext cx="90837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/>
              <a:t>Piping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/>
              <a:t>Components (Sample : Feedwater Booster Pump)</a:t>
            </a:r>
            <a:endParaRPr lang="ko-KR" altLang="en-US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749" y="2141258"/>
            <a:ext cx="3276634" cy="1656041"/>
          </a:xfrm>
          <a:prstGeom prst="rect">
            <a:avLst/>
          </a:prstGeom>
        </p:spPr>
      </p:pic>
      <p:sp>
        <p:nvSpPr>
          <p:cNvPr id="13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1195177" y="1910432"/>
            <a:ext cx="3221005" cy="1886868"/>
          </a:xfrm>
          <a:prstGeom prst="round2SameRect">
            <a:avLst>
              <a:gd name="adj1" fmla="val 1315"/>
              <a:gd name="adj2" fmla="val 1684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ea typeface="arial" panose="02030600000101010101" pitchFamily="18" charset="-127"/>
            </a:endParaRPr>
          </a:p>
        </p:txBody>
      </p:sp>
      <p:sp>
        <p:nvSpPr>
          <p:cNvPr id="15" name="순서도: 대체 처리 14"/>
          <p:cNvSpPr/>
          <p:nvPr/>
        </p:nvSpPr>
        <p:spPr>
          <a:xfrm>
            <a:off x="1195178" y="1910431"/>
            <a:ext cx="3221004" cy="243807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SN 3&amp;4 NPP</a:t>
            </a:r>
          </a:p>
        </p:txBody>
      </p:sp>
      <p:sp>
        <p:nvSpPr>
          <p:cNvPr id="16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5431623" y="1908366"/>
            <a:ext cx="3265760" cy="1888933"/>
          </a:xfrm>
          <a:prstGeom prst="round2SameRect">
            <a:avLst>
              <a:gd name="adj1" fmla="val 1315"/>
              <a:gd name="adj2" fmla="val 1684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ea typeface="arial" panose="02030600000101010101" pitchFamily="18" charset="-127"/>
            </a:endParaRPr>
          </a:p>
        </p:txBody>
      </p:sp>
      <p:sp>
        <p:nvSpPr>
          <p:cNvPr id="17" name="순서도: 대체 처리 16"/>
          <p:cNvSpPr/>
          <p:nvPr/>
        </p:nvSpPr>
        <p:spPr>
          <a:xfrm>
            <a:off x="5431623" y="1909501"/>
            <a:ext cx="3265760" cy="243807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Cyber Plant</a:t>
            </a:r>
            <a:endParaRPr lang="ko-KR" altLang="en-US" sz="1200" b="1" baseline="30000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4644782" y="2610444"/>
            <a:ext cx="596900" cy="56415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1195177" y="4399425"/>
            <a:ext cx="3221005" cy="1966242"/>
          </a:xfrm>
          <a:prstGeom prst="round2SameRect">
            <a:avLst>
              <a:gd name="adj1" fmla="val 1315"/>
              <a:gd name="adj2" fmla="val 1684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ea typeface="arial" panose="02030600000101010101" pitchFamily="18" charset="-127"/>
            </a:endParaRPr>
          </a:p>
        </p:txBody>
      </p:sp>
      <p:sp>
        <p:nvSpPr>
          <p:cNvPr id="31" name="순서도: 대체 처리 30"/>
          <p:cNvSpPr/>
          <p:nvPr/>
        </p:nvSpPr>
        <p:spPr>
          <a:xfrm>
            <a:off x="1195178" y="4399424"/>
            <a:ext cx="3221004" cy="254329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SN 3&amp;4 NPP</a:t>
            </a:r>
          </a:p>
        </p:txBody>
      </p:sp>
      <p:sp>
        <p:nvSpPr>
          <p:cNvPr id="32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5431623" y="4397359"/>
            <a:ext cx="3265760" cy="1968308"/>
          </a:xfrm>
          <a:prstGeom prst="round2SameRect">
            <a:avLst>
              <a:gd name="adj1" fmla="val 1315"/>
              <a:gd name="adj2" fmla="val 1684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ea typeface="arial" panose="02030600000101010101" pitchFamily="18" charset="-127"/>
            </a:endParaRPr>
          </a:p>
        </p:txBody>
      </p:sp>
      <p:sp>
        <p:nvSpPr>
          <p:cNvPr id="33" name="순서도: 대체 처리 32"/>
          <p:cNvSpPr/>
          <p:nvPr/>
        </p:nvSpPr>
        <p:spPr>
          <a:xfrm>
            <a:off x="5431623" y="4398494"/>
            <a:ext cx="3265760" cy="243807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Cyber Plant</a:t>
            </a:r>
            <a:endParaRPr lang="ko-KR" altLang="en-US" sz="1200" b="1" baseline="30000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4" name="오른쪽 화살표 33"/>
          <p:cNvSpPr/>
          <p:nvPr/>
        </p:nvSpPr>
        <p:spPr>
          <a:xfrm>
            <a:off x="4644782" y="5095708"/>
            <a:ext cx="596900" cy="56415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412" y="4538221"/>
            <a:ext cx="2272739" cy="1895972"/>
          </a:xfrm>
          <a:prstGeom prst="rect">
            <a:avLst/>
          </a:prstGeom>
        </p:spPr>
      </p:pic>
      <p:sp>
        <p:nvSpPr>
          <p:cNvPr id="24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5461000" y="4653753"/>
            <a:ext cx="3225800" cy="1696247"/>
          </a:xfrm>
          <a:prstGeom prst="round2SameRect">
            <a:avLst>
              <a:gd name="adj1" fmla="val 1315"/>
              <a:gd name="adj2" fmla="val 1684"/>
            </a:avLst>
          </a:prstGeom>
          <a:solidFill>
            <a:schemeClr val="tx2">
              <a:lumMod val="20000"/>
              <a:lumOff val="80000"/>
            </a:schemeClr>
          </a:solidFill>
          <a:ln w="381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ea typeface="arial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784" y="4680738"/>
            <a:ext cx="2095816" cy="17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03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440662"/>
            <a:ext cx="9906000" cy="139663"/>
          </a:xfrm>
          <a:prstGeom prst="rect">
            <a:avLst/>
          </a:prstGeom>
          <a:solidFill>
            <a:schemeClr val="tx2">
              <a:lumMod val="5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2719055" y="2732776"/>
            <a:ext cx="4467890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 sz="4000">
                <a:solidFill>
                  <a:schemeClr val="tx2"/>
                </a:solidFill>
              </a:rPr>
              <a:t>Enhancement Plan</a:t>
            </a:r>
            <a:endParaRPr lang="ko-KR" alt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05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03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4030270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Enhancement Plan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96451" y="890376"/>
            <a:ext cx="1512068" cy="369332"/>
            <a:chOff x="496451" y="890376"/>
            <a:chExt cx="1512068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118622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Purpose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8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9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sp>
        <p:nvSpPr>
          <p:cNvPr id="21" name="직사각형 20"/>
          <p:cNvSpPr/>
          <p:nvPr/>
        </p:nvSpPr>
        <p:spPr>
          <a:xfrm>
            <a:off x="614982" y="1241641"/>
            <a:ext cx="8839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80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altLang="ko-KR"/>
          </a:p>
          <a:p>
            <a:pPr marL="285750" indent="-180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ko-KR"/>
              <a:t>Advanced 3D Models are required for cyber plant to utilize VR system with reality</a:t>
            </a:r>
          </a:p>
          <a:p>
            <a:pPr marL="285750" indent="-180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altLang="ko-KR"/>
          </a:p>
          <a:p>
            <a:pPr marL="285750" indent="-180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ko-KR"/>
              <a:t>By enhancement plan, it is available to establish advanced 3D Models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496451" y="2396120"/>
            <a:ext cx="1730911" cy="369332"/>
            <a:chOff x="496451" y="890376"/>
            <a:chExt cx="1730911" cy="3693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140506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Work flow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25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26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grpSp>
        <p:nvGrpSpPr>
          <p:cNvPr id="33" name="그룹 32"/>
          <p:cNvGrpSpPr/>
          <p:nvPr/>
        </p:nvGrpSpPr>
        <p:grpSpPr>
          <a:xfrm>
            <a:off x="614982" y="2969209"/>
            <a:ext cx="8449483" cy="3463070"/>
            <a:chOff x="416290" y="2985367"/>
            <a:chExt cx="8449483" cy="3463070"/>
          </a:xfrm>
        </p:grpSpPr>
        <p:grpSp>
          <p:nvGrpSpPr>
            <p:cNvPr id="4" name="그룹 3"/>
            <p:cNvGrpSpPr/>
            <p:nvPr/>
          </p:nvGrpSpPr>
          <p:grpSpPr>
            <a:xfrm>
              <a:off x="496451" y="2985367"/>
              <a:ext cx="8369322" cy="3463070"/>
              <a:chOff x="418736" y="2800569"/>
              <a:chExt cx="8372881" cy="3590205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418736" y="4966739"/>
                <a:ext cx="2233630" cy="142403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b="1"/>
              </a:p>
            </p:txBody>
          </p:sp>
          <p:sp>
            <p:nvSpPr>
              <p:cNvPr id="13" name="모서리가 둥근 직사각형 12"/>
              <p:cNvSpPr/>
              <p:nvPr/>
            </p:nvSpPr>
            <p:spPr>
              <a:xfrm>
                <a:off x="418736" y="2828968"/>
                <a:ext cx="2233630" cy="140906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b="1"/>
              </a:p>
            </p:txBody>
          </p:sp>
          <p:sp>
            <p:nvSpPr>
              <p:cNvPr id="14" name="덧셈 기호 13"/>
              <p:cNvSpPr/>
              <p:nvPr/>
            </p:nvSpPr>
            <p:spPr>
              <a:xfrm>
                <a:off x="1173439" y="4238035"/>
                <a:ext cx="682592" cy="686874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/>
              </a:p>
            </p:txBody>
          </p:sp>
          <p:sp>
            <p:nvSpPr>
              <p:cNvPr id="15" name="모서리가 둥근 직사각형 14"/>
              <p:cNvSpPr/>
              <p:nvPr/>
            </p:nvSpPr>
            <p:spPr>
              <a:xfrm>
                <a:off x="4034383" y="2828968"/>
                <a:ext cx="1500971" cy="35618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/>
                  <a:t>Integrated 3D Models</a:t>
                </a:r>
              </a:p>
            </p:txBody>
          </p:sp>
          <p:sp>
            <p:nvSpPr>
              <p:cNvPr id="16" name="오른쪽 화살표 15"/>
              <p:cNvSpPr/>
              <p:nvPr/>
            </p:nvSpPr>
            <p:spPr>
              <a:xfrm>
                <a:off x="2646770" y="4048471"/>
                <a:ext cx="1371671" cy="1024300"/>
              </a:xfrm>
              <a:prstGeom prst="right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/>
              </a:p>
            </p:txBody>
          </p:sp>
          <p:sp>
            <p:nvSpPr>
              <p:cNvPr id="17" name="오른쪽 화살표 16"/>
              <p:cNvSpPr/>
              <p:nvPr/>
            </p:nvSpPr>
            <p:spPr>
              <a:xfrm>
                <a:off x="5605436" y="4035579"/>
                <a:ext cx="1528633" cy="1050979"/>
              </a:xfrm>
              <a:prstGeom prst="right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/>
              </a:p>
            </p:txBody>
          </p:sp>
          <p:sp>
            <p:nvSpPr>
              <p:cNvPr id="18" name="모서리가 둥근 직사각형 17"/>
              <p:cNvSpPr/>
              <p:nvPr/>
            </p:nvSpPr>
            <p:spPr>
              <a:xfrm>
                <a:off x="7134068" y="2800569"/>
                <a:ext cx="1657549" cy="35618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/>
                  <a:t>Advanced 3D Models</a:t>
                </a:r>
                <a:endParaRPr lang="ko-KR" altLang="en-US" b="1"/>
              </a:p>
            </p:txBody>
          </p:sp>
        </p:grpSp>
        <p:sp>
          <p:nvSpPr>
            <p:cNvPr id="11" name="직사각형 10"/>
            <p:cNvSpPr/>
            <p:nvPr/>
          </p:nvSpPr>
          <p:spPr>
            <a:xfrm>
              <a:off x="682611" y="3496308"/>
              <a:ext cx="18774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b="1">
                  <a:solidFill>
                    <a:prstClr val="white"/>
                  </a:solidFill>
                </a:rPr>
                <a:t>New 3D Models</a:t>
              </a: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16290" y="5501411"/>
              <a:ext cx="24429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ko-KR" b="1">
                  <a:solidFill>
                    <a:prstClr val="white"/>
                  </a:solidFill>
                </a:rPr>
                <a:t>Existing 3D Models </a:t>
              </a:r>
            </a:p>
            <a:p>
              <a:pPr lvl="0" algn="ctr"/>
              <a:r>
                <a:rPr lang="en-US" altLang="ko-KR" b="1">
                  <a:solidFill>
                    <a:prstClr val="white"/>
                  </a:solidFill>
                </a:rPr>
                <a:t>in SN 3&amp;4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89323" y="4514248"/>
              <a:ext cx="13893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</a:rPr>
                <a:t>Integration</a:t>
              </a:r>
              <a:endParaRPr lang="ko-KR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5610894" y="4514248"/>
              <a:ext cx="15279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sz="1600" b="1">
                  <a:solidFill>
                    <a:prstClr val="white"/>
                  </a:solidFill>
                </a:rPr>
                <a:t>Advancement</a:t>
              </a:r>
              <a:endParaRPr lang="ko-KR" altLang="en-US" sz="1600" b="1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983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03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4030270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Enhancement Plan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398463"/>
              </p:ext>
            </p:extLst>
          </p:nvPr>
        </p:nvGraphicFramePr>
        <p:xfrm>
          <a:off x="1222561" y="3368651"/>
          <a:ext cx="7599319" cy="3122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5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2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No.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Department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New</a:t>
                      </a:r>
                      <a:r>
                        <a:rPr lang="en-US" altLang="ko-KR" sz="1200" baseline="0"/>
                        <a:t> </a:t>
                      </a:r>
                      <a:r>
                        <a:rPr lang="en-US" altLang="ko-KR" sz="1200"/>
                        <a:t>3D Models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Quantity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Remark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Architecture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200" dirty="0"/>
                        <a:t>Door </a:t>
                      </a:r>
                      <a:r>
                        <a:rPr lang="en-US" altLang="ko-KR" sz="1200"/>
                        <a:t>&amp; Louver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1,705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Civil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200" dirty="0"/>
                        <a:t>Anchor</a:t>
                      </a:r>
                      <a:r>
                        <a:rPr lang="en-US" altLang="ko-KR" sz="1200" baseline="0" dirty="0"/>
                        <a:t> Bolt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200" baseline="0"/>
                        <a:t>Tendon </a:t>
                      </a:r>
                      <a:r>
                        <a:rPr lang="en-US" altLang="ko-KR" sz="1200" baseline="0" dirty="0"/>
                        <a:t>&amp; Sheath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200" baseline="0" dirty="0"/>
                        <a:t>Sleeve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32,310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0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Electric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200" dirty="0"/>
                        <a:t>Lighting &amp; Fire Detectors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12,937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I&amp;C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200" dirty="0"/>
                        <a:t>Instrument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22,012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5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Piping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200" dirty="0"/>
                        <a:t>Plumbing Pipe</a:t>
                      </a:r>
                      <a:r>
                        <a:rPr lang="en-US" altLang="ko-KR" sz="1200" baseline="0" dirty="0"/>
                        <a:t> &amp; Fixture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200" baseline="0" dirty="0"/>
                        <a:t>Weld </a:t>
                      </a:r>
                      <a:r>
                        <a:rPr lang="en-US" altLang="ko-KR" sz="1200" baseline="0"/>
                        <a:t>Joint Configuration</a:t>
                      </a:r>
                      <a:endParaRPr lang="en-US" altLang="ko-KR" sz="1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793,900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Common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200" dirty="0"/>
                        <a:t>Design</a:t>
                      </a:r>
                      <a:r>
                        <a:rPr lang="en-US" altLang="ko-KR" sz="1200" baseline="0" dirty="0"/>
                        <a:t> Base Drawing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200" baseline="0" dirty="0"/>
                        <a:t>RCS Piping Welding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160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229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Total</a:t>
                      </a:r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latinLnBrk="1">
                        <a:buFontTx/>
                        <a:buChar char="-"/>
                      </a:pP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/>
                        <a:t>863,024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496451" y="890376"/>
            <a:ext cx="2499518" cy="369332"/>
            <a:chOff x="496451" y="890376"/>
            <a:chExt cx="2499518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217367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New 3D Models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8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9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822297" y="1385616"/>
            <a:ext cx="848362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/>
              <a:t>Task</a:t>
            </a:r>
          </a:p>
          <a:p>
            <a:r>
              <a:rPr lang="en-US" altLang="ko-KR"/>
              <a:t>   - Development of new 3D Models which should be developed additionally for</a:t>
            </a:r>
          </a:p>
          <a:p>
            <a:r>
              <a:rPr lang="en-US" altLang="ko-KR"/>
              <a:t>     advanced 3d models</a:t>
            </a:r>
          </a:p>
          <a:p>
            <a:r>
              <a:rPr lang="en-US" altLang="ko-KR"/>
              <a:t>   - New 3D Models include door, louver, anchor bolt, etc.</a:t>
            </a:r>
          </a:p>
          <a:p>
            <a:r>
              <a:rPr lang="en-US" altLang="ko-KR"/>
              <a:t>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/>
              <a:t>Scope (Sample)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376295" y="6222553"/>
            <a:ext cx="1053205" cy="2689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444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3600" y="1367761"/>
            <a:ext cx="9144000" cy="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sz="14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sz="14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sz="14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sz="14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sz="14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24660"/>
              </p:ext>
            </p:extLst>
          </p:nvPr>
        </p:nvGraphicFramePr>
        <p:xfrm>
          <a:off x="890647" y="2048111"/>
          <a:ext cx="2820994" cy="4049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No.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Title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Type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/>
                        <a:t>General</a:t>
                      </a:r>
                      <a:r>
                        <a:rPr lang="en-US" altLang="ko-KR" sz="1200" baseline="0" dirty="0"/>
                        <a:t> </a:t>
                      </a:r>
                      <a:r>
                        <a:rPr lang="en-US" altLang="ko-KR" sz="1200" baseline="0"/>
                        <a:t>Requirement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-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Bracket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37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Flow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11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HVAC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9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5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Level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17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Pressure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8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7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Rack &amp; Support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Sample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8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9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Temperature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11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Pneumatic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Fabrication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5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Total</a:t>
                      </a:r>
                      <a:endParaRPr lang="ko-KR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131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4141709" y="2050497"/>
            <a:ext cx="4900691" cy="2160000"/>
            <a:chOff x="3926802" y="1861504"/>
            <a:chExt cx="5817909" cy="2160000"/>
          </a:xfrm>
        </p:grpSpPr>
        <p:pic>
          <p:nvPicPr>
            <p:cNvPr id="26" name="그림 25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3502" y="2951251"/>
              <a:ext cx="1440000" cy="106823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7" name="그림 26"/>
            <p:cNvPicPr preferRelativeResize="0"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6802" y="2946210"/>
              <a:ext cx="1440000" cy="106823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8" name="그림 27"/>
            <p:cNvPicPr preferRelativeResize="0"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4711" y="2946210"/>
              <a:ext cx="1440000" cy="106823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9" name="그림 28"/>
            <p:cNvPicPr preferRelativeResize="0"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2226" y="1863522"/>
              <a:ext cx="1431276" cy="1068236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pic>
          <p:nvPicPr>
            <p:cNvPr id="30" name="그림 29"/>
            <p:cNvPicPr preferRelativeResize="0"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9788" y="1868373"/>
              <a:ext cx="1440000" cy="1068236"/>
            </a:xfrm>
            <a:prstGeom prst="rect">
              <a:avLst/>
            </a:prstGeom>
            <a:ln w="9525">
              <a:solidFill>
                <a:schemeClr val="accent1"/>
              </a:solidFill>
            </a:ln>
          </p:spPr>
        </p:pic>
        <p:pic>
          <p:nvPicPr>
            <p:cNvPr id="31" name="그림 30"/>
            <p:cNvPicPr preferRelativeResize="0"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6802" y="1868373"/>
              <a:ext cx="1440000" cy="1068236"/>
            </a:xfrm>
            <a:prstGeom prst="rect">
              <a:avLst/>
            </a:prstGeom>
            <a:ln w="3175">
              <a:solidFill>
                <a:schemeClr val="accent1"/>
              </a:solidFill>
            </a:ln>
          </p:spPr>
        </p:pic>
        <p:pic>
          <p:nvPicPr>
            <p:cNvPr id="188416" name="그림 188415"/>
            <p:cNvPicPr preferRelativeResize="0"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5048" y="2953268"/>
              <a:ext cx="1440000" cy="106823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88417" name="그림 188416"/>
            <p:cNvPicPr preferRelativeResize="0"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2253" y="1861504"/>
              <a:ext cx="1440000" cy="106823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2" name="오른쪽 화살표 1"/>
          <p:cNvSpPr/>
          <p:nvPr/>
        </p:nvSpPr>
        <p:spPr>
          <a:xfrm>
            <a:off x="3785750" y="4918835"/>
            <a:ext cx="252909" cy="189152"/>
          </a:xfrm>
          <a:prstGeom prst="rightArrow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 preferRelativeResize="0"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534" y="4664719"/>
            <a:ext cx="1196153" cy="1440000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sp>
        <p:nvSpPr>
          <p:cNvPr id="4" name="덧셈 기호 3"/>
          <p:cNvSpPr/>
          <p:nvPr/>
        </p:nvSpPr>
        <p:spPr>
          <a:xfrm>
            <a:off x="6530614" y="4374416"/>
            <a:ext cx="243062" cy="231014"/>
          </a:xfrm>
          <a:prstGeom prst="mathPlus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덧셈 기호 20"/>
          <p:cNvSpPr/>
          <p:nvPr/>
        </p:nvSpPr>
        <p:spPr>
          <a:xfrm>
            <a:off x="5542412" y="5208532"/>
            <a:ext cx="243062" cy="231014"/>
          </a:xfrm>
          <a:prstGeom prst="mathPlus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 preferRelativeResize="0"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542" y="4657819"/>
            <a:ext cx="1368758" cy="1440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6" name="등호 5"/>
          <p:cNvSpPr/>
          <p:nvPr/>
        </p:nvSpPr>
        <p:spPr>
          <a:xfrm>
            <a:off x="7444356" y="5312711"/>
            <a:ext cx="216024" cy="144016"/>
          </a:xfrm>
          <a:prstGeom prst="mathEqual">
            <a:avLst/>
          </a:prstGeom>
          <a:solidFill>
            <a:schemeClr val="accent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5" name="_x400120336" descr="EMB00001824bad3"/>
          <p:cNvPicPr>
            <a:picLocks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0193" y="4657819"/>
            <a:ext cx="1240137" cy="144000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45"/>
          <p:cNvSpPr/>
          <p:nvPr/>
        </p:nvSpPr>
        <p:spPr>
          <a:xfrm>
            <a:off x="1368219" y="6211942"/>
            <a:ext cx="1504500" cy="271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Instrument List</a:t>
            </a:r>
          </a:p>
        </p:txBody>
      </p:sp>
      <p:sp>
        <p:nvSpPr>
          <p:cNvPr id="34" name="Rectangle 45"/>
          <p:cNvSpPr/>
          <p:nvPr/>
        </p:nvSpPr>
        <p:spPr>
          <a:xfrm>
            <a:off x="5229352" y="4083957"/>
            <a:ext cx="2736304" cy="271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Instrument Installation Drawing</a:t>
            </a:r>
          </a:p>
        </p:txBody>
      </p:sp>
      <p:sp>
        <p:nvSpPr>
          <p:cNvPr id="35" name="Rectangle 45"/>
          <p:cNvSpPr/>
          <p:nvPr/>
        </p:nvSpPr>
        <p:spPr>
          <a:xfrm>
            <a:off x="4087787" y="6214362"/>
            <a:ext cx="1282269" cy="39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Supplier Drawing</a:t>
            </a:r>
          </a:p>
        </p:txBody>
      </p:sp>
      <p:sp>
        <p:nvSpPr>
          <p:cNvPr id="36" name="Rectangle 45"/>
          <p:cNvSpPr/>
          <p:nvPr/>
        </p:nvSpPr>
        <p:spPr>
          <a:xfrm>
            <a:off x="5950991" y="6202151"/>
            <a:ext cx="1402309" cy="281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Site Configuration</a:t>
            </a:r>
          </a:p>
        </p:txBody>
      </p:sp>
      <p:sp>
        <p:nvSpPr>
          <p:cNvPr id="37" name="Rectangle 45"/>
          <p:cNvSpPr/>
          <p:nvPr/>
        </p:nvSpPr>
        <p:spPr>
          <a:xfrm>
            <a:off x="7800193" y="6174932"/>
            <a:ext cx="1240137" cy="43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/>
              <a:t>3D Modeling </a:t>
            </a:r>
            <a:r>
              <a:rPr lang="en-US" altLang="ko-KR" sz="1200" dirty="0"/>
              <a:t>Cell</a:t>
            </a:r>
          </a:p>
        </p:txBody>
      </p:sp>
      <p:grpSp>
        <p:nvGrpSpPr>
          <p:cNvPr id="32" name="그룹 31"/>
          <p:cNvGrpSpPr/>
          <p:nvPr/>
        </p:nvGrpSpPr>
        <p:grpSpPr>
          <a:xfrm>
            <a:off x="496451" y="890376"/>
            <a:ext cx="2499518" cy="369332"/>
            <a:chOff x="496451" y="890376"/>
            <a:chExt cx="2499518" cy="3693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217367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New 3D Models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40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41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03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4030270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Enhancement Plan</a:t>
            </a:r>
            <a:endParaRPr lang="ko-KR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22297" y="1385616"/>
            <a:ext cx="848362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/>
              <a:t>Work Flow for New 3D Models</a:t>
            </a:r>
          </a:p>
        </p:txBody>
      </p:sp>
    </p:spTree>
    <p:extLst>
      <p:ext uri="{BB962C8B-B14F-4D97-AF65-F5344CB8AC3E}">
        <p14:creationId xmlns:p14="http://schemas.microsoft.com/office/powerpoint/2010/main" val="81657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38A86582-9D0C-4605-B73F-CCAC97575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97" y="-1"/>
            <a:ext cx="2533554" cy="6858000"/>
          </a:xfrm>
          <a:prstGeom prst="rect">
            <a:avLst/>
          </a:prstGeom>
        </p:spPr>
      </p:pic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16724817-98A3-461B-948F-6B33208CD277}"/>
              </a:ext>
            </a:extLst>
          </p:cNvPr>
          <p:cNvSpPr/>
          <p:nvPr/>
        </p:nvSpPr>
        <p:spPr>
          <a:xfrm rot="16200000" flipH="1">
            <a:off x="455408" y="-457471"/>
            <a:ext cx="6858000" cy="7787458"/>
          </a:xfrm>
          <a:prstGeom prst="round2DiagRect">
            <a:avLst>
              <a:gd name="adj1" fmla="val 402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0B6696-EC66-4823-962D-5B5D90D24D9B}"/>
              </a:ext>
            </a:extLst>
          </p:cNvPr>
          <p:cNvSpPr txBox="1"/>
          <p:nvPr/>
        </p:nvSpPr>
        <p:spPr>
          <a:xfrm>
            <a:off x="192863" y="976646"/>
            <a:ext cx="3513782" cy="492443"/>
          </a:xfrm>
          <a:prstGeom prst="rect">
            <a:avLst/>
          </a:prstGeom>
          <a:noFill/>
          <a:effectLst/>
        </p:spPr>
        <p:txBody>
          <a:bodyPr wrap="none" lIns="0" tIns="0" rIns="0" bIns="0" anchor="ctr" anchorCtr="0">
            <a:spAutoFit/>
          </a:bodyPr>
          <a:lstStyle/>
          <a:p>
            <a:pPr>
              <a:defRPr/>
            </a:pPr>
            <a:r>
              <a:rPr lang="en-US" altLang="ko-KR" sz="3200" b="1" dirty="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gradFill>
                  <a:gsLst>
                    <a:gs pos="0">
                      <a:srgbClr val="113E75"/>
                    </a:gs>
                    <a:gs pos="100000">
                      <a:srgbClr val="091A2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TABLE OF CONTENTS</a:t>
            </a:r>
            <a:endParaRPr lang="ko-KR" altLang="en-US" sz="3200" b="1" dirty="0">
              <a:ln w="9525">
                <a:solidFill>
                  <a:schemeClr val="bg1">
                    <a:lumMod val="85000"/>
                    <a:alpha val="0"/>
                  </a:schemeClr>
                </a:solidFill>
              </a:ln>
              <a:gradFill>
                <a:gsLst>
                  <a:gs pos="0">
                    <a:srgbClr val="113E75"/>
                  </a:gs>
                  <a:gs pos="100000">
                    <a:srgbClr val="091A2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E3C77C57-2B90-416F-8719-314B5581ACFB}"/>
              </a:ext>
            </a:extLst>
          </p:cNvPr>
          <p:cNvCxnSpPr>
            <a:cxnSpLocks/>
          </p:cNvCxnSpPr>
          <p:nvPr/>
        </p:nvCxnSpPr>
        <p:spPr>
          <a:xfrm>
            <a:off x="201204" y="1589597"/>
            <a:ext cx="3505441" cy="0"/>
          </a:xfrm>
          <a:prstGeom prst="line">
            <a:avLst/>
          </a:prstGeom>
          <a:ln>
            <a:solidFill>
              <a:srgbClr val="113E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178208" y="2544123"/>
            <a:ext cx="7125502" cy="447889"/>
            <a:chOff x="178208" y="1881759"/>
            <a:chExt cx="7125502" cy="447889"/>
          </a:xfrm>
        </p:grpSpPr>
        <p:sp>
          <p:nvSpPr>
            <p:cNvPr id="30" name="사각형: 둥근 모서리 21">
              <a:extLst>
                <a:ext uri="{FF2B5EF4-FFF2-40B4-BE49-F238E27FC236}">
                  <a16:creationId xmlns:a16="http://schemas.microsoft.com/office/drawing/2014/main" id="{CC5AD9E4-EDF8-4B24-9B15-F65FF773C173}"/>
                </a:ext>
              </a:extLst>
            </p:cNvPr>
            <p:cNvSpPr/>
            <p:nvPr/>
          </p:nvSpPr>
          <p:spPr>
            <a:xfrm>
              <a:off x="178208" y="1881759"/>
              <a:ext cx="362700" cy="4478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latinLnBrk="0"/>
              <a:endParaRPr lang="ko-KR" altLang="en-US" sz="2400" dirty="0">
                <a:solidFill>
                  <a:srgbClr val="4F81B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C65C3C9-32E4-4D72-B060-C893494C8E18}"/>
                </a:ext>
              </a:extLst>
            </p:cNvPr>
            <p:cNvSpPr txBox="1"/>
            <p:nvPr/>
          </p:nvSpPr>
          <p:spPr>
            <a:xfrm>
              <a:off x="272997" y="1921038"/>
              <a:ext cx="17312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400" spc="-5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2</a:t>
              </a:r>
              <a:endParaRPr kumimoji="0" lang="ko-KR" altLang="en-US" sz="2400" u="none" strike="noStrike" kern="1200" cap="none" spc="-50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D572AD-CFEB-4F91-8C4C-E5309C21A175}"/>
                </a:ext>
              </a:extLst>
            </p:cNvPr>
            <p:cNvSpPr txBox="1"/>
            <p:nvPr/>
          </p:nvSpPr>
          <p:spPr>
            <a:xfrm>
              <a:off x="674158" y="1921038"/>
              <a:ext cx="662955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 defTabSz="457200" fontAlgn="base" latinLnBrk="0">
                <a:defRPr/>
              </a:pPr>
              <a:r>
                <a:rPr lang="en-US" altLang="ko-KR" sz="2400" spc="-5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Management Procedure</a:t>
              </a:r>
              <a:endParaRPr lang="en-US" altLang="ko-KR" sz="24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57768" y="5951608"/>
            <a:ext cx="7253280" cy="640952"/>
            <a:chOff x="157267" y="5961133"/>
            <a:chExt cx="7253280" cy="6409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67" y="6034702"/>
              <a:ext cx="149542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그룹 3"/>
            <p:cNvGrpSpPr/>
            <p:nvPr/>
          </p:nvGrpSpPr>
          <p:grpSpPr>
            <a:xfrm>
              <a:off x="157267" y="5961133"/>
              <a:ext cx="7253280" cy="640952"/>
              <a:chOff x="157267" y="5961133"/>
              <a:chExt cx="6457643" cy="640952"/>
            </a:xfrm>
          </p:grpSpPr>
          <p:sp>
            <p:nvSpPr>
              <p:cNvPr id="56" name="직사각형 55"/>
              <p:cNvSpPr/>
              <p:nvPr/>
            </p:nvSpPr>
            <p:spPr>
              <a:xfrm>
                <a:off x="157267" y="6531521"/>
                <a:ext cx="6457643" cy="7056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25000"/>
                    </a:schemeClr>
                  </a:gs>
                  <a:gs pos="50000">
                    <a:schemeClr val="tx2">
                      <a:lumMod val="75000"/>
                      <a:alpha val="25000"/>
                    </a:schemeClr>
                  </a:gs>
                  <a:gs pos="100000">
                    <a:schemeClr val="bg1">
                      <a:alpha val="2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157267" y="5961133"/>
                <a:ext cx="6457643" cy="7056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25000"/>
                    </a:schemeClr>
                  </a:gs>
                  <a:gs pos="50000">
                    <a:schemeClr val="tx2">
                      <a:lumMod val="75000"/>
                      <a:alpha val="25000"/>
                    </a:schemeClr>
                  </a:gs>
                  <a:gs pos="100000">
                    <a:schemeClr val="bg1">
                      <a:alpha val="2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5" name="그룹 24"/>
          <p:cNvGrpSpPr/>
          <p:nvPr/>
        </p:nvGrpSpPr>
        <p:grpSpPr>
          <a:xfrm>
            <a:off x="178208" y="1948926"/>
            <a:ext cx="2214369" cy="447889"/>
            <a:chOff x="178208" y="1881759"/>
            <a:chExt cx="2214369" cy="447889"/>
          </a:xfrm>
        </p:grpSpPr>
        <p:sp>
          <p:nvSpPr>
            <p:cNvPr id="26" name="사각형: 둥근 모서리 21">
              <a:extLst>
                <a:ext uri="{FF2B5EF4-FFF2-40B4-BE49-F238E27FC236}">
                  <a16:creationId xmlns:a16="http://schemas.microsoft.com/office/drawing/2014/main" id="{CC5AD9E4-EDF8-4B24-9B15-F65FF773C173}"/>
                </a:ext>
              </a:extLst>
            </p:cNvPr>
            <p:cNvSpPr/>
            <p:nvPr/>
          </p:nvSpPr>
          <p:spPr>
            <a:xfrm>
              <a:off x="178208" y="1881759"/>
              <a:ext cx="362700" cy="4478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latinLnBrk="0"/>
              <a:endParaRPr lang="ko-KR" altLang="en-US" sz="2400" dirty="0">
                <a:solidFill>
                  <a:srgbClr val="4F81B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65C3C9-32E4-4D72-B060-C893494C8E18}"/>
                </a:ext>
              </a:extLst>
            </p:cNvPr>
            <p:cNvSpPr txBox="1"/>
            <p:nvPr/>
          </p:nvSpPr>
          <p:spPr>
            <a:xfrm>
              <a:off x="272997" y="1921038"/>
              <a:ext cx="17312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u="none" strike="noStrike" kern="1200" cap="none" spc="-50" normalizeH="0" baseline="0" noProof="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prstClr val="white"/>
                  </a:solidFill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1</a:t>
              </a:r>
              <a:endParaRPr kumimoji="0" lang="ko-KR" altLang="en-US" sz="2400" u="none" strike="noStrike" kern="1200" cap="none" spc="-50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D572AD-CFEB-4F91-8C4C-E5309C21A175}"/>
                </a:ext>
              </a:extLst>
            </p:cNvPr>
            <p:cNvSpPr txBox="1"/>
            <p:nvPr/>
          </p:nvSpPr>
          <p:spPr>
            <a:xfrm>
              <a:off x="674158" y="1921038"/>
              <a:ext cx="171841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lvl="0" defTabSz="457200" fontAlgn="base" latinLnBrk="0">
                <a:defRPr/>
              </a:pPr>
              <a:r>
                <a:rPr lang="en-US" altLang="ko-KR" sz="2400" spc="-5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Introduction</a:t>
              </a:r>
              <a:endParaRPr lang="en-US" altLang="ko-KR" sz="24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178208" y="3139320"/>
            <a:ext cx="7125502" cy="447889"/>
            <a:chOff x="178208" y="1881759"/>
            <a:chExt cx="7125502" cy="447889"/>
          </a:xfrm>
        </p:grpSpPr>
        <p:sp>
          <p:nvSpPr>
            <p:cNvPr id="20" name="사각형: 둥근 모서리 21">
              <a:extLst>
                <a:ext uri="{FF2B5EF4-FFF2-40B4-BE49-F238E27FC236}">
                  <a16:creationId xmlns:a16="http://schemas.microsoft.com/office/drawing/2014/main" id="{CC5AD9E4-EDF8-4B24-9B15-F65FF773C173}"/>
                </a:ext>
              </a:extLst>
            </p:cNvPr>
            <p:cNvSpPr/>
            <p:nvPr/>
          </p:nvSpPr>
          <p:spPr>
            <a:xfrm>
              <a:off x="178208" y="1881759"/>
              <a:ext cx="362700" cy="4478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latinLnBrk="0"/>
              <a:endParaRPr lang="ko-KR" altLang="en-US" sz="2400" dirty="0">
                <a:solidFill>
                  <a:srgbClr val="4F81B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65C3C9-32E4-4D72-B060-C893494C8E18}"/>
                </a:ext>
              </a:extLst>
            </p:cNvPr>
            <p:cNvSpPr txBox="1"/>
            <p:nvPr/>
          </p:nvSpPr>
          <p:spPr>
            <a:xfrm>
              <a:off x="272997" y="1921038"/>
              <a:ext cx="17312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400" spc="-5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3</a:t>
              </a:r>
              <a:endParaRPr kumimoji="0" lang="ko-KR" altLang="en-US" sz="2400" u="none" strike="noStrike" kern="1200" cap="none" spc="-50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D572AD-CFEB-4F91-8C4C-E5309C21A175}"/>
                </a:ext>
              </a:extLst>
            </p:cNvPr>
            <p:cNvSpPr txBox="1"/>
            <p:nvPr/>
          </p:nvSpPr>
          <p:spPr>
            <a:xfrm>
              <a:off x="674158" y="1921038"/>
              <a:ext cx="662955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 defTabSz="457200" fontAlgn="base" latinLnBrk="0">
                <a:defRPr/>
              </a:pPr>
              <a:r>
                <a:rPr lang="en-US" altLang="ko-KR" sz="2400" spc="-5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Enhancement Plan</a:t>
              </a:r>
              <a:endParaRPr lang="en-US" altLang="ko-KR" sz="24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178208" y="3725432"/>
            <a:ext cx="7125502" cy="447889"/>
            <a:chOff x="178208" y="1881759"/>
            <a:chExt cx="7125502" cy="447889"/>
          </a:xfrm>
        </p:grpSpPr>
        <p:sp>
          <p:nvSpPr>
            <p:cNvPr id="37" name="사각형: 둥근 모서리 21">
              <a:extLst>
                <a:ext uri="{FF2B5EF4-FFF2-40B4-BE49-F238E27FC236}">
                  <a16:creationId xmlns:a16="http://schemas.microsoft.com/office/drawing/2014/main" id="{CC5AD9E4-EDF8-4B24-9B15-F65FF773C173}"/>
                </a:ext>
              </a:extLst>
            </p:cNvPr>
            <p:cNvSpPr/>
            <p:nvPr/>
          </p:nvSpPr>
          <p:spPr>
            <a:xfrm>
              <a:off x="178208" y="1881759"/>
              <a:ext cx="362700" cy="4478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latinLnBrk="0"/>
              <a:endParaRPr lang="ko-KR" altLang="en-US" sz="2400" dirty="0">
                <a:solidFill>
                  <a:srgbClr val="4F81B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65C3C9-32E4-4D72-B060-C893494C8E18}"/>
                </a:ext>
              </a:extLst>
            </p:cNvPr>
            <p:cNvSpPr txBox="1"/>
            <p:nvPr/>
          </p:nvSpPr>
          <p:spPr>
            <a:xfrm>
              <a:off x="272997" y="1921038"/>
              <a:ext cx="17312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400" spc="-5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4</a:t>
              </a:r>
              <a:endParaRPr kumimoji="0" lang="ko-KR" altLang="en-US" sz="2400" u="none" strike="noStrike" kern="1200" cap="none" spc="-50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AD572AD-CFEB-4F91-8C4C-E5309C21A175}"/>
                </a:ext>
              </a:extLst>
            </p:cNvPr>
            <p:cNvSpPr txBox="1"/>
            <p:nvPr/>
          </p:nvSpPr>
          <p:spPr>
            <a:xfrm>
              <a:off x="674158" y="1921038"/>
              <a:ext cx="662955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 defTabSz="457200" fontAlgn="base" latinLnBrk="0">
                <a:defRPr/>
              </a:pPr>
              <a:r>
                <a:rPr lang="en-US" altLang="ko-KR" sz="2400" spc="-5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Validation Process</a:t>
              </a:r>
              <a:endParaRPr lang="en-US" altLang="ko-KR" sz="2400" spc="-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176492" y="4311544"/>
            <a:ext cx="7125502" cy="447889"/>
            <a:chOff x="178208" y="1881759"/>
            <a:chExt cx="7125502" cy="447889"/>
          </a:xfrm>
        </p:grpSpPr>
        <p:sp>
          <p:nvSpPr>
            <p:cNvPr id="43" name="사각형: 둥근 모서리 21">
              <a:extLst>
                <a:ext uri="{FF2B5EF4-FFF2-40B4-BE49-F238E27FC236}">
                  <a16:creationId xmlns:a16="http://schemas.microsoft.com/office/drawing/2014/main" id="{CC5AD9E4-EDF8-4B24-9B15-F65FF773C173}"/>
                </a:ext>
              </a:extLst>
            </p:cNvPr>
            <p:cNvSpPr/>
            <p:nvPr/>
          </p:nvSpPr>
          <p:spPr>
            <a:xfrm>
              <a:off x="178208" y="1881759"/>
              <a:ext cx="362700" cy="4478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latinLnBrk="0"/>
              <a:endParaRPr lang="ko-KR" altLang="en-US" sz="2400" dirty="0">
                <a:solidFill>
                  <a:srgbClr val="4F81B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65C3C9-32E4-4D72-B060-C893494C8E18}"/>
                </a:ext>
              </a:extLst>
            </p:cNvPr>
            <p:cNvSpPr txBox="1"/>
            <p:nvPr/>
          </p:nvSpPr>
          <p:spPr>
            <a:xfrm>
              <a:off x="272997" y="1921038"/>
              <a:ext cx="17312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400" spc="-5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5</a:t>
              </a:r>
              <a:endParaRPr kumimoji="0" lang="ko-KR" altLang="en-US" sz="2400" u="none" strike="noStrike" kern="1200" cap="none" spc="-50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D572AD-CFEB-4F91-8C4C-E5309C21A175}"/>
                </a:ext>
              </a:extLst>
            </p:cNvPr>
            <p:cNvSpPr txBox="1"/>
            <p:nvPr/>
          </p:nvSpPr>
          <p:spPr>
            <a:xfrm>
              <a:off x="674158" y="1921038"/>
              <a:ext cx="662955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defTabSz="457200" fontAlgn="base" latinLnBrk="0">
                <a:defRPr/>
              </a:pPr>
              <a:r>
                <a:rPr lang="en-US" altLang="ko-KR" sz="2400" spc="-5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Practical Usage of Cyber Plant </a:t>
              </a: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176492" y="4897656"/>
            <a:ext cx="7125502" cy="447889"/>
            <a:chOff x="178208" y="1881759"/>
            <a:chExt cx="7125502" cy="447889"/>
          </a:xfrm>
        </p:grpSpPr>
        <p:sp>
          <p:nvSpPr>
            <p:cNvPr id="47" name="사각형: 둥근 모서리 21">
              <a:extLst>
                <a:ext uri="{FF2B5EF4-FFF2-40B4-BE49-F238E27FC236}">
                  <a16:creationId xmlns:a16="http://schemas.microsoft.com/office/drawing/2014/main" id="{CC5AD9E4-EDF8-4B24-9B15-F65FF773C173}"/>
                </a:ext>
              </a:extLst>
            </p:cNvPr>
            <p:cNvSpPr/>
            <p:nvPr/>
          </p:nvSpPr>
          <p:spPr>
            <a:xfrm>
              <a:off x="178208" y="1881759"/>
              <a:ext cx="362700" cy="4478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latinLnBrk="0"/>
              <a:endParaRPr lang="ko-KR" altLang="en-US" sz="2400" dirty="0">
                <a:solidFill>
                  <a:srgbClr val="4F81B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C65C3C9-32E4-4D72-B060-C893494C8E18}"/>
                </a:ext>
              </a:extLst>
            </p:cNvPr>
            <p:cNvSpPr txBox="1"/>
            <p:nvPr/>
          </p:nvSpPr>
          <p:spPr>
            <a:xfrm>
              <a:off x="272997" y="1921038"/>
              <a:ext cx="17312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457200" rtl="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400" spc="-5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6</a:t>
              </a:r>
              <a:endParaRPr kumimoji="0" lang="ko-KR" altLang="en-US" sz="2400" u="none" strike="noStrike" kern="1200" cap="none" spc="-50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AD572AD-CFEB-4F91-8C4C-E5309C21A175}"/>
                </a:ext>
              </a:extLst>
            </p:cNvPr>
            <p:cNvSpPr txBox="1"/>
            <p:nvPr/>
          </p:nvSpPr>
          <p:spPr>
            <a:xfrm>
              <a:off x="674158" y="1921038"/>
              <a:ext cx="662955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defTabSz="457200" fontAlgn="base" latinLnBrk="0">
                <a:defRPr/>
              </a:pPr>
              <a:r>
                <a:rPr lang="en-US" altLang="ko-KR" sz="2400" spc="-5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  <a:cs typeface="Arial" panose="020B0604020202020204" pitchFamily="34" charset="0"/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8237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03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4030270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Enhancement Plan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96451" y="890376"/>
            <a:ext cx="2499518" cy="369332"/>
            <a:chOff x="496451" y="890376"/>
            <a:chExt cx="2499518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217367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New 3D Models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8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9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20549"/>
              </p:ext>
            </p:extLst>
          </p:nvPr>
        </p:nvGraphicFramePr>
        <p:xfrm>
          <a:off x="1117729" y="2501901"/>
          <a:ext cx="7876412" cy="37237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9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9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3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/>
                        <a:t>Component</a:t>
                      </a:r>
                      <a:endParaRPr lang="ko-KR" altLang="en-US" sz="14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/>
                        <a:t>Type</a:t>
                      </a:r>
                      <a:endParaRPr lang="ko-KR" altLang="en-US" sz="14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/>
                        <a:t>DWG.</a:t>
                      </a:r>
                      <a:endParaRPr lang="ko-KR" altLang="en-US" sz="14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/>
                        <a:t>Standardization</a:t>
                      </a:r>
                      <a:endParaRPr lang="ko-KR" altLang="en-US" sz="14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Lightning</a:t>
                      </a:r>
                      <a:r>
                        <a:rPr lang="en-US" altLang="ko-KR" sz="1400" baseline="0"/>
                        <a:t> Fixture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HM-A2,</a:t>
                      </a:r>
                      <a:r>
                        <a:rPr lang="en-US" altLang="ko-KR" sz="1400" baseline="0"/>
                        <a:t> CM, </a:t>
                      </a:r>
                      <a:r>
                        <a:rPr lang="en-US" altLang="ko-KR" sz="1400"/>
                        <a:t>LFH-A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Fire Detector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Heat</a:t>
                      </a:r>
                      <a:r>
                        <a:rPr lang="en-US" altLang="ko-KR" sz="1400" baseline="0"/>
                        <a:t> Detector, </a:t>
                      </a:r>
                    </a:p>
                    <a:p>
                      <a:pPr algn="ctr" latinLnBrk="1"/>
                      <a:r>
                        <a:rPr lang="en-US" altLang="ko-KR" sz="1400" baseline="0"/>
                        <a:t>Flame Detector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Instrument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LIT,</a:t>
                      </a:r>
                      <a:r>
                        <a:rPr lang="en-US" altLang="ko-KR" sz="1400" baseline="0"/>
                        <a:t> TS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Tx/>
                        <a:buChar char="-"/>
                      </a:pPr>
                      <a:endParaRPr lang="en-US" altLang="ko-KR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6" name="그림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053" y="3296885"/>
            <a:ext cx="542638" cy="474808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129" y="3296885"/>
            <a:ext cx="564264" cy="474808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156" y="3255040"/>
            <a:ext cx="536401" cy="566878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622" y="3296885"/>
            <a:ext cx="613855" cy="476641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941" y="3267486"/>
            <a:ext cx="577321" cy="520844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100" y="3267486"/>
            <a:ext cx="639455" cy="507152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2671" y="4283696"/>
            <a:ext cx="858931" cy="753035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 flipH="1">
            <a:off x="6054790" y="4242514"/>
            <a:ext cx="859022" cy="835399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7737" y="4218863"/>
            <a:ext cx="1023656" cy="823631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7111419" y="4218863"/>
            <a:ext cx="806318" cy="723842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671" y="5410753"/>
            <a:ext cx="571989" cy="618682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41" y="5410753"/>
            <a:ext cx="540230" cy="607758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090" y="5406689"/>
            <a:ext cx="589111" cy="613657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750" y="5391047"/>
            <a:ext cx="445230" cy="626837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04" y="5442746"/>
            <a:ext cx="545230" cy="47954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069" y="5354773"/>
            <a:ext cx="627303" cy="666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822297" y="1467812"/>
            <a:ext cx="848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/>
              <a:t>Standardization</a:t>
            </a:r>
          </a:p>
          <a:p>
            <a:pPr>
              <a:lnSpc>
                <a:spcPct val="150000"/>
              </a:lnSpc>
            </a:pPr>
            <a:r>
              <a:rPr lang="en-US" altLang="ko-KR"/>
              <a:t>   - Standardization of commonly used components</a:t>
            </a:r>
          </a:p>
        </p:txBody>
      </p:sp>
    </p:spTree>
    <p:extLst>
      <p:ext uri="{BB962C8B-B14F-4D97-AF65-F5344CB8AC3E}">
        <p14:creationId xmlns:p14="http://schemas.microsoft.com/office/powerpoint/2010/main" val="2455778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2" name="Rectangle 4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78" y="1942781"/>
            <a:ext cx="8019285" cy="452510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03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4030270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Enhancement Plan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496451" y="890376"/>
            <a:ext cx="2499518" cy="369332"/>
            <a:chOff x="496451" y="890376"/>
            <a:chExt cx="2499518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217367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New 3D Models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17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18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822297" y="1467812"/>
            <a:ext cx="848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/>
              <a:t>Result of Standardization</a:t>
            </a:r>
          </a:p>
        </p:txBody>
      </p:sp>
    </p:spTree>
    <p:extLst>
      <p:ext uri="{BB962C8B-B14F-4D97-AF65-F5344CB8AC3E}">
        <p14:creationId xmlns:p14="http://schemas.microsoft.com/office/powerpoint/2010/main" val="1257340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03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4030270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Enhancement Plan</a:t>
            </a:r>
            <a:endParaRPr lang="ko-KR" altLang="en-US" dirty="0"/>
          </a:p>
        </p:txBody>
      </p:sp>
      <p:pic>
        <p:nvPicPr>
          <p:cNvPr id="28" name="_x277180880" descr="EMB0000152c45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699" y="3519140"/>
            <a:ext cx="2897235" cy="22511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_x290791736" descr="DRW00002fcc36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27" y="3519140"/>
            <a:ext cx="2702930" cy="22511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22297" y="1385858"/>
            <a:ext cx="71025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/>
              <a:t>Reconstruction</a:t>
            </a:r>
          </a:p>
          <a:p>
            <a:r>
              <a:rPr lang="en-US" altLang="ko-KR"/>
              <a:t>   - Difficulty to figure out the weld point of existing piping joint shape </a:t>
            </a:r>
          </a:p>
          <a:p>
            <a:r>
              <a:rPr lang="en-US" altLang="ko-KR"/>
              <a:t>   - Detailing the piping joint shape for advanced 3D Models</a:t>
            </a:r>
          </a:p>
        </p:txBody>
      </p:sp>
      <p:sp>
        <p:nvSpPr>
          <p:cNvPr id="35" name="오른쪽 화살표 34"/>
          <p:cNvSpPr/>
          <p:nvPr/>
        </p:nvSpPr>
        <p:spPr>
          <a:xfrm>
            <a:off x="4549619" y="5010845"/>
            <a:ext cx="646654" cy="333375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04" y="3520058"/>
            <a:ext cx="3089283" cy="2250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순서도: 대체 처리 51"/>
          <p:cNvSpPr/>
          <p:nvPr/>
        </p:nvSpPr>
        <p:spPr>
          <a:xfrm>
            <a:off x="388226" y="3074664"/>
            <a:ext cx="2702931" cy="384579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SN 3&amp;4 NPP</a:t>
            </a:r>
            <a:endParaRPr lang="ko-KR" altLang="en-US" sz="1400" b="1" baseline="30000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3" name="갈매기형 수장 52"/>
          <p:cNvSpPr/>
          <p:nvPr/>
        </p:nvSpPr>
        <p:spPr>
          <a:xfrm>
            <a:off x="3316655" y="3074664"/>
            <a:ext cx="3100932" cy="384579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Reconstruction by DWG </a:t>
            </a:r>
            <a:endParaRPr lang="ko-KR" altLang="en-US" sz="1400" b="1" baseline="30000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4" name="순서도: 대체 처리 53"/>
          <p:cNvSpPr/>
          <p:nvPr/>
        </p:nvSpPr>
        <p:spPr>
          <a:xfrm>
            <a:off x="6601491" y="3074663"/>
            <a:ext cx="2912444" cy="384579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Cyber Plant</a:t>
            </a:r>
            <a:endParaRPr lang="ko-KR" altLang="en-US" sz="1400" b="1" baseline="30000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496451" y="890376"/>
            <a:ext cx="2499518" cy="369332"/>
            <a:chOff x="496451" y="890376"/>
            <a:chExt cx="2499518" cy="369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217367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New 3D Models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20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21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2460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03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4030270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Enhancement Plan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96451" y="890376"/>
            <a:ext cx="5714950" cy="369332"/>
            <a:chOff x="496451" y="890376"/>
            <a:chExt cx="5714950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53891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3D Models Integration &amp; Advancement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8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9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822297" y="1383628"/>
            <a:ext cx="617886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/>
              <a:t>Task</a:t>
            </a:r>
          </a:p>
          <a:p>
            <a:r>
              <a:rPr lang="en-US" altLang="ko-KR"/>
              <a:t>   - Integration of the existing models and new models</a:t>
            </a:r>
          </a:p>
          <a:p>
            <a:r>
              <a:rPr lang="en-US" altLang="ko-KR"/>
              <a:t>   - Check the interference among 3D Models</a:t>
            </a:r>
          </a:p>
          <a:p>
            <a:r>
              <a:rPr lang="en-US" altLang="ko-KR"/>
              <a:t>   - Review and remove duplicate objects</a:t>
            </a:r>
          </a:p>
          <a:p>
            <a:r>
              <a:rPr lang="en-US" altLang="ko-KR"/>
              <a:t>   - Entity the attributes of integrated 3D Models</a:t>
            </a:r>
          </a:p>
        </p:txBody>
      </p:sp>
      <p:grpSp>
        <p:nvGrpSpPr>
          <p:cNvPr id="117" name="그룹 116"/>
          <p:cNvGrpSpPr/>
          <p:nvPr/>
        </p:nvGrpSpPr>
        <p:grpSpPr>
          <a:xfrm>
            <a:off x="718717" y="3469474"/>
            <a:ext cx="8577668" cy="3057432"/>
            <a:chOff x="970406" y="3300420"/>
            <a:chExt cx="8047485" cy="3057432"/>
          </a:xfrm>
        </p:grpSpPr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4510" y="5246733"/>
              <a:ext cx="3256634" cy="103346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71" name="TextBox 70"/>
            <p:cNvSpPr txBox="1"/>
            <p:nvPr/>
          </p:nvSpPr>
          <p:spPr>
            <a:xfrm>
              <a:off x="1602343" y="4755677"/>
              <a:ext cx="599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/>
                <a:t>+</a:t>
              </a:r>
              <a:endParaRPr lang="ko-KR" altLang="en-US" sz="2000" b="1"/>
            </a:p>
          </p:txBody>
        </p:sp>
        <p:pic>
          <p:nvPicPr>
            <p:cNvPr id="74" name="그림 7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6178" y="3701094"/>
              <a:ext cx="1678348" cy="9815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5" name="그림 7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4325" y="3701094"/>
              <a:ext cx="1542060" cy="9848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6" name="순서도: 대체 처리 75"/>
            <p:cNvSpPr/>
            <p:nvPr/>
          </p:nvSpPr>
          <p:spPr>
            <a:xfrm>
              <a:off x="3257978" y="3300420"/>
              <a:ext cx="3464533" cy="248153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>
                  <a:solidFill>
                    <a:schemeClr val="bg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Review</a:t>
              </a:r>
              <a:r>
                <a:rPr lang="ko-KR" altLang="en-US" sz="1000" b="1" baseline="30000">
                  <a:solidFill>
                    <a:schemeClr val="bg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 </a:t>
              </a:r>
              <a:r>
                <a:rPr lang="en-US" altLang="ko-KR" sz="1000" b="1">
                  <a:solidFill>
                    <a:schemeClr val="bg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integrated 3D Models interference</a:t>
              </a:r>
              <a:endParaRPr lang="ko-KR" altLang="en-US" sz="1000" b="1" baseline="30000" dirty="0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77" name="순서도: 대체 처리 76"/>
            <p:cNvSpPr/>
            <p:nvPr/>
          </p:nvSpPr>
          <p:spPr>
            <a:xfrm>
              <a:off x="970406" y="3300421"/>
              <a:ext cx="1862930" cy="248152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>
                  <a:solidFill>
                    <a:schemeClr val="bg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Integrated 3D Models</a:t>
              </a:r>
              <a:endParaRPr lang="ko-KR" altLang="en-US" sz="1000" b="1" baseline="30000" dirty="0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78" name="타원 77"/>
            <p:cNvSpPr/>
            <p:nvPr/>
          </p:nvSpPr>
          <p:spPr>
            <a:xfrm>
              <a:off x="1131043" y="5288428"/>
              <a:ext cx="1519079" cy="864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>
                  <a:solidFill>
                    <a:schemeClr val="bg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SN 3&amp;4 3D Models</a:t>
              </a:r>
              <a:endParaRPr lang="ko-KR" altLang="en-US" sz="1000" b="1" baseline="30000" dirty="0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79" name="타원 78"/>
            <p:cNvSpPr/>
            <p:nvPr/>
          </p:nvSpPr>
          <p:spPr>
            <a:xfrm>
              <a:off x="1131043" y="3792727"/>
              <a:ext cx="1541655" cy="8680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>
                  <a:solidFill>
                    <a:schemeClr val="bg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New 3D Models</a:t>
              </a:r>
              <a:endParaRPr lang="ko-KR" altLang="en-US" sz="1000" b="1" baseline="30000" dirty="0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80" name="사각형: 둥근 위쪽 모서리 18">
              <a:extLst>
                <a:ext uri="{FF2B5EF4-FFF2-40B4-BE49-F238E27FC236}">
                  <a16:creationId xmlns:a16="http://schemas.microsoft.com/office/drawing/2014/main" id="{7B840517-0588-4745-B269-6BBCCF504168}"/>
                </a:ext>
              </a:extLst>
            </p:cNvPr>
            <p:cNvSpPr/>
            <p:nvPr/>
          </p:nvSpPr>
          <p:spPr>
            <a:xfrm>
              <a:off x="970408" y="3627514"/>
              <a:ext cx="1862928" cy="2730338"/>
            </a:xfrm>
            <a:prstGeom prst="round2SameRect">
              <a:avLst>
                <a:gd name="adj1" fmla="val 1459"/>
                <a:gd name="adj2" fmla="val 1479"/>
              </a:avLst>
            </a:prstGeom>
            <a:noFill/>
            <a:ln w="38100" cap="rnd">
              <a:solidFill>
                <a:schemeClr val="accent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ea typeface="arial" panose="02030600000101010101" pitchFamily="18" charset="-127"/>
              </a:endParaRPr>
            </a:p>
          </p:txBody>
        </p:sp>
        <p:sp>
          <p:nvSpPr>
            <p:cNvPr id="81" name="사각형: 둥근 위쪽 모서리 18">
              <a:extLst>
                <a:ext uri="{FF2B5EF4-FFF2-40B4-BE49-F238E27FC236}">
                  <a16:creationId xmlns:a16="http://schemas.microsoft.com/office/drawing/2014/main" id="{7B840517-0588-4745-B269-6BBCCF504168}"/>
                </a:ext>
              </a:extLst>
            </p:cNvPr>
            <p:cNvSpPr/>
            <p:nvPr/>
          </p:nvSpPr>
          <p:spPr>
            <a:xfrm>
              <a:off x="3265788" y="3627512"/>
              <a:ext cx="3456723" cy="1125829"/>
            </a:xfrm>
            <a:prstGeom prst="round2SameRect">
              <a:avLst>
                <a:gd name="adj1" fmla="val 1459"/>
                <a:gd name="adj2" fmla="val 1479"/>
              </a:avLst>
            </a:prstGeom>
            <a:noFill/>
            <a:ln w="38100" cap="rnd">
              <a:solidFill>
                <a:schemeClr val="accent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ea typeface="arial" panose="02030600000101010101" pitchFamily="18" charset="-127"/>
              </a:endParaRPr>
            </a:p>
          </p:txBody>
        </p:sp>
        <p:sp>
          <p:nvSpPr>
            <p:cNvPr id="82" name="사각형: 둥근 위쪽 모서리 18">
              <a:extLst>
                <a:ext uri="{FF2B5EF4-FFF2-40B4-BE49-F238E27FC236}">
                  <a16:creationId xmlns:a16="http://schemas.microsoft.com/office/drawing/2014/main" id="{7B840517-0588-4745-B269-6BBCCF504168}"/>
                </a:ext>
              </a:extLst>
            </p:cNvPr>
            <p:cNvSpPr/>
            <p:nvPr/>
          </p:nvSpPr>
          <p:spPr>
            <a:xfrm>
              <a:off x="3257979" y="5191606"/>
              <a:ext cx="3464532" cy="1166246"/>
            </a:xfrm>
            <a:prstGeom prst="round2SameRect">
              <a:avLst>
                <a:gd name="adj1" fmla="val 1459"/>
                <a:gd name="adj2" fmla="val 1479"/>
              </a:avLst>
            </a:prstGeom>
            <a:noFill/>
            <a:ln w="38100" cap="rnd">
              <a:solidFill>
                <a:schemeClr val="accent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ea typeface="arial" panose="02030600000101010101" pitchFamily="18" charset="-127"/>
              </a:endParaRPr>
            </a:p>
          </p:txBody>
        </p:sp>
        <p:sp>
          <p:nvSpPr>
            <p:cNvPr id="83" name="순서도: 대체 처리 82"/>
            <p:cNvSpPr/>
            <p:nvPr/>
          </p:nvSpPr>
          <p:spPr>
            <a:xfrm>
              <a:off x="3232163" y="4875271"/>
              <a:ext cx="3490348" cy="248153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>
                  <a:solidFill>
                    <a:schemeClr val="bg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Remove duplicate objects</a:t>
              </a:r>
            </a:p>
          </p:txBody>
        </p:sp>
        <p:grpSp>
          <p:nvGrpSpPr>
            <p:cNvPr id="84" name="그룹 83"/>
            <p:cNvGrpSpPr/>
            <p:nvPr/>
          </p:nvGrpSpPr>
          <p:grpSpPr>
            <a:xfrm rot="10800000" flipH="1">
              <a:off x="2979959" y="3351561"/>
              <a:ext cx="123379" cy="169363"/>
              <a:chOff x="3235989" y="2194590"/>
              <a:chExt cx="243453" cy="338725"/>
            </a:xfrm>
          </p:grpSpPr>
          <p:sp>
            <p:nvSpPr>
              <p:cNvPr id="85" name="이등변 삼각형 62"/>
              <p:cNvSpPr/>
              <p:nvPr/>
            </p:nvSpPr>
            <p:spPr>
              <a:xfrm rot="5400000">
                <a:off x="3136791" y="2293788"/>
                <a:ext cx="338725" cy="140329"/>
              </a:xfrm>
              <a:custGeom>
                <a:avLst/>
                <a:gdLst>
                  <a:gd name="connsiteX0" fmla="*/ 0 w 633743"/>
                  <a:gd name="connsiteY0" fmla="*/ 262551 h 262551"/>
                  <a:gd name="connsiteX1" fmla="*/ 316872 w 633743"/>
                  <a:gd name="connsiteY1" fmla="*/ 0 h 262551"/>
                  <a:gd name="connsiteX2" fmla="*/ 633743 w 633743"/>
                  <a:gd name="connsiteY2" fmla="*/ 262551 h 262551"/>
                  <a:gd name="connsiteX3" fmla="*/ 0 w 633743"/>
                  <a:gd name="connsiteY3" fmla="*/ 262551 h 262551"/>
                  <a:gd name="connsiteX0" fmla="*/ 0 w 633743"/>
                  <a:gd name="connsiteY0" fmla="*/ 262551 h 267078"/>
                  <a:gd name="connsiteX1" fmla="*/ 316872 w 633743"/>
                  <a:gd name="connsiteY1" fmla="*/ 0 h 267078"/>
                  <a:gd name="connsiteX2" fmla="*/ 633743 w 633743"/>
                  <a:gd name="connsiteY2" fmla="*/ 262551 h 267078"/>
                  <a:gd name="connsiteX3" fmla="*/ 294238 w 633743"/>
                  <a:gd name="connsiteY3" fmla="*/ 267078 h 267078"/>
                  <a:gd name="connsiteX4" fmla="*/ 0 w 633743"/>
                  <a:gd name="connsiteY4" fmla="*/ 262551 h 267078"/>
                  <a:gd name="connsiteX0" fmla="*/ 294238 w 633743"/>
                  <a:gd name="connsiteY0" fmla="*/ 267078 h 358518"/>
                  <a:gd name="connsiteX1" fmla="*/ 0 w 633743"/>
                  <a:gd name="connsiteY1" fmla="*/ 262551 h 358518"/>
                  <a:gd name="connsiteX2" fmla="*/ 316872 w 633743"/>
                  <a:gd name="connsiteY2" fmla="*/ 0 h 358518"/>
                  <a:gd name="connsiteX3" fmla="*/ 633743 w 633743"/>
                  <a:gd name="connsiteY3" fmla="*/ 262551 h 358518"/>
                  <a:gd name="connsiteX4" fmla="*/ 385678 w 633743"/>
                  <a:gd name="connsiteY4" fmla="*/ 358518 h 358518"/>
                  <a:gd name="connsiteX0" fmla="*/ 294238 w 633743"/>
                  <a:gd name="connsiteY0" fmla="*/ 267078 h 267078"/>
                  <a:gd name="connsiteX1" fmla="*/ 0 w 633743"/>
                  <a:gd name="connsiteY1" fmla="*/ 262551 h 267078"/>
                  <a:gd name="connsiteX2" fmla="*/ 316872 w 633743"/>
                  <a:gd name="connsiteY2" fmla="*/ 0 h 267078"/>
                  <a:gd name="connsiteX3" fmla="*/ 633743 w 633743"/>
                  <a:gd name="connsiteY3" fmla="*/ 262551 h 267078"/>
                  <a:gd name="connsiteX0" fmla="*/ 0 w 633743"/>
                  <a:gd name="connsiteY0" fmla="*/ 262551 h 262551"/>
                  <a:gd name="connsiteX1" fmla="*/ 316872 w 633743"/>
                  <a:gd name="connsiteY1" fmla="*/ 0 h 262551"/>
                  <a:gd name="connsiteX2" fmla="*/ 633743 w 633743"/>
                  <a:gd name="connsiteY2" fmla="*/ 262551 h 26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3743" h="262551">
                    <a:moveTo>
                      <a:pt x="0" y="262551"/>
                    </a:moveTo>
                    <a:lnTo>
                      <a:pt x="316872" y="0"/>
                    </a:lnTo>
                    <a:lnTo>
                      <a:pt x="633743" y="262551"/>
                    </a:lnTo>
                  </a:path>
                </a:pathLst>
              </a:custGeom>
              <a:noFill/>
              <a:ln w="63500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ea typeface="arial" panose="02030600000101010101" pitchFamily="18" charset="-127"/>
                </a:endParaRPr>
              </a:p>
            </p:txBody>
          </p:sp>
          <p:sp>
            <p:nvSpPr>
              <p:cNvPr id="86" name="이등변 삼각형 62"/>
              <p:cNvSpPr/>
              <p:nvPr/>
            </p:nvSpPr>
            <p:spPr>
              <a:xfrm rot="5400000">
                <a:off x="3239915" y="2293788"/>
                <a:ext cx="338725" cy="140329"/>
              </a:xfrm>
              <a:custGeom>
                <a:avLst/>
                <a:gdLst>
                  <a:gd name="connsiteX0" fmla="*/ 0 w 633743"/>
                  <a:gd name="connsiteY0" fmla="*/ 262551 h 262551"/>
                  <a:gd name="connsiteX1" fmla="*/ 316872 w 633743"/>
                  <a:gd name="connsiteY1" fmla="*/ 0 h 262551"/>
                  <a:gd name="connsiteX2" fmla="*/ 633743 w 633743"/>
                  <a:gd name="connsiteY2" fmla="*/ 262551 h 262551"/>
                  <a:gd name="connsiteX3" fmla="*/ 0 w 633743"/>
                  <a:gd name="connsiteY3" fmla="*/ 262551 h 262551"/>
                  <a:gd name="connsiteX0" fmla="*/ 0 w 633743"/>
                  <a:gd name="connsiteY0" fmla="*/ 262551 h 267078"/>
                  <a:gd name="connsiteX1" fmla="*/ 316872 w 633743"/>
                  <a:gd name="connsiteY1" fmla="*/ 0 h 267078"/>
                  <a:gd name="connsiteX2" fmla="*/ 633743 w 633743"/>
                  <a:gd name="connsiteY2" fmla="*/ 262551 h 267078"/>
                  <a:gd name="connsiteX3" fmla="*/ 294238 w 633743"/>
                  <a:gd name="connsiteY3" fmla="*/ 267078 h 267078"/>
                  <a:gd name="connsiteX4" fmla="*/ 0 w 633743"/>
                  <a:gd name="connsiteY4" fmla="*/ 262551 h 267078"/>
                  <a:gd name="connsiteX0" fmla="*/ 294238 w 633743"/>
                  <a:gd name="connsiteY0" fmla="*/ 267078 h 358518"/>
                  <a:gd name="connsiteX1" fmla="*/ 0 w 633743"/>
                  <a:gd name="connsiteY1" fmla="*/ 262551 h 358518"/>
                  <a:gd name="connsiteX2" fmla="*/ 316872 w 633743"/>
                  <a:gd name="connsiteY2" fmla="*/ 0 h 358518"/>
                  <a:gd name="connsiteX3" fmla="*/ 633743 w 633743"/>
                  <a:gd name="connsiteY3" fmla="*/ 262551 h 358518"/>
                  <a:gd name="connsiteX4" fmla="*/ 385678 w 633743"/>
                  <a:gd name="connsiteY4" fmla="*/ 358518 h 358518"/>
                  <a:gd name="connsiteX0" fmla="*/ 294238 w 633743"/>
                  <a:gd name="connsiteY0" fmla="*/ 267078 h 267078"/>
                  <a:gd name="connsiteX1" fmla="*/ 0 w 633743"/>
                  <a:gd name="connsiteY1" fmla="*/ 262551 h 267078"/>
                  <a:gd name="connsiteX2" fmla="*/ 316872 w 633743"/>
                  <a:gd name="connsiteY2" fmla="*/ 0 h 267078"/>
                  <a:gd name="connsiteX3" fmla="*/ 633743 w 633743"/>
                  <a:gd name="connsiteY3" fmla="*/ 262551 h 267078"/>
                  <a:gd name="connsiteX0" fmla="*/ 0 w 633743"/>
                  <a:gd name="connsiteY0" fmla="*/ 262551 h 262551"/>
                  <a:gd name="connsiteX1" fmla="*/ 316872 w 633743"/>
                  <a:gd name="connsiteY1" fmla="*/ 0 h 262551"/>
                  <a:gd name="connsiteX2" fmla="*/ 633743 w 633743"/>
                  <a:gd name="connsiteY2" fmla="*/ 262551 h 26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3743" h="262551">
                    <a:moveTo>
                      <a:pt x="0" y="262551"/>
                    </a:moveTo>
                    <a:lnTo>
                      <a:pt x="316872" y="0"/>
                    </a:lnTo>
                    <a:lnTo>
                      <a:pt x="633743" y="262551"/>
                    </a:lnTo>
                  </a:path>
                </a:pathLst>
              </a:custGeom>
              <a:noFill/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ea typeface="arial" panose="02030600000101010101" pitchFamily="18" charset="-127"/>
                </a:endParaRPr>
              </a:p>
            </p:txBody>
          </p:sp>
        </p:grpSp>
        <p:grpSp>
          <p:nvGrpSpPr>
            <p:cNvPr id="87" name="그룹 86"/>
            <p:cNvGrpSpPr/>
            <p:nvPr/>
          </p:nvGrpSpPr>
          <p:grpSpPr>
            <a:xfrm rot="10800000" flipH="1">
              <a:off x="2979959" y="4991406"/>
              <a:ext cx="123379" cy="169363"/>
              <a:chOff x="3235989" y="2194590"/>
              <a:chExt cx="243453" cy="338725"/>
            </a:xfrm>
          </p:grpSpPr>
          <p:sp>
            <p:nvSpPr>
              <p:cNvPr id="88" name="이등변 삼각형 62"/>
              <p:cNvSpPr/>
              <p:nvPr/>
            </p:nvSpPr>
            <p:spPr>
              <a:xfrm rot="5400000">
                <a:off x="3136791" y="2293788"/>
                <a:ext cx="338725" cy="140329"/>
              </a:xfrm>
              <a:custGeom>
                <a:avLst/>
                <a:gdLst>
                  <a:gd name="connsiteX0" fmla="*/ 0 w 633743"/>
                  <a:gd name="connsiteY0" fmla="*/ 262551 h 262551"/>
                  <a:gd name="connsiteX1" fmla="*/ 316872 w 633743"/>
                  <a:gd name="connsiteY1" fmla="*/ 0 h 262551"/>
                  <a:gd name="connsiteX2" fmla="*/ 633743 w 633743"/>
                  <a:gd name="connsiteY2" fmla="*/ 262551 h 262551"/>
                  <a:gd name="connsiteX3" fmla="*/ 0 w 633743"/>
                  <a:gd name="connsiteY3" fmla="*/ 262551 h 262551"/>
                  <a:gd name="connsiteX0" fmla="*/ 0 w 633743"/>
                  <a:gd name="connsiteY0" fmla="*/ 262551 h 267078"/>
                  <a:gd name="connsiteX1" fmla="*/ 316872 w 633743"/>
                  <a:gd name="connsiteY1" fmla="*/ 0 h 267078"/>
                  <a:gd name="connsiteX2" fmla="*/ 633743 w 633743"/>
                  <a:gd name="connsiteY2" fmla="*/ 262551 h 267078"/>
                  <a:gd name="connsiteX3" fmla="*/ 294238 w 633743"/>
                  <a:gd name="connsiteY3" fmla="*/ 267078 h 267078"/>
                  <a:gd name="connsiteX4" fmla="*/ 0 w 633743"/>
                  <a:gd name="connsiteY4" fmla="*/ 262551 h 267078"/>
                  <a:gd name="connsiteX0" fmla="*/ 294238 w 633743"/>
                  <a:gd name="connsiteY0" fmla="*/ 267078 h 358518"/>
                  <a:gd name="connsiteX1" fmla="*/ 0 w 633743"/>
                  <a:gd name="connsiteY1" fmla="*/ 262551 h 358518"/>
                  <a:gd name="connsiteX2" fmla="*/ 316872 w 633743"/>
                  <a:gd name="connsiteY2" fmla="*/ 0 h 358518"/>
                  <a:gd name="connsiteX3" fmla="*/ 633743 w 633743"/>
                  <a:gd name="connsiteY3" fmla="*/ 262551 h 358518"/>
                  <a:gd name="connsiteX4" fmla="*/ 385678 w 633743"/>
                  <a:gd name="connsiteY4" fmla="*/ 358518 h 358518"/>
                  <a:gd name="connsiteX0" fmla="*/ 294238 w 633743"/>
                  <a:gd name="connsiteY0" fmla="*/ 267078 h 267078"/>
                  <a:gd name="connsiteX1" fmla="*/ 0 w 633743"/>
                  <a:gd name="connsiteY1" fmla="*/ 262551 h 267078"/>
                  <a:gd name="connsiteX2" fmla="*/ 316872 w 633743"/>
                  <a:gd name="connsiteY2" fmla="*/ 0 h 267078"/>
                  <a:gd name="connsiteX3" fmla="*/ 633743 w 633743"/>
                  <a:gd name="connsiteY3" fmla="*/ 262551 h 267078"/>
                  <a:gd name="connsiteX0" fmla="*/ 0 w 633743"/>
                  <a:gd name="connsiteY0" fmla="*/ 262551 h 262551"/>
                  <a:gd name="connsiteX1" fmla="*/ 316872 w 633743"/>
                  <a:gd name="connsiteY1" fmla="*/ 0 h 262551"/>
                  <a:gd name="connsiteX2" fmla="*/ 633743 w 633743"/>
                  <a:gd name="connsiteY2" fmla="*/ 262551 h 26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3743" h="262551">
                    <a:moveTo>
                      <a:pt x="0" y="262551"/>
                    </a:moveTo>
                    <a:lnTo>
                      <a:pt x="316872" y="0"/>
                    </a:lnTo>
                    <a:lnTo>
                      <a:pt x="633743" y="262551"/>
                    </a:lnTo>
                  </a:path>
                </a:pathLst>
              </a:custGeom>
              <a:noFill/>
              <a:ln w="63500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ea typeface="arial" panose="02030600000101010101" pitchFamily="18" charset="-127"/>
                </a:endParaRPr>
              </a:p>
            </p:txBody>
          </p:sp>
          <p:sp>
            <p:nvSpPr>
              <p:cNvPr id="89" name="이등변 삼각형 62"/>
              <p:cNvSpPr/>
              <p:nvPr/>
            </p:nvSpPr>
            <p:spPr>
              <a:xfrm rot="5400000">
                <a:off x="3239915" y="2293788"/>
                <a:ext cx="338725" cy="140329"/>
              </a:xfrm>
              <a:custGeom>
                <a:avLst/>
                <a:gdLst>
                  <a:gd name="connsiteX0" fmla="*/ 0 w 633743"/>
                  <a:gd name="connsiteY0" fmla="*/ 262551 h 262551"/>
                  <a:gd name="connsiteX1" fmla="*/ 316872 w 633743"/>
                  <a:gd name="connsiteY1" fmla="*/ 0 h 262551"/>
                  <a:gd name="connsiteX2" fmla="*/ 633743 w 633743"/>
                  <a:gd name="connsiteY2" fmla="*/ 262551 h 262551"/>
                  <a:gd name="connsiteX3" fmla="*/ 0 w 633743"/>
                  <a:gd name="connsiteY3" fmla="*/ 262551 h 262551"/>
                  <a:gd name="connsiteX0" fmla="*/ 0 w 633743"/>
                  <a:gd name="connsiteY0" fmla="*/ 262551 h 267078"/>
                  <a:gd name="connsiteX1" fmla="*/ 316872 w 633743"/>
                  <a:gd name="connsiteY1" fmla="*/ 0 h 267078"/>
                  <a:gd name="connsiteX2" fmla="*/ 633743 w 633743"/>
                  <a:gd name="connsiteY2" fmla="*/ 262551 h 267078"/>
                  <a:gd name="connsiteX3" fmla="*/ 294238 w 633743"/>
                  <a:gd name="connsiteY3" fmla="*/ 267078 h 267078"/>
                  <a:gd name="connsiteX4" fmla="*/ 0 w 633743"/>
                  <a:gd name="connsiteY4" fmla="*/ 262551 h 267078"/>
                  <a:gd name="connsiteX0" fmla="*/ 294238 w 633743"/>
                  <a:gd name="connsiteY0" fmla="*/ 267078 h 358518"/>
                  <a:gd name="connsiteX1" fmla="*/ 0 w 633743"/>
                  <a:gd name="connsiteY1" fmla="*/ 262551 h 358518"/>
                  <a:gd name="connsiteX2" fmla="*/ 316872 w 633743"/>
                  <a:gd name="connsiteY2" fmla="*/ 0 h 358518"/>
                  <a:gd name="connsiteX3" fmla="*/ 633743 w 633743"/>
                  <a:gd name="connsiteY3" fmla="*/ 262551 h 358518"/>
                  <a:gd name="connsiteX4" fmla="*/ 385678 w 633743"/>
                  <a:gd name="connsiteY4" fmla="*/ 358518 h 358518"/>
                  <a:gd name="connsiteX0" fmla="*/ 294238 w 633743"/>
                  <a:gd name="connsiteY0" fmla="*/ 267078 h 267078"/>
                  <a:gd name="connsiteX1" fmla="*/ 0 w 633743"/>
                  <a:gd name="connsiteY1" fmla="*/ 262551 h 267078"/>
                  <a:gd name="connsiteX2" fmla="*/ 316872 w 633743"/>
                  <a:gd name="connsiteY2" fmla="*/ 0 h 267078"/>
                  <a:gd name="connsiteX3" fmla="*/ 633743 w 633743"/>
                  <a:gd name="connsiteY3" fmla="*/ 262551 h 267078"/>
                  <a:gd name="connsiteX0" fmla="*/ 0 w 633743"/>
                  <a:gd name="connsiteY0" fmla="*/ 262551 h 262551"/>
                  <a:gd name="connsiteX1" fmla="*/ 316872 w 633743"/>
                  <a:gd name="connsiteY1" fmla="*/ 0 h 262551"/>
                  <a:gd name="connsiteX2" fmla="*/ 633743 w 633743"/>
                  <a:gd name="connsiteY2" fmla="*/ 262551 h 26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3743" h="262551">
                    <a:moveTo>
                      <a:pt x="0" y="262551"/>
                    </a:moveTo>
                    <a:lnTo>
                      <a:pt x="316872" y="0"/>
                    </a:lnTo>
                    <a:lnTo>
                      <a:pt x="633743" y="262551"/>
                    </a:lnTo>
                  </a:path>
                </a:pathLst>
              </a:custGeom>
              <a:noFill/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ea typeface="arial" panose="02030600000101010101" pitchFamily="18" charset="-127"/>
                </a:endParaRPr>
              </a:p>
            </p:txBody>
          </p:sp>
        </p:grpSp>
        <p:sp>
          <p:nvSpPr>
            <p:cNvPr id="101" name="순서도: 대체 처리 100"/>
            <p:cNvSpPr/>
            <p:nvPr/>
          </p:nvSpPr>
          <p:spPr>
            <a:xfrm>
              <a:off x="7154961" y="3300420"/>
              <a:ext cx="1862930" cy="248152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>
                  <a:solidFill>
                    <a:schemeClr val="bg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Entity the attributes</a:t>
              </a:r>
              <a:endParaRPr lang="ko-KR" altLang="en-US" sz="1000" b="1" baseline="30000" dirty="0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04" name="사각형: 둥근 위쪽 모서리 18">
              <a:extLst>
                <a:ext uri="{FF2B5EF4-FFF2-40B4-BE49-F238E27FC236}">
                  <a16:creationId xmlns:a16="http://schemas.microsoft.com/office/drawing/2014/main" id="{7B840517-0588-4745-B269-6BBCCF504168}"/>
                </a:ext>
              </a:extLst>
            </p:cNvPr>
            <p:cNvSpPr/>
            <p:nvPr/>
          </p:nvSpPr>
          <p:spPr>
            <a:xfrm>
              <a:off x="7154963" y="3627512"/>
              <a:ext cx="1862928" cy="2730339"/>
            </a:xfrm>
            <a:prstGeom prst="round2SameRect">
              <a:avLst>
                <a:gd name="adj1" fmla="val 1459"/>
                <a:gd name="adj2" fmla="val 1479"/>
              </a:avLst>
            </a:prstGeom>
            <a:noFill/>
            <a:ln w="38100" cap="rnd">
              <a:solidFill>
                <a:schemeClr val="accent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ea typeface="arial" panose="02030600000101010101" pitchFamily="18" charset="-127"/>
              </a:endParaRPr>
            </a:p>
          </p:txBody>
        </p:sp>
        <p:grpSp>
          <p:nvGrpSpPr>
            <p:cNvPr id="105" name="그룹 104"/>
            <p:cNvGrpSpPr/>
            <p:nvPr/>
          </p:nvGrpSpPr>
          <p:grpSpPr>
            <a:xfrm rot="10800000" flipH="1">
              <a:off x="6877785" y="3340496"/>
              <a:ext cx="123379" cy="169363"/>
              <a:chOff x="3235989" y="2194590"/>
              <a:chExt cx="243453" cy="338725"/>
            </a:xfrm>
          </p:grpSpPr>
          <p:sp>
            <p:nvSpPr>
              <p:cNvPr id="106" name="이등변 삼각형 62"/>
              <p:cNvSpPr/>
              <p:nvPr/>
            </p:nvSpPr>
            <p:spPr>
              <a:xfrm rot="5400000">
                <a:off x="3136791" y="2293788"/>
                <a:ext cx="338725" cy="140329"/>
              </a:xfrm>
              <a:custGeom>
                <a:avLst/>
                <a:gdLst>
                  <a:gd name="connsiteX0" fmla="*/ 0 w 633743"/>
                  <a:gd name="connsiteY0" fmla="*/ 262551 h 262551"/>
                  <a:gd name="connsiteX1" fmla="*/ 316872 w 633743"/>
                  <a:gd name="connsiteY1" fmla="*/ 0 h 262551"/>
                  <a:gd name="connsiteX2" fmla="*/ 633743 w 633743"/>
                  <a:gd name="connsiteY2" fmla="*/ 262551 h 262551"/>
                  <a:gd name="connsiteX3" fmla="*/ 0 w 633743"/>
                  <a:gd name="connsiteY3" fmla="*/ 262551 h 262551"/>
                  <a:gd name="connsiteX0" fmla="*/ 0 w 633743"/>
                  <a:gd name="connsiteY0" fmla="*/ 262551 h 267078"/>
                  <a:gd name="connsiteX1" fmla="*/ 316872 w 633743"/>
                  <a:gd name="connsiteY1" fmla="*/ 0 h 267078"/>
                  <a:gd name="connsiteX2" fmla="*/ 633743 w 633743"/>
                  <a:gd name="connsiteY2" fmla="*/ 262551 h 267078"/>
                  <a:gd name="connsiteX3" fmla="*/ 294238 w 633743"/>
                  <a:gd name="connsiteY3" fmla="*/ 267078 h 267078"/>
                  <a:gd name="connsiteX4" fmla="*/ 0 w 633743"/>
                  <a:gd name="connsiteY4" fmla="*/ 262551 h 267078"/>
                  <a:gd name="connsiteX0" fmla="*/ 294238 w 633743"/>
                  <a:gd name="connsiteY0" fmla="*/ 267078 h 358518"/>
                  <a:gd name="connsiteX1" fmla="*/ 0 w 633743"/>
                  <a:gd name="connsiteY1" fmla="*/ 262551 h 358518"/>
                  <a:gd name="connsiteX2" fmla="*/ 316872 w 633743"/>
                  <a:gd name="connsiteY2" fmla="*/ 0 h 358518"/>
                  <a:gd name="connsiteX3" fmla="*/ 633743 w 633743"/>
                  <a:gd name="connsiteY3" fmla="*/ 262551 h 358518"/>
                  <a:gd name="connsiteX4" fmla="*/ 385678 w 633743"/>
                  <a:gd name="connsiteY4" fmla="*/ 358518 h 358518"/>
                  <a:gd name="connsiteX0" fmla="*/ 294238 w 633743"/>
                  <a:gd name="connsiteY0" fmla="*/ 267078 h 267078"/>
                  <a:gd name="connsiteX1" fmla="*/ 0 w 633743"/>
                  <a:gd name="connsiteY1" fmla="*/ 262551 h 267078"/>
                  <a:gd name="connsiteX2" fmla="*/ 316872 w 633743"/>
                  <a:gd name="connsiteY2" fmla="*/ 0 h 267078"/>
                  <a:gd name="connsiteX3" fmla="*/ 633743 w 633743"/>
                  <a:gd name="connsiteY3" fmla="*/ 262551 h 267078"/>
                  <a:gd name="connsiteX0" fmla="*/ 0 w 633743"/>
                  <a:gd name="connsiteY0" fmla="*/ 262551 h 262551"/>
                  <a:gd name="connsiteX1" fmla="*/ 316872 w 633743"/>
                  <a:gd name="connsiteY1" fmla="*/ 0 h 262551"/>
                  <a:gd name="connsiteX2" fmla="*/ 633743 w 633743"/>
                  <a:gd name="connsiteY2" fmla="*/ 262551 h 26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3743" h="262551">
                    <a:moveTo>
                      <a:pt x="0" y="262551"/>
                    </a:moveTo>
                    <a:lnTo>
                      <a:pt x="316872" y="0"/>
                    </a:lnTo>
                    <a:lnTo>
                      <a:pt x="633743" y="262551"/>
                    </a:lnTo>
                  </a:path>
                </a:pathLst>
              </a:custGeom>
              <a:noFill/>
              <a:ln w="63500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ea typeface="arial" panose="02030600000101010101" pitchFamily="18" charset="-127"/>
                </a:endParaRPr>
              </a:p>
            </p:txBody>
          </p:sp>
          <p:sp>
            <p:nvSpPr>
              <p:cNvPr id="107" name="이등변 삼각형 62"/>
              <p:cNvSpPr/>
              <p:nvPr/>
            </p:nvSpPr>
            <p:spPr>
              <a:xfrm rot="5400000">
                <a:off x="3239915" y="2293788"/>
                <a:ext cx="338725" cy="140329"/>
              </a:xfrm>
              <a:custGeom>
                <a:avLst/>
                <a:gdLst>
                  <a:gd name="connsiteX0" fmla="*/ 0 w 633743"/>
                  <a:gd name="connsiteY0" fmla="*/ 262551 h 262551"/>
                  <a:gd name="connsiteX1" fmla="*/ 316872 w 633743"/>
                  <a:gd name="connsiteY1" fmla="*/ 0 h 262551"/>
                  <a:gd name="connsiteX2" fmla="*/ 633743 w 633743"/>
                  <a:gd name="connsiteY2" fmla="*/ 262551 h 262551"/>
                  <a:gd name="connsiteX3" fmla="*/ 0 w 633743"/>
                  <a:gd name="connsiteY3" fmla="*/ 262551 h 262551"/>
                  <a:gd name="connsiteX0" fmla="*/ 0 w 633743"/>
                  <a:gd name="connsiteY0" fmla="*/ 262551 h 267078"/>
                  <a:gd name="connsiteX1" fmla="*/ 316872 w 633743"/>
                  <a:gd name="connsiteY1" fmla="*/ 0 h 267078"/>
                  <a:gd name="connsiteX2" fmla="*/ 633743 w 633743"/>
                  <a:gd name="connsiteY2" fmla="*/ 262551 h 267078"/>
                  <a:gd name="connsiteX3" fmla="*/ 294238 w 633743"/>
                  <a:gd name="connsiteY3" fmla="*/ 267078 h 267078"/>
                  <a:gd name="connsiteX4" fmla="*/ 0 w 633743"/>
                  <a:gd name="connsiteY4" fmla="*/ 262551 h 267078"/>
                  <a:gd name="connsiteX0" fmla="*/ 294238 w 633743"/>
                  <a:gd name="connsiteY0" fmla="*/ 267078 h 358518"/>
                  <a:gd name="connsiteX1" fmla="*/ 0 w 633743"/>
                  <a:gd name="connsiteY1" fmla="*/ 262551 h 358518"/>
                  <a:gd name="connsiteX2" fmla="*/ 316872 w 633743"/>
                  <a:gd name="connsiteY2" fmla="*/ 0 h 358518"/>
                  <a:gd name="connsiteX3" fmla="*/ 633743 w 633743"/>
                  <a:gd name="connsiteY3" fmla="*/ 262551 h 358518"/>
                  <a:gd name="connsiteX4" fmla="*/ 385678 w 633743"/>
                  <a:gd name="connsiteY4" fmla="*/ 358518 h 358518"/>
                  <a:gd name="connsiteX0" fmla="*/ 294238 w 633743"/>
                  <a:gd name="connsiteY0" fmla="*/ 267078 h 267078"/>
                  <a:gd name="connsiteX1" fmla="*/ 0 w 633743"/>
                  <a:gd name="connsiteY1" fmla="*/ 262551 h 267078"/>
                  <a:gd name="connsiteX2" fmla="*/ 316872 w 633743"/>
                  <a:gd name="connsiteY2" fmla="*/ 0 h 267078"/>
                  <a:gd name="connsiteX3" fmla="*/ 633743 w 633743"/>
                  <a:gd name="connsiteY3" fmla="*/ 262551 h 267078"/>
                  <a:gd name="connsiteX0" fmla="*/ 0 w 633743"/>
                  <a:gd name="connsiteY0" fmla="*/ 262551 h 262551"/>
                  <a:gd name="connsiteX1" fmla="*/ 316872 w 633743"/>
                  <a:gd name="connsiteY1" fmla="*/ 0 h 262551"/>
                  <a:gd name="connsiteX2" fmla="*/ 633743 w 633743"/>
                  <a:gd name="connsiteY2" fmla="*/ 262551 h 26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3743" h="262551">
                    <a:moveTo>
                      <a:pt x="0" y="262551"/>
                    </a:moveTo>
                    <a:lnTo>
                      <a:pt x="316872" y="0"/>
                    </a:lnTo>
                    <a:lnTo>
                      <a:pt x="633743" y="262551"/>
                    </a:lnTo>
                  </a:path>
                </a:pathLst>
              </a:custGeom>
              <a:noFill/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ea typeface="arial" panose="02030600000101010101" pitchFamily="18" charset="-127"/>
                </a:endParaRPr>
              </a:p>
            </p:txBody>
          </p:sp>
        </p:grpSp>
        <p:grpSp>
          <p:nvGrpSpPr>
            <p:cNvPr id="108" name="그룹 107"/>
            <p:cNvGrpSpPr/>
            <p:nvPr/>
          </p:nvGrpSpPr>
          <p:grpSpPr>
            <a:xfrm rot="10800000" flipH="1">
              <a:off x="6877785" y="4980341"/>
              <a:ext cx="123379" cy="169363"/>
              <a:chOff x="3235989" y="2194590"/>
              <a:chExt cx="243453" cy="338725"/>
            </a:xfrm>
          </p:grpSpPr>
          <p:sp>
            <p:nvSpPr>
              <p:cNvPr id="109" name="이등변 삼각형 62"/>
              <p:cNvSpPr/>
              <p:nvPr/>
            </p:nvSpPr>
            <p:spPr>
              <a:xfrm rot="5400000">
                <a:off x="3136791" y="2293788"/>
                <a:ext cx="338725" cy="140329"/>
              </a:xfrm>
              <a:custGeom>
                <a:avLst/>
                <a:gdLst>
                  <a:gd name="connsiteX0" fmla="*/ 0 w 633743"/>
                  <a:gd name="connsiteY0" fmla="*/ 262551 h 262551"/>
                  <a:gd name="connsiteX1" fmla="*/ 316872 w 633743"/>
                  <a:gd name="connsiteY1" fmla="*/ 0 h 262551"/>
                  <a:gd name="connsiteX2" fmla="*/ 633743 w 633743"/>
                  <a:gd name="connsiteY2" fmla="*/ 262551 h 262551"/>
                  <a:gd name="connsiteX3" fmla="*/ 0 w 633743"/>
                  <a:gd name="connsiteY3" fmla="*/ 262551 h 262551"/>
                  <a:gd name="connsiteX0" fmla="*/ 0 w 633743"/>
                  <a:gd name="connsiteY0" fmla="*/ 262551 h 267078"/>
                  <a:gd name="connsiteX1" fmla="*/ 316872 w 633743"/>
                  <a:gd name="connsiteY1" fmla="*/ 0 h 267078"/>
                  <a:gd name="connsiteX2" fmla="*/ 633743 w 633743"/>
                  <a:gd name="connsiteY2" fmla="*/ 262551 h 267078"/>
                  <a:gd name="connsiteX3" fmla="*/ 294238 w 633743"/>
                  <a:gd name="connsiteY3" fmla="*/ 267078 h 267078"/>
                  <a:gd name="connsiteX4" fmla="*/ 0 w 633743"/>
                  <a:gd name="connsiteY4" fmla="*/ 262551 h 267078"/>
                  <a:gd name="connsiteX0" fmla="*/ 294238 w 633743"/>
                  <a:gd name="connsiteY0" fmla="*/ 267078 h 358518"/>
                  <a:gd name="connsiteX1" fmla="*/ 0 w 633743"/>
                  <a:gd name="connsiteY1" fmla="*/ 262551 h 358518"/>
                  <a:gd name="connsiteX2" fmla="*/ 316872 w 633743"/>
                  <a:gd name="connsiteY2" fmla="*/ 0 h 358518"/>
                  <a:gd name="connsiteX3" fmla="*/ 633743 w 633743"/>
                  <a:gd name="connsiteY3" fmla="*/ 262551 h 358518"/>
                  <a:gd name="connsiteX4" fmla="*/ 385678 w 633743"/>
                  <a:gd name="connsiteY4" fmla="*/ 358518 h 358518"/>
                  <a:gd name="connsiteX0" fmla="*/ 294238 w 633743"/>
                  <a:gd name="connsiteY0" fmla="*/ 267078 h 267078"/>
                  <a:gd name="connsiteX1" fmla="*/ 0 w 633743"/>
                  <a:gd name="connsiteY1" fmla="*/ 262551 h 267078"/>
                  <a:gd name="connsiteX2" fmla="*/ 316872 w 633743"/>
                  <a:gd name="connsiteY2" fmla="*/ 0 h 267078"/>
                  <a:gd name="connsiteX3" fmla="*/ 633743 w 633743"/>
                  <a:gd name="connsiteY3" fmla="*/ 262551 h 267078"/>
                  <a:gd name="connsiteX0" fmla="*/ 0 w 633743"/>
                  <a:gd name="connsiteY0" fmla="*/ 262551 h 262551"/>
                  <a:gd name="connsiteX1" fmla="*/ 316872 w 633743"/>
                  <a:gd name="connsiteY1" fmla="*/ 0 h 262551"/>
                  <a:gd name="connsiteX2" fmla="*/ 633743 w 633743"/>
                  <a:gd name="connsiteY2" fmla="*/ 262551 h 26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3743" h="262551">
                    <a:moveTo>
                      <a:pt x="0" y="262551"/>
                    </a:moveTo>
                    <a:lnTo>
                      <a:pt x="316872" y="0"/>
                    </a:lnTo>
                    <a:lnTo>
                      <a:pt x="633743" y="262551"/>
                    </a:lnTo>
                  </a:path>
                </a:pathLst>
              </a:custGeom>
              <a:noFill/>
              <a:ln w="63500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ea typeface="arial" panose="02030600000101010101" pitchFamily="18" charset="-127"/>
                </a:endParaRPr>
              </a:p>
            </p:txBody>
          </p:sp>
          <p:sp>
            <p:nvSpPr>
              <p:cNvPr id="110" name="이등변 삼각형 62"/>
              <p:cNvSpPr/>
              <p:nvPr/>
            </p:nvSpPr>
            <p:spPr>
              <a:xfrm rot="5400000">
                <a:off x="3239915" y="2293788"/>
                <a:ext cx="338725" cy="140329"/>
              </a:xfrm>
              <a:custGeom>
                <a:avLst/>
                <a:gdLst>
                  <a:gd name="connsiteX0" fmla="*/ 0 w 633743"/>
                  <a:gd name="connsiteY0" fmla="*/ 262551 h 262551"/>
                  <a:gd name="connsiteX1" fmla="*/ 316872 w 633743"/>
                  <a:gd name="connsiteY1" fmla="*/ 0 h 262551"/>
                  <a:gd name="connsiteX2" fmla="*/ 633743 w 633743"/>
                  <a:gd name="connsiteY2" fmla="*/ 262551 h 262551"/>
                  <a:gd name="connsiteX3" fmla="*/ 0 w 633743"/>
                  <a:gd name="connsiteY3" fmla="*/ 262551 h 262551"/>
                  <a:gd name="connsiteX0" fmla="*/ 0 w 633743"/>
                  <a:gd name="connsiteY0" fmla="*/ 262551 h 267078"/>
                  <a:gd name="connsiteX1" fmla="*/ 316872 w 633743"/>
                  <a:gd name="connsiteY1" fmla="*/ 0 h 267078"/>
                  <a:gd name="connsiteX2" fmla="*/ 633743 w 633743"/>
                  <a:gd name="connsiteY2" fmla="*/ 262551 h 267078"/>
                  <a:gd name="connsiteX3" fmla="*/ 294238 w 633743"/>
                  <a:gd name="connsiteY3" fmla="*/ 267078 h 267078"/>
                  <a:gd name="connsiteX4" fmla="*/ 0 w 633743"/>
                  <a:gd name="connsiteY4" fmla="*/ 262551 h 267078"/>
                  <a:gd name="connsiteX0" fmla="*/ 294238 w 633743"/>
                  <a:gd name="connsiteY0" fmla="*/ 267078 h 358518"/>
                  <a:gd name="connsiteX1" fmla="*/ 0 w 633743"/>
                  <a:gd name="connsiteY1" fmla="*/ 262551 h 358518"/>
                  <a:gd name="connsiteX2" fmla="*/ 316872 w 633743"/>
                  <a:gd name="connsiteY2" fmla="*/ 0 h 358518"/>
                  <a:gd name="connsiteX3" fmla="*/ 633743 w 633743"/>
                  <a:gd name="connsiteY3" fmla="*/ 262551 h 358518"/>
                  <a:gd name="connsiteX4" fmla="*/ 385678 w 633743"/>
                  <a:gd name="connsiteY4" fmla="*/ 358518 h 358518"/>
                  <a:gd name="connsiteX0" fmla="*/ 294238 w 633743"/>
                  <a:gd name="connsiteY0" fmla="*/ 267078 h 267078"/>
                  <a:gd name="connsiteX1" fmla="*/ 0 w 633743"/>
                  <a:gd name="connsiteY1" fmla="*/ 262551 h 267078"/>
                  <a:gd name="connsiteX2" fmla="*/ 316872 w 633743"/>
                  <a:gd name="connsiteY2" fmla="*/ 0 h 267078"/>
                  <a:gd name="connsiteX3" fmla="*/ 633743 w 633743"/>
                  <a:gd name="connsiteY3" fmla="*/ 262551 h 267078"/>
                  <a:gd name="connsiteX0" fmla="*/ 0 w 633743"/>
                  <a:gd name="connsiteY0" fmla="*/ 262551 h 262551"/>
                  <a:gd name="connsiteX1" fmla="*/ 316872 w 633743"/>
                  <a:gd name="connsiteY1" fmla="*/ 0 h 262551"/>
                  <a:gd name="connsiteX2" fmla="*/ 633743 w 633743"/>
                  <a:gd name="connsiteY2" fmla="*/ 262551 h 26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3743" h="262551">
                    <a:moveTo>
                      <a:pt x="0" y="262551"/>
                    </a:moveTo>
                    <a:lnTo>
                      <a:pt x="316872" y="0"/>
                    </a:lnTo>
                    <a:lnTo>
                      <a:pt x="633743" y="262551"/>
                    </a:lnTo>
                  </a:path>
                </a:pathLst>
              </a:custGeom>
              <a:noFill/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ea typeface="arial" panose="02030600000101010101" pitchFamily="18" charset="-127"/>
                </a:endParaRPr>
              </a:p>
            </p:txBody>
          </p:sp>
        </p:grpSp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6274" y="3701094"/>
              <a:ext cx="1727226" cy="25745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9" name="순서도: 대체 처리 38"/>
          <p:cNvSpPr/>
          <p:nvPr/>
        </p:nvSpPr>
        <p:spPr>
          <a:xfrm>
            <a:off x="649776" y="3094295"/>
            <a:ext cx="8730892" cy="26350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Advanced 3D Models</a:t>
            </a:r>
            <a:endParaRPr lang="ko-KR" altLang="en-US" sz="1200" b="1" baseline="30000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1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654832" y="3425774"/>
            <a:ext cx="8725836" cy="3168664"/>
          </a:xfrm>
          <a:prstGeom prst="round2SameRect">
            <a:avLst>
              <a:gd name="adj1" fmla="val 1459"/>
              <a:gd name="adj2" fmla="val 1479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ea typeface="aria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9388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440662"/>
            <a:ext cx="9906000" cy="139663"/>
          </a:xfrm>
          <a:prstGeom prst="rect">
            <a:avLst/>
          </a:prstGeom>
          <a:solidFill>
            <a:schemeClr val="tx2">
              <a:lumMod val="5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2670965" y="2732776"/>
            <a:ext cx="4564070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 sz="4000">
                <a:solidFill>
                  <a:schemeClr val="tx2"/>
                </a:solidFill>
              </a:rPr>
              <a:t>Validation Process</a:t>
            </a:r>
            <a:endParaRPr lang="ko-KR" alt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10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04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4113627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Validation Process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96451" y="890376"/>
            <a:ext cx="4505516" cy="369332"/>
            <a:chOff x="496451" y="890376"/>
            <a:chExt cx="4505516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417967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3D Models Validation Process</a:t>
              </a: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8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9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822296" y="1383628"/>
            <a:ext cx="89186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/>
              <a:t>Task</a:t>
            </a:r>
          </a:p>
          <a:p>
            <a:r>
              <a:rPr lang="en-US" altLang="ko-KR"/>
              <a:t>   - Comparison between KHNP and KEPCO E&amp;C database</a:t>
            </a:r>
          </a:p>
          <a:p>
            <a:r>
              <a:rPr lang="en-US" altLang="ko-KR"/>
              <a:t>   - Application of colors to 3D Models in accordance with management procedures</a:t>
            </a:r>
          </a:p>
          <a:p>
            <a:r>
              <a:rPr lang="en-US" altLang="ko-KR"/>
              <a:t>   - Conversion of 3D Model file format for application of the operation program</a:t>
            </a:r>
            <a:endParaRPr lang="it-IT" altLang="ko-KR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031" y="5078733"/>
            <a:ext cx="3193454" cy="14457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순서도: 대체 처리 16"/>
          <p:cNvSpPr/>
          <p:nvPr/>
        </p:nvSpPr>
        <p:spPr>
          <a:xfrm>
            <a:off x="1540986" y="2846376"/>
            <a:ext cx="6921962" cy="31946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Comparison between KHNP and KEPCO E&amp;C database</a:t>
            </a:r>
          </a:p>
        </p:txBody>
      </p:sp>
      <p:sp>
        <p:nvSpPr>
          <p:cNvPr id="18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1540985" y="2846376"/>
            <a:ext cx="6921962" cy="1697066"/>
          </a:xfrm>
          <a:prstGeom prst="round2SameRect">
            <a:avLst>
              <a:gd name="adj1" fmla="val 1459"/>
              <a:gd name="adj2" fmla="val 1479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ea typeface="arial" panose="02030600000101010101" pitchFamily="18" charset="-127"/>
            </a:endParaRPr>
          </a:p>
        </p:txBody>
      </p:sp>
      <p:sp>
        <p:nvSpPr>
          <p:cNvPr id="19" name="순서도: 대체 처리 18"/>
          <p:cNvSpPr/>
          <p:nvPr/>
        </p:nvSpPr>
        <p:spPr>
          <a:xfrm>
            <a:off x="1540985" y="4667362"/>
            <a:ext cx="3302402" cy="314621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ko-KR" sz="11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Application of colors to advanved 3D Models</a:t>
            </a:r>
          </a:p>
        </p:txBody>
      </p:sp>
      <p:sp>
        <p:nvSpPr>
          <p:cNvPr id="22" name="순서도: 대체 처리 21"/>
          <p:cNvSpPr/>
          <p:nvPr/>
        </p:nvSpPr>
        <p:spPr>
          <a:xfrm>
            <a:off x="5033515" y="4667362"/>
            <a:ext cx="3429432" cy="33628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ko-KR" sz="11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Conversion of Format for Operating Program</a:t>
            </a:r>
          </a:p>
        </p:txBody>
      </p:sp>
      <p:sp>
        <p:nvSpPr>
          <p:cNvPr id="23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1550717" y="4667361"/>
            <a:ext cx="3292268" cy="1936687"/>
          </a:xfrm>
          <a:prstGeom prst="round2SameRect">
            <a:avLst>
              <a:gd name="adj1" fmla="val 1459"/>
              <a:gd name="adj2" fmla="val 1479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ea typeface="arial" panose="02030600000101010101" pitchFamily="18" charset="-127"/>
            </a:endParaRPr>
          </a:p>
        </p:txBody>
      </p:sp>
      <p:sp>
        <p:nvSpPr>
          <p:cNvPr id="24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5033485" y="4667362"/>
            <a:ext cx="3429997" cy="1936687"/>
          </a:xfrm>
          <a:prstGeom prst="round2SameRect">
            <a:avLst>
              <a:gd name="adj1" fmla="val 1459"/>
              <a:gd name="adj2" fmla="val 1479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ea typeface="arial" panose="02030600000101010101" pitchFamily="18" charset="-127"/>
            </a:endParaRPr>
          </a:p>
        </p:txBody>
      </p:sp>
      <p:sp>
        <p:nvSpPr>
          <p:cNvPr id="25" name="왼쪽/오른쪽 화살표 24"/>
          <p:cNvSpPr/>
          <p:nvPr/>
        </p:nvSpPr>
        <p:spPr>
          <a:xfrm>
            <a:off x="4315726" y="3644463"/>
            <a:ext cx="1211325" cy="385666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727" y="3234544"/>
            <a:ext cx="2559257" cy="1231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793" y="3221305"/>
            <a:ext cx="2687991" cy="1231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8728" y="5050688"/>
            <a:ext cx="3102337" cy="147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16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440662"/>
            <a:ext cx="9906000" cy="139663"/>
          </a:xfrm>
          <a:prstGeom prst="rect">
            <a:avLst/>
          </a:prstGeom>
          <a:solidFill>
            <a:schemeClr val="tx2">
              <a:lumMod val="5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1619395" y="2732776"/>
            <a:ext cx="6667210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 sz="4000">
                <a:solidFill>
                  <a:schemeClr val="tx2"/>
                </a:solidFill>
              </a:rPr>
              <a:t>Cyber Plant Practical Usage</a:t>
            </a:r>
            <a:endParaRPr lang="ko-KR" alt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78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05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6019597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Cyber plant practical usage</a:t>
            </a:r>
            <a:endParaRPr lang="ko-KR" altLang="en-US" dirty="0"/>
          </a:p>
        </p:txBody>
      </p:sp>
      <p:grpSp>
        <p:nvGrpSpPr>
          <p:cNvPr id="99" name="그룹 98"/>
          <p:cNvGrpSpPr/>
          <p:nvPr/>
        </p:nvGrpSpPr>
        <p:grpSpPr>
          <a:xfrm>
            <a:off x="237334" y="1701623"/>
            <a:ext cx="2301246" cy="4753346"/>
            <a:chOff x="705320" y="1864444"/>
            <a:chExt cx="2301246" cy="3423624"/>
          </a:xfrm>
        </p:grpSpPr>
        <p:grpSp>
          <p:nvGrpSpPr>
            <p:cNvPr id="100" name="그룹 99"/>
            <p:cNvGrpSpPr/>
            <p:nvPr/>
          </p:nvGrpSpPr>
          <p:grpSpPr>
            <a:xfrm>
              <a:off x="705320" y="1864444"/>
              <a:ext cx="2301246" cy="1785001"/>
              <a:chOff x="170729" y="1864444"/>
              <a:chExt cx="2301246" cy="1785001"/>
            </a:xfrm>
          </p:grpSpPr>
          <p:sp>
            <p:nvSpPr>
              <p:cNvPr id="105" name="순서도: 대체 처리 104"/>
              <p:cNvSpPr/>
              <p:nvPr/>
            </p:nvSpPr>
            <p:spPr>
              <a:xfrm>
                <a:off x="170729" y="1864444"/>
                <a:ext cx="2286721" cy="248153"/>
              </a:xfrm>
              <a:prstGeom prst="flowChartAlternateProces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ea typeface="arial" panose="02030600000101010101" pitchFamily="18" charset="-127"/>
                    <a:cs typeface="Arial" panose="020B0604020202020204" pitchFamily="34" charset="0"/>
                  </a:rPr>
                  <a:t>3D Model Advancement</a:t>
                </a:r>
              </a:p>
            </p:txBody>
          </p:sp>
          <p:sp>
            <p:nvSpPr>
              <p:cNvPr id="106" name="사각형: 둥근 위쪽 모서리 18">
                <a:extLst>
                  <a:ext uri="{FF2B5EF4-FFF2-40B4-BE49-F238E27FC236}">
                    <a16:creationId xmlns:a16="http://schemas.microsoft.com/office/drawing/2014/main" id="{7B840517-0588-4745-B269-6BBCCF504168}"/>
                  </a:ext>
                </a:extLst>
              </p:cNvPr>
              <p:cNvSpPr/>
              <p:nvPr/>
            </p:nvSpPr>
            <p:spPr>
              <a:xfrm>
                <a:off x="170729" y="2183452"/>
                <a:ext cx="2286721" cy="1458211"/>
              </a:xfrm>
              <a:prstGeom prst="round2SameRect">
                <a:avLst>
                  <a:gd name="adj1" fmla="val 1315"/>
                  <a:gd name="adj2" fmla="val 1684"/>
                </a:avLst>
              </a:prstGeom>
              <a:noFill/>
              <a:ln w="38100" cap="rnd">
                <a:solidFill>
                  <a:schemeClr val="accent6">
                    <a:lumMod val="7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ea typeface="arial" panose="02030600000101010101" pitchFamily="18" charset="-127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85253" y="2172117"/>
                <a:ext cx="228672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indent="-1809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Utilizing Cyber Plant 3D Model</a:t>
                </a:r>
              </a:p>
              <a:p>
                <a:pPr marL="180975" indent="-1809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MCR Realization </a:t>
                </a:r>
              </a:p>
              <a:p>
                <a:pPr marL="180975" indent="-1809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Detailing Site Facility and Layout Model </a:t>
                </a:r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1" name="그룹 100"/>
            <p:cNvGrpSpPr/>
            <p:nvPr/>
          </p:nvGrpSpPr>
          <p:grpSpPr>
            <a:xfrm>
              <a:off x="710319" y="3736023"/>
              <a:ext cx="2286722" cy="1552045"/>
              <a:chOff x="170728" y="3896766"/>
              <a:chExt cx="2286722" cy="1552045"/>
            </a:xfrm>
          </p:grpSpPr>
          <p:sp>
            <p:nvSpPr>
              <p:cNvPr id="102" name="순서도: 대체 처리 101"/>
              <p:cNvSpPr/>
              <p:nvPr/>
            </p:nvSpPr>
            <p:spPr>
              <a:xfrm>
                <a:off x="170729" y="3896766"/>
                <a:ext cx="2286721" cy="248153"/>
              </a:xfrm>
              <a:prstGeom prst="flowChartAlternateProces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ea typeface="arial" panose="02030600000101010101" pitchFamily="18" charset="-127"/>
                    <a:cs typeface="Arial" panose="020B0604020202020204" pitchFamily="34" charset="0"/>
                  </a:rPr>
                  <a:t>Interlocking with Simulator</a:t>
                </a:r>
              </a:p>
            </p:txBody>
          </p:sp>
          <p:sp>
            <p:nvSpPr>
              <p:cNvPr id="103" name="사각형: 둥근 위쪽 모서리 18">
                <a:extLst>
                  <a:ext uri="{FF2B5EF4-FFF2-40B4-BE49-F238E27FC236}">
                    <a16:creationId xmlns:a16="http://schemas.microsoft.com/office/drawing/2014/main" id="{7B840517-0588-4745-B269-6BBCCF504168}"/>
                  </a:ext>
                </a:extLst>
              </p:cNvPr>
              <p:cNvSpPr/>
              <p:nvPr/>
            </p:nvSpPr>
            <p:spPr>
              <a:xfrm>
                <a:off x="170729" y="4215775"/>
                <a:ext cx="2286721" cy="1233036"/>
              </a:xfrm>
              <a:prstGeom prst="round2SameRect">
                <a:avLst>
                  <a:gd name="adj1" fmla="val 1315"/>
                  <a:gd name="adj2" fmla="val 1684"/>
                </a:avLst>
              </a:prstGeom>
              <a:noFill/>
              <a:ln w="38100" cap="rnd">
                <a:solidFill>
                  <a:schemeClr val="accent6">
                    <a:lumMod val="7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ea typeface="arial" panose="02030600000101010101" pitchFamily="18" charset="-127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70728" y="4225962"/>
                <a:ext cx="22628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indent="-1809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Analysis and Verify  Interlocking Data/Attributes</a:t>
                </a:r>
              </a:p>
              <a:p>
                <a:pPr marL="180975" indent="-1809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Develop Interlocking System</a:t>
                </a:r>
              </a:p>
            </p:txBody>
          </p:sp>
        </p:grpSp>
      </p:grpSp>
      <p:grpSp>
        <p:nvGrpSpPr>
          <p:cNvPr id="108" name="그룹 107"/>
          <p:cNvGrpSpPr/>
          <p:nvPr/>
        </p:nvGrpSpPr>
        <p:grpSpPr>
          <a:xfrm>
            <a:off x="237334" y="968188"/>
            <a:ext cx="9516265" cy="5487572"/>
            <a:chOff x="879859" y="1334744"/>
            <a:chExt cx="9516265" cy="3952709"/>
          </a:xfrm>
        </p:grpSpPr>
        <p:sp>
          <p:nvSpPr>
            <p:cNvPr id="109" name="순서도: 대체 처리 108"/>
            <p:cNvSpPr/>
            <p:nvPr/>
          </p:nvSpPr>
          <p:spPr>
            <a:xfrm>
              <a:off x="3429124" y="1863039"/>
              <a:ext cx="2673115" cy="248153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VR System</a:t>
              </a:r>
            </a:p>
          </p:txBody>
        </p:sp>
        <p:sp>
          <p:nvSpPr>
            <p:cNvPr id="110" name="사각형: 둥근 위쪽 모서리 18">
              <a:extLst>
                <a:ext uri="{FF2B5EF4-FFF2-40B4-BE49-F238E27FC236}">
                  <a16:creationId xmlns:a16="http://schemas.microsoft.com/office/drawing/2014/main" id="{7B840517-0588-4745-B269-6BBCCF504168}"/>
                </a:ext>
              </a:extLst>
            </p:cNvPr>
            <p:cNvSpPr/>
            <p:nvPr/>
          </p:nvSpPr>
          <p:spPr>
            <a:xfrm>
              <a:off x="3452076" y="2171835"/>
              <a:ext cx="2629952" cy="3115618"/>
            </a:xfrm>
            <a:prstGeom prst="round2SameRect">
              <a:avLst>
                <a:gd name="adj1" fmla="val 1315"/>
                <a:gd name="adj2" fmla="val 1684"/>
              </a:avLst>
            </a:prstGeom>
            <a:noFill/>
            <a:ln w="38100" cap="rnd">
              <a:solidFill>
                <a:schemeClr val="accent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ea typeface="arial" panose="02030600000101010101" pitchFamily="18" charset="-127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466601" y="2169041"/>
              <a:ext cx="26154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latin typeface="Arial" panose="020B0604020202020204" pitchFamily="34" charset="0"/>
                  <a:cs typeface="Arial" panose="020B0604020202020204" pitchFamily="34" charset="0"/>
                </a:rPr>
                <a:t>Produce MMI Display </a:t>
              </a:r>
            </a:p>
            <a:p>
              <a:pPr marL="180975" indent="-180975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latin typeface="Arial" panose="020B0604020202020204" pitchFamily="34" charset="0"/>
                  <a:cs typeface="Arial" panose="020B0604020202020204" pitchFamily="34" charset="0"/>
                </a:rPr>
                <a:t>Build Symbols and Attributes</a:t>
              </a:r>
            </a:p>
            <a:p>
              <a:pPr marL="180975" indent="-180975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latin typeface="Arial" panose="020B0604020202020204" pitchFamily="34" charset="0"/>
                  <a:cs typeface="Arial" panose="020B0604020202020204" pitchFamily="34" charset="0"/>
                </a:rPr>
                <a:t>Function of VR Interaction</a:t>
              </a:r>
            </a:p>
            <a:p>
              <a:pPr marL="180975" indent="-180975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latin typeface="Arial" panose="020B0604020202020204" pitchFamily="34" charset="0"/>
                  <a:cs typeface="Arial" panose="020B0604020202020204" pitchFamily="34" charset="0"/>
                </a:rPr>
                <a:t>User Interface </a:t>
              </a:r>
            </a:p>
          </p:txBody>
        </p:sp>
        <p:grpSp>
          <p:nvGrpSpPr>
            <p:cNvPr id="112" name="그룹 111"/>
            <p:cNvGrpSpPr/>
            <p:nvPr/>
          </p:nvGrpSpPr>
          <p:grpSpPr>
            <a:xfrm>
              <a:off x="3871892" y="3460780"/>
              <a:ext cx="1813390" cy="1640780"/>
              <a:chOff x="3871892" y="3391995"/>
              <a:chExt cx="1813390" cy="1640780"/>
            </a:xfrm>
          </p:grpSpPr>
          <p:sp>
            <p:nvSpPr>
              <p:cNvPr id="114" name="타원 113"/>
              <p:cNvSpPr/>
              <p:nvPr/>
            </p:nvSpPr>
            <p:spPr>
              <a:xfrm>
                <a:off x="3871892" y="3391995"/>
                <a:ext cx="1787578" cy="164078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b="1">
                  <a:solidFill>
                    <a:schemeClr val="bg1"/>
                  </a:solidFill>
                  <a:ea typeface="arial" panose="02030600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901554" y="3717911"/>
                <a:ext cx="178372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VR Training Integrated Management System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3" name="순서도: 대체 처리 112"/>
            <p:cNvSpPr/>
            <p:nvPr/>
          </p:nvSpPr>
          <p:spPr>
            <a:xfrm>
              <a:off x="879859" y="1334744"/>
              <a:ext cx="9516265" cy="415076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" panose="02030600000101010101" pitchFamily="18" charset="-127"/>
                  <a:cs typeface="Arial" panose="020B0604020202020204" pitchFamily="34" charset="0"/>
                </a:rPr>
                <a:t>VR Operation Procedure Training System</a:t>
              </a:r>
            </a:p>
          </p:txBody>
        </p:sp>
      </p:grpSp>
      <p:grpSp>
        <p:nvGrpSpPr>
          <p:cNvPr id="116" name="그룹 115"/>
          <p:cNvGrpSpPr/>
          <p:nvPr/>
        </p:nvGrpSpPr>
        <p:grpSpPr>
          <a:xfrm>
            <a:off x="5710474" y="1701623"/>
            <a:ext cx="2381567" cy="4753346"/>
            <a:chOff x="6362537" y="1863039"/>
            <a:chExt cx="2381567" cy="3423624"/>
          </a:xfrm>
        </p:grpSpPr>
        <p:grpSp>
          <p:nvGrpSpPr>
            <p:cNvPr id="117" name="그룹 116"/>
            <p:cNvGrpSpPr/>
            <p:nvPr/>
          </p:nvGrpSpPr>
          <p:grpSpPr>
            <a:xfrm>
              <a:off x="6362537" y="1863039"/>
              <a:ext cx="2286234" cy="3423624"/>
              <a:chOff x="6574863" y="1859332"/>
              <a:chExt cx="3029866" cy="3331295"/>
            </a:xfrm>
          </p:grpSpPr>
          <p:sp>
            <p:nvSpPr>
              <p:cNvPr id="122" name="순서도: 대체 처리 121"/>
              <p:cNvSpPr/>
              <p:nvPr/>
            </p:nvSpPr>
            <p:spPr>
              <a:xfrm>
                <a:off x="6574909" y="1859332"/>
                <a:ext cx="3029820" cy="248153"/>
              </a:xfrm>
              <a:prstGeom prst="flowChartAlternateProcess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Scenario</a:t>
                </a:r>
                <a:endParaRPr lang="en-US" altLang="ko-KR" sz="1200" b="1" dirty="0">
                  <a:solidFill>
                    <a:schemeClr val="bg1"/>
                  </a:solidFill>
                  <a:ea typeface="arial" panose="02030600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23" name="사각형: 둥근 위쪽 모서리 18">
                <a:extLst>
                  <a:ext uri="{FF2B5EF4-FFF2-40B4-BE49-F238E27FC236}">
                    <a16:creationId xmlns:a16="http://schemas.microsoft.com/office/drawing/2014/main" id="{7B840517-0588-4745-B269-6BBCCF504168}"/>
                  </a:ext>
                </a:extLst>
              </p:cNvPr>
              <p:cNvSpPr/>
              <p:nvPr/>
            </p:nvSpPr>
            <p:spPr>
              <a:xfrm>
                <a:off x="6574909" y="2171833"/>
                <a:ext cx="3029820" cy="3018794"/>
              </a:xfrm>
              <a:prstGeom prst="round2SameRect">
                <a:avLst>
                  <a:gd name="adj1" fmla="val 1315"/>
                  <a:gd name="adj2" fmla="val 1684"/>
                </a:avLst>
              </a:prstGeom>
              <a:noFill/>
              <a:ln w="38100" cap="rnd">
                <a:solidFill>
                  <a:schemeClr val="accent3">
                    <a:lumMod val="7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ea typeface="arial" panose="02030600000101010101" pitchFamily="18" charset="-127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574863" y="2161923"/>
                <a:ext cx="30298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indent="-1809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Data Collecting</a:t>
                </a:r>
              </a:p>
              <a:p>
                <a:pPr marL="180975" indent="-1809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Verify Operation Procedure</a:t>
                </a:r>
              </a:p>
              <a:p>
                <a:pPr marL="180975" indent="-1809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Generate Operating Scenario based on VR</a:t>
                </a:r>
              </a:p>
            </p:txBody>
          </p:sp>
        </p:grpSp>
        <p:grpSp>
          <p:nvGrpSpPr>
            <p:cNvPr id="118" name="그룹 117"/>
            <p:cNvGrpSpPr/>
            <p:nvPr/>
          </p:nvGrpSpPr>
          <p:grpSpPr>
            <a:xfrm>
              <a:off x="6457870" y="3409415"/>
              <a:ext cx="2286234" cy="1764475"/>
              <a:chOff x="6457870" y="3409415"/>
              <a:chExt cx="2286234" cy="1764475"/>
            </a:xfrm>
          </p:grpSpPr>
          <p:sp>
            <p:nvSpPr>
              <p:cNvPr id="119" name="순서도: 대체 처리 118"/>
              <p:cNvSpPr/>
              <p:nvPr/>
            </p:nvSpPr>
            <p:spPr>
              <a:xfrm>
                <a:off x="6518145" y="3484174"/>
                <a:ext cx="1964737" cy="342967"/>
              </a:xfrm>
              <a:prstGeom prst="flowChartAlternate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Procedure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0" name="사각형: 둥근 위쪽 모서리 18">
                <a:extLst>
                  <a:ext uri="{FF2B5EF4-FFF2-40B4-BE49-F238E27FC236}">
                    <a16:creationId xmlns:a16="http://schemas.microsoft.com/office/drawing/2014/main" id="{7B840517-0588-4745-B269-6BBCCF504168}"/>
                  </a:ext>
                </a:extLst>
              </p:cNvPr>
              <p:cNvSpPr/>
              <p:nvPr/>
            </p:nvSpPr>
            <p:spPr>
              <a:xfrm>
                <a:off x="6457870" y="3409415"/>
                <a:ext cx="2085289" cy="1759485"/>
              </a:xfrm>
              <a:prstGeom prst="round2SameRect">
                <a:avLst>
                  <a:gd name="adj1" fmla="val 2517"/>
                  <a:gd name="adj2" fmla="val 1445"/>
                </a:avLst>
              </a:prstGeom>
              <a:noFill/>
              <a:ln w="38100" cap="rnd">
                <a:solidFill>
                  <a:schemeClr val="accent3">
                    <a:lumMod val="7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ea typeface="arial" panose="02030600000101010101" pitchFamily="18" charset="-127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6457870" y="3792935"/>
                <a:ext cx="2286234" cy="1380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indent="-180975">
                  <a:lnSpc>
                    <a:spcPts val="17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RCS Fill and Vent</a:t>
                </a:r>
              </a:p>
              <a:p>
                <a:pPr marL="180975" indent="-180975">
                  <a:lnSpc>
                    <a:spcPts val="17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Severe Accident  Management Guide</a:t>
                </a:r>
              </a:p>
              <a:p>
                <a:pPr marL="180975" indent="-180975">
                  <a:lnSpc>
                    <a:spcPts val="17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Abnormal(Loss of Condenser Vacuum and Operation in Plant Fire)</a:t>
                </a:r>
              </a:p>
            </p:txBody>
          </p:sp>
        </p:grpSp>
      </p:grpSp>
      <p:grpSp>
        <p:nvGrpSpPr>
          <p:cNvPr id="125" name="그룹 124"/>
          <p:cNvGrpSpPr/>
          <p:nvPr/>
        </p:nvGrpSpPr>
        <p:grpSpPr>
          <a:xfrm rot="10800000" flipH="1">
            <a:off x="2597611" y="1789197"/>
            <a:ext cx="123379" cy="169363"/>
            <a:chOff x="3235989" y="2194590"/>
            <a:chExt cx="243453" cy="338725"/>
          </a:xfrm>
        </p:grpSpPr>
        <p:sp>
          <p:nvSpPr>
            <p:cNvPr id="126" name="이등변 삼각형 62"/>
            <p:cNvSpPr/>
            <p:nvPr/>
          </p:nvSpPr>
          <p:spPr>
            <a:xfrm rot="5400000">
              <a:off x="3136791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  <p:sp>
          <p:nvSpPr>
            <p:cNvPr id="127" name="이등변 삼각형 62"/>
            <p:cNvSpPr/>
            <p:nvPr/>
          </p:nvSpPr>
          <p:spPr>
            <a:xfrm rot="5400000">
              <a:off x="3239915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</p:grpSp>
      <p:grpSp>
        <p:nvGrpSpPr>
          <p:cNvPr id="128" name="그룹 127"/>
          <p:cNvGrpSpPr/>
          <p:nvPr/>
        </p:nvGrpSpPr>
        <p:grpSpPr>
          <a:xfrm rot="10800000" flipH="1">
            <a:off x="2607968" y="4387701"/>
            <a:ext cx="123379" cy="169363"/>
            <a:chOff x="3235989" y="2194590"/>
            <a:chExt cx="243453" cy="338725"/>
          </a:xfrm>
        </p:grpSpPr>
        <p:sp>
          <p:nvSpPr>
            <p:cNvPr id="129" name="이등변 삼각형 62"/>
            <p:cNvSpPr/>
            <p:nvPr/>
          </p:nvSpPr>
          <p:spPr>
            <a:xfrm rot="5400000">
              <a:off x="3136791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  <p:sp>
          <p:nvSpPr>
            <p:cNvPr id="130" name="이등변 삼각형 62"/>
            <p:cNvSpPr/>
            <p:nvPr/>
          </p:nvSpPr>
          <p:spPr>
            <a:xfrm rot="5400000">
              <a:off x="3239915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</p:grpSp>
      <p:grpSp>
        <p:nvGrpSpPr>
          <p:cNvPr id="131" name="그룹 130"/>
          <p:cNvGrpSpPr/>
          <p:nvPr/>
        </p:nvGrpSpPr>
        <p:grpSpPr>
          <a:xfrm rot="10800000">
            <a:off x="5513299" y="4387700"/>
            <a:ext cx="123379" cy="169363"/>
            <a:chOff x="3235989" y="2194590"/>
            <a:chExt cx="243453" cy="338725"/>
          </a:xfrm>
        </p:grpSpPr>
        <p:sp>
          <p:nvSpPr>
            <p:cNvPr id="132" name="이등변 삼각형 62"/>
            <p:cNvSpPr/>
            <p:nvPr/>
          </p:nvSpPr>
          <p:spPr>
            <a:xfrm rot="5400000">
              <a:off x="3136791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  <p:sp>
          <p:nvSpPr>
            <p:cNvPr id="133" name="이등변 삼각형 62"/>
            <p:cNvSpPr/>
            <p:nvPr/>
          </p:nvSpPr>
          <p:spPr>
            <a:xfrm rot="5400000">
              <a:off x="3239915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</p:grpSp>
      <p:pic>
        <p:nvPicPr>
          <p:cNvPr id="134" name="그림 133">
            <a:extLst>
              <a:ext uri="{FF2B5EF4-FFF2-40B4-BE49-F238E27FC236}">
                <a16:creationId xmlns:a16="http://schemas.microsoft.com/office/drawing/2014/main" id="{18E6A377-6D1F-95F9-EFC6-23F7983F5D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801" y="2144532"/>
            <a:ext cx="1620000" cy="1056109"/>
          </a:xfrm>
          <a:prstGeom prst="rect">
            <a:avLst/>
          </a:prstGeom>
          <a:ln w="127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5" name="그림 134">
            <a:extLst>
              <a:ext uri="{FF2B5EF4-FFF2-40B4-BE49-F238E27FC236}">
                <a16:creationId xmlns:a16="http://schemas.microsoft.com/office/drawing/2014/main" id="{7ACA1258-3F6E-4005-B225-891836935996}"/>
              </a:ext>
            </a:extLst>
          </p:cNvPr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029" y="5410969"/>
            <a:ext cx="1616284" cy="1044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6" name="그림 1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029" y="3765559"/>
            <a:ext cx="1635772" cy="105496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432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440662"/>
            <a:ext cx="9906000" cy="139663"/>
          </a:xfrm>
          <a:prstGeom prst="rect">
            <a:avLst/>
          </a:prstGeom>
          <a:solidFill>
            <a:schemeClr val="tx2">
              <a:lumMod val="5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3569448" y="2732776"/>
            <a:ext cx="2767104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 sz="4000">
                <a:solidFill>
                  <a:schemeClr val="tx2"/>
                </a:solidFill>
              </a:rPr>
              <a:t>Conclusion</a:t>
            </a:r>
            <a:endParaRPr lang="ko-KR" alt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54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06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2502608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Conclusion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43923" y="1109231"/>
            <a:ext cx="8957219" cy="5228666"/>
            <a:chOff x="776536" y="1472260"/>
            <a:chExt cx="8605556" cy="4837061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776536" y="4307972"/>
              <a:ext cx="8605556" cy="2001349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776536" y="1472260"/>
              <a:ext cx="8605556" cy="2604812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" name="_x287347208" descr="EMB00001ee0b739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156" y="4437113"/>
              <a:ext cx="2639054" cy="1401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모서리가 둥근 직사각형 17"/>
            <p:cNvSpPr/>
            <p:nvPr/>
          </p:nvSpPr>
          <p:spPr>
            <a:xfrm>
              <a:off x="935156" y="2141175"/>
              <a:ext cx="1224136" cy="468000"/>
            </a:xfrm>
            <a:prstGeom prst="roundRect">
              <a:avLst>
                <a:gd name="adj" fmla="val 5891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>
                  <a:solidFill>
                    <a:schemeClr val="tx1"/>
                  </a:solidFill>
                  <a:latin typeface="+mj-lt"/>
                </a:rPr>
                <a:t>SN 3,4 </a:t>
              </a:r>
            </a:p>
            <a:p>
              <a:pPr algn="ctr"/>
              <a:r>
                <a:rPr lang="en-US" altLang="ko-KR" sz="1200">
                  <a:solidFill>
                    <a:schemeClr val="tx1"/>
                  </a:solidFill>
                  <a:latin typeface="+mj-lt"/>
                </a:rPr>
                <a:t>3D </a:t>
              </a:r>
              <a:r>
                <a:rPr lang="en-US" altLang="ko-KR" sz="1200" dirty="0">
                  <a:solidFill>
                    <a:schemeClr val="tx1"/>
                  </a:solidFill>
                  <a:latin typeface="+mj-lt"/>
                </a:rPr>
                <a:t>MODEL</a:t>
              </a:r>
              <a:endParaRPr lang="ko-KR" alt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935508" y="2969319"/>
              <a:ext cx="1224136" cy="468000"/>
            </a:xfrm>
            <a:prstGeom prst="roundRect">
              <a:avLst>
                <a:gd name="adj" fmla="val 5891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+mj-lt"/>
                </a:rPr>
                <a:t>NEW 3D</a:t>
              </a:r>
            </a:p>
            <a:p>
              <a:pPr algn="ctr"/>
              <a:r>
                <a:rPr lang="en-US" altLang="ko-KR" sz="1200">
                  <a:solidFill>
                    <a:schemeClr val="tx1"/>
                  </a:solidFill>
                  <a:latin typeface="+mj-lt"/>
                </a:rPr>
                <a:t>MODEL</a:t>
              </a:r>
              <a:endParaRPr lang="ko-KR" alt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2616968" y="2141175"/>
              <a:ext cx="6656512" cy="417172"/>
            </a:xfrm>
            <a:prstGeom prst="roundRect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0000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INTEGRATED </a:t>
              </a:r>
              <a:r>
                <a:rPr lang="en-US" altLang="ko-KR" sz="1200">
                  <a:solidFill>
                    <a:srgbClr val="0000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3D MODEL</a:t>
              </a:r>
              <a:endParaRPr lang="en-US" altLang="ko-KR" sz="1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485978" y="5218130"/>
              <a:ext cx="1368152" cy="417172"/>
            </a:xfrm>
            <a:prstGeom prst="roundRect">
              <a:avLst/>
            </a:prstGeom>
            <a:ln w="317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>
                  <a:solidFill>
                    <a:schemeClr val="tx1"/>
                  </a:solidFill>
                </a:rPr>
                <a:t>VR 3D MODEL</a:t>
              </a:r>
              <a:endParaRPr lang="en-US" altLang="ko-KR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오각형 21"/>
            <p:cNvSpPr/>
            <p:nvPr/>
          </p:nvSpPr>
          <p:spPr>
            <a:xfrm>
              <a:off x="920552" y="3573016"/>
              <a:ext cx="1629903" cy="360000"/>
            </a:xfrm>
            <a:prstGeom prst="homePlate">
              <a:avLst>
                <a:gd name="adj" fmla="val 36185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tailEnd type="stealth"/>
            </a:ln>
            <a:effectLst/>
            <a:scene3d>
              <a:camera prst="orthographicFront"/>
              <a:lightRig rig="threePt" dir="t"/>
            </a:scene3d>
          </p:spPr>
          <p:txBody>
            <a:bodyPr vert="horz" wrap="none" lIns="84417" tIns="42240" rIns="84417" bIns="42240" numCol="1" rtlCol="0" anchor="ctr" anchorCtr="0" compatLnSpc="1">
              <a:prstTxWarp prst="textNoShape">
                <a:avLst/>
              </a:prstTxWarp>
              <a:sp3d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>
                  <a:solidFill>
                    <a:schemeClr val="bg2"/>
                  </a:solidFill>
                  <a:latin typeface="+mj-lt"/>
                  <a:ea typeface="HY견고딕" panose="02030600000101010101" pitchFamily="18" charset="-127"/>
                </a:rPr>
                <a:t>Management</a:t>
              </a:r>
              <a:endParaRPr lang="en-US" altLang="ko-KR" sz="1200" b="1" dirty="0">
                <a:solidFill>
                  <a:schemeClr val="bg2"/>
                </a:solidFill>
                <a:latin typeface="+mj-lt"/>
                <a:ea typeface="HY견고딕" panose="02030600000101010101" pitchFamily="18" charset="-127"/>
              </a:endParaRPr>
            </a:p>
          </p:txBody>
        </p:sp>
        <p:sp>
          <p:nvSpPr>
            <p:cNvPr id="23" name="오각형 22"/>
            <p:cNvSpPr/>
            <p:nvPr/>
          </p:nvSpPr>
          <p:spPr>
            <a:xfrm>
              <a:off x="2616968" y="3571929"/>
              <a:ext cx="3287090" cy="360000"/>
            </a:xfrm>
            <a:prstGeom prst="homePlate">
              <a:avLst>
                <a:gd name="adj" fmla="val 36185"/>
              </a:avLst>
            </a:prstGeom>
            <a:solidFill>
              <a:srgbClr val="277412"/>
            </a:solidFill>
            <a:ln w="9525">
              <a:noFill/>
              <a:tailEnd type="stealth"/>
            </a:ln>
            <a:effectLst/>
            <a:scene3d>
              <a:camera prst="orthographicFront"/>
              <a:lightRig rig="threePt" dir="t"/>
            </a:scene3d>
          </p:spPr>
          <p:txBody>
            <a:bodyPr vert="horz" wrap="none" lIns="84417" tIns="42240" rIns="84417" bIns="42240" numCol="1" rtlCol="0" anchor="ctr" anchorCtr="0" compatLnSpc="1">
              <a:prstTxWarp prst="textNoShape">
                <a:avLst/>
              </a:prstTxWarp>
              <a:sp3d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>
                  <a:solidFill>
                    <a:schemeClr val="bg2"/>
                  </a:solidFill>
                  <a:latin typeface="+mj-lt"/>
                  <a:ea typeface="HY견고딕" panose="02030600000101010101" pitchFamily="18" charset="-127"/>
                </a:rPr>
                <a:t>3D Models Enhancement</a:t>
              </a:r>
              <a:endParaRPr lang="en-US" altLang="ko-KR" sz="1200" b="1" dirty="0">
                <a:solidFill>
                  <a:schemeClr val="bg2"/>
                </a:solidFill>
                <a:latin typeface="+mj-lt"/>
                <a:ea typeface="HY견고딕" panose="02030600000101010101" pitchFamily="18" charset="-127"/>
              </a:endParaRPr>
            </a:p>
          </p:txBody>
        </p:sp>
        <p:sp>
          <p:nvSpPr>
            <p:cNvPr id="24" name="오각형 23"/>
            <p:cNvSpPr/>
            <p:nvPr/>
          </p:nvSpPr>
          <p:spPr>
            <a:xfrm>
              <a:off x="5990998" y="3571929"/>
              <a:ext cx="3282482" cy="360000"/>
            </a:xfrm>
            <a:prstGeom prst="homePlate">
              <a:avLst>
                <a:gd name="adj" fmla="val 36185"/>
              </a:avLst>
            </a:prstGeom>
            <a:solidFill>
              <a:srgbClr val="00B0F0"/>
            </a:solidFill>
            <a:ln w="9525">
              <a:noFill/>
              <a:tailEnd type="stealth"/>
            </a:ln>
            <a:effectLst/>
            <a:scene3d>
              <a:camera prst="orthographicFront"/>
              <a:lightRig rig="threePt" dir="t"/>
            </a:scene3d>
          </p:spPr>
          <p:txBody>
            <a:bodyPr vert="horz" wrap="none" lIns="84417" tIns="42240" rIns="84417" bIns="42240" numCol="1" rtlCol="0" anchor="ctr" anchorCtr="0" compatLnSpc="1">
              <a:prstTxWarp prst="textNoShape">
                <a:avLst/>
              </a:prstTxWarp>
              <a:sp3d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>
                  <a:solidFill>
                    <a:schemeClr val="bg2"/>
                  </a:solidFill>
                  <a:ea typeface="HY견고딕" panose="02030600000101010101" pitchFamily="18" charset="-127"/>
                </a:rPr>
                <a:t>3D Models Validation</a:t>
              </a:r>
              <a:endParaRPr lang="en-US" altLang="ko-KR" sz="1200" b="1" dirty="0">
                <a:solidFill>
                  <a:schemeClr val="bg2"/>
                </a:solidFill>
                <a:ea typeface="HY견고딕" panose="02030600000101010101" pitchFamily="18" charset="-127"/>
              </a:endParaRPr>
            </a:p>
          </p:txBody>
        </p:sp>
        <p:sp>
          <p:nvSpPr>
            <p:cNvPr id="25" name="오각형 24"/>
            <p:cNvSpPr/>
            <p:nvPr/>
          </p:nvSpPr>
          <p:spPr>
            <a:xfrm>
              <a:off x="992560" y="5838545"/>
              <a:ext cx="2520280" cy="360000"/>
            </a:xfrm>
            <a:prstGeom prst="homePlate">
              <a:avLst>
                <a:gd name="adj" fmla="val 36185"/>
              </a:avLst>
            </a:prstGeom>
            <a:solidFill>
              <a:srgbClr val="0000FF"/>
            </a:solidFill>
            <a:ln w="9525">
              <a:noFill/>
              <a:tailEnd type="stealth"/>
            </a:ln>
            <a:effectLst/>
            <a:scene3d>
              <a:camera prst="orthographicFront"/>
              <a:lightRig rig="threePt" dir="t"/>
            </a:scene3d>
          </p:spPr>
          <p:txBody>
            <a:bodyPr vert="horz" wrap="none" lIns="84417" tIns="42240" rIns="84417" bIns="42240" numCol="1" rtlCol="0" anchor="ctr" anchorCtr="0" compatLnSpc="1">
              <a:prstTxWarp prst="textNoShape">
                <a:avLst/>
              </a:prstTxWarp>
              <a:sp3d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>
                  <a:solidFill>
                    <a:schemeClr val="bg2"/>
                  </a:solidFill>
                  <a:latin typeface="+mj-lt"/>
                  <a:ea typeface="HY견고딕" panose="02030600000101010101" pitchFamily="18" charset="-127"/>
                </a:rPr>
                <a:t>Cyber Plant Appication</a:t>
              </a:r>
              <a:endParaRPr lang="en-US" altLang="ko-KR" sz="1200" b="1" dirty="0">
                <a:solidFill>
                  <a:schemeClr val="bg2"/>
                </a:solidFill>
                <a:latin typeface="+mj-lt"/>
                <a:ea typeface="HY견고딕" panose="02030600000101010101" pitchFamily="18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16968" y="2789247"/>
              <a:ext cx="3287092" cy="59792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>
                  <a:solidFill>
                    <a:schemeClr val="bg1"/>
                  </a:solidFill>
                  <a:latin typeface="+mn-ea"/>
                </a:rPr>
                <a:t>3D Models Data Transformation</a:t>
              </a:r>
              <a:endParaRPr lang="en-US" altLang="ko-KR" sz="1200" dirty="0">
                <a:solidFill>
                  <a:schemeClr val="bg1"/>
                </a:solidFill>
                <a:latin typeface="+mn-ea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>
                  <a:solidFill>
                    <a:schemeClr val="bg1"/>
                  </a:solidFill>
                  <a:latin typeface="+mn-ea"/>
                </a:rPr>
                <a:t>Conversion of Format for Operating Program</a:t>
              </a:r>
              <a:endParaRPr lang="en-US" altLang="ko-KR" sz="1200" dirty="0">
                <a:solidFill>
                  <a:schemeClr val="bg1"/>
                </a:solidFill>
                <a:latin typeface="+mn-ea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>
                  <a:solidFill>
                    <a:schemeClr val="bg1"/>
                  </a:solidFill>
                  <a:latin typeface="+mn-ea"/>
                </a:rPr>
                <a:t>Piping Joint Reconstruction</a:t>
              </a:r>
              <a:endParaRPr lang="ko-KR" altLang="en-US" sz="1200" dirty="0">
                <a:latin typeface="+mn-ea"/>
              </a:endParaRPr>
            </a:p>
          </p:txBody>
        </p:sp>
        <p:sp>
          <p:nvSpPr>
            <p:cNvPr id="27" name="위쪽 화살표 26"/>
            <p:cNvSpPr/>
            <p:nvPr/>
          </p:nvSpPr>
          <p:spPr>
            <a:xfrm>
              <a:off x="4175868" y="2573223"/>
              <a:ext cx="216024" cy="216024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8" name="직선 화살표 연결선 27"/>
            <p:cNvCxnSpPr>
              <a:endCxn id="20" idx="1"/>
            </p:cNvCxnSpPr>
            <p:nvPr/>
          </p:nvCxnSpPr>
          <p:spPr>
            <a:xfrm flipV="1">
              <a:off x="2159292" y="2349761"/>
              <a:ext cx="457676" cy="7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>
              <a:off x="2159292" y="3221295"/>
              <a:ext cx="24099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flipV="1">
              <a:off x="2400286" y="2357199"/>
              <a:ext cx="0" cy="8640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672833" y="1645792"/>
              <a:ext cx="1618950" cy="370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>
                  <a:solidFill>
                    <a:srgbClr val="0000FF"/>
                  </a:solidFill>
                </a:rPr>
                <a:t>KEPCO E&amp;C</a:t>
              </a:r>
              <a:endParaRPr lang="ko-KR" alt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283672" y="434332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0000FF"/>
                  </a:solidFill>
                </a:rPr>
                <a:t>KHNP</a:t>
              </a:r>
              <a:endParaRPr lang="ko-KR" alt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33" name="구름 모양 설명선 32"/>
            <p:cNvSpPr/>
            <p:nvPr/>
          </p:nvSpPr>
          <p:spPr>
            <a:xfrm>
              <a:off x="1136576" y="1649551"/>
              <a:ext cx="1825603" cy="241145"/>
            </a:xfrm>
            <a:prstGeom prst="cloudCallout">
              <a:avLst>
                <a:gd name="adj1" fmla="val 53888"/>
                <a:gd name="adj2" fmla="val 12278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rgbClr val="0000FF"/>
                  </a:solidFill>
                </a:rPr>
                <a:t>CLASH CHECK</a:t>
              </a:r>
              <a:endParaRPr lang="ko-KR" altLang="en-US" sz="1100" b="1" dirty="0">
                <a:solidFill>
                  <a:srgbClr val="0000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86388" y="2782874"/>
              <a:ext cx="3287092" cy="59792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>
                  <a:solidFill>
                    <a:schemeClr val="bg1"/>
                  </a:solidFill>
                  <a:latin typeface="+mn-ea"/>
                </a:rPr>
                <a:t>Comparison between KHNP and A/E components data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위쪽 화살표 34"/>
            <p:cNvSpPr/>
            <p:nvPr/>
          </p:nvSpPr>
          <p:spPr>
            <a:xfrm>
              <a:off x="7473280" y="2545566"/>
              <a:ext cx="216024" cy="216024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아래쪽 화살표 35"/>
            <p:cNvSpPr/>
            <p:nvPr/>
          </p:nvSpPr>
          <p:spPr>
            <a:xfrm>
              <a:off x="4391892" y="4077072"/>
              <a:ext cx="1857252" cy="230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12840" y="1617334"/>
              <a:ext cx="1654262" cy="256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>
                  <a:solidFill>
                    <a:schemeClr val="bg1"/>
                  </a:solidFill>
                  <a:latin typeface="+mn-ea"/>
                </a:rPr>
                <a:t>SN34 Reflection</a:t>
              </a:r>
              <a:endParaRPr lang="en-US" altLang="ko-KR" sz="1200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38" name="직선 화살표 연결선 37"/>
            <p:cNvCxnSpPr>
              <a:endCxn id="37" idx="1"/>
            </p:cNvCxnSpPr>
            <p:nvPr/>
          </p:nvCxnSpPr>
          <p:spPr>
            <a:xfrm flipV="1">
              <a:off x="2969763" y="1745461"/>
              <a:ext cx="543077" cy="1037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8134" y="5398797"/>
              <a:ext cx="1207358" cy="789285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1078" y="4444848"/>
              <a:ext cx="888266" cy="919306"/>
            </a:xfrm>
            <a:prstGeom prst="rect">
              <a:avLst/>
            </a:prstGeom>
          </p:spPr>
        </p:pic>
        <p:pic>
          <p:nvPicPr>
            <p:cNvPr id="41" name="Picture 6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46" r="62072" b="8247"/>
            <a:stretch/>
          </p:blipFill>
          <p:spPr bwMode="auto">
            <a:xfrm>
              <a:off x="4032722" y="5373362"/>
              <a:ext cx="1259657" cy="814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9762" y="4463084"/>
              <a:ext cx="1252786" cy="789040"/>
            </a:xfrm>
            <a:prstGeom prst="rect">
              <a:avLst/>
            </a:prstGeom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8134" y="4393313"/>
              <a:ext cx="1207358" cy="928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1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440662"/>
            <a:ext cx="9906000" cy="139663"/>
          </a:xfrm>
          <a:prstGeom prst="rect">
            <a:avLst/>
          </a:prstGeom>
          <a:solidFill>
            <a:schemeClr val="tx2">
              <a:lumMod val="5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3429185" y="2732776"/>
            <a:ext cx="3047629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 sz="4000">
                <a:solidFill>
                  <a:schemeClr val="tx2"/>
                </a:solidFill>
              </a:rPr>
              <a:t>Introduction</a:t>
            </a:r>
            <a:endParaRPr lang="ko-KR" alt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58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FBA66A27-A166-4113-A0EF-38D5AFF06931}"/>
              </a:ext>
            </a:extLst>
          </p:cNvPr>
          <p:cNvSpPr/>
          <p:nvPr/>
        </p:nvSpPr>
        <p:spPr>
          <a:xfrm rot="5400000" flipH="1">
            <a:off x="3387713" y="163768"/>
            <a:ext cx="1244152" cy="5930253"/>
          </a:xfrm>
          <a:prstGeom prst="rect">
            <a:avLst/>
          </a:prstGeom>
          <a:solidFill>
            <a:srgbClr val="DEE7F9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80649" tIns="40325" rIns="80649" bIns="403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1588"/>
          </a:p>
        </p:txBody>
      </p:sp>
      <p:pic>
        <p:nvPicPr>
          <p:cNvPr id="4" name="그림 3" descr="물고기이(가) 표시된 사진&#10;&#10;자동 생성된 설명">
            <a:extLst>
              <a:ext uri="{FF2B5EF4-FFF2-40B4-BE49-F238E27FC236}">
                <a16:creationId xmlns:a16="http://schemas.microsoft.com/office/drawing/2014/main" id="{0EEBFD63-C15A-45F3-AC92-2FA65EA51E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867" y="3056587"/>
            <a:ext cx="5629917" cy="3806764"/>
          </a:xfrm>
          <a:custGeom>
            <a:avLst/>
            <a:gdLst>
              <a:gd name="connsiteX0" fmla="*/ 6418801 w 7820964"/>
              <a:gd name="connsiteY0" fmla="*/ 79 h 4296724"/>
              <a:gd name="connsiteX1" fmla="*/ 7415708 w 7820964"/>
              <a:gd name="connsiteY1" fmla="*/ 440464 h 4296724"/>
              <a:gd name="connsiteX2" fmla="*/ 7343448 w 7820964"/>
              <a:gd name="connsiteY2" fmla="*/ 2599240 h 4296724"/>
              <a:gd name="connsiteX3" fmla="*/ 5067250 w 7820964"/>
              <a:gd name="connsiteY3" fmla="*/ 4296724 h 4296724"/>
              <a:gd name="connsiteX4" fmla="*/ 0 w 7820964"/>
              <a:gd name="connsiteY4" fmla="*/ 4296724 h 4296724"/>
              <a:gd name="connsiteX5" fmla="*/ 5862113 w 7820964"/>
              <a:gd name="connsiteY5" fmla="*/ 133358 h 4296724"/>
              <a:gd name="connsiteX6" fmla="*/ 6418801 w 7820964"/>
              <a:gd name="connsiteY6" fmla="*/ 79 h 429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0964" h="4296724">
                <a:moveTo>
                  <a:pt x="6418801" y="79"/>
                </a:moveTo>
                <a:cubicBezTo>
                  <a:pt x="6809975" y="-4356"/>
                  <a:pt x="7156944" y="179588"/>
                  <a:pt x="7415708" y="440464"/>
                </a:cubicBezTo>
                <a:cubicBezTo>
                  <a:pt x="7933363" y="962275"/>
                  <a:pt x="8002823" y="2030190"/>
                  <a:pt x="7343448" y="2599240"/>
                </a:cubicBezTo>
                <a:lnTo>
                  <a:pt x="5067250" y="4296724"/>
                </a:lnTo>
                <a:lnTo>
                  <a:pt x="0" y="4296724"/>
                </a:lnTo>
                <a:cubicBezTo>
                  <a:pt x="1717175" y="3029188"/>
                  <a:pt x="4144848" y="1400984"/>
                  <a:pt x="5862113" y="133358"/>
                </a:cubicBezTo>
                <a:cubicBezTo>
                  <a:pt x="6054054" y="43033"/>
                  <a:pt x="6240994" y="2096"/>
                  <a:pt x="6418801" y="79"/>
                </a:cubicBezTo>
                <a:close/>
              </a:path>
            </a:pathLst>
          </a:custGeom>
        </p:spPr>
      </p:pic>
      <p:pic>
        <p:nvPicPr>
          <p:cNvPr id="12" name="그림 11" descr="텍스트, 컴퓨터이(가) 표시된 사진&#10;&#10;자동 생성된 설명">
            <a:extLst>
              <a:ext uri="{FF2B5EF4-FFF2-40B4-BE49-F238E27FC236}">
                <a16:creationId xmlns:a16="http://schemas.microsoft.com/office/drawing/2014/main" id="{16D12CA0-E093-4EB4-829D-B89161AD2E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993" y="1574757"/>
            <a:ext cx="4334067" cy="5276398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671C33A7-0774-48C8-9E28-80A8640F1F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594" y="4034133"/>
            <a:ext cx="1444836" cy="2162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14FA97-EDE6-45D4-8696-001FF080992E}"/>
              </a:ext>
            </a:extLst>
          </p:cNvPr>
          <p:cNvSpPr txBox="1"/>
          <p:nvPr/>
        </p:nvSpPr>
        <p:spPr>
          <a:xfrm>
            <a:off x="2188047" y="2703083"/>
            <a:ext cx="3592522" cy="906723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altLang="ko-KR" sz="5292" b="1">
                <a:ln w="15875">
                  <a:noFill/>
                </a:ln>
                <a:gradFill>
                  <a:gsLst>
                    <a:gs pos="0">
                      <a:srgbClr val="153A80"/>
                    </a:gs>
                    <a:gs pos="46000">
                      <a:srgbClr val="19428E"/>
                    </a:gs>
                  </a:gsLst>
                  <a:lin ang="5400000" scaled="1"/>
                </a:gradFill>
                <a:latin typeface="arial" panose="02030600000101010101" pitchFamily="18" charset="-127"/>
                <a:ea typeface="arial" panose="02030600000101010101" pitchFamily="18" charset="-127"/>
              </a:rPr>
              <a:t>Thank You</a:t>
            </a:r>
            <a:endParaRPr lang="ko-KR" altLang="en-US" sz="5292" b="1" dirty="0">
              <a:ln w="15875">
                <a:noFill/>
              </a:ln>
              <a:gradFill>
                <a:gsLst>
                  <a:gs pos="0">
                    <a:srgbClr val="153A80"/>
                  </a:gs>
                  <a:gs pos="46000">
                    <a:srgbClr val="19428E"/>
                  </a:gs>
                </a:gsLst>
                <a:lin ang="5400000" scaled="1"/>
              </a:gradFill>
              <a:latin typeface="arial" panose="02030600000101010101" pitchFamily="18" charset="-127"/>
              <a:ea typeface="arial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447" y="4021751"/>
            <a:ext cx="1332662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5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96451" y="890376"/>
            <a:ext cx="3586354" cy="369332"/>
            <a:chOff x="496451" y="890376"/>
            <a:chExt cx="3586354" cy="36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3260508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Purpose of Cyber Plant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7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8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sp>
        <p:nvSpPr>
          <p:cNvPr id="48" name="순서도: 대체 처리 47"/>
          <p:cNvSpPr/>
          <p:nvPr/>
        </p:nvSpPr>
        <p:spPr>
          <a:xfrm>
            <a:off x="288513" y="3300329"/>
            <a:ext cx="2860719" cy="406844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Existing NPP</a:t>
            </a:r>
            <a:endParaRPr lang="en-US" altLang="ko-KR" sz="1600" b="1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5" name="순서도: 대체 처리 44"/>
          <p:cNvSpPr/>
          <p:nvPr/>
        </p:nvSpPr>
        <p:spPr>
          <a:xfrm>
            <a:off x="4731656" y="3306588"/>
            <a:ext cx="4876797" cy="400585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latin typeface="+mn-ea"/>
              </a:rPr>
              <a:t>Cyber Plant</a:t>
            </a:r>
            <a:endParaRPr lang="ko-KR" altLang="en-US" sz="1600" b="1" dirty="0">
              <a:latin typeface="+mn-ea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11" y="3743597"/>
            <a:ext cx="2856422" cy="2703012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055" y="3807097"/>
            <a:ext cx="2585062" cy="2723318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9" y="41081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01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2754280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Introduction</a:t>
            </a:r>
            <a:endParaRPr lang="ko-KR" altLang="en-US" dirty="0"/>
          </a:p>
        </p:txBody>
      </p:sp>
      <p:sp>
        <p:nvSpPr>
          <p:cNvPr id="50" name="순서도: 대체 처리 49"/>
          <p:cNvSpPr/>
          <p:nvPr/>
        </p:nvSpPr>
        <p:spPr>
          <a:xfrm>
            <a:off x="7326921" y="5168756"/>
            <a:ext cx="2131002" cy="441888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Operation</a:t>
            </a:r>
            <a:endParaRPr lang="en-US" altLang="ko-KR" sz="1400" b="1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1" name="순서도: 대체 처리 50"/>
          <p:cNvSpPr/>
          <p:nvPr/>
        </p:nvSpPr>
        <p:spPr>
          <a:xfrm>
            <a:off x="7322426" y="5821223"/>
            <a:ext cx="2162969" cy="503276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</a:t>
            </a:r>
          </a:p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endParaRPr lang="en-US" altLang="ko-KR" sz="1400" b="1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288512" y="1580327"/>
            <a:ext cx="9319941" cy="1508733"/>
          </a:xfrm>
          <a:prstGeom prst="roundRect">
            <a:avLst>
              <a:gd name="adj" fmla="val 179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050" b="1"/>
          </a:p>
        </p:txBody>
      </p:sp>
      <p:sp>
        <p:nvSpPr>
          <p:cNvPr id="15" name="직사각형 14"/>
          <p:cNvSpPr/>
          <p:nvPr/>
        </p:nvSpPr>
        <p:spPr>
          <a:xfrm>
            <a:off x="223859" y="1504567"/>
            <a:ext cx="9256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80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marL="285750" indent="-180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ko-KR" sz="1600"/>
              <a:t>It is required to meet the new restricted regulation for nuclear power plant operation</a:t>
            </a:r>
          </a:p>
          <a:p>
            <a:pPr marL="285750" indent="-180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marL="285750" indent="-180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ko-KR" sz="1600"/>
              <a:t>It is needed to establish Cyber Plant to assure the safety of</a:t>
            </a:r>
            <a:r>
              <a:rPr lang="ko-KR" altLang="en-US" sz="1600"/>
              <a:t> </a:t>
            </a:r>
            <a:r>
              <a:rPr lang="en-US" altLang="ko-KR" sz="1600"/>
              <a:t>nuclear power plant operation</a:t>
            </a:r>
          </a:p>
          <a:p>
            <a:pPr marL="285750" indent="-180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marL="285750" indent="-180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ko-KR" sz="1600"/>
              <a:t>Cyber plant is 3D digitalization of existing nuclear power plant</a:t>
            </a:r>
          </a:p>
          <a:p>
            <a:pPr marL="285750" indent="-180000"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marL="285750" indent="-1800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ko-KR" sz="1600"/>
              <a:t>It can be used for Training, Effective Operation and Preventative Maintenance</a:t>
            </a:r>
          </a:p>
        </p:txBody>
      </p:sp>
      <p:sp>
        <p:nvSpPr>
          <p:cNvPr id="24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4731657" y="3739121"/>
            <a:ext cx="4876796" cy="2727793"/>
          </a:xfrm>
          <a:prstGeom prst="round2SameRect">
            <a:avLst>
              <a:gd name="adj1" fmla="val 1315"/>
              <a:gd name="adj2" fmla="val 1684"/>
            </a:avLst>
          </a:prstGeom>
          <a:noFill/>
          <a:ln w="38100" cap="rnd">
            <a:solidFill>
              <a:schemeClr val="accent3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ea typeface="arial" panose="02030600000101010101" pitchFamily="18" charset="-127"/>
            </a:endParaRPr>
          </a:p>
        </p:txBody>
      </p:sp>
      <p:sp>
        <p:nvSpPr>
          <p:cNvPr id="31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288514" y="3743597"/>
            <a:ext cx="2849452" cy="2703012"/>
          </a:xfrm>
          <a:prstGeom prst="round2SameRect">
            <a:avLst>
              <a:gd name="adj1" fmla="val 1315"/>
              <a:gd name="adj2" fmla="val 1684"/>
            </a:avLst>
          </a:prstGeom>
          <a:noFill/>
          <a:ln w="38100" cap="rnd">
            <a:solidFill>
              <a:schemeClr val="tx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ea typeface="arial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950929" y="4425210"/>
            <a:ext cx="1910563" cy="1129073"/>
            <a:chOff x="2957053" y="4312693"/>
            <a:chExt cx="1910563" cy="1129073"/>
          </a:xfrm>
        </p:grpSpPr>
        <p:sp>
          <p:nvSpPr>
            <p:cNvPr id="27" name="오른쪽 화살표 26"/>
            <p:cNvSpPr/>
            <p:nvPr/>
          </p:nvSpPr>
          <p:spPr>
            <a:xfrm>
              <a:off x="3159853" y="4312693"/>
              <a:ext cx="1589139" cy="112907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57053" y="4698279"/>
              <a:ext cx="19105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3D Digitalization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9" name="순서도: 대체 처리 28"/>
          <p:cNvSpPr/>
          <p:nvPr/>
        </p:nvSpPr>
        <p:spPr>
          <a:xfrm>
            <a:off x="7322427" y="4494864"/>
            <a:ext cx="2162969" cy="463313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System</a:t>
            </a:r>
            <a:endParaRPr lang="en-US" altLang="ko-KR" sz="1400" b="1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3" name="순서도: 대체 처리 22"/>
          <p:cNvSpPr/>
          <p:nvPr/>
        </p:nvSpPr>
        <p:spPr>
          <a:xfrm>
            <a:off x="7318717" y="3962143"/>
            <a:ext cx="2179379" cy="380505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VR System</a:t>
            </a:r>
            <a:endParaRPr lang="en-US" altLang="ko-KR" sz="1400" b="1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0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7326921" y="4425210"/>
            <a:ext cx="2162970" cy="1962890"/>
          </a:xfrm>
          <a:prstGeom prst="round2SameRect">
            <a:avLst>
              <a:gd name="adj1" fmla="val 1315"/>
              <a:gd name="adj2" fmla="val 1684"/>
            </a:avLst>
          </a:prstGeom>
          <a:noFill/>
          <a:ln w="38100" cap="rnd">
            <a:solidFill>
              <a:schemeClr val="tx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ea typeface="aria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945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9" y="41081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01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2754280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Introduction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496451" y="890376"/>
            <a:ext cx="5498737" cy="369332"/>
            <a:chOff x="496451" y="890376"/>
            <a:chExt cx="5498737" cy="36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517289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Status of SN 3&amp;4 </a:t>
              </a:r>
              <a:r>
                <a:rPr lang="en-US" altLang="ko-KR" sz="24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Cyber Plant Project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7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8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sp>
        <p:nvSpPr>
          <p:cNvPr id="9" name="순서도: 대체 처리 8"/>
          <p:cNvSpPr/>
          <p:nvPr/>
        </p:nvSpPr>
        <p:spPr>
          <a:xfrm>
            <a:off x="209343" y="1333385"/>
            <a:ext cx="9574927" cy="24815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KEPCO E&amp;C Cyber </a:t>
            </a:r>
            <a:r>
              <a:rPr lang="en-US" altLang="ko-KR" sz="11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Plant Development</a:t>
            </a:r>
            <a:endParaRPr lang="ko-KR" altLang="en-US" sz="1100" b="1" baseline="30000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순서도: 대체 처리 9"/>
          <p:cNvSpPr/>
          <p:nvPr/>
        </p:nvSpPr>
        <p:spPr>
          <a:xfrm>
            <a:off x="305285" y="1728369"/>
            <a:ext cx="2755494" cy="24815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Management Procedure</a:t>
            </a:r>
            <a:endParaRPr lang="ko-KR" altLang="en-US" sz="1000" b="1" baseline="30000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8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305285" y="2027519"/>
            <a:ext cx="2753560" cy="2597329"/>
          </a:xfrm>
          <a:prstGeom prst="round2SameRect">
            <a:avLst>
              <a:gd name="adj1" fmla="val 1459"/>
              <a:gd name="adj2" fmla="val 1479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ea typeface="arial" panose="02030600000101010101" pitchFamily="18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 rot="10800000" flipH="1">
            <a:off x="3149427" y="1767763"/>
            <a:ext cx="123379" cy="169363"/>
            <a:chOff x="3235989" y="2194590"/>
            <a:chExt cx="243453" cy="338725"/>
          </a:xfrm>
        </p:grpSpPr>
        <p:sp>
          <p:nvSpPr>
            <p:cNvPr id="40" name="이등변 삼각형 62"/>
            <p:cNvSpPr/>
            <p:nvPr/>
          </p:nvSpPr>
          <p:spPr>
            <a:xfrm rot="5400000">
              <a:off x="3136791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  <p:sp>
          <p:nvSpPr>
            <p:cNvPr id="41" name="이등변 삼각형 62"/>
            <p:cNvSpPr/>
            <p:nvPr/>
          </p:nvSpPr>
          <p:spPr>
            <a:xfrm rot="5400000">
              <a:off x="3239915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</p:grpSp>
      <p:sp>
        <p:nvSpPr>
          <p:cNvPr id="42" name="순서도: 대체 처리 41"/>
          <p:cNvSpPr/>
          <p:nvPr/>
        </p:nvSpPr>
        <p:spPr>
          <a:xfrm>
            <a:off x="3366824" y="1736759"/>
            <a:ext cx="2908686" cy="24815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Enhancement Plan</a:t>
            </a:r>
            <a:endParaRPr lang="ko-KR" altLang="en-US" sz="1000" b="1" baseline="30000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3" name="순서도: 대체 처리 42"/>
          <p:cNvSpPr/>
          <p:nvPr/>
        </p:nvSpPr>
        <p:spPr>
          <a:xfrm>
            <a:off x="6568965" y="1736759"/>
            <a:ext cx="3092618" cy="24815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Validation Process</a:t>
            </a:r>
            <a:endParaRPr lang="ko-KR" altLang="en-US" sz="1000" b="1" baseline="30000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4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3366824" y="2031557"/>
            <a:ext cx="2908686" cy="2575917"/>
          </a:xfrm>
          <a:prstGeom prst="round2SameRect">
            <a:avLst>
              <a:gd name="adj1" fmla="val 1315"/>
              <a:gd name="adj2" fmla="val 1684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ea typeface="arial" panose="02030600000101010101" pitchFamily="18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 rot="10800000" flipH="1">
            <a:off x="6351568" y="1776153"/>
            <a:ext cx="123379" cy="169363"/>
            <a:chOff x="3235989" y="2194590"/>
            <a:chExt cx="243453" cy="338725"/>
          </a:xfrm>
        </p:grpSpPr>
        <p:sp>
          <p:nvSpPr>
            <p:cNvPr id="46" name="이등변 삼각형 62"/>
            <p:cNvSpPr/>
            <p:nvPr/>
          </p:nvSpPr>
          <p:spPr>
            <a:xfrm rot="5400000">
              <a:off x="3136791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  <p:sp>
          <p:nvSpPr>
            <p:cNvPr id="47" name="이등변 삼각형 62"/>
            <p:cNvSpPr/>
            <p:nvPr/>
          </p:nvSpPr>
          <p:spPr>
            <a:xfrm rot="5400000">
              <a:off x="3239915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</p:grpSp>
      <p:sp>
        <p:nvSpPr>
          <p:cNvPr id="48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6568965" y="2047377"/>
            <a:ext cx="3095889" cy="2575917"/>
          </a:xfrm>
          <a:prstGeom prst="round2SameRect">
            <a:avLst>
              <a:gd name="adj1" fmla="val 1315"/>
              <a:gd name="adj2" fmla="val 1684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ea typeface="arial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94302" y="2042887"/>
            <a:ext cx="301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Establishment of New 3D Models</a:t>
            </a:r>
            <a:endParaRPr lang="ko-KR" altLang="en-US" sz="900" dirty="0">
              <a:ea typeface="arial" panose="02030600000101010101" pitchFamily="18" charset="-127"/>
              <a:cs typeface="Arial" panose="020B0604020202020204" pitchFamily="34" charset="0"/>
            </a:endParaRPr>
          </a:p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Standardization of Commonly used 3D Models</a:t>
            </a:r>
          </a:p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Reconstructing </a:t>
            </a:r>
            <a:r>
              <a:rPr lang="en-US" altLang="ko-KR" sz="900" dirty="0">
                <a:ea typeface="arial" panose="02030600000101010101" pitchFamily="18" charset="-127"/>
                <a:cs typeface="Arial" panose="020B0604020202020204" pitchFamily="34" charset="0"/>
              </a:rPr>
              <a:t>Piping </a:t>
            </a: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Joint Shape</a:t>
            </a:r>
          </a:p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Integration and Advanvement </a:t>
            </a:r>
            <a:endParaRPr lang="fr-FR" altLang="ko-KR" sz="900" dirty="0"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68965" y="2140173"/>
            <a:ext cx="308046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r-FR" altLang="ko-KR" sz="900" dirty="0">
                <a:ea typeface="arial" panose="02030600000101010101" pitchFamily="18" charset="-127"/>
                <a:cs typeface="Arial" panose="020B0604020202020204" pitchFamily="34" charset="0"/>
              </a:rPr>
              <a:t>Consistency Check related with </a:t>
            </a:r>
            <a:r>
              <a:rPr lang="fr-FR" altLang="ko-KR" sz="900">
                <a:ea typeface="arial" panose="02030600000101010101" pitchFamily="18" charset="-127"/>
                <a:cs typeface="Arial" panose="020B0604020202020204" pitchFamily="34" charset="0"/>
              </a:rPr>
              <a:t>Tag Numbering </a:t>
            </a:r>
            <a:r>
              <a:rPr lang="fr-FR" altLang="ko-KR" sz="900" dirty="0">
                <a:ea typeface="arial" panose="02030600000101010101" pitchFamily="18" charset="-127"/>
                <a:cs typeface="Arial" panose="020B0604020202020204" pitchFamily="34" charset="0"/>
              </a:rPr>
              <a:t>Sytem of </a:t>
            </a:r>
            <a:r>
              <a:rPr lang="fr-FR" altLang="ko-KR" sz="900">
                <a:ea typeface="arial" panose="02030600000101010101" pitchFamily="18" charset="-127"/>
                <a:cs typeface="Arial" panose="020B0604020202020204" pitchFamily="34" charset="0"/>
              </a:rPr>
              <a:t>Project Participants</a:t>
            </a:r>
            <a:endParaRPr lang="fr-FR" altLang="ko-KR" sz="900" dirty="0">
              <a:ea typeface="arial" panose="02030600000101010101" pitchFamily="18" charset="-127"/>
              <a:cs typeface="Arial" panose="020B0604020202020204" pitchFamily="34" charset="0"/>
            </a:endParaRPr>
          </a:p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Application of Colors to Applicable Components</a:t>
            </a:r>
          </a:p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Conversion and Transfer 3D Models file to Cyber Plant</a:t>
            </a:r>
            <a:endParaRPr lang="fr-FR" altLang="ko-KR" sz="900" dirty="0"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652" y="3154196"/>
            <a:ext cx="1597804" cy="136098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995" y="3154196"/>
            <a:ext cx="1060082" cy="13541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3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209343" y="1657444"/>
            <a:ext cx="9565403" cy="3057431"/>
          </a:xfrm>
          <a:prstGeom prst="round2SameRect">
            <a:avLst>
              <a:gd name="adj1" fmla="val 1459"/>
              <a:gd name="adj2" fmla="val 1479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ea typeface="arial" panose="02030600000101010101" pitchFamily="18" charset="-127"/>
            </a:endParaRPr>
          </a:p>
        </p:txBody>
      </p:sp>
      <p:pic>
        <p:nvPicPr>
          <p:cNvPr id="54" name="_x290791736" descr="DRW00002fcc360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706" y="3898655"/>
            <a:ext cx="1176807" cy="61789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_x277180880" descr="EMB0000152c452c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513" y="3898655"/>
            <a:ext cx="1212327" cy="61789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그룹 55"/>
          <p:cNvGrpSpPr/>
          <p:nvPr/>
        </p:nvGrpSpPr>
        <p:grpSpPr>
          <a:xfrm>
            <a:off x="209343" y="4806765"/>
            <a:ext cx="9577992" cy="1784536"/>
            <a:chOff x="206278" y="4806765"/>
            <a:chExt cx="9577992" cy="1784536"/>
          </a:xfrm>
        </p:grpSpPr>
        <p:sp>
          <p:nvSpPr>
            <p:cNvPr id="57" name="순서도: 대체 처리 56"/>
            <p:cNvSpPr/>
            <p:nvPr/>
          </p:nvSpPr>
          <p:spPr>
            <a:xfrm>
              <a:off x="209343" y="4806765"/>
              <a:ext cx="9574927" cy="248153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KHNP Application of Cyber Plant Technology</a:t>
              </a:r>
              <a:endParaRPr lang="ko-KR" altLang="en-US" sz="1200" b="1" baseline="30000" dirty="0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8" name="사각형: 둥근 위쪽 모서리 18">
              <a:extLst>
                <a:ext uri="{FF2B5EF4-FFF2-40B4-BE49-F238E27FC236}">
                  <a16:creationId xmlns:a16="http://schemas.microsoft.com/office/drawing/2014/main" id="{7B840517-0588-4745-B269-6BBCCF504168}"/>
                </a:ext>
              </a:extLst>
            </p:cNvPr>
            <p:cNvSpPr/>
            <p:nvPr/>
          </p:nvSpPr>
          <p:spPr>
            <a:xfrm>
              <a:off x="206278" y="5135298"/>
              <a:ext cx="9568468" cy="1456003"/>
            </a:xfrm>
            <a:prstGeom prst="round2SameRect">
              <a:avLst>
                <a:gd name="adj1" fmla="val 3056"/>
                <a:gd name="adj2" fmla="val 2756"/>
              </a:avLst>
            </a:prstGeom>
            <a:noFill/>
            <a:ln w="38100" cap="rnd">
              <a:solidFill>
                <a:schemeClr val="accent3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ea typeface="arial" panose="02030600000101010101" pitchFamily="18" charset="-127"/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7375209" y="5195258"/>
              <a:ext cx="2289646" cy="1290687"/>
              <a:chOff x="7375209" y="5195258"/>
              <a:chExt cx="2289646" cy="1290687"/>
            </a:xfrm>
          </p:grpSpPr>
          <p:pic>
            <p:nvPicPr>
              <p:cNvPr id="68" name="_x598187008" descr="EMB00002fcc366c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3243" y="5502117"/>
                <a:ext cx="2253707" cy="983828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순서도: 대체 처리 68"/>
              <p:cNvSpPr/>
              <p:nvPr/>
            </p:nvSpPr>
            <p:spPr>
              <a:xfrm>
                <a:off x="7375209" y="5195258"/>
                <a:ext cx="2289646" cy="248153"/>
              </a:xfrm>
              <a:prstGeom prst="flowChartAlternate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b="1" dirty="0">
                    <a:solidFill>
                      <a:schemeClr val="bg1"/>
                    </a:solidFill>
                    <a:ea typeface="arial" panose="02030600000101010101" pitchFamily="18" charset="-127"/>
                    <a:cs typeface="Arial" panose="020B0604020202020204" pitchFamily="34" charset="0"/>
                  </a:rPr>
                  <a:t>Information HUB</a:t>
                </a:r>
                <a:endParaRPr lang="ko-KR" altLang="en-US" sz="900" b="1" baseline="30000" dirty="0">
                  <a:solidFill>
                    <a:schemeClr val="bg1"/>
                  </a:solidFill>
                  <a:ea typeface="arial" panose="02030600000101010101" pitchFamily="18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3811325" y="5195258"/>
              <a:ext cx="2967445" cy="1287317"/>
              <a:chOff x="4330082" y="5195258"/>
              <a:chExt cx="2967445" cy="1287317"/>
            </a:xfrm>
          </p:grpSpPr>
          <p:pic>
            <p:nvPicPr>
              <p:cNvPr id="66" name="_x598185728" descr="DRW00002fcc3678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1713" y="5503371"/>
                <a:ext cx="2935814" cy="97920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순서도: 대체 처리 66"/>
              <p:cNvSpPr/>
              <p:nvPr/>
            </p:nvSpPr>
            <p:spPr>
              <a:xfrm>
                <a:off x="4330082" y="5195258"/>
                <a:ext cx="2967445" cy="248153"/>
              </a:xfrm>
              <a:prstGeom prst="flowChartAlternate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b="1" dirty="0">
                    <a:solidFill>
                      <a:schemeClr val="bg1"/>
                    </a:solidFill>
                    <a:ea typeface="arial" panose="02030600000101010101" pitchFamily="18" charset="-127"/>
                    <a:cs typeface="Arial" panose="020B0604020202020204" pitchFamily="34" charset="0"/>
                  </a:rPr>
                  <a:t>Device Disassemble on Decommissioning Phase</a:t>
                </a:r>
                <a:endParaRPr lang="ko-KR" altLang="en-US" sz="900" b="1" baseline="30000" dirty="0">
                  <a:solidFill>
                    <a:schemeClr val="bg1"/>
                  </a:solidFill>
                  <a:ea typeface="arial" panose="02030600000101010101" pitchFamily="18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>
              <a:off x="293410" y="5195258"/>
              <a:ext cx="2921476" cy="1274286"/>
              <a:chOff x="1330925" y="5195258"/>
              <a:chExt cx="2921476" cy="1274286"/>
            </a:xfrm>
          </p:grpSpPr>
          <p:sp>
            <p:nvSpPr>
              <p:cNvPr id="64" name="순서도: 대체 처리 63"/>
              <p:cNvSpPr/>
              <p:nvPr/>
            </p:nvSpPr>
            <p:spPr>
              <a:xfrm>
                <a:off x="1330925" y="5195258"/>
                <a:ext cx="2921476" cy="248153"/>
              </a:xfrm>
              <a:prstGeom prst="flowChartAlternate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b="1">
                    <a:solidFill>
                      <a:schemeClr val="bg1"/>
                    </a:solidFill>
                    <a:ea typeface="arial" panose="02030600000101010101" pitchFamily="18" charset="-127"/>
                    <a:cs typeface="Arial" panose="020B0604020202020204" pitchFamily="34" charset="0"/>
                  </a:rPr>
                  <a:t>VR Application </a:t>
                </a:r>
                <a:r>
                  <a:rPr lang="en-US" altLang="ko-KR" sz="900" b="1" dirty="0">
                    <a:solidFill>
                      <a:schemeClr val="bg1"/>
                    </a:solidFill>
                    <a:ea typeface="arial" panose="02030600000101010101" pitchFamily="18" charset="-127"/>
                    <a:cs typeface="Arial" panose="020B0604020202020204" pitchFamily="34" charset="0"/>
                  </a:rPr>
                  <a:t>on Operation Phase</a:t>
                </a:r>
                <a:endParaRPr lang="ko-KR" altLang="en-US" sz="900" b="1" baseline="30000" dirty="0">
                  <a:solidFill>
                    <a:schemeClr val="bg1"/>
                  </a:solidFill>
                  <a:ea typeface="arial" panose="02030600000101010101" pitchFamily="18" charset="-127"/>
                  <a:cs typeface="Arial" panose="020B0604020202020204" pitchFamily="34" charset="0"/>
                </a:endParaRPr>
              </a:p>
            </p:txBody>
          </p:sp>
          <p:pic>
            <p:nvPicPr>
              <p:cNvPr id="65" name="_x598187488" descr="EMB00002fcc367b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330925" y="5503371"/>
                <a:ext cx="2905788" cy="966173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7072" y="5663121"/>
              <a:ext cx="400356" cy="400356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1386" y="5696599"/>
              <a:ext cx="400356" cy="400356"/>
            </a:xfrm>
            <a:prstGeom prst="rect">
              <a:avLst/>
            </a:prstGeom>
          </p:spPr>
        </p:pic>
      </p:grpSp>
      <p:sp>
        <p:nvSpPr>
          <p:cNvPr id="70" name="TextBox 69"/>
          <p:cNvSpPr txBox="1"/>
          <p:nvPr/>
        </p:nvSpPr>
        <p:spPr>
          <a:xfrm>
            <a:off x="336475" y="2067491"/>
            <a:ext cx="2815010" cy="115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Model File Numbering System</a:t>
            </a:r>
            <a:endParaRPr lang="ko-KR" altLang="en-US" sz="900" dirty="0">
              <a:ea typeface="arial" panose="02030600000101010101" pitchFamily="18" charset="-127"/>
              <a:cs typeface="Arial" panose="020B0604020202020204" pitchFamily="34" charset="0"/>
            </a:endParaRPr>
          </a:p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Components Numbering System</a:t>
            </a:r>
            <a:endParaRPr lang="ko-KR" altLang="en-US" sz="900" dirty="0">
              <a:ea typeface="arial" panose="02030600000101010101" pitchFamily="18" charset="-127"/>
              <a:cs typeface="Arial" panose="020B0604020202020204" pitchFamily="34" charset="0"/>
            </a:endParaRPr>
          </a:p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Components Propertites</a:t>
            </a:r>
          </a:p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Color of 3D Models </a:t>
            </a:r>
            <a:endParaRPr lang="fr-FR" altLang="ko-KR" sz="900" dirty="0"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89" y="3300702"/>
            <a:ext cx="2544306" cy="1137192"/>
          </a:xfrm>
          <a:prstGeom prst="rect">
            <a:avLst/>
          </a:prstGeom>
        </p:spPr>
      </p:pic>
      <p:sp>
        <p:nvSpPr>
          <p:cNvPr id="75" name="직사각형 74"/>
          <p:cNvSpPr/>
          <p:nvPr/>
        </p:nvSpPr>
        <p:spPr>
          <a:xfrm>
            <a:off x="3565706" y="3259598"/>
            <a:ext cx="2388050" cy="554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그룹 77"/>
          <p:cNvGrpSpPr/>
          <p:nvPr/>
        </p:nvGrpSpPr>
        <p:grpSpPr>
          <a:xfrm>
            <a:off x="3681629" y="3311906"/>
            <a:ext cx="861761" cy="446900"/>
            <a:chOff x="3629094" y="3376583"/>
            <a:chExt cx="861761" cy="446900"/>
          </a:xfrm>
        </p:grpSpPr>
        <p:sp>
          <p:nvSpPr>
            <p:cNvPr id="76" name="타원 75"/>
            <p:cNvSpPr/>
            <p:nvPr/>
          </p:nvSpPr>
          <p:spPr>
            <a:xfrm>
              <a:off x="3629094" y="3376583"/>
              <a:ext cx="851815" cy="44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639040" y="3422948"/>
              <a:ext cx="85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>
                  <a:solidFill>
                    <a:schemeClr val="bg1"/>
                  </a:solidFill>
                </a:rPr>
                <a:t>Existing </a:t>
              </a:r>
            </a:p>
            <a:p>
              <a:pPr algn="ctr"/>
              <a:r>
                <a:rPr lang="en-US" altLang="ko-KR" sz="800" b="1">
                  <a:solidFill>
                    <a:schemeClr val="bg1"/>
                  </a:solidFill>
                </a:rPr>
                <a:t>3D Models</a:t>
              </a:r>
              <a:endParaRPr lang="ko-KR" altLang="en-US" sz="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4678102" y="3304098"/>
            <a:ext cx="1248712" cy="446900"/>
            <a:chOff x="3390839" y="3376583"/>
            <a:chExt cx="1248712" cy="446900"/>
          </a:xfrm>
        </p:grpSpPr>
        <p:sp>
          <p:nvSpPr>
            <p:cNvPr id="80" name="타원 79"/>
            <p:cNvSpPr/>
            <p:nvPr/>
          </p:nvSpPr>
          <p:spPr>
            <a:xfrm>
              <a:off x="3629095" y="3376583"/>
              <a:ext cx="813800" cy="44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390839" y="3426702"/>
              <a:ext cx="1248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>
                  <a:solidFill>
                    <a:schemeClr val="bg1"/>
                  </a:solidFill>
                </a:rPr>
                <a:t>New </a:t>
              </a:r>
            </a:p>
            <a:p>
              <a:pPr algn="ctr"/>
              <a:r>
                <a:rPr lang="en-US" altLang="ko-KR" sz="800" b="1">
                  <a:solidFill>
                    <a:schemeClr val="bg1"/>
                  </a:solidFill>
                </a:rPr>
                <a:t>3D Models</a:t>
              </a:r>
              <a:endParaRPr lang="ko-KR" altLang="en-US" sz="800" b="1">
                <a:solidFill>
                  <a:schemeClr val="bg1"/>
                </a:solidFill>
              </a:endParaRPr>
            </a:p>
          </p:txBody>
        </p:sp>
      </p:grpSp>
      <p:sp>
        <p:nvSpPr>
          <p:cNvPr id="82" name="덧셈 기호 81"/>
          <p:cNvSpPr/>
          <p:nvPr/>
        </p:nvSpPr>
        <p:spPr>
          <a:xfrm>
            <a:off x="4611874" y="3399447"/>
            <a:ext cx="246259" cy="277418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21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9" y="41081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01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2754280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Introduction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496451" y="890376"/>
            <a:ext cx="5498737" cy="369332"/>
            <a:chOff x="496451" y="890376"/>
            <a:chExt cx="5498737" cy="36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517289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Status of SN 3&amp;4 </a:t>
              </a:r>
              <a:r>
                <a:rPr lang="en-US" altLang="ko-KR" sz="24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Cyber Plant Project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7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8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sp>
        <p:nvSpPr>
          <p:cNvPr id="9" name="순서도: 대체 처리 8"/>
          <p:cNvSpPr/>
          <p:nvPr/>
        </p:nvSpPr>
        <p:spPr>
          <a:xfrm>
            <a:off x="209343" y="1333385"/>
            <a:ext cx="9574927" cy="24815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KEPCO E&amp;C Cyber </a:t>
            </a:r>
            <a:r>
              <a:rPr lang="en-US" altLang="ko-KR" sz="11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Plant Development</a:t>
            </a:r>
            <a:endParaRPr lang="ko-KR" altLang="en-US" sz="1100" b="1" baseline="30000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순서도: 대체 처리 9"/>
          <p:cNvSpPr/>
          <p:nvPr/>
        </p:nvSpPr>
        <p:spPr>
          <a:xfrm>
            <a:off x="305285" y="1728369"/>
            <a:ext cx="2755494" cy="24815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Management Procedure</a:t>
            </a:r>
            <a:endParaRPr lang="ko-KR" altLang="en-US" sz="1000" b="1" baseline="30000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8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305285" y="2027519"/>
            <a:ext cx="2753560" cy="2597329"/>
          </a:xfrm>
          <a:prstGeom prst="round2SameRect">
            <a:avLst>
              <a:gd name="adj1" fmla="val 1459"/>
              <a:gd name="adj2" fmla="val 1479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ea typeface="arial" panose="02030600000101010101" pitchFamily="18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 rot="10800000" flipH="1">
            <a:off x="3149427" y="1767763"/>
            <a:ext cx="123379" cy="169363"/>
            <a:chOff x="3235989" y="2194590"/>
            <a:chExt cx="243453" cy="338725"/>
          </a:xfrm>
        </p:grpSpPr>
        <p:sp>
          <p:nvSpPr>
            <p:cNvPr id="40" name="이등변 삼각형 62"/>
            <p:cNvSpPr/>
            <p:nvPr/>
          </p:nvSpPr>
          <p:spPr>
            <a:xfrm rot="5400000">
              <a:off x="3136791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  <p:sp>
          <p:nvSpPr>
            <p:cNvPr id="41" name="이등변 삼각형 62"/>
            <p:cNvSpPr/>
            <p:nvPr/>
          </p:nvSpPr>
          <p:spPr>
            <a:xfrm rot="5400000">
              <a:off x="3239915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</p:grpSp>
      <p:sp>
        <p:nvSpPr>
          <p:cNvPr id="42" name="순서도: 대체 처리 41"/>
          <p:cNvSpPr/>
          <p:nvPr/>
        </p:nvSpPr>
        <p:spPr>
          <a:xfrm>
            <a:off x="3366824" y="1736759"/>
            <a:ext cx="2908686" cy="24815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Enhancement Plan</a:t>
            </a:r>
            <a:endParaRPr lang="ko-KR" altLang="en-US" sz="1000" b="1" baseline="30000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3" name="순서도: 대체 처리 42"/>
          <p:cNvSpPr/>
          <p:nvPr/>
        </p:nvSpPr>
        <p:spPr>
          <a:xfrm>
            <a:off x="6568965" y="1736759"/>
            <a:ext cx="3092618" cy="24815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rPr>
              <a:t>Validation Process</a:t>
            </a:r>
            <a:endParaRPr lang="ko-KR" altLang="en-US" sz="1000" b="1" baseline="30000" dirty="0">
              <a:solidFill>
                <a:schemeClr val="bg1"/>
              </a:solidFill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4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3366824" y="2031557"/>
            <a:ext cx="2908686" cy="2575917"/>
          </a:xfrm>
          <a:prstGeom prst="round2SameRect">
            <a:avLst>
              <a:gd name="adj1" fmla="val 1315"/>
              <a:gd name="adj2" fmla="val 1684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ea typeface="arial" panose="02030600000101010101" pitchFamily="18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 rot="10800000" flipH="1">
            <a:off x="6351568" y="1776153"/>
            <a:ext cx="123379" cy="169363"/>
            <a:chOff x="3235989" y="2194590"/>
            <a:chExt cx="243453" cy="338725"/>
          </a:xfrm>
        </p:grpSpPr>
        <p:sp>
          <p:nvSpPr>
            <p:cNvPr id="46" name="이등변 삼각형 62"/>
            <p:cNvSpPr/>
            <p:nvPr/>
          </p:nvSpPr>
          <p:spPr>
            <a:xfrm rot="5400000">
              <a:off x="3136791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  <p:sp>
          <p:nvSpPr>
            <p:cNvPr id="47" name="이등변 삼각형 62"/>
            <p:cNvSpPr/>
            <p:nvPr/>
          </p:nvSpPr>
          <p:spPr>
            <a:xfrm rot="5400000">
              <a:off x="3239915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</p:grpSp>
      <p:sp>
        <p:nvSpPr>
          <p:cNvPr id="48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6568965" y="2047377"/>
            <a:ext cx="3095889" cy="2575917"/>
          </a:xfrm>
          <a:prstGeom prst="round2SameRect">
            <a:avLst>
              <a:gd name="adj1" fmla="val 1315"/>
              <a:gd name="adj2" fmla="val 1684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ea typeface="arial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94302" y="2042887"/>
            <a:ext cx="301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Establishment of New 3D Models</a:t>
            </a:r>
            <a:endParaRPr lang="ko-KR" altLang="en-US" sz="900" dirty="0">
              <a:ea typeface="arial" panose="02030600000101010101" pitchFamily="18" charset="-127"/>
              <a:cs typeface="Arial" panose="020B0604020202020204" pitchFamily="34" charset="0"/>
            </a:endParaRPr>
          </a:p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Standardization of Commonly used 3D Models</a:t>
            </a:r>
          </a:p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Reconstructing </a:t>
            </a:r>
            <a:r>
              <a:rPr lang="en-US" altLang="ko-KR" sz="900" dirty="0">
                <a:ea typeface="arial" panose="02030600000101010101" pitchFamily="18" charset="-127"/>
                <a:cs typeface="Arial" panose="020B0604020202020204" pitchFamily="34" charset="0"/>
              </a:rPr>
              <a:t>Piping </a:t>
            </a: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Joint Shape</a:t>
            </a:r>
          </a:p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Integration and Advanvement </a:t>
            </a:r>
            <a:endParaRPr lang="fr-FR" altLang="ko-KR" sz="900" dirty="0"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68965" y="2140173"/>
            <a:ext cx="308046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r-FR" altLang="ko-KR" sz="900" dirty="0">
                <a:ea typeface="arial" panose="02030600000101010101" pitchFamily="18" charset="-127"/>
                <a:cs typeface="Arial" panose="020B0604020202020204" pitchFamily="34" charset="0"/>
              </a:rPr>
              <a:t>Consistency Check related with Tag Nubering Sytem of </a:t>
            </a:r>
            <a:r>
              <a:rPr lang="fr-FR" altLang="ko-KR" sz="900">
                <a:ea typeface="arial" panose="02030600000101010101" pitchFamily="18" charset="-127"/>
                <a:cs typeface="Arial" panose="020B0604020202020204" pitchFamily="34" charset="0"/>
              </a:rPr>
              <a:t>Project Participants</a:t>
            </a:r>
            <a:endParaRPr lang="fr-FR" altLang="ko-KR" sz="900" dirty="0">
              <a:ea typeface="arial" panose="02030600000101010101" pitchFamily="18" charset="-127"/>
              <a:cs typeface="Arial" panose="020B0604020202020204" pitchFamily="34" charset="0"/>
            </a:endParaRPr>
          </a:p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Application of Colors to Applicable Components</a:t>
            </a:r>
          </a:p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Conversion and Transfer 3D Models file to Cyber Plant</a:t>
            </a:r>
            <a:endParaRPr lang="fr-FR" altLang="ko-KR" sz="900" dirty="0"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652" y="3154196"/>
            <a:ext cx="1597804" cy="136098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995" y="3154196"/>
            <a:ext cx="1060082" cy="13541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3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209343" y="1657444"/>
            <a:ext cx="9565403" cy="3057431"/>
          </a:xfrm>
          <a:prstGeom prst="round2SameRect">
            <a:avLst>
              <a:gd name="adj1" fmla="val 1459"/>
              <a:gd name="adj2" fmla="val 1479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ea typeface="arial" panose="02030600000101010101" pitchFamily="18" charset="-127"/>
            </a:endParaRPr>
          </a:p>
        </p:txBody>
      </p:sp>
      <p:pic>
        <p:nvPicPr>
          <p:cNvPr id="54" name="_x290791736" descr="DRW00002fcc360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706" y="3898655"/>
            <a:ext cx="1176807" cy="61789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_x277180880" descr="EMB0000152c452c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513" y="3898655"/>
            <a:ext cx="1212327" cy="61789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그룹 55"/>
          <p:cNvGrpSpPr/>
          <p:nvPr/>
        </p:nvGrpSpPr>
        <p:grpSpPr>
          <a:xfrm>
            <a:off x="209343" y="4806765"/>
            <a:ext cx="9577992" cy="1784536"/>
            <a:chOff x="206278" y="4806765"/>
            <a:chExt cx="9577992" cy="1784536"/>
          </a:xfrm>
        </p:grpSpPr>
        <p:sp>
          <p:nvSpPr>
            <p:cNvPr id="57" name="순서도: 대체 처리 56"/>
            <p:cNvSpPr/>
            <p:nvPr/>
          </p:nvSpPr>
          <p:spPr>
            <a:xfrm>
              <a:off x="209343" y="4806765"/>
              <a:ext cx="9574927" cy="248153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arial" panose="02030600000101010101" pitchFamily="18" charset="-127"/>
                  <a:cs typeface="Arial" panose="020B0604020202020204" pitchFamily="34" charset="0"/>
                </a:rPr>
                <a:t>KHNP Application of Cyber Plant Technology</a:t>
              </a:r>
              <a:endParaRPr lang="ko-KR" altLang="en-US" sz="1200" b="1" baseline="30000" dirty="0">
                <a:solidFill>
                  <a:schemeClr val="bg1"/>
                </a:solidFill>
                <a:ea typeface="arial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8" name="사각형: 둥근 위쪽 모서리 18">
              <a:extLst>
                <a:ext uri="{FF2B5EF4-FFF2-40B4-BE49-F238E27FC236}">
                  <a16:creationId xmlns:a16="http://schemas.microsoft.com/office/drawing/2014/main" id="{7B840517-0588-4745-B269-6BBCCF504168}"/>
                </a:ext>
              </a:extLst>
            </p:cNvPr>
            <p:cNvSpPr/>
            <p:nvPr/>
          </p:nvSpPr>
          <p:spPr>
            <a:xfrm>
              <a:off x="206278" y="5135298"/>
              <a:ext cx="9568468" cy="1456003"/>
            </a:xfrm>
            <a:prstGeom prst="round2SameRect">
              <a:avLst>
                <a:gd name="adj1" fmla="val 3056"/>
                <a:gd name="adj2" fmla="val 2756"/>
              </a:avLst>
            </a:prstGeom>
            <a:noFill/>
            <a:ln w="38100" cap="rnd">
              <a:solidFill>
                <a:schemeClr val="accent3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ea typeface="arial" panose="02030600000101010101" pitchFamily="18" charset="-127"/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7375209" y="5195258"/>
              <a:ext cx="2289646" cy="1290687"/>
              <a:chOff x="7375209" y="5195258"/>
              <a:chExt cx="2289646" cy="1290687"/>
            </a:xfrm>
          </p:grpSpPr>
          <p:pic>
            <p:nvPicPr>
              <p:cNvPr id="68" name="_x598187008" descr="EMB00002fcc366c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3243" y="5502117"/>
                <a:ext cx="2253707" cy="983828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순서도: 대체 처리 68"/>
              <p:cNvSpPr/>
              <p:nvPr/>
            </p:nvSpPr>
            <p:spPr>
              <a:xfrm>
                <a:off x="7375209" y="5195258"/>
                <a:ext cx="2289646" cy="248153"/>
              </a:xfrm>
              <a:prstGeom prst="flowChartAlternate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b="1" dirty="0">
                    <a:solidFill>
                      <a:schemeClr val="tx1"/>
                    </a:solidFill>
                    <a:ea typeface="arial" panose="02030600000101010101" pitchFamily="18" charset="-127"/>
                    <a:cs typeface="Arial" panose="020B0604020202020204" pitchFamily="34" charset="0"/>
                  </a:rPr>
                  <a:t>Information HUB</a:t>
                </a:r>
                <a:endParaRPr lang="ko-KR" altLang="en-US" sz="1000" b="1" baseline="30000" dirty="0">
                  <a:solidFill>
                    <a:schemeClr val="tx1"/>
                  </a:solidFill>
                  <a:ea typeface="arial" panose="02030600000101010101" pitchFamily="18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3811325" y="5195258"/>
              <a:ext cx="2967445" cy="1287317"/>
              <a:chOff x="4330082" y="5195258"/>
              <a:chExt cx="2967445" cy="1287317"/>
            </a:xfrm>
          </p:grpSpPr>
          <p:pic>
            <p:nvPicPr>
              <p:cNvPr id="66" name="_x598185728" descr="DRW00002fcc3678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1713" y="5503371"/>
                <a:ext cx="2935814" cy="97920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순서도: 대체 처리 66"/>
              <p:cNvSpPr/>
              <p:nvPr/>
            </p:nvSpPr>
            <p:spPr>
              <a:xfrm>
                <a:off x="4330082" y="5195258"/>
                <a:ext cx="2967445" cy="248153"/>
              </a:xfrm>
              <a:prstGeom prst="flowChartAlternate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b="1" dirty="0">
                    <a:solidFill>
                      <a:schemeClr val="tx1"/>
                    </a:solidFill>
                    <a:ea typeface="arial" panose="02030600000101010101" pitchFamily="18" charset="-127"/>
                    <a:cs typeface="Arial" panose="020B0604020202020204" pitchFamily="34" charset="0"/>
                  </a:rPr>
                  <a:t>Device Disassemble on Decommissioning Phase</a:t>
                </a:r>
                <a:endParaRPr lang="ko-KR" altLang="en-US" sz="900" b="1" baseline="30000" dirty="0">
                  <a:solidFill>
                    <a:schemeClr val="tx1"/>
                  </a:solidFill>
                  <a:ea typeface="arial" panose="02030600000101010101" pitchFamily="18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>
              <a:off x="293410" y="5195258"/>
              <a:ext cx="2921476" cy="1274286"/>
              <a:chOff x="1330925" y="5195258"/>
              <a:chExt cx="2921476" cy="1274286"/>
            </a:xfrm>
          </p:grpSpPr>
          <p:sp>
            <p:nvSpPr>
              <p:cNvPr id="64" name="순서도: 대체 처리 63"/>
              <p:cNvSpPr/>
              <p:nvPr/>
            </p:nvSpPr>
            <p:spPr>
              <a:xfrm>
                <a:off x="1330925" y="5195258"/>
                <a:ext cx="2921476" cy="248153"/>
              </a:xfrm>
              <a:prstGeom prst="flowChartAlternate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b="1">
                    <a:solidFill>
                      <a:schemeClr val="tx1"/>
                    </a:solidFill>
                    <a:ea typeface="arial" panose="02030600000101010101" pitchFamily="18" charset="-127"/>
                    <a:cs typeface="Arial" panose="020B0604020202020204" pitchFamily="34" charset="0"/>
                  </a:rPr>
                  <a:t>VR Application </a:t>
                </a:r>
                <a:r>
                  <a:rPr lang="en-US" altLang="ko-KR" sz="1000" b="1" dirty="0">
                    <a:solidFill>
                      <a:schemeClr val="tx1"/>
                    </a:solidFill>
                    <a:ea typeface="arial" panose="02030600000101010101" pitchFamily="18" charset="-127"/>
                    <a:cs typeface="Arial" panose="020B0604020202020204" pitchFamily="34" charset="0"/>
                  </a:rPr>
                  <a:t>on Operation Phase</a:t>
                </a:r>
                <a:endParaRPr lang="ko-KR" altLang="en-US" sz="1000" b="1" baseline="30000" dirty="0">
                  <a:solidFill>
                    <a:schemeClr val="tx1"/>
                  </a:solidFill>
                  <a:ea typeface="arial" panose="02030600000101010101" pitchFamily="18" charset="-127"/>
                  <a:cs typeface="Arial" panose="020B0604020202020204" pitchFamily="34" charset="0"/>
                </a:endParaRPr>
              </a:p>
            </p:txBody>
          </p:sp>
          <p:pic>
            <p:nvPicPr>
              <p:cNvPr id="65" name="_x598187488" descr="EMB00002fcc367b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330925" y="5503371"/>
                <a:ext cx="2905788" cy="966173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7072" y="5663121"/>
              <a:ext cx="400356" cy="400356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1386" y="5696599"/>
              <a:ext cx="400356" cy="400356"/>
            </a:xfrm>
            <a:prstGeom prst="rect">
              <a:avLst/>
            </a:prstGeom>
          </p:spPr>
        </p:pic>
      </p:grpSp>
      <p:sp>
        <p:nvSpPr>
          <p:cNvPr id="70" name="TextBox 69"/>
          <p:cNvSpPr txBox="1"/>
          <p:nvPr/>
        </p:nvSpPr>
        <p:spPr>
          <a:xfrm>
            <a:off x="336475" y="2067491"/>
            <a:ext cx="2815010" cy="115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Model File Numbering System</a:t>
            </a:r>
            <a:endParaRPr lang="ko-KR" altLang="en-US" sz="900" dirty="0">
              <a:ea typeface="arial" panose="02030600000101010101" pitchFamily="18" charset="-127"/>
              <a:cs typeface="Arial" panose="020B0604020202020204" pitchFamily="34" charset="0"/>
            </a:endParaRPr>
          </a:p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Components Numbering System</a:t>
            </a:r>
            <a:endParaRPr lang="ko-KR" altLang="en-US" sz="900" dirty="0">
              <a:ea typeface="arial" panose="02030600000101010101" pitchFamily="18" charset="-127"/>
              <a:cs typeface="Arial" panose="020B0604020202020204" pitchFamily="34" charset="0"/>
            </a:endParaRPr>
          </a:p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Components Propertites</a:t>
            </a:r>
          </a:p>
          <a:p>
            <a:pPr marL="85725" indent="-857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900">
                <a:ea typeface="arial" panose="02030600000101010101" pitchFamily="18" charset="-127"/>
                <a:cs typeface="Arial" panose="020B0604020202020204" pitchFamily="34" charset="0"/>
              </a:rPr>
              <a:t>Color of 3D Models </a:t>
            </a:r>
            <a:endParaRPr lang="fr-FR" altLang="ko-KR" sz="900" dirty="0">
              <a:ea typeface="arial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89" y="3300702"/>
            <a:ext cx="2544306" cy="1137192"/>
          </a:xfrm>
          <a:prstGeom prst="rect">
            <a:avLst/>
          </a:prstGeom>
        </p:spPr>
      </p:pic>
      <p:sp>
        <p:nvSpPr>
          <p:cNvPr id="75" name="직사각형 74"/>
          <p:cNvSpPr/>
          <p:nvPr/>
        </p:nvSpPr>
        <p:spPr>
          <a:xfrm>
            <a:off x="3565706" y="3259598"/>
            <a:ext cx="2388050" cy="554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그룹 77"/>
          <p:cNvGrpSpPr/>
          <p:nvPr/>
        </p:nvGrpSpPr>
        <p:grpSpPr>
          <a:xfrm>
            <a:off x="3681629" y="3311906"/>
            <a:ext cx="861761" cy="446900"/>
            <a:chOff x="3629094" y="3376583"/>
            <a:chExt cx="861761" cy="446900"/>
          </a:xfrm>
        </p:grpSpPr>
        <p:sp>
          <p:nvSpPr>
            <p:cNvPr id="76" name="타원 75"/>
            <p:cNvSpPr/>
            <p:nvPr/>
          </p:nvSpPr>
          <p:spPr>
            <a:xfrm>
              <a:off x="3629094" y="3376583"/>
              <a:ext cx="851815" cy="44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639040" y="3422948"/>
              <a:ext cx="85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>
                  <a:solidFill>
                    <a:schemeClr val="bg1"/>
                  </a:solidFill>
                </a:rPr>
                <a:t>Existing </a:t>
              </a:r>
            </a:p>
            <a:p>
              <a:pPr algn="ctr"/>
              <a:r>
                <a:rPr lang="en-US" altLang="ko-KR" sz="800" b="1">
                  <a:solidFill>
                    <a:schemeClr val="bg1"/>
                  </a:solidFill>
                </a:rPr>
                <a:t>3D Models</a:t>
              </a:r>
              <a:endParaRPr lang="ko-KR" altLang="en-US" sz="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4678102" y="3304098"/>
            <a:ext cx="1248712" cy="446900"/>
            <a:chOff x="3390839" y="3376583"/>
            <a:chExt cx="1248712" cy="446900"/>
          </a:xfrm>
        </p:grpSpPr>
        <p:sp>
          <p:nvSpPr>
            <p:cNvPr id="80" name="타원 79"/>
            <p:cNvSpPr/>
            <p:nvPr/>
          </p:nvSpPr>
          <p:spPr>
            <a:xfrm>
              <a:off x="3629095" y="3376583"/>
              <a:ext cx="813800" cy="44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390839" y="3426702"/>
              <a:ext cx="1248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>
                  <a:solidFill>
                    <a:schemeClr val="bg1"/>
                  </a:solidFill>
                </a:rPr>
                <a:t>New </a:t>
              </a:r>
            </a:p>
            <a:p>
              <a:pPr algn="ctr"/>
              <a:r>
                <a:rPr lang="en-US" altLang="ko-KR" sz="800" b="1">
                  <a:solidFill>
                    <a:schemeClr val="bg1"/>
                  </a:solidFill>
                </a:rPr>
                <a:t>3D Models</a:t>
              </a:r>
              <a:endParaRPr lang="ko-KR" altLang="en-US" sz="800" b="1">
                <a:solidFill>
                  <a:schemeClr val="bg1"/>
                </a:solidFill>
              </a:endParaRPr>
            </a:p>
          </p:txBody>
        </p:sp>
      </p:grpSp>
      <p:sp>
        <p:nvSpPr>
          <p:cNvPr id="82" name="덧셈 기호 81"/>
          <p:cNvSpPr/>
          <p:nvPr/>
        </p:nvSpPr>
        <p:spPr>
          <a:xfrm>
            <a:off x="4611874" y="3399447"/>
            <a:ext cx="246259" cy="277418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84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440662"/>
            <a:ext cx="9906000" cy="139663"/>
          </a:xfrm>
          <a:prstGeom prst="rect">
            <a:avLst/>
          </a:prstGeom>
          <a:solidFill>
            <a:schemeClr val="tx2">
              <a:lumMod val="5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2028161" y="2732776"/>
            <a:ext cx="5849678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 sz="4000">
                <a:solidFill>
                  <a:schemeClr val="tx2"/>
                </a:solidFill>
              </a:rPr>
              <a:t>Management Procedure</a:t>
            </a:r>
            <a:endParaRPr lang="ko-KR" alt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2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02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5270995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Management Procedure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96451" y="890376"/>
            <a:ext cx="4952112" cy="369332"/>
            <a:chOff x="496451" y="890376"/>
            <a:chExt cx="4952112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462626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Management Procedure Concept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8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9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1388146" y="3162924"/>
            <a:ext cx="1086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solidFill>
                  <a:schemeClr val="bg1"/>
                </a:solidFill>
              </a:rPr>
              <a:t>3D Integrated Models</a:t>
            </a:r>
            <a:endParaRPr lang="ko-KR" altLang="en-US" sz="2800" b="1">
              <a:solidFill>
                <a:schemeClr val="bg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662486" y="1807478"/>
            <a:ext cx="2405002" cy="8218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/>
              <a:t>Model file Numbering System</a:t>
            </a:r>
            <a:endParaRPr lang="ko-KR" altLang="en-US" b="1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521661" y="1807477"/>
            <a:ext cx="1511333" cy="37327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/>
              <a:t>Advanced 3D Models for cyber plant</a:t>
            </a:r>
            <a:endParaRPr lang="ko-KR" altLang="en-US" b="1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662486" y="4746853"/>
            <a:ext cx="2405002" cy="7933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/>
              <a:t>Color of 3D Models</a:t>
            </a:r>
            <a:endParaRPr lang="ko-KR" altLang="en-US" b="1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662486" y="2776927"/>
            <a:ext cx="2405002" cy="813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/>
              <a:t>Components Numbering System</a:t>
            </a:r>
            <a:endParaRPr lang="ko-KR" altLang="en-US" b="1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662486" y="3801442"/>
            <a:ext cx="2405002" cy="7407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/>
              <a:t>Components Properties</a:t>
            </a:r>
            <a:endParaRPr lang="ko-KR" altLang="en-US" b="1"/>
          </a:p>
        </p:txBody>
      </p:sp>
      <p:sp>
        <p:nvSpPr>
          <p:cNvPr id="26" name="사각형: 둥근 위쪽 모서리 18">
            <a:extLst>
              <a:ext uri="{FF2B5EF4-FFF2-40B4-BE49-F238E27FC236}">
                <a16:creationId xmlns:a16="http://schemas.microsoft.com/office/drawing/2014/main" id="{7B840517-0588-4745-B269-6BBCCF504168}"/>
              </a:ext>
            </a:extLst>
          </p:cNvPr>
          <p:cNvSpPr/>
          <p:nvPr/>
        </p:nvSpPr>
        <p:spPr>
          <a:xfrm>
            <a:off x="562691" y="1717329"/>
            <a:ext cx="4564952" cy="3933021"/>
          </a:xfrm>
          <a:prstGeom prst="round2SameRect">
            <a:avLst>
              <a:gd name="adj1" fmla="val 1459"/>
              <a:gd name="adj2" fmla="val 1479"/>
            </a:avLst>
          </a:prstGeom>
          <a:noFill/>
          <a:ln w="38100" cap="rnd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ea typeface="arial" panose="02030600000101010101" pitchFamily="18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 rot="10800000" flipH="1">
            <a:off x="3252592" y="2132762"/>
            <a:ext cx="123379" cy="169363"/>
            <a:chOff x="3235989" y="2194590"/>
            <a:chExt cx="243453" cy="338725"/>
          </a:xfrm>
        </p:grpSpPr>
        <p:sp>
          <p:nvSpPr>
            <p:cNvPr id="18" name="이등변 삼각형 62"/>
            <p:cNvSpPr/>
            <p:nvPr/>
          </p:nvSpPr>
          <p:spPr>
            <a:xfrm rot="5400000">
              <a:off x="3136791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  <p:sp>
          <p:nvSpPr>
            <p:cNvPr id="19" name="이등변 삼각형 62"/>
            <p:cNvSpPr/>
            <p:nvPr/>
          </p:nvSpPr>
          <p:spPr>
            <a:xfrm rot="5400000">
              <a:off x="3239915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 rot="10800000" flipH="1">
            <a:off x="3236800" y="3098010"/>
            <a:ext cx="123379" cy="169363"/>
            <a:chOff x="3235989" y="2194590"/>
            <a:chExt cx="243453" cy="338725"/>
          </a:xfrm>
        </p:grpSpPr>
        <p:sp>
          <p:nvSpPr>
            <p:cNvPr id="21" name="이등변 삼각형 62"/>
            <p:cNvSpPr/>
            <p:nvPr/>
          </p:nvSpPr>
          <p:spPr>
            <a:xfrm rot="5400000">
              <a:off x="3136791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  <p:sp>
          <p:nvSpPr>
            <p:cNvPr id="27" name="이등변 삼각형 62"/>
            <p:cNvSpPr/>
            <p:nvPr/>
          </p:nvSpPr>
          <p:spPr>
            <a:xfrm rot="5400000">
              <a:off x="3239915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 rot="10800000" flipH="1">
            <a:off x="3236800" y="4082767"/>
            <a:ext cx="123379" cy="169363"/>
            <a:chOff x="3235989" y="2194590"/>
            <a:chExt cx="243453" cy="338725"/>
          </a:xfrm>
        </p:grpSpPr>
        <p:sp>
          <p:nvSpPr>
            <p:cNvPr id="29" name="이등변 삼각형 62"/>
            <p:cNvSpPr/>
            <p:nvPr/>
          </p:nvSpPr>
          <p:spPr>
            <a:xfrm rot="5400000">
              <a:off x="3136791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  <p:sp>
          <p:nvSpPr>
            <p:cNvPr id="30" name="이등변 삼각형 62"/>
            <p:cNvSpPr/>
            <p:nvPr/>
          </p:nvSpPr>
          <p:spPr>
            <a:xfrm rot="5400000">
              <a:off x="3239915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 rot="10800000" flipH="1">
            <a:off x="3259016" y="4952301"/>
            <a:ext cx="123379" cy="169363"/>
            <a:chOff x="3235989" y="2194590"/>
            <a:chExt cx="243453" cy="338725"/>
          </a:xfrm>
        </p:grpSpPr>
        <p:sp>
          <p:nvSpPr>
            <p:cNvPr id="32" name="이등변 삼각형 62"/>
            <p:cNvSpPr/>
            <p:nvPr/>
          </p:nvSpPr>
          <p:spPr>
            <a:xfrm rot="5400000">
              <a:off x="3136791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  <p:sp>
          <p:nvSpPr>
            <p:cNvPr id="33" name="이등변 삼각형 62"/>
            <p:cNvSpPr/>
            <p:nvPr/>
          </p:nvSpPr>
          <p:spPr>
            <a:xfrm rot="5400000">
              <a:off x="3239915" y="2293788"/>
              <a:ext cx="338725" cy="140329"/>
            </a:xfrm>
            <a:custGeom>
              <a:avLst/>
              <a:gdLst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  <a:gd name="connsiteX3" fmla="*/ 0 w 633743"/>
                <a:gd name="connsiteY3" fmla="*/ 262551 h 262551"/>
                <a:gd name="connsiteX0" fmla="*/ 0 w 633743"/>
                <a:gd name="connsiteY0" fmla="*/ 262551 h 267078"/>
                <a:gd name="connsiteX1" fmla="*/ 316872 w 633743"/>
                <a:gd name="connsiteY1" fmla="*/ 0 h 267078"/>
                <a:gd name="connsiteX2" fmla="*/ 633743 w 633743"/>
                <a:gd name="connsiteY2" fmla="*/ 262551 h 267078"/>
                <a:gd name="connsiteX3" fmla="*/ 294238 w 633743"/>
                <a:gd name="connsiteY3" fmla="*/ 267078 h 267078"/>
                <a:gd name="connsiteX4" fmla="*/ 0 w 633743"/>
                <a:gd name="connsiteY4" fmla="*/ 262551 h 267078"/>
                <a:gd name="connsiteX0" fmla="*/ 294238 w 633743"/>
                <a:gd name="connsiteY0" fmla="*/ 267078 h 358518"/>
                <a:gd name="connsiteX1" fmla="*/ 0 w 633743"/>
                <a:gd name="connsiteY1" fmla="*/ 262551 h 358518"/>
                <a:gd name="connsiteX2" fmla="*/ 316872 w 633743"/>
                <a:gd name="connsiteY2" fmla="*/ 0 h 358518"/>
                <a:gd name="connsiteX3" fmla="*/ 633743 w 633743"/>
                <a:gd name="connsiteY3" fmla="*/ 262551 h 358518"/>
                <a:gd name="connsiteX4" fmla="*/ 385678 w 633743"/>
                <a:gd name="connsiteY4" fmla="*/ 358518 h 358518"/>
                <a:gd name="connsiteX0" fmla="*/ 294238 w 633743"/>
                <a:gd name="connsiteY0" fmla="*/ 267078 h 267078"/>
                <a:gd name="connsiteX1" fmla="*/ 0 w 633743"/>
                <a:gd name="connsiteY1" fmla="*/ 262551 h 267078"/>
                <a:gd name="connsiteX2" fmla="*/ 316872 w 633743"/>
                <a:gd name="connsiteY2" fmla="*/ 0 h 267078"/>
                <a:gd name="connsiteX3" fmla="*/ 633743 w 633743"/>
                <a:gd name="connsiteY3" fmla="*/ 262551 h 267078"/>
                <a:gd name="connsiteX0" fmla="*/ 0 w 633743"/>
                <a:gd name="connsiteY0" fmla="*/ 262551 h 262551"/>
                <a:gd name="connsiteX1" fmla="*/ 316872 w 633743"/>
                <a:gd name="connsiteY1" fmla="*/ 0 h 262551"/>
                <a:gd name="connsiteX2" fmla="*/ 633743 w 633743"/>
                <a:gd name="connsiteY2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743" h="262551">
                  <a:moveTo>
                    <a:pt x="0" y="262551"/>
                  </a:moveTo>
                  <a:lnTo>
                    <a:pt x="316872" y="0"/>
                  </a:lnTo>
                  <a:lnTo>
                    <a:pt x="633743" y="262551"/>
                  </a:lnTo>
                </a:path>
              </a:pathLst>
            </a:custGeom>
            <a:noFill/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ea typeface="arial" panose="02030600000101010101" pitchFamily="18" charset="-127"/>
              </a:endParaRPr>
            </a:p>
          </p:txBody>
        </p:sp>
      </p:grpSp>
      <p:sp>
        <p:nvSpPr>
          <p:cNvPr id="10" name="이등변 삼각형 9"/>
          <p:cNvSpPr/>
          <p:nvPr/>
        </p:nvSpPr>
        <p:spPr>
          <a:xfrm rot="5400000">
            <a:off x="3611894" y="3353026"/>
            <a:ext cx="3939148" cy="65550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035293" y="2169094"/>
            <a:ext cx="3161841" cy="8390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/>
              <a:t>Consistency</a:t>
            </a:r>
            <a:endParaRPr lang="ko-KR" altLang="en-US" b="1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6035293" y="3286046"/>
            <a:ext cx="3161841" cy="8390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/>
              <a:t>Reality</a:t>
            </a:r>
            <a:endParaRPr lang="ko-KR" altLang="en-US" b="1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6035292" y="4345577"/>
            <a:ext cx="3161841" cy="8390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/>
              <a:t>Compatibility</a:t>
            </a:r>
            <a:endParaRPr lang="ko-KR" alt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-238052" y="5865664"/>
            <a:ext cx="1014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</a:rPr>
              <a:t>Availability to manage Advanced 3D Models for cyber plant</a:t>
            </a:r>
          </a:p>
        </p:txBody>
      </p:sp>
    </p:spTree>
    <p:extLst>
      <p:ext uri="{BB962C8B-B14F-4D97-AF65-F5344CB8AC3E}">
        <p14:creationId xmlns:p14="http://schemas.microsoft.com/office/powerpoint/2010/main" val="40655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8FEF2B-BEFF-428D-8D16-5AB958604DF3}"/>
              </a:ext>
            </a:extLst>
          </p:cNvPr>
          <p:cNvSpPr/>
          <p:nvPr/>
        </p:nvSpPr>
        <p:spPr>
          <a:xfrm>
            <a:off x="18118" y="41081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-300" normalizeH="0" baseline="0" noProof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02</a:t>
            </a:r>
            <a:endParaRPr kumimoji="0" lang="ko-KR" altLang="en-US" sz="3600" b="1" i="0" u="none" strike="noStrike" kern="0" cap="none" spc="-300" normalizeH="0" baseline="0" noProof="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B203B-0913-4572-B342-B1791156CB9E}"/>
              </a:ext>
            </a:extLst>
          </p:cNvPr>
          <p:cNvSpPr txBox="1"/>
          <p:nvPr/>
        </p:nvSpPr>
        <p:spPr>
          <a:xfrm>
            <a:off x="649776" y="38395"/>
            <a:ext cx="5251759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defTabSz="457200" fontAlgn="base" latinLnBrk="0">
              <a:defRPr sz="3600" b="1" spc="-5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Management Procedure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96451" y="890376"/>
            <a:ext cx="4391061" cy="369332"/>
            <a:chOff x="496451" y="890376"/>
            <a:chExt cx="4391061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FD7A7-FB15-43F4-B47F-9368C4C65FD2}"/>
                </a:ext>
              </a:extLst>
            </p:cNvPr>
            <p:cNvSpPr txBox="1"/>
            <p:nvPr/>
          </p:nvSpPr>
          <p:spPr>
            <a:xfrm>
              <a:off x="822297" y="890376"/>
              <a:ext cx="406521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2400" b="1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30600000101010101" pitchFamily="18" charset="-127"/>
                  <a:ea typeface="arial" panose="02030600000101010101" pitchFamily="18" charset="-127"/>
                </a:rPr>
                <a:t>Model file numbering system</a:t>
              </a:r>
              <a:endParaRPr lang="ko-KR" altLang="en-US" sz="24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30600000101010101" pitchFamily="18" charset="-127"/>
                <a:ea typeface="arial" panose="0203060000010101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892FB39-359C-4021-ABF5-84E3A7E293F4}"/>
                </a:ext>
              </a:extLst>
            </p:cNvPr>
            <p:cNvGrpSpPr/>
            <p:nvPr/>
          </p:nvGrpSpPr>
          <p:grpSpPr>
            <a:xfrm>
              <a:off x="496451" y="950273"/>
              <a:ext cx="222266" cy="249538"/>
              <a:chOff x="3658394" y="2007859"/>
              <a:chExt cx="888492" cy="997518"/>
            </a:xfrm>
          </p:grpSpPr>
          <p:sp>
            <p:nvSpPr>
              <p:cNvPr id="8" name="자유형: 도형 83">
                <a:extLst>
                  <a:ext uri="{FF2B5EF4-FFF2-40B4-BE49-F238E27FC236}">
                    <a16:creationId xmlns:a16="http://schemas.microsoft.com/office/drawing/2014/main" id="{39BC24F2-271B-48BF-8C2F-7F00E91B0AA1}"/>
                  </a:ext>
                </a:extLst>
              </p:cNvPr>
              <p:cNvSpPr/>
              <p:nvPr/>
            </p:nvSpPr>
            <p:spPr>
              <a:xfrm>
                <a:off x="3658394" y="2007859"/>
                <a:ext cx="888492" cy="997518"/>
              </a:xfrm>
              <a:custGeom>
                <a:avLst/>
                <a:gdLst>
                  <a:gd name="connsiteX0" fmla="*/ 841915 w 888492"/>
                  <a:gd name="connsiteY0" fmla="*/ 418083 h 997518"/>
                  <a:gd name="connsiteX1" fmla="*/ 139637 w 888492"/>
                  <a:gd name="connsiteY1" fmla="*/ 12603 h 997518"/>
                  <a:gd name="connsiteX2" fmla="*/ 0 w 888492"/>
                  <a:gd name="connsiteY2" fmla="*/ 93280 h 997518"/>
                  <a:gd name="connsiteX3" fmla="*/ 0 w 888492"/>
                  <a:gd name="connsiteY3" fmla="*/ 904239 h 997518"/>
                  <a:gd name="connsiteX4" fmla="*/ 139637 w 888492"/>
                  <a:gd name="connsiteY4" fmla="*/ 984916 h 997518"/>
                  <a:gd name="connsiteX5" fmla="*/ 841915 w 888492"/>
                  <a:gd name="connsiteY5" fmla="*/ 579436 h 997518"/>
                  <a:gd name="connsiteX6" fmla="*/ 841915 w 888492"/>
                  <a:gd name="connsiteY6" fmla="*/ 418083 h 9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492" h="997518">
                    <a:moveTo>
                      <a:pt x="841915" y="418083"/>
                    </a:moveTo>
                    <a:lnTo>
                      <a:pt x="139637" y="12603"/>
                    </a:lnTo>
                    <a:cubicBezTo>
                      <a:pt x="77629" y="-23211"/>
                      <a:pt x="0" y="21557"/>
                      <a:pt x="0" y="93280"/>
                    </a:cubicBezTo>
                    <a:lnTo>
                      <a:pt x="0" y="904239"/>
                    </a:lnTo>
                    <a:cubicBezTo>
                      <a:pt x="0" y="975962"/>
                      <a:pt x="77629" y="1020730"/>
                      <a:pt x="139637" y="984916"/>
                    </a:cubicBezTo>
                    <a:lnTo>
                      <a:pt x="841915" y="579436"/>
                    </a:lnTo>
                    <a:cubicBezTo>
                      <a:pt x="904018" y="543527"/>
                      <a:pt x="904018" y="453897"/>
                      <a:pt x="841915" y="418083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  <p:sp>
            <p:nvSpPr>
              <p:cNvPr id="9" name="자유형: 도형 84">
                <a:extLst>
                  <a:ext uri="{FF2B5EF4-FFF2-40B4-BE49-F238E27FC236}">
                    <a16:creationId xmlns:a16="http://schemas.microsoft.com/office/drawing/2014/main" id="{CF829814-C539-4888-AFBD-0200DF9C05BF}"/>
                  </a:ext>
                </a:extLst>
              </p:cNvPr>
              <p:cNvSpPr/>
              <p:nvPr/>
            </p:nvSpPr>
            <p:spPr>
              <a:xfrm>
                <a:off x="3717544" y="2007940"/>
                <a:ext cx="829341" cy="715181"/>
              </a:xfrm>
              <a:custGeom>
                <a:avLst/>
                <a:gdLst>
                  <a:gd name="connsiteX0" fmla="*/ 782765 w 829341"/>
                  <a:gd name="connsiteY0" fmla="*/ 418001 h 715181"/>
                  <a:gd name="connsiteX1" fmla="*/ 80486 w 829341"/>
                  <a:gd name="connsiteY1" fmla="*/ 12522 h 715181"/>
                  <a:gd name="connsiteX2" fmla="*/ 571 w 829341"/>
                  <a:gd name="connsiteY2" fmla="*/ 6331 h 715181"/>
                  <a:gd name="connsiteX3" fmla="*/ 0 w 829341"/>
                  <a:gd name="connsiteY3" fmla="*/ 31953 h 715181"/>
                  <a:gd name="connsiteX4" fmla="*/ 547497 w 829341"/>
                  <a:gd name="connsiteY4" fmla="*/ 715181 h 715181"/>
                  <a:gd name="connsiteX5" fmla="*/ 782765 w 829341"/>
                  <a:gd name="connsiteY5" fmla="*/ 579355 h 715181"/>
                  <a:gd name="connsiteX6" fmla="*/ 782765 w 829341"/>
                  <a:gd name="connsiteY6" fmla="*/ 418001 h 71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341" h="715181">
                    <a:moveTo>
                      <a:pt x="782765" y="418001"/>
                    </a:moveTo>
                    <a:lnTo>
                      <a:pt x="80486" y="12522"/>
                    </a:lnTo>
                    <a:cubicBezTo>
                      <a:pt x="54293" y="-2623"/>
                      <a:pt x="25336" y="-3194"/>
                      <a:pt x="571" y="6331"/>
                    </a:cubicBezTo>
                    <a:cubicBezTo>
                      <a:pt x="381" y="14903"/>
                      <a:pt x="0" y="23381"/>
                      <a:pt x="0" y="31953"/>
                    </a:cubicBezTo>
                    <a:cubicBezTo>
                      <a:pt x="0" y="366185"/>
                      <a:pt x="234220" y="645458"/>
                      <a:pt x="547497" y="715181"/>
                    </a:cubicBezTo>
                    <a:lnTo>
                      <a:pt x="782765" y="579355"/>
                    </a:lnTo>
                    <a:cubicBezTo>
                      <a:pt x="844868" y="543446"/>
                      <a:pt x="844868" y="453815"/>
                      <a:pt x="782765" y="418001"/>
                    </a:cubicBezTo>
                    <a:close/>
                  </a:path>
                </a:pathLst>
              </a:custGeom>
              <a:solidFill>
                <a:srgbClr val="334D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pc="-50">
                  <a:latin typeface="arial" panose="020B0503030302020204" pitchFamily="50" charset="-127"/>
                  <a:ea typeface="arial" panose="020B0503030302020204" pitchFamily="50" charset="-127"/>
                </a:endParaRPr>
              </a:p>
            </p:txBody>
          </p:sp>
        </p:grpSp>
      </p:grp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814978"/>
              </p:ext>
            </p:extLst>
          </p:nvPr>
        </p:nvGraphicFramePr>
        <p:xfrm>
          <a:off x="493869" y="3905896"/>
          <a:ext cx="4779881" cy="2660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0264">
                  <a:extLst>
                    <a:ext uri="{9D8B030D-6E8A-4147-A177-3AD203B41FA5}">
                      <a16:colId xmlns:a16="http://schemas.microsoft.com/office/drawing/2014/main" val="599441696"/>
                    </a:ext>
                  </a:extLst>
                </a:gridCol>
                <a:gridCol w="1722316">
                  <a:extLst>
                    <a:ext uri="{9D8B030D-6E8A-4147-A177-3AD203B41FA5}">
                      <a16:colId xmlns:a16="http://schemas.microsoft.com/office/drawing/2014/main" val="1523054716"/>
                    </a:ext>
                  </a:extLst>
                </a:gridCol>
                <a:gridCol w="2027301">
                  <a:extLst>
                    <a:ext uri="{9D8B030D-6E8A-4147-A177-3AD203B41FA5}">
                      <a16:colId xmlns:a16="http://schemas.microsoft.com/office/drawing/2014/main" val="1191850136"/>
                    </a:ext>
                  </a:extLst>
                </a:gridCol>
              </a:tblGrid>
              <a:tr h="3209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Index</a:t>
                      </a:r>
                      <a:endParaRPr lang="ko-KR" altLang="en-US" sz="1200" b="1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SN</a:t>
                      </a:r>
                      <a:r>
                        <a:rPr lang="en-US" altLang="ko-KR" sz="1200" b="1" baseline="0"/>
                        <a:t> 3&amp;4</a:t>
                      </a:r>
                      <a:endParaRPr lang="ko-KR" altLang="en-US" sz="1200" b="1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Cyber</a:t>
                      </a:r>
                      <a:r>
                        <a:rPr lang="en-US" altLang="ko-KR" sz="1200" b="1" baseline="0"/>
                        <a:t> Plant</a:t>
                      </a:r>
                      <a:endParaRPr lang="ko-KR" altLang="en-US" sz="1200" b="1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440662"/>
                  </a:ext>
                </a:extLst>
              </a:tr>
              <a:tr h="2888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File</a:t>
                      </a:r>
                      <a:r>
                        <a:rPr lang="en-US" altLang="ko-KR" sz="1200" baseline="0"/>
                        <a:t> Type</a:t>
                      </a:r>
                      <a:endParaRPr lang="ko-KR" altLang="en-US" sz="1200"/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M : 3D</a:t>
                      </a:r>
                      <a:r>
                        <a:rPr lang="en-US" altLang="ko-KR" sz="1200" baseline="0"/>
                        <a:t> Model</a:t>
                      </a:r>
                      <a:endParaRPr lang="ko-KR" altLang="en-US" sz="1200"/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V : Cyber</a:t>
                      </a:r>
                      <a:r>
                        <a:rPr lang="en-US" altLang="ko-KR" sz="1200" baseline="0"/>
                        <a:t> Model</a:t>
                      </a:r>
                      <a:endParaRPr lang="ko-KR" altLang="en-US" sz="1200"/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82467"/>
                  </a:ext>
                </a:extLst>
              </a:tr>
              <a:tr h="2888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Unit</a:t>
                      </a:r>
                      <a:r>
                        <a:rPr lang="en-US" altLang="ko-KR" sz="1200" baseline="0"/>
                        <a:t> No.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Unit</a:t>
                      </a:r>
                      <a:r>
                        <a:rPr lang="en-US" altLang="ko-KR" sz="1200" baseline="0"/>
                        <a:t> number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Unit</a:t>
                      </a:r>
                      <a:r>
                        <a:rPr lang="en-US" altLang="ko-KR" sz="1200" baseline="0"/>
                        <a:t> number</a:t>
                      </a:r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4780312"/>
                  </a:ext>
                </a:extLst>
              </a:tr>
              <a:tr h="5078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PBS No.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Physical breakdown structure</a:t>
                      </a:r>
                      <a:r>
                        <a:rPr lang="en-US" altLang="ko-KR" sz="1200" baseline="0"/>
                        <a:t> </a:t>
                      </a:r>
                      <a:r>
                        <a:rPr lang="en-US" altLang="ko-KR" sz="1200"/>
                        <a:t>number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Physical breakdown structure</a:t>
                      </a:r>
                      <a:r>
                        <a:rPr lang="en-US" altLang="ko-KR" sz="1200" baseline="0"/>
                        <a:t> </a:t>
                      </a:r>
                      <a:r>
                        <a:rPr lang="en-US" altLang="ko-KR" sz="1200"/>
                        <a:t>number</a:t>
                      </a:r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232489"/>
                  </a:ext>
                </a:extLst>
              </a:tr>
              <a:tr h="5078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Model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Components</a:t>
                      </a:r>
                      <a:r>
                        <a:rPr lang="en-US" altLang="ko-KR" sz="1200" baseline="0"/>
                        <a:t> Type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Components</a:t>
                      </a:r>
                      <a:r>
                        <a:rPr lang="en-US" altLang="ko-KR" sz="1200" baseline="0"/>
                        <a:t> Type</a:t>
                      </a:r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745302"/>
                  </a:ext>
                </a:extLst>
              </a:tr>
              <a:tr h="2888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Serial</a:t>
                      </a:r>
                      <a:r>
                        <a:rPr lang="en-US" altLang="ko-KR" sz="1200"/>
                        <a:t> No.</a:t>
                      </a:r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Area</a:t>
                      </a:r>
                      <a:r>
                        <a:rPr lang="en-US" altLang="ko-KR" sz="1200" baseline="0"/>
                        <a:t> No.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/>
                        <a:t>(ex. M-3-321-A-010-00)</a:t>
                      </a:r>
                      <a:endParaRPr lang="ko-KR" altLang="en-US" sz="1200"/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Area</a:t>
                      </a:r>
                      <a:r>
                        <a:rPr lang="en-US" altLang="ko-KR" sz="1200" baseline="0"/>
                        <a:t> No. + Subsystem No.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/>
                        <a:t>(ex. V-3-321-A-01B-00)</a:t>
                      </a:r>
                      <a:endParaRPr lang="ko-KR" altLang="en-US" sz="1200"/>
                    </a:p>
                  </a:txBody>
                  <a:tcPr anchor="ctr">
                    <a:solidFill>
                      <a:srgbClr val="FF000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309473"/>
                  </a:ext>
                </a:extLst>
              </a:tr>
              <a:tr h="2888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Revision 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File</a:t>
                      </a:r>
                      <a:r>
                        <a:rPr lang="en-US" altLang="ko-KR" sz="1200" baseline="0"/>
                        <a:t> revision number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File</a:t>
                      </a:r>
                      <a:r>
                        <a:rPr lang="en-US" altLang="ko-KR" sz="1200" baseline="0"/>
                        <a:t> revision number</a:t>
                      </a:r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3485270"/>
                  </a:ext>
                </a:extLst>
              </a:tr>
            </a:tbl>
          </a:graphicData>
        </a:graphic>
      </p:graphicFrame>
      <p:grpSp>
        <p:nvGrpSpPr>
          <p:cNvPr id="39" name="그룹 38"/>
          <p:cNvGrpSpPr/>
          <p:nvPr/>
        </p:nvGrpSpPr>
        <p:grpSpPr>
          <a:xfrm>
            <a:off x="1410136" y="1512991"/>
            <a:ext cx="7263527" cy="2188883"/>
            <a:chOff x="1121211" y="2110050"/>
            <a:chExt cx="7263527" cy="2188883"/>
          </a:xfrm>
        </p:grpSpPr>
        <p:grpSp>
          <p:nvGrpSpPr>
            <p:cNvPr id="40" name="그룹 39"/>
            <p:cNvGrpSpPr/>
            <p:nvPr/>
          </p:nvGrpSpPr>
          <p:grpSpPr>
            <a:xfrm>
              <a:off x="1121211" y="2110050"/>
              <a:ext cx="7263527" cy="2188883"/>
              <a:chOff x="1159311" y="1862400"/>
              <a:chExt cx="7263527" cy="2188883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1159311" y="1862400"/>
                <a:ext cx="7263527" cy="2188883"/>
                <a:chOff x="1159311" y="1862400"/>
                <a:chExt cx="7263527" cy="2188883"/>
              </a:xfrm>
            </p:grpSpPr>
            <p:grpSp>
              <p:nvGrpSpPr>
                <p:cNvPr id="46" name="그룹 45"/>
                <p:cNvGrpSpPr/>
                <p:nvPr/>
              </p:nvGrpSpPr>
              <p:grpSpPr>
                <a:xfrm>
                  <a:off x="1159311" y="1862400"/>
                  <a:ext cx="7263527" cy="2188883"/>
                  <a:chOff x="2473761" y="1852875"/>
                  <a:chExt cx="7263527" cy="2188883"/>
                </a:xfrm>
              </p:grpSpPr>
              <p:sp>
                <p:nvSpPr>
                  <p:cNvPr id="48" name="사다리꼴 47"/>
                  <p:cNvSpPr/>
                  <p:nvPr/>
                </p:nvSpPr>
                <p:spPr>
                  <a:xfrm>
                    <a:off x="2657475" y="2197136"/>
                    <a:ext cx="6896100" cy="531309"/>
                  </a:xfrm>
                  <a:prstGeom prst="trapezoid">
                    <a:avLst>
                      <a:gd name="adj" fmla="val 208173"/>
                    </a:avLst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grpSp>
                <p:nvGrpSpPr>
                  <p:cNvPr id="49" name="그룹 48"/>
                  <p:cNvGrpSpPr/>
                  <p:nvPr/>
                </p:nvGrpSpPr>
                <p:grpSpPr>
                  <a:xfrm>
                    <a:off x="2473761" y="2616610"/>
                    <a:ext cx="7263527" cy="1425148"/>
                    <a:chOff x="2473761" y="2065116"/>
                    <a:chExt cx="7263527" cy="1425148"/>
                  </a:xfrm>
                </p:grpSpPr>
                <p:sp>
                  <p:nvSpPr>
                    <p:cNvPr id="51" name="직사각형 50"/>
                    <p:cNvSpPr/>
                    <p:nvPr/>
                  </p:nvSpPr>
                  <p:spPr>
                    <a:xfrm>
                      <a:off x="2473761" y="2065116"/>
                      <a:ext cx="7263527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en-US" altLang="ko-KR" sz="5400" b="0" cap="none" spc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O</a:t>
                      </a:r>
                      <a:r>
                        <a:rPr lang="en-US" altLang="ko-KR" sz="54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-O-OOO-</a:t>
                      </a:r>
                      <a:r>
                        <a:rPr lang="en-US" altLang="ko-KR" sz="5400" b="0" cap="none" spc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O</a:t>
                      </a:r>
                      <a:r>
                        <a:rPr lang="en-US" altLang="ko-KR" sz="54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-OOO-</a:t>
                      </a:r>
                      <a:r>
                        <a:rPr lang="en-US" altLang="ko-KR" sz="5400" b="0" cap="none" spc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OO</a:t>
                      </a:r>
                      <a:endParaRPr lang="en-US" altLang="ko-KR" sz="5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  <p:cxnSp>
                  <p:nvCxnSpPr>
                    <p:cNvPr id="52" name="직선 화살표 연결선 51"/>
                    <p:cNvCxnSpPr/>
                    <p:nvPr/>
                  </p:nvCxnSpPr>
                  <p:spPr>
                    <a:xfrm>
                      <a:off x="3635753" y="2769637"/>
                      <a:ext cx="1" cy="414186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3247875" y="3213265"/>
                      <a:ext cx="77617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ko-KR" sz="1200" b="1"/>
                        <a:t>Unit No.</a:t>
                      </a:r>
                      <a:endParaRPr lang="ko-KR" altLang="en-US" sz="1200" b="1" dirty="0"/>
                    </a:p>
                  </p:txBody>
                </p: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3880323" y="3203212"/>
                      <a:ext cx="206384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ko-KR" sz="1200" b="1"/>
                        <a:t>PBS No.</a:t>
                      </a:r>
                      <a:endParaRPr lang="ko-KR" altLang="en-US" sz="1200" b="1" dirty="0"/>
                    </a:p>
                  </p:txBody>
                </p:sp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8498721" y="3203212"/>
                      <a:ext cx="11176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ko-KR" sz="1200" b="1"/>
                        <a:t>Revision No.</a:t>
                      </a:r>
                      <a:endParaRPr lang="ko-KR" altLang="en-US" sz="1200" b="1" dirty="0"/>
                    </a:p>
                  </p:txBody>
                </p:sp>
              </p:grpSp>
              <p:sp>
                <p:nvSpPr>
                  <p:cNvPr id="50" name="직사각형 49"/>
                  <p:cNvSpPr/>
                  <p:nvPr/>
                </p:nvSpPr>
                <p:spPr>
                  <a:xfrm>
                    <a:off x="4382013" y="1852875"/>
                    <a:ext cx="379782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V-3-321-A-01B-00 (sample)</a:t>
                    </a:r>
                    <a:endParaRPr lang="ko-KR" altLang="en-US" b="1" dirty="0"/>
                  </a:p>
                </p:txBody>
              </p:sp>
            </p:grpSp>
            <p:cxnSp>
              <p:nvCxnSpPr>
                <p:cNvPr id="47" name="직선 화살표 연결선 46"/>
                <p:cNvCxnSpPr/>
                <p:nvPr/>
              </p:nvCxnSpPr>
              <p:spPr>
                <a:xfrm>
                  <a:off x="1543446" y="3361198"/>
                  <a:ext cx="1" cy="37653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1159311" y="3765969"/>
                <a:ext cx="8417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 b="1"/>
                  <a:t>File Type</a:t>
                </a:r>
                <a:endParaRPr lang="ko-KR" altLang="en-US" sz="1200" b="1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3854270" y="4010011"/>
              <a:ext cx="2063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/>
                <a:t>Model Type</a:t>
              </a:r>
              <a:endParaRPr lang="ko-KR" altLang="en-US" sz="12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30765" y="4010010"/>
              <a:ext cx="2063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/>
                <a:t>Serial No.</a:t>
              </a:r>
              <a:endParaRPr lang="ko-KR" altLang="en-US" sz="1200" b="1" dirty="0"/>
            </a:p>
          </p:txBody>
        </p:sp>
      </p:grpSp>
      <p:cxnSp>
        <p:nvCxnSpPr>
          <p:cNvPr id="59" name="직선 화살표 연결선 58"/>
          <p:cNvCxnSpPr/>
          <p:nvPr/>
        </p:nvCxnSpPr>
        <p:spPr>
          <a:xfrm>
            <a:off x="5175120" y="3001133"/>
            <a:ext cx="1" cy="4141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/>
          <p:nvPr/>
        </p:nvCxnSpPr>
        <p:spPr>
          <a:xfrm>
            <a:off x="3848623" y="3019483"/>
            <a:ext cx="1" cy="3765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>
            <a:endCxn id="63" idx="0"/>
          </p:cNvCxnSpPr>
          <p:nvPr/>
        </p:nvCxnSpPr>
        <p:spPr>
          <a:xfrm flipH="1">
            <a:off x="6449334" y="2992962"/>
            <a:ext cx="2281" cy="4041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>
            <a:off x="7993903" y="2999058"/>
            <a:ext cx="1" cy="4141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직사각형 62"/>
          <p:cNvSpPr/>
          <p:nvPr/>
        </p:nvSpPr>
        <p:spPr>
          <a:xfrm>
            <a:off x="6043547" y="3397117"/>
            <a:ext cx="811573" cy="313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1413740" y="3426184"/>
            <a:ext cx="811573" cy="2629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4093535" y="5864279"/>
            <a:ext cx="1081585" cy="1807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3" name="표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198303"/>
              </p:ext>
            </p:extLst>
          </p:nvPr>
        </p:nvGraphicFramePr>
        <p:xfrm>
          <a:off x="5651327" y="3905896"/>
          <a:ext cx="3737223" cy="2660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7817">
                  <a:extLst>
                    <a:ext uri="{9D8B030D-6E8A-4147-A177-3AD203B41FA5}">
                      <a16:colId xmlns:a16="http://schemas.microsoft.com/office/drawing/2014/main" val="599441696"/>
                    </a:ext>
                  </a:extLst>
                </a:gridCol>
                <a:gridCol w="1339703">
                  <a:extLst>
                    <a:ext uri="{9D8B030D-6E8A-4147-A177-3AD203B41FA5}">
                      <a16:colId xmlns:a16="http://schemas.microsoft.com/office/drawing/2014/main" val="1523054716"/>
                    </a:ext>
                  </a:extLst>
                </a:gridCol>
                <a:gridCol w="1339703">
                  <a:extLst>
                    <a:ext uri="{9D8B030D-6E8A-4147-A177-3AD203B41FA5}">
                      <a16:colId xmlns:a16="http://schemas.microsoft.com/office/drawing/2014/main" val="1191850136"/>
                    </a:ext>
                  </a:extLst>
                </a:gridCol>
              </a:tblGrid>
              <a:tr h="2976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Discipline</a:t>
                      </a:r>
                      <a:endParaRPr lang="ko-KR" altLang="en-US" sz="1200" b="1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Subsystem</a:t>
                      </a:r>
                      <a:r>
                        <a:rPr lang="en-US" altLang="ko-KR" sz="1200" b="1" baseline="0"/>
                        <a:t> No.</a:t>
                      </a:r>
                      <a:endParaRPr lang="ko-KR" altLang="en-US" sz="1200" b="1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Description</a:t>
                      </a:r>
                      <a:endParaRPr lang="ko-KR" altLang="en-US" sz="1200" b="1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440662"/>
                  </a:ext>
                </a:extLst>
              </a:tr>
              <a:tr h="393799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Civil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B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Anchor Bolt</a:t>
                      </a:r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232489"/>
                  </a:ext>
                </a:extLst>
              </a:tr>
              <a:tr h="393799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C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Conduit</a:t>
                      </a:r>
                      <a:r>
                        <a:rPr lang="en-US" altLang="ko-KR" sz="1200" baseline="0"/>
                        <a:t> Opening</a:t>
                      </a:r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745302"/>
                  </a:ext>
                </a:extLst>
              </a:tr>
              <a:tr h="393799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L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Sleeve</a:t>
                      </a:r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3261452"/>
                  </a:ext>
                </a:extLst>
              </a:tr>
              <a:tr h="393799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S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Sheath</a:t>
                      </a:r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911342"/>
                  </a:ext>
                </a:extLst>
              </a:tr>
              <a:tr h="393799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T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Tendon</a:t>
                      </a:r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4108993"/>
                  </a:ext>
                </a:extLst>
              </a:tr>
              <a:tr h="3937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Architecture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D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Door</a:t>
                      </a:r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1556710"/>
                  </a:ext>
                </a:extLst>
              </a:tr>
            </a:tbl>
          </a:graphicData>
        </a:graphic>
      </p:graphicFrame>
      <p:cxnSp>
        <p:nvCxnSpPr>
          <p:cNvPr id="74" name="꺾인 연결선 73"/>
          <p:cNvCxnSpPr>
            <a:stCxn id="72" idx="3"/>
            <a:endCxn id="73" idx="1"/>
          </p:cNvCxnSpPr>
          <p:nvPr/>
        </p:nvCxnSpPr>
        <p:spPr>
          <a:xfrm flipV="1">
            <a:off x="5175120" y="5236111"/>
            <a:ext cx="476207" cy="718545"/>
          </a:xfrm>
          <a:prstGeom prst="bentConnector3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500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 cap="rnd">
          <a:solidFill>
            <a:schemeClr val="accent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anose="020F0302020204030204"/>
        <a:ea typeface=""/>
        <a:cs typeface=""/>
        <a:font script="Jpan" typeface="游ゴシック Light"/>
        <a:font script="Hang" typeface="arial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"/>
        <a:cs typeface=""/>
        <a:font script="Jpan" typeface="游ゴシック"/>
        <a:font script="Hang" typeface="arial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anose="020F0302020204030204"/>
        <a:ea typeface=""/>
        <a:cs typeface=""/>
        <a:font script="Jpan" typeface="游ゴシック Light"/>
        <a:font script="Hang" typeface="arial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"/>
        <a:cs typeface=""/>
        <a:font script="Jpan" typeface="游ゴシック"/>
        <a:font script="Hang" typeface="arial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25464</TotalTime>
  <Words>1528</Words>
  <Application>Microsoft Office PowerPoint</Application>
  <PresentationFormat>A4 Paper (210x297 mm)</PresentationFormat>
  <Paragraphs>570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HY견고딕</vt:lpstr>
      <vt:lpstr>HY헤드라인M</vt:lpstr>
      <vt:lpstr>arial</vt:lpstr>
      <vt:lpstr>휴먼둥근헤드라인</vt:lpstr>
      <vt:lpstr>Wingdings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경준</dc:creator>
  <cp:lastModifiedBy>Warren, Brent V</cp:lastModifiedBy>
  <cp:revision>3520</cp:revision>
  <cp:lastPrinted>2023-06-12T08:04:22Z</cp:lastPrinted>
  <dcterms:created xsi:type="dcterms:W3CDTF">2020-09-08T01:54:06Z</dcterms:created>
  <dcterms:modified xsi:type="dcterms:W3CDTF">2023-07-07T16:22:47Z</dcterms:modified>
</cp:coreProperties>
</file>