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257" r:id="rId2"/>
    <p:sldId id="331" r:id="rId3"/>
    <p:sldId id="278" r:id="rId4"/>
    <p:sldId id="271" r:id="rId5"/>
    <p:sldId id="332" r:id="rId6"/>
    <p:sldId id="281" r:id="rId7"/>
    <p:sldId id="330" r:id="rId8"/>
    <p:sldId id="283" r:id="rId9"/>
    <p:sldId id="284" r:id="rId10"/>
    <p:sldId id="329" r:id="rId11"/>
    <p:sldId id="285"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816337" rtl="0" eaLnBrk="1" latinLnBrk="0" hangingPunct="1">
      <a:defRPr sz="1600" kern="1200">
        <a:solidFill>
          <a:schemeClr val="tx1"/>
        </a:solidFill>
        <a:latin typeface="+mn-lt"/>
        <a:ea typeface="+mn-ea"/>
        <a:cs typeface="+mn-cs"/>
      </a:defRPr>
    </a:lvl1pPr>
    <a:lvl2pPr marL="408169" algn="l" defTabSz="816337" rtl="0" eaLnBrk="1" latinLnBrk="0" hangingPunct="1">
      <a:defRPr sz="1600" kern="1200">
        <a:solidFill>
          <a:schemeClr val="tx1"/>
        </a:solidFill>
        <a:latin typeface="+mn-lt"/>
        <a:ea typeface="+mn-ea"/>
        <a:cs typeface="+mn-cs"/>
      </a:defRPr>
    </a:lvl2pPr>
    <a:lvl3pPr marL="816337" algn="l" defTabSz="816337" rtl="0" eaLnBrk="1" latinLnBrk="0" hangingPunct="1">
      <a:defRPr sz="1600" kern="1200">
        <a:solidFill>
          <a:schemeClr val="tx1"/>
        </a:solidFill>
        <a:latin typeface="+mn-lt"/>
        <a:ea typeface="+mn-ea"/>
        <a:cs typeface="+mn-cs"/>
      </a:defRPr>
    </a:lvl3pPr>
    <a:lvl4pPr marL="1224506" algn="l" defTabSz="816337" rtl="0" eaLnBrk="1" latinLnBrk="0" hangingPunct="1">
      <a:defRPr sz="1600" kern="1200">
        <a:solidFill>
          <a:schemeClr val="tx1"/>
        </a:solidFill>
        <a:latin typeface="+mn-lt"/>
        <a:ea typeface="+mn-ea"/>
        <a:cs typeface="+mn-cs"/>
      </a:defRPr>
    </a:lvl4pPr>
    <a:lvl5pPr marL="1632674" algn="l" defTabSz="816337" rtl="0" eaLnBrk="1" latinLnBrk="0" hangingPunct="1">
      <a:defRPr sz="1600" kern="1200">
        <a:solidFill>
          <a:schemeClr val="tx1"/>
        </a:solidFill>
        <a:latin typeface="+mn-lt"/>
        <a:ea typeface="+mn-ea"/>
        <a:cs typeface="+mn-cs"/>
      </a:defRPr>
    </a:lvl5pPr>
    <a:lvl6pPr marL="2040843" algn="l" defTabSz="816337" rtl="0" eaLnBrk="1" latinLnBrk="0" hangingPunct="1">
      <a:defRPr sz="1600" kern="1200">
        <a:solidFill>
          <a:schemeClr val="tx1"/>
        </a:solidFill>
        <a:latin typeface="+mn-lt"/>
        <a:ea typeface="+mn-ea"/>
        <a:cs typeface="+mn-cs"/>
      </a:defRPr>
    </a:lvl6pPr>
    <a:lvl7pPr marL="2449011" algn="l" defTabSz="816337" rtl="0" eaLnBrk="1" latinLnBrk="0" hangingPunct="1">
      <a:defRPr sz="1600" kern="1200">
        <a:solidFill>
          <a:schemeClr val="tx1"/>
        </a:solidFill>
        <a:latin typeface="+mn-lt"/>
        <a:ea typeface="+mn-ea"/>
        <a:cs typeface="+mn-cs"/>
      </a:defRPr>
    </a:lvl7pPr>
    <a:lvl8pPr marL="2857180" algn="l" defTabSz="816337" rtl="0" eaLnBrk="1" latinLnBrk="0" hangingPunct="1">
      <a:defRPr sz="1600" kern="1200">
        <a:solidFill>
          <a:schemeClr val="tx1"/>
        </a:solidFill>
        <a:latin typeface="+mn-lt"/>
        <a:ea typeface="+mn-ea"/>
        <a:cs typeface="+mn-cs"/>
      </a:defRPr>
    </a:lvl8pPr>
    <a:lvl9pPr marL="3265348" algn="l" defTabSz="816337"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4">
          <p15:clr>
            <a:srgbClr val="A4A3A4"/>
          </p15:clr>
        </p15:guide>
        <p15:guide id="2" pos="42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0"/>
    <a:srgbClr val="868D8F"/>
    <a:srgbClr val="264E1E"/>
    <a:srgbClr val="517A2F"/>
    <a:srgbClr val="99C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2" autoAdjust="0"/>
    <p:restoredTop sz="69987" autoAdjust="0"/>
  </p:normalViewPr>
  <p:slideViewPr>
    <p:cSldViewPr>
      <p:cViewPr varScale="1">
        <p:scale>
          <a:sx n="58" d="100"/>
          <a:sy n="58" d="100"/>
        </p:scale>
        <p:origin x="2246" y="48"/>
      </p:cViewPr>
      <p:guideLst>
        <p:guide orient="horz" pos="684"/>
        <p:guide pos="423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11C5AF-E70E-6E40-8FEB-1BD8197F5F84}" type="datetimeFigureOut">
              <a:rPr lang="en-US" smtClean="0"/>
              <a:t>7/7/2023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5C4603-31AD-4741-BFA0-3B396E45A386}" type="slidenum">
              <a:rPr lang="en-US" smtClean="0"/>
              <a:t>‹#›</a:t>
            </a:fld>
            <a:endParaRPr lang="en-US"/>
          </a:p>
        </p:txBody>
      </p:sp>
    </p:spTree>
    <p:extLst>
      <p:ext uri="{BB962C8B-B14F-4D97-AF65-F5344CB8AC3E}">
        <p14:creationId xmlns:p14="http://schemas.microsoft.com/office/powerpoint/2010/main" val="60074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6278E-FA24-4D8E-9505-6F078310FDDC}" type="datetimeFigureOut">
              <a:rPr lang="en-US" smtClean="0"/>
              <a:t>7/7/2023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6E5D5-BC9B-4788-827D-FACA27B86A4F}" type="slidenum">
              <a:rPr lang="en-US" smtClean="0"/>
              <a:t>‹#›</a:t>
            </a:fld>
            <a:endParaRPr lang="en-US"/>
          </a:p>
        </p:txBody>
      </p:sp>
    </p:spTree>
    <p:extLst>
      <p:ext uri="{BB962C8B-B14F-4D97-AF65-F5344CB8AC3E}">
        <p14:creationId xmlns:p14="http://schemas.microsoft.com/office/powerpoint/2010/main" val="2766189185"/>
      </p:ext>
    </p:extLst>
  </p:cSld>
  <p:clrMap bg1="lt1" tx1="dk1" bg2="lt2" tx2="dk2" accent1="accent1" accent2="accent2" accent3="accent3" accent4="accent4" accent5="accent5" accent6="accent6" hlink="hlink" folHlink="folHlink"/>
  <p:notesStyle>
    <a:lvl1pPr marL="0" algn="l" defTabSz="816337" rtl="0" eaLnBrk="1" latinLnBrk="0" hangingPunct="1">
      <a:defRPr sz="1100" kern="1200">
        <a:solidFill>
          <a:schemeClr val="tx1"/>
        </a:solidFill>
        <a:latin typeface="+mn-lt"/>
        <a:ea typeface="+mn-ea"/>
        <a:cs typeface="+mn-cs"/>
      </a:defRPr>
    </a:lvl1pPr>
    <a:lvl2pPr marL="408169" algn="l" defTabSz="816337" rtl="0" eaLnBrk="1" latinLnBrk="0" hangingPunct="1">
      <a:defRPr sz="1100" kern="1200">
        <a:solidFill>
          <a:schemeClr val="tx1"/>
        </a:solidFill>
        <a:latin typeface="+mn-lt"/>
        <a:ea typeface="+mn-ea"/>
        <a:cs typeface="+mn-cs"/>
      </a:defRPr>
    </a:lvl2pPr>
    <a:lvl3pPr marL="816337" algn="l" defTabSz="816337" rtl="0" eaLnBrk="1" latinLnBrk="0" hangingPunct="1">
      <a:defRPr sz="1100" kern="1200">
        <a:solidFill>
          <a:schemeClr val="tx1"/>
        </a:solidFill>
        <a:latin typeface="+mn-lt"/>
        <a:ea typeface="+mn-ea"/>
        <a:cs typeface="+mn-cs"/>
      </a:defRPr>
    </a:lvl3pPr>
    <a:lvl4pPr marL="1224506" algn="l" defTabSz="816337" rtl="0" eaLnBrk="1" latinLnBrk="0" hangingPunct="1">
      <a:defRPr sz="1100" kern="1200">
        <a:solidFill>
          <a:schemeClr val="tx1"/>
        </a:solidFill>
        <a:latin typeface="+mn-lt"/>
        <a:ea typeface="+mn-ea"/>
        <a:cs typeface="+mn-cs"/>
      </a:defRPr>
    </a:lvl4pPr>
    <a:lvl5pPr marL="1632674" algn="l" defTabSz="816337" rtl="0" eaLnBrk="1" latinLnBrk="0" hangingPunct="1">
      <a:defRPr sz="1100" kern="1200">
        <a:solidFill>
          <a:schemeClr val="tx1"/>
        </a:solidFill>
        <a:latin typeface="+mn-lt"/>
        <a:ea typeface="+mn-ea"/>
        <a:cs typeface="+mn-cs"/>
      </a:defRPr>
    </a:lvl5pPr>
    <a:lvl6pPr marL="2040843" algn="l" defTabSz="816337" rtl="0" eaLnBrk="1" latinLnBrk="0" hangingPunct="1">
      <a:defRPr sz="1100" kern="1200">
        <a:solidFill>
          <a:schemeClr val="tx1"/>
        </a:solidFill>
        <a:latin typeface="+mn-lt"/>
        <a:ea typeface="+mn-ea"/>
        <a:cs typeface="+mn-cs"/>
      </a:defRPr>
    </a:lvl6pPr>
    <a:lvl7pPr marL="2449011" algn="l" defTabSz="816337" rtl="0" eaLnBrk="1" latinLnBrk="0" hangingPunct="1">
      <a:defRPr sz="1100" kern="1200">
        <a:solidFill>
          <a:schemeClr val="tx1"/>
        </a:solidFill>
        <a:latin typeface="+mn-lt"/>
        <a:ea typeface="+mn-ea"/>
        <a:cs typeface="+mn-cs"/>
      </a:defRPr>
    </a:lvl7pPr>
    <a:lvl8pPr marL="2857180" algn="l" defTabSz="816337" rtl="0" eaLnBrk="1" latinLnBrk="0" hangingPunct="1">
      <a:defRPr sz="1100" kern="1200">
        <a:solidFill>
          <a:schemeClr val="tx1"/>
        </a:solidFill>
        <a:latin typeface="+mn-lt"/>
        <a:ea typeface="+mn-ea"/>
        <a:cs typeface="+mn-cs"/>
      </a:defRPr>
    </a:lvl8pPr>
    <a:lvl9pPr marL="3265348" algn="l" defTabSz="81633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695F3-157D-D740-9F32-52C22738B66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5288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There are 11 states in the west region. There are only a total of 3 operating nuclear power plants across the west region, Diablo Canyon, Energy Northwest, and Palo Verde Generating Station. </a:t>
            </a:r>
            <a:r>
              <a:rPr lang="en-US" sz="1800" dirty="0">
                <a:effectLst/>
                <a:highlight>
                  <a:srgbClr val="FFFF00"/>
                </a:highlight>
                <a:latin typeface="Times New Roman" panose="02020603050405020304" pitchFamily="18" charset="0"/>
                <a:ea typeface="Times New Roman" panose="02020603050405020304" pitchFamily="18" charset="0"/>
              </a:rPr>
              <a:t>Even though power usage has been at an all time high, with no sign of decline</a:t>
            </a:r>
            <a:r>
              <a:rPr lang="en-US" sz="1800" dirty="0">
                <a:effectLst/>
                <a:latin typeface="Times New Roman" panose="02020603050405020304" pitchFamily="18" charset="0"/>
                <a:ea typeface="Times New Roman" panose="02020603050405020304" pitchFamily="18" charset="0"/>
              </a:rPr>
              <a:t>, there are 31 facilities in the west region undergoing decommissioning.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55C25D-D7AF-4A68-BAAB-C3F4266957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97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PVYGN aims to help you develop new skills, stay up-to-date on current trends, and advance your career through continuing education and career training, workshops, tours of other industries, networking events, professional society involvement, NAYGN national or regional conferences around the country. Other events that we’ve done in the past are waste facility tours, Community Service Fund involvement, solar plant tours, shooting range on-site with security officers, and coffee chats with executive leadership.</a:t>
            </a:r>
          </a:p>
        </p:txBody>
      </p:sp>
      <p:sp>
        <p:nvSpPr>
          <p:cNvPr id="4" name="Slide Number Placeholder 3"/>
          <p:cNvSpPr>
            <a:spLocks noGrp="1"/>
          </p:cNvSpPr>
          <p:nvPr>
            <p:ph type="sldNum" sz="quarter" idx="5"/>
          </p:nvPr>
        </p:nvSpPr>
        <p:spPr/>
        <p:txBody>
          <a:bodyPr/>
          <a:lstStyle/>
          <a:p>
            <a:fld id="{D0D6E5D5-BC9B-4788-827D-FACA27B86A4F}" type="slidenum">
              <a:rPr lang="en-US" smtClean="0"/>
              <a:t>5</a:t>
            </a:fld>
            <a:endParaRPr lang="en-US"/>
          </a:p>
        </p:txBody>
      </p:sp>
    </p:spTree>
    <p:extLst>
      <p:ext uri="{BB962C8B-B14F-4D97-AF65-F5344CB8AC3E}">
        <p14:creationId xmlns:p14="http://schemas.microsoft.com/office/powerpoint/2010/main" val="82244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PVYGN Safety interfaces with the Voluntary Protection Program (VPP). The VPP aims to foster trust and confidence in Palo Verde’s relationship with the Arizona Division of Safety &amp; Health (ADOSH).</a:t>
            </a:r>
            <a:br>
              <a:rPr lang="en-US" dirty="0"/>
            </a:br>
            <a:br>
              <a:rPr lang="en-US" dirty="0"/>
            </a:br>
            <a:r>
              <a:rPr lang="en-US" dirty="0"/>
              <a:t>So, what exactly does this entail? This isn’t required of members, but once a quarter inspections of an assigned area to ensure clean and safe working conditions. Some people use this as a small get-to-together with their coworkers and provides you the opportunity to get qualified as an “Area Safety Inspector”, which looks good on your APTMS (Annual Performance Tracking and Management System)</a:t>
            </a:r>
          </a:p>
        </p:txBody>
      </p:sp>
      <p:sp>
        <p:nvSpPr>
          <p:cNvPr id="4" name="Slide Number Placeholder 3"/>
          <p:cNvSpPr>
            <a:spLocks noGrp="1"/>
          </p:cNvSpPr>
          <p:nvPr>
            <p:ph type="sldNum" sz="quarter" idx="5"/>
          </p:nvPr>
        </p:nvSpPr>
        <p:spPr/>
        <p:txBody>
          <a:bodyPr/>
          <a:lstStyle/>
          <a:p>
            <a:fld id="{D0D6E5D5-BC9B-4788-827D-FACA27B86A4F}" type="slidenum">
              <a:rPr lang="en-US" smtClean="0"/>
              <a:t>6</a:t>
            </a:fld>
            <a:endParaRPr lang="en-US"/>
          </a:p>
        </p:txBody>
      </p:sp>
    </p:spTree>
    <p:extLst>
      <p:ext uri="{BB962C8B-B14F-4D97-AF65-F5344CB8AC3E}">
        <p14:creationId xmlns:p14="http://schemas.microsoft.com/office/powerpoint/2010/main" val="352010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branch of PVYGN that is concerned with raising public awareness about nuclear energy, developing strong relationships within the community and organizations that represent them, and provide external networking opportunities.</a:t>
            </a:r>
          </a:p>
          <a:p>
            <a:endParaRPr lang="en-US" dirty="0"/>
          </a:p>
          <a:p>
            <a:r>
              <a:rPr lang="en-US" dirty="0"/>
              <a:t>These events can range from assisting boy or girl scouts with STEM badge related activities, cleaning up Falcon Park in Goodyear that APS owns, judging science fairs, etc.</a:t>
            </a:r>
          </a:p>
        </p:txBody>
      </p:sp>
      <p:sp>
        <p:nvSpPr>
          <p:cNvPr id="4" name="Slide Number Placeholder 3"/>
          <p:cNvSpPr>
            <a:spLocks noGrp="1"/>
          </p:cNvSpPr>
          <p:nvPr>
            <p:ph type="sldNum" sz="quarter" idx="5"/>
          </p:nvPr>
        </p:nvSpPr>
        <p:spPr/>
        <p:txBody>
          <a:bodyPr/>
          <a:lstStyle/>
          <a:p>
            <a:fld id="{D0D6E5D5-BC9B-4788-827D-FACA27B86A4F}" type="slidenum">
              <a:rPr lang="en-US" smtClean="0"/>
              <a:t>7</a:t>
            </a:fld>
            <a:endParaRPr lang="en-US"/>
          </a:p>
        </p:txBody>
      </p:sp>
    </p:spTree>
    <p:extLst>
      <p:ext uri="{BB962C8B-B14F-4D97-AF65-F5344CB8AC3E}">
        <p14:creationId xmlns:p14="http://schemas.microsoft.com/office/powerpoint/2010/main" val="259652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parts about being in PVYGN, there is a sizable budget strictly allocated to Team Building events. There isn’t really a limitation to what type of team-building event we can do, we’ve done pretty much everything you can do think of: basketball tournaments, bowling, concerts, rock climbing, tubing/waterparks, Top Golf. Disclaimer: APS will not pay for alcohol, so tread lightly on that front.</a:t>
            </a:r>
          </a:p>
        </p:txBody>
      </p:sp>
      <p:sp>
        <p:nvSpPr>
          <p:cNvPr id="4" name="Slide Number Placeholder 3"/>
          <p:cNvSpPr>
            <a:spLocks noGrp="1"/>
          </p:cNvSpPr>
          <p:nvPr>
            <p:ph type="sldNum" sz="quarter" idx="5"/>
          </p:nvPr>
        </p:nvSpPr>
        <p:spPr/>
        <p:txBody>
          <a:bodyPr/>
          <a:lstStyle/>
          <a:p>
            <a:fld id="{D0D6E5D5-BC9B-4788-827D-FACA27B86A4F}" type="slidenum">
              <a:rPr lang="en-US" smtClean="0"/>
              <a:t>8</a:t>
            </a:fld>
            <a:endParaRPr lang="en-US"/>
          </a:p>
        </p:txBody>
      </p:sp>
    </p:spTree>
    <p:extLst>
      <p:ext uri="{BB962C8B-B14F-4D97-AF65-F5344CB8AC3E}">
        <p14:creationId xmlns:p14="http://schemas.microsoft.com/office/powerpoint/2010/main" val="258381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6E5D5-BC9B-4788-827D-FACA27B86A4F}" type="slidenum">
              <a:rPr lang="en-US" smtClean="0"/>
              <a:t>9</a:t>
            </a:fld>
            <a:endParaRPr lang="en-US"/>
          </a:p>
        </p:txBody>
      </p:sp>
    </p:spTree>
    <p:extLst>
      <p:ext uri="{BB962C8B-B14F-4D97-AF65-F5344CB8AC3E}">
        <p14:creationId xmlns:p14="http://schemas.microsoft.com/office/powerpoint/2010/main" val="233447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note, don’t be hesitant in reaching out to anyone about anything that you are interested in. People want to help you and see you succeed. Joining an employee engagement group whether it be PVYGN, Engineering Excellence, PV-</a:t>
            </a:r>
            <a:r>
              <a:rPr lang="en-US" dirty="0" err="1"/>
              <a:t>WiN</a:t>
            </a:r>
            <a:r>
              <a:rPr lang="en-US" dirty="0"/>
              <a:t>, or others, especially during Legacy is a great way of meeting people with more experience at PV and can offer you rewarding connections that you never know might come in handy one day. </a:t>
            </a:r>
            <a:br>
              <a:rPr lang="en-US" dirty="0"/>
            </a:br>
            <a:br>
              <a:rPr lang="en-US" dirty="0"/>
            </a:br>
            <a:r>
              <a:rPr lang="en-US" dirty="0"/>
              <a:t>Any questions?</a:t>
            </a:r>
          </a:p>
        </p:txBody>
      </p:sp>
      <p:sp>
        <p:nvSpPr>
          <p:cNvPr id="4" name="Slide Number Placeholder 3"/>
          <p:cNvSpPr>
            <a:spLocks noGrp="1"/>
          </p:cNvSpPr>
          <p:nvPr>
            <p:ph type="sldNum" sz="quarter" idx="5"/>
          </p:nvPr>
        </p:nvSpPr>
        <p:spPr/>
        <p:txBody>
          <a:bodyPr/>
          <a:lstStyle/>
          <a:p>
            <a:fld id="{D0D6E5D5-BC9B-4788-827D-FACA27B86A4F}" type="slidenum">
              <a:rPr lang="en-US" smtClean="0"/>
              <a:t>11</a:t>
            </a:fld>
            <a:endParaRPr lang="en-US"/>
          </a:p>
        </p:txBody>
      </p:sp>
    </p:spTree>
    <p:extLst>
      <p:ext uri="{BB962C8B-B14F-4D97-AF65-F5344CB8AC3E}">
        <p14:creationId xmlns:p14="http://schemas.microsoft.com/office/powerpoint/2010/main" val="1123286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8"/>
          <p:cNvSpPr>
            <a:spLocks noGrp="1"/>
          </p:cNvSpPr>
          <p:nvPr userDrawn="1">
            <p:ph type="title"/>
          </p:nvPr>
        </p:nvSpPr>
        <p:spPr>
          <a:xfrm>
            <a:off x="571500" y="4457700"/>
            <a:ext cx="8229600" cy="1143000"/>
          </a:xfrm>
        </p:spPr>
        <p:txBody>
          <a:bodyPr/>
          <a:lstStyle>
            <a:lvl1pPr algn="l">
              <a:buFont typeface="Arial"/>
              <a:buNone/>
              <a:defRPr>
                <a:solidFill>
                  <a:srgbClr val="517A2F"/>
                </a:solidFill>
              </a:defRPr>
            </a:lvl1pPr>
          </a:lstStyle>
          <a:p>
            <a:r>
              <a:rPr lang="en-US"/>
              <a:t>Click to edit Master title style</a:t>
            </a:r>
            <a:endParaRPr lang="en-US" dirty="0"/>
          </a:p>
        </p:txBody>
      </p:sp>
      <p:sp>
        <p:nvSpPr>
          <p:cNvPr id="6" name="Subtitle 9"/>
          <p:cNvSpPr>
            <a:spLocks noGrp="1"/>
          </p:cNvSpPr>
          <p:nvPr userDrawn="1">
            <p:ph type="subTitle" idx="1"/>
          </p:nvPr>
        </p:nvSpPr>
        <p:spPr>
          <a:xfrm>
            <a:off x="561975" y="5429251"/>
            <a:ext cx="6400800" cy="1276349"/>
          </a:xfrm>
        </p:spPr>
        <p:txBody>
          <a:bodyPr>
            <a:normAutofit/>
          </a:bodyPr>
          <a:lstStyle>
            <a:lvl1pPr algn="l">
              <a:buNone/>
              <a:defRPr sz="2000">
                <a:solidFill>
                  <a:srgbClr val="99C033"/>
                </a:solidFill>
              </a:defRPr>
            </a:lvl1pPr>
          </a:lstStyle>
          <a:p>
            <a:r>
              <a:rPr lang="en-US"/>
              <a:t>Click to edit Master subtitle style</a:t>
            </a:r>
            <a:endParaRPr lang="en-US" dirty="0"/>
          </a:p>
        </p:txBody>
      </p:sp>
      <p:pic>
        <p:nvPicPr>
          <p:cNvPr id="4" name="Picture 3" descr="1_cover_graphic_desert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287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8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py Content">
    <p:spTree>
      <p:nvGrpSpPr>
        <p:cNvPr id="1" name=""/>
        <p:cNvGrpSpPr/>
        <p:nvPr/>
      </p:nvGrpSpPr>
      <p:grpSpPr>
        <a:xfrm>
          <a:off x="0" y="0"/>
          <a:ext cx="0" cy="0"/>
          <a:chOff x="0" y="0"/>
          <a:chExt cx="0" cy="0"/>
        </a:xfrm>
      </p:grpSpPr>
      <p:pic>
        <p:nvPicPr>
          <p:cNvPr id="2" name="Picture 1" descr="footer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10" name="Slide Number Placeholder 5"/>
          <p:cNvSpPr>
            <a:spLocks noGrp="1"/>
          </p:cNvSpPr>
          <p:nvPr>
            <p:ph type="sldNum" sz="quarter" idx="4"/>
          </p:nvPr>
        </p:nvSpPr>
        <p:spPr>
          <a:xfrm>
            <a:off x="485776" y="6070600"/>
            <a:ext cx="466725" cy="400051"/>
          </a:xfrm>
          <a:prstGeom prst="rect">
            <a:avLst/>
          </a:prstGeom>
        </p:spPr>
        <p:txBody>
          <a:bodyPr vert="horz" lIns="81633" tIns="40817" rIns="81633" bIns="40817" rtlCol="0" anchor="ctr"/>
          <a:lstStyle>
            <a:lvl1pPr algn="l">
              <a:defRPr sz="1200">
                <a:solidFill>
                  <a:srgbClr val="517A2F"/>
                </a:solidFill>
              </a:defRPr>
            </a:lvl1pPr>
          </a:lstStyle>
          <a:p>
            <a:fld id="{45ADEFFF-70A5-EF42-A57E-37AA596FBA2C}" type="slidenum">
              <a:rPr lang="en-US" smtClean="0"/>
              <a:pPr/>
              <a:t>‹#›</a:t>
            </a:fld>
            <a:endParaRPr lang="en-US"/>
          </a:p>
        </p:txBody>
      </p:sp>
      <p:sp>
        <p:nvSpPr>
          <p:cNvPr id="7" name="Title Placeholder 1"/>
          <p:cNvSpPr>
            <a:spLocks noGrp="1"/>
          </p:cNvSpPr>
          <p:nvPr>
            <p:ph type="title" hasCustomPrompt="1"/>
          </p:nvPr>
        </p:nvSpPr>
        <p:spPr>
          <a:xfrm>
            <a:off x="457200" y="177800"/>
            <a:ext cx="8229600" cy="1143000"/>
          </a:xfrm>
          <a:prstGeom prst="rect">
            <a:avLst/>
          </a:prstGeom>
        </p:spPr>
        <p:txBody>
          <a:bodyPr vert="horz" lIns="81633" tIns="40817" rIns="81633" bIns="40817" rtlCol="0" anchor="b" anchorCtr="0">
            <a:normAutofit/>
          </a:bodyPr>
          <a:lstStyle>
            <a:lvl1pPr>
              <a:defRPr sz="2800"/>
            </a:lvl1pPr>
          </a:lstStyle>
          <a:p>
            <a:r>
              <a:rPr lang="en-US"/>
              <a:t>Click to add title</a:t>
            </a:r>
          </a:p>
        </p:txBody>
      </p:sp>
      <p:sp>
        <p:nvSpPr>
          <p:cNvPr id="4" name="Text Placeholder 3"/>
          <p:cNvSpPr>
            <a:spLocks noGrp="1"/>
          </p:cNvSpPr>
          <p:nvPr>
            <p:ph type="body" sz="quarter" idx="10" hasCustomPrompt="1"/>
          </p:nvPr>
        </p:nvSpPr>
        <p:spPr>
          <a:xfrm>
            <a:off x="457200" y="1401763"/>
            <a:ext cx="8229600" cy="1016000"/>
          </a:xfrm>
        </p:spPr>
        <p:txBody>
          <a:bodyPr>
            <a:normAutofit/>
          </a:bodyPr>
          <a:lstStyle>
            <a:lvl1pPr>
              <a:defRPr sz="2400"/>
            </a:lvl1pPr>
          </a:lstStyle>
          <a:p>
            <a:pPr lvl="0"/>
            <a:r>
              <a:rPr lang="en-US"/>
              <a:t>Click to add text</a:t>
            </a:r>
          </a:p>
        </p:txBody>
      </p:sp>
      <p:sp>
        <p:nvSpPr>
          <p:cNvPr id="8" name="Text Placeholder 7"/>
          <p:cNvSpPr>
            <a:spLocks noGrp="1"/>
          </p:cNvSpPr>
          <p:nvPr>
            <p:ph type="body" sz="quarter" idx="11" hasCustomPrompt="1"/>
          </p:nvPr>
        </p:nvSpPr>
        <p:spPr>
          <a:xfrm>
            <a:off x="457200" y="3133060"/>
            <a:ext cx="8229600" cy="2535901"/>
          </a:xfrm>
        </p:spPr>
        <p:txBody>
          <a:bodyPr/>
          <a:lstStyle>
            <a:lvl1pPr marL="342932" indent="-342932">
              <a:lnSpc>
                <a:spcPts val="2400"/>
              </a:lnSpc>
              <a:buFont typeface="Arial"/>
              <a:buChar char="•"/>
              <a:defRPr baseline="0"/>
            </a:lvl1pPr>
          </a:lstStyle>
          <a:p>
            <a:pPr lvl="0"/>
            <a:r>
              <a:rPr lang="en-US"/>
              <a:t>Bullet copy</a:t>
            </a:r>
          </a:p>
          <a:p>
            <a:pPr lvl="0"/>
            <a:r>
              <a:rPr lang="en-US"/>
              <a:t>Bullet copy</a:t>
            </a:r>
          </a:p>
        </p:txBody>
      </p:sp>
      <p:sp>
        <p:nvSpPr>
          <p:cNvPr id="9" name="Text Placeholder 7">
            <a:extLst>
              <a:ext uri="{FF2B5EF4-FFF2-40B4-BE49-F238E27FC236}">
                <a16:creationId xmlns:a16="http://schemas.microsoft.com/office/drawing/2014/main" id="{138D981B-9AB3-A741-8B42-E9F87C64A662}"/>
              </a:ext>
            </a:extLst>
          </p:cNvPr>
          <p:cNvSpPr>
            <a:spLocks noGrp="1"/>
          </p:cNvSpPr>
          <p:nvPr>
            <p:ph type="body" sz="quarter" idx="12" hasCustomPrompt="1"/>
          </p:nvPr>
        </p:nvSpPr>
        <p:spPr>
          <a:xfrm>
            <a:off x="457200" y="2714846"/>
            <a:ext cx="8229600" cy="418214"/>
          </a:xfrm>
        </p:spPr>
        <p:txBody>
          <a:bodyPr>
            <a:noAutofit/>
          </a:bodyPr>
          <a:lstStyle>
            <a:lvl1pPr marL="0" indent="0">
              <a:lnSpc>
                <a:spcPts val="2400"/>
              </a:lnSpc>
              <a:buFont typeface="Arial"/>
              <a:buNone/>
              <a:defRPr sz="1600" b="1" baseline="0">
                <a:solidFill>
                  <a:schemeClr val="accent3"/>
                </a:solidFill>
              </a:defRPr>
            </a:lvl1pPr>
          </a:lstStyle>
          <a:p>
            <a:pPr lvl="0"/>
            <a:r>
              <a:rPr lang="en-US"/>
              <a:t>CLICK TO ADD SUBHEAD</a:t>
            </a:r>
          </a:p>
        </p:txBody>
      </p:sp>
    </p:spTree>
    <p:extLst>
      <p:ext uri="{BB962C8B-B14F-4D97-AF65-F5344CB8AC3E}">
        <p14:creationId xmlns:p14="http://schemas.microsoft.com/office/powerpoint/2010/main" val="51256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8"/>
          <p:cNvSpPr>
            <a:spLocks noGrp="1"/>
          </p:cNvSpPr>
          <p:nvPr>
            <p:ph type="title"/>
          </p:nvPr>
        </p:nvSpPr>
        <p:spPr>
          <a:xfrm>
            <a:off x="571500" y="4457700"/>
            <a:ext cx="8229600" cy="1143000"/>
          </a:xfrm>
        </p:spPr>
        <p:txBody>
          <a:bodyPr/>
          <a:lstStyle>
            <a:lvl1pPr algn="l">
              <a:buFont typeface="Arial"/>
              <a:buNone/>
              <a:defRPr>
                <a:solidFill>
                  <a:srgbClr val="517A2F"/>
                </a:solidFill>
              </a:defRPr>
            </a:lvl1pPr>
          </a:lstStyle>
          <a:p>
            <a:r>
              <a:rPr lang="en-US"/>
              <a:t>Click to edit Master title style</a:t>
            </a:r>
            <a:endParaRPr lang="en-US" dirty="0"/>
          </a:p>
        </p:txBody>
      </p:sp>
      <p:sp>
        <p:nvSpPr>
          <p:cNvPr id="4" name="Subtitle 9"/>
          <p:cNvSpPr>
            <a:spLocks noGrp="1"/>
          </p:cNvSpPr>
          <p:nvPr>
            <p:ph type="subTitle" idx="1"/>
          </p:nvPr>
        </p:nvSpPr>
        <p:spPr>
          <a:xfrm>
            <a:off x="561975" y="5429251"/>
            <a:ext cx="6400800" cy="1428749"/>
          </a:xfrm>
        </p:spPr>
        <p:txBody>
          <a:bodyPr>
            <a:normAutofit/>
          </a:bodyPr>
          <a:lstStyle>
            <a:lvl1pPr algn="l">
              <a:buNone/>
              <a:defRPr sz="2000">
                <a:solidFill>
                  <a:srgbClr val="99C033"/>
                </a:solidFill>
              </a:defRPr>
            </a:lvl1pPr>
          </a:lstStyle>
          <a:p>
            <a:r>
              <a:rPr lang="en-US"/>
              <a:t>Click to edit Master subtitle style</a:t>
            </a:r>
            <a:endParaRPr lang="en-US" dirty="0"/>
          </a:p>
        </p:txBody>
      </p:sp>
      <p:pic>
        <p:nvPicPr>
          <p:cNvPr id="2" name="Picture 1" descr="2_cover_graphic_nuclear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530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6" name="Picture 5" descr="Int_Slide_green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19125" y="2000251"/>
            <a:ext cx="77724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9125" y="2914651"/>
            <a:ext cx="7810500" cy="1752600"/>
          </a:xfrm>
        </p:spPr>
        <p:txBody>
          <a:bodyPr>
            <a:normAutofit/>
          </a:bodyPr>
          <a:lstStyle>
            <a:lvl1pPr marL="0" indent="0" algn="l">
              <a:buNone/>
              <a:defRPr sz="230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3"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98472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Int_Slide_blue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619125" y="2000251"/>
            <a:ext cx="77724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19125" y="2914651"/>
            <a:ext cx="7810500" cy="1752600"/>
          </a:xfrm>
        </p:spPr>
        <p:txBody>
          <a:bodyPr>
            <a:normAutofit/>
          </a:bodyPr>
          <a:lstStyle>
            <a:lvl1pPr marL="0" indent="0" algn="l">
              <a:buNone/>
              <a:defRPr sz="230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3"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448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Int_Slide_purple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a:spLocks noGrp="1"/>
          </p:cNvSpPr>
          <p:nvPr>
            <p:ph type="ctrTitle"/>
          </p:nvPr>
        </p:nvSpPr>
        <p:spPr>
          <a:xfrm>
            <a:off x="619125" y="2000251"/>
            <a:ext cx="77724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619125" y="2914651"/>
            <a:ext cx="7810500" cy="1752600"/>
          </a:xfrm>
        </p:spPr>
        <p:txBody>
          <a:bodyPr>
            <a:normAutofit/>
          </a:bodyPr>
          <a:lstStyle>
            <a:lvl1pPr marL="0" indent="0" algn="l">
              <a:buNone/>
              <a:defRPr sz="230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3"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3288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py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485776" y="6229349"/>
            <a:ext cx="466725"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6" name="Content Placeholder 5"/>
          <p:cNvSpPr>
            <a:spLocks noGrp="1"/>
          </p:cNvSpPr>
          <p:nvPr>
            <p:ph sz="quarter" idx="10"/>
          </p:nvPr>
        </p:nvSpPr>
        <p:spPr>
          <a:xfrm>
            <a:off x="476250" y="1428749"/>
            <a:ext cx="8191500" cy="4743451"/>
          </a:xfrm>
        </p:spPr>
        <p:txBody>
          <a:bodyPr/>
          <a:lstStyle>
            <a:lvl1pPr marL="0" indent="0">
              <a:buNone/>
              <a:defRPr/>
            </a:lvl1pPr>
            <a:lvl2pPr marL="663274" indent="-255105">
              <a:buFont typeface="Arial"/>
              <a:buChar char="•"/>
              <a:defRPr/>
            </a:lvl2pPr>
            <a:lvl3pPr marL="1020421" indent="-204084">
              <a:buFont typeface="Arial"/>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2" name="Picture 1"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43600"/>
            <a:ext cx="9144000" cy="926592"/>
          </a:xfrm>
          <a:prstGeom prst="rect">
            <a:avLst/>
          </a:prstGeom>
        </p:spPr>
      </p:pic>
    </p:spTree>
    <p:extLst>
      <p:ext uri="{BB962C8B-B14F-4D97-AF65-F5344CB8AC3E}">
        <p14:creationId xmlns:p14="http://schemas.microsoft.com/office/powerpoint/2010/main" val="369749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76251" y="6229349"/>
            <a:ext cx="466725"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8" name="Chart Placeholder 7"/>
          <p:cNvSpPr>
            <a:spLocks noGrp="1"/>
          </p:cNvSpPr>
          <p:nvPr>
            <p:ph type="chart" sz="quarter" idx="13"/>
          </p:nvPr>
        </p:nvSpPr>
        <p:spPr>
          <a:xfrm>
            <a:off x="476250" y="1428751"/>
            <a:ext cx="8191500" cy="4914900"/>
          </a:xfrm>
        </p:spPr>
        <p:txBody>
          <a:bodyPr/>
          <a:lstStyle>
            <a:lvl1pPr>
              <a:buClr>
                <a:srgbClr val="99C033"/>
              </a:buClr>
              <a:defRPr/>
            </a:lvl1pPr>
          </a:lstStyle>
          <a:p>
            <a:r>
              <a:rPr lang="en-US"/>
              <a:t>Click icon to add chart</a:t>
            </a:r>
            <a:endParaRPr lang="en-US" dirty="0"/>
          </a:p>
        </p:txBody>
      </p:sp>
      <p:sp>
        <p:nvSpPr>
          <p:cNvPr id="9"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2" name="Picture 1"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9144000" cy="926592"/>
          </a:xfrm>
          <a:prstGeom prst="rect">
            <a:avLst/>
          </a:prstGeom>
        </p:spPr>
      </p:pic>
    </p:spTree>
    <p:extLst>
      <p:ext uri="{BB962C8B-B14F-4D97-AF65-F5344CB8AC3E}">
        <p14:creationId xmlns:p14="http://schemas.microsoft.com/office/powerpoint/2010/main" val="176380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151" y="6229349"/>
            <a:ext cx="466725"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8" name="Picture Placeholder 7"/>
          <p:cNvSpPr>
            <a:spLocks noGrp="1"/>
          </p:cNvSpPr>
          <p:nvPr>
            <p:ph type="pic" sz="quarter" idx="13"/>
          </p:nvPr>
        </p:nvSpPr>
        <p:spPr>
          <a:xfrm>
            <a:off x="457200" y="1428750"/>
            <a:ext cx="8210550" cy="4857751"/>
          </a:xfrm>
        </p:spPr>
        <p:txBody>
          <a:bodyPr/>
          <a:lstStyle>
            <a:lvl1pPr>
              <a:buClr>
                <a:srgbClr val="99C033"/>
              </a:buClr>
              <a:defRPr/>
            </a:lvl1pPr>
          </a:lstStyle>
          <a:p>
            <a:r>
              <a:rPr lang="en-US"/>
              <a:t>Click icon to add picture</a:t>
            </a:r>
            <a:endParaRPr lang="en-US" dirty="0"/>
          </a:p>
        </p:txBody>
      </p:sp>
      <p:sp>
        <p:nvSpPr>
          <p:cNvPr id="13"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6" name="Picture 5"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9144000" cy="926592"/>
          </a:xfrm>
          <a:prstGeom prst="rect">
            <a:avLst/>
          </a:prstGeom>
        </p:spPr>
      </p:pic>
    </p:spTree>
    <p:extLst>
      <p:ext uri="{BB962C8B-B14F-4D97-AF65-F5344CB8AC3E}">
        <p14:creationId xmlns:p14="http://schemas.microsoft.com/office/powerpoint/2010/main" val="139465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Text, Photo">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523876" y="6229349"/>
            <a:ext cx="466725"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13" name="Content Placeholder 2"/>
          <p:cNvSpPr>
            <a:spLocks noGrp="1"/>
          </p:cNvSpPr>
          <p:nvPr>
            <p:ph sz="half" idx="1"/>
          </p:nvPr>
        </p:nvSpPr>
        <p:spPr>
          <a:xfrm>
            <a:off x="523876" y="1428750"/>
            <a:ext cx="4734851" cy="4857751"/>
          </a:xfrm>
        </p:spPr>
        <p:txBody>
          <a:bodyPr/>
          <a:lstStyle>
            <a:lvl1pPr>
              <a:defRPr sz="2500"/>
            </a:lvl1pPr>
            <a:lvl2pPr>
              <a:defRPr sz="2200"/>
            </a:lvl2pPr>
            <a:lvl3pPr>
              <a:defRPr sz="1800"/>
            </a:lvl3pPr>
            <a:lvl4pPr>
              <a:defRPr sz="1600"/>
            </a:lvl4pPr>
            <a:lvl5pPr>
              <a:defRPr sz="16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5572125" y="1428749"/>
            <a:ext cx="3041650" cy="4836256"/>
          </a:xfrm>
        </p:spPr>
        <p:txBody>
          <a:bodyPr/>
          <a:lstStyle>
            <a:lvl1pPr marL="0" indent="0">
              <a:buNone/>
              <a:defRPr/>
            </a:lvl1pPr>
          </a:lstStyle>
          <a:p>
            <a:r>
              <a:rPr lang="en-US"/>
              <a:t>Click icon to add picture</a:t>
            </a:r>
            <a:endParaRPr lang="en-US" dirty="0"/>
          </a:p>
        </p:txBody>
      </p:sp>
      <p:sp>
        <p:nvSpPr>
          <p:cNvPr id="8"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7" name="Picture 6"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9144000" cy="926592"/>
          </a:xfrm>
          <a:prstGeom prst="rect">
            <a:avLst/>
          </a:prstGeom>
        </p:spPr>
      </p:pic>
    </p:spTree>
    <p:extLst>
      <p:ext uri="{BB962C8B-B14F-4D97-AF65-F5344CB8AC3E}">
        <p14:creationId xmlns:p14="http://schemas.microsoft.com/office/powerpoint/2010/main" val="353570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28750"/>
            <a:ext cx="8229600" cy="4857751"/>
          </a:xfrm>
          <a:prstGeom prst="rect">
            <a:avLst/>
          </a:prstGeom>
        </p:spPr>
        <p:txBody>
          <a:bodyPr vert="horz" lIns="81633" tIns="40817" rIns="81633" bIns="408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45918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74" r:id="rId4"/>
    <p:sldLayoutId id="2147483675" r:id="rId5"/>
    <p:sldLayoutId id="2147483663" r:id="rId6"/>
    <p:sldLayoutId id="2147483665" r:id="rId7"/>
    <p:sldLayoutId id="2147483666" r:id="rId8"/>
    <p:sldLayoutId id="2147483670" r:id="rId9"/>
    <p:sldLayoutId id="2147483671" r:id="rId10"/>
    <p:sldLayoutId id="2147483676" r:id="rId11"/>
  </p:sldLayoutIdLst>
  <p:hf hdr="0" ftr="0" dt="0"/>
  <p:txStyles>
    <p:titleStyle>
      <a:lvl1pPr algn="l" defTabSz="408169" rtl="0" eaLnBrk="1" latinLnBrk="0" hangingPunct="1">
        <a:spcBef>
          <a:spcPct val="0"/>
        </a:spcBef>
        <a:buNone/>
        <a:defRPr sz="2900" b="1" kern="1200">
          <a:solidFill>
            <a:srgbClr val="517A2F"/>
          </a:solidFill>
          <a:latin typeface="Verdana"/>
          <a:ea typeface="+mj-ea"/>
          <a:cs typeface="Verdana"/>
        </a:defRPr>
      </a:lvl1pPr>
    </p:titleStyle>
    <p:body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69" rtl="0" eaLnBrk="1" latinLnBrk="0" hangingPunct="1">
        <a:defRPr sz="1600" kern="1200">
          <a:solidFill>
            <a:schemeClr val="tx1"/>
          </a:solidFill>
          <a:latin typeface="+mn-lt"/>
          <a:ea typeface="+mn-ea"/>
          <a:cs typeface="+mn-cs"/>
        </a:defRPr>
      </a:lvl1pPr>
      <a:lvl2pPr marL="408169" algn="l" defTabSz="408169" rtl="0" eaLnBrk="1" latinLnBrk="0" hangingPunct="1">
        <a:defRPr sz="1600" kern="1200">
          <a:solidFill>
            <a:schemeClr val="tx1"/>
          </a:solidFill>
          <a:latin typeface="+mn-lt"/>
          <a:ea typeface="+mn-ea"/>
          <a:cs typeface="+mn-cs"/>
        </a:defRPr>
      </a:lvl2pPr>
      <a:lvl3pPr marL="816337" algn="l" defTabSz="408169" rtl="0" eaLnBrk="1" latinLnBrk="0" hangingPunct="1">
        <a:defRPr sz="1600" kern="1200">
          <a:solidFill>
            <a:schemeClr val="tx1"/>
          </a:solidFill>
          <a:latin typeface="+mn-lt"/>
          <a:ea typeface="+mn-ea"/>
          <a:cs typeface="+mn-cs"/>
        </a:defRPr>
      </a:lvl3pPr>
      <a:lvl4pPr marL="1224506" algn="l" defTabSz="408169" rtl="0" eaLnBrk="1" latinLnBrk="0" hangingPunct="1">
        <a:defRPr sz="1600" kern="1200">
          <a:solidFill>
            <a:schemeClr val="tx1"/>
          </a:solidFill>
          <a:latin typeface="+mn-lt"/>
          <a:ea typeface="+mn-ea"/>
          <a:cs typeface="+mn-cs"/>
        </a:defRPr>
      </a:lvl4pPr>
      <a:lvl5pPr marL="1632674" algn="l" defTabSz="408169" rtl="0" eaLnBrk="1" latinLnBrk="0" hangingPunct="1">
        <a:defRPr sz="1600" kern="1200">
          <a:solidFill>
            <a:schemeClr val="tx1"/>
          </a:solidFill>
          <a:latin typeface="+mn-lt"/>
          <a:ea typeface="+mn-ea"/>
          <a:cs typeface="+mn-cs"/>
        </a:defRPr>
      </a:lvl5pPr>
      <a:lvl6pPr marL="2040843" algn="l" defTabSz="408169" rtl="0" eaLnBrk="1" latinLnBrk="0" hangingPunct="1">
        <a:defRPr sz="1600" kern="1200">
          <a:solidFill>
            <a:schemeClr val="tx1"/>
          </a:solidFill>
          <a:latin typeface="+mn-lt"/>
          <a:ea typeface="+mn-ea"/>
          <a:cs typeface="+mn-cs"/>
        </a:defRPr>
      </a:lvl6pPr>
      <a:lvl7pPr marL="2449011" algn="l" defTabSz="408169" rtl="0" eaLnBrk="1" latinLnBrk="0" hangingPunct="1">
        <a:defRPr sz="1600" kern="1200">
          <a:solidFill>
            <a:schemeClr val="tx1"/>
          </a:solidFill>
          <a:latin typeface="+mn-lt"/>
          <a:ea typeface="+mn-ea"/>
          <a:cs typeface="+mn-cs"/>
        </a:defRPr>
      </a:lvl7pPr>
      <a:lvl8pPr marL="2857180" algn="l" defTabSz="408169" rtl="0" eaLnBrk="1" latinLnBrk="0" hangingPunct="1">
        <a:defRPr sz="1600" kern="1200">
          <a:solidFill>
            <a:schemeClr val="tx1"/>
          </a:solidFill>
          <a:latin typeface="+mn-lt"/>
          <a:ea typeface="+mn-ea"/>
          <a:cs typeface="+mn-cs"/>
        </a:defRPr>
      </a:lvl8pPr>
      <a:lvl9pPr marL="3265348" algn="l" defTabSz="40816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hyperlink" Target="https://naygn.org/register/"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Josh.pollock@ap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95800"/>
            <a:ext cx="8496300" cy="1143000"/>
          </a:xfrm>
        </p:spPr>
        <p:txBody>
          <a:bodyPr/>
          <a:lstStyle/>
          <a:p>
            <a:r>
              <a:rPr lang="en-US" dirty="0"/>
              <a:t>Palo Verde Young Generation in Nuclear</a:t>
            </a:r>
          </a:p>
        </p:txBody>
      </p:sp>
      <p:sp>
        <p:nvSpPr>
          <p:cNvPr id="6" name="Subtitle 9"/>
          <p:cNvSpPr>
            <a:spLocks noGrp="1"/>
          </p:cNvSpPr>
          <p:nvPr>
            <p:ph type="subTitle" idx="1"/>
          </p:nvPr>
        </p:nvSpPr>
        <p:spPr>
          <a:xfrm>
            <a:off x="1371600" y="5410201"/>
            <a:ext cx="6400800" cy="914400"/>
          </a:xfrm>
        </p:spPr>
        <p:txBody>
          <a:bodyPr>
            <a:normAutofit/>
          </a:bodyPr>
          <a:lstStyle>
            <a:lvl1pPr algn="l">
              <a:buNone/>
              <a:defRPr sz="3300">
                <a:solidFill>
                  <a:srgbClr val="99C033"/>
                </a:solidFill>
              </a:defRPr>
            </a:lvl1pPr>
          </a:lstStyle>
          <a:p>
            <a:pPr algn="ctr"/>
            <a:r>
              <a:rPr lang="en-US" sz="2000" dirty="0"/>
              <a:t>Megan Lubbers – President </a:t>
            </a:r>
          </a:p>
          <a:p>
            <a:pPr algn="ctr"/>
            <a:r>
              <a:rPr lang="en-US" sz="2000" dirty="0"/>
              <a:t>Joshua Pollock – Secretary</a:t>
            </a:r>
          </a:p>
        </p:txBody>
      </p:sp>
    </p:spTree>
    <p:extLst>
      <p:ext uri="{BB962C8B-B14F-4D97-AF65-F5344CB8AC3E}">
        <p14:creationId xmlns:p14="http://schemas.microsoft.com/office/powerpoint/2010/main" val="138267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073FC-1C99-2D5F-F5A2-A2CEC9AC8370}"/>
              </a:ext>
            </a:extLst>
          </p:cNvPr>
          <p:cNvSpPr>
            <a:spLocks noGrp="1"/>
          </p:cNvSpPr>
          <p:nvPr>
            <p:ph type="sldNum" sz="quarter" idx="4"/>
          </p:nvPr>
        </p:nvSpPr>
        <p:spPr/>
        <p:txBody>
          <a:bodyPr/>
          <a:lstStyle/>
          <a:p>
            <a:fld id="{45ADEFFF-70A5-EF42-A57E-37AA596FBA2C}" type="slidenum">
              <a:rPr lang="en-US" smtClean="0"/>
              <a:pPr/>
              <a:t>10</a:t>
            </a:fld>
            <a:endParaRPr lang="en-US"/>
          </a:p>
        </p:txBody>
      </p:sp>
      <p:sp>
        <p:nvSpPr>
          <p:cNvPr id="3" name="Title 2">
            <a:extLst>
              <a:ext uri="{FF2B5EF4-FFF2-40B4-BE49-F238E27FC236}">
                <a16:creationId xmlns:a16="http://schemas.microsoft.com/office/drawing/2014/main" id="{FD5542FE-515C-26DE-0491-04EEB0072D46}"/>
              </a:ext>
            </a:extLst>
          </p:cNvPr>
          <p:cNvSpPr>
            <a:spLocks noGrp="1"/>
          </p:cNvSpPr>
          <p:nvPr>
            <p:ph type="title"/>
          </p:nvPr>
        </p:nvSpPr>
        <p:spPr/>
        <p:txBody>
          <a:bodyPr anchor="t"/>
          <a:lstStyle/>
          <a:p>
            <a:pPr algn="ctr"/>
            <a:r>
              <a:rPr lang="en-US" dirty="0"/>
              <a:t>2023 PVYGN Officer Team</a:t>
            </a:r>
          </a:p>
        </p:txBody>
      </p:sp>
      <p:sp>
        <p:nvSpPr>
          <p:cNvPr id="5" name="Text Placeholder 4">
            <a:extLst>
              <a:ext uri="{FF2B5EF4-FFF2-40B4-BE49-F238E27FC236}">
                <a16:creationId xmlns:a16="http://schemas.microsoft.com/office/drawing/2014/main" id="{D8BE278A-60B8-156E-AC0D-D8AFE879BDD4}"/>
              </a:ext>
            </a:extLst>
          </p:cNvPr>
          <p:cNvSpPr>
            <a:spLocks noGrp="1"/>
          </p:cNvSpPr>
          <p:nvPr>
            <p:ph type="body" sz="quarter" idx="11"/>
          </p:nvPr>
        </p:nvSpPr>
        <p:spPr>
          <a:xfrm>
            <a:off x="324716" y="1847850"/>
            <a:ext cx="3935557" cy="3862388"/>
          </a:xfrm>
        </p:spPr>
        <p:txBody>
          <a:bodyPr>
            <a:normAutofit/>
          </a:bodyPr>
          <a:lstStyle/>
          <a:p>
            <a:pPr marL="0" indent="0">
              <a:lnSpc>
                <a:spcPct val="120000"/>
              </a:lnSpc>
              <a:buNone/>
            </a:pPr>
            <a:r>
              <a:rPr lang="en-US" sz="1636" dirty="0">
                <a:latin typeface="Calibri" panose="020F0502020204030204" pitchFamily="34" charset="0"/>
                <a:ea typeface="Calibri" panose="020F0502020204030204" pitchFamily="34" charset="0"/>
              </a:rPr>
              <a:t> </a:t>
            </a:r>
            <a:endParaRPr lang="en-US" sz="3068" dirty="0"/>
          </a:p>
        </p:txBody>
      </p:sp>
      <p:pic>
        <p:nvPicPr>
          <p:cNvPr id="9" name="Picture 8">
            <a:extLst>
              <a:ext uri="{FF2B5EF4-FFF2-40B4-BE49-F238E27FC236}">
                <a16:creationId xmlns:a16="http://schemas.microsoft.com/office/drawing/2014/main" id="{FB9CC3CD-9C87-9751-A560-52462BB40F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999" y="769680"/>
            <a:ext cx="5267401" cy="5700971"/>
          </a:xfrm>
          <a:prstGeom prst="rect">
            <a:avLst/>
          </a:prstGeom>
        </p:spPr>
      </p:pic>
    </p:spTree>
    <p:extLst>
      <p:ext uri="{BB962C8B-B14F-4D97-AF65-F5344CB8AC3E}">
        <p14:creationId xmlns:p14="http://schemas.microsoft.com/office/powerpoint/2010/main" val="206900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7772400" cy="1127099"/>
          </a:xfrm>
        </p:spPr>
        <p:txBody>
          <a:bodyPr>
            <a:normAutofit/>
          </a:bodyPr>
          <a:lstStyle/>
          <a:p>
            <a:pPr algn="ctr"/>
            <a:r>
              <a:rPr lang="en-US" sz="4400" dirty="0"/>
              <a:t>Questions?</a:t>
            </a:r>
          </a:p>
        </p:txBody>
      </p:sp>
      <p:pic>
        <p:nvPicPr>
          <p:cNvPr id="12" name="Picture 2" descr="V:\PVYGN\OFFICERS\2016\!Common\Photos &amp; Videos\20160714_PVYGN Group Photo_001 EDIT L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549418"/>
            <a:ext cx="7163405" cy="477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8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5E44362-B027-4888-A920-5A8A099923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6695" y="1477467"/>
            <a:ext cx="4334905" cy="3970905"/>
          </a:xfrm>
          <a:prstGeom prst="rect">
            <a:avLst/>
          </a:prstGeom>
        </p:spPr>
      </p:pic>
      <p:grpSp>
        <p:nvGrpSpPr>
          <p:cNvPr id="2" name="Group 2"/>
          <p:cNvGrpSpPr/>
          <p:nvPr/>
        </p:nvGrpSpPr>
        <p:grpSpPr>
          <a:xfrm>
            <a:off x="-1" y="6005048"/>
            <a:ext cx="9144000" cy="773101"/>
            <a:chOff x="0" y="0"/>
            <a:chExt cx="4816593" cy="407230"/>
          </a:xfrm>
        </p:grpSpPr>
        <p:sp>
          <p:nvSpPr>
            <p:cNvPr id="3" name="Freeform 3"/>
            <p:cNvSpPr/>
            <p:nvPr/>
          </p:nvSpPr>
          <p:spPr>
            <a:xfrm>
              <a:off x="0" y="0"/>
              <a:ext cx="4816592" cy="407230"/>
            </a:xfrm>
            <a:custGeom>
              <a:avLst/>
              <a:gdLst/>
              <a:ahLst/>
              <a:cxnLst/>
              <a:rect l="l" t="t" r="r" b="b"/>
              <a:pathLst>
                <a:path w="4816592" h="407230">
                  <a:moveTo>
                    <a:pt x="0" y="0"/>
                  </a:moveTo>
                  <a:lnTo>
                    <a:pt x="4816592" y="0"/>
                  </a:lnTo>
                  <a:lnTo>
                    <a:pt x="4816592" y="407230"/>
                  </a:lnTo>
                  <a:lnTo>
                    <a:pt x="0" y="407230"/>
                  </a:lnTo>
                  <a:close/>
                </a:path>
              </a:pathLst>
            </a:custGeom>
            <a:solidFill>
              <a:srgbClr val="C2DDCC"/>
            </a:solidFill>
          </p:spPr>
        </p:sp>
        <p:sp>
          <p:nvSpPr>
            <p:cNvPr id="4" name="TextBox 4"/>
            <p:cNvSpPr txBox="1"/>
            <p:nvPr/>
          </p:nvSpPr>
          <p:spPr>
            <a:xfrm>
              <a:off x="0" y="-47625"/>
              <a:ext cx="812800" cy="860425"/>
            </a:xfrm>
            <a:prstGeom prst="rect">
              <a:avLst/>
            </a:prstGeom>
          </p:spPr>
          <p:txBody>
            <a:bodyPr lIns="25400" tIns="25400" rIns="25400" bIns="25400" rtlCol="0" anchor="ctr"/>
            <a:lstStyle/>
            <a:p>
              <a:pPr algn="ctr" defTabSz="457243">
                <a:lnSpc>
                  <a:spcPts val="1330"/>
                </a:lnSpc>
              </a:pPr>
              <a:endParaRPr sz="900">
                <a:solidFill>
                  <a:prstClr val="black"/>
                </a:solidFill>
                <a:latin typeface="Calibri"/>
              </a:endParaRPr>
            </a:p>
          </p:txBody>
        </p:sp>
      </p:grpSp>
      <p:pic>
        <p:nvPicPr>
          <p:cNvPr id="14"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100" y="6030975"/>
            <a:ext cx="1781636" cy="721246"/>
          </a:xfrm>
          <a:prstGeom prst="rect">
            <a:avLst/>
          </a:prstGeom>
        </p:spPr>
      </p:pic>
      <p:sp>
        <p:nvSpPr>
          <p:cNvPr id="15" name="TextBox 15"/>
          <p:cNvSpPr txBox="1"/>
          <p:nvPr/>
        </p:nvSpPr>
        <p:spPr>
          <a:xfrm>
            <a:off x="476250" y="537516"/>
            <a:ext cx="6963920" cy="512961"/>
          </a:xfrm>
          <a:prstGeom prst="rect">
            <a:avLst/>
          </a:prstGeom>
        </p:spPr>
        <p:txBody>
          <a:bodyPr lIns="0" tIns="0" rIns="0" bIns="0" rtlCol="0" anchor="t">
            <a:spAutoFit/>
          </a:bodyPr>
          <a:lstStyle/>
          <a:p>
            <a:pPr defTabSz="457243">
              <a:lnSpc>
                <a:spcPts val="3990"/>
              </a:lnSpc>
              <a:spcBef>
                <a:spcPct val="0"/>
              </a:spcBef>
            </a:pPr>
            <a:r>
              <a:rPr lang="en-US" sz="4000" dirty="0">
                <a:solidFill>
                  <a:srgbClr val="7DB73D"/>
                </a:solidFill>
                <a:latin typeface="Open Sans Extra Bold"/>
              </a:rPr>
              <a:t>THE WEST REGION</a:t>
            </a:r>
          </a:p>
        </p:txBody>
      </p:sp>
      <p:sp>
        <p:nvSpPr>
          <p:cNvPr id="16" name="TextBox 16"/>
          <p:cNvSpPr txBox="1"/>
          <p:nvPr/>
        </p:nvSpPr>
        <p:spPr>
          <a:xfrm>
            <a:off x="152400" y="1676399"/>
            <a:ext cx="5105400" cy="3693319"/>
          </a:xfrm>
          <a:prstGeom prst="rect">
            <a:avLst/>
          </a:prstGeom>
        </p:spPr>
        <p:txBody>
          <a:bodyPr wrap="square" lIns="0" tIns="0" rIns="0" bIns="0" rtlCol="0" anchor="t">
            <a:spAutoFit/>
          </a:bodyPr>
          <a:lstStyle/>
          <a:p>
            <a:pPr marL="142888" indent="-142888" defTabSz="457243">
              <a:buFont typeface="Arial"/>
              <a:buChar char="•"/>
            </a:pPr>
            <a:r>
              <a:rPr lang="en-US" sz="2000" dirty="0">
                <a:solidFill>
                  <a:prstClr val="black"/>
                </a:solidFill>
                <a:latin typeface="Calibri"/>
              </a:rPr>
              <a:t>Eleven (11) states in the West Region</a:t>
            </a:r>
          </a:p>
          <a:p>
            <a:pPr marL="142888" indent="-142888" defTabSz="457243">
              <a:buFont typeface="Arial"/>
              <a:buChar char="•"/>
            </a:pPr>
            <a:r>
              <a:rPr lang="en-US" sz="2000" dirty="0">
                <a:solidFill>
                  <a:prstClr val="black"/>
                </a:solidFill>
                <a:latin typeface="Calibri"/>
              </a:rPr>
              <a:t>Nine (9) NAYGN Chapters in the West Region:</a:t>
            </a:r>
          </a:p>
          <a:p>
            <a:pPr marL="371510" lvl="1" indent="-142888" defTabSz="457243">
              <a:buFont typeface="Arial"/>
              <a:buChar char="•"/>
            </a:pPr>
            <a:r>
              <a:rPr lang="en-US" sz="2000" dirty="0">
                <a:solidFill>
                  <a:prstClr val="black"/>
                </a:solidFill>
                <a:latin typeface="Calibri"/>
              </a:rPr>
              <a:t>Curtiss Wright</a:t>
            </a:r>
          </a:p>
          <a:p>
            <a:pPr marL="371510" lvl="1" indent="-142888" defTabSz="457243">
              <a:buFont typeface="Arial"/>
              <a:buChar char="•"/>
            </a:pPr>
            <a:r>
              <a:rPr lang="en-US" sz="2000" dirty="0">
                <a:solidFill>
                  <a:prstClr val="black"/>
                </a:solidFill>
                <a:latin typeface="Calibri"/>
              </a:rPr>
              <a:t>Enercon Services, Inc.</a:t>
            </a:r>
          </a:p>
          <a:p>
            <a:pPr marL="371510" lvl="1" indent="-142888" defTabSz="457243">
              <a:buFont typeface="Arial"/>
              <a:buChar char="•"/>
            </a:pPr>
            <a:r>
              <a:rPr lang="en-US" sz="2000" dirty="0">
                <a:solidFill>
                  <a:prstClr val="black"/>
                </a:solidFill>
                <a:latin typeface="Calibri"/>
              </a:rPr>
              <a:t>Energy Northwest</a:t>
            </a:r>
          </a:p>
          <a:p>
            <a:pPr marL="371510" lvl="1" indent="-142888" defTabSz="457243">
              <a:buFont typeface="Arial"/>
              <a:buChar char="•"/>
            </a:pPr>
            <a:r>
              <a:rPr lang="en-US" sz="2000" dirty="0">
                <a:solidFill>
                  <a:prstClr val="black"/>
                </a:solidFill>
                <a:latin typeface="Calibri"/>
              </a:rPr>
              <a:t>Framatome</a:t>
            </a:r>
          </a:p>
          <a:p>
            <a:pPr marL="371510" lvl="1" indent="-142888" defTabSz="457243">
              <a:buFont typeface="Arial"/>
              <a:buChar char="•"/>
            </a:pPr>
            <a:r>
              <a:rPr lang="en-US" sz="2000" dirty="0">
                <a:solidFill>
                  <a:prstClr val="black"/>
                </a:solidFill>
                <a:latin typeface="Calibri"/>
              </a:rPr>
              <a:t>Idaho National Laboratory</a:t>
            </a:r>
          </a:p>
          <a:p>
            <a:pPr marL="371510" lvl="1" indent="-142888" defTabSz="457243">
              <a:buFont typeface="Arial"/>
              <a:buChar char="•"/>
            </a:pPr>
            <a:r>
              <a:rPr lang="en-US" sz="2000" dirty="0" err="1">
                <a:solidFill>
                  <a:prstClr val="black"/>
                </a:solidFill>
                <a:latin typeface="Calibri"/>
              </a:rPr>
              <a:t>NuScale</a:t>
            </a:r>
            <a:r>
              <a:rPr lang="en-US" sz="2000" dirty="0">
                <a:solidFill>
                  <a:prstClr val="black"/>
                </a:solidFill>
                <a:latin typeface="Calibri"/>
              </a:rPr>
              <a:t> Power</a:t>
            </a:r>
          </a:p>
          <a:p>
            <a:pPr marL="371510" lvl="1" indent="-142888" defTabSz="457243">
              <a:buFont typeface="Arial"/>
              <a:buChar char="•"/>
            </a:pPr>
            <a:r>
              <a:rPr lang="en-US" sz="2000" dirty="0">
                <a:solidFill>
                  <a:prstClr val="black"/>
                </a:solidFill>
                <a:latin typeface="Calibri"/>
              </a:rPr>
              <a:t>Pacific Gas and Electric (PG&amp;E) - Diablo Canyon</a:t>
            </a:r>
          </a:p>
          <a:p>
            <a:pPr marL="371510" lvl="1" indent="-142888" defTabSz="457243">
              <a:buFont typeface="Arial"/>
              <a:buChar char="•"/>
            </a:pPr>
            <a:r>
              <a:rPr lang="en-US" sz="2000" dirty="0">
                <a:solidFill>
                  <a:prstClr val="black"/>
                </a:solidFill>
                <a:latin typeface="Calibri"/>
              </a:rPr>
              <a:t>Palo Verde Generating Station</a:t>
            </a:r>
          </a:p>
          <a:p>
            <a:pPr marL="371510" lvl="1" indent="-142888" defTabSz="457243">
              <a:buFont typeface="Arial"/>
              <a:buChar char="•"/>
            </a:pPr>
            <a:r>
              <a:rPr lang="en-US" sz="2000" dirty="0" err="1">
                <a:solidFill>
                  <a:prstClr val="black"/>
                </a:solidFill>
                <a:latin typeface="Calibri"/>
              </a:rPr>
              <a:t>TerraPower</a:t>
            </a:r>
            <a:endParaRPr lang="en-US" sz="2000" dirty="0">
              <a:solidFill>
                <a:prstClr val="black"/>
              </a:solidFill>
              <a:latin typeface="Calibri"/>
            </a:endParaRPr>
          </a:p>
        </p:txBody>
      </p:sp>
    </p:spTree>
    <p:extLst>
      <p:ext uri="{BB962C8B-B14F-4D97-AF65-F5344CB8AC3E}">
        <p14:creationId xmlns:p14="http://schemas.microsoft.com/office/powerpoint/2010/main" val="147401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62000"/>
            <a:ext cx="7391400" cy="1127099"/>
          </a:xfrm>
        </p:spPr>
        <p:txBody>
          <a:bodyPr/>
          <a:lstStyle/>
          <a:p>
            <a:pPr algn="ctr"/>
            <a:r>
              <a:rPr lang="en-US" dirty="0"/>
              <a:t>PVYGN Mission Statement</a:t>
            </a:r>
          </a:p>
        </p:txBody>
      </p:sp>
      <p:sp>
        <p:nvSpPr>
          <p:cNvPr id="3" name="Subtitle 2"/>
          <p:cNvSpPr>
            <a:spLocks noGrp="1"/>
          </p:cNvSpPr>
          <p:nvPr>
            <p:ph type="subTitle" idx="1"/>
          </p:nvPr>
        </p:nvSpPr>
        <p:spPr>
          <a:xfrm>
            <a:off x="457200" y="1981200"/>
            <a:ext cx="8077200" cy="2743200"/>
          </a:xfrm>
        </p:spPr>
        <p:txBody>
          <a:bodyPr>
            <a:normAutofit fontScale="85000" lnSpcReduction="10000"/>
          </a:bodyPr>
          <a:lstStyle/>
          <a:p>
            <a:r>
              <a:rPr lang="en-US" sz="2400" dirty="0"/>
              <a:t>Palo Verde Young Generation in Nuclear (PVYGN) is a branch of North American Young Generation in Nuclear (NAYGN). We aim to unite professionals working in the nuclear industry and provide them opportunities to develop leadership and professional skills, create meaningful connections that encourage retention, engage the public in nuclear technology, and support the site-specific goals. </a:t>
            </a:r>
          </a:p>
        </p:txBody>
      </p:sp>
    </p:spTree>
    <p:extLst>
      <p:ext uri="{BB962C8B-B14F-4D97-AF65-F5344CB8AC3E}">
        <p14:creationId xmlns:p14="http://schemas.microsoft.com/office/powerpoint/2010/main" val="50121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76250" y="1581149"/>
            <a:ext cx="8191500" cy="4743451"/>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PVYGN was established in 2005</a:t>
            </a:r>
          </a:p>
          <a:p>
            <a:pPr marL="1006174" lvl="1" indent="-342900">
              <a:buFont typeface="Arial" panose="020B0604020202020204" pitchFamily="34" charset="0"/>
              <a:buChar char="•"/>
            </a:pPr>
            <a:r>
              <a:rPr lang="en-US" dirty="0">
                <a:solidFill>
                  <a:schemeClr val="tx1"/>
                </a:solidFill>
              </a:rPr>
              <a:t>First Palo Verde Employee Engagement group</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~100 active members as of 2022</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PVYGN fosters inclusion and promotes employee engagement</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Four core areas</a:t>
            </a:r>
          </a:p>
          <a:p>
            <a:pPr marL="1006174" lvl="1" indent="-342900">
              <a:buFont typeface="Arial" panose="020B0604020202020204" pitchFamily="34" charset="0"/>
              <a:buChar char="•"/>
            </a:pPr>
            <a:r>
              <a:rPr lang="en-US" dirty="0">
                <a:solidFill>
                  <a:schemeClr val="tx1"/>
                </a:solidFill>
              </a:rPr>
              <a:t>Professional Development</a:t>
            </a:r>
          </a:p>
          <a:p>
            <a:pPr marL="1006174" lvl="1" indent="-342900">
              <a:buFont typeface="Arial" panose="020B0604020202020204" pitchFamily="34" charset="0"/>
              <a:buChar char="•"/>
            </a:pPr>
            <a:r>
              <a:rPr lang="en-US" dirty="0">
                <a:solidFill>
                  <a:schemeClr val="tx1"/>
                </a:solidFill>
              </a:rPr>
              <a:t>Safety</a:t>
            </a:r>
          </a:p>
          <a:p>
            <a:pPr marL="1006174" lvl="1" indent="-342900">
              <a:buFont typeface="Arial" panose="020B0604020202020204" pitchFamily="34" charset="0"/>
              <a:buChar char="•"/>
            </a:pPr>
            <a:r>
              <a:rPr lang="en-US" dirty="0">
                <a:solidFill>
                  <a:schemeClr val="tx1"/>
                </a:solidFill>
              </a:rPr>
              <a:t>Community Outreach &amp; Public Information</a:t>
            </a:r>
          </a:p>
          <a:p>
            <a:pPr marL="1006174" lvl="1" indent="-342900">
              <a:buFont typeface="Arial" panose="020B0604020202020204" pitchFamily="34" charset="0"/>
              <a:buChar char="•"/>
            </a:pPr>
            <a:r>
              <a:rPr lang="en-US" dirty="0">
                <a:solidFill>
                  <a:schemeClr val="tx1"/>
                </a:solidFill>
              </a:rPr>
              <a:t>Team Building</a:t>
            </a:r>
          </a:p>
        </p:txBody>
      </p:sp>
      <p:sp>
        <p:nvSpPr>
          <p:cNvPr id="3" name="Title 2"/>
          <p:cNvSpPr>
            <a:spLocks noGrp="1"/>
          </p:cNvSpPr>
          <p:nvPr>
            <p:ph type="title"/>
          </p:nvPr>
        </p:nvSpPr>
        <p:spPr/>
        <p:txBody>
          <a:bodyPr/>
          <a:lstStyle/>
          <a:p>
            <a:r>
              <a:rPr lang="en-US" dirty="0"/>
              <a:t>Background/Role of PVYGN</a:t>
            </a:r>
          </a:p>
        </p:txBody>
      </p:sp>
    </p:spTree>
    <p:extLst>
      <p:ext uri="{BB962C8B-B14F-4D97-AF65-F5344CB8AC3E}">
        <p14:creationId xmlns:p14="http://schemas.microsoft.com/office/powerpoint/2010/main" val="334170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E233E928-BA89-161B-C245-7E093F071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487" y="3429000"/>
            <a:ext cx="4114605" cy="2345668"/>
          </a:xfrm>
          <a:prstGeom prst="rect">
            <a:avLst/>
          </a:prstGeom>
          <a:ln>
            <a:noFill/>
          </a:ln>
          <a:effectLst>
            <a:outerShdw blurRad="292100" dist="139700" dir="2700000" algn="tl" rotWithShape="0">
              <a:srgbClr val="333333">
                <a:alpha val="65000"/>
              </a:srgbClr>
            </a:outerShdw>
          </a:effectLst>
        </p:spPr>
      </p:pic>
      <p:pic>
        <p:nvPicPr>
          <p:cNvPr id="10" name="Picture 9" descr="A group of people posing for a photo&#10;&#10;Description automatically generated">
            <a:extLst>
              <a:ext uri="{FF2B5EF4-FFF2-40B4-BE49-F238E27FC236}">
                <a16:creationId xmlns:a16="http://schemas.microsoft.com/office/drawing/2014/main" id="{8C436313-450E-472C-92D0-8DEE657C02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930" y="1265103"/>
            <a:ext cx="2573469" cy="1930102"/>
          </a:xfrm>
          <a:prstGeom prst="rect">
            <a:avLst/>
          </a:prstGeom>
        </p:spPr>
      </p:pic>
      <p:sp>
        <p:nvSpPr>
          <p:cNvPr id="2" name="Title 1"/>
          <p:cNvSpPr>
            <a:spLocks noGrp="1"/>
          </p:cNvSpPr>
          <p:nvPr>
            <p:ph type="ctrTitle"/>
          </p:nvPr>
        </p:nvSpPr>
        <p:spPr>
          <a:xfrm>
            <a:off x="1657350" y="339291"/>
            <a:ext cx="5829300" cy="845324"/>
          </a:xfrm>
        </p:spPr>
        <p:txBody>
          <a:bodyPr>
            <a:normAutofit/>
          </a:bodyPr>
          <a:lstStyle/>
          <a:p>
            <a:pPr algn="ctr"/>
            <a:r>
              <a:rPr lang="en-US" sz="3000" dirty="0"/>
              <a:t>Professional Development</a:t>
            </a:r>
          </a:p>
        </p:txBody>
      </p:sp>
      <p:pic>
        <p:nvPicPr>
          <p:cNvPr id="4" name="Picture 3" descr="A group of people posing for a photo in front of a large screen&#10;&#10;Description automatically generated">
            <a:extLst>
              <a:ext uri="{FF2B5EF4-FFF2-40B4-BE49-F238E27FC236}">
                <a16:creationId xmlns:a16="http://schemas.microsoft.com/office/drawing/2014/main" id="{A5F634A2-B1B4-A7D9-AF58-2C081B42E3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18952" y="3787915"/>
            <a:ext cx="4616590" cy="2468234"/>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6283967C-40CF-543B-BBD7-EE72F9B933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7142" y="1199298"/>
            <a:ext cx="2554058" cy="1915419"/>
          </a:xfrm>
          <a:prstGeom prst="rect">
            <a:avLst/>
          </a:prstGeom>
        </p:spPr>
      </p:pic>
      <p:pic>
        <p:nvPicPr>
          <p:cNvPr id="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45858" y="1600200"/>
            <a:ext cx="2591952"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29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7772400" cy="1127099"/>
          </a:xfrm>
        </p:spPr>
        <p:txBody>
          <a:bodyPr/>
          <a:lstStyle/>
          <a:p>
            <a:pPr algn="ctr"/>
            <a:r>
              <a:rPr lang="en-US" sz="6000" dirty="0"/>
              <a:t>Safety</a:t>
            </a:r>
          </a:p>
        </p:txBody>
      </p:sp>
      <p:pic>
        <p:nvPicPr>
          <p:cNvPr id="7" name="Picture 2" descr="V:\PVYGN\OFFICERS\2016\!Common\Photos &amp; Videos\04-08-16 Pre Outage Safety Week\IMG_20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7610" y="1979115"/>
            <a:ext cx="3622317" cy="38763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660" y="4073560"/>
            <a:ext cx="2651760" cy="17819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V:\PVYGN\OFFICERS\2016\!Common\Photos &amp; Videos\VPPPA Conference\IMG_69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660" y="2163007"/>
            <a:ext cx="2651760" cy="1767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V:\PVYGN\OFFICERS\Past Years\2015\!Common\2015 Photos &amp; Videos\07-30-15 Digits DLA\20150730_PVYGN Digits Safety Booth in Cafeteria_04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38793" y="3339053"/>
            <a:ext cx="2287749" cy="2516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8792" y="1979115"/>
            <a:ext cx="2287749" cy="12220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89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5489" y="144110"/>
            <a:ext cx="5543550" cy="845324"/>
          </a:xfrm>
        </p:spPr>
        <p:txBody>
          <a:bodyPr>
            <a:noAutofit/>
          </a:bodyPr>
          <a:lstStyle/>
          <a:p>
            <a:pPr algn="ctr"/>
            <a:r>
              <a:rPr lang="en-US" sz="2700" dirty="0"/>
              <a:t>Community Outreach &amp; Public Information</a:t>
            </a:r>
          </a:p>
        </p:txBody>
      </p:sp>
      <p:pic>
        <p:nvPicPr>
          <p:cNvPr id="16" name="Picture 15">
            <a:extLst>
              <a:ext uri="{FF2B5EF4-FFF2-40B4-BE49-F238E27FC236}">
                <a16:creationId xmlns:a16="http://schemas.microsoft.com/office/drawing/2014/main" id="{29BA7B07-E3E6-4F96-BDF0-D085CCFD7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9326" y="516791"/>
            <a:ext cx="2147170" cy="1610378"/>
          </a:xfrm>
          <a:prstGeom prst="rect">
            <a:avLst/>
          </a:prstGeom>
        </p:spPr>
      </p:pic>
      <p:pic>
        <p:nvPicPr>
          <p:cNvPr id="19" name="Picture 18" descr="A group of people posing for a photo&#10;&#10;Description automatically generated">
            <a:extLst>
              <a:ext uri="{FF2B5EF4-FFF2-40B4-BE49-F238E27FC236}">
                <a16:creationId xmlns:a16="http://schemas.microsoft.com/office/drawing/2014/main" id="{678EE642-EE54-4583-8747-9289487805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234" y="5043950"/>
            <a:ext cx="2074654" cy="1555990"/>
          </a:xfrm>
          <a:prstGeom prst="rect">
            <a:avLst/>
          </a:prstGeom>
        </p:spPr>
      </p:pic>
      <p:pic>
        <p:nvPicPr>
          <p:cNvPr id="12" name="Picture 4" descr="V:\PVYGN\OFFICERS\2017\Ryne Burgess\WM Symposia Presentation\Maria_with_girls.jpg">
            <a:extLst>
              <a:ext uri="{FF2B5EF4-FFF2-40B4-BE49-F238E27FC236}">
                <a16:creationId xmlns:a16="http://schemas.microsoft.com/office/drawing/2014/main" id="{71635072-5B2C-417C-B6B4-DB3998928B2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23771" y="3068927"/>
            <a:ext cx="1940024" cy="1454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A group of people posing for a photo in front of a building&#10;&#10;Description automatically generated">
            <a:extLst>
              <a:ext uri="{FF2B5EF4-FFF2-40B4-BE49-F238E27FC236}">
                <a16:creationId xmlns:a16="http://schemas.microsoft.com/office/drawing/2014/main" id="{5F7C6D91-0E65-8977-53D2-219FEDA4F6F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93385" y="1172393"/>
            <a:ext cx="2880880" cy="1728528"/>
          </a:xfrm>
          <a:prstGeom prst="rect">
            <a:avLst/>
          </a:prstGeom>
        </p:spPr>
      </p:pic>
      <p:pic>
        <p:nvPicPr>
          <p:cNvPr id="5" name="Picture 4" descr="A group of people posing with a person in a bear garment&#10;&#10;Description automatically generated with medium confidence">
            <a:extLst>
              <a:ext uri="{FF2B5EF4-FFF2-40B4-BE49-F238E27FC236}">
                <a16:creationId xmlns:a16="http://schemas.microsoft.com/office/drawing/2014/main" id="{2FA43F08-93B3-9059-0F7D-FF9FF01EB5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2990170"/>
            <a:ext cx="2578593" cy="1933820"/>
          </a:xfrm>
          <a:prstGeom prst="rect">
            <a:avLst/>
          </a:prstGeom>
        </p:spPr>
      </p:pic>
      <p:pic>
        <p:nvPicPr>
          <p:cNvPr id="6" name="Picture 5">
            <a:extLst>
              <a:ext uri="{FF2B5EF4-FFF2-40B4-BE49-F238E27FC236}">
                <a16:creationId xmlns:a16="http://schemas.microsoft.com/office/drawing/2014/main" id="{7E0C53FF-244E-0197-BA94-390B41563FF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15196" y="972863"/>
            <a:ext cx="3830733" cy="2845403"/>
          </a:xfrm>
          <a:prstGeom prst="rect">
            <a:avLst/>
          </a:prstGeom>
        </p:spPr>
      </p:pic>
      <p:pic>
        <p:nvPicPr>
          <p:cNvPr id="7" name="Picture 6" descr="A group of people wearing white hardhats and blue shirts&#10;&#10;Description automatically generated with low confidence">
            <a:extLst>
              <a:ext uri="{FF2B5EF4-FFF2-40B4-BE49-F238E27FC236}">
                <a16:creationId xmlns:a16="http://schemas.microsoft.com/office/drawing/2014/main" id="{1EB9A4D7-0E62-A3D8-B695-74C883BB4BE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460827" y="4749608"/>
            <a:ext cx="3971171" cy="2047122"/>
          </a:xfrm>
          <a:prstGeom prst="rect">
            <a:avLst/>
          </a:prstGeom>
        </p:spPr>
      </p:pic>
      <p:pic>
        <p:nvPicPr>
          <p:cNvPr id="4" name="Content Placeholder 5" descr="A group of men in uniform&#10;&#10;Description automatically generated with low confidence">
            <a:extLst>
              <a:ext uri="{FF2B5EF4-FFF2-40B4-BE49-F238E27FC236}">
                <a16:creationId xmlns:a16="http://schemas.microsoft.com/office/drawing/2014/main" id="{A0562EBB-0470-F1B1-0743-943D9ED5E08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166333" y="3315422"/>
            <a:ext cx="3867387" cy="1728528"/>
          </a:xfrm>
          <a:prstGeom prst="rect">
            <a:avLst/>
          </a:prstGeom>
          <a:ln>
            <a:noFill/>
          </a:ln>
          <a:effectLst>
            <a:outerShdw blurRad="292100" dist="139700" dir="2700000" algn="tl" rotWithShape="0">
              <a:srgbClr val="333333">
                <a:alpha val="65000"/>
              </a:srgbClr>
            </a:outerShdw>
          </a:effectLst>
        </p:spPr>
      </p:pic>
      <p:pic>
        <p:nvPicPr>
          <p:cNvPr id="8" name="Picture 10" descr="V:\PVYGN\OFFICERS\2017\Ryne Burgess\WM Symposia Presentation\20160917_Boy Scouts Clinic at EEC_222.jpg">
            <a:extLst>
              <a:ext uri="{FF2B5EF4-FFF2-40B4-BE49-F238E27FC236}">
                <a16:creationId xmlns:a16="http://schemas.microsoft.com/office/drawing/2014/main" id="{BCDBD644-89E3-1A57-E361-6F639F59B99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83174" y="5153125"/>
            <a:ext cx="2214599" cy="1476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35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282" y="173722"/>
            <a:ext cx="5829300" cy="845324"/>
          </a:xfrm>
        </p:spPr>
        <p:txBody>
          <a:bodyPr>
            <a:normAutofit/>
          </a:bodyPr>
          <a:lstStyle/>
          <a:p>
            <a:pPr algn="ctr"/>
            <a:r>
              <a:rPr lang="en-US" sz="3600" dirty="0"/>
              <a:t>Team Building</a:t>
            </a:r>
          </a:p>
        </p:txBody>
      </p:sp>
      <p:pic>
        <p:nvPicPr>
          <p:cNvPr id="11" name="Picture 4" descr="V:\PVYGN\OFFICERS\2017\Ryne Burgess\WM Symposia Presentation\Bowl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580" y="4589741"/>
            <a:ext cx="2377405" cy="1734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descr="C:\Users\Z10117\Downloads\IMG_4885.JPG.jpeg"/>
          <p:cNvPicPr/>
          <p:nvPr/>
        </p:nvPicPr>
        <p:blipFill rotWithShape="1">
          <a:blip r:embed="rId4" cstate="email">
            <a:extLst>
              <a:ext uri="{28A0092B-C50C-407E-A947-70E740481C1C}">
                <a14:useLocalDpi xmlns:a14="http://schemas.microsoft.com/office/drawing/2010/main"/>
              </a:ext>
            </a:extLst>
          </a:blip>
          <a:srcRect/>
          <a:stretch/>
        </p:blipFill>
        <p:spPr bwMode="auto">
          <a:xfrm>
            <a:off x="6170100" y="5252501"/>
            <a:ext cx="2656963" cy="1273946"/>
          </a:xfrm>
          <a:prstGeom prst="rect">
            <a:avLst/>
          </a:prstGeom>
          <a:noFill/>
          <a:ln>
            <a:solidFill>
              <a:schemeClr val="tx1"/>
            </a:solidFill>
          </a:ln>
        </p:spPr>
      </p:pic>
      <p:pic>
        <p:nvPicPr>
          <p:cNvPr id="13" name="Picture 7" descr="V:\PVYGN\OFFICERS\Past Years\2015\!Common\2015 Photos &amp; Videos\06-22-15 Salt River Tubing\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213" y="3003507"/>
            <a:ext cx="1827392" cy="12739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0" descr="V:\PVYGN\OFFICERS\2017\Ryne Burgess\WM Symposia Presentation\Top Golf.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12743" y="968526"/>
            <a:ext cx="1652747" cy="1239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1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6062" y="4067305"/>
            <a:ext cx="2802246" cy="2127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group of people in a room&#10;&#10;Description automatically generated with medium confidence">
            <a:extLst>
              <a:ext uri="{FF2B5EF4-FFF2-40B4-BE49-F238E27FC236}">
                <a16:creationId xmlns:a16="http://schemas.microsoft.com/office/drawing/2014/main" id="{5B8633CE-8C8F-55B8-217E-CED84EEF52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6818235" y="2814106"/>
            <a:ext cx="2203663" cy="1652747"/>
          </a:xfrm>
          <a:prstGeom prst="rect">
            <a:avLst/>
          </a:prstGeom>
        </p:spPr>
      </p:pic>
      <p:pic>
        <p:nvPicPr>
          <p:cNvPr id="6" name="Picture 5" descr="A group of people sitting at a table with food and drinks&#10;&#10;Description automatically generated with low confidence">
            <a:extLst>
              <a:ext uri="{FF2B5EF4-FFF2-40B4-BE49-F238E27FC236}">
                <a16:creationId xmlns:a16="http://schemas.microsoft.com/office/drawing/2014/main" id="{495B5B72-A0D0-934B-DB2F-D9E5455AE4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77" y="577674"/>
            <a:ext cx="2372588" cy="1779441"/>
          </a:xfrm>
          <a:prstGeom prst="rect">
            <a:avLst/>
          </a:prstGeom>
        </p:spPr>
      </p:pic>
      <p:pic>
        <p:nvPicPr>
          <p:cNvPr id="7" name="Picture 6" descr="A group of people posing for a photo in front of a football goal&#10;&#10;Description automatically generated with medium confidence">
            <a:extLst>
              <a:ext uri="{FF2B5EF4-FFF2-40B4-BE49-F238E27FC236}">
                <a16:creationId xmlns:a16="http://schemas.microsoft.com/office/drawing/2014/main" id="{CE0834BF-C715-E69D-678D-E603788C193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97"/>
          <a:stretch/>
        </p:blipFill>
        <p:spPr>
          <a:xfrm>
            <a:off x="2533292" y="1467394"/>
            <a:ext cx="4362591" cy="2436830"/>
          </a:xfrm>
          <a:prstGeom prst="rect">
            <a:avLst/>
          </a:prstGeom>
        </p:spPr>
      </p:pic>
    </p:spTree>
    <p:extLst>
      <p:ext uri="{BB962C8B-B14F-4D97-AF65-F5344CB8AC3E}">
        <p14:creationId xmlns:p14="http://schemas.microsoft.com/office/powerpoint/2010/main" val="115091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76250" y="1885950"/>
            <a:ext cx="8191500" cy="4514850"/>
          </a:xfrm>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Every Palo Verde employee is welcome to join!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We </a:t>
            </a:r>
            <a:r>
              <a:rPr lang="en-US" b="1" dirty="0">
                <a:solidFill>
                  <a:schemeClr val="tx1"/>
                </a:solidFill>
              </a:rPr>
              <a:t>want</a:t>
            </a:r>
            <a:r>
              <a:rPr lang="en-US" dirty="0">
                <a:solidFill>
                  <a:schemeClr val="tx1"/>
                </a:solidFill>
              </a:rPr>
              <a:t> to pursue any event suggestions from our members!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Voting members</a:t>
            </a:r>
          </a:p>
          <a:p>
            <a:pPr marL="1006174" lvl="1" indent="-342900">
              <a:buFont typeface="Arial" panose="020B0604020202020204" pitchFamily="34" charset="0"/>
              <a:buChar char="•"/>
            </a:pPr>
            <a:r>
              <a:rPr lang="en-US" dirty="0">
                <a:solidFill>
                  <a:schemeClr val="tx1"/>
                </a:solidFill>
              </a:rPr>
              <a:t>35 &amp; under or less than 10 years of experience in the nuclear industry</a:t>
            </a:r>
          </a:p>
          <a:p>
            <a:pPr marL="1006174" lvl="1" indent="-342900">
              <a:buFont typeface="Arial" panose="020B0604020202020204" pitchFamily="34" charset="0"/>
              <a:buChar char="•"/>
            </a:pPr>
            <a:r>
              <a:rPr lang="en-US" dirty="0">
                <a:solidFill>
                  <a:schemeClr val="tx1"/>
                </a:solidFill>
              </a:rPr>
              <a:t>Must be registered with </a:t>
            </a:r>
            <a:r>
              <a:rPr lang="en-US" dirty="0">
                <a:solidFill>
                  <a:schemeClr val="tx1"/>
                </a:solidFill>
                <a:hlinkClick r:id="rId3">
                  <a:extLst>
                    <a:ext uri="{A12FA001-AC4F-418D-AE19-62706E023703}">
                      <ahyp:hlinkClr xmlns:ahyp="http://schemas.microsoft.com/office/drawing/2018/hyperlinkcolor" val="tx"/>
                    </a:ext>
                  </a:extLst>
                </a:hlinkClick>
              </a:rPr>
              <a:t>NAYGN</a:t>
            </a:r>
            <a:r>
              <a:rPr lang="en-US" dirty="0">
                <a:solidFill>
                  <a:schemeClr val="tx1"/>
                </a:solidFill>
              </a:rPr>
              <a:t> (it’s free)</a:t>
            </a:r>
          </a:p>
          <a:p>
            <a:pPr lvl="1" indent="0">
              <a:buNone/>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Contact Josh to join our mailing list!</a:t>
            </a:r>
          </a:p>
          <a:p>
            <a:pPr marL="1006174" lvl="1" indent="-342900">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Joshua.Pollock@aps.com</a:t>
            </a:r>
            <a:endParaRPr lang="en-US" dirty="0">
              <a:solidFill>
                <a:schemeClr val="tx1"/>
              </a:solidFill>
            </a:endParaRPr>
          </a:p>
        </p:txBody>
      </p:sp>
      <p:sp>
        <p:nvSpPr>
          <p:cNvPr id="3" name="Title 2"/>
          <p:cNvSpPr>
            <a:spLocks noGrp="1"/>
          </p:cNvSpPr>
          <p:nvPr>
            <p:ph type="title"/>
          </p:nvPr>
        </p:nvSpPr>
        <p:spPr>
          <a:xfrm>
            <a:off x="457200" y="571500"/>
            <a:ext cx="8229600" cy="1143000"/>
          </a:xfrm>
        </p:spPr>
        <p:txBody>
          <a:bodyPr>
            <a:noAutofit/>
          </a:bodyPr>
          <a:lstStyle/>
          <a:p>
            <a:r>
              <a:rPr lang="en-US" dirty="0"/>
              <a:t>Membership</a:t>
            </a:r>
          </a:p>
        </p:txBody>
      </p:sp>
    </p:spTree>
    <p:extLst>
      <p:ext uri="{BB962C8B-B14F-4D97-AF65-F5344CB8AC3E}">
        <p14:creationId xmlns:p14="http://schemas.microsoft.com/office/powerpoint/2010/main" val="1943007947"/>
      </p:ext>
    </p:extLst>
  </p:cSld>
  <p:clrMapOvr>
    <a:masterClrMapping/>
  </p:clrMapOvr>
</p:sld>
</file>

<file path=ppt/theme/theme1.xml><?xml version="1.0" encoding="utf-8"?>
<a:theme xmlns:a="http://schemas.openxmlformats.org/drawingml/2006/main" name="PAV17_PPT_Generic_Template_4by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PAV17_PPT_Generic_Template_4by3</Template>
  <TotalTime>3365</TotalTime>
  <Words>755</Words>
  <Application>Microsoft Office PowerPoint</Application>
  <PresentationFormat>On-screen Show (4:3)</PresentationFormat>
  <Paragraphs>65</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Verdana</vt:lpstr>
      <vt:lpstr>Times New Roman</vt:lpstr>
      <vt:lpstr>Open Sans Extra Bold</vt:lpstr>
      <vt:lpstr>PAV17_PPT_Generic_Template_4by3</vt:lpstr>
      <vt:lpstr>Palo Verde Young Generation in Nuclear</vt:lpstr>
      <vt:lpstr>PowerPoint Presentation</vt:lpstr>
      <vt:lpstr>PVYGN Mission Statement</vt:lpstr>
      <vt:lpstr>Background/Role of PVYGN</vt:lpstr>
      <vt:lpstr>Professional Development</vt:lpstr>
      <vt:lpstr>Safety</vt:lpstr>
      <vt:lpstr>Community Outreach &amp; Public Information</vt:lpstr>
      <vt:lpstr>Team Building</vt:lpstr>
      <vt:lpstr>Membership</vt:lpstr>
      <vt:lpstr>2023 PVYGN Officer Team</vt:lpstr>
      <vt:lpstr>Questions?</vt:lpstr>
    </vt:vector>
  </TitlesOfParts>
  <Company>Pinnacle 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 Verde Young Generation in Nuclear</dc:title>
  <dc:creator>Deshayes, Courtney N</dc:creator>
  <cp:lastModifiedBy>Warren, Brent V</cp:lastModifiedBy>
  <cp:revision>32</cp:revision>
  <dcterms:created xsi:type="dcterms:W3CDTF">2017-08-18T15:00:23Z</dcterms:created>
  <dcterms:modified xsi:type="dcterms:W3CDTF">2023-07-07T15:36:34Z</dcterms:modified>
</cp:coreProperties>
</file>