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4"/>
  </p:sldMasterIdLst>
  <p:notesMasterIdLst>
    <p:notesMasterId r:id="rId22"/>
  </p:notesMasterIdLst>
  <p:sldIdLst>
    <p:sldId id="567" r:id="rId5"/>
    <p:sldId id="571" r:id="rId6"/>
    <p:sldId id="568" r:id="rId7"/>
    <p:sldId id="569" r:id="rId8"/>
    <p:sldId id="570" r:id="rId9"/>
    <p:sldId id="256" r:id="rId10"/>
    <p:sldId id="279" r:id="rId11"/>
    <p:sldId id="288" r:id="rId12"/>
    <p:sldId id="258" r:id="rId13"/>
    <p:sldId id="278" r:id="rId14"/>
    <p:sldId id="316" r:id="rId15"/>
    <p:sldId id="566" r:id="rId16"/>
    <p:sldId id="562" r:id="rId17"/>
    <p:sldId id="297" r:id="rId18"/>
    <p:sldId id="564" r:id="rId19"/>
    <p:sldId id="565" r:id="rId20"/>
    <p:sldId id="56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50" autoAdjust="0"/>
    <p:restoredTop sz="81202" autoAdjust="0"/>
  </p:normalViewPr>
  <p:slideViewPr>
    <p:cSldViewPr snapToGrid="0">
      <p:cViewPr varScale="1">
        <p:scale>
          <a:sx n="67" d="100"/>
          <a:sy n="67" d="100"/>
        </p:scale>
        <p:origin x="91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99E5FB-881B-4DD0-8CDE-673A0ECAE0B8}" type="datetimeFigureOut">
              <a:rPr lang="en-US" smtClean="0"/>
              <a:t>7/7/2023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64350-0261-48BC-B40D-E1DEB7752B8B}" type="slidenum">
              <a:rPr lang="en-US" smtClean="0"/>
              <a:t>‹#›</a:t>
            </a:fld>
            <a:endParaRPr lang="en-US"/>
          </a:p>
        </p:txBody>
      </p:sp>
    </p:spTree>
    <p:extLst>
      <p:ext uri="{BB962C8B-B14F-4D97-AF65-F5344CB8AC3E}">
        <p14:creationId xmlns:p14="http://schemas.microsoft.com/office/powerpoint/2010/main" val="2193228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IER 21-4 summary statements for oversight of vendors said:</a:t>
            </a:r>
          </a:p>
          <a:p>
            <a:pPr lvl="1"/>
            <a:r>
              <a:rPr lang="en-US" dirty="0"/>
              <a:t>In many cases, utility staff did not engage with OEMs and vendors throughout design, fabrication, testing, and refurbishment activities to ensure quality and design requirements were met.</a:t>
            </a:r>
          </a:p>
          <a:p>
            <a:pPr lvl="1"/>
            <a:r>
              <a:rPr lang="en-US" dirty="0"/>
              <a:t>In other cases, utility staff lacked the knowledge and experience to challenge their vendors or provide quality oversight of supplemental services.</a:t>
            </a:r>
          </a:p>
          <a:p>
            <a:endParaRPr lang="en-US" dirty="0"/>
          </a:p>
        </p:txBody>
      </p:sp>
      <p:sp>
        <p:nvSpPr>
          <p:cNvPr id="4" name="Slide Number Placeholder 3"/>
          <p:cNvSpPr>
            <a:spLocks noGrp="1"/>
          </p:cNvSpPr>
          <p:nvPr>
            <p:ph type="sldNum" sz="quarter" idx="5"/>
          </p:nvPr>
        </p:nvSpPr>
        <p:spPr/>
        <p:txBody>
          <a:bodyPr/>
          <a:lstStyle/>
          <a:p>
            <a:fld id="{4F764350-0261-48BC-B40D-E1DEB7752B8B}" type="slidenum">
              <a:rPr lang="en-US" smtClean="0"/>
              <a:t>2</a:t>
            </a:fld>
            <a:endParaRPr lang="en-US"/>
          </a:p>
        </p:txBody>
      </p:sp>
    </p:spTree>
    <p:extLst>
      <p:ext uri="{BB962C8B-B14F-4D97-AF65-F5344CB8AC3E}">
        <p14:creationId xmlns:p14="http://schemas.microsoft.com/office/powerpoint/2010/main" val="1556372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DAR is defined by IP-ENG-001, and thus is part of the standard design process:</a:t>
            </a:r>
          </a:p>
          <a:p>
            <a:pPr marL="0" indent="0">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A review performed during development of an Engineering Change to determine applicable or impacted engineering disciplines, engineering programs and stakeholders from other departments, areas or programs.</a:t>
            </a:r>
          </a:p>
          <a:p>
            <a:endParaRPr lang="en-US" dirty="0"/>
          </a:p>
        </p:txBody>
      </p:sp>
      <p:sp>
        <p:nvSpPr>
          <p:cNvPr id="4" name="Slide Number Placeholder 3"/>
          <p:cNvSpPr>
            <a:spLocks noGrp="1"/>
          </p:cNvSpPr>
          <p:nvPr>
            <p:ph type="sldNum" sz="quarter" idx="5"/>
          </p:nvPr>
        </p:nvSpPr>
        <p:spPr/>
        <p:txBody>
          <a:bodyPr/>
          <a:lstStyle/>
          <a:p>
            <a:fld id="{4F764350-0261-48BC-B40D-E1DEB7752B8B}" type="slidenum">
              <a:rPr lang="en-US" smtClean="0"/>
              <a:t>8</a:t>
            </a:fld>
            <a:endParaRPr lang="en-US"/>
          </a:p>
        </p:txBody>
      </p:sp>
    </p:spTree>
    <p:extLst>
      <p:ext uri="{BB962C8B-B14F-4D97-AF65-F5344CB8AC3E}">
        <p14:creationId xmlns:p14="http://schemas.microsoft.com/office/powerpoint/2010/main" val="1097922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standard design process is meant to give the stakeholders the power to influence the scope of the modification and not be caught off guard. We want our stakeholders to wield that power!</a:t>
            </a:r>
          </a:p>
        </p:txBody>
      </p:sp>
      <p:sp>
        <p:nvSpPr>
          <p:cNvPr id="4" name="Slide Number Placeholder 3"/>
          <p:cNvSpPr>
            <a:spLocks noGrp="1"/>
          </p:cNvSpPr>
          <p:nvPr>
            <p:ph type="sldNum" sz="quarter" idx="5"/>
          </p:nvPr>
        </p:nvSpPr>
        <p:spPr/>
        <p:txBody>
          <a:bodyPr/>
          <a:lstStyle/>
          <a:p>
            <a:fld id="{4F764350-0261-48BC-B40D-E1DEB7752B8B}" type="slidenum">
              <a:rPr lang="en-US" smtClean="0"/>
              <a:t>9</a:t>
            </a:fld>
            <a:endParaRPr lang="en-US"/>
          </a:p>
        </p:txBody>
      </p:sp>
    </p:spTree>
    <p:extLst>
      <p:ext uri="{BB962C8B-B14F-4D97-AF65-F5344CB8AC3E}">
        <p14:creationId xmlns:p14="http://schemas.microsoft.com/office/powerpoint/2010/main" val="788337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Attend project/modification meetings when invited.</a:t>
            </a:r>
          </a:p>
          <a:p>
            <a:r>
              <a:rPr lang="en-US" sz="1800" dirty="0"/>
              <a:t>Understand the scope of the change and evaluates if the change is an adequate workable solution, identifying potential roadblocks</a:t>
            </a:r>
          </a:p>
          <a:p>
            <a:r>
              <a:rPr lang="en-US" sz="1800" dirty="0"/>
              <a:t>Determine how the change package impacts your department’s items and initiate changes/revisions:</a:t>
            </a:r>
          </a:p>
          <a:p>
            <a:pPr lvl="1"/>
            <a:r>
              <a:rPr lang="en-US" sz="1800" dirty="0"/>
              <a:t>Training Lesson Plans</a:t>
            </a:r>
          </a:p>
          <a:p>
            <a:pPr lvl="1"/>
            <a:r>
              <a:rPr lang="en-US" sz="1800" dirty="0"/>
              <a:t>Design Documents (including program documents such as FAC or FEG drawings)</a:t>
            </a:r>
          </a:p>
          <a:p>
            <a:pPr lvl="1"/>
            <a:r>
              <a:rPr lang="en-US" sz="1800" dirty="0"/>
              <a:t>Department Procedures</a:t>
            </a:r>
          </a:p>
          <a:p>
            <a:pPr lvl="1"/>
            <a:r>
              <a:rPr lang="en-US" sz="1800" dirty="0"/>
              <a:t>Preventive Maintenance Tasks</a:t>
            </a:r>
          </a:p>
          <a:p>
            <a:pPr lvl="1"/>
            <a:r>
              <a:rPr lang="en-US" sz="1800" dirty="0"/>
              <a:t>Test/Surveillance Procedures</a:t>
            </a:r>
          </a:p>
          <a:p>
            <a:r>
              <a:rPr lang="en-US" sz="1800" dirty="0"/>
              <a:t>One major responsibility </a:t>
            </a:r>
            <a:r>
              <a:rPr lang="en-US" sz="1800" b="1" dirty="0"/>
              <a:t>NOT</a:t>
            </a:r>
            <a:r>
              <a:rPr lang="en-US" sz="1800" dirty="0"/>
              <a:t> given to stakeholders is a full technical review of the change package. Stakeholders do not perform design verification for the design team and should </a:t>
            </a:r>
            <a:r>
              <a:rPr lang="en-US" sz="1800" b="1" dirty="0"/>
              <a:t>NOT</a:t>
            </a:r>
            <a:r>
              <a:rPr lang="en-US" sz="1800" dirty="0"/>
              <a:t> be asked to do so.</a:t>
            </a:r>
          </a:p>
          <a:p>
            <a:r>
              <a:rPr lang="en-US" sz="1800" dirty="0"/>
              <a:t>Stakeholder reviews need to be provided on the Impact Review form, because the RE needs your signature on the form to demonstrate that you reviewed your scope for impact.</a:t>
            </a:r>
          </a:p>
          <a:p>
            <a:endParaRPr lang="en-US" dirty="0"/>
          </a:p>
        </p:txBody>
      </p:sp>
      <p:sp>
        <p:nvSpPr>
          <p:cNvPr id="4" name="Slide Number Placeholder 3"/>
          <p:cNvSpPr>
            <a:spLocks noGrp="1"/>
          </p:cNvSpPr>
          <p:nvPr>
            <p:ph type="sldNum" sz="quarter" idx="5"/>
          </p:nvPr>
        </p:nvSpPr>
        <p:spPr/>
        <p:txBody>
          <a:bodyPr/>
          <a:lstStyle/>
          <a:p>
            <a:fld id="{4F764350-0261-48BC-B40D-E1DEB7752B8B}" type="slidenum">
              <a:rPr lang="en-US" smtClean="0"/>
              <a:t>10</a:t>
            </a:fld>
            <a:endParaRPr lang="en-US"/>
          </a:p>
        </p:txBody>
      </p:sp>
    </p:spTree>
    <p:extLst>
      <p:ext uri="{BB962C8B-B14F-4D97-AF65-F5344CB8AC3E}">
        <p14:creationId xmlns:p14="http://schemas.microsoft.com/office/powerpoint/2010/main" val="1937326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Phase 0: Project Kickoff Meeting</a:t>
            </a:r>
          </a:p>
          <a:p>
            <a:pPr lvl="1"/>
            <a:r>
              <a:rPr lang="en-US" dirty="0"/>
              <a:t>How much you want to be involved and how you wish to be communicated with.</a:t>
            </a:r>
          </a:p>
          <a:p>
            <a:pPr lvl="0"/>
            <a:r>
              <a:rPr lang="en-US" dirty="0"/>
              <a:t>Phase I: Conceptual (Initial) Impact Review Meeting</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a:t>Input usually requested at the completion of the Meeting (or by COB the following day) via CA4691</a:t>
            </a:r>
          </a:p>
          <a:p>
            <a:pPr lvl="1"/>
            <a:r>
              <a:rPr lang="en-US" dirty="0"/>
              <a:t>Provide feedback to the initial design (risks and consequences), identify potentially affected documents within your scope (PMs, department procedures, training lessons, etc.)</a:t>
            </a:r>
          </a:p>
          <a:p>
            <a:pPr lvl="0"/>
            <a:r>
              <a:rPr lang="en-US" dirty="0"/>
              <a:t>Phase II: Detailed Impact Review Meeting</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a:t>Requested at certain milestones in the design phases (in rare cases, simpler changes may waive this phase, while complex changes may have multiple meetings)</a:t>
            </a:r>
          </a:p>
          <a:p>
            <a:pPr lvl="1"/>
            <a:r>
              <a:rPr lang="en-US" dirty="0"/>
              <a:t>Work with the design team to ensure your comments are understood and are being addressed</a:t>
            </a:r>
          </a:p>
          <a:p>
            <a:pPr lvl="1"/>
            <a:r>
              <a:rPr lang="en-US" dirty="0"/>
              <a:t>Get information from the design team that you require to prepare document revisions, initiate change process for those items (PMCR, lesson plan reviews, Procedure Review Forms) and document tracking mechanisms on CA4691</a:t>
            </a:r>
          </a:p>
          <a:p>
            <a:pPr lvl="0"/>
            <a:r>
              <a:rPr lang="en-US" dirty="0"/>
              <a:t>Phase III: Final Impact Review Meeting</a:t>
            </a:r>
          </a:p>
          <a:p>
            <a:pPr lvl="1"/>
            <a:r>
              <a:rPr lang="en-US" dirty="0"/>
              <a:t>Verify that feedback and comments were addressed in the final change package paperwork</a:t>
            </a:r>
          </a:p>
          <a:p>
            <a:pPr lvl="1"/>
            <a:r>
              <a:rPr lang="en-US" dirty="0"/>
              <a:t>Have markups prepared for documents to be revised at Turnover to Operations</a:t>
            </a:r>
          </a:p>
          <a:p>
            <a:pPr lvl="1"/>
            <a:r>
              <a:rPr lang="en-US" dirty="0"/>
              <a:t>Sign CA4691 as affirmation that feedback was addressed and tracking mechanisms exist</a:t>
            </a:r>
          </a:p>
          <a:p>
            <a:endParaRPr lang="en-U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Revised 2/5/18</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635483-BAAA-4158-850E-0A3FC371C27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03672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Engineering leadership wants to enable consistent attendance and bargaining unit personnel availability for these meetings</a:t>
            </a:r>
          </a:p>
          <a:p>
            <a:endParaRPr lang="en-U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Revised 2/5/18</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635483-BAAA-4158-850E-0A3FC371C27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7393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 Impact Review Meeting Outlook invitations will have the meeting expectations attached.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stakeholder expectation document was developed by the Manager of Engineering Projects at the time of SDP initial adoption. It has been updated with helpful information over the years.</a:t>
            </a:r>
          </a:p>
          <a:p>
            <a:endParaRPr lang="en-US" dirty="0"/>
          </a:p>
        </p:txBody>
      </p:sp>
      <p:sp>
        <p:nvSpPr>
          <p:cNvPr id="4" name="Slide Number Placeholder 3"/>
          <p:cNvSpPr>
            <a:spLocks noGrp="1"/>
          </p:cNvSpPr>
          <p:nvPr>
            <p:ph type="sldNum" sz="quarter" idx="5"/>
          </p:nvPr>
        </p:nvSpPr>
        <p:spPr/>
        <p:txBody>
          <a:bodyPr/>
          <a:lstStyle/>
          <a:p>
            <a:fld id="{4F764350-0261-48BC-B40D-E1DEB7752B8B}" type="slidenum">
              <a:rPr lang="en-US" smtClean="0"/>
              <a:t>14</a:t>
            </a:fld>
            <a:endParaRPr lang="en-US"/>
          </a:p>
        </p:txBody>
      </p:sp>
    </p:spTree>
    <p:extLst>
      <p:ext uri="{BB962C8B-B14F-4D97-AF65-F5344CB8AC3E}">
        <p14:creationId xmlns:p14="http://schemas.microsoft.com/office/powerpoint/2010/main" val="4033175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Exciter Transformer Replacement Factory Acceptance Testing (CR 202202020)</a:t>
            </a:r>
          </a:p>
          <a:p>
            <a:pPr lvl="1"/>
            <a:r>
              <a:rPr lang="en-US" dirty="0"/>
              <a:t>The project team planned for Factory Acceptance Testing of the transformer. With acceptable results, no setpoint changes would be required.</a:t>
            </a:r>
          </a:p>
          <a:p>
            <a:pPr lvl="1"/>
            <a:r>
              <a:rPr lang="en-US" dirty="0"/>
              <a:t>Stakeholders were not consulted on the risk of needing to adjust setpoints if unfavorable test results came back. Stakeholders were not prepared for PM changes, Ops procedure changes, and a new change to an annunciator panel.</a:t>
            </a:r>
          </a:p>
          <a:p>
            <a:pPr lvl="0"/>
            <a:r>
              <a:rPr lang="en-US" dirty="0"/>
              <a:t>Timeliness of Stakeholder Reviews (BTCR 202205991)</a:t>
            </a:r>
          </a:p>
          <a:p>
            <a:pPr lvl="1"/>
            <a:r>
              <a:rPr lang="en-US" dirty="0"/>
              <a:t>Modification completion is tightly controlled in project schedules. We cannot allow Stakeholder Review due dates to slip. If the initial due dates are not feasible, discuss with the project manager or engineering supervisor and negotiate extensions expeditiously.</a:t>
            </a:r>
          </a:p>
          <a:p>
            <a:pPr lvl="1"/>
            <a:r>
              <a:rPr lang="en-US" dirty="0"/>
              <a:t>Impact Review BT Actions now contain “Do not extend due date without notifying Responsible Engineer. Due dates are tracked and are part of department Performance Indicators”.</a:t>
            </a:r>
          </a:p>
          <a:p>
            <a:endParaRPr lang="en-US" dirty="0"/>
          </a:p>
          <a:p>
            <a:endParaRPr lang="en-U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Revised 2/5/18</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635483-BAAA-4158-850E-0A3FC371C27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8750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Engineering Changes are a TEAM SPORT</a:t>
            </a:r>
          </a:p>
          <a:p>
            <a:pPr lvl="1"/>
            <a:r>
              <a:rPr lang="en-US" sz="1400" dirty="0"/>
              <a:t>Engineering needs your help to identify impacts to your department, procedures, and/or training, so that they can deliver a good product to you (our customers).</a:t>
            </a:r>
          </a:p>
          <a:p>
            <a:pPr lvl="1"/>
            <a:r>
              <a:rPr lang="en-US" sz="1400" dirty="0"/>
              <a:t>You need to help Engineering by identifying impacted documents early. </a:t>
            </a:r>
          </a:p>
          <a:p>
            <a:pPr lvl="1"/>
            <a:r>
              <a:rPr lang="en-US" sz="1400" dirty="0"/>
              <a:t>Communication with the design team is a two-way-street. If you feel you need more communication, please ask for it.</a:t>
            </a:r>
          </a:p>
          <a:p>
            <a:pPr lvl="0"/>
            <a:r>
              <a:rPr lang="en-US" sz="1600" dirty="0"/>
              <a:t>All input has the potential to help</a:t>
            </a:r>
          </a:p>
          <a:p>
            <a:pPr lvl="1"/>
            <a:r>
              <a:rPr lang="en-US" sz="1400" dirty="0"/>
              <a:t>Don’t think that your feedback is “too obvious” such that you wouldn’t need to provide input. Things that seem obvious to you may not be obvious to the project team that has less experience in your area of expertise.</a:t>
            </a:r>
          </a:p>
          <a:p>
            <a:pPr lvl="1"/>
            <a:r>
              <a:rPr lang="en-US" sz="1400" dirty="0"/>
              <a:t>Issues are almost always easier to resolve when identified early.</a:t>
            </a:r>
          </a:p>
          <a:p>
            <a:pPr lvl="1"/>
            <a:r>
              <a:rPr lang="en-US" sz="1400" dirty="0"/>
              <a:t>Not every comment may be incorporated (due to schedule, budget, etc.), but the project team needs to tell you why not.</a:t>
            </a:r>
          </a:p>
          <a:p>
            <a:pPr lvl="0"/>
            <a:r>
              <a:rPr lang="en-US" sz="1600" dirty="0"/>
              <a:t>Own your signature</a:t>
            </a:r>
          </a:p>
          <a:p>
            <a:pPr lvl="1"/>
            <a:r>
              <a:rPr lang="en-US" sz="1400" dirty="0"/>
              <a:t>Don’t sign the CA4691 until your feedback and comments are understood and addressed.</a:t>
            </a:r>
          </a:p>
          <a:p>
            <a:pPr lvl="1"/>
            <a:r>
              <a:rPr lang="en-US" sz="1400" dirty="0"/>
              <a:t>Sign only after you have everything you need to revise your documents.</a:t>
            </a:r>
          </a:p>
          <a:p>
            <a:endParaRPr lang="en-US" dirty="0"/>
          </a:p>
        </p:txBody>
      </p:sp>
      <p:sp>
        <p:nvSpPr>
          <p:cNvPr id="4" name="Footer Placeholder 3"/>
          <p:cNvSpPr>
            <a:spLocks noGrp="1"/>
          </p:cNvSpPr>
          <p:nvPr>
            <p:ph type="ftr" sz="quarter" idx="10"/>
          </p:nvPr>
        </p:nvSpPr>
        <p:spPr>
          <a:xfrm>
            <a:off x="0" y="8842031"/>
            <a:ext cx="3043343" cy="465455"/>
          </a:xfrm>
          <a:prstGeom prst="rect">
            <a:avLst/>
          </a:prstGeom>
        </p:spPr>
        <p:txBody>
          <a:bodyPr lIns="88276" tIns="44138" rIns="88276" bIns="44138"/>
          <a:lstStyle/>
          <a:p>
            <a:pPr marL="0" marR="0" lvl="0" indent="0" algn="l" defTabSz="91419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Revised 2/5/18</a:t>
            </a:r>
          </a:p>
        </p:txBody>
      </p:sp>
      <p:sp>
        <p:nvSpPr>
          <p:cNvPr id="5" name="Slide Number Placeholder 4"/>
          <p:cNvSpPr>
            <a:spLocks noGrp="1"/>
          </p:cNvSpPr>
          <p:nvPr>
            <p:ph type="sldNum" sz="quarter" idx="11"/>
          </p:nvPr>
        </p:nvSpPr>
        <p:spPr/>
        <p:txBody>
          <a:bodyPr/>
          <a:lstStyle/>
          <a:p>
            <a:pPr marL="0" marR="0" lvl="0" indent="0" algn="r" defTabSz="914195" rtl="0" eaLnBrk="1" fontAlgn="auto" latinLnBrk="0" hangingPunct="1">
              <a:lnSpc>
                <a:spcPct val="100000"/>
              </a:lnSpc>
              <a:spcBef>
                <a:spcPts val="0"/>
              </a:spcBef>
              <a:spcAft>
                <a:spcPts val="0"/>
              </a:spcAft>
              <a:buClrTx/>
              <a:buSzTx/>
              <a:buFontTx/>
              <a:buNone/>
              <a:tabLst/>
              <a:defRPr/>
            </a:pPr>
            <a:fld id="{50635483-BAAA-4158-850E-0A3FC371C27F}" type="slidenum">
              <a:rPr kumimoji="0" lang="en-US" sz="1300" b="0" i="0" u="none" strike="noStrike" kern="1200" cap="none" spc="0" normalizeH="0" baseline="0" noProof="0">
                <a:ln>
                  <a:noFill/>
                </a:ln>
                <a:solidFill>
                  <a:prstClr val="black"/>
                </a:solidFill>
                <a:effectLst/>
                <a:uLnTx/>
                <a:uFillTx/>
                <a:latin typeface="Calibri"/>
                <a:ea typeface="+mn-ea"/>
                <a:cs typeface="+mn-cs"/>
              </a:rPr>
              <a:pPr marL="0" marR="0" lvl="0" indent="0" algn="r" defTabSz="914195" rtl="0" eaLnBrk="1" fontAlgn="auto" latinLnBrk="0" hangingPunct="1">
                <a:lnSpc>
                  <a:spcPct val="100000"/>
                </a:lnSpc>
                <a:spcBef>
                  <a:spcPts val="0"/>
                </a:spcBef>
                <a:spcAft>
                  <a:spcPts val="0"/>
                </a:spcAft>
                <a:buClrTx/>
                <a:buSzTx/>
                <a:buFontTx/>
                <a:buNone/>
                <a:tabLst/>
                <a:defRPr/>
              </a:pPr>
              <a:t>17</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9649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3249190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2530747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71888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1973208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56505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300662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790992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14649087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_and_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245F664-F43B-C047-B7EE-64D5CAF95487}"/>
              </a:ext>
            </a:extLst>
          </p:cNvPr>
          <p:cNvSpPr/>
          <p:nvPr userDrawn="1"/>
        </p:nvSpPr>
        <p:spPr>
          <a:xfrm>
            <a:off x="0" y="6622875"/>
            <a:ext cx="12192000" cy="260176"/>
          </a:xfrm>
          <a:prstGeom prst="rect">
            <a:avLst/>
          </a:prstGeom>
          <a:solidFill>
            <a:srgbClr val="63A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a:ea typeface="+mn-ea"/>
              <a:cs typeface="+mn-cs"/>
            </a:endParaRPr>
          </a:p>
        </p:txBody>
      </p:sp>
      <p:sp>
        <p:nvSpPr>
          <p:cNvPr id="11" name="Slide Number Placeholder 5">
            <a:extLst>
              <a:ext uri="{FF2B5EF4-FFF2-40B4-BE49-F238E27FC236}">
                <a16:creationId xmlns:a16="http://schemas.microsoft.com/office/drawing/2014/main" id="{746E3D51-8D6A-C648-834B-E9339A323B25}"/>
              </a:ext>
            </a:extLst>
          </p:cNvPr>
          <p:cNvSpPr txBox="1">
            <a:spLocks/>
          </p:cNvSpPr>
          <p:nvPr userDrawn="1"/>
        </p:nvSpPr>
        <p:spPr>
          <a:xfrm>
            <a:off x="11716511" y="6620933"/>
            <a:ext cx="483955" cy="237067"/>
          </a:xfrm>
          <a:prstGeom prst="rect">
            <a:avLst/>
          </a:prstGeom>
          <a:noFill/>
          <a:ln>
            <a:noFill/>
          </a:ln>
          <a:effectLst/>
        </p:spPr>
        <p:txBody>
          <a:bodyPr vert="horz" lIns="121920" tIns="60960" rIns="121920" bIns="60960" rtlCol="0" anchor="ctr"/>
          <a:lstStyle>
            <a:defPPr>
              <a:defRPr lang="en-US"/>
            </a:defPPr>
            <a:lvl1pPr marL="0" algn="l" defTabSz="457200" rtl="0" eaLnBrk="1" latinLnBrk="0" hangingPunct="1">
              <a:defRPr sz="9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609585" rtl="0" eaLnBrk="1" fontAlgn="auto" latinLnBrk="0" hangingPunct="1">
              <a:lnSpc>
                <a:spcPct val="100000"/>
              </a:lnSpc>
              <a:spcBef>
                <a:spcPts val="0"/>
              </a:spcBef>
              <a:spcAft>
                <a:spcPts val="0"/>
              </a:spcAft>
              <a:buClrTx/>
              <a:buSzTx/>
              <a:buFontTx/>
              <a:buNone/>
              <a:tabLst/>
              <a:defRPr/>
            </a:pPr>
            <a:fld id="{9A5A92CE-986F-7D4E-8205-EC373F8C631F}"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609585"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a:ea typeface="+mn-ea"/>
              <a:cs typeface="+mn-cs"/>
            </a:endParaRPr>
          </a:p>
        </p:txBody>
      </p:sp>
      <p:pic>
        <p:nvPicPr>
          <p:cNvPr id="12" name="Picture 11">
            <a:extLst>
              <a:ext uri="{FF2B5EF4-FFF2-40B4-BE49-F238E27FC236}">
                <a16:creationId xmlns:a16="http://schemas.microsoft.com/office/drawing/2014/main" id="{6FA3BF34-21C7-724A-881E-D2FBF3B1059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8467" y="6138682"/>
            <a:ext cx="12192000" cy="465764"/>
          </a:xfrm>
          <a:prstGeom prst="rect">
            <a:avLst/>
          </a:prstGeom>
        </p:spPr>
      </p:pic>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450625" y="115181"/>
            <a:ext cx="2512017" cy="677021"/>
          </a:xfrm>
          <a:prstGeom prst="rect">
            <a:avLst/>
          </a:prstGeom>
          <a:solidFill>
            <a:schemeClr val="bg1"/>
          </a:solidFill>
        </p:spPr>
      </p:pic>
      <p:sp>
        <p:nvSpPr>
          <p:cNvPr id="14" name="Title 1"/>
          <p:cNvSpPr>
            <a:spLocks noGrp="1"/>
          </p:cNvSpPr>
          <p:nvPr>
            <p:ph type="ctrTitle" hasCustomPrompt="1"/>
          </p:nvPr>
        </p:nvSpPr>
        <p:spPr>
          <a:xfrm>
            <a:off x="406399" y="256033"/>
            <a:ext cx="9999447" cy="543983"/>
          </a:xfrm>
          <a:prstGeom prst="rect">
            <a:avLst/>
          </a:prstGeom>
        </p:spPr>
        <p:txBody>
          <a:bodyPr anchor="ctr">
            <a:noAutofit/>
          </a:bodyPr>
          <a:lstStyle>
            <a:lvl1pPr algn="l">
              <a:defRPr sz="3000" b="1">
                <a:solidFill>
                  <a:srgbClr val="1B6CB5"/>
                </a:solidFill>
                <a:latin typeface="Arial Narrow" panose="020B0606020202030204" pitchFamily="34" charset="0"/>
              </a:defRPr>
            </a:lvl1pPr>
          </a:lstStyle>
          <a:p>
            <a:r>
              <a:rPr lang="en-US" dirty="0"/>
              <a:t>Stakeholder Input Solicitation</a:t>
            </a:r>
          </a:p>
        </p:txBody>
      </p:sp>
      <p:sp>
        <p:nvSpPr>
          <p:cNvPr id="15" name="Content Placeholder 7"/>
          <p:cNvSpPr>
            <a:spLocks noGrp="1"/>
          </p:cNvSpPr>
          <p:nvPr>
            <p:ph sz="quarter" idx="13" hasCustomPrompt="1"/>
          </p:nvPr>
        </p:nvSpPr>
        <p:spPr>
          <a:xfrm>
            <a:off x="406400" y="1144694"/>
            <a:ext cx="11310112" cy="2098718"/>
          </a:xfrm>
          <a:prstGeom prst="rect">
            <a:avLst/>
          </a:prstGeom>
        </p:spPr>
        <p:txBody>
          <a:bodyPr vert="horz"/>
          <a:lstStyle>
            <a:lvl1pPr marL="228594" marR="0" indent="-228594" algn="l" defTabSz="609585" rtl="0" eaLnBrk="1" fontAlgn="auto" latinLnBrk="0" hangingPunct="1">
              <a:lnSpc>
                <a:spcPct val="100000"/>
              </a:lnSpc>
              <a:spcBef>
                <a:spcPct val="20000"/>
              </a:spcBef>
              <a:spcAft>
                <a:spcPts val="0"/>
              </a:spcAft>
              <a:buClr>
                <a:srgbClr val="1B6CB5"/>
              </a:buClr>
              <a:buSzTx/>
              <a:buFont typeface="Arial" panose="020B0604020202020204" pitchFamily="34" charset="0"/>
              <a:buChar char="•"/>
              <a:tabLst/>
              <a:defRPr sz="2133">
                <a:solidFill>
                  <a:srgbClr val="555555"/>
                </a:solidFill>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1867">
                <a:solidFill>
                  <a:srgbClr val="555555"/>
                </a:solidFill>
              </a:defRPr>
            </a:lvl2pPr>
            <a:lvl3pPr>
              <a:defRPr sz="1867">
                <a:solidFill>
                  <a:srgbClr val="555555"/>
                </a:solidFill>
              </a:defRPr>
            </a:lvl3pPr>
            <a:lvl4pPr>
              <a:defRPr sz="1867">
                <a:solidFill>
                  <a:srgbClr val="555555"/>
                </a:solidFill>
              </a:defRPr>
            </a:lvl4pPr>
            <a:lvl5pPr>
              <a:defRPr sz="1867"/>
            </a:lvl5pPr>
          </a:lstStyle>
          <a:p>
            <a:pPr lvl="0"/>
            <a:r>
              <a:rPr lang="en-US" dirty="0"/>
              <a:t>Phase I: Conceptual (Initial) Impact Review Meeting</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a:t>Input usually requested at the completion of the Meeting (or by COB the following day) via CA4691</a:t>
            </a:r>
          </a:p>
          <a:p>
            <a:pPr lvl="1"/>
            <a:r>
              <a:rPr lang="en-US" dirty="0"/>
              <a:t>Provide feedback to the initial design (risks and consequences), identify potentially affected documents within your scope (PMs, department procedures, training lessons, etc.)</a:t>
            </a:r>
          </a:p>
          <a:p>
            <a:pPr lvl="0"/>
            <a:r>
              <a:rPr lang="en-US" dirty="0"/>
              <a:t>Phase II: Detailed Impact Review Meeting</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a:t>Requested at certain milestones in the design phases (simpler changes may waive this phase, while complex changes may have multiple meetings)</a:t>
            </a:r>
          </a:p>
          <a:p>
            <a:pPr lvl="1"/>
            <a:r>
              <a:rPr lang="en-US" dirty="0"/>
              <a:t>Work with the design team to ensure your comments are understood and are being addressed</a:t>
            </a:r>
          </a:p>
          <a:p>
            <a:pPr lvl="1"/>
            <a:r>
              <a:rPr lang="en-US" dirty="0"/>
              <a:t>Get information from the design team that you require to prepare document revisions, initiate change process for those items (PMCR, lesson plan reviews, Procedure Review Forms) and document tracking mechanisms on CA4691</a:t>
            </a:r>
          </a:p>
          <a:p>
            <a:pPr lvl="0"/>
            <a:r>
              <a:rPr lang="en-US" dirty="0"/>
              <a:t>Phase III: Final Impact Review Meeting</a:t>
            </a:r>
          </a:p>
          <a:p>
            <a:pPr lvl="1"/>
            <a:r>
              <a:rPr lang="en-US" dirty="0"/>
              <a:t>Verify that feedback and comments were addressed in the final change package paperwork</a:t>
            </a:r>
          </a:p>
          <a:p>
            <a:pPr lvl="1"/>
            <a:r>
              <a:rPr lang="en-US" dirty="0"/>
              <a:t>Have markups prepared for documents to be revised at Turnover to Operations</a:t>
            </a:r>
          </a:p>
          <a:p>
            <a:pPr lvl="1"/>
            <a:r>
              <a:rPr lang="en-US" dirty="0"/>
              <a:t>Sign CA4691 as affirmation that feedback was addressed and tracking mechanisms exist</a:t>
            </a:r>
          </a:p>
        </p:txBody>
      </p:sp>
    </p:spTree>
    <p:extLst>
      <p:ext uri="{BB962C8B-B14F-4D97-AF65-F5344CB8AC3E}">
        <p14:creationId xmlns:p14="http://schemas.microsoft.com/office/powerpoint/2010/main" val="3969624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122870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4EF2E9-3E48-4FE5-ACFE-892E9DC4A609}"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2029763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4EF2E9-3E48-4FE5-ACFE-892E9DC4A609}" type="datetimeFigureOut">
              <a:rPr lang="en-US" smtClean="0"/>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4122187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4EF2E9-3E48-4FE5-ACFE-892E9DC4A609}" type="datetimeFigureOut">
              <a:rPr lang="en-US" smtClean="0"/>
              <a:t>7/7/2023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1565185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4EF2E9-3E48-4FE5-ACFE-892E9DC4A609}" type="datetimeFigureOut">
              <a:rPr lang="en-US" smtClean="0"/>
              <a:t>7/7/2023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239069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EF2E9-3E48-4FE5-ACFE-892E9DC4A609}" type="datetimeFigureOut">
              <a:rPr lang="en-US" smtClean="0"/>
              <a:t>7/7/2023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230220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4EF2E9-3E48-4FE5-ACFE-892E9DC4A609}" type="datetimeFigureOut">
              <a:rPr lang="en-US" smtClean="0"/>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778432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4EF2E9-3E48-4FE5-ACFE-892E9DC4A609}" type="datetimeFigureOut">
              <a:rPr lang="en-US" smtClean="0"/>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C8199-B255-46BE-B0D9-DD91020E6E6E}" type="slidenum">
              <a:rPr lang="en-US" smtClean="0"/>
              <a:t>‹#›</a:t>
            </a:fld>
            <a:endParaRPr lang="en-US"/>
          </a:p>
        </p:txBody>
      </p:sp>
    </p:spTree>
    <p:extLst>
      <p:ext uri="{BB962C8B-B14F-4D97-AF65-F5344CB8AC3E}">
        <p14:creationId xmlns:p14="http://schemas.microsoft.com/office/powerpoint/2010/main" val="275696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4EF2E9-3E48-4FE5-ACFE-892E9DC4A609}" type="datetimeFigureOut">
              <a:rPr lang="en-US" smtClean="0"/>
              <a:t>7/7/2023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3C8199-B255-46BE-B0D9-DD91020E6E6E}" type="slidenum">
              <a:rPr lang="en-US" smtClean="0"/>
              <a:t>‹#›</a:t>
            </a:fld>
            <a:endParaRPr lang="en-US"/>
          </a:p>
        </p:txBody>
      </p:sp>
    </p:spTree>
    <p:extLst>
      <p:ext uri="{BB962C8B-B14F-4D97-AF65-F5344CB8AC3E}">
        <p14:creationId xmlns:p14="http://schemas.microsoft.com/office/powerpoint/2010/main" val="426353490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 id="2147483842" r:id="rId14"/>
    <p:sldLayoutId id="2147483843" r:id="rId15"/>
    <p:sldLayoutId id="2147483844" r:id="rId16"/>
    <p:sldLayoutId id="2147483761"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meren.sharepoint.com/sites/Callaway/CallawayCM/Instruction%20Sheets/Forms/AllItems.aspx?id=%2Fsites%2FCallaway%2FCallawayCM%2FInstruction%20Sheets%2FPerforming%20a%20Stakeholder%20Review%20of%20an%20Engineering%20Change%20Package%2Epdf&amp;parent=%2Fsites%2FCallaway%2FCallawayCM%2FInstruction%20Sheet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2.tif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81E20-9823-D796-DC5D-6DBB0AD1FD2A}"/>
              </a:ext>
            </a:extLst>
          </p:cNvPr>
          <p:cNvSpPr>
            <a:spLocks noGrp="1"/>
          </p:cNvSpPr>
          <p:nvPr>
            <p:ph type="ctrTitle"/>
          </p:nvPr>
        </p:nvSpPr>
        <p:spPr>
          <a:xfrm>
            <a:off x="805640" y="3990108"/>
            <a:ext cx="8873835" cy="1143000"/>
          </a:xfrm>
        </p:spPr>
        <p:txBody>
          <a:bodyPr vert="horz" lIns="91440" tIns="45720" rIns="91440" bIns="45720" rtlCol="0" anchor="b">
            <a:noAutofit/>
          </a:bodyPr>
          <a:lstStyle/>
          <a:p>
            <a:pPr algn="l"/>
            <a:r>
              <a:rPr lang="en-US" b="1" dirty="0"/>
              <a:t>Owner Acceptance Review</a:t>
            </a:r>
          </a:p>
        </p:txBody>
      </p:sp>
      <p:sp>
        <p:nvSpPr>
          <p:cNvPr id="4" name="Subtitle 3">
            <a:extLst>
              <a:ext uri="{FF2B5EF4-FFF2-40B4-BE49-F238E27FC236}">
                <a16:creationId xmlns:a16="http://schemas.microsoft.com/office/drawing/2014/main" id="{749A7959-6B35-7425-71B6-838F16F370D5}"/>
              </a:ext>
            </a:extLst>
          </p:cNvPr>
          <p:cNvSpPr>
            <a:spLocks noGrp="1"/>
          </p:cNvSpPr>
          <p:nvPr>
            <p:ph type="subTitle" idx="1"/>
          </p:nvPr>
        </p:nvSpPr>
        <p:spPr>
          <a:xfrm>
            <a:off x="805640" y="5316755"/>
            <a:ext cx="8203278" cy="611896"/>
          </a:xfrm>
        </p:spPr>
        <p:txBody>
          <a:bodyPr>
            <a:normAutofit/>
          </a:bodyPr>
          <a:lstStyle/>
          <a:p>
            <a:pPr algn="l">
              <a:lnSpc>
                <a:spcPct val="90000"/>
              </a:lnSpc>
            </a:pPr>
            <a:r>
              <a:rPr lang="en-US" dirty="0"/>
              <a:t>Ensuring that Vendor-Supplied Engineering Products Meet Station Standards</a:t>
            </a:r>
          </a:p>
        </p:txBody>
      </p:sp>
      <p:pic>
        <p:nvPicPr>
          <p:cNvPr id="6" name="Graphic 5" descr="Playbook with solid fill">
            <a:extLst>
              <a:ext uri="{FF2B5EF4-FFF2-40B4-BE49-F238E27FC236}">
                <a16:creationId xmlns:a16="http://schemas.microsoft.com/office/drawing/2014/main" id="{08A30512-BFED-99E3-D4E6-C41ECFE2C1C7}"/>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421378" y="536864"/>
            <a:ext cx="3642357" cy="3642357"/>
          </a:xfrm>
          <a:prstGeom prst="rect">
            <a:avLst/>
          </a:prstGeom>
        </p:spPr>
      </p:pic>
    </p:spTree>
    <p:extLst>
      <p:ext uri="{BB962C8B-B14F-4D97-AF65-F5344CB8AC3E}">
        <p14:creationId xmlns:p14="http://schemas.microsoft.com/office/powerpoint/2010/main" val="2850843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7EEAF-C6EA-415D-99C3-B5B94CCAAA84}"/>
              </a:ext>
            </a:extLst>
          </p:cNvPr>
          <p:cNvSpPr>
            <a:spLocks noGrp="1"/>
          </p:cNvSpPr>
          <p:nvPr>
            <p:ph type="title"/>
          </p:nvPr>
        </p:nvSpPr>
        <p:spPr/>
        <p:txBody>
          <a:bodyPr/>
          <a:lstStyle/>
          <a:p>
            <a:r>
              <a:rPr lang="en-US" dirty="0"/>
              <a:t>Stakeholder’s Responsibilities</a:t>
            </a:r>
          </a:p>
        </p:txBody>
      </p:sp>
      <p:sp>
        <p:nvSpPr>
          <p:cNvPr id="3" name="Content Placeholder 2">
            <a:extLst>
              <a:ext uri="{FF2B5EF4-FFF2-40B4-BE49-F238E27FC236}">
                <a16:creationId xmlns:a16="http://schemas.microsoft.com/office/drawing/2014/main" id="{13EE78F2-8276-43CB-BFF6-EB991A80D684}"/>
              </a:ext>
            </a:extLst>
          </p:cNvPr>
          <p:cNvSpPr>
            <a:spLocks noGrp="1"/>
          </p:cNvSpPr>
          <p:nvPr>
            <p:ph idx="1"/>
          </p:nvPr>
        </p:nvSpPr>
        <p:spPr>
          <a:xfrm>
            <a:off x="677334" y="1610591"/>
            <a:ext cx="8596668" cy="4637809"/>
          </a:xfrm>
        </p:spPr>
        <p:txBody>
          <a:bodyPr numCol="1">
            <a:normAutofit/>
          </a:bodyPr>
          <a:lstStyle/>
          <a:p>
            <a:r>
              <a:rPr lang="en-US" sz="2400" dirty="0"/>
              <a:t>Attend project/modification meetings when invited.</a:t>
            </a:r>
          </a:p>
          <a:p>
            <a:r>
              <a:rPr lang="en-US" sz="2400" dirty="0"/>
              <a:t>Understand the scope of the change</a:t>
            </a:r>
          </a:p>
          <a:p>
            <a:r>
              <a:rPr lang="en-US" sz="2400" dirty="0"/>
              <a:t>Determine how the change package impacts your department’s items and initiate changes/revisions.</a:t>
            </a:r>
          </a:p>
          <a:p>
            <a:r>
              <a:rPr lang="en-US" sz="2400" dirty="0"/>
              <a:t>One major responsibility </a:t>
            </a:r>
            <a:r>
              <a:rPr lang="en-US" sz="2400" b="1" dirty="0"/>
              <a:t>NOT</a:t>
            </a:r>
            <a:r>
              <a:rPr lang="en-US" sz="2400" dirty="0"/>
              <a:t> given to stakeholders is a full technical review of the change package. </a:t>
            </a:r>
          </a:p>
          <a:p>
            <a:pPr lvl="1"/>
            <a:r>
              <a:rPr lang="en-US" sz="2000" dirty="0"/>
              <a:t>Stakeholders do not perform design verification for the design team and should </a:t>
            </a:r>
            <a:r>
              <a:rPr lang="en-US" sz="2000" b="1" dirty="0"/>
              <a:t>NOT</a:t>
            </a:r>
            <a:r>
              <a:rPr lang="en-US" sz="2000" dirty="0"/>
              <a:t> be asked to do so.</a:t>
            </a:r>
          </a:p>
          <a:p>
            <a:r>
              <a:rPr lang="en-US" sz="2400" dirty="0"/>
              <a:t>Stakeholder reviews need to be provided on the Impact Review form.</a:t>
            </a:r>
          </a:p>
        </p:txBody>
      </p:sp>
    </p:spTree>
    <p:extLst>
      <p:ext uri="{BB962C8B-B14F-4D97-AF65-F5344CB8AC3E}">
        <p14:creationId xmlns:p14="http://schemas.microsoft.com/office/powerpoint/2010/main" val="683861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Input Solicitation</a:t>
            </a:r>
          </a:p>
        </p:txBody>
      </p:sp>
      <p:sp>
        <p:nvSpPr>
          <p:cNvPr id="4" name="Text Placeholder 2"/>
          <p:cNvSpPr>
            <a:spLocks noGrp="1"/>
          </p:cNvSpPr>
          <p:nvPr>
            <p:ph idx="1"/>
          </p:nvPr>
        </p:nvSpPr>
        <p:spPr>
          <a:xfrm>
            <a:off x="677334" y="1506682"/>
            <a:ext cx="8596668" cy="4741717"/>
          </a:xfrm>
        </p:spPr>
        <p:txBody>
          <a:bodyPr>
            <a:normAutofit/>
          </a:bodyPr>
          <a:lstStyle/>
          <a:p>
            <a:pPr lvl="0"/>
            <a:r>
              <a:rPr lang="en-US" sz="2400" dirty="0"/>
              <a:t>Phase 0: Project Kickoff Meeting</a:t>
            </a:r>
          </a:p>
          <a:p>
            <a:pPr lvl="0"/>
            <a:r>
              <a:rPr lang="en-US" sz="2400" dirty="0"/>
              <a:t>Phase I: Conceptual (Initial) Impact Review Meeting</a:t>
            </a:r>
          </a:p>
          <a:p>
            <a:pPr lvl="0"/>
            <a:r>
              <a:rPr lang="en-US" sz="2400" dirty="0"/>
              <a:t>Phase II: Detailed Impact Review Meeting</a:t>
            </a:r>
          </a:p>
          <a:p>
            <a:pPr lvl="0"/>
            <a:r>
              <a:rPr lang="en-US" sz="2400" dirty="0"/>
              <a:t>Phase III: Final Impact Review Meeting</a:t>
            </a:r>
          </a:p>
        </p:txBody>
      </p:sp>
    </p:spTree>
    <p:extLst>
      <p:ext uri="{BB962C8B-B14F-4D97-AF65-F5344CB8AC3E}">
        <p14:creationId xmlns:p14="http://schemas.microsoft.com/office/powerpoint/2010/main" val="410533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FB07E-D017-49EA-9628-41BFA26E8060}"/>
              </a:ext>
            </a:extLst>
          </p:cNvPr>
          <p:cNvSpPr>
            <a:spLocks noGrp="1"/>
          </p:cNvSpPr>
          <p:nvPr>
            <p:ph type="title"/>
          </p:nvPr>
        </p:nvSpPr>
        <p:spPr/>
        <p:txBody>
          <a:bodyPr/>
          <a:lstStyle/>
          <a:p>
            <a:r>
              <a:rPr lang="en-US" dirty="0"/>
              <a:t>The CA4691, A Living Document</a:t>
            </a:r>
          </a:p>
        </p:txBody>
      </p:sp>
      <p:sp>
        <p:nvSpPr>
          <p:cNvPr id="3" name="Content Placeholder 2">
            <a:extLst>
              <a:ext uri="{FF2B5EF4-FFF2-40B4-BE49-F238E27FC236}">
                <a16:creationId xmlns:a16="http://schemas.microsoft.com/office/drawing/2014/main" id="{772960A4-E5F1-4555-BAD2-48374AD849BE}"/>
              </a:ext>
            </a:extLst>
          </p:cNvPr>
          <p:cNvSpPr>
            <a:spLocks noGrp="1"/>
          </p:cNvSpPr>
          <p:nvPr>
            <p:ph idx="1"/>
          </p:nvPr>
        </p:nvSpPr>
        <p:spPr>
          <a:xfrm>
            <a:off x="677334" y="1579418"/>
            <a:ext cx="8596668" cy="4668981"/>
          </a:xfrm>
        </p:spPr>
        <p:txBody>
          <a:bodyPr>
            <a:normAutofit/>
          </a:bodyPr>
          <a:lstStyle/>
          <a:p>
            <a:r>
              <a:rPr lang="en-US" sz="2000" dirty="0"/>
              <a:t>When a stakeholder first reviews a project/mod at the kickoff or conceptual design meeting, they provide initial comments on the CA4691.</a:t>
            </a:r>
          </a:p>
          <a:p>
            <a:r>
              <a:rPr lang="en-US" sz="2000" dirty="0"/>
              <a:t>As comments are addressed and new comments arise, stakeholders should edit the CA4691 and keep a running list of issues, feedback, and potentially affected documents.</a:t>
            </a:r>
          </a:p>
          <a:p>
            <a:r>
              <a:rPr lang="en-US" sz="2000" dirty="0"/>
              <a:t>After Detailed Impact Review Meetings, the Design Team will ask for CA4691 forms, and Stakeholders should provide their current version of the form.</a:t>
            </a:r>
          </a:p>
          <a:p>
            <a:r>
              <a:rPr lang="en-US" sz="2000" dirty="0"/>
              <a:t>After the Final Impact Review Meeting, the stakeholder signs the form when they are satisfied that all comments are adequately addressed, and they have everything they need to update their documents.</a:t>
            </a:r>
          </a:p>
          <a:p>
            <a:endParaRPr lang="en-US" sz="2000" dirty="0"/>
          </a:p>
        </p:txBody>
      </p:sp>
    </p:spTree>
    <p:extLst>
      <p:ext uri="{BB962C8B-B14F-4D97-AF65-F5344CB8AC3E}">
        <p14:creationId xmlns:p14="http://schemas.microsoft.com/office/powerpoint/2010/main" val="1306856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Impact Meeting Times (CR 202204680)</a:t>
            </a:r>
          </a:p>
        </p:txBody>
      </p:sp>
      <p:sp>
        <p:nvSpPr>
          <p:cNvPr id="4" name="Text Placeholder 2"/>
          <p:cNvSpPr>
            <a:spLocks noGrp="1"/>
          </p:cNvSpPr>
          <p:nvPr>
            <p:ph idx="1"/>
          </p:nvPr>
        </p:nvSpPr>
        <p:spPr>
          <a:xfrm>
            <a:off x="677334" y="1930401"/>
            <a:ext cx="8596668" cy="4318000"/>
          </a:xfrm>
        </p:spPr>
        <p:txBody>
          <a:bodyPr>
            <a:normAutofit/>
          </a:bodyPr>
          <a:lstStyle/>
          <a:p>
            <a:pPr lvl="0"/>
            <a:r>
              <a:rPr lang="en-US" sz="2800" dirty="0"/>
              <a:t>Stakeholder input is vital to the success of engineering changes.</a:t>
            </a:r>
          </a:p>
          <a:p>
            <a:pPr lvl="0"/>
            <a:r>
              <a:rPr lang="en-US" sz="2800" dirty="0"/>
              <a:t>Modification Impact Reviews and Project Meetings will be scheduled within standardized time slots:</a:t>
            </a:r>
          </a:p>
          <a:p>
            <a:pPr lvl="1"/>
            <a:r>
              <a:rPr lang="en-US" sz="2400" dirty="0"/>
              <a:t>Primary: 		Tuesday 1200-1400</a:t>
            </a:r>
          </a:p>
          <a:p>
            <a:pPr lvl="1"/>
            <a:r>
              <a:rPr lang="en-US" sz="2400" dirty="0"/>
              <a:t>Secondary: 	Wednesday 1200-1400</a:t>
            </a:r>
          </a:p>
          <a:p>
            <a:pPr lvl="1"/>
            <a:r>
              <a:rPr lang="en-US" sz="2400" dirty="0"/>
              <a:t>Tertiary: 		Thursday 1200-1400</a:t>
            </a:r>
          </a:p>
        </p:txBody>
      </p:sp>
    </p:spTree>
    <p:extLst>
      <p:ext uri="{BB962C8B-B14F-4D97-AF65-F5344CB8AC3E}">
        <p14:creationId xmlns:p14="http://schemas.microsoft.com/office/powerpoint/2010/main" val="2240199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BAD4B-1D1C-4CD4-AB48-BF20415CF568}"/>
              </a:ext>
            </a:extLst>
          </p:cNvPr>
          <p:cNvSpPr>
            <a:spLocks noGrp="1"/>
          </p:cNvSpPr>
          <p:nvPr>
            <p:ph type="title"/>
          </p:nvPr>
        </p:nvSpPr>
        <p:spPr/>
        <p:txBody>
          <a:bodyPr/>
          <a:lstStyle/>
          <a:p>
            <a:r>
              <a:rPr lang="en-US" dirty="0"/>
              <a:t>Stakeholder Expectation Guidance</a:t>
            </a:r>
          </a:p>
        </p:txBody>
      </p:sp>
      <p:sp>
        <p:nvSpPr>
          <p:cNvPr id="3" name="Content Placeholder 2">
            <a:extLst>
              <a:ext uri="{FF2B5EF4-FFF2-40B4-BE49-F238E27FC236}">
                <a16:creationId xmlns:a16="http://schemas.microsoft.com/office/drawing/2014/main" id="{30C78106-2243-4FB4-9254-5DD4DC13DE44}"/>
              </a:ext>
            </a:extLst>
          </p:cNvPr>
          <p:cNvSpPr>
            <a:spLocks noGrp="1"/>
          </p:cNvSpPr>
          <p:nvPr>
            <p:ph idx="1"/>
          </p:nvPr>
        </p:nvSpPr>
        <p:spPr>
          <a:xfrm>
            <a:off x="677334" y="1589809"/>
            <a:ext cx="8596668" cy="4658591"/>
          </a:xfrm>
        </p:spPr>
        <p:txBody>
          <a:bodyPr>
            <a:normAutofit/>
          </a:bodyPr>
          <a:lstStyle/>
          <a:p>
            <a:r>
              <a:rPr lang="en-US" sz="2400" dirty="0"/>
              <a:t>The design team (RE and RS) is ultimately responsible for ensuring that stakeholders know their responsibilities and what is expected of them.</a:t>
            </a:r>
          </a:p>
          <a:p>
            <a:r>
              <a:rPr lang="en-US" sz="2400" dirty="0"/>
              <a:t>There is a stakeholder expectation reference document on the Configuration Management SharePoint site.</a:t>
            </a:r>
          </a:p>
          <a:p>
            <a:pPr marL="0" indent="0">
              <a:buNone/>
            </a:pPr>
            <a:endParaRPr lang="en-US" sz="2400" dirty="0"/>
          </a:p>
          <a:p>
            <a:endParaRPr lang="en-US" sz="2400" dirty="0"/>
          </a:p>
        </p:txBody>
      </p:sp>
      <p:pic>
        <p:nvPicPr>
          <p:cNvPr id="5" name="Picture 4">
            <a:hlinkClick r:id="rId3"/>
            <a:extLst>
              <a:ext uri="{FF2B5EF4-FFF2-40B4-BE49-F238E27FC236}">
                <a16:creationId xmlns:a16="http://schemas.microsoft.com/office/drawing/2014/main" id="{AED64A32-C665-413F-A5AC-D8F8D0E24928}"/>
              </a:ext>
            </a:extLst>
          </p:cNvPr>
          <p:cNvPicPr>
            <a:picLocks noChangeAspect="1"/>
          </p:cNvPicPr>
          <p:nvPr/>
        </p:nvPicPr>
        <p:blipFill>
          <a:blip r:embed="rId4"/>
          <a:stretch>
            <a:fillRect/>
          </a:stretch>
        </p:blipFill>
        <p:spPr>
          <a:xfrm>
            <a:off x="3994456" y="4023025"/>
            <a:ext cx="1962424" cy="1981477"/>
          </a:xfrm>
          <a:prstGeom prst="rect">
            <a:avLst/>
          </a:prstGeom>
        </p:spPr>
      </p:pic>
    </p:spTree>
    <p:extLst>
      <p:ext uri="{BB962C8B-B14F-4D97-AF65-F5344CB8AC3E}">
        <p14:creationId xmlns:p14="http://schemas.microsoft.com/office/powerpoint/2010/main" val="1568978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Operating Experience</a:t>
            </a:r>
          </a:p>
        </p:txBody>
      </p:sp>
      <p:sp>
        <p:nvSpPr>
          <p:cNvPr id="4" name="Text Placeholder 2"/>
          <p:cNvSpPr>
            <a:spLocks noGrp="1"/>
          </p:cNvSpPr>
          <p:nvPr>
            <p:ph idx="1"/>
          </p:nvPr>
        </p:nvSpPr>
        <p:spPr>
          <a:xfrm>
            <a:off x="677334" y="1610591"/>
            <a:ext cx="8596668" cy="4637809"/>
          </a:xfrm>
        </p:spPr>
        <p:txBody>
          <a:bodyPr>
            <a:normAutofit fontScale="92500"/>
          </a:bodyPr>
          <a:lstStyle/>
          <a:p>
            <a:pPr lvl="0"/>
            <a:r>
              <a:rPr lang="en-US" sz="2800" dirty="0"/>
              <a:t>Exciter Transformer Replacement Factory Acceptance Testing (CR 202202020)</a:t>
            </a:r>
          </a:p>
          <a:p>
            <a:pPr lvl="1"/>
            <a:r>
              <a:rPr lang="en-US" sz="2400" dirty="0"/>
              <a:t>Stakeholders were not consulted on the risk of needing to adjust setpoints if unfavorable test results came back. </a:t>
            </a:r>
          </a:p>
          <a:p>
            <a:pPr lvl="1"/>
            <a:r>
              <a:rPr lang="en-US" sz="2400" dirty="0"/>
              <a:t>Stakeholders were not prepared for PM changes, Ops procedure changes, and a new change to an annunciator panel.</a:t>
            </a:r>
          </a:p>
          <a:p>
            <a:pPr lvl="0"/>
            <a:r>
              <a:rPr lang="en-US" sz="2800" dirty="0"/>
              <a:t>Timeliness of Stakeholder Reviews (CR 202205991)</a:t>
            </a:r>
          </a:p>
          <a:p>
            <a:pPr lvl="1"/>
            <a:r>
              <a:rPr lang="en-US" sz="2400" dirty="0"/>
              <a:t>Modification completion is tightly controlled in project schedules. We cannot allow Stakeholder Review due dates to slip.</a:t>
            </a:r>
          </a:p>
        </p:txBody>
      </p:sp>
    </p:spTree>
    <p:extLst>
      <p:ext uri="{BB962C8B-B14F-4D97-AF65-F5344CB8AC3E}">
        <p14:creationId xmlns:p14="http://schemas.microsoft.com/office/powerpoint/2010/main" val="3916130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8B509D5-6AAF-4C71-8BBE-BE0C27D6016A}"/>
              </a:ext>
            </a:extLst>
          </p:cNvPr>
          <p:cNvSpPr>
            <a:spLocks noGrp="1"/>
          </p:cNvSpPr>
          <p:nvPr>
            <p:ph type="title"/>
          </p:nvPr>
        </p:nvSpPr>
        <p:spPr>
          <a:xfrm>
            <a:off x="677334" y="609600"/>
            <a:ext cx="8596668" cy="668482"/>
          </a:xfrm>
        </p:spPr>
        <p:txBody>
          <a:bodyPr>
            <a:normAutofit/>
          </a:bodyPr>
          <a:lstStyle/>
          <a:p>
            <a:r>
              <a:rPr lang="en-US" dirty="0"/>
              <a:t>How We Meet In The Middle</a:t>
            </a:r>
          </a:p>
        </p:txBody>
      </p:sp>
      <p:sp>
        <p:nvSpPr>
          <p:cNvPr id="5" name="Text Placeholder 4">
            <a:extLst>
              <a:ext uri="{FF2B5EF4-FFF2-40B4-BE49-F238E27FC236}">
                <a16:creationId xmlns:a16="http://schemas.microsoft.com/office/drawing/2014/main" id="{FF890805-835D-4901-AA91-A60E52130549}"/>
              </a:ext>
            </a:extLst>
          </p:cNvPr>
          <p:cNvSpPr>
            <a:spLocks noGrp="1"/>
          </p:cNvSpPr>
          <p:nvPr>
            <p:ph type="body" idx="1"/>
          </p:nvPr>
        </p:nvSpPr>
        <p:spPr>
          <a:xfrm>
            <a:off x="675745" y="1431401"/>
            <a:ext cx="4185623" cy="576262"/>
          </a:xfrm>
        </p:spPr>
        <p:txBody>
          <a:bodyPr/>
          <a:lstStyle/>
          <a:p>
            <a:r>
              <a:rPr lang="en-US" dirty="0"/>
              <a:t>Design Team Responsibilities</a:t>
            </a:r>
          </a:p>
        </p:txBody>
      </p:sp>
      <p:sp>
        <p:nvSpPr>
          <p:cNvPr id="6" name="Content Placeholder 5">
            <a:extLst>
              <a:ext uri="{FF2B5EF4-FFF2-40B4-BE49-F238E27FC236}">
                <a16:creationId xmlns:a16="http://schemas.microsoft.com/office/drawing/2014/main" id="{72165D91-1511-4A7E-9032-2EE78A9FA67C}"/>
              </a:ext>
            </a:extLst>
          </p:cNvPr>
          <p:cNvSpPr>
            <a:spLocks noGrp="1"/>
          </p:cNvSpPr>
          <p:nvPr>
            <p:ph sz="half" idx="2"/>
          </p:nvPr>
        </p:nvSpPr>
        <p:spPr>
          <a:xfrm>
            <a:off x="675745" y="2160983"/>
            <a:ext cx="4185623" cy="4087416"/>
          </a:xfrm>
        </p:spPr>
        <p:txBody>
          <a:bodyPr>
            <a:normAutofit/>
          </a:bodyPr>
          <a:lstStyle/>
          <a:p>
            <a:r>
              <a:rPr lang="en-US" dirty="0"/>
              <a:t>Ensure that the Stakeholder pool is correct</a:t>
            </a:r>
          </a:p>
          <a:p>
            <a:r>
              <a:rPr lang="en-US" dirty="0"/>
              <a:t>Schedule stakeholder meetings and follow up on deliverables</a:t>
            </a:r>
          </a:p>
          <a:p>
            <a:r>
              <a:rPr lang="en-US" dirty="0"/>
              <a:t>Establish communication plan </a:t>
            </a:r>
          </a:p>
          <a:p>
            <a:r>
              <a:rPr lang="en-US" dirty="0"/>
              <a:t>Clearly communicate how comments are being addressed</a:t>
            </a:r>
          </a:p>
          <a:p>
            <a:r>
              <a:rPr lang="en-US" dirty="0"/>
              <a:t>Allocate sufficient time for stakeholder reviews</a:t>
            </a:r>
          </a:p>
          <a:p>
            <a:r>
              <a:rPr lang="en-US" dirty="0"/>
              <a:t>Provide necessary information</a:t>
            </a:r>
          </a:p>
        </p:txBody>
      </p:sp>
      <p:sp>
        <p:nvSpPr>
          <p:cNvPr id="7" name="Text Placeholder 6">
            <a:extLst>
              <a:ext uri="{FF2B5EF4-FFF2-40B4-BE49-F238E27FC236}">
                <a16:creationId xmlns:a16="http://schemas.microsoft.com/office/drawing/2014/main" id="{5FBF7ABA-5BCB-4B9B-B8E9-45EDDBF2427B}"/>
              </a:ext>
            </a:extLst>
          </p:cNvPr>
          <p:cNvSpPr>
            <a:spLocks noGrp="1"/>
          </p:cNvSpPr>
          <p:nvPr>
            <p:ph type="body" sz="quarter" idx="3"/>
          </p:nvPr>
        </p:nvSpPr>
        <p:spPr>
          <a:xfrm>
            <a:off x="5088383" y="1431401"/>
            <a:ext cx="4185618" cy="576262"/>
          </a:xfrm>
        </p:spPr>
        <p:txBody>
          <a:bodyPr/>
          <a:lstStyle/>
          <a:p>
            <a:r>
              <a:rPr lang="en-US" dirty="0"/>
              <a:t>Stakeholder Responsibilities</a:t>
            </a:r>
          </a:p>
        </p:txBody>
      </p:sp>
      <p:sp>
        <p:nvSpPr>
          <p:cNvPr id="8" name="Content Placeholder 7">
            <a:extLst>
              <a:ext uri="{FF2B5EF4-FFF2-40B4-BE49-F238E27FC236}">
                <a16:creationId xmlns:a16="http://schemas.microsoft.com/office/drawing/2014/main" id="{A1D459FA-E2C3-40DD-A051-8FF4043AEC8B}"/>
              </a:ext>
            </a:extLst>
          </p:cNvPr>
          <p:cNvSpPr>
            <a:spLocks noGrp="1"/>
          </p:cNvSpPr>
          <p:nvPr>
            <p:ph sz="quarter" idx="4"/>
          </p:nvPr>
        </p:nvSpPr>
        <p:spPr>
          <a:xfrm>
            <a:off x="5088384" y="2160982"/>
            <a:ext cx="4185617" cy="4087417"/>
          </a:xfrm>
        </p:spPr>
        <p:txBody>
          <a:bodyPr>
            <a:normAutofit/>
          </a:bodyPr>
          <a:lstStyle/>
          <a:p>
            <a:r>
              <a:rPr lang="en-US" dirty="0"/>
              <a:t>Utilize experience </a:t>
            </a:r>
          </a:p>
          <a:p>
            <a:r>
              <a:rPr lang="en-US" dirty="0"/>
              <a:t>Identify impacts to department materials </a:t>
            </a:r>
          </a:p>
          <a:p>
            <a:r>
              <a:rPr lang="en-US" dirty="0"/>
              <a:t>Request information</a:t>
            </a:r>
          </a:p>
          <a:p>
            <a:r>
              <a:rPr lang="en-US" dirty="0"/>
              <a:t>Incorporate changes</a:t>
            </a:r>
          </a:p>
          <a:p>
            <a:r>
              <a:rPr lang="en-US" dirty="0"/>
              <a:t>Provide impact reviews in a timely manner</a:t>
            </a:r>
          </a:p>
          <a:p>
            <a:r>
              <a:rPr lang="en-US" dirty="0"/>
              <a:t>If delegating, ensure that designee understands their roles/responsibilities</a:t>
            </a:r>
          </a:p>
        </p:txBody>
      </p:sp>
    </p:spTree>
    <p:extLst>
      <p:ext uri="{BB962C8B-B14F-4D97-AF65-F5344CB8AC3E}">
        <p14:creationId xmlns:p14="http://schemas.microsoft.com/office/powerpoint/2010/main" val="3881982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400" b="1" dirty="0"/>
              <a:t>Key Messages: </a:t>
            </a:r>
            <a:r>
              <a:rPr lang="en-US" dirty="0"/>
              <a:t>Stakeholder Reviews of Engineering Changes</a:t>
            </a:r>
          </a:p>
        </p:txBody>
      </p:sp>
      <p:sp>
        <p:nvSpPr>
          <p:cNvPr id="2" name="Content Placeholder 1"/>
          <p:cNvSpPr>
            <a:spLocks noGrp="1"/>
          </p:cNvSpPr>
          <p:nvPr>
            <p:ph idx="1"/>
          </p:nvPr>
        </p:nvSpPr>
        <p:spPr>
          <a:xfrm>
            <a:off x="677334" y="2160589"/>
            <a:ext cx="8596668" cy="4087811"/>
          </a:xfrm>
        </p:spPr>
        <p:txBody>
          <a:bodyPr>
            <a:normAutofit/>
          </a:bodyPr>
          <a:lstStyle/>
          <a:p>
            <a:pPr lvl="0"/>
            <a:r>
              <a:rPr lang="en-US" sz="2800" dirty="0"/>
              <a:t>Engineering Changes are a TEAM SPORT</a:t>
            </a:r>
          </a:p>
          <a:p>
            <a:pPr lvl="0"/>
            <a:endParaRPr lang="en-US" sz="2800" dirty="0"/>
          </a:p>
          <a:p>
            <a:pPr lvl="0"/>
            <a:r>
              <a:rPr lang="en-US" sz="2800" dirty="0"/>
              <a:t>All input has the potential to help</a:t>
            </a:r>
          </a:p>
          <a:p>
            <a:pPr lvl="0"/>
            <a:endParaRPr lang="en-US" sz="2800" dirty="0"/>
          </a:p>
          <a:p>
            <a:pPr lvl="0"/>
            <a:r>
              <a:rPr lang="en-US" sz="2800" dirty="0"/>
              <a:t>Own your signature</a:t>
            </a:r>
          </a:p>
          <a:p>
            <a:pPr lvl="1"/>
            <a:endParaRPr lang="en-US" sz="2400" dirty="0"/>
          </a:p>
          <a:p>
            <a:pPr marL="571500" indent="-571500">
              <a:spcBef>
                <a:spcPts val="0"/>
              </a:spcBef>
              <a:spcAft>
                <a:spcPts val="2000"/>
              </a:spcAft>
              <a:buFont typeface="+mj-lt"/>
              <a:buAutoNum type="arabicPeriod"/>
            </a:pPr>
            <a:endParaRPr lang="en-US" sz="4400" dirty="0">
              <a:latin typeface="+mj-lt"/>
            </a:endParaRP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37473" y="5964702"/>
            <a:ext cx="2382551" cy="646781"/>
          </a:xfrm>
          <a:prstGeom prst="rect">
            <a:avLst/>
          </a:prstGeom>
        </p:spPr>
      </p:pic>
    </p:spTree>
    <p:extLst>
      <p:ext uri="{BB962C8B-B14F-4D97-AF65-F5344CB8AC3E}">
        <p14:creationId xmlns:p14="http://schemas.microsoft.com/office/powerpoint/2010/main" val="230465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A4965-F19F-D247-F381-C2B981A383A0}"/>
              </a:ext>
            </a:extLst>
          </p:cNvPr>
          <p:cNvSpPr>
            <a:spLocks noGrp="1"/>
          </p:cNvSpPr>
          <p:nvPr>
            <p:ph type="title"/>
          </p:nvPr>
        </p:nvSpPr>
        <p:spPr/>
        <p:txBody>
          <a:bodyPr/>
          <a:lstStyle/>
          <a:p>
            <a:r>
              <a:rPr lang="en-US" dirty="0"/>
              <a:t>Why is OAR Important?</a:t>
            </a:r>
          </a:p>
        </p:txBody>
      </p:sp>
      <p:sp>
        <p:nvSpPr>
          <p:cNvPr id="3" name="Content Placeholder 2">
            <a:extLst>
              <a:ext uri="{FF2B5EF4-FFF2-40B4-BE49-F238E27FC236}">
                <a16:creationId xmlns:a16="http://schemas.microsoft.com/office/drawing/2014/main" id="{1D626555-1DEF-6C90-072F-2A1BB116CC4A}"/>
              </a:ext>
            </a:extLst>
          </p:cNvPr>
          <p:cNvSpPr>
            <a:spLocks noGrp="1"/>
          </p:cNvSpPr>
          <p:nvPr>
            <p:ph idx="1"/>
          </p:nvPr>
        </p:nvSpPr>
        <p:spPr/>
        <p:txBody>
          <a:bodyPr/>
          <a:lstStyle/>
          <a:p>
            <a:r>
              <a:rPr lang="en-US" dirty="0"/>
              <a:t>INPO Event Report 21-4</a:t>
            </a:r>
          </a:p>
          <a:p>
            <a:r>
              <a:rPr lang="en-US" dirty="0"/>
              <a:t>“Oversight of Vendor and Supplemental Personnel” consequential event summary stated:</a:t>
            </a:r>
          </a:p>
          <a:p>
            <a:pPr lvl="1"/>
            <a:r>
              <a:rPr lang="en-US" dirty="0"/>
              <a:t>During the owner review and acceptance process, utility project engineers did not adhere to a systematic and rigorous configuration change process</a:t>
            </a:r>
          </a:p>
        </p:txBody>
      </p:sp>
    </p:spTree>
    <p:extLst>
      <p:ext uri="{BB962C8B-B14F-4D97-AF65-F5344CB8AC3E}">
        <p14:creationId xmlns:p14="http://schemas.microsoft.com/office/powerpoint/2010/main" val="2172311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7D64-2BBC-2C74-25AB-77BB6CB67B7B}"/>
              </a:ext>
            </a:extLst>
          </p:cNvPr>
          <p:cNvSpPr>
            <a:spLocks noGrp="1"/>
          </p:cNvSpPr>
          <p:nvPr>
            <p:ph type="title"/>
          </p:nvPr>
        </p:nvSpPr>
        <p:spPr/>
        <p:txBody>
          <a:bodyPr/>
          <a:lstStyle/>
          <a:p>
            <a:r>
              <a:rPr lang="en-US" dirty="0"/>
              <a:t>Sources of Benchmarking</a:t>
            </a:r>
          </a:p>
        </p:txBody>
      </p:sp>
      <p:sp>
        <p:nvSpPr>
          <p:cNvPr id="3" name="Content Placeholder 2">
            <a:extLst>
              <a:ext uri="{FF2B5EF4-FFF2-40B4-BE49-F238E27FC236}">
                <a16:creationId xmlns:a16="http://schemas.microsoft.com/office/drawing/2014/main" id="{6355323B-5B0D-3BC6-5331-474D5F22623F}"/>
              </a:ext>
            </a:extLst>
          </p:cNvPr>
          <p:cNvSpPr>
            <a:spLocks noGrp="1"/>
          </p:cNvSpPr>
          <p:nvPr>
            <p:ph idx="1"/>
          </p:nvPr>
        </p:nvSpPr>
        <p:spPr/>
        <p:txBody>
          <a:bodyPr/>
          <a:lstStyle/>
          <a:p>
            <a:r>
              <a:rPr lang="en-US" dirty="0"/>
              <a:t>Southern Nuclear</a:t>
            </a:r>
          </a:p>
          <a:p>
            <a:r>
              <a:rPr lang="en-US" dirty="0"/>
              <a:t>TVA</a:t>
            </a:r>
          </a:p>
          <a:p>
            <a:r>
              <a:rPr lang="en-US" dirty="0"/>
              <a:t>Sargent and Lundy</a:t>
            </a:r>
          </a:p>
          <a:p>
            <a:r>
              <a:rPr lang="en-US" dirty="0"/>
              <a:t>Callaway’s previous Calculation Acceptance process</a:t>
            </a:r>
          </a:p>
        </p:txBody>
      </p:sp>
    </p:spTree>
    <p:extLst>
      <p:ext uri="{BB962C8B-B14F-4D97-AF65-F5344CB8AC3E}">
        <p14:creationId xmlns:p14="http://schemas.microsoft.com/office/powerpoint/2010/main" val="79503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2076B-8481-1FBB-0579-3131FFADE47D}"/>
              </a:ext>
            </a:extLst>
          </p:cNvPr>
          <p:cNvSpPr>
            <a:spLocks noGrp="1"/>
          </p:cNvSpPr>
          <p:nvPr>
            <p:ph type="title"/>
          </p:nvPr>
        </p:nvSpPr>
        <p:spPr>
          <a:xfrm>
            <a:off x="677334" y="609600"/>
            <a:ext cx="8596668" cy="1339930"/>
          </a:xfrm>
        </p:spPr>
        <p:txBody>
          <a:bodyPr/>
          <a:lstStyle/>
          <a:p>
            <a:r>
              <a:rPr lang="en-US" dirty="0"/>
              <a:t>Owner Acceptance Form Construction</a:t>
            </a:r>
          </a:p>
        </p:txBody>
      </p:sp>
      <p:sp>
        <p:nvSpPr>
          <p:cNvPr id="8" name="Content Placeholder 7">
            <a:extLst>
              <a:ext uri="{FF2B5EF4-FFF2-40B4-BE49-F238E27FC236}">
                <a16:creationId xmlns:a16="http://schemas.microsoft.com/office/drawing/2014/main" id="{712FDB10-8685-600C-8979-CBB16A98D8DE}"/>
              </a:ext>
            </a:extLst>
          </p:cNvPr>
          <p:cNvSpPr>
            <a:spLocks noGrp="1"/>
          </p:cNvSpPr>
          <p:nvPr>
            <p:ph idx="1"/>
          </p:nvPr>
        </p:nvSpPr>
        <p:spPr>
          <a:xfrm>
            <a:off x="677334" y="3555731"/>
            <a:ext cx="8596668" cy="2485631"/>
          </a:xfrm>
        </p:spPr>
        <p:txBody>
          <a:bodyPr/>
          <a:lstStyle/>
          <a:p>
            <a:r>
              <a:rPr lang="en-US" dirty="0"/>
              <a:t>Create the header to match the Standard Design Process</a:t>
            </a:r>
          </a:p>
          <a:p>
            <a:r>
              <a:rPr lang="en-US" dirty="0"/>
              <a:t>Preload the Facility and Unit</a:t>
            </a:r>
          </a:p>
        </p:txBody>
      </p:sp>
      <p:pic>
        <p:nvPicPr>
          <p:cNvPr id="10" name="Picture 9">
            <a:extLst>
              <a:ext uri="{FF2B5EF4-FFF2-40B4-BE49-F238E27FC236}">
                <a16:creationId xmlns:a16="http://schemas.microsoft.com/office/drawing/2014/main" id="{C6E4CB9E-F29B-4143-5BD5-30A544960941}"/>
              </a:ext>
            </a:extLst>
          </p:cNvPr>
          <p:cNvPicPr>
            <a:picLocks noChangeAspect="1"/>
          </p:cNvPicPr>
          <p:nvPr/>
        </p:nvPicPr>
        <p:blipFill>
          <a:blip r:embed="rId2"/>
          <a:stretch>
            <a:fillRect/>
          </a:stretch>
        </p:blipFill>
        <p:spPr>
          <a:xfrm>
            <a:off x="636425" y="2076261"/>
            <a:ext cx="8678486" cy="1352739"/>
          </a:xfrm>
          <a:prstGeom prst="rect">
            <a:avLst/>
          </a:prstGeom>
        </p:spPr>
      </p:pic>
    </p:spTree>
    <p:extLst>
      <p:ext uri="{BB962C8B-B14F-4D97-AF65-F5344CB8AC3E}">
        <p14:creationId xmlns:p14="http://schemas.microsoft.com/office/powerpoint/2010/main" val="223057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2076B-8481-1FBB-0579-3131FFADE47D}"/>
              </a:ext>
            </a:extLst>
          </p:cNvPr>
          <p:cNvSpPr>
            <a:spLocks noGrp="1"/>
          </p:cNvSpPr>
          <p:nvPr>
            <p:ph type="title"/>
          </p:nvPr>
        </p:nvSpPr>
        <p:spPr/>
        <p:txBody>
          <a:bodyPr/>
          <a:lstStyle/>
          <a:p>
            <a:r>
              <a:rPr lang="en-US" dirty="0"/>
              <a:t>Owner Acceptance Form Construction</a:t>
            </a:r>
          </a:p>
        </p:txBody>
      </p:sp>
      <p:pic>
        <p:nvPicPr>
          <p:cNvPr id="11" name="Content Placeholder 10">
            <a:extLst>
              <a:ext uri="{FF2B5EF4-FFF2-40B4-BE49-F238E27FC236}">
                <a16:creationId xmlns:a16="http://schemas.microsoft.com/office/drawing/2014/main" id="{C7F9F9CA-832E-2357-B118-BF7128669B24}"/>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1087165" y="2160588"/>
            <a:ext cx="3364458" cy="3881437"/>
          </a:xfrm>
        </p:spPr>
      </p:pic>
      <p:pic>
        <p:nvPicPr>
          <p:cNvPr id="15" name="Content Placeholder 14">
            <a:extLst>
              <a:ext uri="{FF2B5EF4-FFF2-40B4-BE49-F238E27FC236}">
                <a16:creationId xmlns:a16="http://schemas.microsoft.com/office/drawing/2014/main" id="{0CCE1D56-9654-174E-DF01-11123FB2DD1F}"/>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5416781" y="2160588"/>
            <a:ext cx="3530137" cy="3881437"/>
          </a:xfrm>
        </p:spPr>
      </p:pic>
      <p:sp>
        <p:nvSpPr>
          <p:cNvPr id="16" name="TextBox 15">
            <a:extLst>
              <a:ext uri="{FF2B5EF4-FFF2-40B4-BE49-F238E27FC236}">
                <a16:creationId xmlns:a16="http://schemas.microsoft.com/office/drawing/2014/main" id="{F149C7BC-0B88-EDB1-C5FB-EB00BA9D4C22}"/>
              </a:ext>
            </a:extLst>
          </p:cNvPr>
          <p:cNvSpPr txBox="1"/>
          <p:nvPr/>
        </p:nvSpPr>
        <p:spPr>
          <a:xfrm>
            <a:off x="1087165" y="1491496"/>
            <a:ext cx="2844690" cy="369332"/>
          </a:xfrm>
          <a:prstGeom prst="rect">
            <a:avLst/>
          </a:prstGeom>
          <a:noFill/>
        </p:spPr>
        <p:txBody>
          <a:bodyPr wrap="none" rtlCol="0">
            <a:spAutoFit/>
          </a:bodyPr>
          <a:lstStyle/>
          <a:p>
            <a:r>
              <a:rPr lang="en-US" dirty="0"/>
              <a:t>Product Review Questions</a:t>
            </a:r>
          </a:p>
        </p:txBody>
      </p:sp>
    </p:spTree>
    <p:extLst>
      <p:ext uri="{BB962C8B-B14F-4D97-AF65-F5344CB8AC3E}">
        <p14:creationId xmlns:p14="http://schemas.microsoft.com/office/powerpoint/2010/main" val="90598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18309" y="3548108"/>
            <a:ext cx="8255691" cy="1407698"/>
          </a:xfrm>
        </p:spPr>
        <p:txBody>
          <a:bodyPr>
            <a:noAutofit/>
          </a:bodyPr>
          <a:lstStyle/>
          <a:p>
            <a:pPr algn="l"/>
            <a:r>
              <a:rPr lang="en-US" b="1" dirty="0"/>
              <a:t>Stakeholder Engagement</a:t>
            </a:r>
          </a:p>
        </p:txBody>
      </p:sp>
      <p:sp>
        <p:nvSpPr>
          <p:cNvPr id="3" name="Subtitle 2"/>
          <p:cNvSpPr>
            <a:spLocks noGrp="1"/>
          </p:cNvSpPr>
          <p:nvPr>
            <p:ph type="subTitle" idx="1"/>
          </p:nvPr>
        </p:nvSpPr>
        <p:spPr>
          <a:xfrm>
            <a:off x="1346551" y="4955806"/>
            <a:ext cx="7599205" cy="611896"/>
          </a:xfrm>
        </p:spPr>
        <p:txBody>
          <a:bodyPr>
            <a:normAutofit/>
          </a:bodyPr>
          <a:lstStyle/>
          <a:p>
            <a:pPr algn="l"/>
            <a:r>
              <a:rPr lang="en-US" dirty="0"/>
              <a:t>The Teamwork Approach to Engineering Change Packages</a:t>
            </a:r>
          </a:p>
        </p:txBody>
      </p:sp>
      <p:pic>
        <p:nvPicPr>
          <p:cNvPr id="5" name="Graphic 4" descr="Handshake outline">
            <a:extLst>
              <a:ext uri="{FF2B5EF4-FFF2-40B4-BE49-F238E27FC236}">
                <a16:creationId xmlns:a16="http://schemas.microsoft.com/office/drawing/2014/main" id="{9A12146D-C2A5-EBA1-1B05-CBAA5F748F1A}"/>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2918000" y="609600"/>
            <a:ext cx="3642357" cy="3642357"/>
          </a:xfrm>
          <a:prstGeom prst="rect">
            <a:avLst/>
          </a:prstGeom>
        </p:spPr>
      </p:pic>
    </p:spTree>
    <p:extLst>
      <p:ext uri="{BB962C8B-B14F-4D97-AF65-F5344CB8AC3E}">
        <p14:creationId xmlns:p14="http://schemas.microsoft.com/office/powerpoint/2010/main" val="978610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BDD02-CF04-409D-81AB-A07E11ADE737}"/>
              </a:ext>
            </a:extLst>
          </p:cNvPr>
          <p:cNvSpPr>
            <a:spLocks noGrp="1"/>
          </p:cNvSpPr>
          <p:nvPr>
            <p:ph type="title"/>
          </p:nvPr>
        </p:nvSpPr>
        <p:spPr/>
        <p:txBody>
          <a:bodyPr/>
          <a:lstStyle/>
          <a:p>
            <a:r>
              <a:rPr lang="en-US" dirty="0"/>
              <a:t>History of the Standard Design Process</a:t>
            </a:r>
          </a:p>
        </p:txBody>
      </p:sp>
      <p:sp>
        <p:nvSpPr>
          <p:cNvPr id="3" name="Content Placeholder 2">
            <a:extLst>
              <a:ext uri="{FF2B5EF4-FFF2-40B4-BE49-F238E27FC236}">
                <a16:creationId xmlns:a16="http://schemas.microsoft.com/office/drawing/2014/main" id="{C951B613-31E7-44A6-86D2-5A8B86593830}"/>
              </a:ext>
            </a:extLst>
          </p:cNvPr>
          <p:cNvSpPr>
            <a:spLocks noGrp="1"/>
          </p:cNvSpPr>
          <p:nvPr>
            <p:ph idx="1"/>
          </p:nvPr>
        </p:nvSpPr>
        <p:spPr>
          <a:xfrm>
            <a:off x="677334" y="1537855"/>
            <a:ext cx="8596668" cy="4503507"/>
          </a:xfrm>
        </p:spPr>
        <p:txBody>
          <a:bodyPr>
            <a:normAutofit/>
          </a:bodyPr>
          <a:lstStyle/>
          <a:p>
            <a:r>
              <a:rPr lang="en-US" sz="2400" dirty="0"/>
              <a:t>The nuclear industry implemented the Standard Design Process in 2017 by issuing IP-ENG-001, Standard Design Process.</a:t>
            </a:r>
          </a:p>
          <a:p>
            <a:r>
              <a:rPr lang="en-US" sz="2400" dirty="0"/>
              <a:t>The goal was to make the plant modification process more efficient by combining the best-practices of the industry into a simplified process. </a:t>
            </a:r>
          </a:p>
          <a:p>
            <a:r>
              <a:rPr lang="en-US" sz="2400" dirty="0"/>
              <a:t>The process was adopted through Efficiency Bulletin 17-06, a RED efficiency bulletin, meaning it was a “must implement” initiative.</a:t>
            </a:r>
          </a:p>
          <a:p>
            <a:r>
              <a:rPr lang="en-US" sz="2400" dirty="0"/>
              <a:t>Stakeholder initiation training was provided in 2017, but a lot has changed since then.</a:t>
            </a:r>
          </a:p>
        </p:txBody>
      </p:sp>
    </p:spTree>
    <p:extLst>
      <p:ext uri="{BB962C8B-B14F-4D97-AF65-F5344CB8AC3E}">
        <p14:creationId xmlns:p14="http://schemas.microsoft.com/office/powerpoint/2010/main" val="2121152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ECD3960-0B9A-413E-B8C8-5374450AD038}"/>
              </a:ext>
            </a:extLst>
          </p:cNvPr>
          <p:cNvSpPr>
            <a:spLocks noGrp="1"/>
          </p:cNvSpPr>
          <p:nvPr>
            <p:ph type="title"/>
          </p:nvPr>
        </p:nvSpPr>
        <p:spPr/>
        <p:txBody>
          <a:bodyPr/>
          <a:lstStyle/>
          <a:p>
            <a:r>
              <a:rPr lang="en-US" dirty="0"/>
              <a:t>Identifying and Selecting Stakeholders</a:t>
            </a:r>
          </a:p>
        </p:txBody>
      </p:sp>
      <p:sp>
        <p:nvSpPr>
          <p:cNvPr id="8" name="Content Placeholder 7">
            <a:extLst>
              <a:ext uri="{FF2B5EF4-FFF2-40B4-BE49-F238E27FC236}">
                <a16:creationId xmlns:a16="http://schemas.microsoft.com/office/drawing/2014/main" id="{2F8ED6F8-104C-47DC-9539-9A6BA0C2C053}"/>
              </a:ext>
            </a:extLst>
          </p:cNvPr>
          <p:cNvSpPr>
            <a:spLocks noGrp="1"/>
          </p:cNvSpPr>
          <p:nvPr>
            <p:ph idx="1"/>
          </p:nvPr>
        </p:nvSpPr>
        <p:spPr>
          <a:xfrm>
            <a:off x="677334" y="1652155"/>
            <a:ext cx="8596668" cy="4389207"/>
          </a:xfrm>
        </p:spPr>
        <p:txBody>
          <a:bodyPr>
            <a:normAutofit/>
          </a:bodyPr>
          <a:lstStyle/>
          <a:p>
            <a:r>
              <a:rPr lang="en-US" sz="2400" dirty="0"/>
              <a:t>The Responsible Supervisor is ultimately responsible for ensuring that the correct stakeholders have been included on a project/mod.</a:t>
            </a:r>
          </a:p>
          <a:p>
            <a:pPr>
              <a:lnSpc>
                <a:spcPct val="100000"/>
              </a:lnSpc>
            </a:pPr>
            <a:r>
              <a:rPr lang="en-US" sz="2400" dirty="0"/>
              <a:t>Engineering Projects will utilize the Stakeholder Business Tracking CR to solicit a stakeholder from each department for early inclusion on project communication.</a:t>
            </a:r>
          </a:p>
          <a:p>
            <a:r>
              <a:rPr lang="en-US" sz="2400" dirty="0"/>
              <a:t>The Design Team (Responsible Engineer, Responsible Supervisor, Other Design Engineers) determines who is potentially impacted by a proposed change and may identify additional stakeholders by using the Design Attribute Review (DAR).</a:t>
            </a:r>
          </a:p>
        </p:txBody>
      </p:sp>
    </p:spTree>
    <p:extLst>
      <p:ext uri="{BB962C8B-B14F-4D97-AF65-F5344CB8AC3E}">
        <p14:creationId xmlns:p14="http://schemas.microsoft.com/office/powerpoint/2010/main" val="189717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Stakeholder’s Role</a:t>
            </a:r>
          </a:p>
        </p:txBody>
      </p:sp>
      <p:sp>
        <p:nvSpPr>
          <p:cNvPr id="3" name="Content Placeholder 2"/>
          <p:cNvSpPr>
            <a:spLocks noGrp="1"/>
          </p:cNvSpPr>
          <p:nvPr>
            <p:ph sz="half" idx="1"/>
          </p:nvPr>
        </p:nvSpPr>
        <p:spPr>
          <a:xfrm>
            <a:off x="677334" y="1579418"/>
            <a:ext cx="4184035" cy="4461943"/>
          </a:xfrm>
        </p:spPr>
        <p:txBody>
          <a:bodyPr>
            <a:normAutofit fontScale="92500"/>
          </a:bodyPr>
          <a:lstStyle/>
          <a:p>
            <a:r>
              <a:rPr lang="en-US" sz="2400" dirty="0"/>
              <a:t>The Standard Design Process relies on stakeholders to help </a:t>
            </a:r>
            <a:r>
              <a:rPr lang="en-US" sz="2400" b="1" dirty="0"/>
              <a:t>identify</a:t>
            </a:r>
            <a:r>
              <a:rPr lang="en-US" sz="2400" dirty="0"/>
              <a:t> impacts and to </a:t>
            </a:r>
            <a:r>
              <a:rPr lang="en-US" sz="2400" b="1" dirty="0"/>
              <a:t>implement</a:t>
            </a:r>
            <a:r>
              <a:rPr lang="en-US" sz="2400" dirty="0"/>
              <a:t> needed changes.</a:t>
            </a:r>
          </a:p>
          <a:p>
            <a:r>
              <a:rPr lang="en-US" sz="2400" dirty="0"/>
              <a:t>You are the best advocate to ensure that your department requirements are met.</a:t>
            </a:r>
          </a:p>
          <a:p>
            <a:r>
              <a:rPr lang="en-US" sz="2400" dirty="0"/>
              <a:t>We are giving you the </a:t>
            </a:r>
            <a:r>
              <a:rPr lang="en-US" sz="2400" b="1" dirty="0"/>
              <a:t>power</a:t>
            </a:r>
            <a:r>
              <a:rPr lang="en-US" sz="2400" dirty="0"/>
              <a:t> to influence the direction of the modification.</a:t>
            </a:r>
          </a:p>
        </p:txBody>
      </p:sp>
      <p:pic>
        <p:nvPicPr>
          <p:cNvPr id="8" name="Picture 2" descr="remember, with great power comes great responsibility - Ben Parker -  quickmeme">
            <a:extLst>
              <a:ext uri="{FF2B5EF4-FFF2-40B4-BE49-F238E27FC236}">
                <a16:creationId xmlns:a16="http://schemas.microsoft.com/office/drawing/2014/main" id="{174F8323-B1B2-4867-A20D-5872FDEAEDA1}"/>
              </a:ext>
            </a:extLst>
          </p:cNvPr>
          <p:cNvPicPr>
            <a:picLocks noGrp="1" noChangeAspect="1" noChangeArrowheads="1"/>
          </p:cNvPicPr>
          <p:nvPr>
            <p:ph sz="half" idx="2"/>
          </p:nvPr>
        </p:nvPicPr>
        <p:blipFill>
          <a:blip r:embed="rId3">
            <a:extLst>
              <a:ext uri="{28A0092B-C50C-407E-A947-70E740481C1C}">
                <a14:useLocalDpi xmlns:a14="http://schemas.microsoft.com/office/drawing/2010/main"/>
              </a:ext>
            </a:extLst>
          </a:blip>
          <a:stretch>
            <a:fillRect/>
          </a:stretch>
        </p:blipFill>
        <p:spPr bwMode="auto">
          <a:xfrm>
            <a:off x="5504413" y="1844242"/>
            <a:ext cx="4286237" cy="3169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7175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17090DF286054F83D23E2E8F053ED0" ma:contentTypeVersion="13" ma:contentTypeDescription="Create a new document." ma:contentTypeScope="" ma:versionID="151fbfcf14c113697f92c470cd107b5c">
  <xsd:schema xmlns:xsd="http://www.w3.org/2001/XMLSchema" xmlns:xs="http://www.w3.org/2001/XMLSchema" xmlns:p="http://schemas.microsoft.com/office/2006/metadata/properties" xmlns:ns3="89d9599e-2772-44c5-9c7e-b361f9b5237c" xmlns:ns4="02569cf0-85db-4bd7-aaa2-2a346ddbde21" targetNamespace="http://schemas.microsoft.com/office/2006/metadata/properties" ma:root="true" ma:fieldsID="bd2779f79ff4c13f33027406fc186692" ns3:_="" ns4:_="">
    <xsd:import namespace="89d9599e-2772-44c5-9c7e-b361f9b5237c"/>
    <xsd:import namespace="02569cf0-85db-4bd7-aaa2-2a346ddbde2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d9599e-2772-44c5-9c7e-b361f9b523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2569cf0-85db-4bd7-aaa2-2a346ddbde2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04AB83-8156-4E0F-ADCA-F96A3B77CE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d9599e-2772-44c5-9c7e-b361f9b5237c"/>
    <ds:schemaRef ds:uri="02569cf0-85db-4bd7-aaa2-2a346ddbde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D2AC03-5E0E-496D-967A-CC6A3754DCA9}">
  <ds:schemaRefs>
    <ds:schemaRef ds:uri="89d9599e-2772-44c5-9c7e-b361f9b5237c"/>
    <ds:schemaRef ds:uri="http://purl.org/dc/term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schemas.microsoft.com/office/2006/documentManagement/types"/>
    <ds:schemaRef ds:uri="02569cf0-85db-4bd7-aaa2-2a346ddbde21"/>
    <ds:schemaRef ds:uri="http://www.w3.org/XML/1998/namespace"/>
    <ds:schemaRef ds:uri="http://purl.org/dc/dcmitype/"/>
  </ds:schemaRefs>
</ds:datastoreItem>
</file>

<file path=customXml/itemProps3.xml><?xml version="1.0" encoding="utf-8"?>
<ds:datastoreItem xmlns:ds="http://schemas.openxmlformats.org/officeDocument/2006/customXml" ds:itemID="{57ABF135-2805-4804-8DDA-9E972399B8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28555</TotalTime>
  <Words>1731</Words>
  <Application>Microsoft Office PowerPoint</Application>
  <PresentationFormat>Widescreen</PresentationFormat>
  <Paragraphs>148</Paragraphs>
  <Slides>17</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Narrow</vt:lpstr>
      <vt:lpstr>Calibri</vt:lpstr>
      <vt:lpstr>Trebuchet MS</vt:lpstr>
      <vt:lpstr>Wingdings 3</vt:lpstr>
      <vt:lpstr>Facet</vt:lpstr>
      <vt:lpstr>Owner Acceptance Review</vt:lpstr>
      <vt:lpstr>Why is OAR Important?</vt:lpstr>
      <vt:lpstr>Sources of Benchmarking</vt:lpstr>
      <vt:lpstr>Owner Acceptance Form Construction</vt:lpstr>
      <vt:lpstr>Owner Acceptance Form Construction</vt:lpstr>
      <vt:lpstr>Stakeholder Engagement</vt:lpstr>
      <vt:lpstr>History of the Standard Design Process</vt:lpstr>
      <vt:lpstr>Identifying and Selecting Stakeholders</vt:lpstr>
      <vt:lpstr>Stakeholder’s Role</vt:lpstr>
      <vt:lpstr>Stakeholder’s Responsibilities</vt:lpstr>
      <vt:lpstr>Stakeholder Input Solicitation</vt:lpstr>
      <vt:lpstr>The CA4691, A Living Document</vt:lpstr>
      <vt:lpstr>Standard Impact Meeting Times (CR 202204680)</vt:lpstr>
      <vt:lpstr>Stakeholder Expectation Guidance</vt:lpstr>
      <vt:lpstr>Stakeholder Operating Experience</vt:lpstr>
      <vt:lpstr>How We Meet In The Middle</vt:lpstr>
      <vt:lpstr>Key Messages: Stakeholder Reviews of Engineering Changes</vt:lpstr>
    </vt:vector>
  </TitlesOfParts>
  <Company>Ameren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Engineering Change Process for Engineering Supervisors</dc:title>
  <dc:creator>Talecki, Anthony J</dc:creator>
  <cp:lastModifiedBy>Warren, Brent V</cp:lastModifiedBy>
  <cp:revision>59</cp:revision>
  <dcterms:created xsi:type="dcterms:W3CDTF">2021-08-12T20:34:14Z</dcterms:created>
  <dcterms:modified xsi:type="dcterms:W3CDTF">2023-07-07T16:17:15Z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0x010100EF17090DF286054F83D23E2E8F053ED0</vt:lpwstr>
  </property>
</Properties>
</file>