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96" r:id="rId5"/>
    <p:sldId id="262" r:id="rId6"/>
    <p:sldId id="299" r:id="rId7"/>
    <p:sldId id="291" r:id="rId8"/>
    <p:sldId id="301" r:id="rId9"/>
    <p:sldId id="290" r:id="rId10"/>
    <p:sldId id="297" r:id="rId11"/>
    <p:sldId id="304" r:id="rId12"/>
    <p:sldId id="302" r:id="rId13"/>
    <p:sldId id="303" r:id="rId14"/>
    <p:sldId id="305" r:id="rId15"/>
    <p:sldId id="306" r:id="rId16"/>
    <p:sldId id="309" r:id="rId17"/>
    <p:sldId id="307" r:id="rId18"/>
    <p:sldId id="308" r:id="rId19"/>
    <p:sldId id="295" r:id="rId20"/>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orient="horz" pos="621" userDrawn="1">
          <p15:clr>
            <a:srgbClr val="A4A3A4"/>
          </p15:clr>
        </p15:guide>
        <p15:guide id="3" pos="380" userDrawn="1">
          <p15:clr>
            <a:srgbClr val="A4A3A4"/>
          </p15:clr>
        </p15:guide>
        <p15:guide id="4" pos="3840" userDrawn="1">
          <p15:clr>
            <a:srgbClr val="A4A3A4"/>
          </p15:clr>
        </p15:guide>
        <p15:guide id="5" pos="7964" userDrawn="1">
          <p15:clr>
            <a:srgbClr val="A4A3A4"/>
          </p15:clr>
        </p15:guide>
        <p15:guide id="6" pos="74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3F3F3"/>
    <a:srgbClr val="EDEDED"/>
    <a:srgbClr val="F6F6F6"/>
    <a:srgbClr val="E3E3E3"/>
    <a:srgbClr val="E6E6E6"/>
    <a:srgbClr val="919CA7"/>
    <a:srgbClr val="003A5D"/>
    <a:srgbClr val="626262"/>
    <a:srgbClr val="007D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2"/>
      </p:cViewPr>
      <p:guideLst>
        <p:guide orient="horz" pos="4224"/>
        <p:guide orient="horz" pos="621"/>
        <p:guide pos="380"/>
        <p:guide pos="3840"/>
        <p:guide pos="7964"/>
        <p:guide pos="7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E9DA6-38A1-4CB4-BD14-B0D671E3D68B}" type="doc">
      <dgm:prSet loTypeId="urn:microsoft.com/office/officeart/2005/8/layout/hList7" loCatId="list" qsTypeId="urn:microsoft.com/office/officeart/2005/8/quickstyle/simple1" qsCatId="simple" csTypeId="urn:microsoft.com/office/officeart/2005/8/colors/colorful2" csCatId="colorful" phldr="1"/>
      <dgm:spPr/>
    </dgm:pt>
    <dgm:pt modelId="{89ACE908-202E-4AE1-810B-1AB73A99F602}">
      <dgm:prSet phldrT="[Text]" custT="1"/>
      <dgm:spPr/>
      <dgm:t>
        <a:bodyPr/>
        <a:lstStyle/>
        <a:p>
          <a:pPr rtl="0"/>
          <a:r>
            <a:rPr lang="en-US" sz="2400" dirty="0">
              <a:latin typeface="Arial"/>
              <a:cs typeface="Arial"/>
            </a:rPr>
            <a:t>Unit 3 direct construction is 100% complete</a:t>
          </a:r>
        </a:p>
      </dgm:t>
    </dgm:pt>
    <dgm:pt modelId="{0E988A4B-D696-4CED-9AE7-47FF59F1A1CD}" type="parTrans" cxnId="{73D784DA-5571-48CD-AB00-BBC5C4529D8F}">
      <dgm:prSet/>
      <dgm:spPr/>
      <dgm:t>
        <a:bodyPr/>
        <a:lstStyle/>
        <a:p>
          <a:endParaRPr lang="en-US"/>
        </a:p>
      </dgm:t>
    </dgm:pt>
    <dgm:pt modelId="{86CD275B-B313-4C65-B966-44CDB617248C}" type="sibTrans" cxnId="{73D784DA-5571-48CD-AB00-BBC5C4529D8F}">
      <dgm:prSet/>
      <dgm:spPr/>
      <dgm:t>
        <a:bodyPr/>
        <a:lstStyle/>
        <a:p>
          <a:endParaRPr lang="en-US"/>
        </a:p>
      </dgm:t>
    </dgm:pt>
    <dgm:pt modelId="{7A62BCDE-D0F5-4622-A381-615BD6043F75}">
      <dgm:prSet phldrT="[Text]" custT="1"/>
      <dgm:spPr/>
      <dgm:t>
        <a:bodyPr/>
        <a:lstStyle/>
        <a:p>
          <a:pPr rtl="0"/>
          <a:r>
            <a:rPr lang="en-US" sz="2400" dirty="0">
              <a:latin typeface="Arial"/>
              <a:cs typeface="Arial"/>
            </a:rPr>
            <a:t>Total project construction approximately 99% complete</a:t>
          </a:r>
        </a:p>
      </dgm:t>
    </dgm:pt>
    <dgm:pt modelId="{F3A01995-3462-4B5B-9D70-364110494FDF}" type="parTrans" cxnId="{FF50D306-855B-446D-B2BB-7125065AE2E6}">
      <dgm:prSet/>
      <dgm:spPr/>
      <dgm:t>
        <a:bodyPr/>
        <a:lstStyle/>
        <a:p>
          <a:endParaRPr lang="en-US"/>
        </a:p>
      </dgm:t>
    </dgm:pt>
    <dgm:pt modelId="{CD098579-20E6-40B9-8179-9F9D7EE088FA}" type="sibTrans" cxnId="{FF50D306-855B-446D-B2BB-7125065AE2E6}">
      <dgm:prSet/>
      <dgm:spPr/>
      <dgm:t>
        <a:bodyPr/>
        <a:lstStyle/>
        <a:p>
          <a:endParaRPr lang="en-US"/>
        </a:p>
      </dgm:t>
    </dgm:pt>
    <dgm:pt modelId="{2805A0AA-6108-47BE-85F8-AF4B3253FC02}">
      <dgm:prSet phldrT="[Text]" custT="1"/>
      <dgm:spPr/>
      <dgm:t>
        <a:bodyPr/>
        <a:lstStyle/>
        <a:p>
          <a:pPr rtl="0"/>
          <a:r>
            <a:rPr lang="en-US" sz="2400" dirty="0">
              <a:latin typeface="Arial"/>
              <a:cs typeface="Arial"/>
            </a:rPr>
            <a:t>Projected Unit 3  in-service date: June 2023</a:t>
          </a:r>
        </a:p>
      </dgm:t>
    </dgm:pt>
    <dgm:pt modelId="{75E173D7-3EF8-430B-80A6-64DA68768840}" type="parTrans" cxnId="{A243670D-7F18-4D7C-B100-00D25571D600}">
      <dgm:prSet/>
      <dgm:spPr/>
      <dgm:t>
        <a:bodyPr/>
        <a:lstStyle/>
        <a:p>
          <a:endParaRPr lang="en-US"/>
        </a:p>
      </dgm:t>
    </dgm:pt>
    <dgm:pt modelId="{3A56EB37-DA90-4C15-BFA7-DFC5BDDC05AF}" type="sibTrans" cxnId="{A243670D-7F18-4D7C-B100-00D25571D600}">
      <dgm:prSet/>
      <dgm:spPr/>
      <dgm:t>
        <a:bodyPr/>
        <a:lstStyle/>
        <a:p>
          <a:endParaRPr lang="en-US"/>
        </a:p>
      </dgm:t>
    </dgm:pt>
    <dgm:pt modelId="{C886F3D2-7531-4D4D-A6CC-C9E24474B5DF}">
      <dgm:prSet custT="1"/>
      <dgm:spPr/>
      <dgm:t>
        <a:bodyPr/>
        <a:lstStyle/>
        <a:p>
          <a:pPr rtl="0"/>
          <a:r>
            <a:rPr lang="en-US" sz="2400" dirty="0">
              <a:latin typeface="Arial"/>
              <a:cs typeface="Arial"/>
            </a:rPr>
            <a:t>Projected Unit 4  in-service date: Late fourth quarter 2023 or first quarter 2024</a:t>
          </a:r>
        </a:p>
      </dgm:t>
    </dgm:pt>
    <dgm:pt modelId="{C5953A56-0FEF-4586-916B-0CB059D29B26}" type="parTrans" cxnId="{E59320FB-A83B-4EDD-98E3-13006EDE62F3}">
      <dgm:prSet/>
      <dgm:spPr/>
      <dgm:t>
        <a:bodyPr/>
        <a:lstStyle/>
        <a:p>
          <a:endParaRPr lang="en-US"/>
        </a:p>
      </dgm:t>
    </dgm:pt>
    <dgm:pt modelId="{75713C9D-AA37-4C28-A7EF-916B12225CE6}" type="sibTrans" cxnId="{E59320FB-A83B-4EDD-98E3-13006EDE62F3}">
      <dgm:prSet/>
      <dgm:spPr/>
      <dgm:t>
        <a:bodyPr/>
        <a:lstStyle/>
        <a:p>
          <a:endParaRPr lang="en-US"/>
        </a:p>
      </dgm:t>
    </dgm:pt>
    <dgm:pt modelId="{9B31B99B-301A-4AD2-B62E-645130356E75}" type="pres">
      <dgm:prSet presAssocID="{BE8E9DA6-38A1-4CB4-BD14-B0D671E3D68B}" presName="Name0" presStyleCnt="0">
        <dgm:presLayoutVars>
          <dgm:dir/>
          <dgm:resizeHandles val="exact"/>
        </dgm:presLayoutVars>
      </dgm:prSet>
      <dgm:spPr/>
    </dgm:pt>
    <dgm:pt modelId="{240AA7F5-0FAE-4E72-B876-962B2E935252}" type="pres">
      <dgm:prSet presAssocID="{BE8E9DA6-38A1-4CB4-BD14-B0D671E3D68B}" presName="fgShape" presStyleLbl="fgShp" presStyleIdx="0" presStyleCnt="1"/>
      <dgm:spPr/>
    </dgm:pt>
    <dgm:pt modelId="{725C54F1-1B56-453C-B3FD-F0FD5C141A17}" type="pres">
      <dgm:prSet presAssocID="{BE8E9DA6-38A1-4CB4-BD14-B0D671E3D68B}" presName="linComp" presStyleCnt="0"/>
      <dgm:spPr/>
    </dgm:pt>
    <dgm:pt modelId="{5D4DD233-CDE5-48F4-900F-5B3F265BC807}" type="pres">
      <dgm:prSet presAssocID="{89ACE908-202E-4AE1-810B-1AB73A99F602}" presName="compNode" presStyleCnt="0"/>
      <dgm:spPr/>
    </dgm:pt>
    <dgm:pt modelId="{954B58B7-1C98-4514-9CAA-A3A62FEE81A5}" type="pres">
      <dgm:prSet presAssocID="{89ACE908-202E-4AE1-810B-1AB73A99F602}" presName="bkgdShape" presStyleLbl="node1" presStyleIdx="0" presStyleCnt="4"/>
      <dgm:spPr/>
    </dgm:pt>
    <dgm:pt modelId="{445E7046-E033-472B-8330-E20E7CE9F043}" type="pres">
      <dgm:prSet presAssocID="{89ACE908-202E-4AE1-810B-1AB73A99F602}" presName="nodeTx" presStyleLbl="node1" presStyleIdx="0" presStyleCnt="4">
        <dgm:presLayoutVars>
          <dgm:bulletEnabled val="1"/>
        </dgm:presLayoutVars>
      </dgm:prSet>
      <dgm:spPr/>
    </dgm:pt>
    <dgm:pt modelId="{FF0F2B8F-035B-47FA-B963-113AF7F63CEC}" type="pres">
      <dgm:prSet presAssocID="{89ACE908-202E-4AE1-810B-1AB73A99F602}" presName="invisiNode" presStyleLbl="node1" presStyleIdx="0" presStyleCnt="4"/>
      <dgm:spPr/>
    </dgm:pt>
    <dgm:pt modelId="{53D642AF-A61E-492F-B04A-4D7CA86B434B}" type="pres">
      <dgm:prSet presAssocID="{89ACE908-202E-4AE1-810B-1AB73A99F602}" presName="imagNod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44705F8-281D-4DA7-AB80-5DBD902A9006}" type="pres">
      <dgm:prSet presAssocID="{86CD275B-B313-4C65-B966-44CDB617248C}" presName="sibTrans" presStyleLbl="sibTrans2D1" presStyleIdx="0" presStyleCnt="0"/>
      <dgm:spPr/>
    </dgm:pt>
    <dgm:pt modelId="{E29D9C56-84B9-487A-9EFF-71F175A186D2}" type="pres">
      <dgm:prSet presAssocID="{7A62BCDE-D0F5-4622-A381-615BD6043F75}" presName="compNode" presStyleCnt="0"/>
      <dgm:spPr/>
    </dgm:pt>
    <dgm:pt modelId="{B8A619D1-4FC1-415C-81EC-711F30FFDA45}" type="pres">
      <dgm:prSet presAssocID="{7A62BCDE-D0F5-4622-A381-615BD6043F75}" presName="bkgdShape" presStyleLbl="node1" presStyleIdx="1" presStyleCnt="4"/>
      <dgm:spPr/>
    </dgm:pt>
    <dgm:pt modelId="{97199267-7AC8-443C-B809-37E67460CE56}" type="pres">
      <dgm:prSet presAssocID="{7A62BCDE-D0F5-4622-A381-615BD6043F75}" presName="nodeTx" presStyleLbl="node1" presStyleIdx="1" presStyleCnt="4">
        <dgm:presLayoutVars>
          <dgm:bulletEnabled val="1"/>
        </dgm:presLayoutVars>
      </dgm:prSet>
      <dgm:spPr/>
    </dgm:pt>
    <dgm:pt modelId="{3635F1DB-7E2D-4057-8507-8EAA478D730D}" type="pres">
      <dgm:prSet presAssocID="{7A62BCDE-D0F5-4622-A381-615BD6043F75}" presName="invisiNode" presStyleLbl="node1" presStyleIdx="1" presStyleCnt="4"/>
      <dgm:spPr/>
    </dgm:pt>
    <dgm:pt modelId="{590B6760-205B-4237-9A58-A467D67DBDB6}" type="pres">
      <dgm:prSet presAssocID="{7A62BCDE-D0F5-4622-A381-615BD6043F75}" presName="imagNode"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0BE2B8B-3BD0-4247-82C8-8212CDEE798F}" type="pres">
      <dgm:prSet presAssocID="{CD098579-20E6-40B9-8179-9F9D7EE088FA}" presName="sibTrans" presStyleLbl="sibTrans2D1" presStyleIdx="0" presStyleCnt="0"/>
      <dgm:spPr/>
    </dgm:pt>
    <dgm:pt modelId="{323EF18B-83D5-4449-ADEF-2F1D48536108}" type="pres">
      <dgm:prSet presAssocID="{2805A0AA-6108-47BE-85F8-AF4B3253FC02}" presName="compNode" presStyleCnt="0"/>
      <dgm:spPr/>
    </dgm:pt>
    <dgm:pt modelId="{62030370-E72B-4123-BFDC-C4D1F469BD7D}" type="pres">
      <dgm:prSet presAssocID="{2805A0AA-6108-47BE-85F8-AF4B3253FC02}" presName="bkgdShape" presStyleLbl="node1" presStyleIdx="2" presStyleCnt="4"/>
      <dgm:spPr/>
    </dgm:pt>
    <dgm:pt modelId="{8E96340F-CE66-4414-86AD-D1875940E1F5}" type="pres">
      <dgm:prSet presAssocID="{2805A0AA-6108-47BE-85F8-AF4B3253FC02}" presName="nodeTx" presStyleLbl="node1" presStyleIdx="2" presStyleCnt="4">
        <dgm:presLayoutVars>
          <dgm:bulletEnabled val="1"/>
        </dgm:presLayoutVars>
      </dgm:prSet>
      <dgm:spPr/>
    </dgm:pt>
    <dgm:pt modelId="{1C0AA3C2-233B-45AE-B65F-8A06BA2DC690}" type="pres">
      <dgm:prSet presAssocID="{2805A0AA-6108-47BE-85F8-AF4B3253FC02}" presName="invisiNode" presStyleLbl="node1" presStyleIdx="2" presStyleCnt="4"/>
      <dgm:spPr/>
    </dgm:pt>
    <dgm:pt modelId="{1F8FEED8-45E4-4262-BD89-8B930F752709}" type="pres">
      <dgm:prSet presAssocID="{2805A0AA-6108-47BE-85F8-AF4B3253FC02}" presName="imagNode"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53F366E2-2C88-451F-9D4F-9079FBA089EA}" type="pres">
      <dgm:prSet presAssocID="{3A56EB37-DA90-4C15-BFA7-DFC5BDDC05AF}" presName="sibTrans" presStyleLbl="sibTrans2D1" presStyleIdx="0" presStyleCnt="0"/>
      <dgm:spPr/>
    </dgm:pt>
    <dgm:pt modelId="{01A43111-C97C-4713-8151-B33BC1C6E408}" type="pres">
      <dgm:prSet presAssocID="{C886F3D2-7531-4D4D-A6CC-C9E24474B5DF}" presName="compNode" presStyleCnt="0"/>
      <dgm:spPr/>
    </dgm:pt>
    <dgm:pt modelId="{39DFC3FB-B6FC-41D0-A42A-A644C6C62979}" type="pres">
      <dgm:prSet presAssocID="{C886F3D2-7531-4D4D-A6CC-C9E24474B5DF}" presName="bkgdShape" presStyleLbl="node1" presStyleIdx="3" presStyleCnt="4"/>
      <dgm:spPr/>
    </dgm:pt>
    <dgm:pt modelId="{8C322267-B2CD-46CE-A19D-2A4667BF96FB}" type="pres">
      <dgm:prSet presAssocID="{C886F3D2-7531-4D4D-A6CC-C9E24474B5DF}" presName="nodeTx" presStyleLbl="node1" presStyleIdx="3" presStyleCnt="4">
        <dgm:presLayoutVars>
          <dgm:bulletEnabled val="1"/>
        </dgm:presLayoutVars>
      </dgm:prSet>
      <dgm:spPr/>
    </dgm:pt>
    <dgm:pt modelId="{D1B70421-12CC-4191-9C41-3B410A8467EB}" type="pres">
      <dgm:prSet presAssocID="{C886F3D2-7531-4D4D-A6CC-C9E24474B5DF}" presName="invisiNode" presStyleLbl="node1" presStyleIdx="3" presStyleCnt="4"/>
      <dgm:spPr/>
    </dgm:pt>
    <dgm:pt modelId="{9E2517AC-6247-4030-9396-9770EA1014F9}" type="pres">
      <dgm:prSet presAssocID="{C886F3D2-7531-4D4D-A6CC-C9E24474B5DF}" presName="imagNode"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FF50D306-855B-446D-B2BB-7125065AE2E6}" srcId="{BE8E9DA6-38A1-4CB4-BD14-B0D671E3D68B}" destId="{7A62BCDE-D0F5-4622-A381-615BD6043F75}" srcOrd="1" destOrd="0" parTransId="{F3A01995-3462-4B5B-9D70-364110494FDF}" sibTransId="{CD098579-20E6-40B9-8179-9F9D7EE088FA}"/>
    <dgm:cxn modelId="{A243670D-7F18-4D7C-B100-00D25571D600}" srcId="{BE8E9DA6-38A1-4CB4-BD14-B0D671E3D68B}" destId="{2805A0AA-6108-47BE-85F8-AF4B3253FC02}" srcOrd="2" destOrd="0" parTransId="{75E173D7-3EF8-430B-80A6-64DA68768840}" sibTransId="{3A56EB37-DA90-4C15-BFA7-DFC5BDDC05AF}"/>
    <dgm:cxn modelId="{87AD7921-FC9D-48B3-904B-746F3C9A1C79}" type="presOf" srcId="{2805A0AA-6108-47BE-85F8-AF4B3253FC02}" destId="{8E96340F-CE66-4414-86AD-D1875940E1F5}" srcOrd="1" destOrd="0" presId="urn:microsoft.com/office/officeart/2005/8/layout/hList7"/>
    <dgm:cxn modelId="{2DF7A128-30A0-4945-8C96-EEC6D2BEC667}" type="presOf" srcId="{2805A0AA-6108-47BE-85F8-AF4B3253FC02}" destId="{62030370-E72B-4123-BFDC-C4D1F469BD7D}" srcOrd="0" destOrd="0" presId="urn:microsoft.com/office/officeart/2005/8/layout/hList7"/>
    <dgm:cxn modelId="{77CB3D35-D54D-4627-B414-1064DF177A34}" type="presOf" srcId="{BE8E9DA6-38A1-4CB4-BD14-B0D671E3D68B}" destId="{9B31B99B-301A-4AD2-B62E-645130356E75}" srcOrd="0" destOrd="0" presId="urn:microsoft.com/office/officeart/2005/8/layout/hList7"/>
    <dgm:cxn modelId="{665EF242-2BC8-4624-B3FC-92C06E47163A}" type="presOf" srcId="{C886F3D2-7531-4D4D-A6CC-C9E24474B5DF}" destId="{8C322267-B2CD-46CE-A19D-2A4667BF96FB}" srcOrd="1" destOrd="0" presId="urn:microsoft.com/office/officeart/2005/8/layout/hList7"/>
    <dgm:cxn modelId="{F5B54F6C-3F1C-4596-81CD-3EC6F304DDE2}" type="presOf" srcId="{CD098579-20E6-40B9-8179-9F9D7EE088FA}" destId="{E0BE2B8B-3BD0-4247-82C8-8212CDEE798F}" srcOrd="0" destOrd="0" presId="urn:microsoft.com/office/officeart/2005/8/layout/hList7"/>
    <dgm:cxn modelId="{287F3456-DC89-4E5A-BCB4-EA4B60DAC494}" type="presOf" srcId="{7A62BCDE-D0F5-4622-A381-615BD6043F75}" destId="{B8A619D1-4FC1-415C-81EC-711F30FFDA45}" srcOrd="0" destOrd="0" presId="urn:microsoft.com/office/officeart/2005/8/layout/hList7"/>
    <dgm:cxn modelId="{83D99578-38BF-4840-8BDE-817641D8D29A}" type="presOf" srcId="{7A62BCDE-D0F5-4622-A381-615BD6043F75}" destId="{97199267-7AC8-443C-B809-37E67460CE56}" srcOrd="1" destOrd="0" presId="urn:microsoft.com/office/officeart/2005/8/layout/hList7"/>
    <dgm:cxn modelId="{5BB4E39D-8DC4-4ED4-A600-51DEF2AE62C1}" type="presOf" srcId="{89ACE908-202E-4AE1-810B-1AB73A99F602}" destId="{445E7046-E033-472B-8330-E20E7CE9F043}" srcOrd="1" destOrd="0" presId="urn:microsoft.com/office/officeart/2005/8/layout/hList7"/>
    <dgm:cxn modelId="{A21FEDA4-0A8F-494C-A7B6-E0D4BECC7546}" type="presOf" srcId="{C886F3D2-7531-4D4D-A6CC-C9E24474B5DF}" destId="{39DFC3FB-B6FC-41D0-A42A-A644C6C62979}" srcOrd="0" destOrd="0" presId="urn:microsoft.com/office/officeart/2005/8/layout/hList7"/>
    <dgm:cxn modelId="{8E32BCB4-5A4A-4451-81B3-2FAD55EEE520}" type="presOf" srcId="{89ACE908-202E-4AE1-810B-1AB73A99F602}" destId="{954B58B7-1C98-4514-9CAA-A3A62FEE81A5}" srcOrd="0" destOrd="0" presId="urn:microsoft.com/office/officeart/2005/8/layout/hList7"/>
    <dgm:cxn modelId="{56F0CEB5-B9B1-4869-8A82-1A0E6444420A}" type="presOf" srcId="{86CD275B-B313-4C65-B966-44CDB617248C}" destId="{A44705F8-281D-4DA7-AB80-5DBD902A9006}" srcOrd="0" destOrd="0" presId="urn:microsoft.com/office/officeart/2005/8/layout/hList7"/>
    <dgm:cxn modelId="{73D784DA-5571-48CD-AB00-BBC5C4529D8F}" srcId="{BE8E9DA6-38A1-4CB4-BD14-B0D671E3D68B}" destId="{89ACE908-202E-4AE1-810B-1AB73A99F602}" srcOrd="0" destOrd="0" parTransId="{0E988A4B-D696-4CED-9AE7-47FF59F1A1CD}" sibTransId="{86CD275B-B313-4C65-B966-44CDB617248C}"/>
    <dgm:cxn modelId="{741FE3F5-4007-4FC6-9564-64D8042099FC}" type="presOf" srcId="{3A56EB37-DA90-4C15-BFA7-DFC5BDDC05AF}" destId="{53F366E2-2C88-451F-9D4F-9079FBA089EA}" srcOrd="0" destOrd="0" presId="urn:microsoft.com/office/officeart/2005/8/layout/hList7"/>
    <dgm:cxn modelId="{E59320FB-A83B-4EDD-98E3-13006EDE62F3}" srcId="{BE8E9DA6-38A1-4CB4-BD14-B0D671E3D68B}" destId="{C886F3D2-7531-4D4D-A6CC-C9E24474B5DF}" srcOrd="3" destOrd="0" parTransId="{C5953A56-0FEF-4586-916B-0CB059D29B26}" sibTransId="{75713C9D-AA37-4C28-A7EF-916B12225CE6}"/>
    <dgm:cxn modelId="{CC11B52B-4CF5-48B2-9F47-33171FBDB606}" type="presParOf" srcId="{9B31B99B-301A-4AD2-B62E-645130356E75}" destId="{240AA7F5-0FAE-4E72-B876-962B2E935252}" srcOrd="0" destOrd="0" presId="urn:microsoft.com/office/officeart/2005/8/layout/hList7"/>
    <dgm:cxn modelId="{8B0D8ED8-CD96-469B-948E-A85911187927}" type="presParOf" srcId="{9B31B99B-301A-4AD2-B62E-645130356E75}" destId="{725C54F1-1B56-453C-B3FD-F0FD5C141A17}" srcOrd="1" destOrd="0" presId="urn:microsoft.com/office/officeart/2005/8/layout/hList7"/>
    <dgm:cxn modelId="{01C5B414-912C-4D40-88FC-B8CA8919CB40}" type="presParOf" srcId="{725C54F1-1B56-453C-B3FD-F0FD5C141A17}" destId="{5D4DD233-CDE5-48F4-900F-5B3F265BC807}" srcOrd="0" destOrd="0" presId="urn:microsoft.com/office/officeart/2005/8/layout/hList7"/>
    <dgm:cxn modelId="{4B65BE2C-C36D-48AE-A8F5-3EE38945EC86}" type="presParOf" srcId="{5D4DD233-CDE5-48F4-900F-5B3F265BC807}" destId="{954B58B7-1C98-4514-9CAA-A3A62FEE81A5}" srcOrd="0" destOrd="0" presId="urn:microsoft.com/office/officeart/2005/8/layout/hList7"/>
    <dgm:cxn modelId="{97C3B99D-637D-4FAD-BEE9-A9164BB6DFE0}" type="presParOf" srcId="{5D4DD233-CDE5-48F4-900F-5B3F265BC807}" destId="{445E7046-E033-472B-8330-E20E7CE9F043}" srcOrd="1" destOrd="0" presId="urn:microsoft.com/office/officeart/2005/8/layout/hList7"/>
    <dgm:cxn modelId="{C5DEDF61-7F68-4060-8E44-E81F79B94605}" type="presParOf" srcId="{5D4DD233-CDE5-48F4-900F-5B3F265BC807}" destId="{FF0F2B8F-035B-47FA-B963-113AF7F63CEC}" srcOrd="2" destOrd="0" presId="urn:microsoft.com/office/officeart/2005/8/layout/hList7"/>
    <dgm:cxn modelId="{F094EA00-0216-475D-8799-A7D02D02E9BD}" type="presParOf" srcId="{5D4DD233-CDE5-48F4-900F-5B3F265BC807}" destId="{53D642AF-A61E-492F-B04A-4D7CA86B434B}" srcOrd="3" destOrd="0" presId="urn:microsoft.com/office/officeart/2005/8/layout/hList7"/>
    <dgm:cxn modelId="{B499C729-F6D5-44B7-90C1-12D0E1824FA3}" type="presParOf" srcId="{725C54F1-1B56-453C-B3FD-F0FD5C141A17}" destId="{A44705F8-281D-4DA7-AB80-5DBD902A9006}" srcOrd="1" destOrd="0" presId="urn:microsoft.com/office/officeart/2005/8/layout/hList7"/>
    <dgm:cxn modelId="{FEB69CC7-FD22-4732-9411-AA3FA9390771}" type="presParOf" srcId="{725C54F1-1B56-453C-B3FD-F0FD5C141A17}" destId="{E29D9C56-84B9-487A-9EFF-71F175A186D2}" srcOrd="2" destOrd="0" presId="urn:microsoft.com/office/officeart/2005/8/layout/hList7"/>
    <dgm:cxn modelId="{BABD85D8-869D-4420-A0C0-F468C5A53341}" type="presParOf" srcId="{E29D9C56-84B9-487A-9EFF-71F175A186D2}" destId="{B8A619D1-4FC1-415C-81EC-711F30FFDA45}" srcOrd="0" destOrd="0" presId="urn:microsoft.com/office/officeart/2005/8/layout/hList7"/>
    <dgm:cxn modelId="{EC286074-A9D5-4A84-A2E0-FD5A2D023C93}" type="presParOf" srcId="{E29D9C56-84B9-487A-9EFF-71F175A186D2}" destId="{97199267-7AC8-443C-B809-37E67460CE56}" srcOrd="1" destOrd="0" presId="urn:microsoft.com/office/officeart/2005/8/layout/hList7"/>
    <dgm:cxn modelId="{9B570F89-F0B4-4073-A233-4C19CAC1C2E0}" type="presParOf" srcId="{E29D9C56-84B9-487A-9EFF-71F175A186D2}" destId="{3635F1DB-7E2D-4057-8507-8EAA478D730D}" srcOrd="2" destOrd="0" presId="urn:microsoft.com/office/officeart/2005/8/layout/hList7"/>
    <dgm:cxn modelId="{F33057E6-A784-4D39-8A4A-48E0B684832A}" type="presParOf" srcId="{E29D9C56-84B9-487A-9EFF-71F175A186D2}" destId="{590B6760-205B-4237-9A58-A467D67DBDB6}" srcOrd="3" destOrd="0" presId="urn:microsoft.com/office/officeart/2005/8/layout/hList7"/>
    <dgm:cxn modelId="{3DB237FF-75D5-4F1D-8002-01351027F040}" type="presParOf" srcId="{725C54F1-1B56-453C-B3FD-F0FD5C141A17}" destId="{E0BE2B8B-3BD0-4247-82C8-8212CDEE798F}" srcOrd="3" destOrd="0" presId="urn:microsoft.com/office/officeart/2005/8/layout/hList7"/>
    <dgm:cxn modelId="{E192EB34-6CCB-42C1-9D43-72BCB64A39DA}" type="presParOf" srcId="{725C54F1-1B56-453C-B3FD-F0FD5C141A17}" destId="{323EF18B-83D5-4449-ADEF-2F1D48536108}" srcOrd="4" destOrd="0" presId="urn:microsoft.com/office/officeart/2005/8/layout/hList7"/>
    <dgm:cxn modelId="{DE759CA9-2D9A-459D-8284-328BBE50AF95}" type="presParOf" srcId="{323EF18B-83D5-4449-ADEF-2F1D48536108}" destId="{62030370-E72B-4123-BFDC-C4D1F469BD7D}" srcOrd="0" destOrd="0" presId="urn:microsoft.com/office/officeart/2005/8/layout/hList7"/>
    <dgm:cxn modelId="{D9FDC876-1973-446A-A5FF-EB67299BBAAA}" type="presParOf" srcId="{323EF18B-83D5-4449-ADEF-2F1D48536108}" destId="{8E96340F-CE66-4414-86AD-D1875940E1F5}" srcOrd="1" destOrd="0" presId="urn:microsoft.com/office/officeart/2005/8/layout/hList7"/>
    <dgm:cxn modelId="{0E49ECAF-CE0E-49F6-A9AD-1790ABCE873C}" type="presParOf" srcId="{323EF18B-83D5-4449-ADEF-2F1D48536108}" destId="{1C0AA3C2-233B-45AE-B65F-8A06BA2DC690}" srcOrd="2" destOrd="0" presId="urn:microsoft.com/office/officeart/2005/8/layout/hList7"/>
    <dgm:cxn modelId="{5A54B842-016E-44B5-8864-D9B25876926D}" type="presParOf" srcId="{323EF18B-83D5-4449-ADEF-2F1D48536108}" destId="{1F8FEED8-45E4-4262-BD89-8B930F752709}" srcOrd="3" destOrd="0" presId="urn:microsoft.com/office/officeart/2005/8/layout/hList7"/>
    <dgm:cxn modelId="{E57F5F39-5492-4534-89B5-66DDE542D17C}" type="presParOf" srcId="{725C54F1-1B56-453C-B3FD-F0FD5C141A17}" destId="{53F366E2-2C88-451F-9D4F-9079FBA089EA}" srcOrd="5" destOrd="0" presId="urn:microsoft.com/office/officeart/2005/8/layout/hList7"/>
    <dgm:cxn modelId="{98A061F0-D99B-4EDF-B0C6-A29F05CECD5F}" type="presParOf" srcId="{725C54F1-1B56-453C-B3FD-F0FD5C141A17}" destId="{01A43111-C97C-4713-8151-B33BC1C6E408}" srcOrd="6" destOrd="0" presId="urn:microsoft.com/office/officeart/2005/8/layout/hList7"/>
    <dgm:cxn modelId="{D5A064A7-E264-4B92-9558-04A8A83ED915}" type="presParOf" srcId="{01A43111-C97C-4713-8151-B33BC1C6E408}" destId="{39DFC3FB-B6FC-41D0-A42A-A644C6C62979}" srcOrd="0" destOrd="0" presId="urn:microsoft.com/office/officeart/2005/8/layout/hList7"/>
    <dgm:cxn modelId="{1304FB0C-2252-42B2-B993-E6F9A6C326B9}" type="presParOf" srcId="{01A43111-C97C-4713-8151-B33BC1C6E408}" destId="{8C322267-B2CD-46CE-A19D-2A4667BF96FB}" srcOrd="1" destOrd="0" presId="urn:microsoft.com/office/officeart/2005/8/layout/hList7"/>
    <dgm:cxn modelId="{9457D23F-9DFD-4BFF-8674-27F3306E2193}" type="presParOf" srcId="{01A43111-C97C-4713-8151-B33BC1C6E408}" destId="{D1B70421-12CC-4191-9C41-3B410A8467EB}" srcOrd="2" destOrd="0" presId="urn:microsoft.com/office/officeart/2005/8/layout/hList7"/>
    <dgm:cxn modelId="{09B0F7EB-178D-47C4-AEE3-BF117FFBE0E9}" type="presParOf" srcId="{01A43111-C97C-4713-8151-B33BC1C6E408}" destId="{9E2517AC-6247-4030-9396-9770EA1014F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B58B7-1C98-4514-9CAA-A3A62FEE81A5}">
      <dsp:nvSpPr>
        <dsp:cNvPr id="0" name=""/>
        <dsp:cNvSpPr/>
      </dsp:nvSpPr>
      <dsp:spPr>
        <a:xfrm>
          <a:off x="2842" y="0"/>
          <a:ext cx="2979539" cy="6858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cs typeface="Arial"/>
            </a:rPr>
            <a:t>Unit 3 direct construction is 100% complete</a:t>
          </a:r>
        </a:p>
      </dsp:txBody>
      <dsp:txXfrm>
        <a:off x="2842" y="2743200"/>
        <a:ext cx="2979539" cy="2743200"/>
      </dsp:txXfrm>
    </dsp:sp>
    <dsp:sp modelId="{53D642AF-A61E-492F-B04A-4D7CA86B434B}">
      <dsp:nvSpPr>
        <dsp:cNvPr id="0" name=""/>
        <dsp:cNvSpPr/>
      </dsp:nvSpPr>
      <dsp:spPr>
        <a:xfrm>
          <a:off x="350755" y="411480"/>
          <a:ext cx="2283714" cy="228371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619D1-4FC1-415C-81EC-711F30FFDA45}">
      <dsp:nvSpPr>
        <dsp:cNvPr id="0" name=""/>
        <dsp:cNvSpPr/>
      </dsp:nvSpPr>
      <dsp:spPr>
        <a:xfrm>
          <a:off x="3071767" y="0"/>
          <a:ext cx="2979539" cy="6858000"/>
        </a:xfrm>
        <a:prstGeom prst="roundRect">
          <a:avLst>
            <a:gd name="adj" fmla="val 10000"/>
          </a:avLst>
        </a:prstGeom>
        <a:solidFill>
          <a:schemeClr val="accent2">
            <a:hueOff val="-428970"/>
            <a:satOff val="0"/>
            <a:lumOff val="-2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cs typeface="Arial"/>
            </a:rPr>
            <a:t>Total project construction approximately 99% complete</a:t>
          </a:r>
        </a:p>
      </dsp:txBody>
      <dsp:txXfrm>
        <a:off x="3071767" y="2743200"/>
        <a:ext cx="2979539" cy="2743200"/>
      </dsp:txXfrm>
    </dsp:sp>
    <dsp:sp modelId="{590B6760-205B-4237-9A58-A467D67DBDB6}">
      <dsp:nvSpPr>
        <dsp:cNvPr id="0" name=""/>
        <dsp:cNvSpPr/>
      </dsp:nvSpPr>
      <dsp:spPr>
        <a:xfrm>
          <a:off x="3419680" y="411480"/>
          <a:ext cx="2283714" cy="2283714"/>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030370-E72B-4123-BFDC-C4D1F469BD7D}">
      <dsp:nvSpPr>
        <dsp:cNvPr id="0" name=""/>
        <dsp:cNvSpPr/>
      </dsp:nvSpPr>
      <dsp:spPr>
        <a:xfrm>
          <a:off x="6140693" y="0"/>
          <a:ext cx="2979539" cy="6858000"/>
        </a:xfrm>
        <a:prstGeom prst="roundRect">
          <a:avLst>
            <a:gd name="adj" fmla="val 10000"/>
          </a:avLst>
        </a:prstGeom>
        <a:solidFill>
          <a:schemeClr val="accent2">
            <a:hueOff val="-857939"/>
            <a:satOff val="0"/>
            <a:lumOff val="-5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cs typeface="Arial"/>
            </a:rPr>
            <a:t>Projected Unit 3  in-service date: June 2023</a:t>
          </a:r>
        </a:p>
      </dsp:txBody>
      <dsp:txXfrm>
        <a:off x="6140693" y="2743200"/>
        <a:ext cx="2979539" cy="2743200"/>
      </dsp:txXfrm>
    </dsp:sp>
    <dsp:sp modelId="{1F8FEED8-45E4-4262-BD89-8B930F752709}">
      <dsp:nvSpPr>
        <dsp:cNvPr id="0" name=""/>
        <dsp:cNvSpPr/>
      </dsp:nvSpPr>
      <dsp:spPr>
        <a:xfrm>
          <a:off x="6488605" y="411480"/>
          <a:ext cx="2283714" cy="2283714"/>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DFC3FB-B6FC-41D0-A42A-A644C6C62979}">
      <dsp:nvSpPr>
        <dsp:cNvPr id="0" name=""/>
        <dsp:cNvSpPr/>
      </dsp:nvSpPr>
      <dsp:spPr>
        <a:xfrm>
          <a:off x="9209618" y="0"/>
          <a:ext cx="2979539" cy="6858000"/>
        </a:xfrm>
        <a:prstGeom prst="roundRect">
          <a:avLst>
            <a:gd name="adj" fmla="val 10000"/>
          </a:avLst>
        </a:prstGeom>
        <a:solidFill>
          <a:schemeClr val="accent2">
            <a:hueOff val="-1286909"/>
            <a:satOff val="0"/>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cs typeface="Arial"/>
            </a:rPr>
            <a:t>Projected Unit 4  in-service date: Late fourth quarter 2023 or first quarter 2024</a:t>
          </a:r>
        </a:p>
      </dsp:txBody>
      <dsp:txXfrm>
        <a:off x="9209618" y="2743200"/>
        <a:ext cx="2979539" cy="2743200"/>
      </dsp:txXfrm>
    </dsp:sp>
    <dsp:sp modelId="{9E2517AC-6247-4030-9396-9770EA1014F9}">
      <dsp:nvSpPr>
        <dsp:cNvPr id="0" name=""/>
        <dsp:cNvSpPr/>
      </dsp:nvSpPr>
      <dsp:spPr>
        <a:xfrm>
          <a:off x="9557530" y="411480"/>
          <a:ext cx="2283714" cy="2283714"/>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AA7F5-0FAE-4E72-B876-962B2E935252}">
      <dsp:nvSpPr>
        <dsp:cNvPr id="0" name=""/>
        <dsp:cNvSpPr/>
      </dsp:nvSpPr>
      <dsp:spPr>
        <a:xfrm>
          <a:off x="487679" y="5486400"/>
          <a:ext cx="11216640" cy="102870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7" tIns="46588" rIns="93177" bIns="46588" rtlCol="0"/>
          <a:lstStyle>
            <a:lvl1pPr algn="r">
              <a:defRPr sz="1200"/>
            </a:lvl1pPr>
          </a:lstStyle>
          <a:p>
            <a:fld id="{6887D5B5-AAF5-E049-BD61-44DED065CBA7}" type="datetimeFigureOut">
              <a:rPr lang="en-US" smtClean="0"/>
              <a:t>7/7/2023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7" tIns="46588" rIns="93177" bIns="46588" rtlCol="0" anchor="b"/>
          <a:lstStyle>
            <a:lvl1pPr algn="r">
              <a:defRPr sz="1200"/>
            </a:lvl1pPr>
          </a:lstStyle>
          <a:p>
            <a:fld id="{1808971C-7EE0-E143-B159-75D63E834C71}" type="slidenum">
              <a:rPr lang="en-US" smtClean="0"/>
              <a:t>‹#›</a:t>
            </a:fld>
            <a:endParaRPr lang="en-US"/>
          </a:p>
        </p:txBody>
      </p:sp>
    </p:spTree>
    <p:extLst>
      <p:ext uri="{BB962C8B-B14F-4D97-AF65-F5344CB8AC3E}">
        <p14:creationId xmlns:p14="http://schemas.microsoft.com/office/powerpoint/2010/main" val="3248326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9CB72DD2-5626-FE4F-963F-0C859DE4DB4B}" type="datetimeFigureOut">
              <a:rPr lang="en-US" smtClean="0"/>
              <a:t>7/7/2023</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B744EA62-7888-EF4F-AC85-D3E560BB19FB}" type="slidenum">
              <a:rPr lang="en-US" smtClean="0"/>
              <a:t>‹#›</a:t>
            </a:fld>
            <a:endParaRPr lang="en-US"/>
          </a:p>
        </p:txBody>
      </p:sp>
    </p:spTree>
    <p:extLst>
      <p:ext uri="{BB962C8B-B14F-4D97-AF65-F5344CB8AC3E}">
        <p14:creationId xmlns:p14="http://schemas.microsoft.com/office/powerpoint/2010/main" val="4000088191"/>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a:xfrm>
            <a:off x="640080" y="2831097"/>
            <a:ext cx="8221116" cy="1752599"/>
          </a:xfrm>
          <a:prstGeom prst="rect">
            <a:avLst/>
          </a:prstGeom>
        </p:spPr>
        <p:txBody>
          <a:bodyPr/>
          <a:lstStyle>
            <a:lvl1pPr marL="0" indent="0" algn="l">
              <a:buNone/>
              <a:defRPr sz="2000" b="1" i="0" baseline="0">
                <a:solidFill>
                  <a:srgbClr val="003A5D"/>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 date</a:t>
            </a:r>
          </a:p>
        </p:txBody>
      </p:sp>
      <p:sp>
        <p:nvSpPr>
          <p:cNvPr id="14" name="Title 1"/>
          <p:cNvSpPr>
            <a:spLocks noGrp="1"/>
          </p:cNvSpPr>
          <p:nvPr userDrawn="1">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tx1"/>
                </a:solidFill>
                <a:latin typeface="Calibri Light" panose="020F0302020204030204" pitchFamily="34" charset="0"/>
              </a:defRPr>
            </a:lvl1pPr>
          </a:lstStyle>
          <a:p>
            <a:br>
              <a:rPr lang="en-US"/>
            </a:br>
            <a:r>
              <a:rPr lang="en-US"/>
              <a:t>Click to edit title</a:t>
            </a:r>
          </a:p>
        </p:txBody>
      </p:sp>
      <p:pic>
        <p:nvPicPr>
          <p:cNvPr id="11" name="Picture 10">
            <a:extLst>
              <a:ext uri="{FF2B5EF4-FFF2-40B4-BE49-F238E27FC236}">
                <a16:creationId xmlns:a16="http://schemas.microsoft.com/office/drawing/2014/main" id="{6EA29BA4-F603-124A-9026-B561E80827CB}"/>
              </a:ext>
            </a:extLst>
          </p:cNvPr>
          <p:cNvPicPr>
            <a:picLocks noChangeAspect="1"/>
          </p:cNvPicPr>
          <p:nvPr userDrawn="1"/>
        </p:nvPicPr>
        <p:blipFill>
          <a:blip r:embed="rId3"/>
          <a:stretch>
            <a:fillRect/>
          </a:stretch>
        </p:blipFill>
        <p:spPr>
          <a:xfrm>
            <a:off x="726452" y="5870270"/>
            <a:ext cx="3200400" cy="457200"/>
          </a:xfrm>
          <a:prstGeom prst="rect">
            <a:avLst/>
          </a:prstGeom>
        </p:spPr>
      </p:pic>
      <p:sp>
        <p:nvSpPr>
          <p:cNvPr id="7" name="TextBox 6">
            <a:extLst>
              <a:ext uri="{FF2B5EF4-FFF2-40B4-BE49-F238E27FC236}">
                <a16:creationId xmlns:a16="http://schemas.microsoft.com/office/drawing/2014/main" id="{901A0720-3F09-454F-B5DD-3A273653AF6A}"/>
              </a:ext>
            </a:extLst>
          </p:cNvPr>
          <p:cNvSpPr txBox="1"/>
          <p:nvPr userDrawn="1"/>
        </p:nvSpPr>
        <p:spPr>
          <a:xfrm>
            <a:off x="11548872" y="6532487"/>
            <a:ext cx="417208" cy="287259"/>
          </a:xfrm>
          <a:prstGeom prst="rect">
            <a:avLst/>
          </a:prstGeom>
          <a:noFill/>
        </p:spPr>
        <p:txBody>
          <a:bodyPr wrap="square" lIns="0" rIns="0" rtlCol="0">
            <a:noAutofit/>
          </a:bodyPr>
          <a:lstStyle/>
          <a:p>
            <a:pPr algn="r"/>
            <a:endParaRPr lang="en-US" sz="1000">
              <a:solidFill>
                <a:schemeClr val="tx1"/>
              </a:solidFill>
              <a:latin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DE3E6C40-63A2-3047-B6BF-D83ABF6DDD9F}"/>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Tree>
    <p:extLst>
      <p:ext uri="{BB962C8B-B14F-4D97-AF65-F5344CB8AC3E}">
        <p14:creationId xmlns:p14="http://schemas.microsoft.com/office/powerpoint/2010/main" val="824201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48985" y="1280160"/>
            <a:ext cx="5394960" cy="5120640"/>
          </a:xfrm>
          <a:prstGeom prst="rect">
            <a:avLst/>
          </a:prstGeom>
        </p:spPr>
        <p:txBody>
          <a:bodyPr/>
          <a:lstStyle>
            <a:lvl1pPr>
              <a:defRPr sz="2400">
                <a:solidFill>
                  <a:schemeClr val="tx1"/>
                </a:solidFill>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2B86FF44-9761-F74C-AECD-716DDEE3B7A9}"/>
              </a:ext>
            </a:extLst>
          </p:cNvPr>
          <p:cNvSpPr>
            <a:spLocks noGrp="1"/>
          </p:cNvSpPr>
          <p:nvPr>
            <p:ph sz="half" idx="10"/>
          </p:nvPr>
        </p:nvSpPr>
        <p:spPr>
          <a:xfrm>
            <a:off x="457200" y="1280160"/>
            <a:ext cx="5394960" cy="5120640"/>
          </a:xfrm>
          <a:prstGeom prst="rect">
            <a:avLst/>
          </a:prstGeom>
        </p:spPr>
        <p:txBody>
          <a:bodyPr/>
          <a:lstStyle>
            <a:lvl1pPr>
              <a:defRPr sz="2400" baseline="0">
                <a:solidFill>
                  <a:schemeClr val="tx1"/>
                </a:solidFill>
                <a:latin typeface="Calibri" panose="020F0502020204030204" pitchFamily="34" charset="0"/>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AE06530C-4C55-8A48-AFD0-321ED623C79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tx1"/>
                </a:solidFill>
                <a:latin typeface="Calibri" panose="020F0502020204030204" pitchFamily="34" charset="0"/>
                <a:cs typeface="Calibri" panose="020F0502020204030204" pitchFamily="34" charset="0"/>
              </a:rPr>
              <a:pPr algn="r"/>
              <a:t>‹#›</a:t>
            </a:fld>
            <a:endParaRPr lang="en-US" sz="1000">
              <a:solidFill>
                <a:schemeClr val="tx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08F2DB85-614F-0749-A339-37E81ABABDEB}"/>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
        <p:nvSpPr>
          <p:cNvPr id="2" name="Title 1">
            <a:extLst>
              <a:ext uri="{FF2B5EF4-FFF2-40B4-BE49-F238E27FC236}">
                <a16:creationId xmlns:a16="http://schemas.microsoft.com/office/drawing/2014/main" id="{023606E0-A2D9-4D49-BBC9-9D325CBED521}"/>
              </a:ext>
            </a:extLst>
          </p:cNvPr>
          <p:cNvSpPr>
            <a:spLocks noGrp="1"/>
          </p:cNvSpPr>
          <p:nvPr>
            <p:ph type="title" hasCustomPrompt="1"/>
          </p:nvPr>
        </p:nvSpPr>
        <p:spPr>
          <a:xfrm>
            <a:off x="440436" y="146304"/>
            <a:ext cx="11311128" cy="604865"/>
          </a:xfrm>
          <a:prstGeom prst="rect">
            <a:avLst/>
          </a:prstGeom>
        </p:spPr>
        <p:txBody>
          <a:bodyPr anchor="ctr" anchorCtr="0"/>
          <a:lstStyle>
            <a:lvl1pPr algn="ctr">
              <a:defRPr baseline="0">
                <a:solidFill>
                  <a:schemeClr val="tx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val="76750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ack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34EBE-1AD6-014A-9321-392394FBB8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95" y="1638812"/>
            <a:ext cx="2910611" cy="2910611"/>
          </a:xfrm>
          <a:prstGeom prst="rect">
            <a:avLst/>
          </a:prstGeom>
        </p:spPr>
      </p:pic>
    </p:spTree>
    <p:extLst>
      <p:ext uri="{BB962C8B-B14F-4D97-AF65-F5344CB8AC3E}">
        <p14:creationId xmlns:p14="http://schemas.microsoft.com/office/powerpoint/2010/main" val="421552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5D46C-424F-40A4-BCF7-5AC3A4192908}" type="slidenum">
              <a:rPr lang="en-US" smtClean="0"/>
              <a:t>‹#›</a:t>
            </a:fld>
            <a:endParaRPr lang="en-US"/>
          </a:p>
        </p:txBody>
      </p:sp>
    </p:spTree>
    <p:extLst>
      <p:ext uri="{BB962C8B-B14F-4D97-AF65-F5344CB8AC3E}">
        <p14:creationId xmlns:p14="http://schemas.microsoft.com/office/powerpoint/2010/main" val="371436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2C068-27DA-B440-8E6A-0F16BADC3F94}"/>
              </a:ext>
            </a:extLst>
          </p:cNvPr>
          <p:cNvPicPr>
            <a:picLocks noChangeAspect="1"/>
          </p:cNvPicPr>
          <p:nvPr userDrawn="1"/>
        </p:nvPicPr>
        <p:blipFill>
          <a:blip r:embed="rId2"/>
          <a:stretch>
            <a:fillRect/>
          </a:stretch>
        </p:blipFill>
        <p:spPr>
          <a:xfrm>
            <a:off x="0" y="0"/>
            <a:ext cx="12192000" cy="914400"/>
          </a:xfrm>
          <a:prstGeom prst="rect">
            <a:avLst/>
          </a:prstGeom>
        </p:spPr>
      </p:pic>
      <p:sp>
        <p:nvSpPr>
          <p:cNvPr id="12" name="TextBox 11">
            <a:extLst>
              <a:ext uri="{FF2B5EF4-FFF2-40B4-BE49-F238E27FC236}">
                <a16:creationId xmlns:a16="http://schemas.microsoft.com/office/drawing/2014/main" id="{327CC78E-CAEF-4843-8DF2-5790AC5676B0}"/>
              </a:ext>
            </a:extLst>
          </p:cNvPr>
          <p:cNvSpPr txBox="1"/>
          <p:nvPr userDrawn="1"/>
        </p:nvSpPr>
        <p:spPr>
          <a:xfrm>
            <a:off x="11550365" y="6528817"/>
            <a:ext cx="417209" cy="287259"/>
          </a:xfrm>
          <a:prstGeom prst="rect">
            <a:avLst/>
          </a:prstGeom>
          <a:noFill/>
        </p:spPr>
        <p:txBody>
          <a:bodyPr wrap="square" lIns="0" rIns="0" rtlCol="0" anchor="ctr" anchorCtr="0">
            <a:noAutofit/>
          </a:bodyPr>
          <a:lstStyle/>
          <a:p>
            <a:pPr algn="r"/>
            <a:fld id="{E69191C5-0CDC-DB4B-ACAB-57E8E7ED39E6}" type="slidenum">
              <a:rPr lang="en-US" sz="800" baseline="0" smtClean="0">
                <a:solidFill>
                  <a:schemeClr val="tx1"/>
                </a:solidFill>
              </a:rPr>
              <a:pPr algn="r"/>
              <a:t>‹#›</a:t>
            </a:fld>
            <a:endParaRPr lang="en-US" sz="800" baseline="0">
              <a:solidFill>
                <a:schemeClr val="tx1"/>
              </a:solidFill>
            </a:endParaRPr>
          </a:p>
        </p:txBody>
      </p:sp>
      <p:sp>
        <p:nvSpPr>
          <p:cNvPr id="7" name="TextBox 6"/>
          <p:cNvSpPr txBox="1"/>
          <p:nvPr userDrawn="1"/>
        </p:nvSpPr>
        <p:spPr>
          <a:xfrm>
            <a:off x="11704321" y="6528817"/>
            <a:ext cx="417209" cy="287259"/>
          </a:xfrm>
          <a:prstGeom prst="rect">
            <a:avLst/>
          </a:prstGeom>
          <a:noFill/>
        </p:spPr>
        <p:txBody>
          <a:bodyPr wrap="square" lIns="91440" rIns="91440" rtlCol="0" anchor="ctr" anchorCtr="0">
            <a:noAutofit/>
          </a:bodyPr>
          <a:lstStyle/>
          <a:p>
            <a:pPr algn="r"/>
            <a:endParaRPr lang="en-US" sz="800" baseline="0">
              <a:solidFill>
                <a:schemeClr val="tx1"/>
              </a:solidFill>
            </a:endParaRPr>
          </a:p>
        </p:txBody>
      </p:sp>
      <p:sp>
        <p:nvSpPr>
          <p:cNvPr id="10" name="Title Placeholder 1">
            <a:extLst>
              <a:ext uri="{FF2B5EF4-FFF2-40B4-BE49-F238E27FC236}">
                <a16:creationId xmlns:a16="http://schemas.microsoft.com/office/drawing/2014/main" id="{EE742444-7262-8F49-B4C4-477A6643FBC0}"/>
              </a:ext>
            </a:extLst>
          </p:cNvPr>
          <p:cNvSpPr>
            <a:spLocks noGrp="1"/>
          </p:cNvSpPr>
          <p:nvPr>
            <p:ph type="title" hasCustomPrompt="1"/>
          </p:nvPr>
        </p:nvSpPr>
        <p:spPr>
          <a:xfrm>
            <a:off x="371469" y="146305"/>
            <a:ext cx="11450049" cy="604865"/>
          </a:xfrm>
          <a:prstGeom prst="rect">
            <a:avLst/>
          </a:prstGeom>
        </p:spPr>
        <p:txBody>
          <a:bodyPr vert="horz" lIns="0" tIns="0" rIns="0" bIns="0" rtlCol="0" anchor="ctr" anchorCtr="0">
            <a:noAutofit/>
          </a:bodyPr>
          <a:lstStyle>
            <a:lvl1pPr>
              <a:defRPr b="0" i="0" baseline="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9" name="Footer Placeholder 4">
            <a:extLst>
              <a:ext uri="{FF2B5EF4-FFF2-40B4-BE49-F238E27FC236}">
                <a16:creationId xmlns:a16="http://schemas.microsoft.com/office/drawing/2014/main" id="{D93DF5D0-4990-484A-BCDA-17365D8581B4}"/>
              </a:ext>
            </a:extLst>
          </p:cNvPr>
          <p:cNvSpPr>
            <a:spLocks noGrp="1"/>
          </p:cNvSpPr>
          <p:nvPr>
            <p:ph type="ftr" sz="quarter" idx="3"/>
          </p:nvPr>
        </p:nvSpPr>
        <p:spPr>
          <a:xfrm>
            <a:off x="487680" y="6528816"/>
            <a:ext cx="4114800" cy="287260"/>
          </a:xfrm>
          <a:prstGeom prst="rect">
            <a:avLst/>
          </a:prstGeom>
        </p:spPr>
        <p:txBody>
          <a:bodyPr vert="horz" lIns="91440" tIns="45720" rIns="91440" bIns="45720" rtlCol="0" anchor="ctr"/>
          <a:lstStyle>
            <a:lvl1pPr algn="l">
              <a:defRPr sz="800" baseline="0">
                <a:solidFill>
                  <a:schemeClr val="tx1"/>
                </a:solidFill>
              </a:defRPr>
            </a:lvl1pPr>
          </a:lstStyle>
          <a:p>
            <a:endParaRPr lang="en-US"/>
          </a:p>
        </p:txBody>
      </p:sp>
      <p:sp>
        <p:nvSpPr>
          <p:cNvPr id="8" name="Text Placeholder 2">
            <a:extLst>
              <a:ext uri="{FF2B5EF4-FFF2-40B4-BE49-F238E27FC236}">
                <a16:creationId xmlns:a16="http://schemas.microsoft.com/office/drawing/2014/main" id="{E97BA3D8-9A9B-4540-AC3C-9166040012C8}"/>
              </a:ext>
            </a:extLst>
          </p:cNvPr>
          <p:cNvSpPr>
            <a:spLocks noGrp="1"/>
          </p:cNvSpPr>
          <p:nvPr>
            <p:ph idx="1"/>
          </p:nvPr>
        </p:nvSpPr>
        <p:spPr>
          <a:xfrm>
            <a:off x="609600" y="1280160"/>
            <a:ext cx="10972800" cy="5120640"/>
          </a:xfrm>
          <a:prstGeom prst="rect">
            <a:avLst/>
          </a:prstGeom>
          <a:noFill/>
        </p:spPr>
        <p:txBody>
          <a:bodyPr vert="horz" lIns="0" tIns="0" rIns="0" bIns="0" rtlCol="0">
            <a:noAutofit/>
          </a:bodyPr>
          <a:lstStyle>
            <a:lvl1pPr marL="173736" indent="-173736">
              <a:buFont typeface="Arial" panose="020B0604020202020204" pitchFamily="34" charset="0"/>
              <a:buChar char="•"/>
              <a:defRPr sz="2400" baseline="0">
                <a:solidFill>
                  <a:srgbClr val="000000"/>
                </a:solidFill>
                <a:latin typeface="Calibri" panose="020F0502020204030204" pitchFamily="34" charset="0"/>
              </a:defRPr>
            </a:lvl1pPr>
            <a:lvl2pPr marL="466344" indent="-292608">
              <a:buFont typeface="System Font Regular"/>
              <a:buChar char="–"/>
              <a:defRPr sz="2000" baseline="0">
                <a:solidFill>
                  <a:schemeClr val="tx1"/>
                </a:solidFill>
                <a:latin typeface="Calibri Light" panose="020F0302020204030204" pitchFamily="34" charset="0"/>
              </a:defRPr>
            </a:lvl2pPr>
            <a:lvl3pPr marL="612648" indent="-146304">
              <a:buFont typeface="System Font Regular"/>
              <a:buChar char="»"/>
              <a:defRPr sz="1600" baseline="0">
                <a:solidFill>
                  <a:schemeClr val="tx1"/>
                </a:solidFill>
                <a:latin typeface="Calibri Light" panose="020F0302020204030204" pitchFamily="34" charset="0"/>
              </a:defRPr>
            </a:lvl3pPr>
            <a:lvl4pPr marL="768096" indent="-173736">
              <a:buFont typeface="Arial" panose="020B0604020202020204" pitchFamily="34" charset="0"/>
              <a:buChar char="•"/>
              <a:defRPr sz="1600" baseline="0">
                <a:solidFill>
                  <a:schemeClr val="tx1"/>
                </a:solidFill>
                <a:latin typeface="Calibri Light" panose="020F0302020204030204" pitchFamily="34" charset="0"/>
              </a:defRPr>
            </a:lvl4pPr>
            <a:lvl5pPr marL="923544" indent="-182880">
              <a:buFont typeface="Arial" panose="020B0604020202020204" pitchFamily="34" charset="0"/>
              <a:buChar char="•"/>
              <a:defRPr sz="1600"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64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1" i="0">
                <a:solidFill>
                  <a:srgbClr val="8D1C2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735">
              <a:lnSpc>
                <a:spcPct val="100000"/>
              </a:lnSpc>
              <a:spcBef>
                <a:spcPts val="50"/>
              </a:spcBef>
            </a:pPr>
            <a:fld id="{81D60167-4931-47E6-BA6A-407CBD079E47}" type="slidenum">
              <a:rPr spc="-25" dirty="0"/>
              <a:t>‹#›</a:t>
            </a:fld>
            <a:endParaRPr spc="-25" dirty="0"/>
          </a:p>
        </p:txBody>
      </p:sp>
    </p:spTree>
    <p:extLst>
      <p:ext uri="{BB962C8B-B14F-4D97-AF65-F5344CB8AC3E}">
        <p14:creationId xmlns:p14="http://schemas.microsoft.com/office/powerpoint/2010/main" val="325469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Picture 18" descr="A picture containing text, clipart&#10;&#10;Description automatically generated">
            <a:extLst>
              <a:ext uri="{FF2B5EF4-FFF2-40B4-BE49-F238E27FC236}">
                <a16:creationId xmlns:a16="http://schemas.microsoft.com/office/drawing/2014/main" id="{C1E8E7E0-DA5E-E34B-B4FC-600714EA1E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453" y="5870449"/>
            <a:ext cx="3200400" cy="451908"/>
          </a:xfrm>
          <a:prstGeom prst="rect">
            <a:avLst/>
          </a:prstGeom>
        </p:spPr>
      </p:pic>
      <p:sp>
        <p:nvSpPr>
          <p:cNvPr id="7" name="Subtitle 2">
            <a:extLst>
              <a:ext uri="{FF2B5EF4-FFF2-40B4-BE49-F238E27FC236}">
                <a16:creationId xmlns:a16="http://schemas.microsoft.com/office/drawing/2014/main" id="{04A4FD3C-718A-E548-BF6E-B4846844D02C}"/>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 date</a:t>
            </a:r>
          </a:p>
        </p:txBody>
      </p:sp>
      <p:sp>
        <p:nvSpPr>
          <p:cNvPr id="8" name="Title 1">
            <a:extLst>
              <a:ext uri="{FF2B5EF4-FFF2-40B4-BE49-F238E27FC236}">
                <a16:creationId xmlns:a16="http://schemas.microsoft.com/office/drawing/2014/main" id="{F2E19A15-D010-ED41-9A60-0CCC0F37FF96}"/>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a:t>Click to edit title</a:t>
            </a:r>
          </a:p>
        </p:txBody>
      </p:sp>
      <p:sp>
        <p:nvSpPr>
          <p:cNvPr id="9" name="TextBox 8">
            <a:extLst>
              <a:ext uri="{FF2B5EF4-FFF2-40B4-BE49-F238E27FC236}">
                <a16:creationId xmlns:a16="http://schemas.microsoft.com/office/drawing/2014/main" id="{87A44093-9E17-F745-83A3-3429FB4225BD}"/>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a:solidFill>
                <a:schemeClr val="bg1"/>
              </a:solidFill>
              <a:latin typeface="Calibri" panose="020F0502020204030204" pitchFamily="34" charset="0"/>
              <a:cs typeface="Calibri" panose="020F0502020204030204" pitchFamily="34" charset="0"/>
            </a:endParaRPr>
          </a:p>
        </p:txBody>
      </p:sp>
      <p:sp>
        <p:nvSpPr>
          <p:cNvPr id="10" name="Footer Placeholder 4">
            <a:extLst>
              <a:ext uri="{FF2B5EF4-FFF2-40B4-BE49-F238E27FC236}">
                <a16:creationId xmlns:a16="http://schemas.microsoft.com/office/drawing/2014/main" id="{C259BBC4-2375-A641-8F6C-7C64D31F932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Tree>
    <p:extLst>
      <p:ext uri="{BB962C8B-B14F-4D97-AF65-F5344CB8AC3E}">
        <p14:creationId xmlns:p14="http://schemas.microsoft.com/office/powerpoint/2010/main" val="4109944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42126E8-CB99-4F4F-B7F7-F54C44030D97}"/>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 date</a:t>
            </a:r>
          </a:p>
        </p:txBody>
      </p:sp>
      <p:sp>
        <p:nvSpPr>
          <p:cNvPr id="8" name="Title 1">
            <a:extLst>
              <a:ext uri="{FF2B5EF4-FFF2-40B4-BE49-F238E27FC236}">
                <a16:creationId xmlns:a16="http://schemas.microsoft.com/office/drawing/2014/main" id="{74247BE7-13BF-6941-BDEC-D920BBC46730}"/>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a:t>Click to edit title</a:t>
            </a:r>
          </a:p>
        </p:txBody>
      </p:sp>
      <p:sp>
        <p:nvSpPr>
          <p:cNvPr id="11" name="TextBox 10">
            <a:extLst>
              <a:ext uri="{FF2B5EF4-FFF2-40B4-BE49-F238E27FC236}">
                <a16:creationId xmlns:a16="http://schemas.microsoft.com/office/drawing/2014/main" id="{F518CC83-D7B6-8046-A0A5-B58F0CD5FCD5}"/>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229653C5-D8AD-FB43-8898-B67A2F74BCC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pic>
        <p:nvPicPr>
          <p:cNvPr id="4" name="Picture 3">
            <a:extLst>
              <a:ext uri="{FF2B5EF4-FFF2-40B4-BE49-F238E27FC236}">
                <a16:creationId xmlns:a16="http://schemas.microsoft.com/office/drawing/2014/main" id="{C0EF4313-47A7-8F42-9325-A205D71B77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 y="5870448"/>
            <a:ext cx="3200400" cy="455442"/>
          </a:xfrm>
          <a:prstGeom prst="rect">
            <a:avLst/>
          </a:prstGeom>
        </p:spPr>
      </p:pic>
    </p:spTree>
    <p:extLst>
      <p:ext uri="{BB962C8B-B14F-4D97-AF65-F5344CB8AC3E}">
        <p14:creationId xmlns:p14="http://schemas.microsoft.com/office/powerpoint/2010/main" val="3546514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BEF6C5-F163-914F-998F-0161D504CF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376" y="5854954"/>
            <a:ext cx="455435" cy="393192"/>
          </a:xfrm>
          <a:prstGeom prst="rect">
            <a:avLst/>
          </a:prstGeom>
        </p:spPr>
      </p:pic>
      <p:sp>
        <p:nvSpPr>
          <p:cNvPr id="14" name="Title 1"/>
          <p:cNvSpPr>
            <a:spLocks noGrp="1"/>
          </p:cNvSpPr>
          <p:nvPr userDrawn="1">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a:t>Section divider</a:t>
            </a:r>
          </a:p>
        </p:txBody>
      </p:sp>
      <p:sp>
        <p:nvSpPr>
          <p:cNvPr id="13" name="TextBox 12">
            <a:extLst>
              <a:ext uri="{FF2B5EF4-FFF2-40B4-BE49-F238E27FC236}">
                <a16:creationId xmlns:a16="http://schemas.microsoft.com/office/drawing/2014/main" id="{82C13C7A-8626-7F46-8A3F-4A799D44951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
        <p:nvSpPr>
          <p:cNvPr id="16" name="Footer Placeholder 4">
            <a:extLst>
              <a:ext uri="{FF2B5EF4-FFF2-40B4-BE49-F238E27FC236}">
                <a16:creationId xmlns:a16="http://schemas.microsoft.com/office/drawing/2014/main" id="{FA50F535-46EF-E842-B218-98EAE9B10E0C}"/>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Tree>
    <p:extLst>
      <p:ext uri="{BB962C8B-B14F-4D97-AF65-F5344CB8AC3E}">
        <p14:creationId xmlns:p14="http://schemas.microsoft.com/office/powerpoint/2010/main" val="262148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518A9E1-7115-1046-A17E-6747D87168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611" y="5854954"/>
            <a:ext cx="457200" cy="395654"/>
          </a:xfrm>
          <a:prstGeom prst="rect">
            <a:avLst/>
          </a:prstGeom>
        </p:spPr>
      </p:pic>
      <p:sp>
        <p:nvSpPr>
          <p:cNvPr id="8" name="Title 1">
            <a:extLst>
              <a:ext uri="{FF2B5EF4-FFF2-40B4-BE49-F238E27FC236}">
                <a16:creationId xmlns:a16="http://schemas.microsoft.com/office/drawing/2014/main" id="{66B4C28A-CF20-BA4A-9928-0AA097CFEA88}"/>
              </a:ext>
            </a:extLst>
          </p:cNvPr>
          <p:cNvSpPr>
            <a:spLocks noGrp="1"/>
          </p:cNvSpPr>
          <p:nvPr>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a:t>Section divider</a:t>
            </a:r>
          </a:p>
        </p:txBody>
      </p:sp>
      <p:sp>
        <p:nvSpPr>
          <p:cNvPr id="11" name="TextBox 10">
            <a:extLst>
              <a:ext uri="{FF2B5EF4-FFF2-40B4-BE49-F238E27FC236}">
                <a16:creationId xmlns:a16="http://schemas.microsoft.com/office/drawing/2014/main" id="{135B78EC-D59A-D14E-9611-A71D99F15A87}"/>
              </a:ext>
            </a:extLst>
          </p:cNvPr>
          <p:cNvSpPr txBox="1"/>
          <p:nvPr userDrawn="1"/>
        </p:nvSpPr>
        <p:spPr>
          <a:xfrm>
            <a:off x="11640312" y="6528816"/>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93671E97-BDC7-BF4C-AEAF-51265765FE18}"/>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Tree>
    <p:extLst>
      <p:ext uri="{BB962C8B-B14F-4D97-AF65-F5344CB8AC3E}">
        <p14:creationId xmlns:p14="http://schemas.microsoft.com/office/powerpoint/2010/main" val="52380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167A2C8-F19F-D34F-990C-6FD2A48FABA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
        <p:nvSpPr>
          <p:cNvPr id="10" name="Text Placeholder 2">
            <a:extLst>
              <a:ext uri="{FF2B5EF4-FFF2-40B4-BE49-F238E27FC236}">
                <a16:creationId xmlns:a16="http://schemas.microsoft.com/office/drawing/2014/main" id="{03C9F9C6-A3F2-B442-B75D-43A7D98B9EC0}"/>
              </a:ext>
            </a:extLst>
          </p:cNvPr>
          <p:cNvSpPr>
            <a:spLocks noGrp="1"/>
          </p:cNvSpPr>
          <p:nvPr>
            <p:ph idx="1"/>
          </p:nvPr>
        </p:nvSpPr>
        <p:spPr>
          <a:xfrm>
            <a:off x="457200" y="1280160"/>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6DB732CA-3B90-2A42-9EBC-48F0E677AF04}"/>
              </a:ext>
            </a:extLst>
          </p:cNvPr>
          <p:cNvSpPr>
            <a:spLocks noGrp="1"/>
          </p:cNvSpPr>
          <p:nvPr>
            <p:ph type="title" hasCustomPrompt="1"/>
          </p:nvPr>
        </p:nvSpPr>
        <p:spPr>
          <a:xfrm>
            <a:off x="440436"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a:t>Click to edit title </a:t>
            </a:r>
          </a:p>
        </p:txBody>
      </p:sp>
      <p:sp>
        <p:nvSpPr>
          <p:cNvPr id="5" name="Slide Number Placeholder 1">
            <a:extLst>
              <a:ext uri="{FF2B5EF4-FFF2-40B4-BE49-F238E27FC236}">
                <a16:creationId xmlns:a16="http://schemas.microsoft.com/office/drawing/2014/main" id="{2FB4E60D-6F40-124E-AEFC-6BD7E5D7B7E5}"/>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lgn="r"/>
              <a:t>‹#›</a:t>
            </a:fld>
            <a:endParaRPr lang="en-US"/>
          </a:p>
        </p:txBody>
      </p:sp>
    </p:spTree>
    <p:extLst>
      <p:ext uri="{BB962C8B-B14F-4D97-AF65-F5344CB8AC3E}">
        <p14:creationId xmlns:p14="http://schemas.microsoft.com/office/powerpoint/2010/main" val="180097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234B16-E452-2049-BDBB-93BDA1835A6A}"/>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3B22D9FE-1A9D-4777-A530-62F5F9B47571}"/>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0B2FDD4-900E-B142-BA12-079773E183CA}"/>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
        <p:nvSpPr>
          <p:cNvPr id="13" name="Footer Placeholder 4">
            <a:extLst>
              <a:ext uri="{FF2B5EF4-FFF2-40B4-BE49-F238E27FC236}">
                <a16:creationId xmlns:a16="http://schemas.microsoft.com/office/drawing/2014/main" id="{913057CA-CF22-494C-8A52-B066B60D136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
        <p:nvSpPr>
          <p:cNvPr id="14" name="Title Placeholder 1">
            <a:extLst>
              <a:ext uri="{FF2B5EF4-FFF2-40B4-BE49-F238E27FC236}">
                <a16:creationId xmlns:a16="http://schemas.microsoft.com/office/drawing/2014/main" id="{CA84513B-0BF8-FC40-A531-1E7E436F9558}"/>
              </a:ext>
            </a:extLst>
          </p:cNvPr>
          <p:cNvSpPr>
            <a:spLocks noGrp="1"/>
          </p:cNvSpPr>
          <p:nvPr>
            <p:ph type="title" hasCustomPrompt="1"/>
          </p:nvPr>
        </p:nvSpPr>
        <p:spPr>
          <a:xfrm>
            <a:off x="440434"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a:t>Click to edit title </a:t>
            </a:r>
          </a:p>
        </p:txBody>
      </p:sp>
    </p:spTree>
    <p:extLst>
      <p:ext uri="{BB962C8B-B14F-4D97-AF65-F5344CB8AC3E}">
        <p14:creationId xmlns:p14="http://schemas.microsoft.com/office/powerpoint/2010/main" val="263538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076C7-8DC5-D848-B3C9-3DE482072AEE}"/>
              </a:ext>
            </a:extLst>
          </p:cNvPr>
          <p:cNvPicPr>
            <a:picLocks noChangeAspect="1"/>
          </p:cNvPicPr>
          <p:nvPr userDrawn="1"/>
        </p:nvPicPr>
        <p:blipFill>
          <a:blip r:embed="rId2"/>
          <a:stretch>
            <a:fillRect/>
          </a:stretch>
        </p:blipFill>
        <p:spPr>
          <a:xfrm>
            <a:off x="0" y="0"/>
            <a:ext cx="12192000" cy="914400"/>
          </a:xfrm>
          <a:prstGeom prst="rect">
            <a:avLst/>
          </a:prstGeom>
        </p:spPr>
      </p:pic>
      <p:sp>
        <p:nvSpPr>
          <p:cNvPr id="14" name="Title Placeholder 1">
            <a:extLst>
              <a:ext uri="{FF2B5EF4-FFF2-40B4-BE49-F238E27FC236}">
                <a16:creationId xmlns:a16="http://schemas.microsoft.com/office/drawing/2014/main" id="{173D14FE-1EC1-7444-96A2-097B185D0BC3}"/>
              </a:ext>
            </a:extLst>
          </p:cNvPr>
          <p:cNvSpPr>
            <a:spLocks noGrp="1"/>
          </p:cNvSpPr>
          <p:nvPr>
            <p:ph type="title" hasCustomPrompt="1"/>
          </p:nvPr>
        </p:nvSpPr>
        <p:spPr>
          <a:xfrm>
            <a:off x="438151" y="146304"/>
            <a:ext cx="11315699" cy="604865"/>
          </a:xfrm>
          <a:prstGeom prst="rect">
            <a:avLst/>
          </a:prstGeom>
        </p:spPr>
        <p:txBody>
          <a:bodyPr vert="horz" lIns="0" tIns="0" rIns="0" bIns="0" rtlCol="0" anchor="ctr">
            <a:noAutofit/>
          </a:bodyPr>
          <a:lstStyle>
            <a:lvl1pPr algn="ctr">
              <a:defRPr baseline="0">
                <a:solidFill>
                  <a:schemeClr val="bg1"/>
                </a:solidFill>
                <a:latin typeface="Calibri" panose="020F0502020204030204" pitchFamily="34" charset="0"/>
              </a:defRPr>
            </a:lvl1pPr>
          </a:lstStyle>
          <a:p>
            <a:r>
              <a:rPr lang="en-US"/>
              <a:t>Click to edit title</a:t>
            </a:r>
          </a:p>
        </p:txBody>
      </p:sp>
      <p:sp>
        <p:nvSpPr>
          <p:cNvPr id="16" name="Text Placeholder 2">
            <a:extLst>
              <a:ext uri="{FF2B5EF4-FFF2-40B4-BE49-F238E27FC236}">
                <a16:creationId xmlns:a16="http://schemas.microsoft.com/office/drawing/2014/main" id="{F8356DB8-E15C-5E4A-87E7-DB0988E86208}"/>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4">
            <a:extLst>
              <a:ext uri="{FF2B5EF4-FFF2-40B4-BE49-F238E27FC236}">
                <a16:creationId xmlns:a16="http://schemas.microsoft.com/office/drawing/2014/main" id="{5D3C88D7-F345-0A47-AA40-A7C11EB2298A}"/>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
        <p:nvSpPr>
          <p:cNvPr id="6" name="Slide Number Placeholder 1">
            <a:extLst>
              <a:ext uri="{FF2B5EF4-FFF2-40B4-BE49-F238E27FC236}">
                <a16:creationId xmlns:a16="http://schemas.microsoft.com/office/drawing/2014/main" id="{66A3D480-BE56-2146-A9B1-0D087C7661D8}"/>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lgn="r"/>
              <a:t>‹#›</a:t>
            </a:fld>
            <a:endParaRPr lang="en-US"/>
          </a:p>
        </p:txBody>
      </p:sp>
    </p:spTree>
    <p:extLst>
      <p:ext uri="{BB962C8B-B14F-4D97-AF65-F5344CB8AC3E}">
        <p14:creationId xmlns:p14="http://schemas.microsoft.com/office/powerpoint/2010/main" val="1996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CEF403-3361-4041-ABF3-7C3DD306EE00}"/>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84CECAFE-CD26-D948-A2DC-09313FD9E239}"/>
              </a:ext>
            </a:extLst>
          </p:cNvPr>
          <p:cNvSpPr>
            <a:spLocks noGrp="1"/>
          </p:cNvSpPr>
          <p:nvPr>
            <p:ph type="title" hasCustomPrompt="1"/>
          </p:nvPr>
        </p:nvSpPr>
        <p:spPr>
          <a:xfrm>
            <a:off x="457201" y="146304"/>
            <a:ext cx="11287124" cy="604865"/>
          </a:xfrm>
          <a:prstGeom prst="rect">
            <a:avLst/>
          </a:prstGeom>
        </p:spPr>
        <p:txBody>
          <a:bodyPr vert="horz" lIns="0" tIns="0" rIns="0" bIns="0" rtlCol="0" anchor="ctr">
            <a:noAutofit/>
          </a:bodyPr>
          <a:lstStyle>
            <a:lvl1pPr algn="ctr">
              <a:defRPr sz="3200" baseline="0">
                <a:solidFill>
                  <a:schemeClr val="tx1"/>
                </a:solidFill>
                <a:latin typeface="Calibri" panose="020F0502020204030204" pitchFamily="34" charset="0"/>
              </a:defRPr>
            </a:lvl1pPr>
          </a:lstStyle>
          <a:p>
            <a:r>
              <a:rPr lang="en-US"/>
              <a:t>Click to edit title</a:t>
            </a:r>
          </a:p>
        </p:txBody>
      </p:sp>
      <p:sp>
        <p:nvSpPr>
          <p:cNvPr id="8" name="Footer Placeholder 4">
            <a:extLst>
              <a:ext uri="{FF2B5EF4-FFF2-40B4-BE49-F238E27FC236}">
                <a16:creationId xmlns:a16="http://schemas.microsoft.com/office/drawing/2014/main" id="{F0CB4A54-C8AB-0C46-B0CE-62294C89BF29}"/>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
        <p:nvSpPr>
          <p:cNvPr id="9" name="TextBox 8">
            <a:extLst>
              <a:ext uri="{FF2B5EF4-FFF2-40B4-BE49-F238E27FC236}">
                <a16:creationId xmlns:a16="http://schemas.microsoft.com/office/drawing/2014/main" id="{D499C817-0AD4-6F46-878E-977FCA434A78}"/>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52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l="100000" r="100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F3F82-B91F-BE45-A455-EE81F9F48781}"/>
              </a:ext>
            </a:extLst>
          </p:cNvPr>
          <p:cNvPicPr>
            <a:picLocks noChangeAspect="1"/>
          </p:cNvPicPr>
          <p:nvPr userDrawn="1"/>
        </p:nvPicPr>
        <p:blipFill>
          <a:blip r:embed="rId17"/>
          <a:stretch>
            <a:fillRect/>
          </a:stretch>
        </p:blipFill>
        <p:spPr>
          <a:xfrm>
            <a:off x="0" y="0"/>
            <a:ext cx="12188952" cy="914171"/>
          </a:xfrm>
          <a:prstGeom prst="rect">
            <a:avLst/>
          </a:prstGeom>
        </p:spPr>
      </p:pic>
      <p:sp>
        <p:nvSpPr>
          <p:cNvPr id="11" name="Footer Placeholder 4">
            <a:extLst>
              <a:ext uri="{FF2B5EF4-FFF2-40B4-BE49-F238E27FC236}">
                <a16:creationId xmlns:a16="http://schemas.microsoft.com/office/drawing/2014/main" id="{3CCAA552-1C24-CD40-95BB-B50DECA3971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p>
        </p:txBody>
      </p:sp>
      <p:sp>
        <p:nvSpPr>
          <p:cNvPr id="2" name="Slide Number Placeholder 1">
            <a:extLst>
              <a:ext uri="{FF2B5EF4-FFF2-40B4-BE49-F238E27FC236}">
                <a16:creationId xmlns:a16="http://schemas.microsoft.com/office/drawing/2014/main" id="{C9CBF982-BE2A-0549-BE12-C196BD81F88A}"/>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lgn="r"/>
              <a:t>‹#›</a:t>
            </a:fld>
            <a:endParaRPr lang="en-US"/>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05" r:id="rId3"/>
    <p:sldLayoutId id="2147483706" r:id="rId4"/>
    <p:sldLayoutId id="2147483717" r:id="rId5"/>
    <p:sldLayoutId id="2147483672" r:id="rId6"/>
    <p:sldLayoutId id="2147483738" r:id="rId7"/>
    <p:sldLayoutId id="2147483739" r:id="rId8"/>
    <p:sldLayoutId id="2147483736" r:id="rId9"/>
    <p:sldLayoutId id="2147483699" r:id="rId10"/>
    <p:sldLayoutId id="2147483669" r:id="rId11"/>
    <p:sldLayoutId id="2147483786" r:id="rId12"/>
    <p:sldLayoutId id="2147483760" r:id="rId13"/>
    <p:sldLayoutId id="2147483787" r:id="rId14"/>
  </p:sldLayoutIdLst>
  <p:hf sldNum="0" hdr="0" dt="0"/>
  <p:txStyles>
    <p:titleStyle>
      <a:lvl1pPr algn="l" defTabSz="609585" rtl="0" eaLnBrk="1" latinLnBrk="0" hangingPunct="1">
        <a:spcBef>
          <a:spcPct val="0"/>
        </a:spcBef>
        <a:buNone/>
        <a:defRPr sz="3200" b="0" kern="1200">
          <a:solidFill>
            <a:schemeClr val="bg1"/>
          </a:solidFill>
          <a:latin typeface="Rockwell" panose="02060603020205020403" pitchFamily="18" charset="77"/>
          <a:ea typeface="+mj-ea"/>
          <a:cs typeface="+mj-cs"/>
        </a:defRPr>
      </a:lvl1pPr>
    </p:titleStyle>
    <p:bodyStyle>
      <a:lvl1pPr marL="230712" indent="-230712" algn="l" defTabSz="609585" rtl="0" eaLnBrk="1" latinLnBrk="0" hangingPunct="1">
        <a:spcBef>
          <a:spcPts val="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1pPr>
      <a:lvl2pPr marL="455073" indent="-224361" algn="l" defTabSz="609585" rtl="0" eaLnBrk="1" latinLnBrk="0" hangingPunct="1">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83667" indent="-228594" algn="l" defTabSz="609585" rtl="0" eaLnBrk="1" latinLnBrk="0" hangingPunct="1">
        <a:spcBef>
          <a:spcPts val="0"/>
        </a:spcBef>
        <a:buFont typeface="Arial" panose="020B0604020202020204" pitchFamily="34" charset="0"/>
        <a:buChar char="»"/>
        <a:defRPr sz="2133" kern="1200">
          <a:solidFill>
            <a:schemeClr val="tx1"/>
          </a:solidFill>
          <a:latin typeface="Calibri" panose="020F0502020204030204" pitchFamily="34" charset="0"/>
          <a:ea typeface="+mn-ea"/>
          <a:cs typeface="Calibri" panose="020F0502020204030204" pitchFamily="34" charset="0"/>
        </a:defRPr>
      </a:lvl3pPr>
      <a:lvl4pPr marL="916494" indent="-232828"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4pPr>
      <a:lvl5pPr marL="1145089" indent="-228594"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56" userDrawn="1">
          <p15:clr>
            <a:srgbClr val="F26B43"/>
          </p15:clr>
        </p15:guide>
        <p15:guide id="4" orient="horz" pos="4104" userDrawn="1">
          <p15:clr>
            <a:srgbClr val="F26B43"/>
          </p15:clr>
        </p15:guide>
        <p15:guide id="5"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7B2ECE6-15CF-B8B6-7A48-FA0CA9A9E3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0638" y="0"/>
            <a:ext cx="7695362" cy="6855004"/>
          </a:xfrm>
          <a:prstGeom prst="rect">
            <a:avLst/>
          </a:prstGeom>
        </p:spPr>
      </p:pic>
      <p:sp>
        <p:nvSpPr>
          <p:cNvPr id="9" name="Rectangle 8">
            <a:extLst>
              <a:ext uri="{FF2B5EF4-FFF2-40B4-BE49-F238E27FC236}">
                <a16:creationId xmlns:a16="http://schemas.microsoft.com/office/drawing/2014/main" id="{3A1B5E40-6909-4491-BA3A-CE44C1DA6857}"/>
              </a:ext>
            </a:extLst>
          </p:cNvPr>
          <p:cNvSpPr/>
          <p:nvPr/>
        </p:nvSpPr>
        <p:spPr>
          <a:xfrm>
            <a:off x="4699000" y="0"/>
            <a:ext cx="6946900" cy="6858000"/>
          </a:xfrm>
          <a:prstGeom prst="rect">
            <a:avLst/>
          </a:prstGeom>
          <a:gradFill flip="none" rotWithShape="1">
            <a:gsLst>
              <a:gs pos="0">
                <a:schemeClr val="bg1"/>
              </a:gs>
              <a:gs pos="100000">
                <a:srgbClr val="F5FD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AC05DF0-538A-4E88-9C91-D202EDF280F5}"/>
              </a:ext>
            </a:extLst>
          </p:cNvPr>
          <p:cNvSpPr>
            <a:spLocks noGrp="1"/>
          </p:cNvSpPr>
          <p:nvPr>
            <p:ph type="subTitle" idx="1"/>
          </p:nvPr>
        </p:nvSpPr>
        <p:spPr>
          <a:xfrm>
            <a:off x="691718" y="2638835"/>
            <a:ext cx="8221116" cy="1752599"/>
          </a:xfrm>
        </p:spPr>
        <p:txBody>
          <a:bodyPr lIns="91440" tIns="45720" rIns="91440" bIns="45720" anchor="t"/>
          <a:lstStyle/>
          <a:p>
            <a:r>
              <a:rPr lang="en-US" sz="1800" b="0" dirty="0">
                <a:solidFill>
                  <a:schemeClr val="tx2"/>
                </a:solidFill>
                <a:latin typeface="Calibri"/>
                <a:cs typeface="Calibri"/>
              </a:rPr>
              <a:t>CMBG Conference - June 2023</a:t>
            </a:r>
          </a:p>
          <a:p>
            <a:endParaRPr lang="en-US" sz="1800" b="0" dirty="0">
              <a:solidFill>
                <a:schemeClr val="tx2"/>
              </a:solidFill>
              <a:latin typeface="Calibri"/>
              <a:cs typeface="Calibri"/>
            </a:endParaRPr>
          </a:p>
          <a:p>
            <a:r>
              <a:rPr lang="en-US" sz="1800" b="0" dirty="0">
                <a:solidFill>
                  <a:schemeClr val="tx2"/>
                </a:solidFill>
                <a:latin typeface="Calibri"/>
                <a:cs typeface="Calibri"/>
              </a:rPr>
              <a:t>Presented by: Andrew Neal &amp; Cory Murray </a:t>
            </a:r>
            <a:endParaRPr lang="en-US" sz="1600" b="0" dirty="0">
              <a:solidFill>
                <a:schemeClr val="tx2"/>
              </a:solidFill>
            </a:endParaRPr>
          </a:p>
        </p:txBody>
      </p:sp>
      <p:sp>
        <p:nvSpPr>
          <p:cNvPr id="6" name="Title 5">
            <a:extLst>
              <a:ext uri="{FF2B5EF4-FFF2-40B4-BE49-F238E27FC236}">
                <a16:creationId xmlns:a16="http://schemas.microsoft.com/office/drawing/2014/main" id="{4D3B4206-2250-7B45-BFBF-3854BDA9B939}"/>
              </a:ext>
            </a:extLst>
          </p:cNvPr>
          <p:cNvSpPr>
            <a:spLocks noGrp="1"/>
          </p:cNvSpPr>
          <p:nvPr>
            <p:ph type="ctrTitle"/>
          </p:nvPr>
        </p:nvSpPr>
        <p:spPr/>
        <p:txBody>
          <a:bodyPr lIns="91440" tIns="45720" rIns="91440" bIns="45720" anchor="b"/>
          <a:lstStyle/>
          <a:p>
            <a:br>
              <a:rPr lang="en-US" sz="5400" dirty="0"/>
            </a:br>
            <a:br>
              <a:rPr lang="en-US" sz="5400" dirty="0"/>
            </a:br>
            <a:br>
              <a:rPr lang="en-US" sz="5400" dirty="0"/>
            </a:br>
            <a:br>
              <a:rPr lang="en-US" sz="5400" dirty="0"/>
            </a:br>
            <a:r>
              <a:rPr lang="en-US" sz="5400" dirty="0">
                <a:solidFill>
                  <a:schemeClr val="tx2"/>
                </a:solidFill>
                <a:latin typeface="Calibri Light"/>
                <a:cs typeface="Calibri Light"/>
              </a:rPr>
              <a:t>Plant Vogtle 3 &amp; 4 Update</a:t>
            </a:r>
          </a:p>
        </p:txBody>
      </p:sp>
    </p:spTree>
    <p:extLst>
      <p:ext uri="{BB962C8B-B14F-4D97-AF65-F5344CB8AC3E}">
        <p14:creationId xmlns:p14="http://schemas.microsoft.com/office/powerpoint/2010/main" val="382448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4179606"/>
          </a:xfrm>
        </p:spPr>
        <p:txBody>
          <a:bodyPr/>
          <a:lstStyle/>
          <a:p>
            <a:r>
              <a:rPr lang="en-US" sz="2000" b="0" i="0" dirty="0">
                <a:solidFill>
                  <a:srgbClr val="3C3C3C"/>
                </a:solidFill>
                <a:effectLst/>
                <a:latin typeface="+mn-lt"/>
              </a:rPr>
              <a:t>SNC uses the NMP-ES-095 procedure as the interface for IP-ENG-001, the Industry Standard Design Change Process</a:t>
            </a:r>
          </a:p>
          <a:p>
            <a:pPr marL="0" indent="0">
              <a:buNone/>
            </a:pPr>
            <a:endParaRPr lang="en-US" sz="2000" b="0" i="0" dirty="0">
              <a:solidFill>
                <a:srgbClr val="3C3C3C"/>
              </a:solidFill>
              <a:effectLst/>
              <a:latin typeface="+mn-lt"/>
            </a:endParaRPr>
          </a:p>
          <a:p>
            <a:r>
              <a:rPr lang="en-US" sz="2000" dirty="0">
                <a:solidFill>
                  <a:srgbClr val="3C3C3C"/>
                </a:solidFill>
                <a:latin typeface="+mn-lt"/>
              </a:rPr>
              <a:t>It was anticipated that use of the Standard Design Change Process would not be feasible for the plant startup transitional period due to sheer number of required changes needed and tight turnaround time</a:t>
            </a:r>
          </a:p>
          <a:p>
            <a:endParaRPr lang="en-US" sz="2000" dirty="0">
              <a:solidFill>
                <a:srgbClr val="3C3C3C"/>
              </a:solidFill>
              <a:latin typeface="+mn-lt"/>
            </a:endParaRPr>
          </a:p>
          <a:p>
            <a:r>
              <a:rPr lang="en-US" sz="2000" dirty="0">
                <a:solidFill>
                  <a:srgbClr val="3C3C3C"/>
                </a:solidFill>
                <a:latin typeface="+mn-lt"/>
              </a:rPr>
              <a:t>SNC Design Engineering proactively created the B-GEN-ENG-038 design change process to cover the gap between DATO and Commercial Operation Declaration (COD)</a:t>
            </a:r>
            <a:endParaRPr lang="en-US" sz="2000" dirty="0">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dirty="0"/>
              <a:t>Creating a New Design Change Process</a:t>
            </a:r>
          </a:p>
        </p:txBody>
      </p:sp>
    </p:spTree>
    <p:extLst>
      <p:ext uri="{BB962C8B-B14F-4D97-AF65-F5344CB8AC3E}">
        <p14:creationId xmlns:p14="http://schemas.microsoft.com/office/powerpoint/2010/main" val="99127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4179606"/>
          </a:xfrm>
        </p:spPr>
        <p:txBody>
          <a:bodyPr/>
          <a:lstStyle/>
          <a:p>
            <a:r>
              <a:rPr lang="en-US" sz="2000" b="0" i="0" dirty="0">
                <a:solidFill>
                  <a:srgbClr val="3C3C3C"/>
                </a:solidFill>
                <a:effectLst/>
                <a:latin typeface="+mn-lt"/>
              </a:rPr>
              <a:t>Hybrid Southern Nuclear/Westinghouse Change Process</a:t>
            </a:r>
          </a:p>
          <a:p>
            <a:endParaRPr lang="en-US" sz="2000" dirty="0">
              <a:solidFill>
                <a:srgbClr val="3C3C3C"/>
              </a:solidFill>
              <a:latin typeface="+mn-lt"/>
            </a:endParaRPr>
          </a:p>
          <a:p>
            <a:r>
              <a:rPr lang="en-US" sz="2000" dirty="0">
                <a:solidFill>
                  <a:srgbClr val="3C3C3C"/>
                </a:solidFill>
                <a:latin typeface="+mn-lt"/>
              </a:rPr>
              <a:t>WEC developed a system within their WNEXUS software that allows SNC to perform Owner’s Acceptance Reviews (OARs) of design products</a:t>
            </a:r>
            <a:endParaRPr lang="en-US" sz="2000" b="0" i="0" dirty="0">
              <a:solidFill>
                <a:srgbClr val="3C3C3C"/>
              </a:solidFill>
              <a:effectLst/>
              <a:latin typeface="+mn-lt"/>
            </a:endParaRPr>
          </a:p>
          <a:p>
            <a:pPr marL="0" indent="0">
              <a:buNone/>
            </a:pPr>
            <a:endParaRPr lang="en-US" sz="2000" b="0" i="0" dirty="0">
              <a:solidFill>
                <a:srgbClr val="3C3C3C"/>
              </a:solidFill>
              <a:effectLst/>
              <a:latin typeface="+mn-lt"/>
            </a:endParaRPr>
          </a:p>
          <a:p>
            <a:r>
              <a:rPr lang="en-US" sz="2000" b="0" i="0" dirty="0">
                <a:solidFill>
                  <a:srgbClr val="3C3C3C"/>
                </a:solidFill>
                <a:effectLst/>
                <a:latin typeface="+mn-lt"/>
              </a:rPr>
              <a:t>Allows the use of CMISDP (Configuration Management Interface - Standard Design Process) software </a:t>
            </a:r>
            <a:r>
              <a:rPr lang="en-US" sz="2000" dirty="0">
                <a:solidFill>
                  <a:srgbClr val="3C3C3C"/>
                </a:solidFill>
                <a:latin typeface="+mn-lt"/>
              </a:rPr>
              <a:t>t</a:t>
            </a:r>
            <a:r>
              <a:rPr lang="en-US" sz="2000" b="0" i="0" dirty="0">
                <a:solidFill>
                  <a:srgbClr val="3C3C3C"/>
                </a:solidFill>
                <a:effectLst/>
                <a:latin typeface="+mn-lt"/>
              </a:rPr>
              <a:t>o process design changes produced by WEC </a:t>
            </a:r>
            <a:r>
              <a:rPr lang="en-US" sz="2000" dirty="0">
                <a:solidFill>
                  <a:srgbClr val="3C3C3C"/>
                </a:solidFill>
                <a:latin typeface="+mn-lt"/>
              </a:rPr>
              <a:t>within the requirements of Southern Nuclear</a:t>
            </a:r>
          </a:p>
          <a:p>
            <a:pPr marL="0" indent="0">
              <a:buNone/>
            </a:pPr>
            <a:endParaRPr lang="en-US" sz="2000" b="0" i="0" dirty="0">
              <a:solidFill>
                <a:srgbClr val="3C3C3C"/>
              </a:solidFill>
              <a:effectLst/>
              <a:latin typeface="+mn-lt"/>
            </a:endParaRPr>
          </a:p>
          <a:p>
            <a:r>
              <a:rPr lang="en-US" sz="2000" dirty="0">
                <a:solidFill>
                  <a:srgbClr val="3C3C3C"/>
                </a:solidFill>
                <a:latin typeface="+mn-lt"/>
              </a:rPr>
              <a:t>Utilizes Westinghouse’s design change process, qualifications, quality assurance and years of expertise to produce needed design changes to supplement SNC in-house design changes</a:t>
            </a:r>
          </a:p>
          <a:p>
            <a:pPr marL="0" indent="0">
              <a:buNone/>
            </a:pPr>
            <a:endParaRPr lang="en-US" sz="2000" dirty="0">
              <a:solidFill>
                <a:srgbClr val="3C3C3C"/>
              </a:solidFill>
              <a:latin typeface="+mn-lt"/>
            </a:endParaRPr>
          </a:p>
          <a:p>
            <a:r>
              <a:rPr lang="en-US" sz="2000" dirty="0">
                <a:solidFill>
                  <a:srgbClr val="3C3C3C"/>
                </a:solidFill>
                <a:latin typeface="+mn-lt"/>
              </a:rPr>
              <a:t>Sunsets at Unit 4 COD; Vogtle 3&amp;4 will begin using NMP-ES-095 at that time</a:t>
            </a:r>
          </a:p>
          <a:p>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sz="3200" dirty="0">
                <a:solidFill>
                  <a:srgbClr val="3C3C3C"/>
                </a:solidFill>
                <a:latin typeface="+mn-lt"/>
              </a:rPr>
              <a:t>B-GEN-ENG-038 </a:t>
            </a:r>
            <a:r>
              <a:rPr lang="en-US" dirty="0"/>
              <a:t>Change Process Overview</a:t>
            </a:r>
          </a:p>
        </p:txBody>
      </p:sp>
    </p:spTree>
    <p:extLst>
      <p:ext uri="{BB962C8B-B14F-4D97-AF65-F5344CB8AC3E}">
        <p14:creationId xmlns:p14="http://schemas.microsoft.com/office/powerpoint/2010/main" val="384857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4179606"/>
          </a:xfrm>
        </p:spPr>
        <p:txBody>
          <a:bodyPr/>
          <a:lstStyle/>
          <a:p>
            <a:r>
              <a:rPr lang="en-US" sz="2000" dirty="0">
                <a:solidFill>
                  <a:srgbClr val="3C3C3C"/>
                </a:solidFill>
                <a:latin typeface="+mn-lt"/>
              </a:rPr>
              <a:t>Process has worked successfully for Design Engineering to meet the demands of the plant during startup</a:t>
            </a:r>
          </a:p>
          <a:p>
            <a:endParaRPr lang="en-US" sz="2000" dirty="0">
              <a:solidFill>
                <a:srgbClr val="3C3C3C"/>
              </a:solidFill>
              <a:latin typeface="+mn-lt"/>
            </a:endParaRPr>
          </a:p>
          <a:p>
            <a:r>
              <a:rPr lang="en-US" sz="2000" dirty="0">
                <a:solidFill>
                  <a:srgbClr val="3C3C3C"/>
                </a:solidFill>
                <a:latin typeface="+mn-lt"/>
              </a:rPr>
              <a:t>The new process was used to create over 450 changes since DATO (completed or currently in-process)</a:t>
            </a:r>
          </a:p>
          <a:p>
            <a:endParaRPr lang="en-US" sz="2000" dirty="0">
              <a:solidFill>
                <a:srgbClr val="3C3C3C"/>
              </a:solidFill>
              <a:latin typeface="+mn-lt"/>
            </a:endParaRPr>
          </a:p>
          <a:p>
            <a:r>
              <a:rPr lang="en-US" sz="2000" dirty="0">
                <a:solidFill>
                  <a:srgbClr val="3C3C3C"/>
                </a:solidFill>
                <a:latin typeface="+mn-lt"/>
              </a:rPr>
              <a:t>New Design Engineers were able to get design qualified and experience for post-COD</a:t>
            </a:r>
          </a:p>
          <a:p>
            <a:endParaRPr lang="en-US" sz="2000" dirty="0">
              <a:solidFill>
                <a:srgbClr val="3C3C3C"/>
              </a:solidFill>
              <a:latin typeface="+mn-lt"/>
            </a:endParaRPr>
          </a:p>
          <a:p>
            <a:endParaRPr lang="en-US" sz="2000" dirty="0">
              <a:solidFill>
                <a:srgbClr val="3C3C3C"/>
              </a:solidFill>
              <a:latin typeface="+mn-lt"/>
            </a:endParaRPr>
          </a:p>
          <a:p>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sz="3200" dirty="0">
                <a:solidFill>
                  <a:srgbClr val="3C3C3C"/>
                </a:solidFill>
                <a:latin typeface="+mn-lt"/>
              </a:rPr>
              <a:t>B-GEN-ENG-038 </a:t>
            </a:r>
            <a:r>
              <a:rPr lang="en-US" dirty="0"/>
              <a:t>Results</a:t>
            </a:r>
          </a:p>
        </p:txBody>
      </p:sp>
      <p:pic>
        <p:nvPicPr>
          <p:cNvPr id="2" name="Picture 1">
            <a:extLst>
              <a:ext uri="{FF2B5EF4-FFF2-40B4-BE49-F238E27FC236}">
                <a16:creationId xmlns:a16="http://schemas.microsoft.com/office/drawing/2014/main" id="{DE39F14B-526C-9A3A-6A2B-FEA254D29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4974" y="3053779"/>
            <a:ext cx="5366921" cy="3577947"/>
          </a:xfrm>
          <a:prstGeom prst="rect">
            <a:avLst/>
          </a:prstGeom>
        </p:spPr>
      </p:pic>
    </p:spTree>
    <p:extLst>
      <p:ext uri="{BB962C8B-B14F-4D97-AF65-F5344CB8AC3E}">
        <p14:creationId xmlns:p14="http://schemas.microsoft.com/office/powerpoint/2010/main" val="334826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19536" y="1334502"/>
            <a:ext cx="11425893" cy="4179606"/>
          </a:xfrm>
        </p:spPr>
        <p:txBody>
          <a:bodyPr/>
          <a:lstStyle/>
          <a:p>
            <a:endParaRPr lang="en-US" sz="2000" dirty="0">
              <a:solidFill>
                <a:srgbClr val="3C3C3C"/>
              </a:solidFill>
              <a:latin typeface="+mn-lt"/>
            </a:endParaRPr>
          </a:p>
          <a:p>
            <a:endParaRPr lang="en-US" sz="2000" dirty="0">
              <a:solidFill>
                <a:srgbClr val="3C3C3C"/>
              </a:solidFill>
              <a:latin typeface="+mn-lt"/>
            </a:endParaRPr>
          </a:p>
          <a:p>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2136155" y="5354176"/>
            <a:ext cx="5613154" cy="474122"/>
          </a:xfrm>
        </p:spPr>
        <p:txBody>
          <a:bodyPr/>
          <a:lstStyle/>
          <a:p>
            <a:r>
              <a:rPr lang="en-US" sz="1600" b="1" dirty="0">
                <a:solidFill>
                  <a:srgbClr val="3C3C3C"/>
                </a:solidFill>
                <a:latin typeface="+mn-lt"/>
              </a:rPr>
              <a:t>*completed or currently in-process, temporary modifications included (25% of total DCP, DECPs, and CCPs)</a:t>
            </a:r>
          </a:p>
          <a:p>
            <a:endParaRPr lang="en-US" dirty="0">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sz="3200" dirty="0">
                <a:solidFill>
                  <a:srgbClr val="3C3C3C"/>
                </a:solidFill>
                <a:latin typeface="+mn-lt"/>
              </a:rPr>
              <a:t>Design Change Breakdown</a:t>
            </a:r>
            <a:endParaRPr lang="en-US" dirty="0"/>
          </a:p>
        </p:txBody>
      </p:sp>
      <p:graphicFrame>
        <p:nvGraphicFramePr>
          <p:cNvPr id="2" name="Table 2">
            <a:extLst>
              <a:ext uri="{FF2B5EF4-FFF2-40B4-BE49-F238E27FC236}">
                <a16:creationId xmlns:a16="http://schemas.microsoft.com/office/drawing/2014/main" id="{DDC56AFC-B80C-C591-6AB6-92F9C8E3FEF0}"/>
              </a:ext>
            </a:extLst>
          </p:cNvPr>
          <p:cNvGraphicFramePr>
            <a:graphicFrameLocks noGrp="1"/>
          </p:cNvGraphicFramePr>
          <p:nvPr>
            <p:extLst>
              <p:ext uri="{D42A27DB-BD31-4B8C-83A1-F6EECF244321}">
                <p14:modId xmlns:p14="http://schemas.microsoft.com/office/powerpoint/2010/main" val="3272070331"/>
              </p:ext>
            </p:extLst>
          </p:nvPr>
        </p:nvGraphicFramePr>
        <p:xfrm>
          <a:off x="2032000" y="1722843"/>
          <a:ext cx="8128000" cy="2743200"/>
        </p:xfrm>
        <a:graphic>
          <a:graphicData uri="http://schemas.openxmlformats.org/drawingml/2006/table">
            <a:tbl>
              <a:tblPr firstRow="1" bandRow="1">
                <a:tableStyleId>{5C22544A-7EE6-4342-B048-85BDC9FD1C3A}</a:tableStyleId>
              </a:tblPr>
              <a:tblGrid>
                <a:gridCol w="3489911">
                  <a:extLst>
                    <a:ext uri="{9D8B030D-6E8A-4147-A177-3AD203B41FA5}">
                      <a16:colId xmlns:a16="http://schemas.microsoft.com/office/drawing/2014/main" val="2849482647"/>
                    </a:ext>
                  </a:extLst>
                </a:gridCol>
                <a:gridCol w="4638089">
                  <a:extLst>
                    <a:ext uri="{9D8B030D-6E8A-4147-A177-3AD203B41FA5}">
                      <a16:colId xmlns:a16="http://schemas.microsoft.com/office/drawing/2014/main" val="3943587729"/>
                    </a:ext>
                  </a:extLst>
                </a:gridCol>
              </a:tblGrid>
              <a:tr h="370840">
                <a:tc>
                  <a:txBody>
                    <a:bodyPr/>
                    <a:lstStyle/>
                    <a:p>
                      <a:pPr algn="ctr"/>
                      <a:r>
                        <a:rPr lang="en-US" dirty="0"/>
                        <a:t>Change Type</a:t>
                      </a:r>
                    </a:p>
                  </a:txBody>
                  <a:tcPr/>
                </a:tc>
                <a:tc>
                  <a:txBody>
                    <a:bodyPr/>
                    <a:lstStyle/>
                    <a:p>
                      <a:pPr algn="ctr"/>
                      <a:r>
                        <a:rPr lang="en-US" dirty="0"/>
                        <a:t>Approximate Number of Changes*</a:t>
                      </a:r>
                    </a:p>
                  </a:txBody>
                  <a:tcPr/>
                </a:tc>
                <a:extLst>
                  <a:ext uri="{0D108BD9-81ED-4DB2-BD59-A6C34878D82A}">
                    <a16:rowId xmlns:a16="http://schemas.microsoft.com/office/drawing/2014/main" val="3562896091"/>
                  </a:ext>
                </a:extLst>
              </a:tr>
              <a:tr h="370840">
                <a:tc>
                  <a:txBody>
                    <a:bodyPr/>
                    <a:lstStyle/>
                    <a:p>
                      <a:r>
                        <a:rPr lang="en-US" dirty="0"/>
                        <a:t>DCPs</a:t>
                      </a:r>
                    </a:p>
                  </a:txBody>
                  <a:tcPr/>
                </a:tc>
                <a:tc>
                  <a:txBody>
                    <a:bodyPr/>
                    <a:lstStyle/>
                    <a:p>
                      <a:r>
                        <a:rPr lang="en-US" dirty="0"/>
                        <a:t>156</a:t>
                      </a:r>
                    </a:p>
                  </a:txBody>
                  <a:tcPr/>
                </a:tc>
                <a:extLst>
                  <a:ext uri="{0D108BD9-81ED-4DB2-BD59-A6C34878D82A}">
                    <a16:rowId xmlns:a16="http://schemas.microsoft.com/office/drawing/2014/main" val="1876002398"/>
                  </a:ext>
                </a:extLst>
              </a:tr>
              <a:tr h="370840">
                <a:tc>
                  <a:txBody>
                    <a:bodyPr/>
                    <a:lstStyle/>
                    <a:p>
                      <a:r>
                        <a:rPr lang="en-US" dirty="0"/>
                        <a:t>DECPs</a:t>
                      </a:r>
                    </a:p>
                  </a:txBody>
                  <a:tcPr/>
                </a:tc>
                <a:tc>
                  <a:txBody>
                    <a:bodyPr/>
                    <a:lstStyle/>
                    <a:p>
                      <a:r>
                        <a:rPr lang="en-US" dirty="0"/>
                        <a:t>38</a:t>
                      </a:r>
                    </a:p>
                  </a:txBody>
                  <a:tcPr/>
                </a:tc>
                <a:extLst>
                  <a:ext uri="{0D108BD9-81ED-4DB2-BD59-A6C34878D82A}">
                    <a16:rowId xmlns:a16="http://schemas.microsoft.com/office/drawing/2014/main" val="792056417"/>
                  </a:ext>
                </a:extLst>
              </a:tr>
              <a:tr h="370840">
                <a:tc>
                  <a:txBody>
                    <a:bodyPr/>
                    <a:lstStyle/>
                    <a:p>
                      <a:r>
                        <a:rPr lang="en-US" dirty="0"/>
                        <a:t>CCPs</a:t>
                      </a:r>
                    </a:p>
                  </a:txBody>
                  <a:tcPr/>
                </a:tc>
                <a:tc>
                  <a:txBody>
                    <a:bodyPr/>
                    <a:lstStyle/>
                    <a:p>
                      <a:r>
                        <a:rPr lang="en-US" dirty="0"/>
                        <a:t>47</a:t>
                      </a:r>
                    </a:p>
                  </a:txBody>
                  <a:tcPr/>
                </a:tc>
                <a:extLst>
                  <a:ext uri="{0D108BD9-81ED-4DB2-BD59-A6C34878D82A}">
                    <a16:rowId xmlns:a16="http://schemas.microsoft.com/office/drawing/2014/main" val="324318861"/>
                  </a:ext>
                </a:extLst>
              </a:tr>
              <a:tr h="370840">
                <a:tc>
                  <a:txBody>
                    <a:bodyPr/>
                    <a:lstStyle/>
                    <a:p>
                      <a:r>
                        <a:rPr lang="en-US" dirty="0"/>
                        <a:t>DOCs</a:t>
                      </a:r>
                    </a:p>
                  </a:txBody>
                  <a:tcPr/>
                </a:tc>
                <a:tc>
                  <a:txBody>
                    <a:bodyPr/>
                    <a:lstStyle/>
                    <a:p>
                      <a:r>
                        <a:rPr lang="en-US" dirty="0"/>
                        <a:t>137</a:t>
                      </a:r>
                    </a:p>
                  </a:txBody>
                  <a:tcPr/>
                </a:tc>
                <a:extLst>
                  <a:ext uri="{0D108BD9-81ED-4DB2-BD59-A6C34878D82A}">
                    <a16:rowId xmlns:a16="http://schemas.microsoft.com/office/drawing/2014/main" val="463296826"/>
                  </a:ext>
                </a:extLst>
              </a:tr>
              <a:tr h="370840">
                <a:tc>
                  <a:txBody>
                    <a:bodyPr/>
                    <a:lstStyle/>
                    <a:p>
                      <a:r>
                        <a:rPr lang="en-US" dirty="0"/>
                        <a:t>ADCs</a:t>
                      </a:r>
                    </a:p>
                  </a:txBody>
                  <a:tcPr/>
                </a:tc>
                <a:tc>
                  <a:txBody>
                    <a:bodyPr/>
                    <a:lstStyle/>
                    <a:p>
                      <a:r>
                        <a:rPr lang="en-US" dirty="0"/>
                        <a:t>95</a:t>
                      </a:r>
                    </a:p>
                  </a:txBody>
                  <a:tcPr/>
                </a:tc>
                <a:extLst>
                  <a:ext uri="{0D108BD9-81ED-4DB2-BD59-A6C34878D82A}">
                    <a16:rowId xmlns:a16="http://schemas.microsoft.com/office/drawing/2014/main" val="2322805201"/>
                  </a:ext>
                </a:extLst>
              </a:tr>
            </a:tbl>
          </a:graphicData>
        </a:graphic>
      </p:graphicFrame>
    </p:spTree>
    <p:extLst>
      <p:ext uri="{BB962C8B-B14F-4D97-AF65-F5344CB8AC3E}">
        <p14:creationId xmlns:p14="http://schemas.microsoft.com/office/powerpoint/2010/main" val="112286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4179606"/>
          </a:xfrm>
        </p:spPr>
        <p:txBody>
          <a:bodyPr/>
          <a:lstStyle/>
          <a:p>
            <a:pPr marL="0" indent="0">
              <a:buNone/>
            </a:pPr>
            <a:endParaRPr lang="en-US" sz="2000" dirty="0">
              <a:solidFill>
                <a:srgbClr val="3C3C3C"/>
              </a:solidFill>
              <a:latin typeface="+mn-lt"/>
            </a:endParaRPr>
          </a:p>
          <a:p>
            <a:r>
              <a:rPr lang="en-US" sz="2000" dirty="0">
                <a:solidFill>
                  <a:srgbClr val="3C3C3C"/>
                </a:solidFill>
                <a:latin typeface="+mn-lt"/>
              </a:rPr>
              <a:t>All the challenges faced and conquered will ensure a smoother transition for Unit 4</a:t>
            </a:r>
          </a:p>
          <a:p>
            <a:endParaRPr lang="en-US" sz="2000" dirty="0">
              <a:solidFill>
                <a:srgbClr val="3C3C3C"/>
              </a:solidFill>
              <a:latin typeface="+mn-lt"/>
            </a:endParaRPr>
          </a:p>
          <a:p>
            <a:r>
              <a:rPr lang="en-US" sz="2000" dirty="0">
                <a:solidFill>
                  <a:srgbClr val="3C3C3C"/>
                </a:solidFill>
                <a:latin typeface="+mn-lt"/>
              </a:rPr>
              <a:t>Communicating and learning a new process site-wide was challenging, but organizational cooperation and knowledge was strengthened </a:t>
            </a:r>
          </a:p>
          <a:p>
            <a:endParaRPr lang="en-US" sz="2000" dirty="0">
              <a:solidFill>
                <a:srgbClr val="3C3C3C"/>
              </a:solidFill>
              <a:latin typeface="+mn-lt"/>
            </a:endParaRPr>
          </a:p>
          <a:p>
            <a:r>
              <a:rPr lang="en-US" sz="2000" dirty="0">
                <a:solidFill>
                  <a:srgbClr val="3C3C3C"/>
                </a:solidFill>
                <a:latin typeface="+mn-lt"/>
              </a:rPr>
              <a:t>Utilizing a shared software between WEC and SNC to perform design change reviews and signoffs was convenient and efficient;  cut down on back-and-forth draft file delivery </a:t>
            </a:r>
          </a:p>
          <a:p>
            <a:endParaRPr lang="en-US" sz="2000" dirty="0">
              <a:solidFill>
                <a:srgbClr val="3C3C3C"/>
              </a:solidFill>
              <a:latin typeface="+mn-lt"/>
            </a:endParaRPr>
          </a:p>
          <a:p>
            <a:r>
              <a:rPr lang="en-US" sz="2000" dirty="0">
                <a:solidFill>
                  <a:srgbClr val="3C3C3C"/>
                </a:solidFill>
                <a:latin typeface="+mn-lt"/>
              </a:rPr>
              <a:t>Discovered the WEC 50.59 screening process was not adequate for Vogtle 3&amp;4’s specific needs; required SNC design engineering to have a recovery effort to correct this</a:t>
            </a:r>
          </a:p>
          <a:p>
            <a:endParaRPr lang="en-US" sz="2000" dirty="0">
              <a:solidFill>
                <a:srgbClr val="3C3C3C"/>
              </a:solidFill>
              <a:latin typeface="+mn-lt"/>
            </a:endParaRPr>
          </a:p>
          <a:p>
            <a:r>
              <a:rPr lang="en-US" sz="2000" dirty="0">
                <a:solidFill>
                  <a:srgbClr val="3C3C3C"/>
                </a:solidFill>
                <a:latin typeface="+mn-lt"/>
              </a:rPr>
              <a:t>Maintaining design document updates between WEC and SNC was a significant challenge in early stages, but has become a strength</a:t>
            </a:r>
          </a:p>
          <a:p>
            <a:endParaRPr lang="en-US" sz="2000" dirty="0">
              <a:solidFill>
                <a:srgbClr val="3C3C3C"/>
              </a:solidFill>
              <a:latin typeface="+mn-lt"/>
            </a:endParaRPr>
          </a:p>
          <a:p>
            <a:endParaRPr lang="en-US" sz="2000" dirty="0">
              <a:solidFill>
                <a:srgbClr val="3C3C3C"/>
              </a:solidFill>
              <a:latin typeface="+mn-lt"/>
            </a:endParaRPr>
          </a:p>
          <a:p>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sz="3200" dirty="0">
                <a:solidFill>
                  <a:srgbClr val="3C3C3C"/>
                </a:solidFill>
                <a:latin typeface="+mn-lt"/>
              </a:rPr>
              <a:t>Challenges and Lessons Learned </a:t>
            </a:r>
            <a:endParaRPr lang="en-US" dirty="0"/>
          </a:p>
        </p:txBody>
      </p:sp>
    </p:spTree>
    <p:extLst>
      <p:ext uri="{BB962C8B-B14F-4D97-AF65-F5344CB8AC3E}">
        <p14:creationId xmlns:p14="http://schemas.microsoft.com/office/powerpoint/2010/main" val="69991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73A33-1DDE-4CB8-8664-93D737799723}"/>
              </a:ext>
            </a:extLst>
          </p:cNvPr>
          <p:cNvSpPr>
            <a:spLocks noGrp="1"/>
          </p:cNvSpPr>
          <p:nvPr>
            <p:ph type="ctrTitle"/>
          </p:nvPr>
        </p:nvSpPr>
        <p:spPr>
          <a:xfrm>
            <a:off x="654432" y="522902"/>
            <a:ext cx="10883136" cy="1328907"/>
          </a:xfrm>
        </p:spPr>
        <p:txBody>
          <a:bodyPr/>
          <a:lstStyle/>
          <a:p>
            <a:pPr algn="ctr"/>
            <a:r>
              <a:rPr lang="en-US" sz="6000" dirty="0"/>
              <a:t>Questions?</a:t>
            </a:r>
          </a:p>
        </p:txBody>
      </p:sp>
      <p:sp>
        <p:nvSpPr>
          <p:cNvPr id="4" name="Footer Placeholder 3">
            <a:extLst>
              <a:ext uri="{FF2B5EF4-FFF2-40B4-BE49-F238E27FC236}">
                <a16:creationId xmlns:a16="http://schemas.microsoft.com/office/drawing/2014/main" id="{2DE75EB9-EADA-4E94-881F-6E366C2FC459}"/>
              </a:ext>
            </a:extLst>
          </p:cNvPr>
          <p:cNvSpPr>
            <a:spLocks noGrp="1"/>
          </p:cNvSpPr>
          <p:nvPr>
            <p:ph type="ftr" sz="quarter" idx="3"/>
          </p:nvPr>
        </p:nvSpPr>
        <p:spPr/>
        <p:txBody>
          <a:bodyPr/>
          <a:lstStyle/>
          <a:p>
            <a:endParaRPr lang="en-US">
              <a:solidFill>
                <a:schemeClr val="bg1"/>
              </a:solidFill>
            </a:endParaRPr>
          </a:p>
        </p:txBody>
      </p:sp>
      <p:pic>
        <p:nvPicPr>
          <p:cNvPr id="2" name="Picture 1">
            <a:extLst>
              <a:ext uri="{FF2B5EF4-FFF2-40B4-BE49-F238E27FC236}">
                <a16:creationId xmlns:a16="http://schemas.microsoft.com/office/drawing/2014/main" id="{3BD60D04-3909-736F-1B3B-CF64EDE715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3541" y="1980457"/>
            <a:ext cx="5244918" cy="3496612"/>
          </a:xfrm>
          <a:prstGeom prst="rect">
            <a:avLst/>
          </a:prstGeom>
        </p:spPr>
      </p:pic>
    </p:spTree>
    <p:extLst>
      <p:ext uri="{BB962C8B-B14F-4D97-AF65-F5344CB8AC3E}">
        <p14:creationId xmlns:p14="http://schemas.microsoft.com/office/powerpoint/2010/main" val="193796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70DFD9-CD09-76AB-AF52-8811941559F1}"/>
              </a:ext>
            </a:extLst>
          </p:cNvPr>
          <p:cNvSpPr>
            <a:spLocks noGrp="1"/>
          </p:cNvSpPr>
          <p:nvPr>
            <p:ph type="ftr" sz="quarter" idx="3"/>
          </p:nvPr>
        </p:nvSpPr>
        <p:spPr/>
        <p:txBody>
          <a:bodyPr/>
          <a:lstStyle/>
          <a:p>
            <a:endParaRPr lang="en-US" dirty="0">
              <a:solidFill>
                <a:schemeClr val="bg1"/>
              </a:solidFill>
            </a:endParaRPr>
          </a:p>
        </p:txBody>
      </p:sp>
      <p:sp>
        <p:nvSpPr>
          <p:cNvPr id="6" name="Title 5">
            <a:extLst>
              <a:ext uri="{FF2B5EF4-FFF2-40B4-BE49-F238E27FC236}">
                <a16:creationId xmlns:a16="http://schemas.microsoft.com/office/drawing/2014/main" id="{895B6B60-F710-CDA2-280C-BCD5F13BF4AB}"/>
              </a:ext>
            </a:extLst>
          </p:cNvPr>
          <p:cNvSpPr>
            <a:spLocks noGrp="1"/>
          </p:cNvSpPr>
          <p:nvPr>
            <p:ph type="title"/>
          </p:nvPr>
        </p:nvSpPr>
        <p:spPr>
          <a:xfrm>
            <a:off x="461772" y="457200"/>
            <a:ext cx="11311128" cy="604865"/>
          </a:xfrm>
        </p:spPr>
        <p:txBody>
          <a:bodyPr/>
          <a:lstStyle/>
          <a:p>
            <a:r>
              <a:rPr lang="en-US" sz="2000" b="1" dirty="0"/>
              <a:t>Cautionary Note Regarding Forward-Looking Statements</a:t>
            </a:r>
            <a:br>
              <a:rPr lang="en-US" sz="2000" b="1" dirty="0"/>
            </a:br>
            <a:endParaRPr lang="en-US" sz="2000" dirty="0"/>
          </a:p>
        </p:txBody>
      </p:sp>
      <p:sp>
        <p:nvSpPr>
          <p:cNvPr id="8" name="Content Placeholder 3">
            <a:extLst>
              <a:ext uri="{FF2B5EF4-FFF2-40B4-BE49-F238E27FC236}">
                <a16:creationId xmlns:a16="http://schemas.microsoft.com/office/drawing/2014/main" id="{ABFA1A2B-71AC-054E-7547-7DF513CD6AA1}"/>
              </a:ext>
            </a:extLst>
          </p:cNvPr>
          <p:cNvSpPr>
            <a:spLocks noGrp="1"/>
          </p:cNvSpPr>
          <p:nvPr>
            <p:ph idx="1"/>
          </p:nvPr>
        </p:nvSpPr>
        <p:spPr>
          <a:xfrm>
            <a:off x="419100" y="1062065"/>
            <a:ext cx="11315700" cy="5121275"/>
          </a:xfrm>
        </p:spPr>
        <p:txBody>
          <a:bodyPr>
            <a:noAutofit/>
          </a:bodyPr>
          <a:lstStyle/>
          <a:p>
            <a:pPr marL="0" marR="0" indent="0">
              <a:spcBef>
                <a:spcPts val="0"/>
              </a:spcBef>
              <a:spcAft>
                <a:spcPts val="0"/>
              </a:spcAft>
              <a:buNone/>
            </a:pPr>
            <a:r>
              <a:rPr lang="en-US" sz="1200" b="0" i="0" u="none" strike="noStrike" baseline="0" dirty="0">
                <a:solidFill>
                  <a:srgbClr val="000000"/>
                </a:solidFill>
                <a:latin typeface="+mn-lt"/>
              </a:rPr>
              <a:t>Certain information contained in this release is forward-looking information based on current expectations and plans that involve risks and uncertainties. Forward-looking information includes, among other things, statements concerning future operations of and the projected in-service date for Plant Vogtle Units 3 and the projected fuel load timing for Unit 4. Georgia Power cautions that there are certain factors that can cause actual results to differ materially from the forward-looking information that has been provided. The reader is cautioned not to put undue reliance on this forward-looking information, which is not a guarantee of future performance and is subject to a number of uncertainties and other factors, many of which are outside the control of Georgia Power; accordingly, there can be no assurance that such suggested results will be realized. The following factors, in addition to those discussed in Georgia Power's Annual Report on Form 10-K for the year ended December 31, 2022, and subsequent securities filings, could cause actual results to differ materially from management expectations as suggested by such forward-looking information: the potential effects of the continued COVID-19 pandemic; the ability to control costs and avoid cost and schedule overruns during the development, construction, and operation of facilities or other projects, including Plant Vogtle Units 3 and 4, which includes components based on new technology that only within the last few years began initial operation in the global nuclear industry at this scale, due to current and/or future challenges which include, but are not limited to, changes in labor costs, availability and productivity, challenges with the management of contractors or vendors, subcontractor performance, adverse weather conditions, shortages, delays, increased costs, or inconsistent quality of equipment, materials, and labor, contractor or supplier delay, the impacts of inflation, delays due to judicial or regulatory action, nonperformance under construction, operating, or other agreements, operational readiness, including specialized operator training and required site safety programs, engineering or design problems or any remediation related thereto, design and other licensing-based compliance matters, including, for Plant Vogtle Unit 4, inspections and the timely submittal by Southern Nuclear of the Inspections, Tests, Analyses, and Acceptance Criteria documentation and the related investigations, reviews and approvals by the NRC necessary to support NRC authorization to load fuel, challenges with start-up activities, including major equipment failure, or system integration, and/or operational performance, continued challenges related to the COVID-19 pandemic or future pandemic health events, continued public and policymaker support for projects, environmental and geological conditions, delays or increased costs to interconnect facilities to transmission grids, and increased financing costs as a result of changes in market interest rates or as a result of project delays; the ability to overcome or mitigate the current challenges at Plant Vogtle Units 3 and 4 that could further impact the cost and schedule for the project; legal proceedings and regulatory approvals and actions related to construction projects, such as Plant Vogtle Units 3 and 4, including Public Service Commission approvals and NRC actions; under certain specified circumstances, a decision by holders of more than 10% of the ownership interests of Plant Vogtle Units 3 and 4 not to proceed with construction; the notices of tender by Oglethorpe Power Corporation and the City of Dalton of a portion of their ownership interests in Plant Vogtle Units 3 and 4 to Georgia Power, including related litigation; the ability to construct facilities in accordance with the requirements of permits and licenses (including satisfaction of NRC requirements), to satisfy any environmental performance standards and the requirements of tax credits and other incentives, and to integrate facilities into the Southern Company system upon completion of construction; the inherent risks involved in operating and constructing nuclear generating facilities; the ability of counterparties of Georgia Power to make payments as and when due and to perform as required; the direct or indirect effect on Georgia Power's business resulting from cyber intrusion or physical attack and the threat of cyber and physical attacks; catastrophic events such as fires, earthquakes, explosions, floods, tornadoes, hurricanes and other storms, droughts, pandemic health events, political unrest, wars or other similar occurrences; and the direct or indirect effects on Georgia Power's business resulting from incidents affecting the U.S. electric grid or operation of generating or storage resources. Georgia Power expressly disclaims any obligation to update any forward–looking information. </a:t>
            </a:r>
            <a:endParaRPr lang="en-US" sz="1200" dirty="0">
              <a:effectLst/>
              <a:latin typeface="+mn-lt"/>
              <a:ea typeface="Calibri" panose="020F0502020204030204" pitchFamily="34" charset="0"/>
            </a:endParaRPr>
          </a:p>
        </p:txBody>
      </p:sp>
    </p:spTree>
    <p:extLst>
      <p:ext uri="{BB962C8B-B14F-4D97-AF65-F5344CB8AC3E}">
        <p14:creationId xmlns:p14="http://schemas.microsoft.com/office/powerpoint/2010/main" val="341588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1251" y="1280161"/>
            <a:ext cx="3383279" cy="1793239"/>
          </a:xfrm>
          <a:custGeom>
            <a:avLst/>
            <a:gdLst/>
            <a:ahLst/>
            <a:cxnLst/>
            <a:rect l="l" t="t" r="r" b="b"/>
            <a:pathLst>
              <a:path w="3383279" h="1793239">
                <a:moveTo>
                  <a:pt x="3383279" y="0"/>
                </a:moveTo>
                <a:lnTo>
                  <a:pt x="0" y="0"/>
                </a:lnTo>
                <a:lnTo>
                  <a:pt x="0" y="1792822"/>
                </a:lnTo>
                <a:lnTo>
                  <a:pt x="3383279" y="1792822"/>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471251" y="1321308"/>
            <a:ext cx="3383279" cy="1326645"/>
          </a:xfrm>
          <a:prstGeom prst="rect">
            <a:avLst/>
          </a:prstGeom>
        </p:spPr>
        <p:txBody>
          <a:bodyPr vert="horz" wrap="square" lIns="0" tIns="48895" rIns="0" bIns="0" rtlCol="0">
            <a:spAutoFit/>
          </a:bodyPr>
          <a:lstStyle/>
          <a:p>
            <a:pPr marL="163195" marR="0" lvl="0" indent="0" defTabSz="914400" eaLnBrk="1" fontAlgn="auto" latinLnBrk="0" hangingPunct="1">
              <a:lnSpc>
                <a:spcPct val="100000"/>
              </a:lnSpc>
              <a:spcBef>
                <a:spcPts val="385"/>
              </a:spcBef>
              <a:spcAft>
                <a:spcPts val="0"/>
              </a:spcAft>
              <a:buClrTx/>
              <a:buSzTx/>
              <a:buFontTx/>
              <a:buNone/>
              <a:tabLst/>
              <a:defRPr/>
            </a:pPr>
            <a:r>
              <a:rPr kumimoji="0" sz="2600" b="1" i="0" u="none" strike="noStrike" kern="0" cap="none" spc="0" normalizeH="0" baseline="0" noProof="0" dirty="0">
                <a:ln>
                  <a:noFill/>
                </a:ln>
                <a:solidFill>
                  <a:srgbClr val="007DB9"/>
                </a:solidFill>
                <a:effectLst/>
                <a:uLnTx/>
                <a:uFillTx/>
                <a:latin typeface="Calibri"/>
                <a:cs typeface="Calibri"/>
              </a:rPr>
              <a:t>Two</a:t>
            </a:r>
            <a:r>
              <a:rPr kumimoji="0" sz="2600" b="1" i="0" u="none" strike="noStrike" kern="0" cap="none" spc="-105" normalizeH="0" baseline="0" noProof="0" dirty="0">
                <a:ln>
                  <a:noFill/>
                </a:ln>
                <a:solidFill>
                  <a:srgbClr val="007DB9"/>
                </a:solidFill>
                <a:effectLst/>
                <a:uLnTx/>
                <a:uFillTx/>
                <a:latin typeface="Calibri"/>
                <a:cs typeface="Calibri"/>
              </a:rPr>
              <a:t> </a:t>
            </a:r>
            <a:r>
              <a:rPr kumimoji="0" sz="2600" b="1" i="0" u="none" strike="noStrike" kern="0" cap="none" spc="-10" normalizeH="0" baseline="0" noProof="0" dirty="0">
                <a:ln>
                  <a:noFill/>
                </a:ln>
                <a:solidFill>
                  <a:srgbClr val="007DB9"/>
                </a:solidFill>
                <a:effectLst/>
                <a:uLnTx/>
                <a:uFillTx/>
                <a:latin typeface="Calibri"/>
                <a:cs typeface="Calibri"/>
              </a:rPr>
              <a:t>units</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163195" marR="0" lvl="0" indent="0" defTabSz="914400" eaLnBrk="1" fontAlgn="auto" latinLnBrk="0" hangingPunct="1">
              <a:lnSpc>
                <a:spcPct val="100000"/>
              </a:lnSpc>
              <a:spcBef>
                <a:spcPts val="290"/>
              </a:spcBef>
              <a:spcAft>
                <a:spcPts val="0"/>
              </a:spcAft>
              <a:buClrTx/>
              <a:buSzTx/>
              <a:buFontTx/>
              <a:buNone/>
              <a:tabLst/>
              <a:defRPr/>
            </a:pPr>
            <a:r>
              <a:rPr kumimoji="0" sz="2600" b="0" i="0" u="none" strike="noStrike" kern="0" cap="none" spc="0" normalizeH="0" baseline="0" noProof="0" dirty="0">
                <a:ln>
                  <a:noFill/>
                </a:ln>
                <a:solidFill>
                  <a:sysClr val="windowText" lastClr="000000"/>
                </a:solidFill>
                <a:effectLst/>
                <a:uLnTx/>
                <a:uFillTx/>
                <a:latin typeface="Calibri"/>
                <a:cs typeface="Calibri"/>
              </a:rPr>
              <a:t>1,11</a:t>
            </a:r>
            <a:r>
              <a:rPr kumimoji="0" lang="en-US" sz="2600" b="0" i="0" u="none" strike="noStrike" kern="0" cap="none" spc="0" normalizeH="0" baseline="0" noProof="0" dirty="0">
                <a:ln>
                  <a:noFill/>
                </a:ln>
                <a:solidFill>
                  <a:sysClr val="windowText" lastClr="000000"/>
                </a:solidFill>
                <a:effectLst/>
                <a:uLnTx/>
                <a:uFillTx/>
                <a:latin typeface="Calibri"/>
                <a:cs typeface="Calibri"/>
              </a:rPr>
              <a:t>0</a:t>
            </a:r>
            <a:r>
              <a:rPr kumimoji="0" sz="2600" b="0" i="0" u="none" strike="noStrike" kern="0" cap="none" spc="-40" normalizeH="0" baseline="0" noProof="0" dirty="0">
                <a:ln>
                  <a:noFill/>
                </a:ln>
                <a:solidFill>
                  <a:sysClr val="windowText" lastClr="000000"/>
                </a:solidFill>
                <a:effectLst/>
                <a:uLnTx/>
                <a:uFillTx/>
                <a:latin typeface="Calibri"/>
                <a:cs typeface="Calibri"/>
              </a:rPr>
              <a:t> </a:t>
            </a:r>
            <a:r>
              <a:rPr kumimoji="0" sz="2600" b="0" i="0" u="none" strike="noStrike" kern="0" cap="none" spc="-25" normalizeH="0" baseline="0" noProof="0" dirty="0">
                <a:ln>
                  <a:noFill/>
                </a:ln>
                <a:solidFill>
                  <a:sysClr val="windowText" lastClr="000000"/>
                </a:solidFill>
                <a:effectLst/>
                <a:uLnTx/>
                <a:uFillTx/>
                <a:latin typeface="Calibri"/>
                <a:cs typeface="Calibri"/>
              </a:rPr>
              <a:t>MW</a:t>
            </a:r>
            <a:r>
              <a:rPr lang="en-US" sz="2600" kern="0" dirty="0">
                <a:solidFill>
                  <a:sysClr val="windowText" lastClr="000000"/>
                </a:solidFill>
                <a:latin typeface="Calibri"/>
                <a:cs typeface="Calibri"/>
              </a:rPr>
              <a:t> </a:t>
            </a:r>
          </a:p>
          <a:p>
            <a:pPr marL="163195" marR="0" lvl="0" indent="0" defTabSz="914400" eaLnBrk="1" fontAlgn="auto" latinLnBrk="0" hangingPunct="1">
              <a:lnSpc>
                <a:spcPct val="100000"/>
              </a:lnSpc>
              <a:spcBef>
                <a:spcPts val="290"/>
              </a:spcBef>
              <a:spcAft>
                <a:spcPts val="0"/>
              </a:spcAft>
              <a:buClrTx/>
              <a:buSzTx/>
              <a:buFontTx/>
              <a:buNone/>
              <a:tabLst/>
              <a:defRPr/>
            </a:pPr>
            <a:r>
              <a:rPr kumimoji="0" sz="2600" b="0" i="0" u="none" strike="noStrike" kern="0" cap="none" spc="-20" normalizeH="0" baseline="0" noProof="0" dirty="0">
                <a:ln>
                  <a:noFill/>
                </a:ln>
                <a:solidFill>
                  <a:sysClr val="windowText" lastClr="000000"/>
                </a:solidFill>
                <a:effectLst/>
                <a:uLnTx/>
                <a:uFillTx/>
                <a:latin typeface="Calibri"/>
                <a:cs typeface="Calibri"/>
              </a:rPr>
              <a:t>each</a:t>
            </a:r>
            <a:endParaRPr kumimoji="0" sz="2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5" name="object 5"/>
          <p:cNvSpPr/>
          <p:nvPr/>
        </p:nvSpPr>
        <p:spPr>
          <a:xfrm>
            <a:off x="4430436" y="1280161"/>
            <a:ext cx="3383279" cy="1793239"/>
          </a:xfrm>
          <a:custGeom>
            <a:avLst/>
            <a:gdLst/>
            <a:ahLst/>
            <a:cxnLst/>
            <a:rect l="l" t="t" r="r" b="b"/>
            <a:pathLst>
              <a:path w="3383279" h="1793239">
                <a:moveTo>
                  <a:pt x="3383279" y="0"/>
                </a:moveTo>
                <a:lnTo>
                  <a:pt x="0" y="0"/>
                </a:lnTo>
                <a:lnTo>
                  <a:pt x="0" y="1792822"/>
                </a:lnTo>
                <a:lnTo>
                  <a:pt x="3383279" y="1792822"/>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4430436" y="1321308"/>
            <a:ext cx="3383279" cy="1323975"/>
          </a:xfrm>
          <a:prstGeom prst="rect">
            <a:avLst/>
          </a:prstGeom>
        </p:spPr>
        <p:txBody>
          <a:bodyPr vert="horz" wrap="square" lIns="0" tIns="12700" rIns="0" bIns="0" rtlCol="0">
            <a:spAutoFit/>
          </a:bodyPr>
          <a:lstStyle/>
          <a:p>
            <a:pPr marL="163195" marR="1312545" lvl="0" indent="0" defTabSz="914400" eaLnBrk="1" fontAlgn="auto" latinLnBrk="0" hangingPunct="1">
              <a:lnSpc>
                <a:spcPct val="109200"/>
              </a:lnSpc>
              <a:spcBef>
                <a:spcPts val="100"/>
              </a:spcBef>
              <a:spcAft>
                <a:spcPts val="0"/>
              </a:spcAft>
              <a:buClrTx/>
              <a:buSzTx/>
              <a:buFontTx/>
              <a:buNone/>
              <a:tabLst/>
              <a:defRPr/>
            </a:pPr>
            <a:r>
              <a:rPr kumimoji="0" sz="2600" b="1" i="0" u="none" strike="noStrike" kern="0" cap="none" spc="-10" normalizeH="0" baseline="0" noProof="0" dirty="0">
                <a:ln>
                  <a:noFill/>
                </a:ln>
                <a:solidFill>
                  <a:srgbClr val="007DB9"/>
                </a:solidFill>
                <a:effectLst/>
                <a:uLnTx/>
                <a:uFillTx/>
                <a:latin typeface="Calibri"/>
                <a:cs typeface="Calibri"/>
              </a:rPr>
              <a:t>Technology </a:t>
            </a:r>
            <a:r>
              <a:rPr kumimoji="0" sz="2600" b="0" i="0" u="none" strike="noStrike" kern="0" cap="none" spc="-20" normalizeH="0" baseline="0" noProof="0" dirty="0">
                <a:ln>
                  <a:noFill/>
                </a:ln>
                <a:solidFill>
                  <a:sysClr val="windowText" lastClr="000000"/>
                </a:solidFill>
                <a:effectLst/>
                <a:uLnTx/>
                <a:uFillTx/>
                <a:latin typeface="Calibri"/>
                <a:cs typeface="Calibri"/>
              </a:rPr>
              <a:t>Westinghouse </a:t>
            </a:r>
            <a:r>
              <a:rPr kumimoji="0" sz="2600" b="0" i="0" u="none" strike="noStrike" kern="0" cap="none" spc="-10" normalizeH="0" baseline="0" noProof="0" dirty="0">
                <a:ln>
                  <a:noFill/>
                </a:ln>
                <a:solidFill>
                  <a:sysClr val="windowText" lastClr="000000"/>
                </a:solidFill>
                <a:effectLst/>
                <a:uLnTx/>
                <a:uFillTx/>
                <a:latin typeface="Calibri"/>
                <a:cs typeface="Calibri"/>
              </a:rPr>
              <a:t>AP1000</a:t>
            </a:r>
            <a:endParaRPr kumimoji="0" sz="26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p:nvPr/>
        </p:nvSpPr>
        <p:spPr>
          <a:xfrm>
            <a:off x="8389619" y="1280160"/>
            <a:ext cx="3383279" cy="1793239"/>
          </a:xfrm>
          <a:custGeom>
            <a:avLst/>
            <a:gdLst/>
            <a:ahLst/>
            <a:cxnLst/>
            <a:rect l="l" t="t" r="r" b="b"/>
            <a:pathLst>
              <a:path w="3383279" h="1793239">
                <a:moveTo>
                  <a:pt x="3383279" y="0"/>
                </a:moveTo>
                <a:lnTo>
                  <a:pt x="0" y="0"/>
                </a:lnTo>
                <a:lnTo>
                  <a:pt x="0" y="1792823"/>
                </a:lnTo>
                <a:lnTo>
                  <a:pt x="3383279" y="1792823"/>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8389619" y="1321308"/>
            <a:ext cx="3383279" cy="1323975"/>
          </a:xfrm>
          <a:prstGeom prst="rect">
            <a:avLst/>
          </a:prstGeom>
        </p:spPr>
        <p:txBody>
          <a:bodyPr vert="horz" wrap="square" lIns="0" tIns="12700" rIns="0" bIns="0" rtlCol="0">
            <a:spAutoFit/>
          </a:bodyPr>
          <a:lstStyle/>
          <a:p>
            <a:pPr marL="163195" marR="1530350" lvl="0" indent="0" defTabSz="914400" eaLnBrk="1" fontAlgn="auto" latinLnBrk="0" hangingPunct="1">
              <a:lnSpc>
                <a:spcPct val="109200"/>
              </a:lnSpc>
              <a:spcBef>
                <a:spcPts val="100"/>
              </a:spcBef>
              <a:spcAft>
                <a:spcPts val="0"/>
              </a:spcAft>
              <a:buClrTx/>
              <a:buSzTx/>
              <a:buFontTx/>
              <a:buNone/>
              <a:tabLst/>
              <a:defRPr/>
            </a:pPr>
            <a:r>
              <a:rPr kumimoji="0" sz="2600" b="1" i="0" u="none" strike="noStrike" kern="0" cap="none" spc="-10" normalizeH="0" baseline="0" noProof="0" dirty="0">
                <a:ln>
                  <a:noFill/>
                </a:ln>
                <a:solidFill>
                  <a:srgbClr val="007DB9"/>
                </a:solidFill>
                <a:effectLst/>
                <a:uLnTx/>
                <a:uFillTx/>
                <a:latin typeface="Calibri"/>
                <a:cs typeface="Calibri"/>
              </a:rPr>
              <a:t>Location </a:t>
            </a:r>
            <a:r>
              <a:rPr kumimoji="0" sz="2600" b="0" i="0" u="none" strike="noStrike" kern="0" cap="none" spc="-30" normalizeH="0" baseline="0" noProof="0" dirty="0">
                <a:ln>
                  <a:noFill/>
                </a:ln>
                <a:solidFill>
                  <a:sysClr val="windowText" lastClr="000000"/>
                </a:solidFill>
                <a:effectLst/>
                <a:uLnTx/>
                <a:uFillTx/>
                <a:latin typeface="Calibri"/>
                <a:cs typeface="Calibri"/>
              </a:rPr>
              <a:t>Waynesboro </a:t>
            </a:r>
            <a:r>
              <a:rPr kumimoji="0" sz="2600" b="0" i="0" u="none" strike="noStrike" kern="0" cap="none" spc="-10" normalizeH="0" baseline="0" noProof="0" dirty="0">
                <a:ln>
                  <a:noFill/>
                </a:ln>
                <a:solidFill>
                  <a:sysClr val="windowText" lastClr="000000"/>
                </a:solidFill>
                <a:effectLst/>
                <a:uLnTx/>
                <a:uFillTx/>
                <a:latin typeface="Calibri"/>
                <a:cs typeface="Calibri"/>
              </a:rPr>
              <a:t>Georgia</a:t>
            </a:r>
            <a:endParaRPr kumimoji="0" sz="2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9" name="object 9"/>
          <p:cNvSpPr/>
          <p:nvPr/>
        </p:nvSpPr>
        <p:spPr>
          <a:xfrm>
            <a:off x="4430436" y="3318332"/>
            <a:ext cx="3383279" cy="2872740"/>
          </a:xfrm>
          <a:custGeom>
            <a:avLst/>
            <a:gdLst/>
            <a:ahLst/>
            <a:cxnLst/>
            <a:rect l="l" t="t" r="r" b="b"/>
            <a:pathLst>
              <a:path w="3383279" h="2872740">
                <a:moveTo>
                  <a:pt x="3383279" y="0"/>
                </a:moveTo>
                <a:lnTo>
                  <a:pt x="0" y="0"/>
                </a:lnTo>
                <a:lnTo>
                  <a:pt x="0" y="2872605"/>
                </a:lnTo>
                <a:lnTo>
                  <a:pt x="3383279" y="2872605"/>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4430436" y="3320796"/>
            <a:ext cx="3383279" cy="2552700"/>
          </a:xfrm>
          <a:prstGeom prst="rect">
            <a:avLst/>
          </a:prstGeom>
        </p:spPr>
        <p:txBody>
          <a:bodyPr vert="horz" wrap="square" lIns="0" tIns="79375" rIns="0" bIns="0" rtlCol="0">
            <a:spAutoFit/>
          </a:bodyPr>
          <a:lstStyle/>
          <a:p>
            <a:pPr marL="163195" marR="769620" lvl="0" indent="0" defTabSz="914400" eaLnBrk="1" fontAlgn="auto" latinLnBrk="0" hangingPunct="1">
              <a:lnSpc>
                <a:spcPts val="2590"/>
              </a:lnSpc>
              <a:spcBef>
                <a:spcPts val="625"/>
              </a:spcBef>
              <a:spcAft>
                <a:spcPts val="0"/>
              </a:spcAft>
              <a:buClrTx/>
              <a:buSzTx/>
              <a:buFontTx/>
              <a:buNone/>
              <a:tabLst/>
              <a:defRPr/>
            </a:pPr>
            <a:r>
              <a:rPr lang="en-US" sz="2600" b="1" kern="0" dirty="0">
                <a:solidFill>
                  <a:srgbClr val="007DB9"/>
                </a:solidFill>
                <a:latin typeface="Calibri"/>
                <a:cs typeface="Calibri"/>
              </a:rPr>
              <a:t>Once</a:t>
            </a:r>
            <a:r>
              <a:rPr kumimoji="0" sz="2600" b="1" i="0" u="none" strike="noStrike" kern="0" cap="none" spc="5" normalizeH="0" baseline="0" noProof="0" dirty="0">
                <a:ln>
                  <a:noFill/>
                </a:ln>
                <a:solidFill>
                  <a:srgbClr val="007DB9"/>
                </a:solidFill>
                <a:effectLst/>
                <a:uLnTx/>
                <a:uFillTx/>
                <a:latin typeface="Calibri"/>
                <a:cs typeface="Calibri"/>
              </a:rPr>
              <a:t> </a:t>
            </a:r>
            <a:r>
              <a:rPr kumimoji="0" sz="2600" b="1" i="0" u="none" strike="noStrike" kern="0" cap="none" spc="-10" normalizeH="0" baseline="0" noProof="0" dirty="0">
                <a:ln>
                  <a:noFill/>
                </a:ln>
                <a:solidFill>
                  <a:srgbClr val="007DB9"/>
                </a:solidFill>
                <a:effectLst/>
                <a:uLnTx/>
                <a:uFillTx/>
                <a:latin typeface="Calibri"/>
                <a:cs typeface="Calibri"/>
              </a:rPr>
              <a:t>completed, Vogtle</a:t>
            </a:r>
            <a:r>
              <a:rPr kumimoji="0" sz="2600" b="1" i="0" u="none" strike="noStrike" kern="0" cap="none" spc="-80" normalizeH="0" baseline="0" noProof="0" dirty="0">
                <a:ln>
                  <a:noFill/>
                </a:ln>
                <a:solidFill>
                  <a:srgbClr val="007DB9"/>
                </a:solidFill>
                <a:effectLst/>
                <a:uLnTx/>
                <a:uFillTx/>
                <a:latin typeface="Calibri"/>
                <a:cs typeface="Calibri"/>
              </a:rPr>
              <a:t> </a:t>
            </a:r>
            <a:r>
              <a:rPr kumimoji="0" sz="2600" b="1" i="0" u="none" strike="noStrike" kern="0" cap="none" spc="-10" normalizeH="0" baseline="0" noProof="0" dirty="0">
                <a:ln>
                  <a:noFill/>
                </a:ln>
                <a:solidFill>
                  <a:srgbClr val="007DB9"/>
                </a:solidFill>
                <a:effectLst/>
                <a:uLnTx/>
                <a:uFillTx/>
                <a:latin typeface="Calibri"/>
                <a:cs typeface="Calibri"/>
              </a:rPr>
              <a:t>1-</a:t>
            </a:r>
            <a:r>
              <a:rPr kumimoji="0" sz="2600" b="1" i="0" u="none" strike="noStrike" kern="0" cap="none" spc="-50" normalizeH="0" baseline="0" noProof="0" dirty="0">
                <a:ln>
                  <a:noFill/>
                </a:ln>
                <a:solidFill>
                  <a:srgbClr val="007DB9"/>
                </a:solidFill>
                <a:effectLst/>
                <a:uLnTx/>
                <a:uFillTx/>
                <a:latin typeface="Calibri"/>
                <a:cs typeface="Calibri"/>
              </a:rPr>
              <a:t>4</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516255" marR="158750" lvl="0" indent="-287655" defTabSz="914400" eaLnBrk="1" fontAlgn="auto" latinLnBrk="0" hangingPunct="1">
              <a:lnSpc>
                <a:spcPct val="104000"/>
              </a:lnSpc>
              <a:spcBef>
                <a:spcPts val="509"/>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30" normalizeH="0" baseline="0" noProof="0" dirty="0">
                <a:ln>
                  <a:noFill/>
                </a:ln>
                <a:solidFill>
                  <a:srgbClr val="007DB9"/>
                </a:solidFill>
                <a:effectLst/>
                <a:uLnTx/>
                <a:uFillTx/>
                <a:latin typeface="Segoe UI Symbol"/>
                <a:cs typeface="Segoe UI Symbol"/>
              </a:rPr>
              <a:t> </a:t>
            </a:r>
            <a:r>
              <a:rPr kumimoji="0" sz="2000" b="0" i="0" u="none" strike="noStrike" kern="0" cap="none" spc="0" normalizeH="0" baseline="0" noProof="0" dirty="0">
                <a:ln>
                  <a:noFill/>
                </a:ln>
                <a:solidFill>
                  <a:sysClr val="windowText" lastClr="000000"/>
                </a:solidFill>
                <a:effectLst/>
                <a:uLnTx/>
                <a:uFillTx/>
                <a:latin typeface="Calibri"/>
                <a:cs typeface="Calibri"/>
              </a:rPr>
              <a:t>Will</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be</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largest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nuclear </a:t>
            </a:r>
            <a:r>
              <a:rPr kumimoji="0" sz="2000" b="0" i="0" u="none" strike="noStrike" kern="0" cap="none" spc="0" normalizeH="0" baseline="0" noProof="0" dirty="0">
                <a:ln>
                  <a:noFill/>
                </a:ln>
                <a:solidFill>
                  <a:sysClr val="windowText" lastClr="000000"/>
                </a:solidFill>
                <a:effectLst/>
                <a:uLnTx/>
                <a:uFillTx/>
                <a:latin typeface="Calibri"/>
                <a:cs typeface="Calibri"/>
              </a:rPr>
              <a:t>energy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facility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in</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lang="en-US" sz="2000" b="0" i="0" u="none" strike="noStrike" kern="0" cap="none" spc="-25" normalizeH="0" baseline="0" noProof="0" dirty="0">
                <a:ln>
                  <a:noFill/>
                </a:ln>
                <a:solidFill>
                  <a:sysClr val="windowText" lastClr="000000"/>
                </a:solidFill>
                <a:effectLst/>
                <a:uLnTx/>
                <a:uFillTx/>
                <a:latin typeface="Calibri"/>
                <a:cs typeface="Calibri"/>
              </a:rPr>
              <a:t>the </a:t>
            </a:r>
            <a:r>
              <a:rPr kumimoji="0" sz="2000" b="0" i="0" u="none" strike="noStrike" kern="0" cap="none" spc="-20" normalizeH="0" baseline="0" noProof="0" dirty="0">
                <a:ln>
                  <a:noFill/>
                </a:ln>
                <a:solidFill>
                  <a:sysClr val="windowText" lastClr="000000"/>
                </a:solidFill>
                <a:effectLst/>
                <a:uLnTx/>
                <a:uFillTx/>
                <a:latin typeface="Calibri"/>
                <a:cs typeface="Calibri"/>
              </a:rPr>
              <a:t>U.S.</a:t>
            </a:r>
            <a:endParaRPr kumimoji="0" sz="2000" b="0" i="0" u="none" strike="noStrike" kern="0" cap="none" spc="0" normalizeH="0" baseline="0" noProof="0" dirty="0">
              <a:ln>
                <a:noFill/>
              </a:ln>
              <a:solidFill>
                <a:sysClr val="windowText" lastClr="000000"/>
              </a:solidFill>
              <a:effectLst/>
              <a:uLnTx/>
              <a:uFillTx/>
              <a:latin typeface="Calibri"/>
              <a:cs typeface="Calibri"/>
            </a:endParaRPr>
          </a:p>
          <a:p>
            <a:pPr marL="516255" marR="610870" lvl="0" indent="-287655" defTabSz="914400" eaLnBrk="1" fontAlgn="auto" latinLnBrk="0" hangingPunct="1">
              <a:lnSpc>
                <a:spcPct val="104000"/>
              </a:lnSpc>
              <a:spcBef>
                <a:spcPts val="1200"/>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50" normalizeH="0" baseline="0" noProof="0" dirty="0">
                <a:ln>
                  <a:noFill/>
                </a:ln>
                <a:solidFill>
                  <a:srgbClr val="007DB9"/>
                </a:solidFill>
                <a:effectLst/>
                <a:uLnTx/>
                <a:uFillTx/>
                <a:latin typeface="Segoe UI Symbol"/>
                <a:cs typeface="Segoe UI Symbol"/>
              </a:rPr>
              <a:t> </a:t>
            </a:r>
            <a:r>
              <a:rPr kumimoji="0" sz="2000" b="0" i="0" u="none" strike="noStrike" kern="0" cap="none" spc="0" normalizeH="0" baseline="0" noProof="0" dirty="0">
                <a:ln>
                  <a:noFill/>
                </a:ln>
                <a:solidFill>
                  <a:sysClr val="windowText" lastClr="000000"/>
                </a:solidFill>
                <a:effectLst/>
                <a:uLnTx/>
                <a:uFillTx/>
                <a:latin typeface="Calibri"/>
                <a:cs typeface="Calibri"/>
              </a:rPr>
              <a:t>Expected</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to</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power</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25" normalizeH="0" baseline="0" noProof="0" dirty="0">
                <a:ln>
                  <a:noFill/>
                </a:ln>
                <a:solidFill>
                  <a:sysClr val="windowText" lastClr="000000"/>
                </a:solidFill>
                <a:effectLst/>
                <a:uLnTx/>
                <a:uFillTx/>
                <a:latin typeface="Calibri"/>
                <a:cs typeface="Calibri"/>
              </a:rPr>
              <a:t>1+ </a:t>
            </a:r>
            <a:r>
              <a:rPr kumimoji="0" sz="2000" b="0" i="0" u="none" strike="noStrike" kern="0" cap="none" spc="0" normalizeH="0" baseline="0" noProof="0" dirty="0">
                <a:ln>
                  <a:noFill/>
                </a:ln>
                <a:solidFill>
                  <a:sysClr val="windowText" lastClr="000000"/>
                </a:solidFill>
                <a:effectLst/>
                <a:uLnTx/>
                <a:uFillTx/>
                <a:latin typeface="Calibri"/>
                <a:cs typeface="Calibri"/>
              </a:rPr>
              <a:t>million</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homes</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25" normalizeH="0" baseline="0" noProof="0" dirty="0">
                <a:ln>
                  <a:noFill/>
                </a:ln>
                <a:solidFill>
                  <a:sysClr val="windowText" lastClr="000000"/>
                </a:solidFill>
                <a:effectLst/>
                <a:uLnTx/>
                <a:uFillTx/>
                <a:latin typeface="Calibri"/>
                <a:cs typeface="Calibri"/>
              </a:rPr>
              <a:t>and </a:t>
            </a:r>
            <a:r>
              <a:rPr kumimoji="0" sz="2000" b="0" i="0" u="none" strike="noStrike" kern="0" cap="none" spc="-10" normalizeH="0" baseline="0" noProof="0" dirty="0">
                <a:ln>
                  <a:noFill/>
                </a:ln>
                <a:solidFill>
                  <a:sysClr val="windowText" lastClr="000000"/>
                </a:solidFill>
                <a:effectLst/>
                <a:uLnTx/>
                <a:uFillTx/>
                <a:latin typeface="Calibri"/>
                <a:cs typeface="Calibri"/>
              </a:rPr>
              <a:t>businesses</a:t>
            </a:r>
            <a:endParaRPr kumimoji="0" sz="2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1" name="object 11"/>
          <p:cNvSpPr/>
          <p:nvPr/>
        </p:nvSpPr>
        <p:spPr>
          <a:xfrm>
            <a:off x="471251" y="3318332"/>
            <a:ext cx="3383279" cy="2872740"/>
          </a:xfrm>
          <a:custGeom>
            <a:avLst/>
            <a:gdLst/>
            <a:ahLst/>
            <a:cxnLst/>
            <a:rect l="l" t="t" r="r" b="b"/>
            <a:pathLst>
              <a:path w="3383279" h="2872740">
                <a:moveTo>
                  <a:pt x="3383279" y="0"/>
                </a:moveTo>
                <a:lnTo>
                  <a:pt x="0" y="0"/>
                </a:lnTo>
                <a:lnTo>
                  <a:pt x="0" y="2872605"/>
                </a:lnTo>
                <a:lnTo>
                  <a:pt x="3383279" y="2872605"/>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471251" y="3365296"/>
            <a:ext cx="3383279" cy="1879745"/>
          </a:xfrm>
          <a:prstGeom prst="rect">
            <a:avLst/>
          </a:prstGeom>
        </p:spPr>
        <p:txBody>
          <a:bodyPr vert="horz" wrap="square" lIns="0" tIns="44450" rIns="0" bIns="0" rtlCol="0">
            <a:spAutoFit/>
          </a:bodyPr>
          <a:lstStyle/>
          <a:p>
            <a:pPr marL="163195" marR="0" lvl="0" indent="0" defTabSz="914400" eaLnBrk="1" fontAlgn="auto" latinLnBrk="0" hangingPunct="1">
              <a:lnSpc>
                <a:spcPct val="100000"/>
              </a:lnSpc>
              <a:spcBef>
                <a:spcPts val="350"/>
              </a:spcBef>
              <a:spcAft>
                <a:spcPts val="0"/>
              </a:spcAft>
              <a:buClrTx/>
              <a:buSzTx/>
              <a:buFontTx/>
              <a:buNone/>
              <a:tabLst/>
              <a:defRPr/>
            </a:pPr>
            <a:r>
              <a:rPr kumimoji="0" sz="2600" b="1" i="0" u="none" strike="noStrike" kern="0" cap="none" spc="-10" normalizeH="0" baseline="0" noProof="0" dirty="0">
                <a:ln>
                  <a:noFill/>
                </a:ln>
                <a:solidFill>
                  <a:srgbClr val="007DB9"/>
                </a:solidFill>
                <a:effectLst/>
                <a:uLnTx/>
                <a:uFillTx/>
                <a:latin typeface="Calibri"/>
                <a:cs typeface="Calibri"/>
              </a:rPr>
              <a:t>Workforce</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516255" marR="319405" lvl="0" indent="-287655" algn="just" defTabSz="914400" eaLnBrk="1" fontAlgn="auto" latinLnBrk="0" hangingPunct="1">
              <a:lnSpc>
                <a:spcPct val="104000"/>
              </a:lnSpc>
              <a:spcBef>
                <a:spcPts val="95"/>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35" normalizeH="0" baseline="0" noProof="0" dirty="0">
                <a:ln>
                  <a:noFill/>
                </a:ln>
                <a:solidFill>
                  <a:srgbClr val="007DB9"/>
                </a:solidFill>
                <a:effectLst/>
                <a:uLnTx/>
                <a:uFillTx/>
                <a:latin typeface="Segoe UI Symbol"/>
                <a:cs typeface="Segoe UI Symbol"/>
              </a:rPr>
              <a:t> </a:t>
            </a:r>
            <a:r>
              <a:rPr kumimoji="0" lang="en-US" sz="2000" b="0" i="0" u="none" strike="noStrike" kern="0" cap="none" spc="0" normalizeH="0" baseline="0" noProof="0" dirty="0">
                <a:ln>
                  <a:noFill/>
                </a:ln>
                <a:solidFill>
                  <a:sysClr val="windowText" lastClr="000000"/>
                </a:solidFill>
                <a:effectLst/>
                <a:uLnTx/>
                <a:uFillTx/>
                <a:latin typeface="Calibri"/>
                <a:cs typeface="Calibri"/>
              </a:rPr>
              <a:t>9,000+ workers at peak</a:t>
            </a:r>
            <a:endParaRPr kumimoji="0" sz="2000" b="0" i="0" u="none" strike="noStrike" kern="0" cap="none" spc="0" normalizeH="0" baseline="0" noProof="0" dirty="0">
              <a:ln>
                <a:noFill/>
              </a:ln>
              <a:solidFill>
                <a:sysClr val="windowText" lastClr="000000"/>
              </a:solidFill>
              <a:effectLst/>
              <a:uLnTx/>
              <a:uFillTx/>
              <a:latin typeface="Calibri"/>
              <a:cs typeface="Calibri"/>
            </a:endParaRPr>
          </a:p>
          <a:p>
            <a:pPr marL="516255" marR="740410" lvl="0" indent="-287655" algn="just" defTabSz="914400" eaLnBrk="1" fontAlgn="auto" latinLnBrk="0" hangingPunct="1">
              <a:lnSpc>
                <a:spcPct val="104000"/>
              </a:lnSpc>
              <a:spcBef>
                <a:spcPts val="1200"/>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25" normalizeH="0" baseline="0" noProof="0" dirty="0">
                <a:ln>
                  <a:noFill/>
                </a:ln>
                <a:solidFill>
                  <a:srgbClr val="007DB9"/>
                </a:solidFill>
                <a:effectLst/>
                <a:uLnTx/>
                <a:uFillTx/>
                <a:latin typeface="Segoe UI Symbol"/>
                <a:cs typeface="Segoe UI Symbol"/>
              </a:rPr>
              <a:t> </a:t>
            </a:r>
            <a:r>
              <a:rPr kumimoji="0" sz="2000" b="0" i="0" u="none" strike="noStrike" kern="0" cap="none" spc="0" normalizeH="0" baseline="0" noProof="0" dirty="0">
                <a:ln>
                  <a:noFill/>
                </a:ln>
                <a:solidFill>
                  <a:sysClr val="windowText" lastClr="000000"/>
                </a:solidFill>
                <a:effectLst/>
                <a:uLnTx/>
                <a:uFillTx/>
                <a:latin typeface="Calibri"/>
                <a:cs typeface="Calibri"/>
              </a:rPr>
              <a:t>800</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permanent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20" normalizeH="0" baseline="0" noProof="0" dirty="0">
                <a:ln>
                  <a:noFill/>
                </a:ln>
                <a:solidFill>
                  <a:sysClr val="windowText" lastClr="000000"/>
                </a:solidFill>
                <a:effectLst/>
                <a:uLnTx/>
                <a:uFillTx/>
                <a:latin typeface="Calibri"/>
                <a:cs typeface="Calibri"/>
              </a:rPr>
              <a:t>jobs </a:t>
            </a:r>
            <a:r>
              <a:rPr kumimoji="0" sz="2000" b="0" i="0" u="none" strike="noStrike" kern="0" cap="none" spc="0" normalizeH="0" baseline="0" noProof="0" dirty="0">
                <a:ln>
                  <a:noFill/>
                </a:ln>
                <a:solidFill>
                  <a:sysClr val="windowText" lastClr="000000"/>
                </a:solidFill>
                <a:effectLst/>
                <a:uLnTx/>
                <a:uFillTx/>
                <a:latin typeface="Calibri"/>
                <a:cs typeface="Calibri"/>
              </a:rPr>
              <a:t>expected</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when</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20" normalizeH="0" baseline="0" noProof="0" dirty="0">
                <a:ln>
                  <a:noFill/>
                </a:ln>
                <a:solidFill>
                  <a:sysClr val="windowText" lastClr="000000"/>
                </a:solidFill>
                <a:effectLst/>
                <a:uLnTx/>
                <a:uFillTx/>
                <a:latin typeface="Calibri"/>
                <a:cs typeface="Calibri"/>
              </a:rPr>
              <a:t>both </a:t>
            </a:r>
            <a:r>
              <a:rPr kumimoji="0" sz="2000" b="0" i="0" u="none" strike="noStrike" kern="0" cap="none" spc="0" normalizeH="0" baseline="0" noProof="0" dirty="0">
                <a:ln>
                  <a:noFill/>
                </a:ln>
                <a:solidFill>
                  <a:sysClr val="windowText" lastClr="000000"/>
                </a:solidFill>
                <a:effectLst/>
                <a:uLnTx/>
                <a:uFillTx/>
                <a:latin typeface="Calibri"/>
                <a:cs typeface="Calibri"/>
              </a:rPr>
              <a:t>units</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are</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operating</a:t>
            </a:r>
            <a:endParaRPr kumimoji="0" sz="2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3" name="object 13"/>
          <p:cNvSpPr/>
          <p:nvPr/>
        </p:nvSpPr>
        <p:spPr>
          <a:xfrm>
            <a:off x="8389619" y="3318330"/>
            <a:ext cx="3383279" cy="2872740"/>
          </a:xfrm>
          <a:custGeom>
            <a:avLst/>
            <a:gdLst/>
            <a:ahLst/>
            <a:cxnLst/>
            <a:rect l="l" t="t" r="r" b="b"/>
            <a:pathLst>
              <a:path w="3383279" h="2872740">
                <a:moveTo>
                  <a:pt x="3383279" y="0"/>
                </a:moveTo>
                <a:lnTo>
                  <a:pt x="0" y="0"/>
                </a:lnTo>
                <a:lnTo>
                  <a:pt x="0" y="2872604"/>
                </a:lnTo>
                <a:lnTo>
                  <a:pt x="3383279" y="2872604"/>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txBox="1"/>
          <p:nvPr/>
        </p:nvSpPr>
        <p:spPr>
          <a:xfrm>
            <a:off x="8389619" y="3329855"/>
            <a:ext cx="3383279" cy="916940"/>
          </a:xfrm>
          <a:prstGeom prst="rect">
            <a:avLst/>
          </a:prstGeom>
        </p:spPr>
        <p:txBody>
          <a:bodyPr vert="horz" wrap="square" lIns="0" tIns="79375" rIns="0" bIns="0" rtlCol="0">
            <a:spAutoFit/>
          </a:bodyPr>
          <a:lstStyle/>
          <a:p>
            <a:pPr marL="90805" marR="0" lvl="0" indent="0" defTabSz="914400" eaLnBrk="1" fontAlgn="auto" latinLnBrk="0" hangingPunct="1">
              <a:lnSpc>
                <a:spcPct val="100000"/>
              </a:lnSpc>
              <a:spcBef>
                <a:spcPts val="625"/>
              </a:spcBef>
              <a:spcAft>
                <a:spcPts val="0"/>
              </a:spcAft>
              <a:buClrTx/>
              <a:buSzTx/>
              <a:buFontTx/>
              <a:buNone/>
              <a:tabLst/>
              <a:defRPr/>
            </a:pPr>
            <a:r>
              <a:rPr kumimoji="0" sz="2600" b="1" i="0" u="none" strike="noStrike" kern="0" cap="none" spc="0" normalizeH="0" baseline="0" noProof="0" dirty="0">
                <a:ln>
                  <a:noFill/>
                </a:ln>
                <a:solidFill>
                  <a:srgbClr val="007DB9"/>
                </a:solidFill>
                <a:effectLst/>
                <a:uLnTx/>
                <a:uFillTx/>
                <a:latin typeface="Calibri"/>
                <a:cs typeface="Calibri"/>
              </a:rPr>
              <a:t>Operating</a:t>
            </a:r>
            <a:r>
              <a:rPr kumimoji="0" sz="2600" b="1" i="0" u="none" strike="noStrike" kern="0" cap="none" spc="-90" normalizeH="0" baseline="0" noProof="0" dirty="0">
                <a:ln>
                  <a:noFill/>
                </a:ln>
                <a:solidFill>
                  <a:srgbClr val="007DB9"/>
                </a:solidFill>
                <a:effectLst/>
                <a:uLnTx/>
                <a:uFillTx/>
                <a:latin typeface="Calibri"/>
                <a:cs typeface="Calibri"/>
              </a:rPr>
              <a:t> </a:t>
            </a:r>
            <a:r>
              <a:rPr kumimoji="0" sz="2600" b="1" i="0" u="none" strike="noStrike" kern="0" cap="none" spc="-20" normalizeH="0" baseline="0" noProof="0" dirty="0">
                <a:ln>
                  <a:noFill/>
                </a:ln>
                <a:solidFill>
                  <a:srgbClr val="007DB9"/>
                </a:solidFill>
                <a:effectLst/>
                <a:uLnTx/>
                <a:uFillTx/>
                <a:latin typeface="Calibri"/>
                <a:cs typeface="Calibri"/>
              </a:rPr>
              <a:t>life</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90805" marR="0" lvl="0" indent="0" defTabSz="914400" eaLnBrk="1" fontAlgn="auto" latinLnBrk="0" hangingPunct="1">
              <a:lnSpc>
                <a:spcPct val="100000"/>
              </a:lnSpc>
              <a:spcBef>
                <a:spcPts val="49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Expected</a:t>
            </a:r>
            <a:r>
              <a:rPr kumimoji="0" sz="2400" b="0" i="0" u="none" strike="noStrike" kern="0" cap="none" spc="-2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60-</a:t>
            </a:r>
            <a:r>
              <a:rPr kumimoji="0" sz="2400" b="0" i="0" u="none" strike="noStrike" kern="0" cap="none" spc="0" normalizeH="0" baseline="0" noProof="0" dirty="0">
                <a:ln>
                  <a:noFill/>
                </a:ln>
                <a:solidFill>
                  <a:sysClr val="windowText" lastClr="000000"/>
                </a:solidFill>
                <a:effectLst/>
                <a:uLnTx/>
                <a:uFillTx/>
                <a:latin typeface="Calibri"/>
                <a:cs typeface="Calibri"/>
              </a:rPr>
              <a:t>80</a:t>
            </a:r>
            <a:r>
              <a:rPr kumimoji="0" sz="2400" b="0" i="0" u="none" strike="noStrike" kern="0" cap="none" spc="-20" normalizeH="0" baseline="0" noProof="0" dirty="0">
                <a:ln>
                  <a:noFill/>
                </a:ln>
                <a:solidFill>
                  <a:sysClr val="windowText" lastClr="000000"/>
                </a:solidFill>
                <a:effectLst/>
                <a:uLnTx/>
                <a:uFillTx/>
                <a:latin typeface="Calibri"/>
                <a:cs typeface="Calibri"/>
              </a:rPr>
              <a:t> years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p:nvPr/>
        </p:nvSpPr>
        <p:spPr>
          <a:xfrm>
            <a:off x="4430436" y="307298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471251" y="307298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8389619" y="307298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8368283" y="6190935"/>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4430436" y="6190935"/>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40436" y="620842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a:spLocks noGrp="1"/>
          </p:cNvSpPr>
          <p:nvPr>
            <p:ph type="sldNum" sz="quarter" idx="7"/>
          </p:nvPr>
        </p:nvSpPr>
        <p:spPr>
          <a:prstGeom prst="rect">
            <a:avLst/>
          </a:prstGeom>
        </p:spPr>
        <p:txBody>
          <a:bodyPr vert="horz" wrap="square" lIns="0" tIns="6350" rIns="0" bIns="0" rtlCol="0">
            <a:spAutoFit/>
          </a:bodyPr>
          <a:lstStyle/>
          <a:p>
            <a:pPr marL="38735" marR="0" lvl="0" indent="0" defTabSz="914400" eaLnBrk="1" fontAlgn="auto" latinLnBrk="0" hangingPunct="1">
              <a:lnSpc>
                <a:spcPct val="100000"/>
              </a:lnSpc>
              <a:spcBef>
                <a:spcPts val="50"/>
              </a:spcBef>
              <a:spcAft>
                <a:spcPts val="0"/>
              </a:spcAft>
              <a:buClrTx/>
              <a:buSzTx/>
              <a:buFontTx/>
              <a:buNone/>
              <a:tabLst/>
              <a:defRPr/>
            </a:pPr>
            <a:fld id="{81D60167-4931-47E6-BA6A-407CBD079E47}" type="slidenum">
              <a:rPr kumimoji="0" sz="1000" b="0" i="0" u="none" strike="noStrike" kern="0" cap="none" spc="-25" normalizeH="0" baseline="0" noProof="0" dirty="0">
                <a:ln>
                  <a:noFill/>
                </a:ln>
                <a:solidFill>
                  <a:prstClr val="black"/>
                </a:solidFill>
                <a:effectLst/>
                <a:uLnTx/>
                <a:uFillTx/>
                <a:latin typeface="Calibri"/>
                <a:cs typeface="Calibri"/>
              </a:rPr>
              <a:pPr marL="38735" marR="0" lvl="0" indent="0" defTabSz="914400" eaLnBrk="1" fontAlgn="auto" latinLnBrk="0" hangingPunct="1">
                <a:lnSpc>
                  <a:spcPct val="100000"/>
                </a:lnSpc>
                <a:spcBef>
                  <a:spcPts val="50"/>
                </a:spcBef>
                <a:spcAft>
                  <a:spcPts val="0"/>
                </a:spcAft>
                <a:buClrTx/>
                <a:buSzTx/>
                <a:buFontTx/>
                <a:buNone/>
                <a:tabLst/>
                <a:defRPr/>
              </a:pPr>
              <a:t>2</a:t>
            </a:fld>
            <a:endParaRPr kumimoji="0" sz="1000" b="0" i="0" u="none" strike="noStrike" kern="0" cap="none" spc="-25" normalizeH="0" baseline="0" noProof="0" dirty="0">
              <a:ln>
                <a:noFill/>
              </a:ln>
              <a:solidFill>
                <a:prstClr val="black"/>
              </a:solidFill>
              <a:effectLst/>
              <a:uLnTx/>
              <a:uFillTx/>
              <a:latin typeface="Calibri"/>
              <a:cs typeface="Calibri"/>
            </a:endParaRPr>
          </a:p>
        </p:txBody>
      </p:sp>
      <p:sp>
        <p:nvSpPr>
          <p:cNvPr id="23" name="Title 22">
            <a:extLst>
              <a:ext uri="{FF2B5EF4-FFF2-40B4-BE49-F238E27FC236}">
                <a16:creationId xmlns:a16="http://schemas.microsoft.com/office/drawing/2014/main" id="{742D1CA1-97FD-122E-FA82-0C0B5D13A1A3}"/>
              </a:ext>
            </a:extLst>
          </p:cNvPr>
          <p:cNvSpPr>
            <a:spLocks noGrp="1"/>
          </p:cNvSpPr>
          <p:nvPr>
            <p:ph type="title"/>
          </p:nvPr>
        </p:nvSpPr>
        <p:spPr/>
        <p:txBody>
          <a:bodyPr/>
          <a:lstStyle/>
          <a:p>
            <a:endParaRPr lang="en-US" dirty="0"/>
          </a:p>
        </p:txBody>
      </p:sp>
      <p:sp>
        <p:nvSpPr>
          <p:cNvPr id="24" name="Title 5">
            <a:extLst>
              <a:ext uri="{FF2B5EF4-FFF2-40B4-BE49-F238E27FC236}">
                <a16:creationId xmlns:a16="http://schemas.microsoft.com/office/drawing/2014/main" id="{04D2AF11-9844-3C5C-9DC6-3FDCFAE81DF0}"/>
              </a:ext>
            </a:extLst>
          </p:cNvPr>
          <p:cNvSpPr txBox="1">
            <a:spLocks/>
          </p:cNvSpPr>
          <p:nvPr/>
        </p:nvSpPr>
        <p:spPr>
          <a:xfrm>
            <a:off x="440436" y="146304"/>
            <a:ext cx="11311128" cy="604865"/>
          </a:xfrm>
        </p:spPr>
        <p:txBody>
          <a:bodyPr lIns="0" tIns="0" rIns="0" bIns="0" anchor="ctr">
            <a:normAutofit/>
          </a:bodyPr>
          <a:lstStyle>
            <a:lvl1pPr algn="l" defTabSz="609585" rtl="0" eaLnBrk="1" latinLnBrk="0" hangingPunct="1">
              <a:spcBef>
                <a:spcPct val="0"/>
              </a:spcBef>
              <a:buNone/>
              <a:defRPr sz="3200" b="0" i="0" kern="1200">
                <a:solidFill>
                  <a:schemeClr val="tx1"/>
                </a:solidFill>
                <a:latin typeface="Calibri"/>
                <a:ea typeface="+mj-ea"/>
                <a:cs typeface="Calibri"/>
              </a:defRPr>
            </a:lvl1pPr>
          </a:lstStyle>
          <a:p>
            <a:pPr algn="ctr"/>
            <a:r>
              <a:rPr lang="en-US" dirty="0"/>
              <a:t>Vogtle 3 &amp; 4 Quick Facts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2122206"/>
          </a:xfrm>
        </p:spPr>
        <p:txBody>
          <a:bodyPr/>
          <a:lstStyle/>
          <a:p>
            <a:r>
              <a:rPr lang="en-US" sz="2000" b="0" i="0" dirty="0">
                <a:solidFill>
                  <a:srgbClr val="3C3C3C"/>
                </a:solidFill>
                <a:effectLst/>
                <a:latin typeface="+mn-lt"/>
              </a:rPr>
              <a:t>The </a:t>
            </a:r>
            <a:r>
              <a:rPr lang="en-US" sz="2000" b="1" i="0" dirty="0">
                <a:solidFill>
                  <a:srgbClr val="3C3C3C"/>
                </a:solidFill>
                <a:effectLst/>
                <a:latin typeface="+mn-lt"/>
              </a:rPr>
              <a:t>AP1000</a:t>
            </a:r>
            <a:r>
              <a:rPr lang="en-US" sz="2000" b="1" i="0" baseline="30000" dirty="0">
                <a:solidFill>
                  <a:srgbClr val="3C3C3C"/>
                </a:solidFill>
                <a:effectLst/>
                <a:latin typeface="+mn-lt"/>
              </a:rPr>
              <a:t>®</a:t>
            </a:r>
            <a:r>
              <a:rPr lang="en-US" sz="2000" b="1" i="0" dirty="0">
                <a:solidFill>
                  <a:srgbClr val="3C3C3C"/>
                </a:solidFill>
                <a:effectLst/>
                <a:latin typeface="+mn-lt"/>
              </a:rPr>
              <a:t> Plant</a:t>
            </a:r>
            <a:r>
              <a:rPr lang="en-US" sz="2000" b="0" i="0" dirty="0">
                <a:solidFill>
                  <a:srgbClr val="3C3C3C"/>
                </a:solidFill>
                <a:effectLst/>
                <a:latin typeface="+mn-lt"/>
              </a:rPr>
              <a:t> is a two-loop pressurized water reactor (PWR) that uses a simplified, innovative and effective approach to safety. </a:t>
            </a:r>
          </a:p>
          <a:p>
            <a:r>
              <a:rPr lang="en-US" sz="2000" b="0" i="0" dirty="0">
                <a:solidFill>
                  <a:srgbClr val="3C3C3C"/>
                </a:solidFill>
                <a:effectLst/>
                <a:latin typeface="+mn-lt"/>
              </a:rPr>
              <a:t>Plant simplifications yield fewer components, cable and seismic building volume, all of which contribute to considerable savings in capital investment, and lower operation and maintenance costs. </a:t>
            </a:r>
            <a:endParaRPr lang="en-US" sz="2000" dirty="0">
              <a:solidFill>
                <a:srgbClr val="3C3C3C"/>
              </a:solidFill>
              <a:latin typeface="+mn-lt"/>
            </a:endParaRPr>
          </a:p>
          <a:p>
            <a:r>
              <a:rPr lang="en-US" sz="2000" b="0" i="0" u="none" strike="noStrike" baseline="0" dirty="0">
                <a:solidFill>
                  <a:srgbClr val="4D4D4D"/>
                </a:solidFill>
                <a:latin typeface="+mn-lt"/>
              </a:rPr>
              <a:t>AC electrical power is not required for safe shutdown.</a:t>
            </a:r>
            <a:endParaRPr lang="en-US" sz="2000" b="0" i="0" u="none" strike="noStrike" baseline="0" dirty="0">
              <a:solidFill>
                <a:srgbClr val="3C3C3C"/>
              </a:solidFill>
              <a:latin typeface="+mn-lt"/>
            </a:endParaRPr>
          </a:p>
          <a:p>
            <a:pPr algn="l"/>
            <a:r>
              <a:rPr lang="en-US" sz="2000" b="0" i="0" u="none" strike="noStrike" baseline="0" dirty="0">
                <a:solidFill>
                  <a:srgbClr val="4D4D4D"/>
                </a:solidFill>
                <a:latin typeface="+mn-lt"/>
              </a:rPr>
              <a:t>Operator action not required for 72 hours to maintain core and containment cooling.</a:t>
            </a:r>
            <a:endParaRPr lang="en-US" sz="2000" dirty="0">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dirty="0"/>
              <a:t>Westinghouse AP1000 Technology</a:t>
            </a:r>
          </a:p>
        </p:txBody>
      </p:sp>
      <p:pic>
        <p:nvPicPr>
          <p:cNvPr id="1030" name="Picture 6" descr="See the source image">
            <a:extLst>
              <a:ext uri="{FF2B5EF4-FFF2-40B4-BE49-F238E27FC236}">
                <a16:creationId xmlns:a16="http://schemas.microsoft.com/office/drawing/2014/main" id="{57F97F6C-794C-4A21-90F7-E1AC09EE9280}"/>
              </a:ext>
            </a:extLst>
          </p:cNvPr>
          <p:cNvPicPr>
            <a:picLocks noGrp="1" noChangeAspect="1" noChangeArrowheads="1"/>
          </p:cNvPicPr>
          <p:nvPr>
            <p:ph sz="half" idx="10"/>
          </p:nvPr>
        </p:nvPicPr>
        <p:blipFill>
          <a:blip r:embed="rId2" cstate="email">
            <a:extLst>
              <a:ext uri="{28A0092B-C50C-407E-A947-70E740481C1C}">
                <a14:useLocalDpi xmlns:a14="http://schemas.microsoft.com/office/drawing/2010/main"/>
              </a:ext>
            </a:extLst>
          </a:blip>
          <a:srcRect/>
          <a:stretch>
            <a:fillRect/>
          </a:stretch>
        </p:blipFill>
        <p:spPr bwMode="auto">
          <a:xfrm>
            <a:off x="726351" y="3292291"/>
            <a:ext cx="4489373" cy="3419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A8000B-68F7-4631-8A54-764ABDC557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327871"/>
            <a:ext cx="5079645" cy="3383825"/>
          </a:xfrm>
          <a:prstGeom prst="rect">
            <a:avLst/>
          </a:prstGeom>
        </p:spPr>
      </p:pic>
    </p:spTree>
    <p:extLst>
      <p:ext uri="{BB962C8B-B14F-4D97-AF65-F5344CB8AC3E}">
        <p14:creationId xmlns:p14="http://schemas.microsoft.com/office/powerpoint/2010/main" val="205637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BF38E192-33BA-48FF-8005-D29051404A91}"/>
              </a:ext>
            </a:extLst>
          </p:cNvPr>
          <p:cNvGraphicFramePr/>
          <p:nvPr>
            <p:extLst>
              <p:ext uri="{D42A27DB-BD31-4B8C-83A1-F6EECF244321}">
                <p14:modId xmlns:p14="http://schemas.microsoft.com/office/powerpoint/2010/main" val="63789169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B66EF75-52DD-AC4F-F4AF-EE512CF38F6F}"/>
              </a:ext>
            </a:extLst>
          </p:cNvPr>
          <p:cNvSpPr txBox="1"/>
          <p:nvPr/>
        </p:nvSpPr>
        <p:spPr>
          <a:xfrm>
            <a:off x="10486239" y="59454"/>
            <a:ext cx="1543574" cy="261610"/>
          </a:xfrm>
          <a:prstGeom prst="rect">
            <a:avLst/>
          </a:prstGeom>
          <a:noFill/>
        </p:spPr>
        <p:txBody>
          <a:bodyPr wrap="square" lIns="91440" tIns="45720" rIns="91440" bIns="45720" rtlCol="0" anchor="t">
            <a:spAutoFit/>
          </a:bodyPr>
          <a:lstStyle/>
          <a:p>
            <a:r>
              <a:rPr lang="en-US" sz="1100" i="1"/>
              <a:t>As of March 2023</a:t>
            </a:r>
            <a:endParaRPr lang="en-US" sz="1100" i="1" dirty="0"/>
          </a:p>
        </p:txBody>
      </p:sp>
    </p:spTree>
    <p:extLst>
      <p:ext uri="{BB962C8B-B14F-4D97-AF65-F5344CB8AC3E}">
        <p14:creationId xmlns:p14="http://schemas.microsoft.com/office/powerpoint/2010/main" val="83494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AE7A-EB76-6392-FC75-1BE4044DF02B}"/>
              </a:ext>
            </a:extLst>
          </p:cNvPr>
          <p:cNvSpPr>
            <a:spLocks noGrp="1"/>
          </p:cNvSpPr>
          <p:nvPr>
            <p:ph type="title"/>
          </p:nvPr>
        </p:nvSpPr>
        <p:spPr/>
        <p:txBody>
          <a:bodyPr/>
          <a:lstStyle/>
          <a:p>
            <a:r>
              <a:rPr lang="en-US" sz="3600" dirty="0">
                <a:solidFill>
                  <a:srgbClr val="00B0F0"/>
                </a:solidFill>
                <a:latin typeface="+mn-lt"/>
              </a:rPr>
              <a:t>Recent Major Milestones </a:t>
            </a:r>
          </a:p>
        </p:txBody>
      </p:sp>
      <p:sp>
        <p:nvSpPr>
          <p:cNvPr id="5" name="Rectangle 4">
            <a:extLst>
              <a:ext uri="{FF2B5EF4-FFF2-40B4-BE49-F238E27FC236}">
                <a16:creationId xmlns:a16="http://schemas.microsoft.com/office/drawing/2014/main" id="{56877F38-7EEE-631D-075B-901AAA19732E}"/>
              </a:ext>
            </a:extLst>
          </p:cNvPr>
          <p:cNvSpPr/>
          <p:nvPr/>
        </p:nvSpPr>
        <p:spPr>
          <a:xfrm>
            <a:off x="9718" y="3548491"/>
            <a:ext cx="12192000" cy="45719"/>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BCF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8F9BE0-57F7-0772-A6BD-77CBC9647210}"/>
              </a:ext>
            </a:extLst>
          </p:cNvPr>
          <p:cNvSpPr txBox="1"/>
          <p:nvPr/>
        </p:nvSpPr>
        <p:spPr>
          <a:xfrm rot="10800000" flipH="1" flipV="1">
            <a:off x="162014" y="1083774"/>
            <a:ext cx="96360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Unit 3</a:t>
            </a:r>
          </a:p>
        </p:txBody>
      </p:sp>
      <p:sp>
        <p:nvSpPr>
          <p:cNvPr id="6" name="TextBox 5">
            <a:extLst>
              <a:ext uri="{FF2B5EF4-FFF2-40B4-BE49-F238E27FC236}">
                <a16:creationId xmlns:a16="http://schemas.microsoft.com/office/drawing/2014/main" id="{F5A77DEB-BE73-5546-EBC4-F250A2E7E470}"/>
              </a:ext>
            </a:extLst>
          </p:cNvPr>
          <p:cNvSpPr txBox="1"/>
          <p:nvPr/>
        </p:nvSpPr>
        <p:spPr>
          <a:xfrm rot="10800000" flipH="1" flipV="1">
            <a:off x="259718" y="5815555"/>
            <a:ext cx="96360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Unit 4</a:t>
            </a:r>
          </a:p>
        </p:txBody>
      </p:sp>
      <p:sp>
        <p:nvSpPr>
          <p:cNvPr id="7" name="TextBox 6">
            <a:extLst>
              <a:ext uri="{FF2B5EF4-FFF2-40B4-BE49-F238E27FC236}">
                <a16:creationId xmlns:a16="http://schemas.microsoft.com/office/drawing/2014/main" id="{3086ACA1-BA39-E163-3932-75FB8EFC0B5C}"/>
              </a:ext>
            </a:extLst>
          </p:cNvPr>
          <p:cNvSpPr txBox="1"/>
          <p:nvPr/>
        </p:nvSpPr>
        <p:spPr>
          <a:xfrm>
            <a:off x="112426" y="3401205"/>
            <a:ext cx="67810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2022</a:t>
            </a:r>
          </a:p>
        </p:txBody>
      </p:sp>
      <p:sp>
        <p:nvSpPr>
          <p:cNvPr id="8" name="TextBox 7">
            <a:extLst>
              <a:ext uri="{FF2B5EF4-FFF2-40B4-BE49-F238E27FC236}">
                <a16:creationId xmlns:a16="http://schemas.microsoft.com/office/drawing/2014/main" id="{E0A5DC12-D93C-FF6A-BF66-A363D39102E3}"/>
              </a:ext>
            </a:extLst>
          </p:cNvPr>
          <p:cNvSpPr txBox="1"/>
          <p:nvPr/>
        </p:nvSpPr>
        <p:spPr>
          <a:xfrm>
            <a:off x="7219658" y="3401205"/>
            <a:ext cx="67810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2023</a:t>
            </a:r>
          </a:p>
        </p:txBody>
      </p:sp>
      <p:sp>
        <p:nvSpPr>
          <p:cNvPr id="9" name="Oval 8">
            <a:extLst>
              <a:ext uri="{FF2B5EF4-FFF2-40B4-BE49-F238E27FC236}">
                <a16:creationId xmlns:a16="http://schemas.microsoft.com/office/drawing/2014/main" id="{87F1D28A-A23A-3253-05C2-519CC0E0B49E}"/>
              </a:ext>
            </a:extLst>
          </p:cNvPr>
          <p:cNvSpPr/>
          <p:nvPr/>
        </p:nvSpPr>
        <p:spPr>
          <a:xfrm>
            <a:off x="1088797" y="3467485"/>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descr="Star outline">
            <a:extLst>
              <a:ext uri="{FF2B5EF4-FFF2-40B4-BE49-F238E27FC236}">
                <a16:creationId xmlns:a16="http://schemas.microsoft.com/office/drawing/2014/main" id="{098349FA-997C-44A0-2082-D70FBA547DC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45284" y="1382365"/>
            <a:ext cx="209550" cy="209550"/>
          </a:xfrm>
          <a:prstGeom prst="rect">
            <a:avLst/>
          </a:prstGeom>
        </p:spPr>
      </p:pic>
      <p:sp>
        <p:nvSpPr>
          <p:cNvPr id="12" name="TextBox 11">
            <a:extLst>
              <a:ext uri="{FF2B5EF4-FFF2-40B4-BE49-F238E27FC236}">
                <a16:creationId xmlns:a16="http://schemas.microsoft.com/office/drawing/2014/main" id="{087A6CB6-072F-4B7F-F0FD-F35754E3E66E}"/>
              </a:ext>
            </a:extLst>
          </p:cNvPr>
          <p:cNvSpPr txBox="1"/>
          <p:nvPr/>
        </p:nvSpPr>
        <p:spPr>
          <a:xfrm>
            <a:off x="3850309" y="5072755"/>
            <a:ext cx="1389950"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August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Open Vessel Testing completed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775A999-FFB5-EC81-500A-B4383D72A86E}"/>
              </a:ext>
            </a:extLst>
          </p:cNvPr>
          <p:cNvSpPr/>
          <p:nvPr/>
        </p:nvSpPr>
        <p:spPr>
          <a:xfrm>
            <a:off x="1648348" y="3475766"/>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9441EDF-3F49-6916-820C-1FD96A60230C}"/>
              </a:ext>
            </a:extLst>
          </p:cNvPr>
          <p:cNvSpPr/>
          <p:nvPr/>
        </p:nvSpPr>
        <p:spPr>
          <a:xfrm>
            <a:off x="3494510" y="3446086"/>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496C67BC-DFC9-6A04-EFEC-2CC9D2281A7D}"/>
              </a:ext>
            </a:extLst>
          </p:cNvPr>
          <p:cNvSpPr/>
          <p:nvPr/>
        </p:nvSpPr>
        <p:spPr>
          <a:xfrm>
            <a:off x="4069689" y="3454475"/>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4B4AFA-75AC-1802-8C8D-C1513D712ADE}"/>
              </a:ext>
            </a:extLst>
          </p:cNvPr>
          <p:cNvSpPr txBox="1"/>
          <p:nvPr/>
        </p:nvSpPr>
        <p:spPr>
          <a:xfrm>
            <a:off x="5055810" y="1591915"/>
            <a:ext cx="1389950" cy="206210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October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Fuel Load Completed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Design Authority Turned over from Westinghouse to Southern Nuclear</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38CE505-446A-1E9D-6137-FD001AC19BDE}"/>
              </a:ext>
            </a:extLst>
          </p:cNvPr>
          <p:cNvSpPr txBox="1"/>
          <p:nvPr/>
        </p:nvSpPr>
        <p:spPr>
          <a:xfrm>
            <a:off x="3681196" y="1280253"/>
            <a:ext cx="1389950"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August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NRC issues historic 103(g) finding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8847605-F6D7-3D03-7C03-E36F3676352E}"/>
              </a:ext>
            </a:extLst>
          </p:cNvPr>
          <p:cNvSpPr txBox="1"/>
          <p:nvPr/>
        </p:nvSpPr>
        <p:spPr>
          <a:xfrm>
            <a:off x="5352433" y="3740654"/>
            <a:ext cx="1389950" cy="206210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November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Closed Vessel Testing completed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Turbine on Turning Gear completed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7B00870-DE7B-32E7-4317-CB6F8BF6D021}"/>
              </a:ext>
            </a:extLst>
          </p:cNvPr>
          <p:cNvSpPr txBox="1"/>
          <p:nvPr/>
        </p:nvSpPr>
        <p:spPr>
          <a:xfrm>
            <a:off x="6545172" y="5226827"/>
            <a:ext cx="1389950"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December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Cold Hydro Testing completed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8D0FF4E-79A5-925B-FBE1-2A5408E13D96}"/>
              </a:ext>
            </a:extLst>
          </p:cNvPr>
          <p:cNvSpPr/>
          <p:nvPr/>
        </p:nvSpPr>
        <p:spPr>
          <a:xfrm>
            <a:off x="8920823" y="3484104"/>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678B5A1-2E8B-F488-90FE-AA7D56FCF65C}"/>
              </a:ext>
            </a:extLst>
          </p:cNvPr>
          <p:cNvSpPr/>
          <p:nvPr/>
        </p:nvSpPr>
        <p:spPr>
          <a:xfrm>
            <a:off x="9447929" y="3484104"/>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92234B6-3E64-7E0D-6176-526B1D883CE3}"/>
              </a:ext>
            </a:extLst>
          </p:cNvPr>
          <p:cNvSpPr/>
          <p:nvPr/>
        </p:nvSpPr>
        <p:spPr>
          <a:xfrm>
            <a:off x="9936749" y="3475765"/>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4956D9B-E18F-70EB-A66D-63F32FADC156}"/>
              </a:ext>
            </a:extLst>
          </p:cNvPr>
          <p:cNvSpPr txBox="1"/>
          <p:nvPr/>
        </p:nvSpPr>
        <p:spPr>
          <a:xfrm>
            <a:off x="9076836" y="1572348"/>
            <a:ext cx="1206275" cy="224676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April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Unit 3 successfully synchronized and connected to the electric grid, producing electricity for the first time</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2D57A68A-B37E-50BA-FB56-E57B182E19FA}"/>
              </a:ext>
            </a:extLst>
          </p:cNvPr>
          <p:cNvSpPr txBox="1"/>
          <p:nvPr/>
        </p:nvSpPr>
        <p:spPr>
          <a:xfrm>
            <a:off x="7976809" y="3819117"/>
            <a:ext cx="1389950"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March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Hot Functional Testing started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71CB778-67D7-C8CF-60BA-70F86EAA73DE}"/>
              </a:ext>
            </a:extLst>
          </p:cNvPr>
          <p:cNvSpPr txBox="1"/>
          <p:nvPr/>
        </p:nvSpPr>
        <p:spPr>
          <a:xfrm>
            <a:off x="10283111" y="3891898"/>
            <a:ext cx="1389950"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Hot Functional Testing completed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4D90871-A715-CDD9-F216-3A8893F67EFD}"/>
              </a:ext>
            </a:extLst>
          </p:cNvPr>
          <p:cNvSpPr txBox="1"/>
          <p:nvPr/>
        </p:nvSpPr>
        <p:spPr>
          <a:xfrm>
            <a:off x="10319603" y="2262432"/>
            <a:ext cx="1389950" cy="150810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Unit </a:t>
            </a:r>
            <a:r>
              <a:rPr kumimoji="0" lang="en-US"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3 reached </a:t>
            </a: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100 percent energy output for the first time</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9" name="Graphic 28" descr="Star outline">
            <a:extLst>
              <a:ext uri="{FF2B5EF4-FFF2-40B4-BE49-F238E27FC236}">
                <a16:creationId xmlns:a16="http://schemas.microsoft.com/office/drawing/2014/main" id="{FF691F1E-FA27-7B32-5CB2-A835E897D11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91225" y="1697861"/>
            <a:ext cx="209550" cy="209550"/>
          </a:xfrm>
          <a:prstGeom prst="rect">
            <a:avLst/>
          </a:prstGeom>
        </p:spPr>
      </p:pic>
      <p:sp>
        <p:nvSpPr>
          <p:cNvPr id="30" name="Oval 29">
            <a:extLst>
              <a:ext uri="{FF2B5EF4-FFF2-40B4-BE49-F238E27FC236}">
                <a16:creationId xmlns:a16="http://schemas.microsoft.com/office/drawing/2014/main" id="{EFA03382-DBA7-1F4E-382D-DBB36C2CF33C}"/>
              </a:ext>
            </a:extLst>
          </p:cNvPr>
          <p:cNvSpPr/>
          <p:nvPr/>
        </p:nvSpPr>
        <p:spPr>
          <a:xfrm>
            <a:off x="5151098" y="3456785"/>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D0E47B76-CE81-5EE4-2F95-378BD9E3BBBE}"/>
              </a:ext>
            </a:extLst>
          </p:cNvPr>
          <p:cNvSpPr/>
          <p:nvPr/>
        </p:nvSpPr>
        <p:spPr>
          <a:xfrm>
            <a:off x="5884949" y="3465174"/>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7C33DF69-201C-35EA-4602-82EF88731BC5}"/>
              </a:ext>
            </a:extLst>
          </p:cNvPr>
          <p:cNvSpPr/>
          <p:nvPr/>
        </p:nvSpPr>
        <p:spPr>
          <a:xfrm>
            <a:off x="6545172" y="3452906"/>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0B1907A1-4629-1570-A524-B4CF3F03A60E}"/>
              </a:ext>
            </a:extLst>
          </p:cNvPr>
          <p:cNvSpPr txBox="1"/>
          <p:nvPr/>
        </p:nvSpPr>
        <p:spPr>
          <a:xfrm>
            <a:off x="3155334" y="3828529"/>
            <a:ext cx="1389950" cy="132343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July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Last major structural iron was placed in Unit 4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E38E946A-DC65-2C31-D0D7-5775B4A680DC}"/>
              </a:ext>
            </a:extLst>
          </p:cNvPr>
          <p:cNvSpPr txBox="1"/>
          <p:nvPr/>
        </p:nvSpPr>
        <p:spPr>
          <a:xfrm>
            <a:off x="3203563" y="2467072"/>
            <a:ext cx="1389950" cy="95410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July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Final ITAAC submitted to the NRC</a:t>
            </a:r>
          </a:p>
        </p:txBody>
      </p:sp>
      <p:sp>
        <p:nvSpPr>
          <p:cNvPr id="35" name="TextBox 34">
            <a:extLst>
              <a:ext uri="{FF2B5EF4-FFF2-40B4-BE49-F238E27FC236}">
                <a16:creationId xmlns:a16="http://schemas.microsoft.com/office/drawing/2014/main" id="{09A51806-16A1-6471-C0A6-1221A9FDFD37}"/>
              </a:ext>
            </a:extLst>
          </p:cNvPr>
          <p:cNvSpPr txBox="1"/>
          <p:nvPr/>
        </p:nvSpPr>
        <p:spPr>
          <a:xfrm>
            <a:off x="1370754" y="3889372"/>
            <a:ext cx="1389950" cy="150810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February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Completed last major concrete placement on the project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FE698EBD-4BE6-E90B-D5B1-24AC58CC81F4}"/>
              </a:ext>
            </a:extLst>
          </p:cNvPr>
          <p:cNvSpPr txBox="1"/>
          <p:nvPr/>
        </p:nvSpPr>
        <p:spPr>
          <a:xfrm>
            <a:off x="909881" y="2145913"/>
            <a:ext cx="1389950" cy="150810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January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NRC issued dual unit licenses to 72 Operators at Vogtle 3&amp;4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83FC2153-1B3F-B644-18F5-9E9CDDD4EB5D}"/>
              </a:ext>
            </a:extLst>
          </p:cNvPr>
          <p:cNvSpPr txBox="1"/>
          <p:nvPr/>
        </p:nvSpPr>
        <p:spPr>
          <a:xfrm>
            <a:off x="7963054" y="2358515"/>
            <a:ext cx="1243234"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March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Initial Criticality is achieved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73A33-1DDE-4CB8-8664-93D737799723}"/>
              </a:ext>
            </a:extLst>
          </p:cNvPr>
          <p:cNvSpPr>
            <a:spLocks noGrp="1"/>
          </p:cNvSpPr>
          <p:nvPr>
            <p:ph type="ctrTitle"/>
          </p:nvPr>
        </p:nvSpPr>
        <p:spPr>
          <a:xfrm>
            <a:off x="560181" y="488272"/>
            <a:ext cx="10883136" cy="916567"/>
          </a:xfrm>
        </p:spPr>
        <p:txBody>
          <a:bodyPr/>
          <a:lstStyle/>
          <a:p>
            <a:pPr algn="ctr"/>
            <a:r>
              <a:rPr lang="en-US" sz="5400" dirty="0"/>
              <a:t>Next Steps for Vogtle 3&amp;4</a:t>
            </a:r>
          </a:p>
        </p:txBody>
      </p:sp>
      <p:sp>
        <p:nvSpPr>
          <p:cNvPr id="4" name="Footer Placeholder 3">
            <a:extLst>
              <a:ext uri="{FF2B5EF4-FFF2-40B4-BE49-F238E27FC236}">
                <a16:creationId xmlns:a16="http://schemas.microsoft.com/office/drawing/2014/main" id="{2DE75EB9-EADA-4E94-881F-6E366C2FC459}"/>
              </a:ext>
            </a:extLst>
          </p:cNvPr>
          <p:cNvSpPr>
            <a:spLocks noGrp="1"/>
          </p:cNvSpPr>
          <p:nvPr>
            <p:ph type="ftr" sz="quarter" idx="3"/>
          </p:nvPr>
        </p:nvSpPr>
        <p:spPr/>
        <p:txBody>
          <a:bodyPr/>
          <a:lstStyle/>
          <a:p>
            <a:endParaRPr lang="en-US">
              <a:solidFill>
                <a:schemeClr val="bg1"/>
              </a:solidFill>
            </a:endParaRPr>
          </a:p>
        </p:txBody>
      </p:sp>
      <p:pic>
        <p:nvPicPr>
          <p:cNvPr id="7" name="Picture 6">
            <a:extLst>
              <a:ext uri="{FF2B5EF4-FFF2-40B4-BE49-F238E27FC236}">
                <a16:creationId xmlns:a16="http://schemas.microsoft.com/office/drawing/2014/main" id="{B5E36533-664D-82C6-DA26-629095D598FB}"/>
              </a:ext>
            </a:extLst>
          </p:cNvPr>
          <p:cNvPicPr>
            <a:picLocks noChangeAspect="1"/>
          </p:cNvPicPr>
          <p:nvPr/>
        </p:nvPicPr>
        <p:blipFill>
          <a:blip r:embed="rId2"/>
          <a:stretch>
            <a:fillRect/>
          </a:stretch>
        </p:blipFill>
        <p:spPr>
          <a:xfrm>
            <a:off x="2928645" y="1479484"/>
            <a:ext cx="6334710" cy="4223140"/>
          </a:xfrm>
          <a:prstGeom prst="rect">
            <a:avLst/>
          </a:prstGeom>
        </p:spPr>
      </p:pic>
    </p:spTree>
    <p:extLst>
      <p:ext uri="{BB962C8B-B14F-4D97-AF65-F5344CB8AC3E}">
        <p14:creationId xmlns:p14="http://schemas.microsoft.com/office/powerpoint/2010/main" val="300489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C15192-CF3D-4CAA-84AC-4238CE1F9229}"/>
              </a:ext>
            </a:extLst>
          </p:cNvPr>
          <p:cNvSpPr>
            <a:spLocks noGrp="1"/>
          </p:cNvSpPr>
          <p:nvPr>
            <p:ph sz="half" idx="2"/>
          </p:nvPr>
        </p:nvSpPr>
        <p:spPr>
          <a:xfrm>
            <a:off x="5747579" y="1533764"/>
            <a:ext cx="6003985" cy="4982141"/>
          </a:xfrm>
        </p:spPr>
        <p:txBody>
          <a:bodyPr lIns="91440" tIns="45720" rIns="91440" bIns="45720" anchor="t"/>
          <a:lstStyle/>
          <a:p>
            <a:pPr marL="0" indent="0" algn="ctr">
              <a:buNone/>
            </a:pPr>
            <a:r>
              <a:rPr lang="en-US" sz="3200" b="1" u="sng" dirty="0">
                <a:latin typeface="Calibri"/>
                <a:ea typeface="Calibri"/>
                <a:cs typeface="Calibri"/>
              </a:rPr>
              <a:t>Unit 4</a:t>
            </a:r>
          </a:p>
          <a:p>
            <a:pPr marL="0" indent="0" algn="ctr">
              <a:buNone/>
            </a:pPr>
            <a:endParaRPr lang="en-US" sz="2000" dirty="0">
              <a:ea typeface="Calibri"/>
            </a:endParaRPr>
          </a:p>
          <a:p>
            <a:pPr marL="0" indent="0">
              <a:buNone/>
            </a:pPr>
            <a:r>
              <a:rPr lang="en-US" sz="2000" dirty="0">
                <a:latin typeface="Calibri"/>
                <a:cs typeface="Calibri"/>
              </a:rPr>
              <a:t>  </a:t>
            </a:r>
            <a:endParaRPr lang="en-US" sz="2000" b="0" i="0" u="none" strike="noStrike" baseline="0" dirty="0">
              <a:latin typeface="Calibri"/>
              <a:ea typeface="Calibri"/>
            </a:endParaRPr>
          </a:p>
          <a:p>
            <a:pPr marL="230505" indent="-230505"/>
            <a:r>
              <a:rPr lang="en-US" sz="2000" dirty="0">
                <a:latin typeface="Calibri"/>
                <a:ea typeface="Calibri Light"/>
                <a:cs typeface="Calibri"/>
              </a:rPr>
              <a:t>Design Authority Turnover</a:t>
            </a:r>
          </a:p>
          <a:p>
            <a:pPr marL="230505" indent="-230505"/>
            <a:r>
              <a:rPr lang="en-US" sz="2000" dirty="0">
                <a:latin typeface="Calibri"/>
                <a:ea typeface="Calibri Light"/>
                <a:cs typeface="Calibri"/>
              </a:rPr>
              <a:t>Submit Final ITAAC and receive 103(g) finding from the NRC</a:t>
            </a:r>
            <a:endParaRPr lang="en-US" sz="2000" dirty="0">
              <a:latin typeface="Calibri"/>
              <a:ea typeface="Calibri Light"/>
            </a:endParaRPr>
          </a:p>
          <a:p>
            <a:pPr marL="454660" lvl="1" indent="-224155"/>
            <a:r>
              <a:rPr lang="en-US" sz="1800" dirty="0">
                <a:latin typeface="Calibri Light"/>
                <a:ea typeface="Calibri Light"/>
                <a:cs typeface="Calibri Light"/>
              </a:rPr>
              <a:t>Once completed, Southern Nuclear will submit documentation that all inspections, tests and analyses have been performed and all acceptance criteria, collectively known as ITAACs, have been met on Vogtle Unit 4 as required by Southern </a:t>
            </a:r>
            <a:r>
              <a:rPr lang="en-US" sz="1800" dirty="0" err="1">
                <a:latin typeface="Calibri Light"/>
                <a:ea typeface="Calibri Light"/>
                <a:cs typeface="Calibri Light"/>
              </a:rPr>
              <a:t>Nuclear's</a:t>
            </a:r>
            <a:r>
              <a:rPr lang="en-US" sz="1800" dirty="0">
                <a:latin typeface="Calibri Light"/>
                <a:ea typeface="Calibri Light"/>
                <a:cs typeface="Calibri Light"/>
              </a:rPr>
              <a:t> Combined Operating License.  </a:t>
            </a:r>
            <a:endParaRPr lang="en-US" sz="1800" dirty="0">
              <a:latin typeface="Calibri"/>
              <a:cs typeface="Calibri"/>
            </a:endParaRPr>
          </a:p>
          <a:p>
            <a:pPr marL="230505" indent="-230505"/>
            <a:r>
              <a:rPr lang="en-US" sz="2000" dirty="0">
                <a:latin typeface="Calibri"/>
                <a:cs typeface="Calibri"/>
              </a:rPr>
              <a:t>Begin Fuel Load</a:t>
            </a:r>
          </a:p>
          <a:p>
            <a:pPr marL="230505" indent="-230505"/>
            <a:r>
              <a:rPr lang="en-US" sz="2000" dirty="0">
                <a:latin typeface="Calibri"/>
                <a:ea typeface="Calibri Light"/>
                <a:cs typeface="Calibri"/>
              </a:rPr>
              <a:t>Startup Testing</a:t>
            </a:r>
            <a:endParaRPr lang="en-US" sz="2000" dirty="0">
              <a:latin typeface="Calibri"/>
              <a:ea typeface="Calibri Light"/>
            </a:endParaRPr>
          </a:p>
          <a:p>
            <a:pPr marL="230505" indent="-230505"/>
            <a:r>
              <a:rPr lang="en-US" sz="2000" dirty="0">
                <a:latin typeface="Calibri"/>
                <a:cs typeface="Calibri"/>
              </a:rPr>
              <a:t>Declare Commercial Operations</a:t>
            </a:r>
            <a:endParaRPr lang="en-US" sz="2000" dirty="0">
              <a:solidFill>
                <a:srgbClr val="00B050"/>
              </a:solidFill>
              <a:ea typeface="Calibri"/>
            </a:endParaRPr>
          </a:p>
          <a:p>
            <a:pPr marL="230505" indent="-230505"/>
            <a:endParaRPr lang="en-US" sz="2000" dirty="0">
              <a:latin typeface="Calibri"/>
              <a:ea typeface="Calibri"/>
              <a:cs typeface="Calibri"/>
            </a:endParaRPr>
          </a:p>
          <a:p>
            <a:pPr marL="230505" indent="0"/>
            <a:endParaRPr lang="en-US" sz="2000" dirty="0">
              <a:latin typeface="Calibri Light"/>
              <a:ea typeface="Calibri Light"/>
              <a:cs typeface="Calibri"/>
            </a:endParaRPr>
          </a:p>
          <a:p>
            <a:pPr marL="454660" lvl="1" indent="-224155"/>
            <a:endParaRPr lang="en-US" sz="2000" dirty="0">
              <a:latin typeface="Calibri Light"/>
              <a:ea typeface="Calibri Light"/>
              <a:cs typeface="Calibri"/>
            </a:endParaRPr>
          </a:p>
        </p:txBody>
      </p:sp>
      <p:sp>
        <p:nvSpPr>
          <p:cNvPr id="9" name="Content Placeholder 8">
            <a:extLst>
              <a:ext uri="{FF2B5EF4-FFF2-40B4-BE49-F238E27FC236}">
                <a16:creationId xmlns:a16="http://schemas.microsoft.com/office/drawing/2014/main" id="{2AF9A803-2255-4D89-8C3F-4CCE5CA29EE2}"/>
              </a:ext>
            </a:extLst>
          </p:cNvPr>
          <p:cNvSpPr>
            <a:spLocks noGrp="1"/>
          </p:cNvSpPr>
          <p:nvPr>
            <p:ph sz="half" idx="10"/>
          </p:nvPr>
        </p:nvSpPr>
        <p:spPr>
          <a:xfrm>
            <a:off x="825622" y="1533764"/>
            <a:ext cx="5033637" cy="5120640"/>
          </a:xfrm>
          <a:ln>
            <a:noFill/>
          </a:ln>
        </p:spPr>
        <p:txBody>
          <a:bodyPr lIns="91440" tIns="45720" rIns="91440" bIns="45720" anchor="t"/>
          <a:lstStyle/>
          <a:p>
            <a:pPr marL="0" indent="0" algn="ctr">
              <a:buNone/>
            </a:pPr>
            <a:r>
              <a:rPr lang="en-US" sz="3200" b="1" u="sng" dirty="0">
                <a:latin typeface="Calibri"/>
                <a:ea typeface="Calibri"/>
                <a:cs typeface="Calibri"/>
              </a:rPr>
              <a:t>Unit 3</a:t>
            </a:r>
          </a:p>
          <a:p>
            <a:pPr marL="0" indent="0" algn="ctr">
              <a:buNone/>
            </a:pPr>
            <a:endParaRPr lang="en-US" dirty="0"/>
          </a:p>
          <a:p>
            <a:pPr marL="342900" indent="-342900"/>
            <a:endParaRPr lang="en-US" dirty="0">
              <a:latin typeface="Calibri"/>
            </a:endParaRPr>
          </a:p>
          <a:p>
            <a:pPr marL="230299" indent="-224155"/>
            <a:r>
              <a:rPr lang="en-US" sz="2000" dirty="0">
                <a:latin typeface="Calibri"/>
                <a:cs typeface="Calibri"/>
              </a:rPr>
              <a:t>Declare Commercial Operations</a:t>
            </a:r>
            <a:endParaRPr lang="en-US" sz="2000" dirty="0">
              <a:solidFill>
                <a:srgbClr val="00B050"/>
              </a:solidFill>
              <a:latin typeface="Calibri"/>
              <a:cs typeface="Calibri"/>
            </a:endParaRPr>
          </a:p>
          <a:p>
            <a:pPr marL="230299" indent="-224155"/>
            <a:r>
              <a:rPr lang="en-US" sz="2000" dirty="0">
                <a:latin typeface="Calibri"/>
                <a:ea typeface="Calibri"/>
                <a:cs typeface="Calibri"/>
              </a:rPr>
              <a:t>3R01 Refueling Outage</a:t>
            </a:r>
            <a:endParaRPr lang="en-US" sz="2000" dirty="0">
              <a:solidFill>
                <a:schemeClr val="accent2"/>
              </a:solidFill>
            </a:endParaRPr>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lIns="91440" tIns="45720" rIns="91440" bIns="45720" anchor="ctr" anchorCtr="0"/>
          <a:lstStyle/>
          <a:p>
            <a:r>
              <a:rPr lang="en-US" dirty="0">
                <a:latin typeface="Calibri"/>
                <a:cs typeface="Calibri"/>
              </a:rPr>
              <a:t>Upcoming Major Milestones </a:t>
            </a:r>
            <a:endParaRPr lang="en-US" dirty="0"/>
          </a:p>
        </p:txBody>
      </p:sp>
    </p:spTree>
    <p:extLst>
      <p:ext uri="{BB962C8B-B14F-4D97-AF65-F5344CB8AC3E}">
        <p14:creationId xmlns:p14="http://schemas.microsoft.com/office/powerpoint/2010/main" val="350302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73A33-1DDE-4CB8-8664-93D737799723}"/>
              </a:ext>
            </a:extLst>
          </p:cNvPr>
          <p:cNvSpPr>
            <a:spLocks noGrp="1"/>
          </p:cNvSpPr>
          <p:nvPr>
            <p:ph type="ctrTitle"/>
          </p:nvPr>
        </p:nvSpPr>
        <p:spPr>
          <a:xfrm>
            <a:off x="577937" y="2306663"/>
            <a:ext cx="10883136" cy="1752599"/>
          </a:xfrm>
        </p:spPr>
        <p:txBody>
          <a:bodyPr/>
          <a:lstStyle/>
          <a:p>
            <a:pPr algn="ctr"/>
            <a:r>
              <a:rPr lang="en-US" sz="5400" dirty="0"/>
              <a:t>Design Change Process and Configuration Management Challenges During Unit 3 Startup</a:t>
            </a:r>
          </a:p>
        </p:txBody>
      </p:sp>
      <p:sp>
        <p:nvSpPr>
          <p:cNvPr id="4" name="Footer Placeholder 3">
            <a:extLst>
              <a:ext uri="{FF2B5EF4-FFF2-40B4-BE49-F238E27FC236}">
                <a16:creationId xmlns:a16="http://schemas.microsoft.com/office/drawing/2014/main" id="{2DE75EB9-EADA-4E94-881F-6E366C2FC459}"/>
              </a:ext>
            </a:extLst>
          </p:cNvPr>
          <p:cNvSpPr>
            <a:spLocks noGrp="1"/>
          </p:cNvSpPr>
          <p:nvPr>
            <p:ph type="ftr" sz="quarter" idx="3"/>
          </p:nvPr>
        </p:nvSpPr>
        <p:spPr/>
        <p:txBody>
          <a:bodyPr/>
          <a:lstStyle/>
          <a:p>
            <a:endParaRPr lang="en-US">
              <a:solidFill>
                <a:schemeClr val="bg1"/>
              </a:solidFill>
            </a:endParaRPr>
          </a:p>
        </p:txBody>
      </p:sp>
    </p:spTree>
    <p:extLst>
      <p:ext uri="{BB962C8B-B14F-4D97-AF65-F5344CB8AC3E}">
        <p14:creationId xmlns:p14="http://schemas.microsoft.com/office/powerpoint/2010/main" val="298288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3"/>
            <a:ext cx="11425893" cy="3389493"/>
          </a:xfrm>
        </p:spPr>
        <p:txBody>
          <a:bodyPr/>
          <a:lstStyle/>
          <a:p>
            <a:r>
              <a:rPr lang="en-US" sz="2000" b="0" i="0" dirty="0">
                <a:solidFill>
                  <a:srgbClr val="3C3C3C"/>
                </a:solidFill>
                <a:effectLst/>
                <a:latin typeface="+mn-lt"/>
              </a:rPr>
              <a:t>Westinghouse Electric Company (WEC) turned over Design Authority for Unit 3 on October 13th, 2022 to Southern Nuclear Company (SNC)</a:t>
            </a:r>
          </a:p>
          <a:p>
            <a:endParaRPr lang="en-US" sz="2000" dirty="0">
              <a:solidFill>
                <a:srgbClr val="3C3C3C"/>
              </a:solidFill>
              <a:latin typeface="+mn-lt"/>
            </a:endParaRPr>
          </a:p>
          <a:p>
            <a:r>
              <a:rPr lang="en-US" sz="2000" b="0" i="0" dirty="0">
                <a:solidFill>
                  <a:srgbClr val="3C3C3C"/>
                </a:solidFill>
                <a:effectLst/>
                <a:latin typeface="+mn-lt"/>
              </a:rPr>
              <a:t>This meant using SNC’s process to perform design changes going forward</a:t>
            </a:r>
          </a:p>
          <a:p>
            <a:pPr marL="0" indent="0">
              <a:buNone/>
            </a:pPr>
            <a:endParaRPr lang="en-US" sz="2000" b="0" i="0" dirty="0">
              <a:solidFill>
                <a:srgbClr val="3C3C3C"/>
              </a:solidFill>
              <a:effectLst/>
              <a:latin typeface="+mn-lt"/>
            </a:endParaRPr>
          </a:p>
          <a:p>
            <a:r>
              <a:rPr lang="en-US" sz="2000" dirty="0">
                <a:solidFill>
                  <a:srgbClr val="3C3C3C"/>
                </a:solidFill>
                <a:latin typeface="+mn-lt"/>
              </a:rPr>
              <a:t>This presented many challenges to configuration management of the plant</a:t>
            </a:r>
          </a:p>
          <a:p>
            <a:pPr lvl="1"/>
            <a:r>
              <a:rPr lang="en-US" sz="1733" b="0" i="0" dirty="0">
                <a:solidFill>
                  <a:srgbClr val="3C3C3C"/>
                </a:solidFill>
                <a:effectLst/>
                <a:latin typeface="+mn-lt"/>
              </a:rPr>
              <a:t>Site organizations were</a:t>
            </a:r>
            <a:r>
              <a:rPr lang="en-US" sz="1733" dirty="0">
                <a:solidFill>
                  <a:srgbClr val="3C3C3C"/>
                </a:solidFill>
                <a:latin typeface="+mn-lt"/>
              </a:rPr>
              <a:t> still in construction mindset</a:t>
            </a:r>
          </a:p>
          <a:p>
            <a:pPr lvl="1"/>
            <a:r>
              <a:rPr lang="en-US" sz="1733" dirty="0">
                <a:solidFill>
                  <a:srgbClr val="3C3C3C"/>
                </a:solidFill>
                <a:latin typeface="+mn-lt"/>
              </a:rPr>
              <a:t>Pending design changes from WEC were still in process</a:t>
            </a:r>
          </a:p>
          <a:p>
            <a:pPr lvl="1"/>
            <a:r>
              <a:rPr lang="en-US" sz="1733" dirty="0">
                <a:solidFill>
                  <a:srgbClr val="3C3C3C"/>
                </a:solidFill>
                <a:latin typeface="+mn-lt"/>
              </a:rPr>
              <a:t>Temporary modifications from the Initial Testing Program (ITP) were installed and needed converted to SNC’s process</a:t>
            </a:r>
          </a:p>
          <a:p>
            <a:pPr lvl="1"/>
            <a:r>
              <a:rPr lang="en-US" sz="1733" b="0" i="0" dirty="0">
                <a:solidFill>
                  <a:srgbClr val="3C3C3C"/>
                </a:solidFill>
                <a:effectLst/>
                <a:latin typeface="+mn-lt"/>
              </a:rPr>
              <a:t>The volume of incoming needed changes was large</a:t>
            </a:r>
          </a:p>
          <a:p>
            <a:pPr lvl="1"/>
            <a:r>
              <a:rPr lang="en-US" sz="1733" dirty="0">
                <a:solidFill>
                  <a:srgbClr val="3C3C3C"/>
                </a:solidFill>
                <a:latin typeface="+mn-lt"/>
              </a:rPr>
              <a:t>SNC Design Engineering required a transition period to learn the Standard Design Change Process</a:t>
            </a:r>
          </a:p>
          <a:p>
            <a:pPr lvl="1"/>
            <a:r>
              <a:rPr lang="en-US" sz="1733" dirty="0">
                <a:solidFill>
                  <a:srgbClr val="3C3C3C"/>
                </a:solidFill>
                <a:latin typeface="+mn-lt"/>
              </a:rPr>
              <a:t>WEC procedures and processes were designed for construction, not operating units</a:t>
            </a:r>
          </a:p>
          <a:p>
            <a:pPr marL="230712" lvl="1" indent="0">
              <a:buNone/>
            </a:pPr>
            <a:endParaRPr lang="en-US" sz="1733" dirty="0">
              <a:solidFill>
                <a:srgbClr val="3C3C3C"/>
              </a:solidFill>
              <a:latin typeface="+mn-lt"/>
            </a:endParaRPr>
          </a:p>
          <a:p>
            <a:r>
              <a:rPr lang="en-US" sz="2000" dirty="0">
                <a:solidFill>
                  <a:srgbClr val="3C3C3C"/>
                </a:solidFill>
                <a:latin typeface="+mn-lt"/>
              </a:rPr>
              <a:t>The solution was to proactively create a new transitional design change process to bridge the gap between WEC and SNC design authority</a:t>
            </a:r>
          </a:p>
          <a:p>
            <a:pPr lvl="1"/>
            <a:endParaRPr lang="en-US" sz="1733" b="0" i="0" dirty="0">
              <a:solidFill>
                <a:srgbClr val="3C3C3C"/>
              </a:solidFill>
              <a:effectLst/>
              <a:latin typeface="+mn-lt"/>
            </a:endParaRPr>
          </a:p>
          <a:p>
            <a:endParaRPr lang="en-US" sz="2000" dirty="0">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dirty="0"/>
              <a:t>Design Authority Turnover (DATO) and CM Challenges</a:t>
            </a:r>
          </a:p>
        </p:txBody>
      </p:sp>
    </p:spTree>
    <p:extLst>
      <p:ext uri="{BB962C8B-B14F-4D97-AF65-F5344CB8AC3E}">
        <p14:creationId xmlns:p14="http://schemas.microsoft.com/office/powerpoint/2010/main" val="610440959"/>
      </p:ext>
    </p:extLst>
  </p:cSld>
  <p:clrMapOvr>
    <a:masterClrMapping/>
  </p:clrMapOvr>
</p:sld>
</file>

<file path=ppt/theme/theme1.xml><?xml version="1.0" encoding="utf-8"?>
<a:theme xmlns:a="http://schemas.openxmlformats.org/drawingml/2006/main" name="Southern Company Template_basic_final">
  <a:themeElements>
    <a:clrScheme name="SO blue family">
      <a:dk1>
        <a:srgbClr val="000000"/>
      </a:dk1>
      <a:lt1>
        <a:srgbClr val="FFFFFF"/>
      </a:lt1>
      <a:dk2>
        <a:srgbClr val="003A5D"/>
      </a:dk2>
      <a:lt2>
        <a:srgbClr val="E8E8E8"/>
      </a:lt2>
      <a:accent1>
        <a:srgbClr val="00BCF1"/>
      </a:accent1>
      <a:accent2>
        <a:srgbClr val="007DB9"/>
      </a:accent2>
      <a:accent3>
        <a:srgbClr val="00B5AF"/>
      </a:accent3>
      <a:accent4>
        <a:srgbClr val="B2D234"/>
      </a:accent4>
      <a:accent5>
        <a:srgbClr val="EC1C24"/>
      </a:accent5>
      <a:accent6>
        <a:srgbClr val="F26322"/>
      </a:accent6>
      <a:hlink>
        <a:srgbClr val="007DB9"/>
      </a:hlink>
      <a:folHlink>
        <a:srgbClr val="00BC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1" id="{E15A863A-2F40-0B4C-AB98-EAFFB152C49D}" vid="{6FA9357D-9FD9-9544-8620-6A23C4D44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3398aaf-765f-4ce0-aaa3-127b20d1b5f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445E67B1D6DB429BC4FE0F6B8EF039" ma:contentTypeVersion="15" ma:contentTypeDescription="Create a new document." ma:contentTypeScope="" ma:versionID="48aea3ffe1c6481d8414b1be018d9da1">
  <xsd:schema xmlns:xsd="http://www.w3.org/2001/XMLSchema" xmlns:xs="http://www.w3.org/2001/XMLSchema" xmlns:p="http://schemas.microsoft.com/office/2006/metadata/properties" xmlns:ns3="63398aaf-765f-4ce0-aaa3-127b20d1b5fe" xmlns:ns4="14bac365-db97-415c-b95d-9858dc348bc4" targetNamespace="http://schemas.microsoft.com/office/2006/metadata/properties" ma:root="true" ma:fieldsID="0365bc100cf9cf4049f3bca952a22850" ns3:_="" ns4:_="">
    <xsd:import namespace="63398aaf-765f-4ce0-aaa3-127b20d1b5fe"/>
    <xsd:import namespace="14bac365-db97-415c-b95d-9858dc348b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398aaf-765f-4ce0-aaa3-127b20d1b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bac365-db97-415c-b95d-9858dc348bc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18D4D-EBCF-4A4C-8784-922871080D49}">
  <ds:schemaRefs>
    <ds:schemaRef ds:uri="http://schemas.microsoft.com/office/2006/metadata/properties"/>
    <ds:schemaRef ds:uri="14bac365-db97-415c-b95d-9858dc348bc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3398aaf-765f-4ce0-aaa3-127b20d1b5fe"/>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8398F7D9-2DA9-4EE0-80F5-19A794358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398aaf-765f-4ce0-aaa3-127b20d1b5fe"/>
    <ds:schemaRef ds:uri="14bac365-db97-415c-b95d-9858dc348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971CB0-9E12-4D8B-B291-543C901E46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2959</TotalTime>
  <Words>1789</Words>
  <Application>Microsoft Office PowerPoint</Application>
  <PresentationFormat>Widescreen</PresentationFormat>
  <Paragraphs>152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Rockwell</vt:lpstr>
      <vt:lpstr>Segoe UI Symbol</vt:lpstr>
      <vt:lpstr>System Font Regular</vt:lpstr>
      <vt:lpstr>Southern Company Template_basic_final</vt:lpstr>
      <vt:lpstr>    Plant Vogtle 3 &amp; 4 Update</vt:lpstr>
      <vt:lpstr>PowerPoint Presentation</vt:lpstr>
      <vt:lpstr>Westinghouse AP1000 Technology</vt:lpstr>
      <vt:lpstr>PowerPoint Presentation</vt:lpstr>
      <vt:lpstr>Recent Major Milestones </vt:lpstr>
      <vt:lpstr>Next Steps for Vogtle 3&amp;4</vt:lpstr>
      <vt:lpstr>Upcoming Major Milestones </vt:lpstr>
      <vt:lpstr>Design Change Process and Configuration Management Challenges During Unit 3 Startup</vt:lpstr>
      <vt:lpstr>Design Authority Turnover (DATO) and CM Challenges</vt:lpstr>
      <vt:lpstr>Creating a New Design Change Process</vt:lpstr>
      <vt:lpstr>B-GEN-ENG-038 Change Process Overview</vt:lpstr>
      <vt:lpstr>B-GEN-ENG-038 Results</vt:lpstr>
      <vt:lpstr>Design Change Breakdown</vt:lpstr>
      <vt:lpstr>Challenges and Lessons Learned </vt:lpstr>
      <vt:lpstr>Questions?</vt:lpstr>
      <vt:lpstr>Cautionary Note Regarding Forward-Looking Statements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Vogtle 3&amp;4 Update</dc:title>
  <dc:creator>Blackburn, Christin Denise</dc:creator>
  <cp:lastModifiedBy>Warren, Brent V</cp:lastModifiedBy>
  <cp:revision>107</cp:revision>
  <cp:lastPrinted>2017-01-09T16:22:22Z</cp:lastPrinted>
  <dcterms:created xsi:type="dcterms:W3CDTF">2022-06-02T00:09:16Z</dcterms:created>
  <dcterms:modified xsi:type="dcterms:W3CDTF">2023-07-07T16:23:29Z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3826ce-7c18-471d-9596-93de5bae332e_Enabled">
    <vt:lpwstr>true</vt:lpwstr>
  </property>
  <property fmtid="{D5CDD505-2E9C-101B-9397-08002B2CF9AE}" pid="3" name="MSIP_Label_ed3826ce-7c18-471d-9596-93de5bae332e_SetDate">
    <vt:lpwstr>2022-11-08T17:32:36Z</vt:lpwstr>
  </property>
  <property fmtid="{D5CDD505-2E9C-101B-9397-08002B2CF9AE}" pid="4" name="MSIP_Label_ed3826ce-7c18-471d-9596-93de5bae332e_Method">
    <vt:lpwstr>Standard</vt:lpwstr>
  </property>
  <property fmtid="{D5CDD505-2E9C-101B-9397-08002B2CF9AE}" pid="5" name="MSIP_Label_ed3826ce-7c18-471d-9596-93de5bae332e_Name">
    <vt:lpwstr>Internal</vt:lpwstr>
  </property>
  <property fmtid="{D5CDD505-2E9C-101B-9397-08002B2CF9AE}" pid="6" name="MSIP_Label_ed3826ce-7c18-471d-9596-93de5bae332e_SiteId">
    <vt:lpwstr>c0a02e2d-1186-410a-8895-0a4a252ebf17</vt:lpwstr>
  </property>
  <property fmtid="{D5CDD505-2E9C-101B-9397-08002B2CF9AE}" pid="7" name="MSIP_Label_ed3826ce-7c18-471d-9596-93de5bae332e_ActionId">
    <vt:lpwstr>3b46f642-2ee2-4b0a-b8fe-975792a7e14b</vt:lpwstr>
  </property>
  <property fmtid="{D5CDD505-2E9C-101B-9397-08002B2CF9AE}" pid="8" name="MSIP_Label_ed3826ce-7c18-471d-9596-93de5bae332e_ContentBits">
    <vt:lpwstr>0</vt:lpwstr>
  </property>
  <property fmtid="{D5CDD505-2E9C-101B-9397-08002B2CF9AE}" pid="9" name="ContentTypeId">
    <vt:lpwstr>0x010100B2445E67B1D6DB429BC4FE0F6B8EF039</vt:lpwstr>
  </property>
</Properties>
</file>