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Lst>
  <p:notesMasterIdLst>
    <p:notesMasterId r:id="rId15"/>
  </p:notesMasterIdLst>
  <p:sldIdLst>
    <p:sldId id="256" r:id="rId5"/>
    <p:sldId id="257" r:id="rId6"/>
    <p:sldId id="261" r:id="rId7"/>
    <p:sldId id="265" r:id="rId8"/>
    <p:sldId id="262" r:id="rId9"/>
    <p:sldId id="266" r:id="rId10"/>
    <p:sldId id="263" r:id="rId11"/>
    <p:sldId id="267" r:id="rId12"/>
    <p:sldId id="268" r:id="rId13"/>
    <p:sldId id="264"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64550" autoAdjust="0"/>
  </p:normalViewPr>
  <p:slideViewPr>
    <p:cSldViewPr snapToGrid="0">
      <p:cViewPr varScale="1">
        <p:scale>
          <a:sx n="75" d="100"/>
          <a:sy n="75" d="100"/>
        </p:scale>
        <p:origin x="162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1D0346-8B3F-48B4-8F8B-330EA3F92754}" type="datetimeFigureOut">
              <a:rPr lang="en-US" smtClean="0"/>
              <a:t>7/3/2024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93950-E20A-443E-AF0A-1A2453DF0D4A}" type="slidenum">
              <a:rPr lang="en-US" smtClean="0"/>
              <a:t>‹#›</a:t>
            </a:fld>
            <a:endParaRPr lang="en-US"/>
          </a:p>
        </p:txBody>
      </p:sp>
    </p:spTree>
    <p:extLst>
      <p:ext uri="{BB962C8B-B14F-4D97-AF65-F5344CB8AC3E}">
        <p14:creationId xmlns:p14="http://schemas.microsoft.com/office/powerpoint/2010/main" val="1362649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Problem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Westinghouse Digital Rod Position Indication (DRPI) display system is original to the plant. The circuit cards in the DRPI system have never been replaced, and due to the age of the cards failure is very likely. Loss of rod indication requires flux maps to be performed and the unit be down powered to ≤ 50 percent rated thermal power until the repair is completed.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Solution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Replace the DRPI display system with the Westinghouse DRPI Advanced Display System (DADS). The DADS provides functional redundancy, additional maintenance functions, and shorter maintenance times while keeping the same fit and function of the original design.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C11-F02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Design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Early Availability of Vendor Documents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RX Trip Wiring and Trigger with Software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Software Gap with Switch Configuration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Measurement Gap on MCB- Bezel</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Implementation (OE)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Sliding Links on Terminal Blocks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Field cables not labeled per drawing</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Test Monitor cards not responding as planned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Loose Amphenol Connection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D6D93950-E20A-443E-AF0A-1A2453DF0D4A}" type="slidenum">
              <a:rPr lang="en-US" smtClean="0"/>
              <a:t>3</a:t>
            </a:fld>
            <a:endParaRPr lang="en-US"/>
          </a:p>
        </p:txBody>
      </p:sp>
    </p:spTree>
    <p:extLst>
      <p:ext uri="{BB962C8B-B14F-4D97-AF65-F5344CB8AC3E}">
        <p14:creationId xmlns:p14="http://schemas.microsoft.com/office/powerpoint/2010/main" val="3224315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93950-E20A-443E-AF0A-1A2453DF0D4A}" type="slidenum">
              <a:rPr lang="en-US" smtClean="0"/>
              <a:t>4</a:t>
            </a:fld>
            <a:endParaRPr lang="en-US"/>
          </a:p>
        </p:txBody>
      </p:sp>
    </p:spTree>
    <p:extLst>
      <p:ext uri="{BB962C8B-B14F-4D97-AF65-F5344CB8AC3E}">
        <p14:creationId xmlns:p14="http://schemas.microsoft.com/office/powerpoint/2010/main" val="3205397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 </a:t>
            </a:r>
          </a:p>
          <a:p>
            <a:endParaRPr lang="en-US" dirty="0"/>
          </a:p>
          <a:p>
            <a:r>
              <a:rPr lang="en-US" b="0" i="0" dirty="0">
                <a:solidFill>
                  <a:srgbClr val="000000"/>
                </a:solidFill>
                <a:effectLst/>
                <a:latin typeface="Calibri" panose="020F0502020204030204" pitchFamily="34" charset="0"/>
              </a:rPr>
              <a:t>The equipment utilized by the Level 4, Level 3, and Level 2 Boundary Isolation Device (BID) cabinets has reached its end of life and will not be in compliance with the fleet's Cyber Security Plan (CSP) for SNC. Without support from the OEM, challenges will persist in maintaining these devices as required by the fleet CSP. The servers/operating systems, network switches, and data diodes are past their end of life and replacements are not available. Firewalls are also past their end of life and had extended vendor support until 2nd quarter 2022. Failure of any of these devices could result in loss of remote logging/information gathering, which will require more in-person walkdowns of equipment, or loss of data flow to/from the Integrated Plant Computer (IPC) from/to multiple systems. In addition, it is anticipated that the usage of the BIDs will increase with new design changes as part of the fleet's Digital Modernization Strategy, challenging the bandwidth the existing BID equipment is capable of supporting.</a:t>
            </a:r>
            <a:endParaRPr lang="en-US" dirty="0"/>
          </a:p>
          <a:p>
            <a:endParaRPr lang="en-US" dirty="0"/>
          </a:p>
          <a:p>
            <a:r>
              <a:rPr lang="en-US" dirty="0"/>
              <a:t>Solution</a:t>
            </a:r>
          </a:p>
          <a:p>
            <a:endParaRPr lang="en-US" dirty="0"/>
          </a:p>
          <a:p>
            <a:pPr algn="l"/>
            <a:r>
              <a:rPr lang="en-US" b="0" i="0" dirty="0">
                <a:solidFill>
                  <a:srgbClr val="000000"/>
                </a:solidFill>
                <a:effectLst/>
                <a:latin typeface="Calibri" panose="020F0502020204030204" pitchFamily="34" charset="0"/>
              </a:rPr>
              <a:t>Upgrade the equipment in all BID cabinets to new Southern Nuclear Company (SNC) standard equipment in accordance with fleet's Digital Modernization Strategy (NMP-ES-038-GL07, Attachment 7), architecture for SNC. This includes a Splunk SIEM software, Palo Alto firewalls, OWL data diodes, DELL servers, Synology servers, Cisco switches, and Dell KVMs and KMMs. Installation of a data diode to separate data destined for the business LAN will alleviate unnecessary bandwidth allocation and data capacity for plant systems that feed data to the IPC. A reliable, redundant power distribution strategy for Vogtle has been designed such that critical components will function in the event of a loss of power to one of the power distribution units. The critical components addressed in the redundant power distribution strategy can be found below in Table 1.</a:t>
            </a:r>
          </a:p>
          <a:p>
            <a:pPr algn="l"/>
            <a:r>
              <a:rPr lang="en-US" b="0" i="0" dirty="0">
                <a:solidFill>
                  <a:srgbClr val="000000"/>
                </a:solidFill>
                <a:effectLst/>
                <a:latin typeface="Calibri" panose="020F0502020204030204" pitchFamily="34" charset="0"/>
              </a:rPr>
              <a:t>Current BIDs system has redundant power at the component level for the data diodes only. This package provides redundant power for critical components shown in Table 1 below. The redundant power supplies provide power to these critical components to ensure the design function of BIDs and data flow will be maintained during a loss of power event, which increases the overall reliability and availability of the Digital Gateway.</a:t>
            </a:r>
          </a:p>
          <a:p>
            <a:pPr algn="l"/>
            <a:endParaRPr lang="en-US" b="0" i="0" dirty="0">
              <a:solidFill>
                <a:srgbClr val="000000"/>
              </a:solidFill>
              <a:effectLst/>
              <a:latin typeface="Calibri" panose="020F0502020204030204" pitchFamily="34" charset="0"/>
            </a:endParaRPr>
          </a:p>
          <a:p>
            <a:pPr algn="l"/>
            <a:endParaRPr lang="en-US" b="0" i="0" dirty="0">
              <a:solidFill>
                <a:srgbClr val="000000"/>
              </a:solidFill>
              <a:effectLst/>
              <a:latin typeface="Calibri" panose="020F0502020204030204" pitchFamily="34" charset="0"/>
            </a:endParaRPr>
          </a:p>
          <a:p>
            <a:pPr algn="l"/>
            <a:r>
              <a:rPr lang="en-US" b="0" i="0" dirty="0">
                <a:solidFill>
                  <a:srgbClr val="000000"/>
                </a:solidFill>
                <a:effectLst/>
                <a:latin typeface="Calibri" panose="020F0502020204030204" pitchFamily="34" charset="0"/>
              </a:rPr>
              <a:t>P45</a:t>
            </a:r>
          </a:p>
          <a:p>
            <a:r>
              <a:rPr lang="en-US" dirty="0"/>
              <a:t>LL</a:t>
            </a:r>
          </a:p>
          <a:p>
            <a:endParaRPr lang="en-US" dirty="0"/>
          </a:p>
          <a:p>
            <a:pPr marL="228600" indent="-228600">
              <a:buFont typeface="Arial" panose="020B0604020202020204" pitchFamily="34" charset="0"/>
              <a:buChar char="•"/>
            </a:pPr>
            <a:r>
              <a:rPr lang="en-US" dirty="0"/>
              <a:t>Ensure resources are available for Plant Computer and Cyber Testing, Fiber and CAT 6 Wiring</a:t>
            </a:r>
          </a:p>
          <a:p>
            <a:pPr marL="228600" indent="-228600">
              <a:buFont typeface="Arial" panose="020B0604020202020204" pitchFamily="34" charset="0"/>
              <a:buChar char="•"/>
            </a:pPr>
            <a:r>
              <a:rPr lang="en-US" dirty="0"/>
              <a:t>PMs are created for updated components ( Closeout)</a:t>
            </a:r>
          </a:p>
          <a:p>
            <a:pPr marL="228600" indent="-228600">
              <a:buFont typeface="Arial" panose="020B0604020202020204" pitchFamily="34" charset="0"/>
              <a:buChar char="•"/>
            </a:pPr>
            <a:r>
              <a:rPr lang="en-US" dirty="0"/>
              <a:t>CDA Assessments are prepared and reviewed as early as possible</a:t>
            </a:r>
          </a:p>
          <a:p>
            <a:pPr marL="228600" indent="-228600">
              <a:buFont typeface="Arial" panose="020B0604020202020204" pitchFamily="34" charset="0"/>
              <a:buChar char="•"/>
            </a:pPr>
            <a:r>
              <a:rPr lang="en-US" dirty="0"/>
              <a:t>Legacy Issues( unlabeled Fiber/Cat 5, abandoned/retired in place equipment and cables) and designs that affect your project are know and addressed before implementation</a:t>
            </a:r>
          </a:p>
          <a:p>
            <a:pPr marL="228600" indent="-228600">
              <a:buFont typeface="Arial" panose="020B0604020202020204" pitchFamily="34" charset="0"/>
              <a:buChar char="•"/>
            </a:pPr>
            <a:r>
              <a:rPr lang="en-US" dirty="0"/>
              <a:t>Procurement of Long Lead Items in ALOM</a:t>
            </a:r>
          </a:p>
          <a:p>
            <a:pPr marL="228600" indent="-228600">
              <a:buFont typeface="Arial" panose="020B0604020202020204" pitchFamily="34" charset="0"/>
              <a:buChar char="•"/>
            </a:pPr>
            <a:r>
              <a:rPr lang="en-US" dirty="0"/>
              <a:t>Pick Items in warehouse and store in alternate locations for testing</a:t>
            </a:r>
          </a:p>
          <a:p>
            <a:pPr marL="228600" indent="-228600">
              <a:buFont typeface="Arial" panose="020B0604020202020204" pitchFamily="34" charset="0"/>
              <a:buChar char="•"/>
            </a:pPr>
            <a:r>
              <a:rPr lang="en-US" dirty="0"/>
              <a:t>Point to Point Wiring Spreadsheet for Craft</a:t>
            </a:r>
          </a:p>
          <a:p>
            <a:pPr marL="228600" indent="-228600">
              <a:buFont typeface="Arial" panose="020B0604020202020204" pitchFamily="34" charset="0"/>
              <a:buChar char="•"/>
            </a:pPr>
            <a:r>
              <a:rPr lang="en-US" dirty="0"/>
              <a:t>Layout in Front or Back of cabinet for components</a:t>
            </a:r>
          </a:p>
          <a:p>
            <a:pPr marL="228600" indent="-228600">
              <a:buFont typeface="Arial" panose="020B0604020202020204" pitchFamily="34" charset="0"/>
              <a:buChar char="•"/>
            </a:pPr>
            <a:r>
              <a:rPr lang="en-US" dirty="0"/>
              <a:t>Consider cache overflow for component that continue to send data during implementation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sz="1200" dirty="0">
                <a:solidFill>
                  <a:schemeClr val="bg1">
                    <a:lumMod val="95000"/>
                  </a:schemeClr>
                </a:solidFill>
                <a:latin typeface="Arial" panose="020B0604020202020204" pitchFamily="34" charset="0"/>
                <a:cs typeface="Arial" panose="020B0604020202020204" pitchFamily="34" charset="0"/>
              </a:rPr>
              <a:t>If possible, move all components to be front facing. This will help in troubleshooting and walkdowns to identify issues. </a:t>
            </a:r>
          </a:p>
          <a:p>
            <a:pPr marL="171450" indent="-171450">
              <a:buFont typeface="Arial" panose="020B0604020202020204" pitchFamily="34" charset="0"/>
              <a:buChar char="•"/>
            </a:pPr>
            <a:r>
              <a:rPr lang="en-US" sz="1200" dirty="0">
                <a:solidFill>
                  <a:schemeClr val="bg1">
                    <a:lumMod val="95000"/>
                  </a:schemeClr>
                </a:solidFill>
                <a:latin typeface="Arial" panose="020B0604020202020204" pitchFamily="34" charset="0"/>
                <a:cs typeface="Arial" panose="020B0604020202020204" pitchFamily="34" charset="0"/>
              </a:rPr>
              <a:t>Get Cable tags specifically for CAT 6cable to prevent them from falling off. </a:t>
            </a:r>
          </a:p>
          <a:p>
            <a:pPr marL="171450" indent="-171450">
              <a:buFont typeface="Arial" panose="020B0604020202020204" pitchFamily="34" charset="0"/>
              <a:buChar char="•"/>
            </a:pPr>
            <a:r>
              <a:rPr lang="en-US" sz="1200" dirty="0">
                <a:solidFill>
                  <a:schemeClr val="bg1">
                    <a:lumMod val="95000"/>
                  </a:schemeClr>
                </a:solidFill>
                <a:latin typeface="Arial" panose="020B0604020202020204" pitchFamily="34" charset="0"/>
                <a:cs typeface="Arial" panose="020B0604020202020204" pitchFamily="34" charset="0"/>
              </a:rPr>
              <a:t>Verify Installers</a:t>
            </a:r>
          </a:p>
          <a:p>
            <a:pPr marL="171450" indent="-171450">
              <a:buFont typeface="Arial" panose="020B0604020202020204" pitchFamily="34" charset="0"/>
              <a:buChar char="•"/>
            </a:pPr>
            <a:r>
              <a:rPr lang="en-US" sz="1200" dirty="0">
                <a:solidFill>
                  <a:schemeClr val="bg1">
                    <a:lumMod val="95000"/>
                  </a:schemeClr>
                </a:solidFill>
                <a:latin typeface="Arial" panose="020B0604020202020204" pitchFamily="34" charset="0"/>
                <a:cs typeface="Arial" panose="020B0604020202020204" pitchFamily="34" charset="0"/>
              </a:rPr>
              <a:t>Ensure you have alternative vendors for power and ethernet cables </a:t>
            </a:r>
          </a:p>
          <a:p>
            <a:pPr marL="171450" indent="-171450">
              <a:buFont typeface="Arial" panose="020B0604020202020204" pitchFamily="34" charset="0"/>
              <a:buChar char="•"/>
            </a:pPr>
            <a:r>
              <a:rPr lang="en-US" sz="1200" dirty="0">
                <a:solidFill>
                  <a:schemeClr val="bg1">
                    <a:lumMod val="95000"/>
                  </a:schemeClr>
                </a:solidFill>
                <a:latin typeface="Arial" panose="020B0604020202020204" pitchFamily="34" charset="0"/>
                <a:cs typeface="Arial" panose="020B0604020202020204" pitchFamily="34" charset="0"/>
              </a:rPr>
              <a:t>Understand that without an active directory, every audit configuration will have to be tested Individually</a:t>
            </a:r>
          </a:p>
          <a:p>
            <a:pPr marL="171450" indent="-171450">
              <a:buFont typeface="Arial" panose="020B0604020202020204" pitchFamily="34" charset="0"/>
              <a:buChar char="•"/>
            </a:pPr>
            <a:r>
              <a:rPr lang="en-US" sz="1200" dirty="0">
                <a:solidFill>
                  <a:schemeClr val="bg1">
                    <a:lumMod val="95000"/>
                  </a:schemeClr>
                </a:solidFill>
                <a:latin typeface="Arial" panose="020B0604020202020204" pitchFamily="34" charset="0"/>
                <a:cs typeface="Arial" panose="020B0604020202020204" pitchFamily="34" charset="0"/>
              </a:rPr>
              <a:t>Ensure cables/equipment  for your project are designated for your use only</a:t>
            </a:r>
          </a:p>
          <a:p>
            <a:pPr marL="171450" indent="-171450">
              <a:buFont typeface="Arial" panose="020B0604020202020204" pitchFamily="34" charset="0"/>
              <a:buChar char="•"/>
            </a:pPr>
            <a:r>
              <a:rPr lang="en-US" sz="1200" dirty="0">
                <a:solidFill>
                  <a:schemeClr val="bg1">
                    <a:lumMod val="95000"/>
                  </a:schemeClr>
                </a:solidFill>
                <a:latin typeface="Arial" panose="020B0604020202020204" pitchFamily="34" charset="0"/>
                <a:cs typeface="Arial" panose="020B0604020202020204" pitchFamily="34" charset="0"/>
              </a:rPr>
              <a:t>Consider point to point spreadsheet. </a:t>
            </a:r>
          </a:p>
          <a:p>
            <a:pPr marL="171450" indent="-171450">
              <a:buFont typeface="Arial" panose="020B0604020202020204" pitchFamily="34" charset="0"/>
              <a:buChar char="•"/>
            </a:pPr>
            <a:r>
              <a:rPr lang="en-US" sz="1200" dirty="0">
                <a:solidFill>
                  <a:schemeClr val="bg1">
                    <a:lumMod val="95000"/>
                  </a:schemeClr>
                </a:solidFill>
                <a:latin typeface="Arial" panose="020B0604020202020204" pitchFamily="34" charset="0"/>
                <a:cs typeface="Arial" panose="020B0604020202020204" pitchFamily="34" charset="0"/>
              </a:rPr>
              <a:t>Clear Cache when components are rebooted.</a:t>
            </a:r>
          </a:p>
          <a:p>
            <a:pPr marL="171450" indent="-171450">
              <a:buFont typeface="Arial" panose="020B0604020202020204" pitchFamily="34" charset="0"/>
              <a:buChar char="•"/>
            </a:pPr>
            <a:r>
              <a:rPr lang="en-US" sz="1200" dirty="0">
                <a:solidFill>
                  <a:schemeClr val="bg1">
                    <a:lumMod val="95000"/>
                  </a:schemeClr>
                </a:solidFill>
                <a:latin typeface="Arial" panose="020B0604020202020204" pitchFamily="34" charset="0"/>
                <a:cs typeface="Arial" panose="020B0604020202020204" pitchFamily="34" charset="0"/>
              </a:rPr>
              <a:t>Testing and affected groups( Operations, Rx Engineering)</a:t>
            </a:r>
          </a:p>
          <a:p>
            <a:pPr marL="171450" indent="-171450">
              <a:buFont typeface="Arial" panose="020B0604020202020204" pitchFamily="34" charset="0"/>
              <a:buChar char="•"/>
            </a:pPr>
            <a:r>
              <a:rPr lang="en-US" sz="1200" dirty="0">
                <a:solidFill>
                  <a:schemeClr val="bg1">
                    <a:lumMod val="95000"/>
                  </a:schemeClr>
                </a:solidFill>
                <a:latin typeface="Arial" panose="020B0604020202020204" pitchFamily="34" charset="0"/>
                <a:cs typeface="Arial" panose="020B0604020202020204" pitchFamily="34" charset="0"/>
              </a:rPr>
              <a:t>Create Development Center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lgn="l">
              <a:buFont typeface="Arial" panose="020B0604020202020204" pitchFamily="34" charset="0"/>
              <a:buChar char="•"/>
            </a:pPr>
            <a:endParaRPr lang="en-US" b="0" i="0"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6D93950-E20A-443E-AF0A-1A2453DF0D4A}" type="slidenum">
              <a:rPr lang="en-US" smtClean="0"/>
              <a:t>5</a:t>
            </a:fld>
            <a:endParaRPr lang="en-US"/>
          </a:p>
        </p:txBody>
      </p:sp>
    </p:spTree>
    <p:extLst>
      <p:ext uri="{BB962C8B-B14F-4D97-AF65-F5344CB8AC3E}">
        <p14:creationId xmlns:p14="http://schemas.microsoft.com/office/powerpoint/2010/main" val="3200190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pPr algn="l"/>
            <a:endParaRPr lang="en-US" b="0" i="0"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6D93950-E20A-443E-AF0A-1A2453DF0D4A}" type="slidenum">
              <a:rPr lang="en-US" smtClean="0"/>
              <a:t>6</a:t>
            </a:fld>
            <a:endParaRPr lang="en-US"/>
          </a:p>
        </p:txBody>
      </p:sp>
    </p:spTree>
    <p:extLst>
      <p:ext uri="{BB962C8B-B14F-4D97-AF65-F5344CB8AC3E}">
        <p14:creationId xmlns:p14="http://schemas.microsoft.com/office/powerpoint/2010/main" val="3922059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 </a:t>
            </a:r>
          </a:p>
          <a:p>
            <a:r>
              <a:rPr lang="en-US" b="0" i="0" dirty="0">
                <a:solidFill>
                  <a:srgbClr val="000000"/>
                </a:solidFill>
                <a:effectLst/>
                <a:latin typeface="Calibri" panose="020F0502020204030204" pitchFamily="34" charset="0"/>
              </a:rPr>
              <a:t>The nuclear steam supply system (NSSS) and the steam generator feed pump (SGFP) control systems at SNC are vintage systems and are reaching the end of their design life. The technology has become obsolete and is no longer supported by the original equipment manufacturer (OEM). There are also many single points of failure within the control systems.</a:t>
            </a:r>
            <a:endParaRPr lang="en-US" dirty="0"/>
          </a:p>
          <a:p>
            <a:endParaRPr lang="en-US" dirty="0"/>
          </a:p>
          <a:p>
            <a:r>
              <a:rPr lang="en-US" dirty="0"/>
              <a:t>Solution </a:t>
            </a:r>
          </a:p>
          <a:p>
            <a:r>
              <a:rPr lang="en-US" b="0" i="0" dirty="0">
                <a:solidFill>
                  <a:srgbClr val="000000"/>
                </a:solidFill>
                <a:effectLst/>
                <a:latin typeface="Calibri" panose="020F0502020204030204" pitchFamily="34" charset="0"/>
              </a:rPr>
              <a:t>The nuclear steam supply system (NSSS) and the steam generator feed pump (SGFP) control systems are being replaced with digital Westinghouse Ovation technology as part of the SNC fleet modernization strategy. The new control systems will ease the burden on maintenance, improve the interface with operations, and reduce the number of single points of failure within the control system. The Digital Electro Hydraulic (DEH) turbine control system will be "refreshed" to match the Ovation software version and network switches utilized for the NSSS upgrade.</a:t>
            </a:r>
          </a:p>
          <a:p>
            <a:endParaRPr lang="en-US" dirty="0"/>
          </a:p>
          <a:p>
            <a:r>
              <a:rPr lang="en-US" dirty="0"/>
              <a:t>C22</a:t>
            </a:r>
          </a:p>
          <a:p>
            <a:endParaRPr lang="en-US" dirty="0"/>
          </a:p>
          <a:p>
            <a:pPr marL="171450" lvl="0" indent="-171450">
              <a:buFont typeface="Arial" panose="020B0604020202020204" pitchFamily="34" charset="0"/>
              <a:buChar char="•"/>
            </a:pPr>
            <a:r>
              <a:rPr lang="en-US" dirty="0">
                <a:latin typeface="Calibri Light" panose="020F0302020204030204" pitchFamily="34" charset="0"/>
                <a:ea typeface="Calibri Light" panose="020F0302020204030204" pitchFamily="34" charset="0"/>
                <a:cs typeface="Calibri Light" panose="020F0302020204030204" pitchFamily="34" charset="0"/>
              </a:rPr>
              <a:t>Better More Invasive Walkdowns</a:t>
            </a:r>
          </a:p>
          <a:p>
            <a:pPr marL="171450" lvl="0" indent="-171450">
              <a:buFont typeface="Arial" panose="020B0604020202020204" pitchFamily="34" charset="0"/>
              <a:buChar char="•"/>
            </a:pPr>
            <a:r>
              <a:rPr lang="en-US" dirty="0">
                <a:latin typeface="Calibri Light" panose="020F0302020204030204" pitchFamily="34" charset="0"/>
                <a:ea typeface="Calibri Light" panose="020F0302020204030204" pitchFamily="34" charset="0"/>
                <a:cs typeface="Calibri Light" panose="020F0302020204030204" pitchFamily="34" charset="0"/>
              </a:rPr>
              <a:t>Validate Breaker Panel Interfaces </a:t>
            </a:r>
          </a:p>
          <a:p>
            <a:pPr marL="171450" lvl="0" indent="-171450">
              <a:buFont typeface="Arial" panose="020B0604020202020204" pitchFamily="34" charset="0"/>
              <a:buChar char="•"/>
            </a:pPr>
            <a:r>
              <a:rPr lang="en-US" dirty="0">
                <a:latin typeface="Calibri Light" panose="020F0302020204030204" pitchFamily="34" charset="0"/>
                <a:ea typeface="Calibri Light" panose="020F0302020204030204" pitchFamily="34" charset="0"/>
                <a:cs typeface="Calibri Light" panose="020F0302020204030204" pitchFamily="34" charset="0"/>
              </a:rPr>
              <a:t>Door Misalignment Additional </a:t>
            </a:r>
          </a:p>
          <a:p>
            <a:pPr marL="171450" lvl="0" indent="-171450">
              <a:buFont typeface="Arial" panose="020B0604020202020204" pitchFamily="34" charset="0"/>
              <a:buChar char="•"/>
            </a:pPr>
            <a:r>
              <a:rPr lang="en-US" dirty="0">
                <a:latin typeface="Calibri Light" panose="020F0302020204030204" pitchFamily="34" charset="0"/>
                <a:ea typeface="Calibri Light" panose="020F0302020204030204" pitchFamily="34" charset="0"/>
                <a:cs typeface="Calibri Light" panose="020F0302020204030204" pitchFamily="34" charset="0"/>
              </a:rPr>
              <a:t>Measurements and create contingencies where possible</a:t>
            </a:r>
          </a:p>
          <a:p>
            <a:pPr marL="171450" lvl="0" indent="-171450">
              <a:buFont typeface="Arial" panose="020B0604020202020204" pitchFamily="34" charset="0"/>
              <a:buChar char="•"/>
            </a:pPr>
            <a:r>
              <a:rPr lang="en-US" dirty="0">
                <a:latin typeface="Calibri Light" panose="020F0302020204030204" pitchFamily="34" charset="0"/>
                <a:ea typeface="Calibri Light" panose="020F0302020204030204" pitchFamily="34" charset="0"/>
                <a:cs typeface="Calibri Light" panose="020F0302020204030204" pitchFamily="34" charset="0"/>
              </a:rPr>
              <a:t>.Inability to walkdown certain aspects online- try to plan ahead in outages before implementation or unplanned outages.(MCB Measurements, Wire Wrap issues)</a:t>
            </a:r>
          </a:p>
          <a:p>
            <a:pPr marL="171450" lvl="0" indent="-171450">
              <a:buFont typeface="Arial" panose="020B0604020202020204" pitchFamily="34" charset="0"/>
              <a:buChar char="•"/>
            </a:pPr>
            <a:r>
              <a:rPr lang="en-US" dirty="0">
                <a:latin typeface="Calibri Light" panose="020F0302020204030204" pitchFamily="34" charset="0"/>
                <a:ea typeface="Calibri Light" panose="020F0302020204030204" pitchFamily="34" charset="0"/>
                <a:cs typeface="Calibri Light" panose="020F0302020204030204" pitchFamily="34" charset="0"/>
              </a:rPr>
              <a:t>Alignment with Vendors, More in-depth review on design inputs and testing requirements for low risk items as well as high risk. </a:t>
            </a:r>
          </a:p>
          <a:p>
            <a:pPr marL="1428750" lvl="2" indent="-514350">
              <a:buFont typeface="+mj-lt"/>
              <a:buAutoNum type="arabicPeriod"/>
            </a:pPr>
            <a:endParaRPr lang="en-US" dirty="0">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buSzPct val="12000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U2 lessons learned successfully incorporated into U1 cut FCR count in half.</a:t>
            </a:r>
          </a:p>
          <a:p>
            <a:pPr marL="285750" indent="-285750">
              <a:buSzPct val="12000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Multiple FCRs performed on Unit 1 that were a result of inadequate </a:t>
            </a:r>
            <a:r>
              <a:rPr lang="en-US" sz="1200" dirty="0">
                <a:latin typeface="Calibri" panose="020F0502020204030204" pitchFamily="34" charset="0"/>
                <a:ea typeface="Times New Roman" panose="02020603050405020304" pitchFamily="18" charset="0"/>
              </a:rPr>
              <a:t>Unit 2 implementation or unknowns due to incomplete testing on Unit 2 due to non-functioning legacy equipment.</a:t>
            </a:r>
          </a:p>
          <a:p>
            <a:pPr marL="285750" indent="-285750">
              <a:buSzPct val="12000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Reduce </a:t>
            </a:r>
            <a:r>
              <a:rPr lang="en-US" sz="1200" dirty="0">
                <a:latin typeface="Calibri" panose="020F0502020204030204" pitchFamily="34" charset="0"/>
                <a:ea typeface="Times New Roman" panose="02020603050405020304" pitchFamily="18" charset="0"/>
              </a:rPr>
              <a:t>updates or repurposing FCRs for the same or similar topic to avoid confusion (FCR014, FCR016, FCR019)</a:t>
            </a:r>
          </a:p>
          <a:p>
            <a:pPr marL="285750" indent="-285750">
              <a:buSzPct val="12000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Regular Changes to the design package leading up to the outage (necessary to incorporate U2 lessons learned) caused challenges </a:t>
            </a:r>
            <a:r>
              <a:rPr lang="en-US" sz="1200" dirty="0">
                <a:latin typeface="Calibri" panose="020F0502020204030204" pitchFamily="34" charset="0"/>
                <a:ea typeface="Times New Roman" panose="02020603050405020304" pitchFamily="18" charset="0"/>
              </a:rPr>
              <a:t>to planning and some misses.</a:t>
            </a:r>
          </a:p>
          <a:p>
            <a:pPr marL="285750" indent="-285750">
              <a:buSzPct val="12000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Wire wrap planning included a</a:t>
            </a:r>
            <a:r>
              <a:rPr lang="en-US" sz="1200" dirty="0">
                <a:latin typeface="Calibri" panose="020F0502020204030204" pitchFamily="34" charset="0"/>
                <a:ea typeface="Times New Roman" panose="02020603050405020304" pitchFamily="18" charset="0"/>
              </a:rPr>
              <a:t>ttachments which were copies of design documents but cleaned up for ease of install. These were copied over with some errors and omissions</a:t>
            </a:r>
          </a:p>
          <a:p>
            <a:pPr marL="285750" indent="-285750">
              <a:buSzPct val="12000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Westinghouse provided last minute tuning recommendations which caused challenges during th</a:t>
            </a:r>
            <a:r>
              <a:rPr lang="en-US" sz="1200" dirty="0">
                <a:latin typeface="Calibri" panose="020F0502020204030204" pitchFamily="34" charset="0"/>
                <a:ea typeface="Times New Roman" panose="02020603050405020304" pitchFamily="18" charset="0"/>
              </a:rPr>
              <a:t>e outage.</a:t>
            </a:r>
          </a:p>
          <a:p>
            <a:pPr marL="285750" indent="-285750">
              <a:buSzPct val="12000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More invasive and effective Walkdowns related to the </a:t>
            </a:r>
            <a:r>
              <a:rPr lang="en-US" sz="1200" dirty="0">
                <a:latin typeface="Calibri" panose="020F0502020204030204" pitchFamily="34" charset="0"/>
                <a:ea typeface="Calibri" panose="020F0502020204030204" pitchFamily="34" charset="0"/>
              </a:rPr>
              <a:t>Cable Spreading room.</a:t>
            </a:r>
          </a:p>
          <a:p>
            <a:pPr marL="285750" indent="-285750">
              <a:buSzPct val="12000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Evaluation of assumptions within the design enabled early outage discovery. However, steam dump early discovery was not effectively addressed by the site prior to it causing an impact.</a:t>
            </a:r>
            <a:endParaRPr lang="en-US" sz="1200" dirty="0">
              <a:effectLst/>
              <a:latin typeface="Calibri" panose="020F0502020204030204" pitchFamily="34" charset="0"/>
              <a:ea typeface="Calibri" panose="020F0502020204030204" pitchFamily="34" charset="0"/>
            </a:endParaRPr>
          </a:p>
          <a:p>
            <a:pPr marL="1428750" lvl="2" indent="-514350">
              <a:buFont typeface="+mj-lt"/>
              <a:buAutoNum type="arabicPeriod"/>
            </a:pPr>
            <a:endParaRPr lang="en-US" dirty="0">
              <a:latin typeface="Calibri Light" panose="020F0302020204030204" pitchFamily="34" charset="0"/>
              <a:ea typeface="Calibri Light" panose="020F0302020204030204" pitchFamily="34" charset="0"/>
              <a:cs typeface="Calibri Light" panose="020F03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6D93950-E20A-443E-AF0A-1A2453DF0D4A}" type="slidenum">
              <a:rPr lang="en-US" smtClean="0"/>
              <a:t>7</a:t>
            </a:fld>
            <a:endParaRPr lang="en-US"/>
          </a:p>
        </p:txBody>
      </p:sp>
    </p:spTree>
    <p:extLst>
      <p:ext uri="{BB962C8B-B14F-4D97-AF65-F5344CB8AC3E}">
        <p14:creationId xmlns:p14="http://schemas.microsoft.com/office/powerpoint/2010/main" val="4076870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 </a:t>
            </a:r>
          </a:p>
          <a:p>
            <a:r>
              <a:rPr lang="en-US" b="0" i="0" dirty="0">
                <a:solidFill>
                  <a:srgbClr val="000000"/>
                </a:solidFill>
                <a:effectLst/>
                <a:latin typeface="Calibri" panose="020F0502020204030204" pitchFamily="34" charset="0"/>
              </a:rPr>
              <a:t>The nuclear steam supply system (NSSS) and the steam generator feed pump (SGFP) control systems at SNC are vintage systems and are reaching the end of their design life. The technology has become obsolete and is no longer supported by the original equipment manufacturer (OEM). There are also many single points of failure within the control systems.</a:t>
            </a:r>
            <a:endParaRPr lang="en-US" dirty="0"/>
          </a:p>
          <a:p>
            <a:endParaRPr lang="en-US" dirty="0"/>
          </a:p>
          <a:p>
            <a:r>
              <a:rPr lang="en-US" dirty="0"/>
              <a:t>Solution </a:t>
            </a:r>
          </a:p>
          <a:p>
            <a:r>
              <a:rPr lang="en-US" b="0" i="0" dirty="0">
                <a:solidFill>
                  <a:srgbClr val="000000"/>
                </a:solidFill>
                <a:effectLst/>
                <a:latin typeface="Calibri" panose="020F0502020204030204" pitchFamily="34" charset="0"/>
              </a:rPr>
              <a:t>The nuclear steam supply system (NSSS) and the steam generator feed pump (SGFP) control systems are being replaced with digital Westinghouse Ovation technology as part of the SNC fleet modernization strategy. The new control systems will ease the burden on maintenance, improve the interface with operations, and reduce the number of single points of failure within the control system. The Digital Electro Hydraulic (DEH) turbine control system will be "refreshed" to match the Ovation software version and network switches utilized for the NSSS upgrade.</a:t>
            </a:r>
          </a:p>
          <a:p>
            <a:endParaRPr lang="en-US" dirty="0"/>
          </a:p>
          <a:p>
            <a:r>
              <a:rPr lang="en-US" dirty="0"/>
              <a:t>C22</a:t>
            </a:r>
          </a:p>
          <a:p>
            <a:endParaRPr lang="en-US" dirty="0"/>
          </a:p>
          <a:p>
            <a:pPr marL="1428750" lvl="2" indent="-514350">
              <a:buFont typeface="+mj-lt"/>
              <a:buAutoNum type="arabicPeriod"/>
            </a:pPr>
            <a:endParaRPr lang="en-US" dirty="0">
              <a:latin typeface="Calibri Light" panose="020F0302020204030204" pitchFamily="34" charset="0"/>
              <a:ea typeface="Calibri Light" panose="020F0302020204030204" pitchFamily="34" charset="0"/>
              <a:cs typeface="Calibri Light" panose="020F0302020204030204" pitchFamily="34" charset="0"/>
            </a:endParaRPr>
          </a:p>
          <a:p>
            <a:pPr marL="1428750" lvl="2" indent="-514350">
              <a:buFont typeface="+mj-lt"/>
              <a:buAutoNum type="arabicPeriod"/>
            </a:pPr>
            <a:endParaRPr lang="en-US" dirty="0">
              <a:latin typeface="Calibri Light" panose="020F0302020204030204" pitchFamily="34" charset="0"/>
              <a:ea typeface="Calibri Light" panose="020F0302020204030204" pitchFamily="34" charset="0"/>
              <a:cs typeface="Calibri Light" panose="020F03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6D93950-E20A-443E-AF0A-1A2453DF0D4A}" type="slidenum">
              <a:rPr lang="en-US" smtClean="0"/>
              <a:t>8</a:t>
            </a:fld>
            <a:endParaRPr lang="en-US"/>
          </a:p>
        </p:txBody>
      </p:sp>
    </p:spTree>
    <p:extLst>
      <p:ext uri="{BB962C8B-B14F-4D97-AF65-F5344CB8AC3E}">
        <p14:creationId xmlns:p14="http://schemas.microsoft.com/office/powerpoint/2010/main" val="1116299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93950-E20A-443E-AF0A-1A2453DF0D4A}" type="slidenum">
              <a:rPr lang="en-US" smtClean="0"/>
              <a:t>9</a:t>
            </a:fld>
            <a:endParaRPr lang="en-US"/>
          </a:p>
        </p:txBody>
      </p:sp>
    </p:spTree>
    <p:extLst>
      <p:ext uri="{BB962C8B-B14F-4D97-AF65-F5344CB8AC3E}">
        <p14:creationId xmlns:p14="http://schemas.microsoft.com/office/powerpoint/2010/main" val="2778195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93950-E20A-443E-AF0A-1A2453DF0D4A}" type="slidenum">
              <a:rPr lang="en-US" smtClean="0"/>
              <a:t>10</a:t>
            </a:fld>
            <a:endParaRPr lang="en-US"/>
          </a:p>
        </p:txBody>
      </p:sp>
    </p:spTree>
    <p:extLst>
      <p:ext uri="{BB962C8B-B14F-4D97-AF65-F5344CB8AC3E}">
        <p14:creationId xmlns:p14="http://schemas.microsoft.com/office/powerpoint/2010/main" val="42931298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914400" y="2510288"/>
            <a:ext cx="10363200" cy="1358677"/>
          </a:xfrm>
        </p:spPr>
        <p:txBody>
          <a:bodyPr/>
          <a:lstStyle>
            <a:lvl1pPr>
              <a:defRPr>
                <a:solidFill>
                  <a:schemeClr val="tx2"/>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a:lvl1pPr>
          </a:lstStyle>
          <a:p>
            <a:endParaRPr lang="en-US"/>
          </a:p>
        </p:txBody>
      </p:sp>
      <p:sp>
        <p:nvSpPr>
          <p:cNvPr id="5" name="Footer Placeholder 4"/>
          <p:cNvSpPr>
            <a:spLocks noGrp="1"/>
          </p:cNvSpPr>
          <p:nvPr>
            <p:ph type="ftr" sz="quarter" idx="11"/>
          </p:nvPr>
        </p:nvSpPr>
        <p:spPr/>
        <p:txBody>
          <a:bodyPr/>
          <a:lstStyle>
            <a:lvl1pPr>
              <a:defRPr b="1">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b="1">
                <a:solidFill>
                  <a:schemeClr val="bg1"/>
                </a:solidFill>
              </a:defRPr>
            </a:lvl1pPr>
          </a:lstStyle>
          <a:p>
            <a:fld id="{7AD4E47A-45E5-41B6-8B25-DB074255DA24}" type="slidenum">
              <a:rPr lang="en-US" smtClean="0"/>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8471" y="275773"/>
            <a:ext cx="1674095" cy="1242477"/>
          </a:xfrm>
          <a:prstGeom prst="rect">
            <a:avLst/>
          </a:prstGeom>
        </p:spPr>
      </p:pic>
    </p:spTree>
    <p:extLst>
      <p:ext uri="{BB962C8B-B14F-4D97-AF65-F5344CB8AC3E}">
        <p14:creationId xmlns:p14="http://schemas.microsoft.com/office/powerpoint/2010/main" val="3730545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14" name="Rectangle 13"/>
          <p:cNvSpPr/>
          <p:nvPr userDrawn="1"/>
        </p:nvSpPr>
        <p:spPr>
          <a:xfrm>
            <a:off x="1" y="6705600"/>
            <a:ext cx="3315383" cy="152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2691741" y="6705600"/>
            <a:ext cx="4653336" cy="15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7345077" y="6705600"/>
            <a:ext cx="823356"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userDrawn="1"/>
        </p:nvSpPr>
        <p:spPr>
          <a:xfrm>
            <a:off x="8168433" y="6705600"/>
            <a:ext cx="2390899" cy="152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userDrawn="1"/>
        </p:nvSpPr>
        <p:spPr>
          <a:xfrm>
            <a:off x="0" y="1"/>
            <a:ext cx="12192000" cy="8345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322053" y="214256"/>
            <a:ext cx="11582400" cy="472848"/>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22053" y="966156"/>
            <a:ext cx="11582400" cy="553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10551" y="6516915"/>
            <a:ext cx="2844800" cy="204561"/>
          </a:xfr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082657" y="6516915"/>
            <a:ext cx="2844800" cy="204561"/>
          </a:xfrm>
        </p:spPr>
        <p:txBody>
          <a:bodyPr/>
          <a:lstStyle/>
          <a:p>
            <a:fld id="{7AD4E47A-45E5-41B6-8B25-DB074255DA24}" type="slidenum">
              <a:rPr lang="en-US" smtClean="0"/>
              <a:t>‹#›</a:t>
            </a:fld>
            <a:endParaRPr lang="en-US"/>
          </a:p>
        </p:txBody>
      </p:sp>
      <p:sp>
        <p:nvSpPr>
          <p:cNvPr id="21" name="Rectangle 20"/>
          <p:cNvSpPr/>
          <p:nvPr userDrawn="1"/>
        </p:nvSpPr>
        <p:spPr>
          <a:xfrm>
            <a:off x="10223385" y="6705600"/>
            <a:ext cx="1968616" cy="152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Isosceles Triangle 21"/>
          <p:cNvSpPr/>
          <p:nvPr userDrawn="1"/>
        </p:nvSpPr>
        <p:spPr>
          <a:xfrm rot="10800000">
            <a:off x="10026929" y="6705600"/>
            <a:ext cx="392911" cy="157164"/>
          </a:xfrm>
          <a:prstGeom prst="triangle">
            <a:avLst/>
          </a:prstGeom>
          <a:solidFill>
            <a:srgbClr val="00B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3379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userDrawn="1"/>
        </p:nvSpPr>
        <p:spPr>
          <a:xfrm>
            <a:off x="1" y="6705600"/>
            <a:ext cx="3315383" cy="152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2691741" y="6705600"/>
            <a:ext cx="4653336" cy="15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7345077" y="6705600"/>
            <a:ext cx="823356"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8168433" y="6705600"/>
            <a:ext cx="2390899" cy="152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322053" y="214256"/>
            <a:ext cx="11582400" cy="472848"/>
          </a:xfrm>
        </p:spPr>
        <p:txBody>
          <a:bodyPr/>
          <a:lstStyle/>
          <a:p>
            <a:r>
              <a:rPr lang="en-US"/>
              <a:t>Click to edit Master title style</a:t>
            </a:r>
          </a:p>
        </p:txBody>
      </p:sp>
      <p:sp>
        <p:nvSpPr>
          <p:cNvPr id="3" name="Content Placeholder 2"/>
          <p:cNvSpPr>
            <a:spLocks noGrp="1"/>
          </p:cNvSpPr>
          <p:nvPr>
            <p:ph idx="1"/>
          </p:nvPr>
        </p:nvSpPr>
        <p:spPr>
          <a:xfrm>
            <a:off x="322053" y="966156"/>
            <a:ext cx="11582400" cy="553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10551" y="6516915"/>
            <a:ext cx="2844800" cy="204561"/>
          </a:xfr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082657" y="6516915"/>
            <a:ext cx="2844800" cy="204561"/>
          </a:xfrm>
        </p:spPr>
        <p:txBody>
          <a:bodyPr/>
          <a:lstStyle/>
          <a:p>
            <a:fld id="{7AD4E47A-45E5-41B6-8B25-DB074255DA24}" type="slidenum">
              <a:rPr lang="en-US" smtClean="0"/>
              <a:t>‹#›</a:t>
            </a:fld>
            <a:endParaRPr lang="en-US"/>
          </a:p>
        </p:txBody>
      </p:sp>
      <p:sp>
        <p:nvSpPr>
          <p:cNvPr id="14" name="Rectangle 13"/>
          <p:cNvSpPr/>
          <p:nvPr userDrawn="1"/>
        </p:nvSpPr>
        <p:spPr>
          <a:xfrm>
            <a:off x="10223385" y="6705600"/>
            <a:ext cx="1968616" cy="152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Isosceles Triangle 14"/>
          <p:cNvSpPr/>
          <p:nvPr userDrawn="1"/>
        </p:nvSpPr>
        <p:spPr>
          <a:xfrm rot="10800000">
            <a:off x="10026929" y="6705600"/>
            <a:ext cx="392911" cy="157164"/>
          </a:xfrm>
          <a:prstGeom prst="triangle">
            <a:avLst/>
          </a:prstGeom>
          <a:solidFill>
            <a:srgbClr val="00B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89073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1" y="6705600"/>
            <a:ext cx="3315383" cy="152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2691741" y="6705600"/>
            <a:ext cx="4653336" cy="15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7345077" y="6705600"/>
            <a:ext cx="823356"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8168433" y="6705600"/>
            <a:ext cx="2390899" cy="152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1"/>
            <a:ext cx="12192000" cy="8345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322053" y="214256"/>
            <a:ext cx="11582400" cy="472848"/>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322053" y="966157"/>
            <a:ext cx="5672347" cy="5538157"/>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966157"/>
            <a:ext cx="5706853" cy="5538157"/>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322052" y="6516915"/>
            <a:ext cx="2844800" cy="204561"/>
          </a:xfr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071155" y="6516915"/>
            <a:ext cx="2844800" cy="204561"/>
          </a:xfrm>
        </p:spPr>
        <p:txBody>
          <a:bodyPr/>
          <a:lstStyle/>
          <a:p>
            <a:fld id="{7AD4E47A-45E5-41B6-8B25-DB074255DA24}" type="slidenum">
              <a:rPr lang="en-US" smtClean="0"/>
              <a:t>‹#›</a:t>
            </a:fld>
            <a:endParaRPr lang="en-US"/>
          </a:p>
        </p:txBody>
      </p:sp>
      <p:sp>
        <p:nvSpPr>
          <p:cNvPr id="15" name="Rectangle 14"/>
          <p:cNvSpPr/>
          <p:nvPr userDrawn="1"/>
        </p:nvSpPr>
        <p:spPr>
          <a:xfrm>
            <a:off x="10223385" y="6705600"/>
            <a:ext cx="1968616" cy="152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Isosceles Triangle 15"/>
          <p:cNvSpPr/>
          <p:nvPr userDrawn="1"/>
        </p:nvSpPr>
        <p:spPr>
          <a:xfrm rot="10800000">
            <a:off x="10026929" y="6705600"/>
            <a:ext cx="392911" cy="157164"/>
          </a:xfrm>
          <a:prstGeom prst="triangle">
            <a:avLst/>
          </a:prstGeom>
          <a:solidFill>
            <a:srgbClr val="00B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70884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8" name="Rectangle 7"/>
          <p:cNvSpPr/>
          <p:nvPr userDrawn="1"/>
        </p:nvSpPr>
        <p:spPr>
          <a:xfrm>
            <a:off x="1" y="6705600"/>
            <a:ext cx="3315383" cy="152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2691741" y="6705600"/>
            <a:ext cx="4653336" cy="15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7345077" y="6705600"/>
            <a:ext cx="823356"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8168433" y="6705600"/>
            <a:ext cx="2390899" cy="152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322053" y="214256"/>
            <a:ext cx="11582400" cy="472848"/>
          </a:xfrm>
        </p:spPr>
        <p:txBody>
          <a:bodyPr/>
          <a:lstStyle/>
          <a:p>
            <a:r>
              <a:rPr lang="en-US" dirty="0"/>
              <a:t>Click to edit Master title style</a:t>
            </a:r>
          </a:p>
        </p:txBody>
      </p:sp>
      <p:sp>
        <p:nvSpPr>
          <p:cNvPr id="3" name="Content Placeholder 2"/>
          <p:cNvSpPr>
            <a:spLocks noGrp="1"/>
          </p:cNvSpPr>
          <p:nvPr>
            <p:ph sz="half" idx="1"/>
          </p:nvPr>
        </p:nvSpPr>
        <p:spPr>
          <a:xfrm>
            <a:off x="322053" y="966157"/>
            <a:ext cx="5672347" cy="5538157"/>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966157"/>
            <a:ext cx="5706853" cy="5538157"/>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22052" y="6516915"/>
            <a:ext cx="2844800" cy="204561"/>
          </a:xfr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071155" y="6516915"/>
            <a:ext cx="2844800" cy="204561"/>
          </a:xfrm>
        </p:spPr>
        <p:txBody>
          <a:bodyPr/>
          <a:lstStyle/>
          <a:p>
            <a:fld id="{7AD4E47A-45E5-41B6-8B25-DB074255DA24}" type="slidenum">
              <a:rPr lang="en-US" smtClean="0"/>
              <a:t>‹#›</a:t>
            </a:fld>
            <a:endParaRPr lang="en-US"/>
          </a:p>
        </p:txBody>
      </p:sp>
      <p:sp>
        <p:nvSpPr>
          <p:cNvPr id="15" name="Rectangle 14"/>
          <p:cNvSpPr/>
          <p:nvPr userDrawn="1"/>
        </p:nvSpPr>
        <p:spPr>
          <a:xfrm>
            <a:off x="10223385" y="6705600"/>
            <a:ext cx="1968616" cy="152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Isosceles Triangle 15"/>
          <p:cNvSpPr/>
          <p:nvPr userDrawn="1"/>
        </p:nvSpPr>
        <p:spPr>
          <a:xfrm rot="10800000">
            <a:off x="10026929" y="6705600"/>
            <a:ext cx="392911" cy="157164"/>
          </a:xfrm>
          <a:prstGeom prst="triangle">
            <a:avLst/>
          </a:prstGeom>
          <a:solidFill>
            <a:srgbClr val="00B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3866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8" name="Rectangle 7"/>
          <p:cNvSpPr/>
          <p:nvPr userDrawn="1"/>
        </p:nvSpPr>
        <p:spPr>
          <a:xfrm>
            <a:off x="1" y="6705600"/>
            <a:ext cx="3315383" cy="152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2691741" y="6705600"/>
            <a:ext cx="4653336" cy="15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7345077" y="6705600"/>
            <a:ext cx="823356"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8168433" y="6705600"/>
            <a:ext cx="2390899" cy="152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p:cNvSpPr/>
          <p:nvPr userDrawn="1"/>
        </p:nvSpPr>
        <p:spPr>
          <a:xfrm>
            <a:off x="0" y="1"/>
            <a:ext cx="12192000" cy="8345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319315" y="187554"/>
            <a:ext cx="11582400" cy="472848"/>
          </a:xfrm>
        </p:spPr>
        <p:txBody>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AD4E47A-45E5-41B6-8B25-DB074255DA24}" type="slidenum">
              <a:rPr lang="en-US" smtClean="0"/>
              <a:t>‹#›</a:t>
            </a:fld>
            <a:endParaRPr lang="en-US"/>
          </a:p>
        </p:txBody>
      </p:sp>
      <p:sp>
        <p:nvSpPr>
          <p:cNvPr id="14" name="Rectangle 13"/>
          <p:cNvSpPr/>
          <p:nvPr userDrawn="1"/>
        </p:nvSpPr>
        <p:spPr>
          <a:xfrm>
            <a:off x="10223385" y="6705600"/>
            <a:ext cx="1968616" cy="152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Isosceles Triangle 14"/>
          <p:cNvSpPr/>
          <p:nvPr userDrawn="1"/>
        </p:nvSpPr>
        <p:spPr>
          <a:xfrm rot="10800000">
            <a:off x="10026929" y="6705600"/>
            <a:ext cx="392911" cy="157164"/>
          </a:xfrm>
          <a:prstGeom prst="triangle">
            <a:avLst/>
          </a:prstGeom>
          <a:solidFill>
            <a:srgbClr val="00B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80739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65168" y="2070196"/>
            <a:ext cx="3661664" cy="2717608"/>
          </a:xfrm>
          <a:prstGeom prst="rect">
            <a:avLst/>
          </a:prstGeom>
        </p:spPr>
      </p:pic>
    </p:spTree>
    <p:extLst>
      <p:ext uri="{BB962C8B-B14F-4D97-AF65-F5344CB8AC3E}">
        <p14:creationId xmlns:p14="http://schemas.microsoft.com/office/powerpoint/2010/main" val="2941723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2053" y="214256"/>
            <a:ext cx="11582400" cy="47284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2053" y="966156"/>
            <a:ext cx="11582400" cy="5537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22053" y="6516915"/>
            <a:ext cx="2844800" cy="204561"/>
          </a:xfrm>
          <a:prstGeom prst="rect">
            <a:avLst/>
          </a:prstGeom>
        </p:spPr>
        <p:txBody>
          <a:bodyPr vert="horz" lIns="91440" tIns="45720" rIns="91440" bIns="45720" rtlCol="0" anchor="ctr"/>
          <a:lstStyle>
            <a:lvl1pPr algn="l">
              <a:defRPr sz="900">
                <a:solidFill>
                  <a:schemeClr val="tx2"/>
                </a:solidFill>
              </a:defRPr>
            </a:lvl1pPr>
          </a:lstStyle>
          <a:p>
            <a:endParaRPr lang="en-US" dirty="0"/>
          </a:p>
        </p:txBody>
      </p:sp>
      <p:sp>
        <p:nvSpPr>
          <p:cNvPr id="5" name="Footer Placeholder 4"/>
          <p:cNvSpPr>
            <a:spLocks noGrp="1"/>
          </p:cNvSpPr>
          <p:nvPr>
            <p:ph type="ftr" sz="quarter" idx="3"/>
          </p:nvPr>
        </p:nvSpPr>
        <p:spPr>
          <a:xfrm>
            <a:off x="4165600" y="6516915"/>
            <a:ext cx="3860800" cy="204561"/>
          </a:xfrm>
          <a:prstGeom prst="rect">
            <a:avLst/>
          </a:prstGeom>
        </p:spPr>
        <p:txBody>
          <a:bodyPr vert="horz" lIns="91440" tIns="45720" rIns="91440" bIns="45720" rtlCol="0" anchor="ctr"/>
          <a:lstStyle>
            <a:lvl1pPr algn="ctr">
              <a:defRPr sz="900">
                <a:solidFill>
                  <a:schemeClr val="tx2"/>
                </a:solidFill>
              </a:defRPr>
            </a:lvl1pPr>
          </a:lstStyle>
          <a:p>
            <a:endParaRPr lang="en-US"/>
          </a:p>
        </p:txBody>
      </p:sp>
      <p:sp>
        <p:nvSpPr>
          <p:cNvPr id="6" name="Slide Number Placeholder 5"/>
          <p:cNvSpPr>
            <a:spLocks noGrp="1"/>
          </p:cNvSpPr>
          <p:nvPr>
            <p:ph type="sldNum" sz="quarter" idx="4"/>
          </p:nvPr>
        </p:nvSpPr>
        <p:spPr>
          <a:xfrm>
            <a:off x="9071155" y="6516915"/>
            <a:ext cx="2844800" cy="204561"/>
          </a:xfrm>
          <a:prstGeom prst="rect">
            <a:avLst/>
          </a:prstGeom>
        </p:spPr>
        <p:txBody>
          <a:bodyPr vert="horz" lIns="91440" tIns="45720" rIns="91440" bIns="45720" rtlCol="0" anchor="ctr"/>
          <a:lstStyle>
            <a:lvl1pPr algn="r">
              <a:defRPr sz="900">
                <a:solidFill>
                  <a:schemeClr val="tx2"/>
                </a:solidFill>
              </a:defRPr>
            </a:lvl1pPr>
          </a:lstStyle>
          <a:p>
            <a:fld id="{7AD4E47A-45E5-41B6-8B25-DB074255DA24}" type="slidenum">
              <a:rPr lang="en-US" smtClean="0"/>
              <a:pPr/>
              <a:t>‹#›</a:t>
            </a:fld>
            <a:endParaRPr lang="en-US"/>
          </a:p>
        </p:txBody>
      </p:sp>
    </p:spTree>
    <p:extLst>
      <p:ext uri="{BB962C8B-B14F-4D97-AF65-F5344CB8AC3E}">
        <p14:creationId xmlns:p14="http://schemas.microsoft.com/office/powerpoint/2010/main" val="80924324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Lst>
  <p:hf hdr="0" ftr="0" dt="0"/>
  <p:txStyles>
    <p:titleStyle>
      <a:lvl1pPr algn="ctr" defTabSz="914400" rtl="0" eaLnBrk="1" latinLnBrk="0" hangingPunct="1">
        <a:spcBef>
          <a:spcPct val="0"/>
        </a:spcBef>
        <a:buNone/>
        <a:defRPr sz="3200" b="1"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FA9D9-EE3B-9A57-D4DF-ED0AEA2C604A}"/>
              </a:ext>
            </a:extLst>
          </p:cNvPr>
          <p:cNvSpPr>
            <a:spLocks noGrp="1"/>
          </p:cNvSpPr>
          <p:nvPr>
            <p:ph type="ctrTitle"/>
          </p:nvPr>
        </p:nvSpPr>
        <p:spPr/>
        <p:txBody>
          <a:bodyPr>
            <a:noAutofit/>
          </a:bodyPr>
          <a:lstStyle/>
          <a:p>
            <a:r>
              <a:rPr lang="en-US" sz="6600" dirty="0">
                <a:latin typeface="Calibri" panose="020F0502020204030204" pitchFamily="34" charset="0"/>
                <a:ea typeface="Calibri" panose="020F0502020204030204" pitchFamily="34" charset="0"/>
                <a:cs typeface="Calibri" panose="020F0502020204030204" pitchFamily="34" charset="0"/>
              </a:rPr>
              <a:t>Digital Modernization Update</a:t>
            </a:r>
          </a:p>
        </p:txBody>
      </p:sp>
      <p:sp>
        <p:nvSpPr>
          <p:cNvPr id="3" name="Subtitle 2">
            <a:extLst>
              <a:ext uri="{FF2B5EF4-FFF2-40B4-BE49-F238E27FC236}">
                <a16:creationId xmlns:a16="http://schemas.microsoft.com/office/drawing/2014/main" id="{7611565D-B6D5-307C-68E9-26757D036EDB}"/>
              </a:ext>
            </a:extLst>
          </p:cNvPr>
          <p:cNvSpPr>
            <a:spLocks noGrp="1"/>
          </p:cNvSpPr>
          <p:nvPr>
            <p:ph type="subTitle" idx="1"/>
          </p:nvPr>
        </p:nvSpPr>
        <p:spPr>
          <a:xfrm>
            <a:off x="1828800" y="4085376"/>
            <a:ext cx="8534400" cy="1752600"/>
          </a:xfrm>
        </p:spPr>
        <p:txBody>
          <a:bodyPr>
            <a:normAutofit lnSpcReduction="10000"/>
          </a:bodyPr>
          <a:lstStyle/>
          <a:p>
            <a:pPr algn="r"/>
            <a:r>
              <a:rPr lang="en-US" cap="none" dirty="0">
                <a:latin typeface="Calibri" panose="020F0502020204030204" pitchFamily="34" charset="0"/>
                <a:ea typeface="Calibri" panose="020F0502020204030204" pitchFamily="34" charset="0"/>
                <a:cs typeface="Calibri" panose="020F0502020204030204" pitchFamily="34" charset="0"/>
              </a:rPr>
              <a:t>Charles Melton </a:t>
            </a:r>
          </a:p>
          <a:p>
            <a:pPr algn="r"/>
            <a:r>
              <a:rPr lang="en-US" cap="none" dirty="0">
                <a:latin typeface="Calibri" panose="020F0502020204030204" pitchFamily="34" charset="0"/>
                <a:ea typeface="Calibri" panose="020F0502020204030204" pitchFamily="34" charset="0"/>
                <a:cs typeface="Calibri" panose="020F0502020204030204" pitchFamily="34" charset="0"/>
              </a:rPr>
              <a:t>Tuesday July 23, 2024</a:t>
            </a:r>
          </a:p>
          <a:p>
            <a:pPr algn="r"/>
            <a:r>
              <a:rPr lang="en-US" cap="none" dirty="0">
                <a:latin typeface="Calibri" panose="020F0502020204030204" pitchFamily="34" charset="0"/>
                <a:ea typeface="Calibri" panose="020F0502020204030204" pitchFamily="34" charset="0"/>
                <a:cs typeface="Calibri" panose="020F0502020204030204" pitchFamily="34" charset="0"/>
              </a:rPr>
              <a:t>CMBG Conference</a:t>
            </a:r>
          </a:p>
          <a:p>
            <a:pPr algn="r"/>
            <a:r>
              <a:rPr lang="en-US" cap="none" dirty="0">
                <a:latin typeface="Calibri" panose="020F0502020204030204" pitchFamily="34" charset="0"/>
                <a:ea typeface="Calibri" panose="020F0502020204030204" pitchFamily="34" charset="0"/>
                <a:cs typeface="Calibri" panose="020F0502020204030204" pitchFamily="34" charset="0"/>
              </a:rPr>
              <a:t>8:45-9:15am</a:t>
            </a:r>
          </a:p>
        </p:txBody>
      </p:sp>
    </p:spTree>
    <p:extLst>
      <p:ext uri="{BB962C8B-B14F-4D97-AF65-F5344CB8AC3E}">
        <p14:creationId xmlns:p14="http://schemas.microsoft.com/office/powerpoint/2010/main" val="4281013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4D7F6-A73B-EA27-CFC2-A5EEE843BAD0}"/>
              </a:ext>
            </a:extLst>
          </p:cNvPr>
          <p:cNvSpPr>
            <a:spLocks noGrp="1"/>
          </p:cNvSpPr>
          <p:nvPr>
            <p:ph type="title"/>
          </p:nvPr>
        </p:nvSpPr>
        <p:spPr/>
        <p:txBody>
          <a:bodyPr>
            <a:no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Closing</a:t>
            </a:r>
          </a:p>
        </p:txBody>
      </p:sp>
      <p:sp>
        <p:nvSpPr>
          <p:cNvPr id="4" name="Content Placeholder 3">
            <a:extLst>
              <a:ext uri="{FF2B5EF4-FFF2-40B4-BE49-F238E27FC236}">
                <a16:creationId xmlns:a16="http://schemas.microsoft.com/office/drawing/2014/main" id="{6CB871FB-C25B-213D-329D-B9DA4EBCF03C}"/>
              </a:ext>
            </a:extLst>
          </p:cNvPr>
          <p:cNvSpPr>
            <a:spLocks noGrp="1"/>
          </p:cNvSpPr>
          <p:nvPr>
            <p:ph idx="1"/>
          </p:nvPr>
        </p:nvSpPr>
        <p:spPr/>
        <p:txBody>
          <a:bodyPr/>
          <a:lstStyle/>
          <a:p>
            <a:r>
              <a:rPr kumimoji="0" lang="en-US" sz="3600" b="0" i="0" u="none" strike="noStrike" kern="1200" cap="all" spc="0" normalizeH="0" baseline="0" noProof="0" dirty="0">
                <a:ln w="3175" cmpd="sng">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Comments/Questions?</a:t>
            </a: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1777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4D7F6-A73B-EA27-CFC2-A5EEE843BAD0}"/>
              </a:ext>
            </a:extLst>
          </p:cNvPr>
          <p:cNvSpPr>
            <a:spLocks noGrp="1"/>
          </p:cNvSpPr>
          <p:nvPr>
            <p:ph type="title"/>
          </p:nvPr>
        </p:nvSpPr>
        <p:spPr/>
        <p:txBody>
          <a:bodyPr>
            <a:noAutofit/>
          </a:bodyPr>
          <a:lstStyle/>
          <a:p>
            <a:r>
              <a:rPr lang="en-US" sz="4400" dirty="0">
                <a:latin typeface="Calibri" panose="020F0502020204030204" pitchFamily="34" charset="0"/>
                <a:ea typeface="Calibri" panose="020F0502020204030204" pitchFamily="34" charset="0"/>
                <a:cs typeface="Calibri" panose="020F0502020204030204" pitchFamily="34" charset="0"/>
              </a:rPr>
              <a:t>Agenda</a:t>
            </a:r>
          </a:p>
        </p:txBody>
      </p:sp>
      <p:sp>
        <p:nvSpPr>
          <p:cNvPr id="3" name="Content Placeholder 2">
            <a:extLst>
              <a:ext uri="{FF2B5EF4-FFF2-40B4-BE49-F238E27FC236}">
                <a16:creationId xmlns:a16="http://schemas.microsoft.com/office/drawing/2014/main" id="{D1FAA648-44FA-68B4-9220-A395F0777728}"/>
              </a:ext>
            </a:extLst>
          </p:cNvPr>
          <p:cNvSpPr>
            <a:spLocks noGrp="1"/>
          </p:cNvSpPr>
          <p:nvPr>
            <p:ph idx="1"/>
          </p:nvPr>
        </p:nvSpPr>
        <p:spPr/>
        <p:txBody>
          <a:bodyPr/>
          <a:lstStyle/>
          <a:p>
            <a:r>
              <a:rPr lang="en-US" sz="3200" dirty="0"/>
              <a:t>DADS, DG, 7300</a:t>
            </a:r>
          </a:p>
          <a:p>
            <a:r>
              <a:rPr lang="en-US" sz="3200" dirty="0"/>
              <a:t>Overview</a:t>
            </a:r>
          </a:p>
          <a:p>
            <a:r>
              <a:rPr lang="en-US" sz="3200" dirty="0"/>
              <a:t>Implementation Lessons Learned</a:t>
            </a:r>
          </a:p>
          <a:p>
            <a:r>
              <a:rPr lang="en-US" sz="3200" dirty="0"/>
              <a:t>Design Closeout Lessons Learned</a:t>
            </a:r>
          </a:p>
          <a:p>
            <a:r>
              <a:rPr lang="en-US" sz="3200" dirty="0"/>
              <a:t>In Flight and Future Modifications</a:t>
            </a:r>
          </a:p>
          <a:p>
            <a:r>
              <a:rPr lang="en-US" sz="3200" dirty="0"/>
              <a:t>Closing</a:t>
            </a:r>
          </a:p>
          <a:p>
            <a:endParaRPr lang="en-US" dirty="0"/>
          </a:p>
        </p:txBody>
      </p:sp>
    </p:spTree>
    <p:extLst>
      <p:ext uri="{BB962C8B-B14F-4D97-AF65-F5344CB8AC3E}">
        <p14:creationId xmlns:p14="http://schemas.microsoft.com/office/powerpoint/2010/main" val="500465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4D7F6-A73B-EA27-CFC2-A5EEE843BAD0}"/>
              </a:ext>
            </a:extLst>
          </p:cNvPr>
          <p:cNvSpPr>
            <a:spLocks noGrp="1"/>
          </p:cNvSpPr>
          <p:nvPr>
            <p:ph type="title"/>
          </p:nvPr>
        </p:nvSpPr>
        <p:spPr/>
        <p:txBody>
          <a:bodyPr>
            <a:normAutofit fontScale="90000"/>
          </a:bodyPr>
          <a:lstStyle/>
          <a:p>
            <a:pPr marR="0" lvl="0" defTabSz="914400" rtl="0" eaLnBrk="1" fontAlgn="auto" latinLnBrk="0" hangingPunct="1">
              <a:lnSpc>
                <a:spcPct val="90000"/>
              </a:lnSpc>
              <a:spcBef>
                <a:spcPts val="1000"/>
              </a:spcBef>
              <a:spcAft>
                <a:spcPts val="0"/>
              </a:spcAft>
              <a:buClrTx/>
              <a:buSzTx/>
              <a:tabLst/>
              <a:defRPr/>
            </a:pPr>
            <a:r>
              <a:rPr kumimoji="0" lang="en-US" sz="360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Digital Rod Position Indication(DRPI) Advanced Display System (DADS) Plant Farley and Vogtle</a:t>
            </a:r>
          </a:p>
        </p:txBody>
      </p:sp>
      <p:sp>
        <p:nvSpPr>
          <p:cNvPr id="3" name="Content Placeholder 2">
            <a:extLst>
              <a:ext uri="{FF2B5EF4-FFF2-40B4-BE49-F238E27FC236}">
                <a16:creationId xmlns:a16="http://schemas.microsoft.com/office/drawing/2014/main" id="{D1FAA648-44FA-68B4-9220-A395F0777728}"/>
              </a:ext>
            </a:extLst>
          </p:cNvPr>
          <p:cNvSpPr>
            <a:spLocks noGrp="1"/>
          </p:cNvSpPr>
          <p:nvPr>
            <p:ph sz="half" idx="1"/>
          </p:nvPr>
        </p:nvSpPr>
        <p:spPr>
          <a:xfrm>
            <a:off x="322053" y="1149790"/>
            <a:ext cx="5672347" cy="5078994"/>
          </a:xfrm>
        </p:spPr>
        <p:txBody>
          <a:bodyPr>
            <a:normAutofit fontScale="92500" lnSpcReduction="20000"/>
          </a:bodyPr>
          <a:lstStyle/>
          <a:p>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Overview- </a:t>
            </a:r>
          </a:p>
          <a:p>
            <a:pPr lvl="1">
              <a:buFont typeface="Arial" panose="020B0604020202020204" pitchFamily="34" charset="0"/>
              <a:buChar char="•"/>
            </a:pP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The DADS provides functional redundancy, additional maintenance functions such as rod drop timing and troubleshooting, and shorter maintenance times while keeping the same fit and function of the original design.</a:t>
            </a:r>
          </a:p>
          <a:p>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Implementation Lessons Learned</a:t>
            </a:r>
          </a:p>
          <a:p>
            <a:pPr lvl="1" defTabSz="914400">
              <a:lnSpc>
                <a:spcPct val="90000"/>
              </a:lnSpc>
              <a:spcBef>
                <a:spcPts val="500"/>
              </a:spcBef>
              <a:spcAft>
                <a:spcPts val="0"/>
              </a:spcAft>
              <a:buClrTx/>
              <a:buSzTx/>
              <a:buFont typeface="Arial" panose="020B0604020202020204" pitchFamily="34" charset="0"/>
              <a:buChar char="•"/>
              <a:defRPr/>
            </a:pP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Increase focus on software and hardware testing </a:t>
            </a:r>
          </a:p>
          <a:p>
            <a:pPr marL="457200" lvl="1" indent="0" defTabSz="914400">
              <a:lnSpc>
                <a:spcPct val="90000"/>
              </a:lnSpc>
              <a:spcBef>
                <a:spcPts val="500"/>
              </a:spcBef>
              <a:spcAft>
                <a:spcPts val="0"/>
              </a:spcAft>
              <a:buClrTx/>
              <a:buSzTx/>
              <a:buNone/>
              <a:defRPr/>
            </a:pP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(Software Gap with switch configuration and RX Trip)</a:t>
            </a:r>
          </a:p>
          <a:p>
            <a:pPr lvl="1" defTabSz="914400">
              <a:lnSpc>
                <a:spcPct val="90000"/>
              </a:lnSpc>
              <a:spcBef>
                <a:spcPts val="500"/>
              </a:spcBef>
              <a:spcAft>
                <a:spcPts val="0"/>
              </a:spcAft>
              <a:buClrTx/>
              <a:buSzTx/>
              <a:buFont typeface="Arial" panose="020B0604020202020204" pitchFamily="34" charset="0"/>
              <a:buChar char="•"/>
              <a:defRPr/>
            </a:pP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Less reliance on original measurements for MCB</a:t>
            </a:r>
          </a:p>
          <a:p>
            <a:pPr lvl="1" defTabSz="914400">
              <a:lnSpc>
                <a:spcPct val="90000"/>
              </a:lnSpc>
              <a:spcBef>
                <a:spcPts val="500"/>
              </a:spcBef>
              <a:spcAft>
                <a:spcPts val="0"/>
              </a:spcAft>
              <a:buClrTx/>
              <a:buSzTx/>
              <a:buFont typeface="Arial" panose="020B0604020202020204" pitchFamily="34" charset="0"/>
              <a:buChar char="•"/>
              <a:defRPr/>
            </a:pP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Get operations involved earlier for GUI changes</a:t>
            </a:r>
          </a:p>
          <a:p>
            <a:pPr lvl="1" defTabSz="914400">
              <a:lnSpc>
                <a:spcPct val="90000"/>
              </a:lnSpc>
              <a:spcBef>
                <a:spcPts val="500"/>
              </a:spcBef>
              <a:spcAft>
                <a:spcPts val="0"/>
              </a:spcAft>
              <a:buClrTx/>
              <a:buSzTx/>
              <a:buFont typeface="Arial" panose="020B0604020202020204" pitchFamily="34" charset="0"/>
              <a:buChar char="•"/>
              <a:defRPr/>
            </a:pP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Obtain US vendor Documentation within MS Schedule.</a:t>
            </a:r>
          </a:p>
          <a:p>
            <a:pPr lvl="1" defTabSz="914400">
              <a:lnSpc>
                <a:spcPct val="90000"/>
              </a:lnSpc>
              <a:spcBef>
                <a:spcPts val="500"/>
              </a:spcBef>
              <a:spcAft>
                <a:spcPts val="0"/>
              </a:spcAft>
              <a:buClrTx/>
              <a:buSzTx/>
              <a:buFont typeface="Arial" panose="020B0604020202020204" pitchFamily="34" charset="0"/>
              <a:buChar char="•"/>
              <a:defRPr/>
            </a:pP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Consider 24 hr. mod support. </a:t>
            </a:r>
          </a:p>
          <a:p>
            <a:pPr lvl="1" defTabSz="914400">
              <a:lnSpc>
                <a:spcPct val="90000"/>
              </a:lnSpc>
              <a:spcBef>
                <a:spcPts val="500"/>
              </a:spcBef>
              <a:spcAft>
                <a:spcPts val="0"/>
              </a:spcAft>
              <a:buClrTx/>
              <a:buSzTx/>
              <a:buFont typeface="Arial" panose="020B0604020202020204" pitchFamily="34" charset="0"/>
              <a:buChar char="•"/>
              <a:defRPr/>
            </a:pPr>
            <a:endPar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Design Closeout Lessons Learned</a:t>
            </a:r>
          </a:p>
          <a:p>
            <a:pPr lvl="1">
              <a:buFont typeface="Arial" panose="020B0604020202020204" pitchFamily="34" charset="0"/>
              <a:buChar char="•"/>
            </a:pP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Consider Project Resources and Schedule </a:t>
            </a:r>
          </a:p>
          <a:p>
            <a:pPr lvl="1">
              <a:buFont typeface="Arial" panose="020B0604020202020204" pitchFamily="34" charset="0"/>
              <a:buChar char="•"/>
            </a:pP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Drawing, Calc, and Document (LDCR) updates</a:t>
            </a:r>
          </a:p>
          <a:p>
            <a:pPr lvl="1">
              <a:buFont typeface="Arial" panose="020B0604020202020204" pitchFamily="34" charset="0"/>
              <a:buChar char="•"/>
            </a:pP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Paint and Labeling re-work and Open MWO’s</a:t>
            </a:r>
          </a:p>
          <a:p>
            <a:pPr lvl="1"/>
            <a:endParaRPr lang="en-US" dirty="0"/>
          </a:p>
          <a:p>
            <a:endParaRPr lang="en-US" dirty="0"/>
          </a:p>
        </p:txBody>
      </p:sp>
      <p:pic>
        <p:nvPicPr>
          <p:cNvPr id="5" name="Picture 4">
            <a:extLst>
              <a:ext uri="{FF2B5EF4-FFF2-40B4-BE49-F238E27FC236}">
                <a16:creationId xmlns:a16="http://schemas.microsoft.com/office/drawing/2014/main" id="{5E9E3CDE-D244-B17A-E2B4-3E098FCDB468}"/>
              </a:ext>
            </a:extLst>
          </p:cNvPr>
          <p:cNvPicPr>
            <a:picLocks noChangeAspect="1"/>
          </p:cNvPicPr>
          <p:nvPr/>
        </p:nvPicPr>
        <p:blipFill>
          <a:blip r:embed="rId3"/>
          <a:stretch>
            <a:fillRect/>
          </a:stretch>
        </p:blipFill>
        <p:spPr>
          <a:xfrm>
            <a:off x="6197600" y="1149789"/>
            <a:ext cx="5704397" cy="5078995"/>
          </a:xfrm>
          <a:prstGeom prst="rect">
            <a:avLst/>
          </a:prstGeom>
        </p:spPr>
      </p:pic>
    </p:spTree>
    <p:extLst>
      <p:ext uri="{BB962C8B-B14F-4D97-AF65-F5344CB8AC3E}">
        <p14:creationId xmlns:p14="http://schemas.microsoft.com/office/powerpoint/2010/main" val="1207100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4D7F6-A73B-EA27-CFC2-A5EEE843BAD0}"/>
              </a:ext>
            </a:extLst>
          </p:cNvPr>
          <p:cNvSpPr>
            <a:spLocks noGrp="1"/>
          </p:cNvSpPr>
          <p:nvPr>
            <p:ph type="title"/>
          </p:nvPr>
        </p:nvSpPr>
        <p:spPr/>
        <p:txBody>
          <a:bodyPr>
            <a:noAutofit/>
          </a:bodyPr>
          <a:lstStyle/>
          <a:p>
            <a:pPr marR="0" lvl="0" defTabSz="914400" rtl="0" eaLnBrk="1" fontAlgn="auto" latinLnBrk="0" hangingPunct="1">
              <a:lnSpc>
                <a:spcPct val="90000"/>
              </a:lnSpc>
              <a:spcBef>
                <a:spcPts val="1000"/>
              </a:spcBef>
              <a:spcAft>
                <a:spcPts val="0"/>
              </a:spcAft>
              <a:buClrTx/>
              <a:buSzTx/>
              <a:tabLst/>
              <a:defRPr/>
            </a:pPr>
            <a:r>
              <a:rPr kumimoji="0" lang="en-US" sz="360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Digital Rod Position Indication(DRPI) Advanced Display System (DADS)- Plant Farley and Vogtle</a:t>
            </a:r>
          </a:p>
        </p:txBody>
      </p:sp>
      <p:sp>
        <p:nvSpPr>
          <p:cNvPr id="3" name="Content Placeholder 2">
            <a:extLst>
              <a:ext uri="{FF2B5EF4-FFF2-40B4-BE49-F238E27FC236}">
                <a16:creationId xmlns:a16="http://schemas.microsoft.com/office/drawing/2014/main" id="{D1FAA648-44FA-68B4-9220-A395F0777728}"/>
              </a:ext>
            </a:extLst>
          </p:cNvPr>
          <p:cNvSpPr>
            <a:spLocks noGrp="1"/>
          </p:cNvSpPr>
          <p:nvPr>
            <p:ph idx="1"/>
          </p:nvPr>
        </p:nvSpPr>
        <p:spPr/>
        <p:txBody>
          <a:bodyPr>
            <a:normAutofit/>
          </a:bodyPr>
          <a:lstStyle/>
          <a:p>
            <a:pPr lvl="1"/>
            <a:endParaRPr lang="en-US" dirty="0"/>
          </a:p>
          <a:p>
            <a:endParaRPr lang="en-US" dirty="0"/>
          </a:p>
        </p:txBody>
      </p:sp>
      <p:pic>
        <p:nvPicPr>
          <p:cNvPr id="6" name="Content Placeholder 4">
            <a:extLst>
              <a:ext uri="{FF2B5EF4-FFF2-40B4-BE49-F238E27FC236}">
                <a16:creationId xmlns:a16="http://schemas.microsoft.com/office/drawing/2014/main" id="{B12A5388-0F5F-6597-168C-5119094334C5}"/>
              </a:ext>
            </a:extLst>
          </p:cNvPr>
          <p:cNvPicPr>
            <a:picLocks noChangeAspect="1"/>
          </p:cNvPicPr>
          <p:nvPr/>
        </p:nvPicPr>
        <p:blipFill>
          <a:blip r:embed="rId3"/>
          <a:stretch>
            <a:fillRect/>
          </a:stretch>
        </p:blipFill>
        <p:spPr>
          <a:xfrm>
            <a:off x="685801" y="1113576"/>
            <a:ext cx="11184146" cy="5028725"/>
          </a:xfrm>
          <a:prstGeom prst="rect">
            <a:avLst/>
          </a:prstGeom>
        </p:spPr>
      </p:pic>
    </p:spTree>
    <p:extLst>
      <p:ext uri="{BB962C8B-B14F-4D97-AF65-F5344CB8AC3E}">
        <p14:creationId xmlns:p14="http://schemas.microsoft.com/office/powerpoint/2010/main" val="1222550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4D7F6-A73B-EA27-CFC2-A5EEE843BAD0}"/>
              </a:ext>
            </a:extLst>
          </p:cNvPr>
          <p:cNvSpPr>
            <a:spLocks noGrp="1"/>
          </p:cNvSpPr>
          <p:nvPr>
            <p:ph type="title"/>
          </p:nvPr>
        </p:nvSpPr>
        <p:spPr/>
        <p:txBody>
          <a:bodyPr>
            <a:noAutofit/>
          </a:bodyPr>
          <a:lstStyle/>
          <a:p>
            <a:r>
              <a:rPr lang="en-US" sz="3600" cap="none" dirty="0">
                <a:latin typeface="Calibri" panose="020F0502020204030204" pitchFamily="34" charset="0"/>
                <a:ea typeface="Calibri" panose="020F0502020204030204" pitchFamily="34" charset="0"/>
                <a:cs typeface="Calibri" panose="020F0502020204030204" pitchFamily="34" charset="0"/>
              </a:rPr>
              <a:t>Digital Gateway- Plant Vogtle, Farley, and Hatch</a:t>
            </a:r>
          </a:p>
        </p:txBody>
      </p:sp>
      <p:sp>
        <p:nvSpPr>
          <p:cNvPr id="3" name="Content Placeholder 2">
            <a:extLst>
              <a:ext uri="{FF2B5EF4-FFF2-40B4-BE49-F238E27FC236}">
                <a16:creationId xmlns:a16="http://schemas.microsoft.com/office/drawing/2014/main" id="{D1FAA648-44FA-68B4-9220-A395F0777728}"/>
              </a:ext>
            </a:extLst>
          </p:cNvPr>
          <p:cNvSpPr>
            <a:spLocks noGrp="1"/>
          </p:cNvSpPr>
          <p:nvPr>
            <p:ph sz="half" idx="1"/>
          </p:nvPr>
        </p:nvSpPr>
        <p:spPr>
          <a:xfrm>
            <a:off x="322053" y="1479672"/>
            <a:ext cx="5672347" cy="4511431"/>
          </a:xfrm>
        </p:spPr>
        <p:txBody>
          <a:bodyPr>
            <a:normAutofit fontScale="62500" lnSpcReduction="20000"/>
          </a:bodyPr>
          <a:lstStyle/>
          <a:p>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Overview </a:t>
            </a:r>
          </a:p>
          <a:p>
            <a:pPr lvl="1">
              <a:buFont typeface="Arial" panose="020B0604020202020204" pitchFamily="34" charset="0"/>
              <a:buChar char="•"/>
            </a:pPr>
            <a:r>
              <a:rPr lang="en-US" b="0" i="0" dirty="0">
                <a:solidFill>
                  <a:srgbClr val="000000"/>
                </a:solidFill>
                <a:effectLst/>
                <a:latin typeface="Calibri" panose="020F0502020204030204" pitchFamily="34" charset="0"/>
              </a:rPr>
              <a:t>Upgrade the equipment in all Digital Gateway cabinets to new SNC standard equipment in accordance with fleet's Digital Modernization Strategy architecture. An additional data diode will be installed to separate data destines for the business LAN to alleviate unnecessary bandwidth allocation and data capacity for plant systems that feed the plant computer.</a:t>
            </a: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Implementation Lessons Learned</a:t>
            </a:r>
          </a:p>
          <a:p>
            <a:pPr lvl="1">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Consider point to point spreadsheet for terminations on unscheduled equipment</a:t>
            </a:r>
          </a:p>
          <a:p>
            <a:pPr lvl="1">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Address legacy Issues early with walkdowns and associated document searches</a:t>
            </a:r>
          </a:p>
          <a:p>
            <a:pPr lvl="1">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Cyber- Verify Long Lead Procurement, Solidify Install details with craft, Prepare CDA Assessments early</a:t>
            </a:r>
          </a:p>
          <a:p>
            <a:pPr lvl="1">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Collaborate with Procurement to classify digital hardware into commodity Items</a:t>
            </a:r>
          </a:p>
          <a:p>
            <a:pPr lvl="1">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Ensure inventory in warehouse before install</a:t>
            </a:r>
          </a:p>
          <a:p>
            <a:pPr lvl="1">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Create Development Center</a:t>
            </a:r>
          </a:p>
          <a:p>
            <a:pPr lvl="1">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Ensure Test Writers for obsolete systems are available</a:t>
            </a:r>
          </a:p>
          <a:p>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Design Closeout Lessons Learned</a:t>
            </a:r>
          </a:p>
          <a:p>
            <a:pPr lvl="1">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Work Order Closure associated with Cyber PMCR’s and Maximo issues </a:t>
            </a:r>
          </a:p>
          <a:p>
            <a:pPr lvl="1">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Drawing conflicts with other in-flight designs – Dwg and calc incorporation</a:t>
            </a:r>
          </a:p>
          <a:p>
            <a:pPr lvl="1">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Cabling and labeling re-work</a:t>
            </a:r>
          </a:p>
          <a:p>
            <a:endParaRPr lang="en-US" dirty="0"/>
          </a:p>
          <a:p>
            <a:endParaRPr lang="en-US" dirty="0"/>
          </a:p>
        </p:txBody>
      </p:sp>
      <p:pic>
        <p:nvPicPr>
          <p:cNvPr id="5" name="Content Placeholder 4">
            <a:extLst>
              <a:ext uri="{FF2B5EF4-FFF2-40B4-BE49-F238E27FC236}">
                <a16:creationId xmlns:a16="http://schemas.microsoft.com/office/drawing/2014/main" id="{6409FEEF-B2F5-D29A-80C8-4EFB1D1AC655}"/>
              </a:ext>
            </a:extLst>
          </p:cNvPr>
          <p:cNvPicPr>
            <a:picLocks noGrp="1" noChangeAspect="1"/>
          </p:cNvPicPr>
          <p:nvPr>
            <p:ph sz="half" idx="2"/>
          </p:nvPr>
        </p:nvPicPr>
        <p:blipFill>
          <a:blip r:embed="rId3"/>
          <a:stretch>
            <a:fillRect/>
          </a:stretch>
        </p:blipFill>
        <p:spPr>
          <a:xfrm>
            <a:off x="6096000" y="1479672"/>
            <a:ext cx="5241329" cy="4511431"/>
          </a:xfrm>
          <a:prstGeom prst="rect">
            <a:avLst/>
          </a:prstGeom>
        </p:spPr>
      </p:pic>
    </p:spTree>
    <p:extLst>
      <p:ext uri="{BB962C8B-B14F-4D97-AF65-F5344CB8AC3E}">
        <p14:creationId xmlns:p14="http://schemas.microsoft.com/office/powerpoint/2010/main" val="4269473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4D7F6-A73B-EA27-CFC2-A5EEE843BAD0}"/>
              </a:ext>
            </a:extLst>
          </p:cNvPr>
          <p:cNvSpPr>
            <a:spLocks noGrp="1"/>
          </p:cNvSpPr>
          <p:nvPr>
            <p:ph type="title"/>
          </p:nvPr>
        </p:nvSpPr>
        <p:spPr/>
        <p:txBody>
          <a:bodyPr>
            <a:noAutofit/>
          </a:bodyPr>
          <a:lstStyle/>
          <a:p>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Digital Gateway- Plant Vogtle, Farley, and Hatch</a:t>
            </a:r>
            <a:endParaRPr lang="en-US" sz="3600" cap="none" dirty="0">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335A9B3-38C4-A246-B94C-2662E853AD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23004" y="1029456"/>
            <a:ext cx="4324541" cy="5198951"/>
          </a:xfrm>
          <a:prstGeom prst="rect">
            <a:avLst/>
          </a:prstGeom>
        </p:spPr>
      </p:pic>
      <p:pic>
        <p:nvPicPr>
          <p:cNvPr id="3" name="Picture 2">
            <a:extLst>
              <a:ext uri="{FF2B5EF4-FFF2-40B4-BE49-F238E27FC236}">
                <a16:creationId xmlns:a16="http://schemas.microsoft.com/office/drawing/2014/main" id="{EB28027C-1871-223E-A362-426F8114B972}"/>
              </a:ext>
            </a:extLst>
          </p:cNvPr>
          <p:cNvPicPr>
            <a:picLocks noChangeAspect="1"/>
          </p:cNvPicPr>
          <p:nvPr/>
        </p:nvPicPr>
        <p:blipFill>
          <a:blip r:embed="rId4"/>
          <a:stretch>
            <a:fillRect/>
          </a:stretch>
        </p:blipFill>
        <p:spPr>
          <a:xfrm>
            <a:off x="6358146" y="1466661"/>
            <a:ext cx="5197699" cy="4396440"/>
          </a:xfrm>
          <a:prstGeom prst="rect">
            <a:avLst/>
          </a:prstGeom>
        </p:spPr>
      </p:pic>
    </p:spTree>
    <p:extLst>
      <p:ext uri="{BB962C8B-B14F-4D97-AF65-F5344CB8AC3E}">
        <p14:creationId xmlns:p14="http://schemas.microsoft.com/office/powerpoint/2010/main" val="4285720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4D7F6-A73B-EA27-CFC2-A5EEE843BAD0}"/>
              </a:ext>
            </a:extLst>
          </p:cNvPr>
          <p:cNvSpPr>
            <a:spLocks noGrp="1"/>
          </p:cNvSpPr>
          <p:nvPr>
            <p:ph type="title"/>
          </p:nvPr>
        </p:nvSpPr>
        <p:spPr/>
        <p:txBody>
          <a:bodyPr>
            <a:normAutofit fontScale="90000"/>
          </a:bodyPr>
          <a:lstStyle/>
          <a:p>
            <a:r>
              <a:rPr lang="en-US" cap="none" dirty="0">
                <a:latin typeface="Calibri" panose="020F0502020204030204" pitchFamily="34" charset="0"/>
                <a:ea typeface="Calibri" panose="020F0502020204030204" pitchFamily="34" charset="0"/>
                <a:cs typeface="Calibri" panose="020F0502020204030204" pitchFamily="34" charset="0"/>
              </a:rPr>
              <a:t>7300  Control Replacement and Steam Generator Feed Pump (SGFP) Speed Control- Plant Farley</a:t>
            </a:r>
          </a:p>
        </p:txBody>
      </p:sp>
      <p:sp>
        <p:nvSpPr>
          <p:cNvPr id="3" name="Content Placeholder 2">
            <a:extLst>
              <a:ext uri="{FF2B5EF4-FFF2-40B4-BE49-F238E27FC236}">
                <a16:creationId xmlns:a16="http://schemas.microsoft.com/office/drawing/2014/main" id="{D1FAA648-44FA-68B4-9220-A395F0777728}"/>
              </a:ext>
            </a:extLst>
          </p:cNvPr>
          <p:cNvSpPr>
            <a:spLocks noGrp="1"/>
          </p:cNvSpPr>
          <p:nvPr>
            <p:ph sz="half" idx="1"/>
          </p:nvPr>
        </p:nvSpPr>
        <p:spPr>
          <a:xfrm>
            <a:off x="322053" y="1204111"/>
            <a:ext cx="5672347" cy="4897925"/>
          </a:xfrm>
        </p:spPr>
        <p:txBody>
          <a:bodyPr>
            <a:noAutofit/>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Overview</a:t>
            </a:r>
          </a:p>
          <a:p>
            <a:pPr lvl="1">
              <a:buFont typeface="Arial" panose="020B0604020202020204" pitchFamily="34" charset="0"/>
              <a:buChar char="•"/>
            </a:pPr>
            <a:r>
              <a:rPr lang="en-US" sz="1300" b="0" i="0" dirty="0">
                <a:solidFill>
                  <a:srgbClr val="000000"/>
                </a:solidFill>
                <a:effectLst/>
                <a:latin typeface="Calibri" panose="020F0502020204030204" pitchFamily="34" charset="0"/>
              </a:rPr>
              <a:t>Upgrade equipment for the nuclear steam supply system (</a:t>
            </a:r>
            <a:r>
              <a:rPr lang="en-US" sz="1300" dirty="0">
                <a:solidFill>
                  <a:srgbClr val="000000"/>
                </a:solidFill>
                <a:latin typeface="Calibri" panose="020F0502020204030204" pitchFamily="34" charset="0"/>
              </a:rPr>
              <a:t>NSSS), digital electrohydraulic (DEH) turbine control system, </a:t>
            </a:r>
            <a:r>
              <a:rPr lang="en-US" sz="1300" b="0" i="0" dirty="0">
                <a:solidFill>
                  <a:srgbClr val="000000"/>
                </a:solidFill>
                <a:effectLst/>
                <a:latin typeface="Calibri" panose="020F0502020204030204" pitchFamily="34" charset="0"/>
              </a:rPr>
              <a:t>and the steam generator feed pump (SGFP) control systems with digital Westinghouse Ovation technology as part of the SNC fleet modernization strategy. This will ease the burden on maintenance, improve the interface with operations, and reduce the number of single points of failure within the control system. </a:t>
            </a:r>
            <a:endParaRPr lang="en-US" sz="1300" dirty="0">
              <a:solidFill>
                <a:srgbClr val="000000"/>
              </a:solidFill>
              <a:latin typeface="Calibri" panose="020F0502020204030204" pitchFamily="34" charset="0"/>
            </a:endParaRPr>
          </a:p>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Implementation Lessons Learned</a:t>
            </a:r>
          </a:p>
          <a:p>
            <a:pPr lvl="1">
              <a:buFont typeface="Arial" panose="020B0604020202020204" pitchFamily="34" charset="0"/>
              <a:buChar char="•"/>
              <a:defRPr/>
            </a:pPr>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Lead breakouts to ensure that interfaces are clearly understood, and design inputs /testing requirements are verified. Last minute tuning and software changes should be done with caution</a:t>
            </a:r>
          </a:p>
          <a:p>
            <a:pPr lvl="1">
              <a:buFont typeface="Arial" panose="020B0604020202020204" pitchFamily="34" charset="0"/>
              <a:buChar char="•"/>
              <a:defRPr/>
            </a:pPr>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Increase knowledge and discuss ownership of Contingency Plans, Plant Computer and Cyber Test development/ Execution </a:t>
            </a:r>
          </a:p>
          <a:p>
            <a:pPr lvl="1">
              <a:buFont typeface="Arial" panose="020B0604020202020204" pitchFamily="34" charset="0"/>
              <a:buChar char="•"/>
              <a:defRPr/>
            </a:pPr>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Ensure adequate time is available to plan next Unit/Site Design to incorporate Lessons Learned involving incomplete testing and legacy errors</a:t>
            </a:r>
          </a:p>
          <a:p>
            <a:pPr lvl="1">
              <a:buFont typeface="Arial" panose="020B0604020202020204" pitchFamily="34" charset="0"/>
              <a:buChar char="•"/>
              <a:defRPr/>
            </a:pPr>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Cyber- Long Lead Procurement, Install details, Testing per site config</a:t>
            </a:r>
          </a:p>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Design Closeout Lessons Learned</a:t>
            </a:r>
          </a:p>
          <a:p>
            <a:pPr lvl="1">
              <a:buFont typeface="Arial" panose="020B0604020202020204" pitchFamily="34" charset="0"/>
              <a:buChar char="•"/>
            </a:pPr>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Ensure resources for closeout aren’t shifted to next unit install</a:t>
            </a:r>
          </a:p>
          <a:p>
            <a:pPr lvl="1">
              <a:buFont typeface="Arial" panose="020B0604020202020204" pitchFamily="34" charset="0"/>
              <a:buChar char="•"/>
            </a:pPr>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Plan for changes to PM’s and Work Orders from addition and Deletion of Locations/Assets</a:t>
            </a:r>
          </a:p>
          <a:p>
            <a:pPr lvl="1">
              <a:buFont typeface="Arial" panose="020B0604020202020204" pitchFamily="34" charset="0"/>
              <a:buChar char="•"/>
            </a:pPr>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Plan for multiple closeout revs and impact review delays due to the outage</a:t>
            </a:r>
          </a:p>
        </p:txBody>
      </p:sp>
      <p:pic>
        <p:nvPicPr>
          <p:cNvPr id="5" name="Content Placeholder 4">
            <a:extLst>
              <a:ext uri="{FF2B5EF4-FFF2-40B4-BE49-F238E27FC236}">
                <a16:creationId xmlns:a16="http://schemas.microsoft.com/office/drawing/2014/main" id="{0F3BC740-7B64-87F9-2758-7D9846740CAC}"/>
              </a:ext>
            </a:extLst>
          </p:cNvPr>
          <p:cNvPicPr>
            <a:picLocks noGrp="1" noChangeAspect="1"/>
          </p:cNvPicPr>
          <p:nvPr>
            <p:ph sz="half" idx="2"/>
          </p:nvPr>
        </p:nvPicPr>
        <p:blipFill>
          <a:blip r:embed="rId3"/>
          <a:stretch>
            <a:fillRect/>
          </a:stretch>
        </p:blipFill>
        <p:spPr>
          <a:xfrm>
            <a:off x="6197603" y="1204111"/>
            <a:ext cx="5328720" cy="4897925"/>
          </a:xfrm>
          <a:prstGeom prst="rect">
            <a:avLst/>
          </a:prstGeom>
        </p:spPr>
      </p:pic>
    </p:spTree>
    <p:extLst>
      <p:ext uri="{BB962C8B-B14F-4D97-AF65-F5344CB8AC3E}">
        <p14:creationId xmlns:p14="http://schemas.microsoft.com/office/powerpoint/2010/main" val="3055790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4D7F6-A73B-EA27-CFC2-A5EEE843BAD0}"/>
              </a:ext>
            </a:extLst>
          </p:cNvPr>
          <p:cNvSpPr>
            <a:spLocks noGrp="1"/>
          </p:cNvSpPr>
          <p:nvPr>
            <p:ph type="title"/>
          </p:nvPr>
        </p:nvSpPr>
        <p:spPr>
          <a:xfrm>
            <a:off x="322053" y="214256"/>
            <a:ext cx="11582400" cy="424012"/>
          </a:xfrm>
        </p:spPr>
        <p:txBody>
          <a:bodyPr>
            <a:noAutofit/>
          </a:bodyPr>
          <a:lstStyle/>
          <a:p>
            <a:r>
              <a:rPr lang="en-US" cap="none" dirty="0">
                <a:latin typeface="Calibri" panose="020F0502020204030204" pitchFamily="34" charset="0"/>
                <a:ea typeface="Calibri" panose="020F0502020204030204" pitchFamily="34" charset="0"/>
                <a:cs typeface="Calibri" panose="020F0502020204030204" pitchFamily="34" charset="0"/>
              </a:rPr>
              <a:t>7300  Control Replacement and Steam Generator Feed Pump (SGFP) Speed Control- Plant Farley</a:t>
            </a:r>
          </a:p>
        </p:txBody>
      </p:sp>
      <p:pic>
        <p:nvPicPr>
          <p:cNvPr id="9" name="Picture 8">
            <a:extLst>
              <a:ext uri="{FF2B5EF4-FFF2-40B4-BE49-F238E27FC236}">
                <a16:creationId xmlns:a16="http://schemas.microsoft.com/office/drawing/2014/main" id="{7564A830-E04C-ED25-B9D5-3EE6FB1655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520026" y="818312"/>
            <a:ext cx="5078993" cy="5723846"/>
          </a:xfrm>
          <a:prstGeom prst="rect">
            <a:avLst/>
          </a:prstGeom>
        </p:spPr>
      </p:pic>
      <p:pic>
        <p:nvPicPr>
          <p:cNvPr id="10" name="Picture 9">
            <a:extLst>
              <a:ext uri="{FF2B5EF4-FFF2-40B4-BE49-F238E27FC236}">
                <a16:creationId xmlns:a16="http://schemas.microsoft.com/office/drawing/2014/main" id="{55A9E186-3199-44E5-1087-CBF4918317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18727" y="844060"/>
            <a:ext cx="5078995" cy="5672347"/>
          </a:xfrm>
          <a:prstGeom prst="rect">
            <a:avLst/>
          </a:prstGeom>
        </p:spPr>
      </p:pic>
    </p:spTree>
    <p:extLst>
      <p:ext uri="{BB962C8B-B14F-4D97-AF65-F5344CB8AC3E}">
        <p14:creationId xmlns:p14="http://schemas.microsoft.com/office/powerpoint/2010/main" val="2294239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4D7F6-A73B-EA27-CFC2-A5EEE843BAD0}"/>
              </a:ext>
            </a:extLst>
          </p:cNvPr>
          <p:cNvSpPr>
            <a:spLocks noGrp="1"/>
          </p:cNvSpPr>
          <p:nvPr>
            <p:ph type="title"/>
          </p:nvPr>
        </p:nvSpPr>
        <p:spPr/>
        <p:txBody>
          <a:bodyPr>
            <a:no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In Flight and Future Modifications </a:t>
            </a:r>
          </a:p>
        </p:txBody>
      </p:sp>
      <p:sp>
        <p:nvSpPr>
          <p:cNvPr id="3" name="Content Placeholder 2">
            <a:extLst>
              <a:ext uri="{FF2B5EF4-FFF2-40B4-BE49-F238E27FC236}">
                <a16:creationId xmlns:a16="http://schemas.microsoft.com/office/drawing/2014/main" id="{8AFA9020-D498-901B-218F-82B9100B8360}"/>
              </a:ext>
            </a:extLst>
          </p:cNvPr>
          <p:cNvSpPr>
            <a:spLocks noGrp="1"/>
          </p:cNvSpPr>
          <p:nvPr>
            <p:ph idx="1"/>
          </p:nvPr>
        </p:nvSpPr>
        <p:spPr/>
        <p:txBody>
          <a:bodyPr/>
          <a:lstStyle/>
          <a:p>
            <a:endParaRPr lang="en-US" dirty="0"/>
          </a:p>
        </p:txBody>
      </p:sp>
      <p:graphicFrame>
        <p:nvGraphicFramePr>
          <p:cNvPr id="5" name="Table 4">
            <a:extLst>
              <a:ext uri="{FF2B5EF4-FFF2-40B4-BE49-F238E27FC236}">
                <a16:creationId xmlns:a16="http://schemas.microsoft.com/office/drawing/2014/main" id="{84665118-61B9-C8D1-327A-F7DBF852418F}"/>
              </a:ext>
            </a:extLst>
          </p:cNvPr>
          <p:cNvGraphicFramePr>
            <a:graphicFrameLocks noGrp="1"/>
          </p:cNvGraphicFramePr>
          <p:nvPr>
            <p:extLst>
              <p:ext uri="{D42A27DB-BD31-4B8C-83A1-F6EECF244321}">
                <p14:modId xmlns:p14="http://schemas.microsoft.com/office/powerpoint/2010/main" val="2661228221"/>
              </p:ext>
            </p:extLst>
          </p:nvPr>
        </p:nvGraphicFramePr>
        <p:xfrm>
          <a:off x="334978" y="966156"/>
          <a:ext cx="11552040" cy="5594584"/>
        </p:xfrm>
        <a:graphic>
          <a:graphicData uri="http://schemas.openxmlformats.org/drawingml/2006/table">
            <a:tbl>
              <a:tblPr firstRow="1" bandRow="1">
                <a:tableStyleId>{5C22544A-7EE6-4342-B048-85BDC9FD1C3A}</a:tableStyleId>
              </a:tblPr>
              <a:tblGrid>
                <a:gridCol w="716054">
                  <a:extLst>
                    <a:ext uri="{9D8B030D-6E8A-4147-A177-3AD203B41FA5}">
                      <a16:colId xmlns:a16="http://schemas.microsoft.com/office/drawing/2014/main" val="2005923404"/>
                    </a:ext>
                  </a:extLst>
                </a:gridCol>
                <a:gridCol w="3758096">
                  <a:extLst>
                    <a:ext uri="{9D8B030D-6E8A-4147-A177-3AD203B41FA5}">
                      <a16:colId xmlns:a16="http://schemas.microsoft.com/office/drawing/2014/main" val="1622334828"/>
                    </a:ext>
                  </a:extLst>
                </a:gridCol>
                <a:gridCol w="4478469">
                  <a:extLst>
                    <a:ext uri="{9D8B030D-6E8A-4147-A177-3AD203B41FA5}">
                      <a16:colId xmlns:a16="http://schemas.microsoft.com/office/drawing/2014/main" val="1513017452"/>
                    </a:ext>
                  </a:extLst>
                </a:gridCol>
                <a:gridCol w="1327918">
                  <a:extLst>
                    <a:ext uri="{9D8B030D-6E8A-4147-A177-3AD203B41FA5}">
                      <a16:colId xmlns:a16="http://schemas.microsoft.com/office/drawing/2014/main" val="2279915560"/>
                    </a:ext>
                  </a:extLst>
                </a:gridCol>
                <a:gridCol w="1271503">
                  <a:extLst>
                    <a:ext uri="{9D8B030D-6E8A-4147-A177-3AD203B41FA5}">
                      <a16:colId xmlns:a16="http://schemas.microsoft.com/office/drawing/2014/main" val="3597528629"/>
                    </a:ext>
                  </a:extLst>
                </a:gridCol>
              </a:tblGrid>
              <a:tr h="427510">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Site </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Project </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Description</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Unit 1</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Unit 2</a:t>
                      </a:r>
                    </a:p>
                  </a:txBody>
                  <a:tcPr/>
                </a:tc>
                <a:extLst>
                  <a:ext uri="{0D108BD9-81ED-4DB2-BD59-A6C34878D82A}">
                    <a16:rowId xmlns:a16="http://schemas.microsoft.com/office/drawing/2014/main" val="4000164538"/>
                  </a:ext>
                </a:extLst>
              </a:tr>
              <a:tr h="327628">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Hatch </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Main Control Room Vision </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Hatch MCR Common Design</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2023</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2023</a:t>
                      </a:r>
                    </a:p>
                  </a:txBody>
                  <a:tcPr/>
                </a:tc>
                <a:extLst>
                  <a:ext uri="{0D108BD9-81ED-4DB2-BD59-A6C34878D82A}">
                    <a16:rowId xmlns:a16="http://schemas.microsoft.com/office/drawing/2014/main" val="182067820"/>
                  </a:ext>
                </a:extLst>
              </a:tr>
              <a:tr h="342163">
                <a:tc>
                  <a:txBody>
                    <a:bodyPr/>
                    <a:lstStyle/>
                    <a:p>
                      <a:endParaRPr lang="en-US"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Feed Water Heater Level Control </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 FW Heater Controls on Ovation:</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2024</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2023</a:t>
                      </a:r>
                    </a:p>
                  </a:txBody>
                  <a:tcPr/>
                </a:tc>
                <a:extLst>
                  <a:ext uri="{0D108BD9-81ED-4DB2-BD59-A6C34878D82A}">
                    <a16:rowId xmlns:a16="http://schemas.microsoft.com/office/drawing/2014/main" val="2964798696"/>
                  </a:ext>
                </a:extLst>
              </a:tr>
              <a:tr h="377743">
                <a:tc>
                  <a:txBody>
                    <a:bodyPr/>
                    <a:lstStyle/>
                    <a:p>
                      <a:endParaRPr lang="en-US"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Demin's </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Condensate Demineralizer Control on MCB</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2024</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2025</a:t>
                      </a:r>
                    </a:p>
                  </a:txBody>
                  <a:tcPr/>
                </a:tc>
                <a:extLst>
                  <a:ext uri="{0D108BD9-81ED-4DB2-BD59-A6C34878D82A}">
                    <a16:rowId xmlns:a16="http://schemas.microsoft.com/office/drawing/2014/main" val="1725468303"/>
                  </a:ext>
                </a:extLst>
              </a:tr>
              <a:tr h="427510">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Farley </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Main Control Room Vision </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Hatch MCR Common Design</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2023</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2023</a:t>
                      </a:r>
                    </a:p>
                  </a:txBody>
                  <a:tcPr/>
                </a:tc>
                <a:extLst>
                  <a:ext uri="{0D108BD9-81ED-4DB2-BD59-A6C34878D82A}">
                    <a16:rowId xmlns:a16="http://schemas.microsoft.com/office/drawing/2014/main" val="463953298"/>
                  </a:ext>
                </a:extLst>
              </a:tr>
              <a:tr h="499033">
                <a:tc>
                  <a:txBody>
                    <a:bodyPr/>
                    <a:lstStyle/>
                    <a:p>
                      <a:endParaRPr lang="en-US"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Nuclear Steam Supply/ Steam Generator Feed Pump </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7300 NSSS- Controls and Feed Pump Controls on Ovation</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2024</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2023</a:t>
                      </a:r>
                    </a:p>
                  </a:txBody>
                  <a:tcPr/>
                </a:tc>
                <a:extLst>
                  <a:ext uri="{0D108BD9-81ED-4DB2-BD59-A6C34878D82A}">
                    <a16:rowId xmlns:a16="http://schemas.microsoft.com/office/drawing/2014/main" val="36501279"/>
                  </a:ext>
                </a:extLst>
              </a:tr>
              <a:tr h="427510">
                <a:tc>
                  <a:txBody>
                    <a:bodyPr/>
                    <a:lstStyle/>
                    <a:p>
                      <a:endParaRPr lang="en-US"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Annunciators </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Annunciator System on Ovation with updated Displays</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2027</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2026</a:t>
                      </a:r>
                    </a:p>
                  </a:txBody>
                  <a:tcPr/>
                </a:tc>
                <a:extLst>
                  <a:ext uri="{0D108BD9-81ED-4DB2-BD59-A6C34878D82A}">
                    <a16:rowId xmlns:a16="http://schemas.microsoft.com/office/drawing/2014/main" val="1887442010"/>
                  </a:ext>
                </a:extLst>
              </a:tr>
              <a:tr h="427510">
                <a:tc>
                  <a:txBody>
                    <a:bodyPr/>
                    <a:lstStyle/>
                    <a:p>
                      <a:endParaRPr lang="en-US"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Rod Control </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Rod Control Logic on Ovation </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2027</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2028</a:t>
                      </a:r>
                    </a:p>
                  </a:txBody>
                  <a:tcPr/>
                </a:tc>
                <a:extLst>
                  <a:ext uri="{0D108BD9-81ED-4DB2-BD59-A6C34878D82A}">
                    <a16:rowId xmlns:a16="http://schemas.microsoft.com/office/drawing/2014/main" val="3762421203"/>
                  </a:ext>
                </a:extLst>
              </a:tr>
              <a:tr h="427510">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Vogtle </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Main Control Room Vision </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Hatch MCR Common Design</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2023</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2023</a:t>
                      </a:r>
                    </a:p>
                  </a:txBody>
                  <a:tcPr/>
                </a:tc>
                <a:extLst>
                  <a:ext uri="{0D108BD9-81ED-4DB2-BD59-A6C34878D82A}">
                    <a16:rowId xmlns:a16="http://schemas.microsoft.com/office/drawing/2014/main" val="190889756"/>
                  </a:ext>
                </a:extLst>
              </a:tr>
              <a:tr h="499033">
                <a:tc>
                  <a:txBody>
                    <a:bodyPr/>
                    <a:lstStyle/>
                    <a:p>
                      <a:endParaRPr lang="en-US"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Nuclear Steam Supply/ Steam Generator Feed Pump </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7300 NSSS- Controls and Feed Pump Controls on Ovation</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2027</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2028</a:t>
                      </a:r>
                    </a:p>
                  </a:txBody>
                  <a:tcPr/>
                </a:tc>
                <a:extLst>
                  <a:ext uri="{0D108BD9-81ED-4DB2-BD59-A6C34878D82A}">
                    <a16:rowId xmlns:a16="http://schemas.microsoft.com/office/drawing/2014/main" val="2725861974"/>
                  </a:ext>
                </a:extLst>
              </a:tr>
              <a:tr h="427510">
                <a:tc>
                  <a:txBody>
                    <a:bodyPr/>
                    <a:lstStyle/>
                    <a:p>
                      <a:endParaRPr lang="en-US"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Annunciators </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Annunciator System on Ovation with updated Displays</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2028</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2029</a:t>
                      </a:r>
                    </a:p>
                  </a:txBody>
                  <a:tcPr/>
                </a:tc>
                <a:extLst>
                  <a:ext uri="{0D108BD9-81ED-4DB2-BD59-A6C34878D82A}">
                    <a16:rowId xmlns:a16="http://schemas.microsoft.com/office/drawing/2014/main" val="3014683826"/>
                  </a:ext>
                </a:extLst>
              </a:tr>
              <a:tr h="427510">
                <a:tc>
                  <a:txBody>
                    <a:bodyPr/>
                    <a:lstStyle/>
                    <a:p>
                      <a:endParaRPr lang="en-US"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Feedwater Heater/7300/Balance of Plant  </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FW Heater controls and BOP on Ovation </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2029</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2028</a:t>
                      </a:r>
                    </a:p>
                  </a:txBody>
                  <a:tcPr/>
                </a:tc>
                <a:extLst>
                  <a:ext uri="{0D108BD9-81ED-4DB2-BD59-A6C34878D82A}">
                    <a16:rowId xmlns:a16="http://schemas.microsoft.com/office/drawing/2014/main" val="975449750"/>
                  </a:ext>
                </a:extLst>
              </a:tr>
              <a:tr h="499033">
                <a:tc>
                  <a:txBody>
                    <a:bodyPr/>
                    <a:lstStyle/>
                    <a:p>
                      <a:endParaRPr lang="en-US"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Main Turbine/Steam Generator Feed Pump Turbine/ Exciter </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MK6e Integration into Ovation </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2029</a:t>
                      </a: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2028</a:t>
                      </a:r>
                    </a:p>
                  </a:txBody>
                  <a:tcPr/>
                </a:tc>
                <a:extLst>
                  <a:ext uri="{0D108BD9-81ED-4DB2-BD59-A6C34878D82A}">
                    <a16:rowId xmlns:a16="http://schemas.microsoft.com/office/drawing/2014/main" val="1491859850"/>
                  </a:ext>
                </a:extLst>
              </a:tr>
            </a:tbl>
          </a:graphicData>
        </a:graphic>
      </p:graphicFrame>
    </p:spTree>
    <p:extLst>
      <p:ext uri="{BB962C8B-B14F-4D97-AF65-F5344CB8AC3E}">
        <p14:creationId xmlns:p14="http://schemas.microsoft.com/office/powerpoint/2010/main" val="3060943811"/>
      </p:ext>
    </p:extLst>
  </p:cSld>
  <p:clrMapOvr>
    <a:masterClrMapping/>
  </p:clrMapOvr>
</p:sld>
</file>

<file path=ppt/theme/theme1.xml><?xml version="1.0" encoding="utf-8"?>
<a:theme xmlns:a="http://schemas.openxmlformats.org/drawingml/2006/main" name="Office Theme">
  <a:themeElements>
    <a:clrScheme name="so-new">
      <a:dk1>
        <a:sysClr val="windowText" lastClr="000000"/>
      </a:dk1>
      <a:lt1>
        <a:sysClr val="window" lastClr="FFFFFF"/>
      </a:lt1>
      <a:dk2>
        <a:srgbClr val="626262"/>
      </a:dk2>
      <a:lt2>
        <a:srgbClr val="D8D8D8"/>
      </a:lt2>
      <a:accent1>
        <a:srgbClr val="007DB9"/>
      </a:accent1>
      <a:accent2>
        <a:srgbClr val="EC1C24"/>
      </a:accent2>
      <a:accent3>
        <a:srgbClr val="B2D235"/>
      </a:accent3>
      <a:accent4>
        <a:srgbClr val="00BCF1"/>
      </a:accent4>
      <a:accent5>
        <a:srgbClr val="2F4883"/>
      </a:accent5>
      <a:accent6>
        <a:srgbClr val="F79646"/>
      </a:accent6>
      <a:hlink>
        <a:srgbClr val="4060AF"/>
      </a:hlink>
      <a:folHlink>
        <a:srgbClr val="800080"/>
      </a:folHlink>
    </a:clrScheme>
    <a:fontScheme name="so-new">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5296da4f-09c7-419c-8bba-9b58442fe3b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D069EDBFE0E8F4290ECDB2318C847F7" ma:contentTypeVersion="16" ma:contentTypeDescription="Create a new document." ma:contentTypeScope="" ma:versionID="516e052d06cc095cef18885c149140d1">
  <xsd:schema xmlns:xsd="http://www.w3.org/2001/XMLSchema" xmlns:xs="http://www.w3.org/2001/XMLSchema" xmlns:p="http://schemas.microsoft.com/office/2006/metadata/properties" xmlns:ns3="5296da4f-09c7-419c-8bba-9b58442fe3b1" xmlns:ns4="cfa69040-67d9-492f-ba6d-6f8208c37ada" targetNamespace="http://schemas.microsoft.com/office/2006/metadata/properties" ma:root="true" ma:fieldsID="31df3352549aa225dfe6f70e4c00b514" ns3:_="" ns4:_="">
    <xsd:import namespace="5296da4f-09c7-419c-8bba-9b58442fe3b1"/>
    <xsd:import namespace="cfa69040-67d9-492f-ba6d-6f8208c37ad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96da4f-09c7-419c-8bba-9b58442fe3b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SystemTags" ma:index="23"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fa69040-67d9-492f-ba6d-6f8208c37ad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6BB6FA-3311-42AC-83C4-A840BD26DFB4}">
  <ds:schemaRefs>
    <ds:schemaRef ds:uri="http://purl.org/dc/elements/1.1/"/>
    <ds:schemaRef ds:uri="http://schemas.microsoft.com/office/2006/metadata/properties"/>
    <ds:schemaRef ds:uri="http://purl.org/dc/terms/"/>
    <ds:schemaRef ds:uri="5296da4f-09c7-419c-8bba-9b58442fe3b1"/>
    <ds:schemaRef ds:uri="cfa69040-67d9-492f-ba6d-6f8208c37ada"/>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546059A0-E770-4D8F-8534-0438C0EC34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96da4f-09c7-419c-8bba-9b58442fe3b1"/>
    <ds:schemaRef ds:uri="cfa69040-67d9-492f-ba6d-6f8208c37a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016958C-18D5-4DFB-92B6-3CF146AD25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TM03457452[[fn=Celestial]]</Template>
  <TotalTime>1613</TotalTime>
  <Words>2120</Words>
  <Application>Microsoft Office PowerPoint</Application>
  <PresentationFormat>Widescreen</PresentationFormat>
  <Paragraphs>215</Paragraphs>
  <Slides>10</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Aptos</vt:lpstr>
      <vt:lpstr>Arial</vt:lpstr>
      <vt:lpstr>Arial Unicode MS</vt:lpstr>
      <vt:lpstr>Calibri</vt:lpstr>
      <vt:lpstr>Calibri Light</vt:lpstr>
      <vt:lpstr>Office Theme</vt:lpstr>
      <vt:lpstr>Digital Modernization Update</vt:lpstr>
      <vt:lpstr>Agenda</vt:lpstr>
      <vt:lpstr>Digital Rod Position Indication(DRPI) Advanced Display System (DADS) Plant Farley and Vogtle</vt:lpstr>
      <vt:lpstr>Digital Rod Position Indication(DRPI) Advanced Display System (DADS)- Plant Farley and Vogtle</vt:lpstr>
      <vt:lpstr>Digital Gateway- Plant Vogtle, Farley, and Hatch</vt:lpstr>
      <vt:lpstr>Digital Gateway- Plant Vogtle, Farley, and Hatch</vt:lpstr>
      <vt:lpstr>7300  Control Replacement and Steam Generator Feed Pump (SGFP) Speed Control- Plant Farley</vt:lpstr>
      <vt:lpstr>7300  Control Replacement and Steam Generator Feed Pump (SGFP) Speed Control- Plant Farley</vt:lpstr>
      <vt:lpstr>In Flight and Future Modifications </vt:lpstr>
      <vt:lpstr>Closing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CMBG Conference</dc:title>
  <dc:creator>Melton, Charles</dc:creator>
  <cp:lastModifiedBy>Melton, Charles</cp:lastModifiedBy>
  <cp:revision>18</cp:revision>
  <dcterms:created xsi:type="dcterms:W3CDTF">2024-06-18T21:03:33Z</dcterms:created>
  <dcterms:modified xsi:type="dcterms:W3CDTF">2024-07-03T20:33:54Z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d3826ce-7c18-471d-9596-93de5bae332e_Enabled">
    <vt:lpwstr>true</vt:lpwstr>
  </property>
  <property fmtid="{D5CDD505-2E9C-101B-9397-08002B2CF9AE}" pid="3" name="MSIP_Label_ed3826ce-7c18-471d-9596-93de5bae332e_SetDate">
    <vt:lpwstr>2024-06-18T21:05:06Z</vt:lpwstr>
  </property>
  <property fmtid="{D5CDD505-2E9C-101B-9397-08002B2CF9AE}" pid="4" name="MSIP_Label_ed3826ce-7c18-471d-9596-93de5bae332e_Method">
    <vt:lpwstr>Standard</vt:lpwstr>
  </property>
  <property fmtid="{D5CDD505-2E9C-101B-9397-08002B2CF9AE}" pid="5" name="MSIP_Label_ed3826ce-7c18-471d-9596-93de5bae332e_Name">
    <vt:lpwstr>Internal</vt:lpwstr>
  </property>
  <property fmtid="{D5CDD505-2E9C-101B-9397-08002B2CF9AE}" pid="6" name="MSIP_Label_ed3826ce-7c18-471d-9596-93de5bae332e_SiteId">
    <vt:lpwstr>c0a02e2d-1186-410a-8895-0a4a252ebf17</vt:lpwstr>
  </property>
  <property fmtid="{D5CDD505-2E9C-101B-9397-08002B2CF9AE}" pid="7" name="MSIP_Label_ed3826ce-7c18-471d-9596-93de5bae332e_ActionId">
    <vt:lpwstr>34b5cd70-2ae0-4617-95c1-3ff3ecff86ed</vt:lpwstr>
  </property>
  <property fmtid="{D5CDD505-2E9C-101B-9397-08002B2CF9AE}" pid="8" name="MSIP_Label_ed3826ce-7c18-471d-9596-93de5bae332e_ContentBits">
    <vt:lpwstr>0</vt:lpwstr>
  </property>
  <property fmtid="{D5CDD505-2E9C-101B-9397-08002B2CF9AE}" pid="9" name="ContentTypeId">
    <vt:lpwstr>0x0101005D069EDBFE0E8F4290ECDB2318C847F7</vt:lpwstr>
  </property>
</Properties>
</file>