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5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9" r:id="rId1"/>
    <p:sldMasterId id="2147483721" r:id="rId2"/>
    <p:sldMasterId id="2147483763" r:id="rId3"/>
    <p:sldMasterId id="2147483784" r:id="rId4"/>
    <p:sldMasterId id="2147483808" r:id="rId5"/>
    <p:sldMasterId id="2147483834" r:id="rId6"/>
  </p:sldMasterIdLst>
  <p:notesMasterIdLst>
    <p:notesMasterId r:id="rId23"/>
  </p:notesMasterIdLst>
  <p:sldIdLst>
    <p:sldId id="267" r:id="rId7"/>
    <p:sldId id="2147376958" r:id="rId8"/>
    <p:sldId id="268" r:id="rId9"/>
    <p:sldId id="2147376959" r:id="rId10"/>
    <p:sldId id="2147376960" r:id="rId11"/>
    <p:sldId id="2147376961" r:id="rId12"/>
    <p:sldId id="2147475977" r:id="rId13"/>
    <p:sldId id="2147376964" r:id="rId14"/>
    <p:sldId id="2147376962" r:id="rId15"/>
    <p:sldId id="2147475959" r:id="rId16"/>
    <p:sldId id="9374" r:id="rId17"/>
    <p:sldId id="316" r:id="rId18"/>
    <p:sldId id="2147376963" r:id="rId19"/>
    <p:sldId id="2030" r:id="rId20"/>
    <p:sldId id="2147475978" r:id="rId21"/>
    <p:sldId id="2106" r:id="rId22"/>
  </p:sldIdLst>
  <p:sldSz cx="12192000" cy="6858000"/>
  <p:notesSz cx="7010400" cy="92964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396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48E188-213A-4EBA-B524-21036F2CD8A8}" v="1" dt="2024-04-08T18:48:06.821"/>
    <p1510:client id="{F9F3CABB-3CDF-44CD-AFAF-DC1DCC35CFF8}" v="13" dt="2024-04-08T13:18:18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90" autoAdjust="0"/>
    <p:restoredTop sz="84145"/>
  </p:normalViewPr>
  <p:slideViewPr>
    <p:cSldViewPr snapToGrid="0" snapToObjects="1">
      <p:cViewPr varScale="1">
        <p:scale>
          <a:sx n="98" d="100"/>
          <a:sy n="98" d="100"/>
        </p:scale>
        <p:origin x="39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Kerr" clId="Web-{45F05C72-9D75-42D3-8AFC-C9028C63D147}"/>
    <pc:docChg chg="addSld delSld modSld">
      <pc:chgData name="Christopher Kerr" userId="" providerId="" clId="Web-{45F05C72-9D75-42D3-8AFC-C9028C63D147}" dt="2024-04-05T15:00:26.180" v="155" actId="20577"/>
      <pc:docMkLst>
        <pc:docMk/>
      </pc:docMkLst>
      <pc:sldChg chg="add">
        <pc:chgData name="Christopher Kerr" userId="" providerId="" clId="Web-{45F05C72-9D75-42D3-8AFC-C9028C63D147}" dt="2024-04-05T14:34:52.409" v="2"/>
        <pc:sldMkLst>
          <pc:docMk/>
          <pc:sldMk cId="466716452" sldId="2136"/>
        </pc:sldMkLst>
      </pc:sldChg>
      <pc:sldChg chg="add">
        <pc:chgData name="Christopher Kerr" userId="" providerId="" clId="Web-{45F05C72-9D75-42D3-8AFC-C9028C63D147}" dt="2024-04-05T14:34:52.284" v="1"/>
        <pc:sldMkLst>
          <pc:docMk/>
          <pc:sldMk cId="1995914226" sldId="2137"/>
        </pc:sldMkLst>
      </pc:sldChg>
      <pc:sldChg chg="add">
        <pc:chgData name="Christopher Kerr" userId="" providerId="" clId="Web-{45F05C72-9D75-42D3-8AFC-C9028C63D147}" dt="2024-04-05T14:34:52.144" v="0"/>
        <pc:sldMkLst>
          <pc:docMk/>
          <pc:sldMk cId="4035250915" sldId="2138"/>
        </pc:sldMkLst>
      </pc:sldChg>
      <pc:sldChg chg="del">
        <pc:chgData name="Christopher Kerr" userId="" providerId="" clId="Web-{45F05C72-9D75-42D3-8AFC-C9028C63D147}" dt="2024-04-05T14:35:01.456" v="3"/>
        <pc:sldMkLst>
          <pc:docMk/>
          <pc:sldMk cId="640023679" sldId="2147474275"/>
        </pc:sldMkLst>
      </pc:sldChg>
      <pc:sldChg chg="modSp">
        <pc:chgData name="Christopher Kerr" userId="" providerId="" clId="Web-{45F05C72-9D75-42D3-8AFC-C9028C63D147}" dt="2024-04-05T14:38:30.542" v="76" actId="20577"/>
        <pc:sldMkLst>
          <pc:docMk/>
          <pc:sldMk cId="3377530462" sldId="2147474276"/>
        </pc:sldMkLst>
        <pc:spChg chg="mod">
          <ac:chgData name="Christopher Kerr" userId="" providerId="" clId="Web-{45F05C72-9D75-42D3-8AFC-C9028C63D147}" dt="2024-04-05T14:38:30.542" v="76" actId="20577"/>
          <ac:spMkLst>
            <pc:docMk/>
            <pc:sldMk cId="3377530462" sldId="2147474276"/>
            <ac:spMk id="3" creationId="{1AD7A9F6-52E9-8021-3CD2-A39AEE06BFCB}"/>
          </ac:spMkLst>
        </pc:spChg>
      </pc:sldChg>
      <pc:sldChg chg="modSp">
        <pc:chgData name="Christopher Kerr" userId="" providerId="" clId="Web-{45F05C72-9D75-42D3-8AFC-C9028C63D147}" dt="2024-04-05T15:00:26.180" v="155" actId="20577"/>
        <pc:sldMkLst>
          <pc:docMk/>
          <pc:sldMk cId="3978976198" sldId="2147474277"/>
        </pc:sldMkLst>
        <pc:spChg chg="mod">
          <ac:chgData name="Christopher Kerr" userId="" providerId="" clId="Web-{45F05C72-9D75-42D3-8AFC-C9028C63D147}" dt="2024-04-05T15:00:26.180" v="155" actId="20577"/>
          <ac:spMkLst>
            <pc:docMk/>
            <pc:sldMk cId="3978976198" sldId="2147474277"/>
            <ac:spMk id="3" creationId="{784503C5-4833-EB6F-910C-308454EE37A8}"/>
          </ac:spMkLst>
        </pc:spChg>
      </pc:sldChg>
    </pc:docChg>
  </pc:docChgLst>
  <pc:docChgLst>
    <pc:chgData name="Monica Hurley" clId="Web-{A548E188-213A-4EBA-B524-21036F2CD8A8}"/>
    <pc:docChg chg="delSld">
      <pc:chgData name="Monica Hurley" userId="" providerId="" clId="Web-{A548E188-213A-4EBA-B524-21036F2CD8A8}" dt="2024-04-08T18:48:06.821" v="0"/>
      <pc:docMkLst>
        <pc:docMk/>
      </pc:docMkLst>
      <pc:sldChg chg="del">
        <pc:chgData name="Monica Hurley" userId="" providerId="" clId="Web-{A548E188-213A-4EBA-B524-21036F2CD8A8}" dt="2024-04-08T18:48:06.821" v="0"/>
        <pc:sldMkLst>
          <pc:docMk/>
          <pc:sldMk cId="984394929" sldId="2145706944"/>
        </pc:sldMkLst>
      </pc:sldChg>
    </pc:docChg>
  </pc:docChgLst>
  <pc:docChgLst>
    <pc:chgData name="Christopher Kerr" userId="LoBSJK5abgrw2k0IlsHYOGryysueHAfOCvBdJtx1riw=" providerId="None" clId="Web-{EFBF0EE5-0FB2-444B-B63A-5596BF48EE31}"/>
    <pc:docChg chg="modSld">
      <pc:chgData name="Christopher Kerr" userId="LoBSJK5abgrw2k0IlsHYOGryysueHAfOCvBdJtx1riw=" providerId="None" clId="Web-{EFBF0EE5-0FB2-444B-B63A-5596BF48EE31}" dt="2024-04-05T15:02:26.167" v="24" actId="20577"/>
      <pc:docMkLst>
        <pc:docMk/>
      </pc:docMkLst>
      <pc:sldChg chg="modSp">
        <pc:chgData name="Christopher Kerr" userId="LoBSJK5abgrw2k0IlsHYOGryysueHAfOCvBdJtx1riw=" providerId="None" clId="Web-{EFBF0EE5-0FB2-444B-B63A-5596BF48EE31}" dt="2024-04-05T15:02:26.167" v="24" actId="20577"/>
        <pc:sldMkLst>
          <pc:docMk/>
          <pc:sldMk cId="3978976198" sldId="2147474277"/>
        </pc:sldMkLst>
        <pc:spChg chg="mod">
          <ac:chgData name="Christopher Kerr" userId="LoBSJK5abgrw2k0IlsHYOGryysueHAfOCvBdJtx1riw=" providerId="None" clId="Web-{EFBF0EE5-0FB2-444B-B63A-5596BF48EE31}" dt="2024-04-05T15:02:26.167" v="24" actId="20577"/>
          <ac:spMkLst>
            <pc:docMk/>
            <pc:sldMk cId="3978976198" sldId="2147474277"/>
            <ac:spMk id="3" creationId="{784503C5-4833-EB6F-910C-308454EE37A8}"/>
          </ac:spMkLst>
        </pc:spChg>
      </pc:sldChg>
    </pc:docChg>
  </pc:docChgLst>
  <pc:docChgLst>
    <pc:chgData name="Colton Smith" clId="Web-{F9F3CABB-3CDF-44CD-AFAF-DC1DCC35CFF8}"/>
    <pc:docChg chg="modSld">
      <pc:chgData name="Colton Smith" userId="" providerId="" clId="Web-{F9F3CABB-3CDF-44CD-AFAF-DC1DCC35CFF8}" dt="2024-04-08T13:18:18.657" v="9" actId="20577"/>
      <pc:docMkLst>
        <pc:docMk/>
      </pc:docMkLst>
      <pc:sldChg chg="modSp">
        <pc:chgData name="Colton Smith" userId="" providerId="" clId="Web-{F9F3CABB-3CDF-44CD-AFAF-DC1DCC35CFF8}" dt="2024-04-08T13:18:18.657" v="9" actId="20577"/>
        <pc:sldMkLst>
          <pc:docMk/>
          <pc:sldMk cId="0" sldId="256"/>
        </pc:sldMkLst>
        <pc:spChg chg="mod">
          <ac:chgData name="Colton Smith" userId="" providerId="" clId="Web-{F9F3CABB-3CDF-44CD-AFAF-DC1DCC35CFF8}" dt="2024-04-08T13:18:18.657" v="9" actId="20577"/>
          <ac:spMkLst>
            <pc:docMk/>
            <pc:sldMk cId="0" sldId="256"/>
            <ac:spMk id="16" creationId="{00000000-0000-0000-0000-000000000000}"/>
          </ac:spMkLst>
        </pc:spChg>
      </pc:sldChg>
    </pc:docChg>
  </pc:docChgLst>
  <pc:docChgLst>
    <pc:chgData name="Monica Hurley" clId="Web-{B011C274-C328-4F3A-95C9-3DDD0A82B680}"/>
    <pc:docChg chg="modSld">
      <pc:chgData name="Monica Hurley" userId="" providerId="" clId="Web-{B011C274-C328-4F3A-95C9-3DDD0A82B680}" dt="2024-04-05T14:02:00.533" v="5" actId="20577"/>
      <pc:docMkLst>
        <pc:docMk/>
      </pc:docMkLst>
      <pc:sldChg chg="modSp">
        <pc:chgData name="Monica Hurley" userId="" providerId="" clId="Web-{B011C274-C328-4F3A-95C9-3DDD0A82B680}" dt="2024-04-05T14:02:00.533" v="5" actId="20577"/>
        <pc:sldMkLst>
          <pc:docMk/>
          <pc:sldMk cId="3978976198" sldId="2147474277"/>
        </pc:sldMkLst>
        <pc:spChg chg="mod">
          <ac:chgData name="Monica Hurley" userId="" providerId="" clId="Web-{B011C274-C328-4F3A-95C9-3DDD0A82B680}" dt="2024-04-05T14:02:00.533" v="5" actId="20577"/>
          <ac:spMkLst>
            <pc:docMk/>
            <pc:sldMk cId="3978976198" sldId="2147474277"/>
            <ac:spMk id="3" creationId="{784503C5-4833-EB6F-910C-308454EE37A8}"/>
          </ac:spMkLst>
        </pc:spChg>
      </pc:sldChg>
    </pc:docChg>
  </pc:docChgLst>
  <pc:docChgLst>
    <pc:chgData name="Monica Hurley" userId="RafpHHM0lOhmTZe/My/b3Cw0AT+RBfMxxeYnpCzGCRw=" providerId="None" clId="Web-{3E6FDF88-100B-47D9-BE0B-4DB1DF0075EE}"/>
    <pc:docChg chg="modSld">
      <pc:chgData name="Monica Hurley" userId="RafpHHM0lOhmTZe/My/b3Cw0AT+RBfMxxeYnpCzGCRw=" providerId="None" clId="Web-{3E6FDF88-100B-47D9-BE0B-4DB1DF0075EE}" dt="2024-04-05T15:13:01.464" v="62" actId="20577"/>
      <pc:docMkLst>
        <pc:docMk/>
      </pc:docMkLst>
      <pc:sldChg chg="modSp">
        <pc:chgData name="Monica Hurley" userId="RafpHHM0lOhmTZe/My/b3Cw0AT+RBfMxxeYnpCzGCRw=" providerId="None" clId="Web-{3E6FDF88-100B-47D9-BE0B-4DB1DF0075EE}" dt="2024-04-05T14:39:49.216" v="2" actId="20577"/>
        <pc:sldMkLst>
          <pc:docMk/>
          <pc:sldMk cId="4035250915" sldId="2138"/>
        </pc:sldMkLst>
        <pc:spChg chg="mod">
          <ac:chgData name="Monica Hurley" userId="RafpHHM0lOhmTZe/My/b3Cw0AT+RBfMxxeYnpCzGCRw=" providerId="None" clId="Web-{3E6FDF88-100B-47D9-BE0B-4DB1DF0075EE}" dt="2024-04-05T14:39:49.216" v="2" actId="20577"/>
          <ac:spMkLst>
            <pc:docMk/>
            <pc:sldMk cId="4035250915" sldId="2138"/>
            <ac:spMk id="3" creationId="{88529A80-DAEA-3D34-423D-42366821A268}"/>
          </ac:spMkLst>
        </pc:spChg>
      </pc:sldChg>
      <pc:sldChg chg="modSp">
        <pc:chgData name="Monica Hurley" userId="RafpHHM0lOhmTZe/My/b3Cw0AT+RBfMxxeYnpCzGCRw=" providerId="None" clId="Web-{3E6FDF88-100B-47D9-BE0B-4DB1DF0075EE}" dt="2024-04-05T15:06:26.605" v="39" actId="20577"/>
        <pc:sldMkLst>
          <pc:docMk/>
          <pc:sldMk cId="984394929" sldId="2145706944"/>
        </pc:sldMkLst>
        <pc:graphicFrameChg chg="modGraphic">
          <ac:chgData name="Monica Hurley" userId="RafpHHM0lOhmTZe/My/b3Cw0AT+RBfMxxeYnpCzGCRw=" providerId="None" clId="Web-{3E6FDF88-100B-47D9-BE0B-4DB1DF0075EE}" dt="2024-04-05T15:06:26.605" v="39" actId="20577"/>
          <ac:graphicFrameMkLst>
            <pc:docMk/>
            <pc:sldMk cId="984394929" sldId="2145706944"/>
            <ac:graphicFrameMk id="10" creationId="{8B14256A-D7CD-4D11-B14A-0352FFB0A5A3}"/>
          </ac:graphicFrameMkLst>
        </pc:graphicFrameChg>
      </pc:sldChg>
      <pc:sldChg chg="modSp">
        <pc:chgData name="Monica Hurley" userId="RafpHHM0lOhmTZe/My/b3Cw0AT+RBfMxxeYnpCzGCRw=" providerId="None" clId="Web-{3E6FDF88-100B-47D9-BE0B-4DB1DF0075EE}" dt="2024-04-05T14:40:40.140" v="4" actId="20577"/>
        <pc:sldMkLst>
          <pc:docMk/>
          <pc:sldMk cId="3377530462" sldId="2147474276"/>
        </pc:sldMkLst>
        <pc:spChg chg="mod">
          <ac:chgData name="Monica Hurley" userId="RafpHHM0lOhmTZe/My/b3Cw0AT+RBfMxxeYnpCzGCRw=" providerId="None" clId="Web-{3E6FDF88-100B-47D9-BE0B-4DB1DF0075EE}" dt="2024-04-05T14:40:40.140" v="4" actId="20577"/>
          <ac:spMkLst>
            <pc:docMk/>
            <pc:sldMk cId="3377530462" sldId="2147474276"/>
            <ac:spMk id="3" creationId="{1AD7A9F6-52E9-8021-3CD2-A39AEE06BFCB}"/>
          </ac:spMkLst>
        </pc:spChg>
      </pc:sldChg>
      <pc:sldChg chg="modSp">
        <pc:chgData name="Monica Hurley" userId="RafpHHM0lOhmTZe/My/b3Cw0AT+RBfMxxeYnpCzGCRw=" providerId="None" clId="Web-{3E6FDF88-100B-47D9-BE0B-4DB1DF0075EE}" dt="2024-04-05T15:13:01.464" v="62" actId="20577"/>
        <pc:sldMkLst>
          <pc:docMk/>
          <pc:sldMk cId="3978976198" sldId="2147474277"/>
        </pc:sldMkLst>
        <pc:spChg chg="mod">
          <ac:chgData name="Monica Hurley" userId="RafpHHM0lOhmTZe/My/b3Cw0AT+RBfMxxeYnpCzGCRw=" providerId="None" clId="Web-{3E6FDF88-100B-47D9-BE0B-4DB1DF0075EE}" dt="2024-04-05T15:13:01.464" v="62" actId="20577"/>
          <ac:spMkLst>
            <pc:docMk/>
            <pc:sldMk cId="3978976198" sldId="2147474277"/>
            <ac:spMk id="3" creationId="{784503C5-4833-EB6F-910C-308454EE37A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Cash Flows By Modernization Technology (both O&amp;M and Capital)</a:t>
            </a:r>
          </a:p>
        </c:rich>
      </c:tx>
      <c:layout>
        <c:manualLayout>
          <c:xMode val="edge"/>
          <c:yMode val="edge"/>
          <c:x val="0.29871599710487617"/>
          <c:y val="3.86112385742704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340836301712285"/>
          <c:y val="0.12435175128970948"/>
          <c:w val="0.65315839426321698"/>
          <c:h val="0.75558421576613266"/>
        </c:manualLayout>
      </c:layout>
      <c:barChart>
        <c:barDir val="col"/>
        <c:grouping val="stacked"/>
        <c:varyColors val="0"/>
        <c:ser>
          <c:idx val="11"/>
          <c:order val="0"/>
          <c:tx>
            <c:strRef>
              <c:f>Mod_Financial_Output!$A$190</c:f>
              <c:strCache>
                <c:ptCount val="1"/>
                <c:pt idx="0">
                  <c:v>M&amp;D Center w/ Components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Mod_Financial_Output!$D$2:$AC$2</c:f>
              <c:numCache>
                <c:formatCode>General</c:formatCode>
                <c:ptCount val="26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Mod_Financial_Output!$D$205:$AC$205</c:f>
              <c:numCache>
                <c:formatCode>_("$"* \ \ \ \ \ #,###.#0,\k_);_(\("$"* \ \ \ \ \ #,###.#0,\k\);_("$"* \ \ \ \ "-"\ \ \ \ \ ??,\k_);_(@_)</c:formatCode>
                <c:ptCount val="26"/>
                <c:pt idx="0">
                  <c:v>-2101570</c:v>
                </c:pt>
                <c:pt idx="1">
                  <c:v>-1748760.0789208384</c:v>
                </c:pt>
                <c:pt idx="2">
                  <c:v>-1395914.1578416768</c:v>
                </c:pt>
                <c:pt idx="3">
                  <c:v>-1013031.5167625153</c:v>
                </c:pt>
                <c:pt idx="4">
                  <c:v>-660111.4212833537</c:v>
                </c:pt>
                <c:pt idx="5">
                  <c:v>-307153.12231619214</c:v>
                </c:pt>
                <c:pt idx="6">
                  <c:v>75844.144208729442</c:v>
                </c:pt>
                <c:pt idx="7">
                  <c:v>428881.15764256619</c:v>
                </c:pt>
                <c:pt idx="8">
                  <c:v>781958.7129234965</c:v>
                </c:pt>
                <c:pt idx="9">
                  <c:v>1165077.6208884623</c:v>
                </c:pt>
                <c:pt idx="10">
                  <c:v>1518238.7085911441</c:v>
                </c:pt>
                <c:pt idx="11">
                  <c:v>1871442.8196262962</c:v>
                </c:pt>
                <c:pt idx="12">
                  <c:v>2254690.8144605681</c:v>
                </c:pt>
                <c:pt idx="13">
                  <c:v>2607983.5707699424</c:v>
                </c:pt>
                <c:pt idx="14">
                  <c:v>2961321.9837839208</c:v>
                </c:pt>
                <c:pt idx="15">
                  <c:v>3344706.9666365953</c:v>
                </c:pt>
                <c:pt idx="16">
                  <c:v>3698139.4507247405</c:v>
                </c:pt>
                <c:pt idx="17">
                  <c:v>4051620.386073065</c:v>
                </c:pt>
                <c:pt idx="18">
                  <c:v>4435150.7417067727</c:v>
                </c:pt>
                <c:pt idx="19">
                  <c:v>4788731.5060315719</c:v>
                </c:pt>
                <c:pt idx="20">
                  <c:v>5142363.6872212831</c:v>
                </c:pt>
                <c:pt idx="21">
                  <c:v>5526048.3136132061</c:v>
                </c:pt>
                <c:pt idx="22">
                  <c:v>5879786.4341113837</c:v>
                </c:pt>
                <c:pt idx="23">
                  <c:v>6233579.1185979415</c:v>
                </c:pt>
                <c:pt idx="24">
                  <c:v>6617427.4583526477</c:v>
                </c:pt>
                <c:pt idx="25">
                  <c:v>6971332.5664808648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DE-425C-B8C4-7A8FDB91A8C2}"/>
            </c:ext>
          </c:extLst>
        </c:ser>
        <c:ser>
          <c:idx val="12"/>
          <c:order val="1"/>
          <c:tx>
            <c:strRef>
              <c:f>Mod_Financial_Output!$A$207</c:f>
              <c:strCache>
                <c:ptCount val="1"/>
                <c:pt idx="0">
                  <c:v>Digital I&amp;C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Mod_Financial_Output!$D$2:$AC$2</c:f>
              <c:numCache>
                <c:formatCode>General</c:formatCode>
                <c:ptCount val="26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Mod_Financial_Output!$D$222:$AC$222</c:f>
              <c:numCache>
                <c:formatCode>_("$"* \ \ \ \ \ #,###.#0,\k_);_(\("$"* \ \ \ \ \ #,###.#0,\k\);_("$"* \ \ \ \ "-"\ \ \ \ \ ??,\k_);_(@_)</c:formatCode>
                <c:ptCount val="26"/>
                <c:pt idx="0">
                  <c:v>-139000000</c:v>
                </c:pt>
                <c:pt idx="1">
                  <c:v>-133882696.86174725</c:v>
                </c:pt>
                <c:pt idx="2">
                  <c:v>-128440393.7234945</c:v>
                </c:pt>
                <c:pt idx="3">
                  <c:v>-121677030.58524175</c:v>
                </c:pt>
                <c:pt idx="4">
                  <c:v>-115439402.246989</c:v>
                </c:pt>
                <c:pt idx="5">
                  <c:v>-108715956.68473625</c:v>
                </c:pt>
                <c:pt idx="6">
                  <c:v>-100485378.3316035</c:v>
                </c:pt>
                <c:pt idx="7">
                  <c:v>-92564916.066685155</c:v>
                </c:pt>
                <c:pt idx="8">
                  <c:v>-83908407.992766932</c:v>
                </c:pt>
                <c:pt idx="9">
                  <c:v>-73453945.854348853</c:v>
                </c:pt>
                <c:pt idx="10">
                  <c:v>-62971110.912020937</c:v>
                </c:pt>
                <c:pt idx="11">
                  <c:v>-51357699.891587399</c:v>
                </c:pt>
                <c:pt idx="12">
                  <c:v>-37485843.83910878</c:v>
                </c:pt>
                <c:pt idx="13">
                  <c:v>-23047403.824035201</c:v>
                </c:pt>
                <c:pt idx="14">
                  <c:v>-6848504.8278631009</c:v>
                </c:pt>
                <c:pt idx="15">
                  <c:v>12346957.900771394</c:v>
                </c:pt>
                <c:pt idx="16">
                  <c:v>32975038.134367831</c:v>
                </c:pt>
                <c:pt idx="17">
                  <c:v>56380920.490916684</c:v>
                </c:pt>
                <c:pt idx="18">
                  <c:v>83979848.130703479</c:v>
                </c:pt>
                <c:pt idx="19">
                  <c:v>114420135.28747715</c:v>
                </c:pt>
                <c:pt idx="20">
                  <c:v>149298670.22742376</c:v>
                </c:pt>
                <c:pt idx="21">
                  <c:v>190329394.05437994</c:v>
                </c:pt>
                <c:pt idx="22">
                  <c:v>236515336.42158046</c:v>
                </c:pt>
                <c:pt idx="23">
                  <c:v>289874903.81527025</c:v>
                </c:pt>
                <c:pt idx="24">
                  <c:v>352623253.41731632</c:v>
                </c:pt>
                <c:pt idx="25">
                  <c:v>424359750.15863585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DE-425C-B8C4-7A8FDB91A8C2}"/>
            </c:ext>
          </c:extLst>
        </c:ser>
        <c:ser>
          <c:idx val="10"/>
          <c:order val="2"/>
          <c:tx>
            <c:strRef>
              <c:f>Mod_Financial_Output!$A$173</c:f>
              <c:strCache>
                <c:ptCount val="1"/>
                <c:pt idx="0">
                  <c:v>eWP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Mod_Financial_Output!$D$2:$AC$2</c:f>
              <c:numCache>
                <c:formatCode>General</c:formatCode>
                <c:ptCount val="26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Mod_Financial_Output!$D$188:$AC$188</c:f>
              <c:numCache>
                <c:formatCode>_("$"* \ \ \ \ \ #,###.#0,\k_);_(\("$"* \ \ \ \ \ #,###.#0,\k\);_("$"* \ \ \ \ "-"\ \ \ \ \ ??,\k_);_(@_)</c:formatCode>
                <c:ptCount val="26"/>
                <c:pt idx="0">
                  <c:v>-1450300</c:v>
                </c:pt>
                <c:pt idx="1">
                  <c:v>2112719.3514017593</c:v>
                </c:pt>
                <c:pt idx="2">
                  <c:v>5677018.7028035186</c:v>
                </c:pt>
                <c:pt idx="3">
                  <c:v>9242623.6542052776</c:v>
                </c:pt>
                <c:pt idx="4">
                  <c:v>12809560.317607038</c:v>
                </c:pt>
                <c:pt idx="5">
                  <c:v>16377855.327248797</c:v>
                </c:pt>
                <c:pt idx="6">
                  <c:v>19947535.850055356</c:v>
                </c:pt>
                <c:pt idx="7">
                  <c:v>23518629.596290011</c:v>
                </c:pt>
                <c:pt idx="8">
                  <c:v>27091164.830421325</c:v>
                </c:pt>
                <c:pt idx="9">
                  <c:v>30665170.38220723</c:v>
                </c:pt>
                <c:pt idx="10">
                  <c:v>34240675.658000819</c:v>
                </c:pt>
                <c:pt idx="11">
                  <c:v>37817710.652282245</c:v>
                </c:pt>
                <c:pt idx="12">
                  <c:v>41396305.959421262</c:v>
                </c:pt>
                <c:pt idx="13">
                  <c:v>44976492.785675026</c:v>
                </c:pt>
                <c:pt idx="14">
                  <c:v>48558302.961425826</c:v>
                </c:pt>
                <c:pt idx="15">
                  <c:v>52141768.95366361</c:v>
                </c:pt>
                <c:pt idx="16">
                  <c:v>55726923.878718115</c:v>
                </c:pt>
                <c:pt idx="17">
                  <c:v>59313801.515245676</c:v>
                </c:pt>
                <c:pt idx="18">
                  <c:v>62902436.317475751</c:v>
                </c:pt>
                <c:pt idx="19">
                  <c:v>66492863.428722389</c:v>
                </c:pt>
                <c:pt idx="20">
                  <c:v>70085118.695165932</c:v>
                </c:pt>
                <c:pt idx="21">
                  <c:v>73679238.679910302</c:v>
                </c:pt>
                <c:pt idx="22">
                  <c:v>77275260.677321523</c:v>
                </c:pt>
                <c:pt idx="23">
                  <c:v>80873222.727652937</c:v>
                </c:pt>
                <c:pt idx="24">
                  <c:v>84473163.63196294</c:v>
                </c:pt>
                <c:pt idx="25">
                  <c:v>88075122.967331111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DE-425C-B8C4-7A8FDB91A8C2}"/>
            </c:ext>
          </c:extLst>
        </c:ser>
        <c:ser>
          <c:idx val="9"/>
          <c:order val="3"/>
          <c:tx>
            <c:strRef>
              <c:f>Mod_Financial_Output!$A$156</c:f>
              <c:strCache>
                <c:ptCount val="1"/>
                <c:pt idx="0">
                  <c:v>Turbine Maintenance Reduction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Mod_Financial_Output!$D$2:$AC$2</c:f>
              <c:numCache>
                <c:formatCode>General</c:formatCode>
                <c:ptCount val="26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Mod_Financial_Output!$D$171:$AC$171</c:f>
              <c:numCache>
                <c:formatCode>_("$"* \ \ \ \ \ #,###.#0,\k_);_(\("$"* \ \ \ \ \ #,###.#0,\k\);_("$"* \ \ \ \ "-"\ \ \ \ \ ??,\k_);_(@_)</c:formatCode>
                <c:ptCount val="26"/>
                <c:pt idx="0">
                  <c:v>-140000</c:v>
                </c:pt>
                <c:pt idx="1">
                  <c:v>26270</c:v>
                </c:pt>
                <c:pt idx="2">
                  <c:v>192540</c:v>
                </c:pt>
                <c:pt idx="3">
                  <c:v>452150</c:v>
                </c:pt>
                <c:pt idx="4">
                  <c:v>618420</c:v>
                </c:pt>
                <c:pt idx="5">
                  <c:v>784690</c:v>
                </c:pt>
                <c:pt idx="6">
                  <c:v>1044300</c:v>
                </c:pt>
                <c:pt idx="7">
                  <c:v>1210570</c:v>
                </c:pt>
                <c:pt idx="8">
                  <c:v>1376840</c:v>
                </c:pt>
                <c:pt idx="9">
                  <c:v>1636450</c:v>
                </c:pt>
                <c:pt idx="10">
                  <c:v>1802720</c:v>
                </c:pt>
                <c:pt idx="11">
                  <c:v>1968990</c:v>
                </c:pt>
                <c:pt idx="12">
                  <c:v>2228600</c:v>
                </c:pt>
                <c:pt idx="13">
                  <c:v>2394870</c:v>
                </c:pt>
                <c:pt idx="14">
                  <c:v>2561140</c:v>
                </c:pt>
                <c:pt idx="15">
                  <c:v>2820750</c:v>
                </c:pt>
                <c:pt idx="16">
                  <c:v>2987020</c:v>
                </c:pt>
                <c:pt idx="17">
                  <c:v>3153290</c:v>
                </c:pt>
                <c:pt idx="18">
                  <c:v>3412900</c:v>
                </c:pt>
                <c:pt idx="19">
                  <c:v>3579170</c:v>
                </c:pt>
                <c:pt idx="20">
                  <c:v>3745440</c:v>
                </c:pt>
                <c:pt idx="21">
                  <c:v>4005050</c:v>
                </c:pt>
                <c:pt idx="22">
                  <c:v>4171320</c:v>
                </c:pt>
                <c:pt idx="23">
                  <c:v>4337590</c:v>
                </c:pt>
                <c:pt idx="24">
                  <c:v>4597200</c:v>
                </c:pt>
                <c:pt idx="25">
                  <c:v>4763470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DE-425C-B8C4-7A8FDB91A8C2}"/>
            </c:ext>
          </c:extLst>
        </c:ser>
        <c:ser>
          <c:idx val="8"/>
          <c:order val="4"/>
          <c:tx>
            <c:strRef>
              <c:f>Mod_Financial_Output!$A$139</c:f>
              <c:strCache>
                <c:ptCount val="1"/>
                <c:pt idx="0">
                  <c:v>Auto Chem &amp; Tendons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Mod_Financial_Output!$D$2:$AC$2</c:f>
              <c:numCache>
                <c:formatCode>General</c:formatCode>
                <c:ptCount val="26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Mod_Financial_Output!$D$154:$AC$154</c:f>
              <c:numCache>
                <c:formatCode>_("$"* \ \ \ \ \ #,###.#0,\k_);_(\("$"* \ \ \ \ \ #,###.#0,\k\);_("$"* \ \ \ \ "-"\ \ \ \ \ ??,\k_);_(@_)</c:formatCode>
                <c:ptCount val="26"/>
                <c:pt idx="0">
                  <c:v>-2625385.5499999998</c:v>
                </c:pt>
                <c:pt idx="1">
                  <c:v>-2589390.5499999998</c:v>
                </c:pt>
                <c:pt idx="2">
                  <c:v>-2553395.5499999998</c:v>
                </c:pt>
                <c:pt idx="3">
                  <c:v>-2517400.5499999998</c:v>
                </c:pt>
                <c:pt idx="4">
                  <c:v>-2481405.5499999998</c:v>
                </c:pt>
                <c:pt idx="5">
                  <c:v>-2445410.5499999998</c:v>
                </c:pt>
                <c:pt idx="6">
                  <c:v>-2409415.5499999998</c:v>
                </c:pt>
                <c:pt idx="7">
                  <c:v>-2373420.5499999998</c:v>
                </c:pt>
                <c:pt idx="8">
                  <c:v>-2337425.5499999998</c:v>
                </c:pt>
                <c:pt idx="9">
                  <c:v>-2301430.5499999998</c:v>
                </c:pt>
                <c:pt idx="10">
                  <c:v>-2265435.5499999998</c:v>
                </c:pt>
                <c:pt idx="11">
                  <c:v>-2229440.5499999998</c:v>
                </c:pt>
                <c:pt idx="12">
                  <c:v>-2193445.5499999998</c:v>
                </c:pt>
                <c:pt idx="13">
                  <c:v>-2157450.5499999998</c:v>
                </c:pt>
                <c:pt idx="14">
                  <c:v>-2121455.5499999998</c:v>
                </c:pt>
                <c:pt idx="15">
                  <c:v>-2085460.5499999998</c:v>
                </c:pt>
                <c:pt idx="16">
                  <c:v>-2049465.5499999998</c:v>
                </c:pt>
                <c:pt idx="17">
                  <c:v>-2013470.5499999998</c:v>
                </c:pt>
                <c:pt idx="18">
                  <c:v>-1977475.5499999998</c:v>
                </c:pt>
                <c:pt idx="19">
                  <c:v>-1941480.5499999998</c:v>
                </c:pt>
                <c:pt idx="20">
                  <c:v>-1905485.5499999998</c:v>
                </c:pt>
                <c:pt idx="21">
                  <c:v>-1869490.5499999998</c:v>
                </c:pt>
                <c:pt idx="22">
                  <c:v>-1833495.5499999998</c:v>
                </c:pt>
                <c:pt idx="23">
                  <c:v>-1797500.5499999998</c:v>
                </c:pt>
                <c:pt idx="24">
                  <c:v>-1761505.5499999998</c:v>
                </c:pt>
                <c:pt idx="25">
                  <c:v>-1725510.5499999998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DE-425C-B8C4-7A8FDB91A8C2}"/>
            </c:ext>
          </c:extLst>
        </c:ser>
        <c:ser>
          <c:idx val="7"/>
          <c:order val="5"/>
          <c:tx>
            <c:strRef>
              <c:f>Mod_Financial_Output!$A$122</c:f>
              <c:strCache>
                <c:ptCount val="1"/>
                <c:pt idx="0">
                  <c:v>Cycle Isolation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Mod_Financial_Output!$D$2:$AC$2</c:f>
              <c:numCache>
                <c:formatCode>General</c:formatCode>
                <c:ptCount val="26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Mod_Financial_Output!$D$137:$AC$137</c:f>
              <c:numCache>
                <c:formatCode>_("$"* \ \ \ \ \ #,###.#0,\k_);_(\("$"* \ \ \ \ \ #,###.#0,\k\);_("$"* \ \ \ \ "-"\ \ \ \ \ ??,\k_);_(@_)</c:formatCode>
                <c:ptCount val="26"/>
                <c:pt idx="0">
                  <c:v>-274430</c:v>
                </c:pt>
                <c:pt idx="1">
                  <c:v>1274930</c:v>
                </c:pt>
                <c:pt idx="2">
                  <c:v>2824290</c:v>
                </c:pt>
                <c:pt idx="3">
                  <c:v>4373650</c:v>
                </c:pt>
                <c:pt idx="4">
                  <c:v>5923010</c:v>
                </c:pt>
                <c:pt idx="5">
                  <c:v>7472370</c:v>
                </c:pt>
                <c:pt idx="6">
                  <c:v>9021730</c:v>
                </c:pt>
                <c:pt idx="7">
                  <c:v>10571090</c:v>
                </c:pt>
                <c:pt idx="8">
                  <c:v>12120450</c:v>
                </c:pt>
                <c:pt idx="9">
                  <c:v>13669810</c:v>
                </c:pt>
                <c:pt idx="10">
                  <c:v>15219170</c:v>
                </c:pt>
                <c:pt idx="11">
                  <c:v>16768530</c:v>
                </c:pt>
                <c:pt idx="12">
                  <c:v>18317890</c:v>
                </c:pt>
                <c:pt idx="13">
                  <c:v>19867250</c:v>
                </c:pt>
                <c:pt idx="14">
                  <c:v>21416610</c:v>
                </c:pt>
                <c:pt idx="15">
                  <c:v>22965970</c:v>
                </c:pt>
                <c:pt idx="16">
                  <c:v>24515330</c:v>
                </c:pt>
                <c:pt idx="17">
                  <c:v>26064690</c:v>
                </c:pt>
                <c:pt idx="18">
                  <c:v>27614050</c:v>
                </c:pt>
                <c:pt idx="19">
                  <c:v>29163410</c:v>
                </c:pt>
                <c:pt idx="20">
                  <c:v>30712770</c:v>
                </c:pt>
                <c:pt idx="21">
                  <c:v>32262130</c:v>
                </c:pt>
                <c:pt idx="22">
                  <c:v>33811490</c:v>
                </c:pt>
                <c:pt idx="23">
                  <c:v>35360850</c:v>
                </c:pt>
                <c:pt idx="24">
                  <c:v>36910210</c:v>
                </c:pt>
                <c:pt idx="25">
                  <c:v>38459570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6DE-425C-B8C4-7A8FDB91A8C2}"/>
            </c:ext>
          </c:extLst>
        </c:ser>
        <c:ser>
          <c:idx val="6"/>
          <c:order val="6"/>
          <c:tx>
            <c:strRef>
              <c:f>Mod_Financial_Output!$A$105</c:f>
              <c:strCache>
                <c:ptCount val="1"/>
                <c:pt idx="0">
                  <c:v>Centralized Initial Training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Mod_Financial_Output!$D$2:$AC$2</c:f>
              <c:numCache>
                <c:formatCode>General</c:formatCode>
                <c:ptCount val="26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Mod_Financial_Output!$D$120:$AC$120</c:f>
              <c:numCache>
                <c:formatCode>_("$"* \ \ \ \ \ #,###.#0,\k_);_(\("$"* \ \ \ \ \ #,###.#0,\k\);_("$"* \ \ \ \ "-"\ \ \ \ \ ??,\k_);_(@_)</c:formatCode>
                <c:ptCount val="26"/>
                <c:pt idx="0">
                  <c:v>0</c:v>
                </c:pt>
                <c:pt idx="1">
                  <c:v>658000.00000000012</c:v>
                </c:pt>
                <c:pt idx="2">
                  <c:v>1316000.0000000002</c:v>
                </c:pt>
                <c:pt idx="3">
                  <c:v>1974000.0000000005</c:v>
                </c:pt>
                <c:pt idx="4">
                  <c:v>2632000.0000000005</c:v>
                </c:pt>
                <c:pt idx="5">
                  <c:v>3290000.0000000005</c:v>
                </c:pt>
                <c:pt idx="6">
                  <c:v>3948000.0000000005</c:v>
                </c:pt>
                <c:pt idx="7">
                  <c:v>4606000.0000000009</c:v>
                </c:pt>
                <c:pt idx="8">
                  <c:v>5264000.0000000009</c:v>
                </c:pt>
                <c:pt idx="9">
                  <c:v>5922000.0000000009</c:v>
                </c:pt>
                <c:pt idx="10">
                  <c:v>6580000.0000000009</c:v>
                </c:pt>
                <c:pt idx="11">
                  <c:v>7238000.0000000009</c:v>
                </c:pt>
                <c:pt idx="12">
                  <c:v>7896000.0000000009</c:v>
                </c:pt>
                <c:pt idx="13">
                  <c:v>8554000.0000000019</c:v>
                </c:pt>
                <c:pt idx="14">
                  <c:v>9212000.0000000019</c:v>
                </c:pt>
                <c:pt idx="15">
                  <c:v>9870000.0000000019</c:v>
                </c:pt>
                <c:pt idx="16">
                  <c:v>10528000.000000002</c:v>
                </c:pt>
                <c:pt idx="17">
                  <c:v>11186000.000000002</c:v>
                </c:pt>
                <c:pt idx="18">
                  <c:v>11844000.000000002</c:v>
                </c:pt>
                <c:pt idx="19">
                  <c:v>12502000.000000002</c:v>
                </c:pt>
                <c:pt idx="20">
                  <c:v>13160000.000000002</c:v>
                </c:pt>
                <c:pt idx="21">
                  <c:v>13818000.000000002</c:v>
                </c:pt>
                <c:pt idx="22">
                  <c:v>14476000.000000002</c:v>
                </c:pt>
                <c:pt idx="23">
                  <c:v>15134000.000000002</c:v>
                </c:pt>
                <c:pt idx="24">
                  <c:v>15792000.000000002</c:v>
                </c:pt>
                <c:pt idx="25">
                  <c:v>16450000.000000002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6DE-425C-B8C4-7A8FDB91A8C2}"/>
            </c:ext>
          </c:extLst>
        </c:ser>
        <c:ser>
          <c:idx val="5"/>
          <c:order val="7"/>
          <c:tx>
            <c:strRef>
              <c:f>Mod_Financial_Output!$A$88</c:f>
              <c:strCache>
                <c:ptCount val="1"/>
                <c:pt idx="0">
                  <c:v>DVR - MUR Update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Mod_Financial_Output!$D$2:$AC$2</c:f>
              <c:numCache>
                <c:formatCode>General</c:formatCode>
                <c:ptCount val="26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Mod_Financial_Output!$D$103:$AC$103</c:f>
              <c:numCache>
                <c:formatCode>_("$"* \ \ \ \ \ #,###.#0,\k_);_(\("$"* \ \ \ \ \ #,###.#0,\k\);_("$"* \ \ \ \ "-"\ \ \ \ \ ??,\k_);_(@_)</c:formatCode>
                <c:ptCount val="26"/>
                <c:pt idx="0">
                  <c:v>-315730</c:v>
                </c:pt>
                <c:pt idx="1">
                  <c:v>6990605.4977431577</c:v>
                </c:pt>
                <c:pt idx="2">
                  <c:v>14296940.995486315</c:v>
                </c:pt>
                <c:pt idx="3">
                  <c:v>21603276.493229471</c:v>
                </c:pt>
                <c:pt idx="4">
                  <c:v>28909611.990972631</c:v>
                </c:pt>
                <c:pt idx="5">
                  <c:v>36215947.48871579</c:v>
                </c:pt>
                <c:pt idx="6">
                  <c:v>43522282.98645895</c:v>
                </c:pt>
                <c:pt idx="7">
                  <c:v>50828618.484202109</c:v>
                </c:pt>
                <c:pt idx="8">
                  <c:v>58134953.981945269</c:v>
                </c:pt>
                <c:pt idx="9">
                  <c:v>65441289.479688428</c:v>
                </c:pt>
                <c:pt idx="10">
                  <c:v>72747624.97743158</c:v>
                </c:pt>
                <c:pt idx="11">
                  <c:v>80053960.47517474</c:v>
                </c:pt>
                <c:pt idx="12">
                  <c:v>87360295.972917899</c:v>
                </c:pt>
                <c:pt idx="13">
                  <c:v>94666631.470661059</c:v>
                </c:pt>
                <c:pt idx="14">
                  <c:v>101972966.96840422</c:v>
                </c:pt>
                <c:pt idx="15">
                  <c:v>109279302.46614738</c:v>
                </c:pt>
                <c:pt idx="16">
                  <c:v>116585637.96389054</c:v>
                </c:pt>
                <c:pt idx="17">
                  <c:v>123891973.4616337</c:v>
                </c:pt>
                <c:pt idx="18">
                  <c:v>131198308.95937686</c:v>
                </c:pt>
                <c:pt idx="19">
                  <c:v>138504644.45712</c:v>
                </c:pt>
                <c:pt idx="20">
                  <c:v>145810979.95486316</c:v>
                </c:pt>
                <c:pt idx="21">
                  <c:v>153117315.45260632</c:v>
                </c:pt>
                <c:pt idx="22">
                  <c:v>160423650.95034948</c:v>
                </c:pt>
                <c:pt idx="23">
                  <c:v>167729986.44809264</c:v>
                </c:pt>
                <c:pt idx="24">
                  <c:v>175036321.9458358</c:v>
                </c:pt>
                <c:pt idx="25">
                  <c:v>182342657.44357896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6DE-425C-B8C4-7A8FDB91A8C2}"/>
            </c:ext>
          </c:extLst>
        </c:ser>
        <c:ser>
          <c:idx val="4"/>
          <c:order val="8"/>
          <c:tx>
            <c:strRef>
              <c:f>Mod_Financial_Output!$A$71</c:f>
              <c:strCache>
                <c:ptCount val="1"/>
                <c:pt idx="0">
                  <c:v>Virtual NDE &amp; RI-ISI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Mod_Financial_Output!$D$2:$AC$2</c:f>
              <c:numCache>
                <c:formatCode>General</c:formatCode>
                <c:ptCount val="26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Mod_Financial_Output!$D$86:$AC$86</c:f>
              <c:numCache>
                <c:formatCode>_("$"* \ \ \ \ \ #,###.#0,\k_);_(\("$"* \ \ \ \ \ #,###.#0,\k\);_("$"* \ \ \ \ "-"\ \ \ \ \ ??,\k_);_(@_)</c:formatCode>
                <c:ptCount val="26"/>
                <c:pt idx="0">
                  <c:v>-150390</c:v>
                </c:pt>
                <c:pt idx="1">
                  <c:v>-128996.12244897959</c:v>
                </c:pt>
                <c:pt idx="2">
                  <c:v>-107602.24489795917</c:v>
                </c:pt>
                <c:pt idx="3">
                  <c:v>-80708.367346938758</c:v>
                </c:pt>
                <c:pt idx="4">
                  <c:v>-59314.489795918351</c:v>
                </c:pt>
                <c:pt idx="5">
                  <c:v>-37920.612244897944</c:v>
                </c:pt>
                <c:pt idx="6">
                  <c:v>-11026.734693877537</c:v>
                </c:pt>
                <c:pt idx="7">
                  <c:v>10367.14285714287</c:v>
                </c:pt>
                <c:pt idx="8">
                  <c:v>31761.020408163276</c:v>
                </c:pt>
                <c:pt idx="9">
                  <c:v>58654.897959183683</c:v>
                </c:pt>
                <c:pt idx="10">
                  <c:v>80048.775510204083</c:v>
                </c:pt>
                <c:pt idx="11">
                  <c:v>101442.6530612245</c:v>
                </c:pt>
                <c:pt idx="12">
                  <c:v>128336.53061224491</c:v>
                </c:pt>
                <c:pt idx="13">
                  <c:v>149730.40816326533</c:v>
                </c:pt>
                <c:pt idx="14">
                  <c:v>171124.28571428574</c:v>
                </c:pt>
                <c:pt idx="15">
                  <c:v>198018.16326530615</c:v>
                </c:pt>
                <c:pt idx="16">
                  <c:v>219412.04081632657</c:v>
                </c:pt>
                <c:pt idx="17">
                  <c:v>240805.91836734698</c:v>
                </c:pt>
                <c:pt idx="18">
                  <c:v>267699.7959183674</c:v>
                </c:pt>
                <c:pt idx="19">
                  <c:v>289093.67346938781</c:v>
                </c:pt>
                <c:pt idx="20">
                  <c:v>310487.55102040822</c:v>
                </c:pt>
                <c:pt idx="21">
                  <c:v>337381.42857142864</c:v>
                </c:pt>
                <c:pt idx="22">
                  <c:v>358775.30612244905</c:v>
                </c:pt>
                <c:pt idx="23">
                  <c:v>380169.18367346947</c:v>
                </c:pt>
                <c:pt idx="24">
                  <c:v>407063.06122448988</c:v>
                </c:pt>
                <c:pt idx="25">
                  <c:v>428456.93877551029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6DE-425C-B8C4-7A8FDB91A8C2}"/>
            </c:ext>
          </c:extLst>
        </c:ser>
        <c:ser>
          <c:idx val="3"/>
          <c:order val="9"/>
          <c:tx>
            <c:strRef>
              <c:f>Mod_Financial_Output!$A$54</c:f>
              <c:strCache>
                <c:ptCount val="1"/>
                <c:pt idx="0">
                  <c:v>Containment Drone Inspections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Mod_Financial_Output!$D$2:$AC$2</c:f>
              <c:numCache>
                <c:formatCode>General</c:formatCode>
                <c:ptCount val="26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Mod_Financial_Output!$D$69:$AC$69</c:f>
              <c:numCache>
                <c:formatCode>_("$"* \ \ \ \ \ #,###.#0,\k_);_(\("$"* \ \ \ \ \ #,###.#0,\k\);_("$"* \ \ \ \ "-"\ \ \ \ \ ??,\k_);_(@_)</c:formatCode>
                <c:ptCount val="26"/>
                <c:pt idx="0">
                  <c:v>0</c:v>
                </c:pt>
                <c:pt idx="1">
                  <c:v>25662.486610066077</c:v>
                </c:pt>
                <c:pt idx="2">
                  <c:v>51324.973220132153</c:v>
                </c:pt>
                <c:pt idx="3">
                  <c:v>76987.459830198233</c:v>
                </c:pt>
                <c:pt idx="4">
                  <c:v>102649.94644026431</c:v>
                </c:pt>
                <c:pt idx="5">
                  <c:v>128312.43305033038</c:v>
                </c:pt>
                <c:pt idx="6">
                  <c:v>153974.91966039647</c:v>
                </c:pt>
                <c:pt idx="7">
                  <c:v>179637.40627046255</c:v>
                </c:pt>
                <c:pt idx="8">
                  <c:v>205299.89288052864</c:v>
                </c:pt>
                <c:pt idx="9">
                  <c:v>230962.37949059473</c:v>
                </c:pt>
                <c:pt idx="10">
                  <c:v>256624.86610066082</c:v>
                </c:pt>
                <c:pt idx="11">
                  <c:v>282287.3527107269</c:v>
                </c:pt>
                <c:pt idx="12">
                  <c:v>307949.83932079299</c:v>
                </c:pt>
                <c:pt idx="13">
                  <c:v>333612.32593085908</c:v>
                </c:pt>
                <c:pt idx="14">
                  <c:v>359274.81254092517</c:v>
                </c:pt>
                <c:pt idx="15">
                  <c:v>384937.29915099125</c:v>
                </c:pt>
                <c:pt idx="16">
                  <c:v>410599.78576105734</c:v>
                </c:pt>
                <c:pt idx="17">
                  <c:v>436262.27237112343</c:v>
                </c:pt>
                <c:pt idx="18">
                  <c:v>461924.75898118952</c:v>
                </c:pt>
                <c:pt idx="19">
                  <c:v>487587.2455912556</c:v>
                </c:pt>
                <c:pt idx="20">
                  <c:v>513249.73220132169</c:v>
                </c:pt>
                <c:pt idx="21">
                  <c:v>538912.21881138778</c:v>
                </c:pt>
                <c:pt idx="22">
                  <c:v>564574.70542145381</c:v>
                </c:pt>
                <c:pt idx="23">
                  <c:v>590237.19203151984</c:v>
                </c:pt>
                <c:pt idx="24">
                  <c:v>615899.67864158587</c:v>
                </c:pt>
                <c:pt idx="25">
                  <c:v>641562.1652516519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6DE-425C-B8C4-7A8FDB91A8C2}"/>
            </c:ext>
          </c:extLst>
        </c:ser>
        <c:ser>
          <c:idx val="2"/>
          <c:order val="10"/>
          <c:tx>
            <c:strRef>
              <c:f>Mod_Financial_Output!$A$37</c:f>
              <c:strCache>
                <c:ptCount val="1"/>
                <c:pt idx="0">
                  <c:v>Hydrophobic Coating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Mod_Financial_Output!$D$2:$AC$2</c:f>
              <c:numCache>
                <c:formatCode>General</c:formatCode>
                <c:ptCount val="26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Mod_Financial_Output!$D$52:$AC$52</c:f>
              <c:numCache>
                <c:formatCode>_("$"* \ \ \ \ \ #,###.#0,\k_);_(\("$"* \ \ \ \ \ #,###.#0,\k\);_("$"* \ \ \ \ "-"\ \ \ \ \ ??,\k_);_(@_)</c:formatCode>
                <c:ptCount val="26"/>
                <c:pt idx="0">
                  <c:v>182853.75831146445</c:v>
                </c:pt>
                <c:pt idx="1">
                  <c:v>495068.9814452118</c:v>
                </c:pt>
                <c:pt idx="2">
                  <c:v>808502.95457895915</c:v>
                </c:pt>
                <c:pt idx="3">
                  <c:v>1123216.6152127064</c:v>
                </c:pt>
                <c:pt idx="4">
                  <c:v>1439273.9477214538</c:v>
                </c:pt>
                <c:pt idx="5">
                  <c:v>1756742.1356989513</c:v>
                </c:pt>
                <c:pt idx="6">
                  <c:v>2075691.7219186362</c:v>
                </c:pt>
                <c:pt idx="7">
                  <c:v>2396196.7762926179</c:v>
                </c:pt>
                <c:pt idx="8">
                  <c:v>2718335.0722286114</c:v>
                </c:pt>
                <c:pt idx="9">
                  <c:v>3042188.2718047174</c:v>
                </c:pt>
                <c:pt idx="10">
                  <c:v>3367842.1202029409</c:v>
                </c:pt>
                <c:pt idx="11">
                  <c:v>3695386.6498643886</c:v>
                </c:pt>
                <c:pt idx="12">
                  <c:v>4024916.394852221</c:v>
                </c:pt>
                <c:pt idx="13">
                  <c:v>4356530.615932758</c:v>
                </c:pt>
                <c:pt idx="14">
                  <c:v>4690333.5369106345</c:v>
                </c:pt>
                <c:pt idx="15">
                  <c:v>5026434.5927807167</c:v>
                </c:pt>
                <c:pt idx="16">
                  <c:v>5364948.6902876161</c:v>
                </c:pt>
                <c:pt idx="17">
                  <c:v>5705996.4815131733</c:v>
                </c:pt>
                <c:pt idx="18">
                  <c:v>6049704.6511433208</c:v>
                </c:pt>
                <c:pt idx="19">
                  <c:v>6396206.2180982884</c:v>
                </c:pt>
                <c:pt idx="20">
                  <c:v>6745640.8522443166</c:v>
                </c:pt>
                <c:pt idx="21">
                  <c:v>7098155.2069409592</c:v>
                </c:pt>
                <c:pt idx="22">
                  <c:v>7453903.2682157466</c:v>
                </c:pt>
                <c:pt idx="23">
                  <c:v>7813046.7213975862</c:v>
                </c:pt>
                <c:pt idx="24">
                  <c:v>8175755.3360818299</c:v>
                </c:pt>
                <c:pt idx="25">
                  <c:v>8542207.3703435995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6DE-425C-B8C4-7A8FDB91A8C2}"/>
            </c:ext>
          </c:extLst>
        </c:ser>
        <c:ser>
          <c:idx val="1"/>
          <c:order val="11"/>
          <c:tx>
            <c:strRef>
              <c:f>Mod_Financial_Output!$A$20</c:f>
              <c:strCache>
                <c:ptCount val="1"/>
                <c:pt idx="0">
                  <c:v>End-to-End BPA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Mod_Financial_Output!$D$2:$AC$2</c:f>
              <c:numCache>
                <c:formatCode>General</c:formatCode>
                <c:ptCount val="26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Mod_Financial_Output!$D$35:$AC$35</c:f>
              <c:numCache>
                <c:formatCode>_("$"* \ \ \ \ \ #,###.#0,\k_);_(\("$"* \ \ \ \ \ #,###.#0,\k\);_("$"* \ \ \ \ "-"\ \ \ \ \ ??,\k_);_(@_)</c:formatCode>
                <c:ptCount val="26"/>
                <c:pt idx="0">
                  <c:v>-3800000</c:v>
                </c:pt>
                <c:pt idx="1">
                  <c:v>-913314.49002538668</c:v>
                </c:pt>
                <c:pt idx="2">
                  <c:v>1973371.0199492266</c:v>
                </c:pt>
                <c:pt idx="3">
                  <c:v>4860056.5299238395</c:v>
                </c:pt>
                <c:pt idx="4">
                  <c:v>7746742.0398984533</c:v>
                </c:pt>
                <c:pt idx="5">
                  <c:v>10633427.549873067</c:v>
                </c:pt>
                <c:pt idx="6">
                  <c:v>13520113.059847681</c:v>
                </c:pt>
                <c:pt idx="7">
                  <c:v>16406798.569822295</c:v>
                </c:pt>
                <c:pt idx="8">
                  <c:v>19293484.079796907</c:v>
                </c:pt>
                <c:pt idx="9">
                  <c:v>22180169.58977152</c:v>
                </c:pt>
                <c:pt idx="10">
                  <c:v>25066855.099746134</c:v>
                </c:pt>
                <c:pt idx="11">
                  <c:v>27953540.609720748</c:v>
                </c:pt>
                <c:pt idx="12">
                  <c:v>30840226.119695362</c:v>
                </c:pt>
                <c:pt idx="13">
                  <c:v>33726911.629669972</c:v>
                </c:pt>
                <c:pt idx="14">
                  <c:v>36613597.139644586</c:v>
                </c:pt>
                <c:pt idx="15">
                  <c:v>39500282.649619199</c:v>
                </c:pt>
                <c:pt idx="16">
                  <c:v>42386968.159593813</c:v>
                </c:pt>
                <c:pt idx="17">
                  <c:v>45273653.669568427</c:v>
                </c:pt>
                <c:pt idx="18">
                  <c:v>48160339.179543041</c:v>
                </c:pt>
                <c:pt idx="19">
                  <c:v>51047024.689517654</c:v>
                </c:pt>
                <c:pt idx="20">
                  <c:v>53933710.199492268</c:v>
                </c:pt>
                <c:pt idx="21">
                  <c:v>56820395.709466882</c:v>
                </c:pt>
                <c:pt idx="22">
                  <c:v>59707081.219441496</c:v>
                </c:pt>
                <c:pt idx="23">
                  <c:v>62593766.72941611</c:v>
                </c:pt>
                <c:pt idx="24">
                  <c:v>65480452.239390723</c:v>
                </c:pt>
                <c:pt idx="25">
                  <c:v>68367137.74936533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6DE-425C-B8C4-7A8FDB91A8C2}"/>
            </c:ext>
          </c:extLst>
        </c:ser>
        <c:ser>
          <c:idx val="0"/>
          <c:order val="12"/>
          <c:tx>
            <c:strRef>
              <c:f>Mod_Financial_Output!$A$3:$A$18</c:f>
              <c:strCache>
                <c:ptCount val="1"/>
                <c:pt idx="0">
                  <c:v>Structural Health Monitoring FAC, HX, SW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Mod_Financial_Output!$D$2:$AC$2</c:f>
              <c:numCache>
                <c:formatCode>General</c:formatCode>
                <c:ptCount val="26"/>
                <c:pt idx="0" formatCode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Mod_Financial_Output!$D$18:$AC$18</c:f>
              <c:numCache>
                <c:formatCode>_("$"* \ \ \ \ \ #,###.#0,\k_);_(\("$"* \ \ \ \ \ #,###.#0,\k\);_("$"* \ \ \ \ "-"\ \ \ \ \ ??,\k_);_(@_)</c:formatCode>
                <c:ptCount val="26"/>
                <c:pt idx="0">
                  <c:v>-711500</c:v>
                </c:pt>
                <c:pt idx="1">
                  <c:v>-594305.04294572969</c:v>
                </c:pt>
                <c:pt idx="2">
                  <c:v>-477110.08589145931</c:v>
                </c:pt>
                <c:pt idx="3">
                  <c:v>-200465.12883718894</c:v>
                </c:pt>
                <c:pt idx="4">
                  <c:v>-83270.17178291858</c:v>
                </c:pt>
                <c:pt idx="5">
                  <c:v>33924.785271351779</c:v>
                </c:pt>
                <c:pt idx="6">
                  <c:v>310569.74232562212</c:v>
                </c:pt>
                <c:pt idx="7">
                  <c:v>427764.6993798925</c:v>
                </c:pt>
                <c:pt idx="8">
                  <c:v>544959.65643416287</c:v>
                </c:pt>
                <c:pt idx="9">
                  <c:v>821604.61348843318</c:v>
                </c:pt>
                <c:pt idx="10">
                  <c:v>938799.5705427035</c:v>
                </c:pt>
                <c:pt idx="11">
                  <c:v>1055994.5275969738</c:v>
                </c:pt>
                <c:pt idx="12">
                  <c:v>1332639.4846512442</c:v>
                </c:pt>
                <c:pt idx="13">
                  <c:v>1449834.4417055147</c:v>
                </c:pt>
                <c:pt idx="14">
                  <c:v>1567029.3987597851</c:v>
                </c:pt>
                <c:pt idx="15">
                  <c:v>1843674.3558140555</c:v>
                </c:pt>
                <c:pt idx="16">
                  <c:v>1960869.312868326</c:v>
                </c:pt>
                <c:pt idx="17">
                  <c:v>2078064.2699225964</c:v>
                </c:pt>
                <c:pt idx="18">
                  <c:v>2354709.2269768668</c:v>
                </c:pt>
                <c:pt idx="19">
                  <c:v>2471904.1840311373</c:v>
                </c:pt>
                <c:pt idx="20">
                  <c:v>2589099.1410854077</c:v>
                </c:pt>
                <c:pt idx="21">
                  <c:v>2865744.0981396781</c:v>
                </c:pt>
                <c:pt idx="22">
                  <c:v>2982939.0551939486</c:v>
                </c:pt>
                <c:pt idx="23">
                  <c:v>3100134.012248219</c:v>
                </c:pt>
                <c:pt idx="24">
                  <c:v>3376778.9693024894</c:v>
                </c:pt>
                <c:pt idx="25">
                  <c:v>3493973.9263567599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6DE-425C-B8C4-7A8FDB91A8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6070928"/>
        <c:axId val="626066336"/>
      </c:barChart>
      <c:catAx>
        <c:axId val="626070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066336"/>
        <c:crosses val="autoZero"/>
        <c:auto val="1"/>
        <c:lblAlgn val="ctr"/>
        <c:lblOffset val="33"/>
        <c:noMultiLvlLbl val="0"/>
      </c:catAx>
      <c:valAx>
        <c:axId val="626066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Cumulative Benefits ($K)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_);\(&quot;$&quot;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070928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89359983282195"/>
          <c:y val="0.11653958125923915"/>
          <c:w val="0.1813544225731149"/>
          <c:h val="0.863995233354451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rgbClr val="000000"/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1560C4-90FB-4C65-A134-BEF9B38FE57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CD1D9BD-022B-4E00-8E94-DE3BBD788220}">
      <dgm:prSet phldrT="[Text]" custT="1"/>
      <dgm:spPr/>
      <dgm:t>
        <a:bodyPr/>
        <a:lstStyle/>
        <a:p>
          <a:r>
            <a:rPr lang="en-US" sz="1800" dirty="0"/>
            <a:t>Plant Modernization Benchmarking &amp; Assessment </a:t>
          </a:r>
          <a:r>
            <a:rPr lang="en-US" sz="1800" b="1" dirty="0"/>
            <a:t>Supplemental Project</a:t>
          </a:r>
        </a:p>
      </dgm:t>
    </dgm:pt>
    <dgm:pt modelId="{98375F4F-FF05-4C63-AE35-D94C77244128}" type="parTrans" cxnId="{8B1E0385-6604-4AF9-AA0C-1947496C055F}">
      <dgm:prSet/>
      <dgm:spPr/>
      <dgm:t>
        <a:bodyPr/>
        <a:lstStyle/>
        <a:p>
          <a:endParaRPr lang="en-US"/>
        </a:p>
      </dgm:t>
    </dgm:pt>
    <dgm:pt modelId="{877AE43C-1F74-409A-93BA-04B1B3E32F2E}" type="sibTrans" cxnId="{8B1E0385-6604-4AF9-AA0C-1947496C055F}">
      <dgm:prSet/>
      <dgm:spPr/>
      <dgm:t>
        <a:bodyPr/>
        <a:lstStyle/>
        <a:p>
          <a:endParaRPr lang="en-US"/>
        </a:p>
      </dgm:t>
    </dgm:pt>
    <dgm:pt modelId="{B54B46FA-272C-4AA5-A612-6DA21124AB05}">
      <dgm:prSet phldrT="[Text]" custT="1"/>
      <dgm:spPr/>
      <dgm:t>
        <a:bodyPr/>
        <a:lstStyle/>
        <a:p>
          <a:r>
            <a:rPr lang="en-US" sz="1800" dirty="0"/>
            <a:t>Plant Modernization Base Program</a:t>
          </a:r>
        </a:p>
      </dgm:t>
    </dgm:pt>
    <dgm:pt modelId="{445A3351-671B-4030-BEC9-E332FBB23424}" type="sibTrans" cxnId="{ED3CBB3D-276C-4423-BD76-8F835C4D226F}">
      <dgm:prSet/>
      <dgm:spPr/>
      <dgm:t>
        <a:bodyPr/>
        <a:lstStyle/>
        <a:p>
          <a:endParaRPr lang="en-US"/>
        </a:p>
      </dgm:t>
    </dgm:pt>
    <dgm:pt modelId="{624FC74D-8C0F-461E-B353-08ECCA99A58E}" type="parTrans" cxnId="{ED3CBB3D-276C-4423-BD76-8F835C4D226F}">
      <dgm:prSet/>
      <dgm:spPr/>
      <dgm:t>
        <a:bodyPr/>
        <a:lstStyle/>
        <a:p>
          <a:endParaRPr lang="en-US"/>
        </a:p>
      </dgm:t>
    </dgm:pt>
    <dgm:pt modelId="{6B0CDC1E-7F9B-4F32-AE1C-E1A3C046E9BD}">
      <dgm:prSet phldrT="[Text]" custT="1"/>
      <dgm:spPr/>
      <dgm:t>
        <a:bodyPr/>
        <a:lstStyle/>
        <a:p>
          <a:r>
            <a:rPr lang="en-US" sz="1800" dirty="0"/>
            <a:t>Base Research Projects</a:t>
          </a:r>
        </a:p>
      </dgm:t>
    </dgm:pt>
    <dgm:pt modelId="{9CCB140D-2FC1-4793-AD17-E9133BEAA270}" type="parTrans" cxnId="{9CCEE07E-9C0C-4F15-BBB1-DCEB9C3B28E7}">
      <dgm:prSet/>
      <dgm:spPr/>
      <dgm:t>
        <a:bodyPr/>
        <a:lstStyle/>
        <a:p>
          <a:endParaRPr lang="en-US"/>
        </a:p>
      </dgm:t>
    </dgm:pt>
    <dgm:pt modelId="{1AA44BC6-7AC3-4F59-9E44-FFBC4EAAE6FD}" type="sibTrans" cxnId="{9CCEE07E-9C0C-4F15-BBB1-DCEB9C3B28E7}">
      <dgm:prSet/>
      <dgm:spPr/>
      <dgm:t>
        <a:bodyPr/>
        <a:lstStyle/>
        <a:p>
          <a:endParaRPr lang="en-US"/>
        </a:p>
      </dgm:t>
    </dgm:pt>
    <dgm:pt modelId="{D1576B98-78B2-490F-9866-B2581066AA28}">
      <dgm:prSet phldrT="[Text]" custT="1"/>
      <dgm:spPr/>
      <dgm:t>
        <a:bodyPr/>
        <a:lstStyle/>
        <a:p>
          <a:r>
            <a:rPr lang="en-US" sz="1800" dirty="0"/>
            <a:t>Member Workshops</a:t>
          </a:r>
        </a:p>
      </dgm:t>
    </dgm:pt>
    <dgm:pt modelId="{2081AF81-59B8-44F8-904D-399BDF521561}" type="parTrans" cxnId="{F42B498A-A8E8-4631-9C41-79E7F4A709C9}">
      <dgm:prSet/>
      <dgm:spPr/>
      <dgm:t>
        <a:bodyPr/>
        <a:lstStyle/>
        <a:p>
          <a:endParaRPr lang="en-US"/>
        </a:p>
      </dgm:t>
    </dgm:pt>
    <dgm:pt modelId="{8CEFB37C-EFAF-46DB-B14E-A84E0CA20A19}" type="sibTrans" cxnId="{F42B498A-A8E8-4631-9C41-79E7F4A709C9}">
      <dgm:prSet/>
      <dgm:spPr/>
      <dgm:t>
        <a:bodyPr/>
        <a:lstStyle/>
        <a:p>
          <a:endParaRPr lang="en-US"/>
        </a:p>
      </dgm:t>
    </dgm:pt>
    <dgm:pt modelId="{EA3A5735-7723-4A1F-B851-58FBFFC391D7}">
      <dgm:prSet phldrT="[Text]" custT="1"/>
      <dgm:spPr/>
      <dgm:t>
        <a:bodyPr/>
        <a:lstStyle/>
        <a:p>
          <a:r>
            <a:rPr lang="en-US" sz="1800" dirty="0"/>
            <a:t>BCAM/MTA Generation</a:t>
          </a:r>
        </a:p>
      </dgm:t>
    </dgm:pt>
    <dgm:pt modelId="{3CEA2033-BBE8-4F0A-9481-F7A0A9E99BD8}" type="parTrans" cxnId="{D8F8CFE0-2324-49E3-AB9F-AD5E418360C0}">
      <dgm:prSet/>
      <dgm:spPr/>
      <dgm:t>
        <a:bodyPr/>
        <a:lstStyle/>
        <a:p>
          <a:endParaRPr lang="en-US"/>
        </a:p>
      </dgm:t>
    </dgm:pt>
    <dgm:pt modelId="{D5C5F02F-4719-4EDD-9EA4-A5F761FD7D65}" type="sibTrans" cxnId="{D8F8CFE0-2324-49E3-AB9F-AD5E418360C0}">
      <dgm:prSet/>
      <dgm:spPr/>
      <dgm:t>
        <a:bodyPr/>
        <a:lstStyle/>
        <a:p>
          <a:endParaRPr lang="en-US"/>
        </a:p>
      </dgm:t>
    </dgm:pt>
    <dgm:pt modelId="{18FBD325-699F-49C3-B828-2E1FBD2C44BB}">
      <dgm:prSet phldrT="[Text]" custT="1"/>
      <dgm:spPr/>
      <dgm:t>
        <a:bodyPr/>
        <a:lstStyle/>
        <a:p>
          <a:r>
            <a:rPr lang="en-US" sz="1800" dirty="0"/>
            <a:t>Benchmarking utility peers and assessment of utility modernization process</a:t>
          </a:r>
        </a:p>
      </dgm:t>
    </dgm:pt>
    <dgm:pt modelId="{E9D8227D-903C-4D64-A0F6-710BECA9BF7B}" type="parTrans" cxnId="{9367186E-B487-4216-AFFF-2794B3024805}">
      <dgm:prSet/>
      <dgm:spPr/>
      <dgm:t>
        <a:bodyPr/>
        <a:lstStyle/>
        <a:p>
          <a:endParaRPr lang="en-US"/>
        </a:p>
      </dgm:t>
    </dgm:pt>
    <dgm:pt modelId="{35D91FE4-9E46-49CB-B800-E86187191E07}" type="sibTrans" cxnId="{9367186E-B487-4216-AFFF-2794B3024805}">
      <dgm:prSet/>
      <dgm:spPr/>
      <dgm:t>
        <a:bodyPr/>
        <a:lstStyle/>
        <a:p>
          <a:endParaRPr lang="en-US"/>
        </a:p>
      </dgm:t>
    </dgm:pt>
    <dgm:pt modelId="{D8ABBA24-88D1-48BF-9076-615824540A70}">
      <dgm:prSet phldrT="[Text]" custT="1"/>
      <dgm:spPr/>
      <dgm:t>
        <a:bodyPr/>
        <a:lstStyle/>
        <a:p>
          <a:r>
            <a:rPr lang="en-US" sz="1800" dirty="0"/>
            <a:t>Member Workshops</a:t>
          </a:r>
        </a:p>
      </dgm:t>
    </dgm:pt>
    <dgm:pt modelId="{E05C4290-C289-466B-86C4-761D1E898104}" type="parTrans" cxnId="{AB0094A8-B815-4433-8D9B-60A3444661AE}">
      <dgm:prSet/>
      <dgm:spPr/>
      <dgm:t>
        <a:bodyPr/>
        <a:lstStyle/>
        <a:p>
          <a:endParaRPr lang="en-US"/>
        </a:p>
      </dgm:t>
    </dgm:pt>
    <dgm:pt modelId="{C7FAC445-C9E0-4E68-9920-71ABF2477998}" type="sibTrans" cxnId="{AB0094A8-B815-4433-8D9B-60A3444661AE}">
      <dgm:prSet/>
      <dgm:spPr/>
      <dgm:t>
        <a:bodyPr/>
        <a:lstStyle/>
        <a:p>
          <a:endParaRPr lang="en-US"/>
        </a:p>
      </dgm:t>
    </dgm:pt>
    <dgm:pt modelId="{14E43E9F-F24B-4BF6-A84F-549323118B19}">
      <dgm:prSet phldrT="[Text]" custT="1"/>
      <dgm:spPr/>
      <dgm:t>
        <a:bodyPr/>
        <a:lstStyle/>
        <a:p>
          <a:r>
            <a:rPr lang="en-US" sz="1800" dirty="0"/>
            <a:t>Plant Modernization Strategy Development </a:t>
          </a:r>
          <a:r>
            <a:rPr lang="en-US" sz="1800" b="1" dirty="0"/>
            <a:t>EPRI Application</a:t>
          </a:r>
        </a:p>
      </dgm:t>
    </dgm:pt>
    <dgm:pt modelId="{812861A3-21A9-4CA0-AD92-35E4FEFE782B}" type="sibTrans" cxnId="{1F9B8D32-59E1-4B95-9916-DA77F36F0FC5}">
      <dgm:prSet/>
      <dgm:spPr/>
      <dgm:t>
        <a:bodyPr/>
        <a:lstStyle/>
        <a:p>
          <a:endParaRPr lang="en-US"/>
        </a:p>
      </dgm:t>
    </dgm:pt>
    <dgm:pt modelId="{4D1548E8-7649-41F4-8F38-BA3AC678C685}" type="parTrans" cxnId="{1F9B8D32-59E1-4B95-9916-DA77F36F0FC5}">
      <dgm:prSet/>
      <dgm:spPr/>
      <dgm:t>
        <a:bodyPr/>
        <a:lstStyle/>
        <a:p>
          <a:endParaRPr lang="en-US"/>
        </a:p>
      </dgm:t>
    </dgm:pt>
    <dgm:pt modelId="{950B772F-7DF2-40C3-9635-ABBD4984B720}">
      <dgm:prSet phldrT="[Text]" custT="1"/>
      <dgm:spPr/>
      <dgm:t>
        <a:bodyPr/>
        <a:lstStyle/>
        <a:p>
          <a:r>
            <a:rPr lang="en-US" sz="1800" dirty="0"/>
            <a:t>Modernization Strategy Development</a:t>
          </a:r>
        </a:p>
      </dgm:t>
    </dgm:pt>
    <dgm:pt modelId="{DB70EB7C-19C0-4EAA-8798-23178A6AC947}" type="parTrans" cxnId="{4275ABA3-4E0F-46CE-9F2D-17252B14F715}">
      <dgm:prSet/>
      <dgm:spPr/>
      <dgm:t>
        <a:bodyPr/>
        <a:lstStyle/>
        <a:p>
          <a:endParaRPr lang="en-US"/>
        </a:p>
      </dgm:t>
    </dgm:pt>
    <dgm:pt modelId="{D484750E-4C54-4F44-B4DD-AD40AAE08114}" type="sibTrans" cxnId="{4275ABA3-4E0F-46CE-9F2D-17252B14F715}">
      <dgm:prSet/>
      <dgm:spPr/>
      <dgm:t>
        <a:bodyPr/>
        <a:lstStyle/>
        <a:p>
          <a:endParaRPr lang="en-US"/>
        </a:p>
      </dgm:t>
    </dgm:pt>
    <dgm:pt modelId="{C068DBFE-7E01-4398-9073-2198484BF225}">
      <dgm:prSet phldrT="[Text]" custT="1"/>
      <dgm:spPr/>
      <dgm:t>
        <a:bodyPr/>
        <a:lstStyle/>
        <a:p>
          <a:r>
            <a:rPr lang="en-US" sz="1800" dirty="0"/>
            <a:t>Identification and Screening of Modernization Technology Candidates</a:t>
          </a:r>
        </a:p>
      </dgm:t>
    </dgm:pt>
    <dgm:pt modelId="{9892989D-14CD-450B-9912-F7E0EA4EB42A}" type="parTrans" cxnId="{E0D306FF-6849-4D16-8EC5-EE1F11633E45}">
      <dgm:prSet/>
      <dgm:spPr/>
      <dgm:t>
        <a:bodyPr/>
        <a:lstStyle/>
        <a:p>
          <a:endParaRPr lang="en-US"/>
        </a:p>
      </dgm:t>
    </dgm:pt>
    <dgm:pt modelId="{67817E7C-72EF-4AE1-BECD-745CEB09B73E}" type="sibTrans" cxnId="{E0D306FF-6849-4D16-8EC5-EE1F11633E45}">
      <dgm:prSet/>
      <dgm:spPr/>
      <dgm:t>
        <a:bodyPr/>
        <a:lstStyle/>
        <a:p>
          <a:endParaRPr lang="en-US"/>
        </a:p>
      </dgm:t>
    </dgm:pt>
    <dgm:pt modelId="{70F95FD2-ADA5-4E90-9CE1-C9EB04C632E4}">
      <dgm:prSet phldrT="[Text]" custT="1"/>
      <dgm:spPr/>
      <dgm:t>
        <a:bodyPr/>
        <a:lstStyle/>
        <a:p>
          <a:r>
            <a:rPr lang="en-US" sz="1800" dirty="0"/>
            <a:t>Business Case Evaluations on Modernization Technologies</a:t>
          </a:r>
        </a:p>
      </dgm:t>
    </dgm:pt>
    <dgm:pt modelId="{D2E89A4F-7196-401A-8260-83912CCE6365}" type="parTrans" cxnId="{9486CD13-46AD-4F9E-8ED9-9C6A762AB072}">
      <dgm:prSet/>
      <dgm:spPr/>
      <dgm:t>
        <a:bodyPr/>
        <a:lstStyle/>
        <a:p>
          <a:endParaRPr lang="en-US"/>
        </a:p>
      </dgm:t>
    </dgm:pt>
    <dgm:pt modelId="{49A3C079-04FC-4C98-A122-7DC3715E8F8B}" type="sibTrans" cxnId="{9486CD13-46AD-4F9E-8ED9-9C6A762AB072}">
      <dgm:prSet/>
      <dgm:spPr/>
      <dgm:t>
        <a:bodyPr/>
        <a:lstStyle/>
        <a:p>
          <a:endParaRPr lang="en-US"/>
        </a:p>
      </dgm:t>
    </dgm:pt>
    <dgm:pt modelId="{CD168A1C-E8CA-4D2D-8853-56B5148EB7C0}">
      <dgm:prSet phldrT="[Text]" custT="1"/>
      <dgm:spPr/>
      <dgm:t>
        <a:bodyPr/>
        <a:lstStyle/>
        <a:p>
          <a:r>
            <a:rPr lang="en-US" sz="1800" dirty="0"/>
            <a:t>Additional Research Projects</a:t>
          </a:r>
        </a:p>
      </dgm:t>
    </dgm:pt>
    <dgm:pt modelId="{F16AC9C3-A5FB-41D0-880D-1BA9C0754257}" type="parTrans" cxnId="{E9BD62A0-46FF-4489-83E6-DC00BF5BD4ED}">
      <dgm:prSet/>
      <dgm:spPr/>
      <dgm:t>
        <a:bodyPr/>
        <a:lstStyle/>
        <a:p>
          <a:endParaRPr lang="en-US"/>
        </a:p>
      </dgm:t>
    </dgm:pt>
    <dgm:pt modelId="{A8A55F96-5955-49C8-984A-B4EFE6E4B1CC}" type="sibTrans" cxnId="{E9BD62A0-46FF-4489-83E6-DC00BF5BD4ED}">
      <dgm:prSet/>
      <dgm:spPr/>
      <dgm:t>
        <a:bodyPr/>
        <a:lstStyle/>
        <a:p>
          <a:endParaRPr lang="en-US"/>
        </a:p>
      </dgm:t>
    </dgm:pt>
    <dgm:pt modelId="{EB5C6409-7C86-114F-9451-C99C0B11F7CC}">
      <dgm:prSet phldrT="[Text]" custT="1"/>
      <dgm:spPr/>
      <dgm:t>
        <a:bodyPr/>
        <a:lstStyle/>
        <a:p>
          <a:r>
            <a:rPr lang="en-US" sz="1800" dirty="0"/>
            <a:t>Digital Transformation Research Initiative (DXRI) </a:t>
          </a:r>
          <a:r>
            <a:rPr lang="en-US" sz="1800" b="1" dirty="0"/>
            <a:t>Supplemental Project</a:t>
          </a:r>
          <a:endParaRPr lang="en-US" sz="1800" dirty="0"/>
        </a:p>
      </dgm:t>
    </dgm:pt>
    <dgm:pt modelId="{D88CC3C8-24D5-354E-844B-DE1B485C94D9}" type="parTrans" cxnId="{5C783F55-AAC7-9746-B6CB-BAE3977F1A7C}">
      <dgm:prSet/>
      <dgm:spPr/>
      <dgm:t>
        <a:bodyPr/>
        <a:lstStyle/>
        <a:p>
          <a:endParaRPr lang="en-US"/>
        </a:p>
      </dgm:t>
    </dgm:pt>
    <dgm:pt modelId="{AF630FE8-3F20-4D49-A6E3-41C6144A53D4}" type="sibTrans" cxnId="{5C783F55-AAC7-9746-B6CB-BAE3977F1A7C}">
      <dgm:prSet/>
      <dgm:spPr/>
      <dgm:t>
        <a:bodyPr/>
        <a:lstStyle/>
        <a:p>
          <a:endParaRPr lang="en-US"/>
        </a:p>
      </dgm:t>
    </dgm:pt>
    <dgm:pt modelId="{FDC98867-4805-8E4F-B6F3-5F68DF8596F0}">
      <dgm:prSet/>
      <dgm:spPr/>
      <dgm:t>
        <a:bodyPr/>
        <a:lstStyle/>
        <a:p>
          <a:r>
            <a:rPr lang="en-US" sz="1800" dirty="0"/>
            <a:t>Strategy and guidance; focus enabling technologies, people, process, and data
Holistic approach for implementation of DX applications
Forum to bring together </a:t>
          </a:r>
          <a:r>
            <a:rPr lang="en-US" sz="1800" dirty="0" err="1"/>
            <a:t>subjec</a:t>
          </a:r>
          <a:r>
            <a:rPr lang="en-US" sz="1800" dirty="0"/>
            <a:t> matter experts across disciplines</a:t>
          </a:r>
        </a:p>
      </dgm:t>
    </dgm:pt>
    <dgm:pt modelId="{D3C494AF-5C98-2D42-AF51-43C114772743}" type="parTrans" cxnId="{2D7A0A6D-95A4-0F45-B665-238D9ABE54F0}">
      <dgm:prSet/>
      <dgm:spPr/>
      <dgm:t>
        <a:bodyPr/>
        <a:lstStyle/>
        <a:p>
          <a:endParaRPr lang="en-US"/>
        </a:p>
      </dgm:t>
    </dgm:pt>
    <dgm:pt modelId="{AB699100-5DD2-A345-844F-8839A003DFEE}" type="sibTrans" cxnId="{2D7A0A6D-95A4-0F45-B665-238D9ABE54F0}">
      <dgm:prSet/>
      <dgm:spPr/>
      <dgm:t>
        <a:bodyPr/>
        <a:lstStyle/>
        <a:p>
          <a:endParaRPr lang="en-US"/>
        </a:p>
      </dgm:t>
    </dgm:pt>
    <dgm:pt modelId="{DA540AFE-183A-4434-A2BE-AED982A76B9B}" type="pres">
      <dgm:prSet presAssocID="{AB1560C4-90FB-4C65-A134-BEF9B38FE575}" presName="Name0" presStyleCnt="0">
        <dgm:presLayoutVars>
          <dgm:chMax val="7"/>
          <dgm:chPref val="7"/>
          <dgm:dir/>
        </dgm:presLayoutVars>
      </dgm:prSet>
      <dgm:spPr/>
    </dgm:pt>
    <dgm:pt modelId="{155980BF-D665-488B-9FF2-720DD2228C2B}" type="pres">
      <dgm:prSet presAssocID="{AB1560C4-90FB-4C65-A134-BEF9B38FE575}" presName="Name1" presStyleCnt="0"/>
      <dgm:spPr/>
    </dgm:pt>
    <dgm:pt modelId="{057575F1-6E57-4E4C-AE2F-A54FE28003B1}" type="pres">
      <dgm:prSet presAssocID="{AB1560C4-90FB-4C65-A134-BEF9B38FE575}" presName="cycle" presStyleCnt="0"/>
      <dgm:spPr/>
    </dgm:pt>
    <dgm:pt modelId="{47FCBB07-27DC-4793-9D30-8B5C55E673A1}" type="pres">
      <dgm:prSet presAssocID="{AB1560C4-90FB-4C65-A134-BEF9B38FE575}" presName="srcNode" presStyleLbl="node1" presStyleIdx="0" presStyleCnt="4"/>
      <dgm:spPr/>
    </dgm:pt>
    <dgm:pt modelId="{5694AAC2-ED8E-4241-A863-6CDE1A4FEABC}" type="pres">
      <dgm:prSet presAssocID="{AB1560C4-90FB-4C65-A134-BEF9B38FE575}" presName="conn" presStyleLbl="parChTrans1D2" presStyleIdx="0" presStyleCnt="1"/>
      <dgm:spPr/>
    </dgm:pt>
    <dgm:pt modelId="{08D18248-7A10-4796-9374-49C07E4EA994}" type="pres">
      <dgm:prSet presAssocID="{AB1560C4-90FB-4C65-A134-BEF9B38FE575}" presName="extraNode" presStyleLbl="node1" presStyleIdx="0" presStyleCnt="4"/>
      <dgm:spPr/>
    </dgm:pt>
    <dgm:pt modelId="{735CDB7B-CB4B-4BF4-B6AA-1D7E7AED6ED8}" type="pres">
      <dgm:prSet presAssocID="{AB1560C4-90FB-4C65-A134-BEF9B38FE575}" presName="dstNode" presStyleLbl="node1" presStyleIdx="0" presStyleCnt="4"/>
      <dgm:spPr/>
    </dgm:pt>
    <dgm:pt modelId="{57E43AAE-7791-4A4A-B349-D42524EAB5DD}" type="pres">
      <dgm:prSet presAssocID="{B54B46FA-272C-4AA5-A612-6DA21124AB05}" presName="text_1" presStyleLbl="node1" presStyleIdx="0" presStyleCnt="4" custScaleY="139299">
        <dgm:presLayoutVars>
          <dgm:bulletEnabled val="1"/>
        </dgm:presLayoutVars>
      </dgm:prSet>
      <dgm:spPr/>
    </dgm:pt>
    <dgm:pt modelId="{E218085F-7DC1-4720-AD27-085D405242C1}" type="pres">
      <dgm:prSet presAssocID="{B54B46FA-272C-4AA5-A612-6DA21124AB05}" presName="accent_1" presStyleCnt="0"/>
      <dgm:spPr/>
    </dgm:pt>
    <dgm:pt modelId="{4BFEE35E-38ED-4001-BA6E-42876B724C7C}" type="pres">
      <dgm:prSet presAssocID="{B54B46FA-272C-4AA5-A612-6DA21124AB05}" presName="accentRepeatNode" presStyleLbl="solidFgAcc1" presStyleIdx="0" presStyleCnt="4"/>
      <dgm:spPr>
        <a:blipFill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</dgm:spPr>
    </dgm:pt>
    <dgm:pt modelId="{00066D51-6310-4F38-BBEE-255F8B9019E5}" type="pres">
      <dgm:prSet presAssocID="{2CD1D9BD-022B-4E00-8E94-DE3BBD788220}" presName="text_2" presStyleLbl="node1" presStyleIdx="1" presStyleCnt="4" custScaleY="149096">
        <dgm:presLayoutVars>
          <dgm:bulletEnabled val="1"/>
        </dgm:presLayoutVars>
      </dgm:prSet>
      <dgm:spPr/>
    </dgm:pt>
    <dgm:pt modelId="{F784D352-15D6-4483-9328-6FB4FE946385}" type="pres">
      <dgm:prSet presAssocID="{2CD1D9BD-022B-4E00-8E94-DE3BBD788220}" presName="accent_2" presStyleCnt="0"/>
      <dgm:spPr/>
    </dgm:pt>
    <dgm:pt modelId="{98DB5E55-05D3-4879-B787-FCB90A4197ED}" type="pres">
      <dgm:prSet presAssocID="{2CD1D9BD-022B-4E00-8E94-DE3BBD788220}" presName="accentRepeatNode" presStyleLbl="solidFgAcc1" presStyleIdx="1" presStyleCnt="4"/>
      <dgm:spPr>
        <a:blipFill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</dgm:spPr>
    </dgm:pt>
    <dgm:pt modelId="{21478D60-55A5-464C-9A7C-D577766F2077}" type="pres">
      <dgm:prSet presAssocID="{EB5C6409-7C86-114F-9451-C99C0B11F7CC}" presName="text_3" presStyleLbl="node1" presStyleIdx="2" presStyleCnt="4" custScaleY="138562">
        <dgm:presLayoutVars>
          <dgm:bulletEnabled val="1"/>
        </dgm:presLayoutVars>
      </dgm:prSet>
      <dgm:spPr/>
    </dgm:pt>
    <dgm:pt modelId="{3D50F569-F807-0E4A-9BED-955026C8531F}" type="pres">
      <dgm:prSet presAssocID="{EB5C6409-7C86-114F-9451-C99C0B11F7CC}" presName="accent_3" presStyleCnt="0"/>
      <dgm:spPr/>
    </dgm:pt>
    <dgm:pt modelId="{74486E64-AF76-144E-8D0D-E138CA2C038C}" type="pres">
      <dgm:prSet presAssocID="{EB5C6409-7C86-114F-9451-C99C0B11F7CC}" presName="accentRepeatNode" presStyleLbl="solidFgAcc1" presStyleIdx="2" presStyleCnt="4"/>
      <dgm:spPr/>
    </dgm:pt>
    <dgm:pt modelId="{46911E24-6F04-114B-AD8B-BBC5282DE826}" type="pres">
      <dgm:prSet presAssocID="{14E43E9F-F24B-4BF6-A84F-549323118B19}" presName="text_4" presStyleLbl="node1" presStyleIdx="3" presStyleCnt="4" custScaleY="140804">
        <dgm:presLayoutVars>
          <dgm:bulletEnabled val="1"/>
        </dgm:presLayoutVars>
      </dgm:prSet>
      <dgm:spPr/>
    </dgm:pt>
    <dgm:pt modelId="{E1ACDA73-4CDF-B84A-9AF1-C614205C2B7E}" type="pres">
      <dgm:prSet presAssocID="{14E43E9F-F24B-4BF6-A84F-549323118B19}" presName="accent_4" presStyleCnt="0"/>
      <dgm:spPr/>
    </dgm:pt>
    <dgm:pt modelId="{59E62A5B-9D1D-4B5D-A4D5-0D9A80A625AF}" type="pres">
      <dgm:prSet presAssocID="{14E43E9F-F24B-4BF6-A84F-549323118B19}" presName="accentRepeatNode" presStyleLbl="solidFgAcc1" presStyleIdx="3" presStyleCnt="4"/>
      <dgm:spPr>
        <a:blipFill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D858F001-8789-49F7-862C-C29BD886F220}" type="presOf" srcId="{1AA44BC6-7AC3-4F59-9E44-FFBC4EAAE6FD}" destId="{5694AAC2-ED8E-4241-A863-6CDE1A4FEABC}" srcOrd="0" destOrd="0" presId="urn:microsoft.com/office/officeart/2008/layout/VerticalCurvedList"/>
    <dgm:cxn modelId="{9486CD13-46AD-4F9E-8ED9-9C6A762AB072}" srcId="{14E43E9F-F24B-4BF6-A84F-549323118B19}" destId="{70F95FD2-ADA5-4E90-9CE1-C9EB04C632E4}" srcOrd="2" destOrd="0" parTransId="{D2E89A4F-7196-401A-8260-83912CCE6365}" sibTransId="{49A3C079-04FC-4C98-A122-7DC3715E8F8B}"/>
    <dgm:cxn modelId="{426D9F2D-39AE-49E8-A274-7F2F49AB2F90}" type="presOf" srcId="{AB1560C4-90FB-4C65-A134-BEF9B38FE575}" destId="{DA540AFE-183A-4434-A2BE-AED982A76B9B}" srcOrd="0" destOrd="0" presId="urn:microsoft.com/office/officeart/2008/layout/VerticalCurvedList"/>
    <dgm:cxn modelId="{1F9B8D32-59E1-4B95-9916-DA77F36F0FC5}" srcId="{AB1560C4-90FB-4C65-A134-BEF9B38FE575}" destId="{14E43E9F-F24B-4BF6-A84F-549323118B19}" srcOrd="3" destOrd="0" parTransId="{4D1548E8-7649-41F4-8F38-BA3AC678C685}" sibTransId="{812861A3-21A9-4CA0-AD92-35E4FEFE782B}"/>
    <dgm:cxn modelId="{91FCFA34-2437-4722-8350-7A32074BB3D1}" type="presOf" srcId="{18FBD325-699F-49C3-B828-2E1FBD2C44BB}" destId="{00066D51-6310-4F38-BBEE-255F8B9019E5}" srcOrd="0" destOrd="1" presId="urn:microsoft.com/office/officeart/2008/layout/VerticalCurvedList"/>
    <dgm:cxn modelId="{23867336-DC2E-E54A-9EC5-6F56BA008BBD}" type="presOf" srcId="{EB5C6409-7C86-114F-9451-C99C0B11F7CC}" destId="{21478D60-55A5-464C-9A7C-D577766F2077}" srcOrd="0" destOrd="0" presId="urn:microsoft.com/office/officeart/2008/layout/VerticalCurvedList"/>
    <dgm:cxn modelId="{CF6D3E3C-21AF-FE4B-8AA0-E43887334326}" type="presOf" srcId="{70F95FD2-ADA5-4E90-9CE1-C9EB04C632E4}" destId="{46911E24-6F04-114B-AD8B-BBC5282DE826}" srcOrd="0" destOrd="3" presId="urn:microsoft.com/office/officeart/2008/layout/VerticalCurvedList"/>
    <dgm:cxn modelId="{ED3CBB3D-276C-4423-BD76-8F835C4D226F}" srcId="{AB1560C4-90FB-4C65-A134-BEF9B38FE575}" destId="{B54B46FA-272C-4AA5-A612-6DA21124AB05}" srcOrd="0" destOrd="0" parTransId="{624FC74D-8C0F-461E-B353-08ECCA99A58E}" sibTransId="{445A3351-671B-4030-BEC9-E332FBB23424}"/>
    <dgm:cxn modelId="{5C783F55-AAC7-9746-B6CB-BAE3977F1A7C}" srcId="{AB1560C4-90FB-4C65-A134-BEF9B38FE575}" destId="{EB5C6409-7C86-114F-9451-C99C0B11F7CC}" srcOrd="2" destOrd="0" parTransId="{D88CC3C8-24D5-354E-844B-DE1B485C94D9}" sibTransId="{AF630FE8-3F20-4D49-A6E3-41C6144A53D4}"/>
    <dgm:cxn modelId="{A0BCA558-38E4-1841-99F1-5E30B09020ED}" type="presOf" srcId="{950B772F-7DF2-40C3-9635-ABBD4984B720}" destId="{46911E24-6F04-114B-AD8B-BBC5282DE826}" srcOrd="0" destOrd="1" presId="urn:microsoft.com/office/officeart/2008/layout/VerticalCurvedList"/>
    <dgm:cxn modelId="{84C1DC63-839E-A049-A5A6-696A01E83B40}" type="presOf" srcId="{C068DBFE-7E01-4398-9073-2198484BF225}" destId="{46911E24-6F04-114B-AD8B-BBC5282DE826}" srcOrd="0" destOrd="2" presId="urn:microsoft.com/office/officeart/2008/layout/VerticalCurvedList"/>
    <dgm:cxn modelId="{2D7A0A6D-95A4-0F45-B665-238D9ABE54F0}" srcId="{EB5C6409-7C86-114F-9451-C99C0B11F7CC}" destId="{FDC98867-4805-8E4F-B6F3-5F68DF8596F0}" srcOrd="0" destOrd="0" parTransId="{D3C494AF-5C98-2D42-AF51-43C114772743}" sibTransId="{AB699100-5DD2-A345-844F-8839A003DFEE}"/>
    <dgm:cxn modelId="{9367186E-B487-4216-AFFF-2794B3024805}" srcId="{2CD1D9BD-022B-4E00-8E94-DE3BBD788220}" destId="{18FBD325-699F-49C3-B828-2E1FBD2C44BB}" srcOrd="0" destOrd="0" parTransId="{E9D8227D-903C-4D64-A0F6-710BECA9BF7B}" sibTransId="{35D91FE4-9E46-49CB-B800-E86187191E07}"/>
    <dgm:cxn modelId="{9CCEE07E-9C0C-4F15-BBB1-DCEB9C3B28E7}" srcId="{B54B46FA-272C-4AA5-A612-6DA21124AB05}" destId="{6B0CDC1E-7F9B-4F32-AE1C-E1A3C046E9BD}" srcOrd="0" destOrd="0" parTransId="{9CCB140D-2FC1-4793-AD17-E9133BEAA270}" sibTransId="{1AA44BC6-7AC3-4F59-9E44-FFBC4EAAE6FD}"/>
    <dgm:cxn modelId="{0881AE80-B292-C34E-A5FB-AA2271F4F06F}" type="presOf" srcId="{14E43E9F-F24B-4BF6-A84F-549323118B19}" destId="{46911E24-6F04-114B-AD8B-BBC5282DE826}" srcOrd="0" destOrd="0" presId="urn:microsoft.com/office/officeart/2008/layout/VerticalCurvedList"/>
    <dgm:cxn modelId="{6124FF83-F35A-40BE-90DF-FCA8976880C4}" type="presOf" srcId="{D1576B98-78B2-490F-9866-B2581066AA28}" destId="{57E43AAE-7791-4A4A-B349-D42524EAB5DD}" srcOrd="0" destOrd="2" presId="urn:microsoft.com/office/officeart/2008/layout/VerticalCurvedList"/>
    <dgm:cxn modelId="{8B1E0385-6604-4AF9-AA0C-1947496C055F}" srcId="{AB1560C4-90FB-4C65-A134-BEF9B38FE575}" destId="{2CD1D9BD-022B-4E00-8E94-DE3BBD788220}" srcOrd="1" destOrd="0" parTransId="{98375F4F-FF05-4C63-AE35-D94C77244128}" sibTransId="{877AE43C-1F74-409A-93BA-04B1B3E32F2E}"/>
    <dgm:cxn modelId="{F42B498A-A8E8-4631-9C41-79E7F4A709C9}" srcId="{B54B46FA-272C-4AA5-A612-6DA21124AB05}" destId="{D1576B98-78B2-490F-9866-B2581066AA28}" srcOrd="1" destOrd="0" parTransId="{2081AF81-59B8-44F8-904D-399BDF521561}" sibTransId="{8CEFB37C-EFAF-46DB-B14E-A84E0CA20A19}"/>
    <dgm:cxn modelId="{F5F0E29D-17E3-4BF5-B1D2-0ECBFB0FA7C4}" type="presOf" srcId="{B54B46FA-272C-4AA5-A612-6DA21124AB05}" destId="{57E43AAE-7791-4A4A-B349-D42524EAB5DD}" srcOrd="0" destOrd="0" presId="urn:microsoft.com/office/officeart/2008/layout/VerticalCurvedList"/>
    <dgm:cxn modelId="{E9BD62A0-46FF-4489-83E6-DC00BF5BD4ED}" srcId="{2CD1D9BD-022B-4E00-8E94-DE3BBD788220}" destId="{CD168A1C-E8CA-4D2D-8853-56B5148EB7C0}" srcOrd="2" destOrd="0" parTransId="{F16AC9C3-A5FB-41D0-880D-1BA9C0754257}" sibTransId="{A8A55F96-5955-49C8-984A-B4EFE6E4B1CC}"/>
    <dgm:cxn modelId="{4275ABA3-4E0F-46CE-9F2D-17252B14F715}" srcId="{14E43E9F-F24B-4BF6-A84F-549323118B19}" destId="{950B772F-7DF2-40C3-9635-ABBD4984B720}" srcOrd="0" destOrd="0" parTransId="{DB70EB7C-19C0-4EAA-8798-23178A6AC947}" sibTransId="{D484750E-4C54-4F44-B4DD-AD40AAE08114}"/>
    <dgm:cxn modelId="{1A19B8A6-3C3C-4EC6-9D56-36F5BE68A090}" type="presOf" srcId="{D8ABBA24-88D1-48BF-9076-615824540A70}" destId="{00066D51-6310-4F38-BBEE-255F8B9019E5}" srcOrd="0" destOrd="2" presId="urn:microsoft.com/office/officeart/2008/layout/VerticalCurvedList"/>
    <dgm:cxn modelId="{AB0094A8-B815-4433-8D9B-60A3444661AE}" srcId="{2CD1D9BD-022B-4E00-8E94-DE3BBD788220}" destId="{D8ABBA24-88D1-48BF-9076-615824540A70}" srcOrd="1" destOrd="0" parTransId="{E05C4290-C289-466B-86C4-761D1E898104}" sibTransId="{C7FAC445-C9E0-4E68-9920-71ABF2477998}"/>
    <dgm:cxn modelId="{0D17CCBA-60A1-4C39-AF5C-9EC1A978A472}" type="presOf" srcId="{CD168A1C-E8CA-4D2D-8853-56B5148EB7C0}" destId="{00066D51-6310-4F38-BBEE-255F8B9019E5}" srcOrd="0" destOrd="3" presId="urn:microsoft.com/office/officeart/2008/layout/VerticalCurvedList"/>
    <dgm:cxn modelId="{82A4FDC2-FC86-4B68-AFDB-2E6D9EFF4928}" type="presOf" srcId="{EA3A5735-7723-4A1F-B851-58FBFFC391D7}" destId="{57E43AAE-7791-4A4A-B349-D42524EAB5DD}" srcOrd="0" destOrd="3" presId="urn:microsoft.com/office/officeart/2008/layout/VerticalCurvedList"/>
    <dgm:cxn modelId="{65A028D4-03F9-4C00-A9C1-2D09C0D3925D}" type="presOf" srcId="{6B0CDC1E-7F9B-4F32-AE1C-E1A3C046E9BD}" destId="{57E43AAE-7791-4A4A-B349-D42524EAB5DD}" srcOrd="0" destOrd="1" presId="urn:microsoft.com/office/officeart/2008/layout/VerticalCurvedList"/>
    <dgm:cxn modelId="{D681FDD4-8677-1A49-AEDA-DDD14DA6B598}" type="presOf" srcId="{FDC98867-4805-8E4F-B6F3-5F68DF8596F0}" destId="{21478D60-55A5-464C-9A7C-D577766F2077}" srcOrd="0" destOrd="1" presId="urn:microsoft.com/office/officeart/2008/layout/VerticalCurvedList"/>
    <dgm:cxn modelId="{D8F8CFE0-2324-49E3-AB9F-AD5E418360C0}" srcId="{B54B46FA-272C-4AA5-A612-6DA21124AB05}" destId="{EA3A5735-7723-4A1F-B851-58FBFFC391D7}" srcOrd="2" destOrd="0" parTransId="{3CEA2033-BBE8-4F0A-9481-F7A0A9E99BD8}" sibTransId="{D5C5F02F-4719-4EDD-9EA4-A5F761FD7D65}"/>
    <dgm:cxn modelId="{FEC3A6F3-A194-4EB2-B9B2-D481B4C1FE59}" type="presOf" srcId="{2CD1D9BD-022B-4E00-8E94-DE3BBD788220}" destId="{00066D51-6310-4F38-BBEE-255F8B9019E5}" srcOrd="0" destOrd="0" presId="urn:microsoft.com/office/officeart/2008/layout/VerticalCurvedList"/>
    <dgm:cxn modelId="{E0D306FF-6849-4D16-8EC5-EE1F11633E45}" srcId="{14E43E9F-F24B-4BF6-A84F-549323118B19}" destId="{C068DBFE-7E01-4398-9073-2198484BF225}" srcOrd="1" destOrd="0" parTransId="{9892989D-14CD-450B-9912-F7E0EA4EB42A}" sibTransId="{67817E7C-72EF-4AE1-BECD-745CEB09B73E}"/>
    <dgm:cxn modelId="{E5ACB277-6F39-4255-B24E-B13060C63907}" type="presParOf" srcId="{DA540AFE-183A-4434-A2BE-AED982A76B9B}" destId="{155980BF-D665-488B-9FF2-720DD2228C2B}" srcOrd="0" destOrd="0" presId="urn:microsoft.com/office/officeart/2008/layout/VerticalCurvedList"/>
    <dgm:cxn modelId="{DB0E94B7-E67B-4E21-896E-F2045EF76FFA}" type="presParOf" srcId="{155980BF-D665-488B-9FF2-720DD2228C2B}" destId="{057575F1-6E57-4E4C-AE2F-A54FE28003B1}" srcOrd="0" destOrd="0" presId="urn:microsoft.com/office/officeart/2008/layout/VerticalCurvedList"/>
    <dgm:cxn modelId="{AB188003-4C6C-45DB-9971-63F8A4F6C3D5}" type="presParOf" srcId="{057575F1-6E57-4E4C-AE2F-A54FE28003B1}" destId="{47FCBB07-27DC-4793-9D30-8B5C55E673A1}" srcOrd="0" destOrd="0" presId="urn:microsoft.com/office/officeart/2008/layout/VerticalCurvedList"/>
    <dgm:cxn modelId="{B5C19573-6900-4432-9404-31BEAF03BDF6}" type="presParOf" srcId="{057575F1-6E57-4E4C-AE2F-A54FE28003B1}" destId="{5694AAC2-ED8E-4241-A863-6CDE1A4FEABC}" srcOrd="1" destOrd="0" presId="urn:microsoft.com/office/officeart/2008/layout/VerticalCurvedList"/>
    <dgm:cxn modelId="{22A5B62D-497B-46C8-905B-6F279DC6AB29}" type="presParOf" srcId="{057575F1-6E57-4E4C-AE2F-A54FE28003B1}" destId="{08D18248-7A10-4796-9374-49C07E4EA994}" srcOrd="2" destOrd="0" presId="urn:microsoft.com/office/officeart/2008/layout/VerticalCurvedList"/>
    <dgm:cxn modelId="{50FA05B4-CF91-4E20-A780-08A4772E6237}" type="presParOf" srcId="{057575F1-6E57-4E4C-AE2F-A54FE28003B1}" destId="{735CDB7B-CB4B-4BF4-B6AA-1D7E7AED6ED8}" srcOrd="3" destOrd="0" presId="urn:microsoft.com/office/officeart/2008/layout/VerticalCurvedList"/>
    <dgm:cxn modelId="{1CD99206-0096-4B84-8D19-EDE662E63F24}" type="presParOf" srcId="{155980BF-D665-488B-9FF2-720DD2228C2B}" destId="{57E43AAE-7791-4A4A-B349-D42524EAB5DD}" srcOrd="1" destOrd="0" presId="urn:microsoft.com/office/officeart/2008/layout/VerticalCurvedList"/>
    <dgm:cxn modelId="{DC36C53C-E8C5-472C-ABEF-E011FF61FB75}" type="presParOf" srcId="{155980BF-D665-488B-9FF2-720DD2228C2B}" destId="{E218085F-7DC1-4720-AD27-085D405242C1}" srcOrd="2" destOrd="0" presId="urn:microsoft.com/office/officeart/2008/layout/VerticalCurvedList"/>
    <dgm:cxn modelId="{6456C992-11B9-4FFD-B900-5C64BBBC54D6}" type="presParOf" srcId="{E218085F-7DC1-4720-AD27-085D405242C1}" destId="{4BFEE35E-38ED-4001-BA6E-42876B724C7C}" srcOrd="0" destOrd="0" presId="urn:microsoft.com/office/officeart/2008/layout/VerticalCurvedList"/>
    <dgm:cxn modelId="{89D9122F-DEE5-44B3-BE94-D36E60EFC87A}" type="presParOf" srcId="{155980BF-D665-488B-9FF2-720DD2228C2B}" destId="{00066D51-6310-4F38-BBEE-255F8B9019E5}" srcOrd="3" destOrd="0" presId="urn:microsoft.com/office/officeart/2008/layout/VerticalCurvedList"/>
    <dgm:cxn modelId="{C78DBEFE-E6E2-49D6-8D6A-07EDC366F4A1}" type="presParOf" srcId="{155980BF-D665-488B-9FF2-720DD2228C2B}" destId="{F784D352-15D6-4483-9328-6FB4FE946385}" srcOrd="4" destOrd="0" presId="urn:microsoft.com/office/officeart/2008/layout/VerticalCurvedList"/>
    <dgm:cxn modelId="{52422A2D-B489-42E0-BD32-BBD9C442DE82}" type="presParOf" srcId="{F784D352-15D6-4483-9328-6FB4FE946385}" destId="{98DB5E55-05D3-4879-B787-FCB90A4197ED}" srcOrd="0" destOrd="0" presId="urn:microsoft.com/office/officeart/2008/layout/VerticalCurvedList"/>
    <dgm:cxn modelId="{F12AF370-6AD5-444A-B228-80B5178BDC13}" type="presParOf" srcId="{155980BF-D665-488B-9FF2-720DD2228C2B}" destId="{21478D60-55A5-464C-9A7C-D577766F2077}" srcOrd="5" destOrd="0" presId="urn:microsoft.com/office/officeart/2008/layout/VerticalCurvedList"/>
    <dgm:cxn modelId="{27DDAC0E-2CBB-4F4C-BBE6-FE11E53B9701}" type="presParOf" srcId="{155980BF-D665-488B-9FF2-720DD2228C2B}" destId="{3D50F569-F807-0E4A-9BED-955026C8531F}" srcOrd="6" destOrd="0" presId="urn:microsoft.com/office/officeart/2008/layout/VerticalCurvedList"/>
    <dgm:cxn modelId="{71543DF4-0175-0140-B9C5-26FF2CF47587}" type="presParOf" srcId="{3D50F569-F807-0E4A-9BED-955026C8531F}" destId="{74486E64-AF76-144E-8D0D-E138CA2C038C}" srcOrd="0" destOrd="0" presId="urn:microsoft.com/office/officeart/2008/layout/VerticalCurvedList"/>
    <dgm:cxn modelId="{91B51EE9-789C-404B-97F1-C3F767A32B69}" type="presParOf" srcId="{155980BF-D665-488B-9FF2-720DD2228C2B}" destId="{46911E24-6F04-114B-AD8B-BBC5282DE826}" srcOrd="7" destOrd="0" presId="urn:microsoft.com/office/officeart/2008/layout/VerticalCurvedList"/>
    <dgm:cxn modelId="{7F2D62A2-B46B-F44E-A94F-ACA9D2EE99B9}" type="presParOf" srcId="{155980BF-D665-488B-9FF2-720DD2228C2B}" destId="{E1ACDA73-4CDF-B84A-9AF1-C614205C2B7E}" srcOrd="8" destOrd="0" presId="urn:microsoft.com/office/officeart/2008/layout/VerticalCurvedList"/>
    <dgm:cxn modelId="{21698940-4BA4-D940-9380-7EB2F91488B6}" type="presParOf" srcId="{E1ACDA73-4CDF-B84A-9AF1-C614205C2B7E}" destId="{59E62A5B-9D1D-4B5D-A4D5-0D9A80A625AF}" srcOrd="0" destOrd="0" presId="urn:microsoft.com/office/officeart/2008/layout/VerticalCurvedList"/>
  </dgm:cxnLst>
  <dgm:bg>
    <a:effectLst>
      <a:glow rad="114300">
        <a:schemeClr val="accent1"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4AAC2-ED8E-4241-A863-6CDE1A4FEABC}">
      <dsp:nvSpPr>
        <dsp:cNvPr id="0" name=""/>
        <dsp:cNvSpPr/>
      </dsp:nvSpPr>
      <dsp:spPr>
        <a:xfrm>
          <a:off x="-6573154" y="-1005240"/>
          <a:ext cx="7823509" cy="7823509"/>
        </a:xfrm>
        <a:prstGeom prst="blockArc">
          <a:avLst>
            <a:gd name="adj1" fmla="val 18900000"/>
            <a:gd name="adj2" fmla="val 2700000"/>
            <a:gd name="adj3" fmla="val 27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E43AAE-7791-4A4A-B349-D42524EAB5DD}">
      <dsp:nvSpPr>
        <dsp:cNvPr id="0" name=""/>
        <dsp:cNvSpPr/>
      </dsp:nvSpPr>
      <dsp:spPr>
        <a:xfrm>
          <a:off x="654281" y="271184"/>
          <a:ext cx="9942479" cy="12457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9832" tIns="45720" rIns="45720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Plant Modernization Base Program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Base Research Projects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Member Workshops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BCAM/MTA Generation</a:t>
          </a:r>
        </a:p>
      </dsp:txBody>
      <dsp:txXfrm>
        <a:off x="654281" y="271184"/>
        <a:ext cx="9942479" cy="1245717"/>
      </dsp:txXfrm>
    </dsp:sp>
    <dsp:sp modelId="{4BFEE35E-38ED-4001-BA6E-42876B724C7C}">
      <dsp:nvSpPr>
        <dsp:cNvPr id="0" name=""/>
        <dsp:cNvSpPr/>
      </dsp:nvSpPr>
      <dsp:spPr>
        <a:xfrm>
          <a:off x="95358" y="335121"/>
          <a:ext cx="1117845" cy="1117845"/>
        </a:xfrm>
        <a:prstGeom prst="ellipse">
          <a:avLst/>
        </a:prstGeom>
        <a:blipFill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066D51-6310-4F38-BBEE-255F8B9019E5}">
      <dsp:nvSpPr>
        <dsp:cNvPr id="0" name=""/>
        <dsp:cNvSpPr/>
      </dsp:nvSpPr>
      <dsp:spPr>
        <a:xfrm>
          <a:off x="1166990" y="1569025"/>
          <a:ext cx="9429769" cy="1333330"/>
        </a:xfrm>
        <a:prstGeom prst="rect">
          <a:avLst/>
        </a:prstGeom>
        <a:solidFill>
          <a:schemeClr val="accent4">
            <a:hueOff val="-4100002"/>
            <a:satOff val="-15718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9832" tIns="45720" rIns="45720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Plant Modernization Benchmarking &amp; Assessment </a:t>
          </a:r>
          <a:r>
            <a:rPr lang="en-US" sz="1800" b="1" kern="1200" dirty="0"/>
            <a:t>Supplemental Project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Benchmarking utility peers and assessment of utility modernization process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Member Workshops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Additional Research Projects</a:t>
          </a:r>
        </a:p>
      </dsp:txBody>
      <dsp:txXfrm>
        <a:off x="1166990" y="1569025"/>
        <a:ext cx="9429769" cy="1333330"/>
      </dsp:txXfrm>
    </dsp:sp>
    <dsp:sp modelId="{98DB5E55-05D3-4879-B787-FCB90A4197ED}">
      <dsp:nvSpPr>
        <dsp:cNvPr id="0" name=""/>
        <dsp:cNvSpPr/>
      </dsp:nvSpPr>
      <dsp:spPr>
        <a:xfrm>
          <a:off x="608067" y="1676767"/>
          <a:ext cx="1117845" cy="1117845"/>
        </a:xfrm>
        <a:prstGeom prst="ellipse">
          <a:avLst/>
        </a:prstGeom>
        <a:blipFill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accent4">
              <a:hueOff val="-4100002"/>
              <a:satOff val="-15718"/>
              <a:lumOff val="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78D60-55A5-464C-9A7C-D577766F2077}">
      <dsp:nvSpPr>
        <dsp:cNvPr id="0" name=""/>
        <dsp:cNvSpPr/>
      </dsp:nvSpPr>
      <dsp:spPr>
        <a:xfrm>
          <a:off x="1166990" y="2957773"/>
          <a:ext cx="9429769" cy="1239127"/>
        </a:xfrm>
        <a:prstGeom prst="rect">
          <a:avLst/>
        </a:prstGeom>
        <a:solidFill>
          <a:schemeClr val="accent4">
            <a:hueOff val="-8200003"/>
            <a:satOff val="-31437"/>
            <a:lumOff val="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9832" tIns="45720" rIns="45720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Digital Transformation Research Initiative (DXRI) </a:t>
          </a:r>
          <a:r>
            <a:rPr lang="en-US" sz="1800" b="1" kern="1200" dirty="0"/>
            <a:t>Supplemental Project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Strategy and guidance; focus enabling technologies, people, process, and data
Holistic approach for implementation of DX applications
Forum to bring together </a:t>
          </a:r>
          <a:r>
            <a:rPr lang="en-US" sz="1800" kern="1200" dirty="0" err="1"/>
            <a:t>subjec</a:t>
          </a:r>
          <a:r>
            <a:rPr lang="en-US" sz="1800" kern="1200" dirty="0"/>
            <a:t> matter experts across disciplines</a:t>
          </a:r>
        </a:p>
      </dsp:txBody>
      <dsp:txXfrm>
        <a:off x="1166990" y="2957773"/>
        <a:ext cx="9429769" cy="1239127"/>
      </dsp:txXfrm>
    </dsp:sp>
    <dsp:sp modelId="{74486E64-AF76-144E-8D0D-E138CA2C038C}">
      <dsp:nvSpPr>
        <dsp:cNvPr id="0" name=""/>
        <dsp:cNvSpPr/>
      </dsp:nvSpPr>
      <dsp:spPr>
        <a:xfrm>
          <a:off x="608067" y="3018414"/>
          <a:ext cx="1117845" cy="11178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8200003"/>
              <a:satOff val="-31437"/>
              <a:lumOff val="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911E24-6F04-114B-AD8B-BBC5282DE826}">
      <dsp:nvSpPr>
        <dsp:cNvPr id="0" name=""/>
        <dsp:cNvSpPr/>
      </dsp:nvSpPr>
      <dsp:spPr>
        <a:xfrm>
          <a:off x="654281" y="4289395"/>
          <a:ext cx="9942479" cy="1259176"/>
        </a:xfrm>
        <a:prstGeom prst="rect">
          <a:avLst/>
        </a:prstGeom>
        <a:solidFill>
          <a:schemeClr val="accent4">
            <a:hueOff val="-12300005"/>
            <a:satOff val="-47155"/>
            <a:lumOff val="1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9832" tIns="45720" rIns="45720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Plant Modernization Strategy Development </a:t>
          </a:r>
          <a:r>
            <a:rPr lang="en-US" sz="1800" b="1" kern="1200" dirty="0"/>
            <a:t>EPRI Application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Modernization Strategy Development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Identification and Screening of Modernization Technology Candidates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Business Case Evaluations on Modernization Technologies</a:t>
          </a:r>
        </a:p>
      </dsp:txBody>
      <dsp:txXfrm>
        <a:off x="654281" y="4289395"/>
        <a:ext cx="9942479" cy="1259176"/>
      </dsp:txXfrm>
    </dsp:sp>
    <dsp:sp modelId="{59E62A5B-9D1D-4B5D-A4D5-0D9A80A625AF}">
      <dsp:nvSpPr>
        <dsp:cNvPr id="0" name=""/>
        <dsp:cNvSpPr/>
      </dsp:nvSpPr>
      <dsp:spPr>
        <a:xfrm>
          <a:off x="95358" y="4360061"/>
          <a:ext cx="1117845" cy="1117845"/>
        </a:xfrm>
        <a:prstGeom prst="ellipse">
          <a:avLst/>
        </a:prstGeom>
        <a:blipFill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accent4">
              <a:hueOff val="-12300005"/>
              <a:satOff val="-47155"/>
              <a:lumOff val="141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787F6-7BE5-4DA5-929D-88C06EF8D4CB}" type="datetimeFigureOut">
              <a:rPr lang="en-US" smtClean="0"/>
              <a:t>7/15/24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115CF-403E-4729-9E48-791945AA0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5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Objective:  overview of EPRI findings to date on modernization</a:t>
            </a:r>
          </a:p>
          <a:p>
            <a:r>
              <a:rPr lang="en-US" dirty="0"/>
              <a:t>Payoff:  Maybe not what you think, or maybe it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115CF-403E-4729-9E48-791945AA00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36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Culmination of 5+ years of focused R&amp;D.  Key questions:  how can we deploy modernization?</a:t>
            </a:r>
          </a:p>
          <a:p>
            <a:endParaRPr lang="en-US" dirty="0"/>
          </a:p>
          <a:p>
            <a:r>
              <a:rPr lang="en-US" dirty="0"/>
              <a:t>Implemented at many utilities.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7F9FF-9010-4F9A-B39F-B4038802A8C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725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has been enhanced, but overall stood the test of time so far.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115CF-403E-4729-9E48-791945AA00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01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1986E-6A6C-41FD-8E7D-C48C7BAA3AF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48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115CF-403E-4729-9E48-791945AA00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9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hyperlink" Target="https://twitter.com/EPRINews" TargetMode="External"/><Relationship Id="rId11" Type="http://schemas.openxmlformats.org/officeDocument/2006/relationships/image" Target="../media/image28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hyperlink" Target="https://www.facebook.com/EPRI/" TargetMode="External"/><Relationship Id="rId9" Type="http://schemas.openxmlformats.org/officeDocument/2006/relationships/hyperlink" Target="https://www.linkedin.com/company/epri" TargetMode="Externa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hyperlink" Target="https://twitter.com/EPRINews" TargetMode="Externa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2.sv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hyperlink" Target="https://twitter.com/EPRINews" TargetMode="Externa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2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5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2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5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2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5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2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5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2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5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2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twitter.com/EPRINews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hyperlink" Target="https://www.facebook.com/EPRI/" TargetMode="External"/><Relationship Id="rId9" Type="http://schemas.openxmlformats.org/officeDocument/2006/relationships/hyperlink" Target="https://www.linkedin.com/company/epri" TargetMode="Externa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hyperlink" Target="https://twitter.com/EPRINews" TargetMode="Externa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2.sv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twitter.com/EPRINews" TargetMode="External"/><Relationship Id="rId11" Type="http://schemas.openxmlformats.org/officeDocument/2006/relationships/image" Target="../media/image28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hyperlink" Target="https://www.facebook.com/EPRI/" TargetMode="External"/><Relationship Id="rId9" Type="http://schemas.openxmlformats.org/officeDocument/2006/relationships/hyperlink" Target="https://www.linkedin.com/company/epri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EPRINews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hyperlink" Target="https://www.facebook.com/EPRI/" TargetMode="External"/><Relationship Id="rId9" Type="http://schemas.openxmlformats.org/officeDocument/2006/relationships/hyperlink" Target="https://www.linkedin.com/company/epri" TargetMode="Externa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hyperlink" Target="https://twitter.com/EPRINews" TargetMode="Externa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2.sv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twitter.com/EPRINews" TargetMode="External"/><Relationship Id="rId12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7.sv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twitter.com/EPRINews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hyperlink" Target="https://www.facebook.com/EPRI/" TargetMode="External"/><Relationship Id="rId9" Type="http://schemas.openxmlformats.org/officeDocument/2006/relationships/hyperlink" Target="https://www.linkedin.com/company/epri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hyperlink" Target="https://twitter.com/EPRINews" TargetMode="Externa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hyperlink" Target="https://www.facebook.com/EPRI/" TargetMode="External"/><Relationship Id="rId10" Type="http://schemas.openxmlformats.org/officeDocument/2006/relationships/hyperlink" Target="https://www.linkedin.com/company/epri" TargetMode="External"/><Relationship Id="rId4" Type="http://schemas.openxmlformats.org/officeDocument/2006/relationships/hyperlink" Target="http://www.epri.com/" TargetMode="External"/><Relationship Id="rId9" Type="http://schemas.openxmlformats.org/officeDocument/2006/relationships/image" Target="../media/image22.svg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2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2.pn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2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2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2.pn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32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 descr="A person and person wearing hardhats and reflective jackets&#10;&#10;Description automatically generated">
            <a:extLst>
              <a:ext uri="{FF2B5EF4-FFF2-40B4-BE49-F238E27FC236}">
                <a16:creationId xmlns:a16="http://schemas.microsoft.com/office/drawing/2014/main" id="{938F2F93-6415-8751-9148-E0192AB06A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7" name="blue overlay">
            <a:extLst>
              <a:ext uri="{FF2B5EF4-FFF2-40B4-BE49-F238E27FC236}">
                <a16:creationId xmlns:a16="http://schemas.microsoft.com/office/drawing/2014/main" id="{277DD01C-684B-2E10-C96E-F0F2D0468E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665B53A2-5D5B-3554-44DE-DE228C2D751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06D69970-CB2E-A4D3-9146-4D77DC12C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1EAE9E6E-7841-12E5-B766-CF31590FAB8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32DEA1-8BED-4154-F494-203D3B3D722E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" name="Facebook icon">
              <a:hlinkClick r:id="rId5"/>
              <a:extLst>
                <a:ext uri="{FF2B5EF4-FFF2-40B4-BE49-F238E27FC236}">
                  <a16:creationId xmlns:a16="http://schemas.microsoft.com/office/drawing/2014/main" id="{CB7D4E98-F8FB-1966-7A8D-9C42EBC3C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0" name="X icon">
              <a:hlinkClick r:id="rId7"/>
              <a:extLst>
                <a:ext uri="{FF2B5EF4-FFF2-40B4-BE49-F238E27FC236}">
                  <a16:creationId xmlns:a16="http://schemas.microsoft.com/office/drawing/2014/main" id="{B1F99100-371F-0020-1E61-B732D84E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8" name="LinkedIn icon">
              <a:hlinkClick r:id="rId10"/>
              <a:extLst>
                <a:ext uri="{FF2B5EF4-FFF2-40B4-BE49-F238E27FC236}">
                  <a16:creationId xmlns:a16="http://schemas.microsoft.com/office/drawing/2014/main" id="{EA833105-9EE7-D3DB-F43C-6F8D36929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pic>
        <p:nvPicPr>
          <p:cNvPr id="35" name="EPRI circle">
            <a:extLst>
              <a:ext uri="{FF2B5EF4-FFF2-40B4-BE49-F238E27FC236}">
                <a16:creationId xmlns:a16="http://schemas.microsoft.com/office/drawing/2014/main" id="{5C3C3AAE-15C1-0B61-484F-8E1DDA7747F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7" cy="3445107"/>
          </a:xfrm>
          <a:prstGeom prst="rect">
            <a:avLst/>
          </a:prstGeom>
        </p:spPr>
      </p:pic>
      <p:sp>
        <p:nvSpPr>
          <p:cNvPr id="18" name="speaker text">
            <a:extLst>
              <a:ext uri="{FF2B5EF4-FFF2-40B4-BE49-F238E27FC236}">
                <a16:creationId xmlns:a16="http://schemas.microsoft.com/office/drawing/2014/main" id="{01DFD416-66D5-47F4-B045-0C53E6F91488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6" name="subtitle">
            <a:extLst>
              <a:ext uri="{FF2B5EF4-FFF2-40B4-BE49-F238E27FC236}">
                <a16:creationId xmlns:a16="http://schemas.microsoft.com/office/drawing/2014/main" id="{C9B9DF57-48D2-92F0-1A74-79C183A6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9" name="title text">
            <a:extLst>
              <a:ext uri="{FF2B5EF4-FFF2-40B4-BE49-F238E27FC236}">
                <a16:creationId xmlns:a16="http://schemas.microsoft.com/office/drawing/2014/main" id="{7D1329EF-297E-646E-A5E8-5228C5D39C03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36752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149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6433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70474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537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6798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1350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5480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5224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501235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510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807F-D435-3748-B68A-6F2BCBE2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9D1C1-137F-2449-9605-5A885723D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15B7FF-8AE1-7840-8A12-38421A00C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316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78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817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093361-5DEE-416E-BF8A-9AAC84762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688" y="2712785"/>
            <a:ext cx="12196689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7274809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F31C54-28E4-451E-87C9-3AAB9056C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67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34124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69AE35-706A-4560-B5DD-3058B630A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6F209-0056-42E3-B38F-5FAA62C15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43574"/>
            <a:ext cx="12188952" cy="1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377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0408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8E97CD72-F1AA-73F5-6A84-59944AA1F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665B53A2-5D5B-3554-44DE-DE228C2D751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06D69970-CB2E-A4D3-9146-4D77DC12C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3"/>
              <a:extLst>
                <a:ext uri="{FF2B5EF4-FFF2-40B4-BE49-F238E27FC236}">
                  <a16:creationId xmlns:a16="http://schemas.microsoft.com/office/drawing/2014/main" id="{1EAE9E6E-7841-12E5-B766-CF31590FAB8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32DEA1-8BED-4154-F494-203D3B3D722E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" name="Facebook icon">
              <a:hlinkClick r:id="rId4"/>
              <a:extLst>
                <a:ext uri="{FF2B5EF4-FFF2-40B4-BE49-F238E27FC236}">
                  <a16:creationId xmlns:a16="http://schemas.microsoft.com/office/drawing/2014/main" id="{CB7D4E98-F8FB-1966-7A8D-9C42EBC3C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0" name="X icon">
              <a:hlinkClick r:id="rId6"/>
              <a:extLst>
                <a:ext uri="{FF2B5EF4-FFF2-40B4-BE49-F238E27FC236}">
                  <a16:creationId xmlns:a16="http://schemas.microsoft.com/office/drawing/2014/main" id="{B1F99100-371F-0020-1E61-B732D84E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8" name="LinkedIn icon">
              <a:hlinkClick r:id="rId9"/>
              <a:extLst>
                <a:ext uri="{FF2B5EF4-FFF2-40B4-BE49-F238E27FC236}">
                  <a16:creationId xmlns:a16="http://schemas.microsoft.com/office/drawing/2014/main" id="{EA833105-9EE7-D3DB-F43C-6F8D36929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8" name="speaker text">
            <a:extLst>
              <a:ext uri="{FF2B5EF4-FFF2-40B4-BE49-F238E27FC236}">
                <a16:creationId xmlns:a16="http://schemas.microsoft.com/office/drawing/2014/main" id="{01DFD416-66D5-47F4-B045-0C53E6F91488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473272" y="5380407"/>
            <a:ext cx="3718728" cy="72450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</a:p>
        </p:txBody>
      </p:sp>
      <p:sp>
        <p:nvSpPr>
          <p:cNvPr id="36" name="subtitle">
            <a:extLst>
              <a:ext uri="{FF2B5EF4-FFF2-40B4-BE49-F238E27FC236}">
                <a16:creationId xmlns:a16="http://schemas.microsoft.com/office/drawing/2014/main" id="{C9B9DF57-48D2-92F0-1A74-79C183A6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289" y="5594928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28F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9" name="title text">
            <a:extLst>
              <a:ext uri="{FF2B5EF4-FFF2-40B4-BE49-F238E27FC236}">
                <a16:creationId xmlns:a16="http://schemas.microsoft.com/office/drawing/2014/main" id="{7D1329EF-297E-646E-A5E8-5228C5D39C03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524290" y="4192859"/>
            <a:ext cx="5419310" cy="1348007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13" name="Picture 12" descr="A computer generated image of a computer chip&#10;&#10;Description automatically generated">
            <a:extLst>
              <a:ext uri="{FF2B5EF4-FFF2-40B4-BE49-F238E27FC236}">
                <a16:creationId xmlns:a16="http://schemas.microsoft.com/office/drawing/2014/main" id="{5ACBAD2B-9407-54D3-8462-E2BAAE774B9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25854"/>
            <a:ext cx="6777295" cy="4784654"/>
          </a:xfrm>
          <a:prstGeom prst="rect">
            <a:avLst/>
          </a:prstGeom>
        </p:spPr>
      </p:pic>
      <p:pic>
        <p:nvPicPr>
          <p:cNvPr id="15" name="Picture 14" descr="A black background with white letters and green text&#10;&#10;Description automatically generated">
            <a:extLst>
              <a:ext uri="{FF2B5EF4-FFF2-40B4-BE49-F238E27FC236}">
                <a16:creationId xmlns:a16="http://schemas.microsoft.com/office/drawing/2014/main" id="{D138D87C-A5CF-C348-AF70-10126685F16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89" y="1516566"/>
            <a:ext cx="4322223" cy="206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69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1797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87106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55293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88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836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7910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65370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3380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6454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113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289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6376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501235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2532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4566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807F-D435-3748-B68A-6F2BCBE2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9D1C1-137F-2449-9605-5A885723D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15B7FF-8AE1-7840-8A12-38421A00C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414531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0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5922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DAEE8-1A37-EBB5-4503-B6013CD4C1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712785"/>
            <a:ext cx="12192000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5940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llage of people's faces&#10;&#10;Description automatically generated">
            <a:extLst>
              <a:ext uri="{FF2B5EF4-FFF2-40B4-BE49-F238E27FC236}">
                <a16:creationId xmlns:a16="http://schemas.microsoft.com/office/drawing/2014/main" id="{6BDEEAC0-66B1-2C60-7D57-F21336374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678F2-5771-717F-BFB4-E78D42F06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icons &amp; copyright">
            <a:extLst>
              <a:ext uri="{FF2B5EF4-FFF2-40B4-BE49-F238E27FC236}">
                <a16:creationId xmlns:a16="http://schemas.microsoft.com/office/drawing/2014/main" id="{24FB9A3B-E2B7-F2A3-28BA-065ADF6ADD0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4" name="copyright">
              <a:extLst>
                <a:ext uri="{FF2B5EF4-FFF2-40B4-BE49-F238E27FC236}">
                  <a16:creationId xmlns:a16="http://schemas.microsoft.com/office/drawing/2014/main" id="{B67527DF-69D4-B579-D17F-3B8A09F8E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5" name="epri.com">
              <a:hlinkClick r:id="rId4"/>
              <a:extLst>
                <a:ext uri="{FF2B5EF4-FFF2-40B4-BE49-F238E27FC236}">
                  <a16:creationId xmlns:a16="http://schemas.microsoft.com/office/drawing/2014/main" id="{13C65919-436C-492E-C110-4C815A4AC0B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D516A25-BAB7-B6BA-8446-F279AE1EAEF2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7" name="Facebook icon">
              <a:hlinkClick r:id="rId5"/>
              <a:extLst>
                <a:ext uri="{FF2B5EF4-FFF2-40B4-BE49-F238E27FC236}">
                  <a16:creationId xmlns:a16="http://schemas.microsoft.com/office/drawing/2014/main" id="{6AB19718-D8D2-07C5-7FC2-E1327EA61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5EEEC7E6-F54A-A41B-5571-A54645DB9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7" name="LinkedIn icon">
              <a:hlinkClick r:id="rId10"/>
              <a:extLst>
                <a:ext uri="{FF2B5EF4-FFF2-40B4-BE49-F238E27FC236}">
                  <a16:creationId xmlns:a16="http://schemas.microsoft.com/office/drawing/2014/main" id="{F406FCCA-87B9-BDB0-DB6A-BD197625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9CBC3EA-20E5-85B5-BEAA-C6AABA8CF7CD}"/>
              </a:ext>
            </a:extLst>
          </p:cNvPr>
          <p:cNvSpPr txBox="1"/>
          <p:nvPr userDrawn="1"/>
        </p:nvSpPr>
        <p:spPr>
          <a:xfrm>
            <a:off x="0" y="328491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3600" b="1" i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®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0830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2AC67-7FA6-B730-A1B8-B71F864E8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FF017-F4FE-5FD1-1E57-A84FBCFE0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354E9-EB66-41CA-C5C4-ADA4658AE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42C0-F0F4-41D7-8BA4-FC560EB41B42}" type="datetimeFigureOut">
              <a:rPr lang="en-US" smtClean="0"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8E015-28CF-01A8-8D77-C9991D59D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8A982-5D66-09C2-9B8D-97D543C7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C5F4-5D7F-4D29-A4D8-6392333B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1677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DEF42B-8BE6-4527-957D-01CFF45BB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4663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409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781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40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212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501235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98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24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C45692E6-EDAD-DF6C-8A58-619B4C8435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blue overlay">
            <a:extLst>
              <a:ext uri="{FF2B5EF4-FFF2-40B4-BE49-F238E27FC236}">
                <a16:creationId xmlns:a16="http://schemas.microsoft.com/office/drawing/2014/main" id="{3767F768-ED46-028C-D989-F07FD1EED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17423B5B-85F0-21B6-E298-00C4FAC48CA5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3DD38CE9-593A-E67E-E078-3C0EA5902A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1D5D9006-F992-A3E8-62F5-33BCD37369C3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1365DF2-0AA8-EDD5-FF5A-80EB176BD20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50C19077-6864-9995-6353-CBFF64A4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518F86B4-4A21-3E4E-5235-5FC87D24C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FD06B89F-E67F-93C3-9735-75E2A4079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35E0A3DC-CC19-F07D-2596-4D3B20E52634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F102AB87-F538-AF67-56D7-6193CBA712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B03ECE38-024F-0FDB-EF5C-7C77BD789A34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E9935480-2219-B667-1F4A-771008FFECD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77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807F-D435-3748-B68A-6F2BCBE2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9D1C1-137F-2449-9605-5A885723D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15B7FF-8AE1-7840-8A12-38421A00C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910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511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DAEE8-1A37-EBB5-4503-B6013CD4C1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712785"/>
            <a:ext cx="12192000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382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llage of people's faces&#10;&#10;Description automatically generated">
            <a:extLst>
              <a:ext uri="{FF2B5EF4-FFF2-40B4-BE49-F238E27FC236}">
                <a16:creationId xmlns:a16="http://schemas.microsoft.com/office/drawing/2014/main" id="{6BDEEAC0-66B1-2C60-7D57-F21336374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678F2-5771-717F-BFB4-E78D42F06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icons &amp; copyright">
            <a:extLst>
              <a:ext uri="{FF2B5EF4-FFF2-40B4-BE49-F238E27FC236}">
                <a16:creationId xmlns:a16="http://schemas.microsoft.com/office/drawing/2014/main" id="{24FB9A3B-E2B7-F2A3-28BA-065ADF6ADD0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4" name="copyright">
              <a:extLst>
                <a:ext uri="{FF2B5EF4-FFF2-40B4-BE49-F238E27FC236}">
                  <a16:creationId xmlns:a16="http://schemas.microsoft.com/office/drawing/2014/main" id="{B67527DF-69D4-B579-D17F-3B8A09F8E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5" name="epri.com">
              <a:hlinkClick r:id="rId4"/>
              <a:extLst>
                <a:ext uri="{FF2B5EF4-FFF2-40B4-BE49-F238E27FC236}">
                  <a16:creationId xmlns:a16="http://schemas.microsoft.com/office/drawing/2014/main" id="{13C65919-436C-492E-C110-4C815A4AC0B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D516A25-BAB7-B6BA-8446-F279AE1EAEF2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7" name="Facebook icon">
              <a:hlinkClick r:id="rId5"/>
              <a:extLst>
                <a:ext uri="{FF2B5EF4-FFF2-40B4-BE49-F238E27FC236}">
                  <a16:creationId xmlns:a16="http://schemas.microsoft.com/office/drawing/2014/main" id="{6AB19718-D8D2-07C5-7FC2-E1327EA61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5EEEC7E6-F54A-A41B-5571-A54645DB9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7" name="LinkedIn icon">
              <a:hlinkClick r:id="rId10"/>
              <a:extLst>
                <a:ext uri="{FF2B5EF4-FFF2-40B4-BE49-F238E27FC236}">
                  <a16:creationId xmlns:a16="http://schemas.microsoft.com/office/drawing/2014/main" id="{F406FCCA-87B9-BDB0-DB6A-BD197625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9CBC3EA-20E5-85B5-BEAA-C6AABA8CF7CD}"/>
              </a:ext>
            </a:extLst>
          </p:cNvPr>
          <p:cNvSpPr txBox="1"/>
          <p:nvPr userDrawn="1"/>
        </p:nvSpPr>
        <p:spPr>
          <a:xfrm>
            <a:off x="0" y="328491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3600" b="1" i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®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9585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 descr="A person and person wearing hardhats and reflective jackets&#10;&#10;Description automatically generated">
            <a:extLst>
              <a:ext uri="{FF2B5EF4-FFF2-40B4-BE49-F238E27FC236}">
                <a16:creationId xmlns:a16="http://schemas.microsoft.com/office/drawing/2014/main" id="{209227F5-4A1B-965C-3F0A-A69C495B16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blue overlay">
            <a:extLst>
              <a:ext uri="{FF2B5EF4-FFF2-40B4-BE49-F238E27FC236}">
                <a16:creationId xmlns:a16="http://schemas.microsoft.com/office/drawing/2014/main" id="{0A0E3FA6-7366-DC1E-90E6-EBA989CA3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55A66F40-1629-EB9C-199A-3F6AC73652DA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18743082-BE25-F152-36B2-7508F0E861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2107DB2B-44DD-B772-B528-1AF20CD4C80F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34348A-6019-5BFA-4BD5-AEBBBC5A37A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0" name="Facebook icon">
              <a:hlinkClick r:id="rId5"/>
              <a:extLst>
                <a:ext uri="{FF2B5EF4-FFF2-40B4-BE49-F238E27FC236}">
                  <a16:creationId xmlns:a16="http://schemas.microsoft.com/office/drawing/2014/main" id="{852747FA-33F9-D028-93E0-85F52F8F9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1" name="X icon">
              <a:hlinkClick r:id="rId7"/>
              <a:extLst>
                <a:ext uri="{FF2B5EF4-FFF2-40B4-BE49-F238E27FC236}">
                  <a16:creationId xmlns:a16="http://schemas.microsoft.com/office/drawing/2014/main" id="{0784FC26-76DE-AA93-6D92-FF6F5F32A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2" name="LinkedIn icon">
              <a:hlinkClick r:id="rId10"/>
              <a:extLst>
                <a:ext uri="{FF2B5EF4-FFF2-40B4-BE49-F238E27FC236}">
                  <a16:creationId xmlns:a16="http://schemas.microsoft.com/office/drawing/2014/main" id="{67FE4F9E-E2DC-8147-A573-7E1448EBD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6" name="speaker text">
            <a:extLst>
              <a:ext uri="{FF2B5EF4-FFF2-40B4-BE49-F238E27FC236}">
                <a16:creationId xmlns:a16="http://schemas.microsoft.com/office/drawing/2014/main" id="{1BCE3155-C230-367A-82F6-EDAD19B5B71D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ECAB6D08-1626-B6D3-793F-AFDD5F43E9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8" name="title text">
            <a:extLst>
              <a:ext uri="{FF2B5EF4-FFF2-40B4-BE49-F238E27FC236}">
                <a16:creationId xmlns:a16="http://schemas.microsoft.com/office/drawing/2014/main" id="{555B4AC3-DC34-05C7-B417-904B4B3CCBD1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8" name="EPRI circle">
            <a:extLst>
              <a:ext uri="{FF2B5EF4-FFF2-40B4-BE49-F238E27FC236}">
                <a16:creationId xmlns:a16="http://schemas.microsoft.com/office/drawing/2014/main" id="{CE52AC9E-8F3C-4723-33AF-3A3DD635E7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7" cy="344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93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ckground image">
            <a:extLst>
              <a:ext uri="{FF2B5EF4-FFF2-40B4-BE49-F238E27FC236}">
                <a16:creationId xmlns:a16="http://schemas.microsoft.com/office/drawing/2014/main" id="{9FCDD035-94E4-9590-7CD5-1F6691CB2E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blue overlay">
            <a:extLst>
              <a:ext uri="{FF2B5EF4-FFF2-40B4-BE49-F238E27FC236}">
                <a16:creationId xmlns:a16="http://schemas.microsoft.com/office/drawing/2014/main" id="{9A03D634-B6FD-7D6B-AC4D-6BAD198360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FAEC5DAC-B36D-A285-97E9-DC0437FE28B2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421F22B9-8B3D-7357-5B20-4E2A47C4C0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6CBA713B-25B5-7850-6C4B-D6D47581896E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A0BBE58-E3FB-CB80-5863-75BD68D274B4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Facebook icon">
              <a:hlinkClick r:id="rId5"/>
              <a:extLst>
                <a:ext uri="{FF2B5EF4-FFF2-40B4-BE49-F238E27FC236}">
                  <a16:creationId xmlns:a16="http://schemas.microsoft.com/office/drawing/2014/main" id="{23380AB7-43A7-B2E1-8C5C-F25A1D8D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08D55FED-4BB4-4952-70E8-3391F7647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0" name="LinkedIn icon">
              <a:hlinkClick r:id="rId10"/>
              <a:extLst>
                <a:ext uri="{FF2B5EF4-FFF2-40B4-BE49-F238E27FC236}">
                  <a16:creationId xmlns:a16="http://schemas.microsoft.com/office/drawing/2014/main" id="{1160DAF1-C5BA-9FA1-6337-FC1679B84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2" name="speaker text">
            <a:extLst>
              <a:ext uri="{FF2B5EF4-FFF2-40B4-BE49-F238E27FC236}">
                <a16:creationId xmlns:a16="http://schemas.microsoft.com/office/drawing/2014/main" id="{C074BDF4-6456-7E7A-4E71-722C73E33937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619AF573-59AC-EBC6-20E6-9FB4AAE0E1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4" name="title text">
            <a:extLst>
              <a:ext uri="{FF2B5EF4-FFF2-40B4-BE49-F238E27FC236}">
                <a16:creationId xmlns:a16="http://schemas.microsoft.com/office/drawing/2014/main" id="{CB63F239-9E02-41B0-3636-632640F47CDD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F420B49C-6311-4EE2-F9D8-6A057DC6540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6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&amp;S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ckground image">
            <a:extLst>
              <a:ext uri="{FF2B5EF4-FFF2-40B4-BE49-F238E27FC236}">
                <a16:creationId xmlns:a16="http://schemas.microsoft.com/office/drawing/2014/main" id="{BCC9C19D-D5D2-9749-C983-F1B81607A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blue overlay">
            <a:extLst>
              <a:ext uri="{FF2B5EF4-FFF2-40B4-BE49-F238E27FC236}">
                <a16:creationId xmlns:a16="http://schemas.microsoft.com/office/drawing/2014/main" id="{8A627788-49C7-906C-0A1B-ED1F0921BC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94CA83FE-1F0A-B462-235E-8A008AFCDAB8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FA932F1E-56CC-FF9E-0ED1-C578BC4C6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052B5345-65BC-1CAC-F8B4-D3D12CE253AE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85C1C88-02F7-A03A-A7BC-F768D412E53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Facebook icon">
              <a:hlinkClick r:id="rId5"/>
              <a:extLst>
                <a:ext uri="{FF2B5EF4-FFF2-40B4-BE49-F238E27FC236}">
                  <a16:creationId xmlns:a16="http://schemas.microsoft.com/office/drawing/2014/main" id="{869A3AF1-4EE1-4433-3188-8BFE111EE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6CF2B7FB-9B4C-8491-DC73-3ED72BE54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0" name="LinkedIn icon">
              <a:hlinkClick r:id="rId10"/>
              <a:extLst>
                <a:ext uri="{FF2B5EF4-FFF2-40B4-BE49-F238E27FC236}">
                  <a16:creationId xmlns:a16="http://schemas.microsoft.com/office/drawing/2014/main" id="{214B55C6-C15A-ACDE-70DE-AF2F05200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1" name="speaker text">
            <a:extLst>
              <a:ext uri="{FF2B5EF4-FFF2-40B4-BE49-F238E27FC236}">
                <a16:creationId xmlns:a16="http://schemas.microsoft.com/office/drawing/2014/main" id="{3653F2B8-613E-4B82-BE78-B7C7E6309454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C0AC67A4-001B-04F1-D28B-84FA841FB3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23578392-B3F2-7BC5-E2C6-4FA3D4D135ED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29C17C1E-B26D-7615-7183-BA179EBBF36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86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ckground image">
            <a:extLst>
              <a:ext uri="{FF2B5EF4-FFF2-40B4-BE49-F238E27FC236}">
                <a16:creationId xmlns:a16="http://schemas.microsoft.com/office/drawing/2014/main" id="{1373D42C-CBBA-391F-21F7-B4510450B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blue overlay">
            <a:extLst>
              <a:ext uri="{FF2B5EF4-FFF2-40B4-BE49-F238E27FC236}">
                <a16:creationId xmlns:a16="http://schemas.microsoft.com/office/drawing/2014/main" id="{79BB2736-9B17-7163-2688-AE88BFB093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B0F8EE7C-24F4-864F-AD3E-3CF473DF4AC5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9B485631-C324-B9B1-3D94-F7CC1D01AC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166F6A56-D1AF-0AE6-98A8-C60A44CEFB8B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50EA5B3-67A8-8029-1374-0FCA71835298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Facebook icon">
              <a:hlinkClick r:id="rId5"/>
              <a:extLst>
                <a:ext uri="{FF2B5EF4-FFF2-40B4-BE49-F238E27FC236}">
                  <a16:creationId xmlns:a16="http://schemas.microsoft.com/office/drawing/2014/main" id="{C6BDAF72-49C7-1A94-D09B-E1AEA9329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C51B15C1-7999-6AA6-AEA2-F51B7AEC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0" name="LinkedIn icon">
              <a:hlinkClick r:id="rId10"/>
              <a:extLst>
                <a:ext uri="{FF2B5EF4-FFF2-40B4-BE49-F238E27FC236}">
                  <a16:creationId xmlns:a16="http://schemas.microsoft.com/office/drawing/2014/main" id="{3A84B0D4-DFB0-B0D6-F2FC-CDA8A24C1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1" name="speaker text">
            <a:extLst>
              <a:ext uri="{FF2B5EF4-FFF2-40B4-BE49-F238E27FC236}">
                <a16:creationId xmlns:a16="http://schemas.microsoft.com/office/drawing/2014/main" id="{0DAC79C3-299F-B678-84CD-C1DC696328AE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134010B5-5A80-552A-1AD6-8ABB755EE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55BFF3A1-E624-5107-AB0A-B45884A39152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1CD67E3A-D658-44DF-E991-19D98A0A864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18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&amp;LC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ackground image">
            <a:extLst>
              <a:ext uri="{FF2B5EF4-FFF2-40B4-BE49-F238E27FC236}">
                <a16:creationId xmlns:a16="http://schemas.microsoft.com/office/drawing/2014/main" id="{DAB1C664-71AD-49CE-6D6D-0B0D610C8B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lue overlay">
            <a:extLst>
              <a:ext uri="{FF2B5EF4-FFF2-40B4-BE49-F238E27FC236}">
                <a16:creationId xmlns:a16="http://schemas.microsoft.com/office/drawing/2014/main" id="{A1D4C176-71BB-86EB-73F7-919A83D637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DB1BD9BD-9071-9C77-EE85-EC072D87BD74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29A4EFE8-8417-6FD3-1043-41240225C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85F5921C-A960-EFBF-501E-A74AD522D4B4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3B1BEBF-B105-7769-E745-BAEE824399C2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Facebook icon">
              <a:hlinkClick r:id="rId5"/>
              <a:extLst>
                <a:ext uri="{FF2B5EF4-FFF2-40B4-BE49-F238E27FC236}">
                  <a16:creationId xmlns:a16="http://schemas.microsoft.com/office/drawing/2014/main" id="{CC27F5FD-2F18-C717-91D7-83AD50249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9B616F39-0CBF-93E7-FB4D-304711B90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0" name="LinkedIn icon">
              <a:hlinkClick r:id="rId10"/>
              <a:extLst>
                <a:ext uri="{FF2B5EF4-FFF2-40B4-BE49-F238E27FC236}">
                  <a16:creationId xmlns:a16="http://schemas.microsoft.com/office/drawing/2014/main" id="{9F74D7A3-DFF3-BBF7-160D-A7F2A346A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1" name="speaker text">
            <a:extLst>
              <a:ext uri="{FF2B5EF4-FFF2-40B4-BE49-F238E27FC236}">
                <a16:creationId xmlns:a16="http://schemas.microsoft.com/office/drawing/2014/main" id="{F31585A3-D526-0320-3DC6-2D729EDB6CC5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B16CD310-AB30-148D-9B43-A05799164A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0DBECFDB-0814-C7DE-D06D-E92D460A216B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177A37DA-1513-C8ED-046F-4703F6B61F8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43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G&amp;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lue overlay">
            <a:extLst>
              <a:ext uri="{FF2B5EF4-FFF2-40B4-BE49-F238E27FC236}">
                <a16:creationId xmlns:a16="http://schemas.microsoft.com/office/drawing/2014/main" id="{5CDCF74C-2278-86AA-332B-E2CE3A62CA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00CDDEB3-CDDC-8FF7-4DF1-82C47289F24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CC2A23EB-C40C-F68A-177E-098A6DA004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3"/>
              <a:extLst>
                <a:ext uri="{FF2B5EF4-FFF2-40B4-BE49-F238E27FC236}">
                  <a16:creationId xmlns:a16="http://schemas.microsoft.com/office/drawing/2014/main" id="{4064B745-EBBF-EA54-4188-64FE4B44EAC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118925B-53A6-EBC0-9989-553A0D7A12F1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Facebook icon">
              <a:hlinkClick r:id="rId4"/>
              <a:extLst>
                <a:ext uri="{FF2B5EF4-FFF2-40B4-BE49-F238E27FC236}">
                  <a16:creationId xmlns:a16="http://schemas.microsoft.com/office/drawing/2014/main" id="{A5B1ED42-FF49-D3E2-628A-F4F153F5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6"/>
              <a:extLst>
                <a:ext uri="{FF2B5EF4-FFF2-40B4-BE49-F238E27FC236}">
                  <a16:creationId xmlns:a16="http://schemas.microsoft.com/office/drawing/2014/main" id="{92528C3C-7157-DF20-BBFD-E0346117B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0" name="LinkedIn icon">
              <a:hlinkClick r:id="rId9"/>
              <a:extLst>
                <a:ext uri="{FF2B5EF4-FFF2-40B4-BE49-F238E27FC236}">
                  <a16:creationId xmlns:a16="http://schemas.microsoft.com/office/drawing/2014/main" id="{314DAC87-0C01-C910-0FF8-8B0B9D3D9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1" name="speaker text">
            <a:extLst>
              <a:ext uri="{FF2B5EF4-FFF2-40B4-BE49-F238E27FC236}">
                <a16:creationId xmlns:a16="http://schemas.microsoft.com/office/drawing/2014/main" id="{DD528A35-58AF-69CB-378C-4F2B18DBCEFC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A4637C06-B34A-6FD5-0469-D6FE27752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itle text">
            <a:extLst>
              <a:ext uri="{FF2B5EF4-FFF2-40B4-BE49-F238E27FC236}">
                <a16:creationId xmlns:a16="http://schemas.microsoft.com/office/drawing/2014/main" id="{A35CEE68-40B0-CEB6-9BCC-C90BE1B34461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372061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&amp;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B92655FF-6A8B-C949-E8BD-096134D3C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blue overlay">
            <a:extLst>
              <a:ext uri="{FF2B5EF4-FFF2-40B4-BE49-F238E27FC236}">
                <a16:creationId xmlns:a16="http://schemas.microsoft.com/office/drawing/2014/main" id="{0E945622-E11A-F0C7-9C27-2639FB5F98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9FB51C15-C5E9-6004-8441-FF0CCB5EF80E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11E89AEC-ECC5-D98C-0F9D-696C38ACB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99AD82CA-54EE-805A-5896-92EC95281F31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E8FA601-A1E5-F0D8-3176-370E0662450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887FA5DF-A3BA-CEE3-D30A-E51081C65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6A79BD85-5892-7747-BCE4-121DC9796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E86B58BC-A073-2A7C-EF86-EF73B4FDB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3A209E74-D79D-BE74-D453-C76F9D43104B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CB37810F-BB70-4E0F-A055-1694DC1A4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33FA43E6-CEF5-689E-EA7B-8FF2A6BD01BC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5B3636D6-B888-DA07-7304-1BB1F0C3E3C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12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52614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5604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702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126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662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9799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71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610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8B126F-922E-4C6E-87A5-234451CAD762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437305-8BFE-47C1-96DD-CEDBF8D6719E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0D2D6E-8982-430B-958E-9129593AD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DCA2EA-788A-4791-942C-72070DBE825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309C7D-4404-4906-9C22-B1C52782E5F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7330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2D29BE-28DD-432F-8C22-AE8C1D05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14443C-E161-4BFE-8357-B61CEFEC84F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69AFDA-38D1-42E9-ADFD-FDEBA76A2A9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338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CFC91837-166B-150E-620A-BA45B8ED0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5" name="blue overlay">
            <a:extLst>
              <a:ext uri="{FF2B5EF4-FFF2-40B4-BE49-F238E27FC236}">
                <a16:creationId xmlns:a16="http://schemas.microsoft.com/office/drawing/2014/main" id="{5B364F2F-6C23-6563-106C-04281A6C93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66F2B49F-CE72-398F-EEB8-ED3A4CC21079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5762FB12-E80E-156F-7AC8-BCD03A9A1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F01C36E6-89FC-536A-3951-F6A2915F995B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69AA640-1743-B12E-A08A-75B601DED5B1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C7D59FCA-EDE0-054A-9339-39062A798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7C2AF711-5EF7-7698-659A-ADA624801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4A43C534-DEA8-63FC-C178-659A27815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EA5D5FD2-5920-C3CB-8CFF-DC28910152E8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DAE2E599-E511-97D7-0971-353127BCC4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E982FB38-9694-4115-599A-EB69527759A2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9B083F23-AC0B-EA2A-8577-747D0C55C0C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22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87424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4F37B4-A3A1-47F0-B953-F087A6BCA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B47D12-FA39-425B-A70E-42978C42F4A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073C21-095B-4B2C-A4ED-0E0B4E16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724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B7D13D-E750-F24C-98D8-229475F706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CFEA89-A612-6146-AED8-9EEC1242D8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4C9D970-D9E8-9B45-8D42-6310097899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02563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1DCEBE-AECA-4A38-9A16-6E2B7E8D9AF5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660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829801-41A6-3A62-CDAA-5D5AD11918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35">
            <a:extLst>
              <a:ext uri="{FF2B5EF4-FFF2-40B4-BE49-F238E27FC236}">
                <a16:creationId xmlns:a16="http://schemas.microsoft.com/office/drawing/2014/main" id="{7DB0A78F-77DF-4662-7185-DCFB72C7DD40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712785"/>
            <a:ext cx="12192000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31616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llage of people's faces&#10;&#10;Description automatically generated">
            <a:extLst>
              <a:ext uri="{FF2B5EF4-FFF2-40B4-BE49-F238E27FC236}">
                <a16:creationId xmlns:a16="http://schemas.microsoft.com/office/drawing/2014/main" id="{6BDEEAC0-66B1-2C60-7D57-F21336374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678F2-5771-717F-BFB4-E78D42F06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icons &amp; copyright">
            <a:extLst>
              <a:ext uri="{FF2B5EF4-FFF2-40B4-BE49-F238E27FC236}">
                <a16:creationId xmlns:a16="http://schemas.microsoft.com/office/drawing/2014/main" id="{24FB9A3B-E2B7-F2A3-28BA-065ADF6ADD0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4" name="copyright">
              <a:extLst>
                <a:ext uri="{FF2B5EF4-FFF2-40B4-BE49-F238E27FC236}">
                  <a16:creationId xmlns:a16="http://schemas.microsoft.com/office/drawing/2014/main" id="{B67527DF-69D4-B579-D17F-3B8A09F8E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5" name="epri.com">
              <a:hlinkClick r:id="rId4"/>
              <a:extLst>
                <a:ext uri="{FF2B5EF4-FFF2-40B4-BE49-F238E27FC236}">
                  <a16:creationId xmlns:a16="http://schemas.microsoft.com/office/drawing/2014/main" id="{13C65919-436C-492E-C110-4C815A4AC0B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D516A25-BAB7-B6BA-8446-F279AE1EAEF2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7" name="Facebook icon">
              <a:hlinkClick r:id="rId5"/>
              <a:extLst>
                <a:ext uri="{FF2B5EF4-FFF2-40B4-BE49-F238E27FC236}">
                  <a16:creationId xmlns:a16="http://schemas.microsoft.com/office/drawing/2014/main" id="{6AB19718-D8D2-07C5-7FC2-E1327EA61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5EEEC7E6-F54A-A41B-5571-A54645DB9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7" name="LinkedIn icon">
              <a:hlinkClick r:id="rId10"/>
              <a:extLst>
                <a:ext uri="{FF2B5EF4-FFF2-40B4-BE49-F238E27FC236}">
                  <a16:creationId xmlns:a16="http://schemas.microsoft.com/office/drawing/2014/main" id="{F406FCCA-87B9-BDB0-DB6A-BD197625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9CBC3EA-20E5-85B5-BEAA-C6AABA8CF7CD}"/>
              </a:ext>
            </a:extLst>
          </p:cNvPr>
          <p:cNvSpPr txBox="1"/>
          <p:nvPr userDrawn="1"/>
        </p:nvSpPr>
        <p:spPr>
          <a:xfrm>
            <a:off x="0" y="328491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3600" b="1" i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®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1660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8E97CD72-F1AA-73F5-6A84-59944AA1F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665B53A2-5D5B-3554-44DE-DE228C2D7516}"/>
              </a:ext>
            </a:extLst>
          </p:cNvPr>
          <p:cNvGrpSpPr/>
          <p:nvPr userDrawn="1"/>
        </p:nvGrpSpPr>
        <p:grpSpPr>
          <a:xfrm>
            <a:off x="338624" y="6181726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06D69970-CB2E-A4D3-9146-4D77DC12C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1" y="6505633"/>
              <a:ext cx="286168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3"/>
              <a:extLst>
                <a:ext uri="{FF2B5EF4-FFF2-40B4-BE49-F238E27FC236}">
                  <a16:creationId xmlns:a16="http://schemas.microsoft.com/office/drawing/2014/main" id="{1EAE9E6E-7841-12E5-B766-CF31590FAB8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32DEA1-8BED-4154-F494-203D3B3D722E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" name="Facebook icon">
              <a:hlinkClick r:id="rId4"/>
              <a:extLst>
                <a:ext uri="{FF2B5EF4-FFF2-40B4-BE49-F238E27FC236}">
                  <a16:creationId xmlns:a16="http://schemas.microsoft.com/office/drawing/2014/main" id="{CB7D4E98-F8FB-1966-7A8D-9C42EBC3C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0" name="X icon">
              <a:hlinkClick r:id="rId6"/>
              <a:extLst>
                <a:ext uri="{FF2B5EF4-FFF2-40B4-BE49-F238E27FC236}">
                  <a16:creationId xmlns:a16="http://schemas.microsoft.com/office/drawing/2014/main" id="{B1F99100-371F-0020-1E61-B732D84E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8" name="LinkedIn icon">
              <a:hlinkClick r:id="rId9"/>
              <a:extLst>
                <a:ext uri="{FF2B5EF4-FFF2-40B4-BE49-F238E27FC236}">
                  <a16:creationId xmlns:a16="http://schemas.microsoft.com/office/drawing/2014/main" id="{EA833105-9EE7-D3DB-F43C-6F8D36929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8" name="speaker text">
            <a:extLst>
              <a:ext uri="{FF2B5EF4-FFF2-40B4-BE49-F238E27FC236}">
                <a16:creationId xmlns:a16="http://schemas.microsoft.com/office/drawing/2014/main" id="{01DFD416-66D5-47F4-B045-0C53E6F91488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8473272" y="5380407"/>
            <a:ext cx="3718728" cy="724506"/>
          </a:xfrm>
        </p:spPr>
        <p:txBody>
          <a:bodyPr numCol="1">
            <a:normAutofit/>
          </a:bodyPr>
          <a:lstStyle>
            <a:lvl1pPr marL="0" marR="0" indent="0" algn="l" defTabSz="9143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</a:p>
        </p:txBody>
      </p:sp>
      <p:sp>
        <p:nvSpPr>
          <p:cNvPr id="36" name="subtitle">
            <a:extLst>
              <a:ext uri="{FF2B5EF4-FFF2-40B4-BE49-F238E27FC236}">
                <a16:creationId xmlns:a16="http://schemas.microsoft.com/office/drawing/2014/main" id="{C9B9DF57-48D2-92F0-1A74-79C183A6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289" y="5594929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rgbClr val="28F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9" name="title text">
            <a:extLst>
              <a:ext uri="{FF2B5EF4-FFF2-40B4-BE49-F238E27FC236}">
                <a16:creationId xmlns:a16="http://schemas.microsoft.com/office/drawing/2014/main" id="{7D1329EF-297E-646E-A5E8-5228C5D39C03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524290" y="4192860"/>
            <a:ext cx="5419310" cy="1348007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13" name="Picture 12" descr="A computer generated image of a computer chip&#10;&#10;Description automatically generated">
            <a:extLst>
              <a:ext uri="{FF2B5EF4-FFF2-40B4-BE49-F238E27FC236}">
                <a16:creationId xmlns:a16="http://schemas.microsoft.com/office/drawing/2014/main" id="{5ACBAD2B-9407-54D3-8462-E2BAAE774B9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25855"/>
            <a:ext cx="6777295" cy="4784654"/>
          </a:xfrm>
          <a:prstGeom prst="rect">
            <a:avLst/>
          </a:prstGeom>
        </p:spPr>
      </p:pic>
      <p:pic>
        <p:nvPicPr>
          <p:cNvPr id="15" name="Picture 14" descr="A black background with white letters and green text&#10;&#10;Description automatically generated">
            <a:extLst>
              <a:ext uri="{FF2B5EF4-FFF2-40B4-BE49-F238E27FC236}">
                <a16:creationId xmlns:a16="http://schemas.microsoft.com/office/drawing/2014/main" id="{D138D87C-A5CF-C348-AF70-10126685F16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89" y="1516566"/>
            <a:ext cx="4322223" cy="206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21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1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9686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1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5641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2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7027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020FB78A-2161-5ECA-E92E-31F1638422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5" name="blue overlay">
            <a:extLst>
              <a:ext uri="{FF2B5EF4-FFF2-40B4-BE49-F238E27FC236}">
                <a16:creationId xmlns:a16="http://schemas.microsoft.com/office/drawing/2014/main" id="{FAD3CE2B-EA29-C8AA-DFA2-EC421D0C9E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1B40987F-DED8-8FAE-484C-F0C6A2C696B9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9D35857E-D1F2-C206-9261-98B56E6522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E25D64C2-BF79-EAA3-3193-9879E499A7EC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21EE2C2-DD35-3460-A577-CB86E297D99C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2B859428-A33F-5E64-E10F-697315B6A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4E5CE492-9E22-767D-48C6-03B71595E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C0E85798-1AFD-9F01-2921-0AFA89710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D3921533-CAA0-812A-1AB1-D67ADB4FAD50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0CA200C2-5A7A-4C42-8FC0-1985E72DF4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ED30C69B-0C25-50A8-0789-2678925737C2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5181B888-7332-A61C-8E6E-B93563071B5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71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73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1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1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113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1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1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2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35373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1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1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179" indent="0">
              <a:buNone/>
              <a:defRPr sz="2000" b="1"/>
            </a:lvl2pPr>
            <a:lvl3pPr marL="914358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5" indent="0">
              <a:buNone/>
              <a:defRPr sz="1600" b="1"/>
            </a:lvl5pPr>
            <a:lvl6pPr marL="2285894" indent="0">
              <a:buNone/>
              <a:defRPr sz="1600" b="1"/>
            </a:lvl6pPr>
            <a:lvl7pPr marL="2743073" indent="0">
              <a:buNone/>
              <a:defRPr sz="1600" b="1"/>
            </a:lvl7pPr>
            <a:lvl8pPr marL="3200252" indent="0">
              <a:buNone/>
              <a:defRPr sz="1600" b="1"/>
            </a:lvl8pPr>
            <a:lvl9pPr marL="36574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1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179" indent="0">
              <a:buNone/>
              <a:defRPr sz="2000" b="1"/>
            </a:lvl2pPr>
            <a:lvl3pPr marL="914358" indent="0">
              <a:buNone/>
              <a:defRPr sz="1800" b="1"/>
            </a:lvl3pPr>
            <a:lvl4pPr marL="1371536" indent="0">
              <a:buNone/>
              <a:defRPr sz="1600" b="1"/>
            </a:lvl4pPr>
            <a:lvl5pPr marL="1828715" indent="0">
              <a:buNone/>
              <a:defRPr sz="1600" b="1"/>
            </a:lvl5pPr>
            <a:lvl6pPr marL="2285894" indent="0">
              <a:buNone/>
              <a:defRPr sz="1600" b="1"/>
            </a:lvl6pPr>
            <a:lvl7pPr marL="2743073" indent="0">
              <a:buNone/>
              <a:defRPr sz="1600" b="1"/>
            </a:lvl7pPr>
            <a:lvl8pPr marL="3200252" indent="0">
              <a:buNone/>
              <a:defRPr sz="1600" b="1"/>
            </a:lvl8pPr>
            <a:lvl9pPr marL="36574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172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6375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8"/>
            <a:ext cx="6096000" cy="657297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35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35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1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337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8"/>
            <a:ext cx="6096000" cy="657297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35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9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9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60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7989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8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35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35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1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6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1853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/>
        </p:nvSpPr>
        <p:spPr bwMode="auto">
          <a:xfrm>
            <a:off x="0" y="102458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35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35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6" y="182563"/>
            <a:ext cx="5501235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1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6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634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8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35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35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6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6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83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PRI 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ue overlay">
            <a:extLst>
              <a:ext uri="{FF2B5EF4-FFF2-40B4-BE49-F238E27FC236}">
                <a16:creationId xmlns:a16="http://schemas.microsoft.com/office/drawing/2014/main" id="{B353821B-5806-80FD-107F-C999CA9451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icons &amp; copyright">
            <a:extLst>
              <a:ext uri="{FF2B5EF4-FFF2-40B4-BE49-F238E27FC236}">
                <a16:creationId xmlns:a16="http://schemas.microsoft.com/office/drawing/2014/main" id="{CE488C3C-A9A4-1D3C-13E1-50690F7DADDD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6" name="copyright">
              <a:extLst>
                <a:ext uri="{FF2B5EF4-FFF2-40B4-BE49-F238E27FC236}">
                  <a16:creationId xmlns:a16="http://schemas.microsoft.com/office/drawing/2014/main" id="{562FCE10-BA5B-4C9E-1D7D-B71A43E70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7" name="epri.com">
              <a:hlinkClick r:id="rId3"/>
              <a:extLst>
                <a:ext uri="{FF2B5EF4-FFF2-40B4-BE49-F238E27FC236}">
                  <a16:creationId xmlns:a16="http://schemas.microsoft.com/office/drawing/2014/main" id="{B03686A8-94A0-05D2-388A-EAE6D10ADF1F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E0F9ADC-2052-3E8D-99D4-C94D0C624900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" name="Facebook icon">
              <a:hlinkClick r:id="rId4"/>
              <a:extLst>
                <a:ext uri="{FF2B5EF4-FFF2-40B4-BE49-F238E27FC236}">
                  <a16:creationId xmlns:a16="http://schemas.microsoft.com/office/drawing/2014/main" id="{365C340B-BE95-041F-F1F3-45894DF22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0" name="X icon">
              <a:hlinkClick r:id="rId6"/>
              <a:extLst>
                <a:ext uri="{FF2B5EF4-FFF2-40B4-BE49-F238E27FC236}">
                  <a16:creationId xmlns:a16="http://schemas.microsoft.com/office/drawing/2014/main" id="{4672498D-AF42-75B6-A8A8-F4B36049A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1" name="LinkedIn icon">
              <a:hlinkClick r:id="rId9"/>
              <a:extLst>
                <a:ext uri="{FF2B5EF4-FFF2-40B4-BE49-F238E27FC236}">
                  <a16:creationId xmlns:a16="http://schemas.microsoft.com/office/drawing/2014/main" id="{2EF6D652-6A4B-3F8A-1D75-3AFBBEB49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3" name="speaker text">
            <a:extLst>
              <a:ext uri="{FF2B5EF4-FFF2-40B4-BE49-F238E27FC236}">
                <a16:creationId xmlns:a16="http://schemas.microsoft.com/office/drawing/2014/main" id="{BF795B14-26A0-4BA4-590D-C2036A5E7F63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7BD98C25-08F2-3BB2-F03A-C28DAAEAA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5" name="title text">
            <a:extLst>
              <a:ext uri="{FF2B5EF4-FFF2-40B4-BE49-F238E27FC236}">
                <a16:creationId xmlns:a16="http://schemas.microsoft.com/office/drawing/2014/main" id="{6041FC6F-34C0-0171-8EF5-5AA721FA5934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4214376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1" y="906308"/>
            <a:ext cx="4071169" cy="576912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35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35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2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35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1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807F-D435-3748-B68A-6F2BCBE2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9D1C1-137F-2449-9605-5A885723D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1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15B7FF-8AE1-7840-8A12-38421A00C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73729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/>
        </p:nvSpPr>
        <p:spPr bwMode="auto">
          <a:xfrm>
            <a:off x="0" y="102458"/>
            <a:ext cx="12192000" cy="6572979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35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1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4429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DAEE8-1A37-EBB5-4503-B6013CD4C1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712785"/>
            <a:ext cx="12192000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2078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llage of people's faces&#10;&#10;Description automatically generated">
            <a:extLst>
              <a:ext uri="{FF2B5EF4-FFF2-40B4-BE49-F238E27FC236}">
                <a16:creationId xmlns:a16="http://schemas.microsoft.com/office/drawing/2014/main" id="{6BDEEAC0-66B1-2C60-7D57-F21336374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678F2-5771-717F-BFB4-E78D42F06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icons &amp; copyright">
            <a:extLst>
              <a:ext uri="{FF2B5EF4-FFF2-40B4-BE49-F238E27FC236}">
                <a16:creationId xmlns:a16="http://schemas.microsoft.com/office/drawing/2014/main" id="{24FB9A3B-E2B7-F2A3-28BA-065ADF6ADD06}"/>
              </a:ext>
            </a:extLst>
          </p:cNvPr>
          <p:cNvGrpSpPr/>
          <p:nvPr userDrawn="1"/>
        </p:nvGrpSpPr>
        <p:grpSpPr>
          <a:xfrm>
            <a:off x="338624" y="6181726"/>
            <a:ext cx="4435668" cy="542465"/>
            <a:chOff x="338624" y="6181725"/>
            <a:chExt cx="4435668" cy="542465"/>
          </a:xfrm>
        </p:grpSpPr>
        <p:sp>
          <p:nvSpPr>
            <p:cNvPr id="4" name="copyright">
              <a:extLst>
                <a:ext uri="{FF2B5EF4-FFF2-40B4-BE49-F238E27FC236}">
                  <a16:creationId xmlns:a16="http://schemas.microsoft.com/office/drawing/2014/main" id="{B67527DF-69D4-B579-D17F-3B8A09F8E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1" y="6505633"/>
              <a:ext cx="2861681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5" name="epri.com">
              <a:hlinkClick r:id="rId4"/>
              <a:extLst>
                <a:ext uri="{FF2B5EF4-FFF2-40B4-BE49-F238E27FC236}">
                  <a16:creationId xmlns:a16="http://schemas.microsoft.com/office/drawing/2014/main" id="{13C65919-436C-492E-C110-4C815A4AC0B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D516A25-BAB7-B6BA-8446-F279AE1EAEF2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7" name="Facebook icon">
              <a:hlinkClick r:id="rId5"/>
              <a:extLst>
                <a:ext uri="{FF2B5EF4-FFF2-40B4-BE49-F238E27FC236}">
                  <a16:creationId xmlns:a16="http://schemas.microsoft.com/office/drawing/2014/main" id="{6AB19718-D8D2-07C5-7FC2-E1327EA61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5EEEC7E6-F54A-A41B-5571-A54645DB9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7" name="LinkedIn icon">
              <a:hlinkClick r:id="rId10"/>
              <a:extLst>
                <a:ext uri="{FF2B5EF4-FFF2-40B4-BE49-F238E27FC236}">
                  <a16:creationId xmlns:a16="http://schemas.microsoft.com/office/drawing/2014/main" id="{F406FCCA-87B9-BDB0-DB6A-BD197625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9CBC3EA-20E5-85B5-BEAA-C6AABA8CF7CD}"/>
              </a:ext>
            </a:extLst>
          </p:cNvPr>
          <p:cNvSpPr txBox="1"/>
          <p:nvPr userDrawn="1"/>
        </p:nvSpPr>
        <p:spPr>
          <a:xfrm>
            <a:off x="1" y="328492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3600" b="1" i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®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337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2AC67-7FA6-B730-A1B8-B71F864E8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FF017-F4FE-5FD1-1E57-A84FBCFE0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354E9-EB66-41CA-C5C4-ADA4658AE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942C0-F0F4-41D7-8BA4-FC560EB41B42}" type="datetimeFigureOut">
              <a:rPr lang="en-US" smtClean="0"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8E015-28CF-01A8-8D77-C9991D59D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8A982-5D66-09C2-9B8D-97D543C7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C5F4-5D7F-4D29-A4D8-6392333B9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38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DEF42B-8BE6-4527-957D-01CFF45BB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4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86142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 descr="A person and person wearing hardhats and reflective jackets&#10;&#10;Description automatically generated">
            <a:extLst>
              <a:ext uri="{FF2B5EF4-FFF2-40B4-BE49-F238E27FC236}">
                <a16:creationId xmlns:a16="http://schemas.microsoft.com/office/drawing/2014/main" id="{938F2F93-6415-8751-9148-E0192AB06A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7" name="blue overlay">
            <a:extLst>
              <a:ext uri="{FF2B5EF4-FFF2-40B4-BE49-F238E27FC236}">
                <a16:creationId xmlns:a16="http://schemas.microsoft.com/office/drawing/2014/main" id="{277DD01C-684B-2E10-C96E-F0F2D0468E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icons &amp; copyright">
            <a:extLst>
              <a:ext uri="{FF2B5EF4-FFF2-40B4-BE49-F238E27FC236}">
                <a16:creationId xmlns:a16="http://schemas.microsoft.com/office/drawing/2014/main" id="{665B53A2-5D5B-3554-44DE-DE228C2D751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5" name="copyright">
              <a:extLst>
                <a:ext uri="{FF2B5EF4-FFF2-40B4-BE49-F238E27FC236}">
                  <a16:creationId xmlns:a16="http://schemas.microsoft.com/office/drawing/2014/main" id="{06D69970-CB2E-A4D3-9146-4D77DC12C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6" name="epri.com">
              <a:hlinkClick r:id="rId4"/>
              <a:extLst>
                <a:ext uri="{FF2B5EF4-FFF2-40B4-BE49-F238E27FC236}">
                  <a16:creationId xmlns:a16="http://schemas.microsoft.com/office/drawing/2014/main" id="{1EAE9E6E-7841-12E5-B766-CF31590FAB8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32DEA1-8BED-4154-F494-203D3B3D722E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" name="Facebook icon">
              <a:hlinkClick r:id="rId5"/>
              <a:extLst>
                <a:ext uri="{FF2B5EF4-FFF2-40B4-BE49-F238E27FC236}">
                  <a16:creationId xmlns:a16="http://schemas.microsoft.com/office/drawing/2014/main" id="{CB7D4E98-F8FB-1966-7A8D-9C42EBC3C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0" name="X icon">
              <a:hlinkClick r:id="rId7"/>
              <a:extLst>
                <a:ext uri="{FF2B5EF4-FFF2-40B4-BE49-F238E27FC236}">
                  <a16:creationId xmlns:a16="http://schemas.microsoft.com/office/drawing/2014/main" id="{B1F99100-371F-0020-1E61-B732D84E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8" name="LinkedIn icon">
              <a:hlinkClick r:id="rId10"/>
              <a:extLst>
                <a:ext uri="{FF2B5EF4-FFF2-40B4-BE49-F238E27FC236}">
                  <a16:creationId xmlns:a16="http://schemas.microsoft.com/office/drawing/2014/main" id="{EA833105-9EE7-D3DB-F43C-6F8D36929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pic>
        <p:nvPicPr>
          <p:cNvPr id="35" name="EPRI circle">
            <a:extLst>
              <a:ext uri="{FF2B5EF4-FFF2-40B4-BE49-F238E27FC236}">
                <a16:creationId xmlns:a16="http://schemas.microsoft.com/office/drawing/2014/main" id="{5C3C3AAE-15C1-0B61-484F-8E1DDA7747F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7" cy="3445107"/>
          </a:xfrm>
          <a:prstGeom prst="rect">
            <a:avLst/>
          </a:prstGeom>
        </p:spPr>
      </p:pic>
      <p:sp>
        <p:nvSpPr>
          <p:cNvPr id="18" name="speaker text">
            <a:extLst>
              <a:ext uri="{FF2B5EF4-FFF2-40B4-BE49-F238E27FC236}">
                <a16:creationId xmlns:a16="http://schemas.microsoft.com/office/drawing/2014/main" id="{01DFD416-66D5-47F4-B045-0C53E6F91488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6" name="subtitle">
            <a:extLst>
              <a:ext uri="{FF2B5EF4-FFF2-40B4-BE49-F238E27FC236}">
                <a16:creationId xmlns:a16="http://schemas.microsoft.com/office/drawing/2014/main" id="{C9B9DF57-48D2-92F0-1A74-79C183A6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9" name="title text">
            <a:extLst>
              <a:ext uri="{FF2B5EF4-FFF2-40B4-BE49-F238E27FC236}">
                <a16:creationId xmlns:a16="http://schemas.microsoft.com/office/drawing/2014/main" id="{7D1329EF-297E-646E-A5E8-5228C5D39C03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596888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C45692E6-EDAD-DF6C-8A58-619B4C8435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blue overlay">
            <a:extLst>
              <a:ext uri="{FF2B5EF4-FFF2-40B4-BE49-F238E27FC236}">
                <a16:creationId xmlns:a16="http://schemas.microsoft.com/office/drawing/2014/main" id="{3767F768-ED46-028C-D989-F07FD1EED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17423B5B-85F0-21B6-E298-00C4FAC48CA5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3DD38CE9-593A-E67E-E078-3C0EA5902A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1D5D9006-F992-A3E8-62F5-33BCD37369C3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1365DF2-0AA8-EDD5-FF5A-80EB176BD20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50C19077-6864-9995-6353-CBFF64A4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518F86B4-4A21-3E4E-5235-5FC87D24C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FD06B89F-E67F-93C3-9735-75E2A4079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35E0A3DC-CC19-F07D-2596-4D3B20E52634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F102AB87-F538-AF67-56D7-6193CBA712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B03ECE38-024F-0FDB-EF5C-7C77BD789A34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E9935480-2219-B667-1F4A-771008FFECD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213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&amp;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B92655FF-6A8B-C949-E8BD-096134D3C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blue overlay">
            <a:extLst>
              <a:ext uri="{FF2B5EF4-FFF2-40B4-BE49-F238E27FC236}">
                <a16:creationId xmlns:a16="http://schemas.microsoft.com/office/drawing/2014/main" id="{0E945622-E11A-F0C7-9C27-2639FB5F98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9FB51C15-C5E9-6004-8441-FF0CCB5EF80E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11E89AEC-ECC5-D98C-0F9D-696C38ACB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99AD82CA-54EE-805A-5896-92EC95281F31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E8FA601-A1E5-F0D8-3176-370E0662450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887FA5DF-A3BA-CEE3-D30A-E51081C65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6A79BD85-5892-7747-BCE4-121DC9796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E86B58BC-A073-2A7C-EF86-EF73B4FDB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3A209E74-D79D-BE74-D453-C76F9D43104B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CB37810F-BB70-4E0F-A055-1694DC1A4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33FA43E6-CEF5-689E-EA7B-8FF2A6BD01BC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5B3636D6-B888-DA07-7304-1BB1F0C3E3C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229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CFC91837-166B-150E-620A-BA45B8ED0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5" name="blue overlay">
            <a:extLst>
              <a:ext uri="{FF2B5EF4-FFF2-40B4-BE49-F238E27FC236}">
                <a16:creationId xmlns:a16="http://schemas.microsoft.com/office/drawing/2014/main" id="{5B364F2F-6C23-6563-106C-04281A6C93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66F2B49F-CE72-398F-EEB8-ED3A4CC21079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5762FB12-E80E-156F-7AC8-BCD03A9A1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F01C36E6-89FC-536A-3951-F6A2915F995B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69AA640-1743-B12E-A08A-75B601DED5B1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C7D59FCA-EDE0-054A-9339-39062A798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7C2AF711-5EF7-7698-659A-ADA624801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4A43C534-DEA8-63FC-C178-659A27815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EA5D5FD2-5920-C3CB-8CFF-DC28910152E8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DAE2E599-E511-97D7-0971-353127BCC4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E982FB38-9694-4115-599A-EB69527759A2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9B083F23-AC0B-EA2A-8577-747D0C55C0C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40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232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020FB78A-2161-5ECA-E92E-31F1638422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5" name="blue overlay">
            <a:extLst>
              <a:ext uri="{FF2B5EF4-FFF2-40B4-BE49-F238E27FC236}">
                <a16:creationId xmlns:a16="http://schemas.microsoft.com/office/drawing/2014/main" id="{FAD3CE2B-EA29-C8AA-DFA2-EC421D0C9E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icons &amp; copyright">
            <a:extLst>
              <a:ext uri="{FF2B5EF4-FFF2-40B4-BE49-F238E27FC236}">
                <a16:creationId xmlns:a16="http://schemas.microsoft.com/office/drawing/2014/main" id="{1B40987F-DED8-8FAE-484C-F0C6A2C696B9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17" name="copyright">
              <a:extLst>
                <a:ext uri="{FF2B5EF4-FFF2-40B4-BE49-F238E27FC236}">
                  <a16:creationId xmlns:a16="http://schemas.microsoft.com/office/drawing/2014/main" id="{9D35857E-D1F2-C206-9261-98B56E6522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18" name="epri.com">
              <a:hlinkClick r:id="rId4"/>
              <a:extLst>
                <a:ext uri="{FF2B5EF4-FFF2-40B4-BE49-F238E27FC236}">
                  <a16:creationId xmlns:a16="http://schemas.microsoft.com/office/drawing/2014/main" id="{E25D64C2-BF79-EAA3-3193-9879E499A7EC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21EE2C2-DD35-3460-A577-CB86E297D99C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Facebook icon">
              <a:hlinkClick r:id="rId5"/>
              <a:extLst>
                <a:ext uri="{FF2B5EF4-FFF2-40B4-BE49-F238E27FC236}">
                  <a16:creationId xmlns:a16="http://schemas.microsoft.com/office/drawing/2014/main" id="{2B859428-A33F-5E64-E10F-697315B6A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1" name="X icon">
              <a:hlinkClick r:id="rId7"/>
              <a:extLst>
                <a:ext uri="{FF2B5EF4-FFF2-40B4-BE49-F238E27FC236}">
                  <a16:creationId xmlns:a16="http://schemas.microsoft.com/office/drawing/2014/main" id="{4E5CE492-9E22-767D-48C6-03B71595E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22" name="LinkedIn icon">
              <a:hlinkClick r:id="rId10"/>
              <a:extLst>
                <a:ext uri="{FF2B5EF4-FFF2-40B4-BE49-F238E27FC236}">
                  <a16:creationId xmlns:a16="http://schemas.microsoft.com/office/drawing/2014/main" id="{C0E85798-1AFD-9F01-2921-0AFA89710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4" name="speaker text">
            <a:extLst>
              <a:ext uri="{FF2B5EF4-FFF2-40B4-BE49-F238E27FC236}">
                <a16:creationId xmlns:a16="http://schemas.microsoft.com/office/drawing/2014/main" id="{D3921533-CAA0-812A-1AB1-D67ADB4FAD50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0CA200C2-5A7A-4C42-8FC0-1985E72DF4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6" name="title text">
            <a:extLst>
              <a:ext uri="{FF2B5EF4-FFF2-40B4-BE49-F238E27FC236}">
                <a16:creationId xmlns:a16="http://schemas.microsoft.com/office/drawing/2014/main" id="{ED30C69B-0C25-50A8-0789-2678925737C2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2" name="EPRI circle">
            <a:extLst>
              <a:ext uri="{FF2B5EF4-FFF2-40B4-BE49-F238E27FC236}">
                <a16:creationId xmlns:a16="http://schemas.microsoft.com/office/drawing/2014/main" id="{5181B888-7332-A61C-8E6E-B93563071B5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905" y="389847"/>
            <a:ext cx="3615656" cy="34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43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PRI 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ue overlay">
            <a:extLst>
              <a:ext uri="{FF2B5EF4-FFF2-40B4-BE49-F238E27FC236}">
                <a16:creationId xmlns:a16="http://schemas.microsoft.com/office/drawing/2014/main" id="{B353821B-5806-80FD-107F-C999CA9451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icons &amp; copyright">
            <a:extLst>
              <a:ext uri="{FF2B5EF4-FFF2-40B4-BE49-F238E27FC236}">
                <a16:creationId xmlns:a16="http://schemas.microsoft.com/office/drawing/2014/main" id="{CE488C3C-A9A4-1D3C-13E1-50690F7DADDD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6" name="copyright">
              <a:extLst>
                <a:ext uri="{FF2B5EF4-FFF2-40B4-BE49-F238E27FC236}">
                  <a16:creationId xmlns:a16="http://schemas.microsoft.com/office/drawing/2014/main" id="{562FCE10-BA5B-4C9E-1D7D-B71A43E70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7" name="epri.com">
              <a:hlinkClick r:id="rId3"/>
              <a:extLst>
                <a:ext uri="{FF2B5EF4-FFF2-40B4-BE49-F238E27FC236}">
                  <a16:creationId xmlns:a16="http://schemas.microsoft.com/office/drawing/2014/main" id="{B03686A8-94A0-05D2-388A-EAE6D10ADF1F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E0F9ADC-2052-3E8D-99D4-C94D0C624900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" name="Facebook icon">
              <a:hlinkClick r:id="rId4"/>
              <a:extLst>
                <a:ext uri="{FF2B5EF4-FFF2-40B4-BE49-F238E27FC236}">
                  <a16:creationId xmlns:a16="http://schemas.microsoft.com/office/drawing/2014/main" id="{365C340B-BE95-041F-F1F3-45894DF22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10" name="X icon">
              <a:hlinkClick r:id="rId6"/>
              <a:extLst>
                <a:ext uri="{FF2B5EF4-FFF2-40B4-BE49-F238E27FC236}">
                  <a16:creationId xmlns:a16="http://schemas.microsoft.com/office/drawing/2014/main" id="{4672498D-AF42-75B6-A8A8-F4B36049A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1" name="LinkedIn icon">
              <a:hlinkClick r:id="rId9"/>
              <a:extLst>
                <a:ext uri="{FF2B5EF4-FFF2-40B4-BE49-F238E27FC236}">
                  <a16:creationId xmlns:a16="http://schemas.microsoft.com/office/drawing/2014/main" id="{2EF6D652-6A4B-3F8A-1D75-3AFBBEB49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13" name="speaker text">
            <a:extLst>
              <a:ext uri="{FF2B5EF4-FFF2-40B4-BE49-F238E27FC236}">
                <a16:creationId xmlns:a16="http://schemas.microsoft.com/office/drawing/2014/main" id="{BF795B14-26A0-4BA4-590D-C2036A5E7F63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5452" y="4400588"/>
            <a:ext cx="6217920" cy="1533186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7BD98C25-08F2-3BB2-F03A-C28DAAEAA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452" y="3030102"/>
            <a:ext cx="6957847" cy="40237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5" name="title text">
            <a:extLst>
              <a:ext uri="{FF2B5EF4-FFF2-40B4-BE49-F238E27FC236}">
                <a16:creationId xmlns:a16="http://schemas.microsoft.com/office/drawing/2014/main" id="{6041FC6F-34C0-0171-8EF5-5AA721FA5934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5452" y="1084881"/>
            <a:ext cx="6957847" cy="1891159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348394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005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39831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26587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5942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9811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063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4077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38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1778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12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7261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8999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501235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1154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9324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807F-D435-3748-B68A-6F2BCBE2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9D1C1-137F-2449-9605-5A885723D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15B7FF-8AE1-7840-8A12-38421A00C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99489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823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DAEE8-1A37-EBB5-4503-B6013CD4C1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712785"/>
            <a:ext cx="12192000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6941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llage of people's faces&#10;&#10;Description automatically generated">
            <a:extLst>
              <a:ext uri="{FF2B5EF4-FFF2-40B4-BE49-F238E27FC236}">
                <a16:creationId xmlns:a16="http://schemas.microsoft.com/office/drawing/2014/main" id="{6BDEEAC0-66B1-2C60-7D57-F21336374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678F2-5771-717F-BFB4-E78D42F06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icons &amp; copyright">
            <a:extLst>
              <a:ext uri="{FF2B5EF4-FFF2-40B4-BE49-F238E27FC236}">
                <a16:creationId xmlns:a16="http://schemas.microsoft.com/office/drawing/2014/main" id="{24FB9A3B-E2B7-F2A3-28BA-065ADF6ADD06}"/>
              </a:ext>
            </a:extLst>
          </p:cNvPr>
          <p:cNvGrpSpPr/>
          <p:nvPr userDrawn="1"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4" name="copyright">
              <a:extLst>
                <a:ext uri="{FF2B5EF4-FFF2-40B4-BE49-F238E27FC236}">
                  <a16:creationId xmlns:a16="http://schemas.microsoft.com/office/drawing/2014/main" id="{B67527DF-69D4-B579-D17F-3B8A09F8E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2024 Electric Power Research Institute, Inc. All rights reserved.</a:t>
              </a:r>
            </a:p>
          </p:txBody>
        </p:sp>
        <p:sp>
          <p:nvSpPr>
            <p:cNvPr id="5" name="epri.com">
              <a:hlinkClick r:id="rId4"/>
              <a:extLst>
                <a:ext uri="{FF2B5EF4-FFF2-40B4-BE49-F238E27FC236}">
                  <a16:creationId xmlns:a16="http://schemas.microsoft.com/office/drawing/2014/main" id="{13C65919-436C-492E-C110-4C815A4AC0B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D516A25-BAB7-B6BA-8446-F279AE1EAEF2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7" name="Facebook icon">
              <a:hlinkClick r:id="rId5"/>
              <a:extLst>
                <a:ext uri="{FF2B5EF4-FFF2-40B4-BE49-F238E27FC236}">
                  <a16:creationId xmlns:a16="http://schemas.microsoft.com/office/drawing/2014/main" id="{6AB19718-D8D2-07C5-7FC2-E1327EA61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9" name="X icon">
              <a:hlinkClick r:id="rId7"/>
              <a:extLst>
                <a:ext uri="{FF2B5EF4-FFF2-40B4-BE49-F238E27FC236}">
                  <a16:creationId xmlns:a16="http://schemas.microsoft.com/office/drawing/2014/main" id="{5EEEC7E6-F54A-A41B-5571-A54645DB9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28885" y="6303455"/>
              <a:ext cx="128164" cy="131013"/>
            </a:xfrm>
            <a:prstGeom prst="rect">
              <a:avLst/>
            </a:prstGeom>
          </p:spPr>
        </p:pic>
        <p:pic>
          <p:nvPicPr>
            <p:cNvPr id="17" name="LinkedIn icon">
              <a:hlinkClick r:id="rId10"/>
              <a:extLst>
                <a:ext uri="{FF2B5EF4-FFF2-40B4-BE49-F238E27FC236}">
                  <a16:creationId xmlns:a16="http://schemas.microsoft.com/office/drawing/2014/main" id="{F406FCCA-87B9-BDB0-DB6A-BD197625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90" y="6284322"/>
              <a:ext cx="150229" cy="15022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9CBC3EA-20E5-85B5-BEAA-C6AABA8CF7CD}"/>
              </a:ext>
            </a:extLst>
          </p:cNvPr>
          <p:cNvSpPr txBox="1"/>
          <p:nvPr userDrawn="1"/>
        </p:nvSpPr>
        <p:spPr>
          <a:xfrm>
            <a:off x="0" y="328491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3600" b="1" i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®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9416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DFE55-CD97-4806-B97B-A9091661C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708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Rectangle 8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15F8B0-B666-42D5-9101-41C9E224E80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6" name="Text Box 47">
              <a:extLst>
                <a:ext uri="{FF2B5EF4-FFF2-40B4-BE49-F238E27FC236}">
                  <a16:creationId xmlns:a16="http://schemas.microsoft.com/office/drawing/2014/main" id="{8E8588FC-1D76-47C5-B595-0F9502D2B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7" name="TextBox 26">
              <a:hlinkClick r:id="rId3"/>
              <a:extLst>
                <a:ext uri="{FF2B5EF4-FFF2-40B4-BE49-F238E27FC236}">
                  <a16:creationId xmlns:a16="http://schemas.microsoft.com/office/drawing/2014/main" id="{B555F5C0-13E9-4F31-AC9E-6AA423B9AA4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518BE5-5103-47F0-BFFA-88320B777BD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9" name="Picture 28">
              <a:hlinkClick r:id="rId4"/>
              <a:extLst>
                <a:ext uri="{FF2B5EF4-FFF2-40B4-BE49-F238E27FC236}">
                  <a16:creationId xmlns:a16="http://schemas.microsoft.com/office/drawing/2014/main" id="{F99B0C38-6987-4402-AC71-C1BDE714D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0" name="Picture 29">
              <a:hlinkClick r:id="rId6"/>
              <a:extLst>
                <a:ext uri="{FF2B5EF4-FFF2-40B4-BE49-F238E27FC236}">
                  <a16:creationId xmlns:a16="http://schemas.microsoft.com/office/drawing/2014/main" id="{5B7BD5C0-06C6-4AB3-BC4D-383CBA3FC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1" name="Picture 30">
              <a:hlinkClick r:id="rId8"/>
              <a:extLst>
                <a:ext uri="{FF2B5EF4-FFF2-40B4-BE49-F238E27FC236}">
                  <a16:creationId xmlns:a16="http://schemas.microsoft.com/office/drawing/2014/main" id="{D6A42936-581D-4AE8-8C5D-114B70E95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620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8056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8956C-18D0-412B-95E3-E5C100C5E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5ED8085-ABA4-48ED-A519-0831B00D8554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id="{F4F39EAF-D093-4E70-B2D6-880ADC60D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70A982AF-08B3-4ACE-B2CD-2630BF146A3C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F511B19-8779-4ED6-BFF5-0D994F5C5A6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AFE65F2A-EA10-45F6-AC3E-CEEF60A74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0DE3DCEC-148B-448A-9E2A-45B1BBF5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EFB9741B-B64E-4FCE-8F82-2A995BEB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33847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&amp;S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31F06-3E89-4DC2-BB45-7EE9A7B32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8832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156AC-AC73-4A21-8467-792B128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DC62A5-1095-42CE-AB5A-BD29C0D1314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id="{4EC5A6E3-655F-4AB9-A7A8-7A9AEBB906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7FA55AB5-8BF7-460F-A30D-2A37692BE320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6F0D2FF-7C62-45DB-97AF-E1FB43BCA51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BB2176D2-CCA7-46B6-88D4-4AA41D99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49AE2524-F34D-4267-9E9F-139BFEEA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6E26CD04-ED04-44D5-BFD2-E52A16C4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92171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&amp;LC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13DCC-F107-4B27-8EAA-FA2368E32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68972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G&amp;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370DE5-6E93-4496-B10C-FF6027E31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2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4" name="Rectangle 23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93561F-CAB2-4517-A6C1-CC6CDE085269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id="{C6098697-978C-497A-8844-B897E3851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2B0D3F73-8CAD-40AE-843F-C23EDECF168A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FE81FBE-9D64-4C06-BAB1-FFAF2AB5C92F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2" name="Picture 31">
              <a:hlinkClick r:id="rId4"/>
              <a:extLst>
                <a:ext uri="{FF2B5EF4-FFF2-40B4-BE49-F238E27FC236}">
                  <a16:creationId xmlns:a16="http://schemas.microsoft.com/office/drawing/2014/main" id="{D6AAD40B-2BE4-4A23-AF70-2E6A765EE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3" name="Picture 32">
              <a:hlinkClick r:id="rId6"/>
              <a:extLst>
                <a:ext uri="{FF2B5EF4-FFF2-40B4-BE49-F238E27FC236}">
                  <a16:creationId xmlns:a16="http://schemas.microsoft.com/office/drawing/2014/main" id="{D26E2C2D-63AC-4672-9CFD-12890EB1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4" name="Picture 33">
              <a:hlinkClick r:id="rId8"/>
              <a:extLst>
                <a:ext uri="{FF2B5EF4-FFF2-40B4-BE49-F238E27FC236}">
                  <a16:creationId xmlns:a16="http://schemas.microsoft.com/office/drawing/2014/main" id="{718FAA29-2E23-4896-BC6D-970DF44FC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42602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&amp;D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5DD1C6-53CB-422F-B275-DBDFBD942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CA6871-F43E-43AE-A2AE-E46146D6A565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id="{456EFF95-D289-468B-A39F-1C223CCA0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12A1A365-06F2-4B20-9224-7C3EAC6A428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959B6B3-B9E1-4933-8BDC-3B3FDC236B7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CD2CCB58-DA3B-462C-80B9-C58BBFFC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AE810849-F144-4E7E-93DE-EAF2E0836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2BEBC2F3-83E5-4482-B054-9DFE809B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38622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2881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06792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38440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81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24.sv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23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16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2024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6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17" r:id="rId5"/>
    <p:sldLayoutId id="2147483755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8" r:id="rId15"/>
    <p:sldLayoutId id="2147483743" r:id="rId16"/>
    <p:sldLayoutId id="2147483744" r:id="rId17"/>
    <p:sldLayoutId id="2147483745" r:id="rId18"/>
    <p:sldLayoutId id="2147483754" r:id="rId19"/>
    <p:sldLayoutId id="2147483742" r:id="rId20"/>
    <p:sldLayoutId id="2147483747" r:id="rId21"/>
    <p:sldLayoutId id="2147483715" r:id="rId22"/>
    <p:sldLayoutId id="2147483753" r:id="rId23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7AB45-5C00-470C-B02A-25EE18700700}"/>
              </a:ext>
            </a:extLst>
          </p:cNvPr>
          <p:cNvSpPr/>
          <p:nvPr/>
        </p:nvSpPr>
        <p:spPr bwMode="auto">
          <a:xfrm>
            <a:off x="0" y="1"/>
            <a:ext cx="12192000" cy="6858000"/>
          </a:xfrm>
          <a:prstGeom prst="rect">
            <a:avLst/>
          </a:prstGeom>
          <a:solidFill>
            <a:srgbClr val="1B13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8495C244-7367-46AC-9E31-F49FBCBA73EC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 Box 47">
            <a:extLst>
              <a:ext uri="{FF2B5EF4-FFF2-40B4-BE49-F238E27FC236}">
                <a16:creationId xmlns:a16="http://schemas.microsoft.com/office/drawing/2014/main" id="{232D3423-C96E-49AF-BCFD-C53160D53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2024 Electric Power Research Institute, Inc. All rights reserved.</a:t>
            </a:r>
          </a:p>
        </p:txBody>
      </p:sp>
      <p:sp>
        <p:nvSpPr>
          <p:cNvPr id="17" name="Text Box 36">
            <a:extLst>
              <a:ext uri="{FF2B5EF4-FFF2-40B4-BE49-F238E27FC236}">
                <a16:creationId xmlns:a16="http://schemas.microsoft.com/office/drawing/2014/main" id="{A0464F9C-6E20-44DD-B827-4AD9E7B12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bg1">
                    <a:lumMod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19EED32-231F-4958-9106-0885046D28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7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48" r:id="rId16"/>
    <p:sldLayoutId id="2147483749" r:id="rId17"/>
    <p:sldLayoutId id="2147483750" r:id="rId18"/>
    <p:sldLayoutId id="2147483751" r:id="rId19"/>
    <p:sldLayoutId id="2147483738" r:id="rId20"/>
    <p:sldLayoutId id="2147483740" r:id="rId21"/>
    <p:sldLayoutId id="2147483756" r:id="rId22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Font typeface="Wingdings" panose="05000000000000000000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Char char="–"/>
        <a:defRPr sz="2800">
          <a:solidFill>
            <a:schemeClr val="bg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Font typeface="Wingdings" panose="05000000000000000000" pitchFamily="2" charset="2"/>
        <a:buChar char="§"/>
        <a:defRPr sz="2800">
          <a:solidFill>
            <a:schemeClr val="bg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Char char="–"/>
        <a:defRPr sz="2800">
          <a:solidFill>
            <a:schemeClr val="bg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Font typeface="Wingdings" panose="05000000000000000000" pitchFamily="2" charset="2"/>
        <a:buChar char="§"/>
        <a:defRPr sz="2800">
          <a:solidFill>
            <a:schemeClr val="bg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70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4" y="6659791"/>
            <a:ext cx="2861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2024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1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9" y="-6044267"/>
            <a:ext cx="103465" cy="12192001"/>
          </a:xfrm>
          <a:prstGeom prst="rect">
            <a:avLst/>
          </a:prstGeom>
          <a:solidFill>
            <a:srgbClr val="28F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ctr" anchorCtr="0" compatLnSpc="1">
            <a:prstTxWarp prst="textNoShape">
              <a:avLst/>
            </a:prstTxWarp>
          </a:bodyPr>
          <a:lstStyle/>
          <a:p>
            <a:pPr marL="219065" marR="0" indent="-219065" algn="ctr" defTabSz="91435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17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358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53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715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64" indent="-231764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12" indent="-279387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23" indent="-22382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05" indent="-288911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17" indent="-22541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598" indent="-174617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776" indent="-174617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8955" indent="-174617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134" indent="-174617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9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8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6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5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4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3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2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2024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2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2023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7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  <p:sldLayoutId id="2147483830" r:id="rId22"/>
    <p:sldLayoutId id="2147483831" r:id="rId23"/>
    <p:sldLayoutId id="2147483832" r:id="rId24"/>
    <p:sldLayoutId id="2147483833" r:id="rId25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2024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28F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5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5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.ac.uk/news/churchill-papers-added-to-unescos-list-of-the-worlds-greatest-cultural-treasures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id/photo/1217380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orseshoe_magnet_by_Zureks.jpg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nuclearplantmod.epri.com/mt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leproyectowhite.blogspot.com/2013/05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>
          <a:xfrm>
            <a:off x="728579" y="4296094"/>
            <a:ext cx="6217920" cy="1864426"/>
          </a:xfrm>
        </p:spPr>
        <p:txBody>
          <a:bodyPr numCol="1">
            <a:normAutofit/>
          </a:bodyPr>
          <a:lstStyle/>
          <a:p>
            <a:r>
              <a:rPr lang="en-US" sz="1600" dirty="0"/>
              <a:t>Configuration Management Benchmarking Group</a:t>
            </a:r>
          </a:p>
          <a:p>
            <a:r>
              <a:rPr lang="en-US" sz="1600" dirty="0"/>
              <a:t>Chicago, Illinois</a:t>
            </a:r>
          </a:p>
          <a:p>
            <a:endParaRPr lang="en-US" sz="1600" dirty="0"/>
          </a:p>
          <a:p>
            <a:r>
              <a:rPr lang="en-US" sz="1600" dirty="0"/>
              <a:t>Robert Austin</a:t>
            </a:r>
          </a:p>
          <a:p>
            <a:r>
              <a:rPr lang="en-US" sz="1600" dirty="0"/>
              <a:t>EPRI</a:t>
            </a:r>
          </a:p>
          <a:p>
            <a:endParaRPr lang="en-US" sz="1600" dirty="0"/>
          </a:p>
          <a:p>
            <a:r>
              <a:rPr lang="en-US" sz="1600" dirty="0"/>
              <a:t>July 23, 2024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5452" y="3030102"/>
            <a:ext cx="6957847" cy="851859"/>
          </a:xfrm>
        </p:spPr>
        <p:txBody>
          <a:bodyPr>
            <a:normAutofit/>
          </a:bodyPr>
          <a:lstStyle/>
          <a:p>
            <a:r>
              <a:rPr lang="en-US" dirty="0"/>
              <a:t>Some Key Findings to Date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>
          <a:xfrm>
            <a:off x="645451" y="1138943"/>
            <a:ext cx="6957847" cy="1891159"/>
          </a:xfrm>
        </p:spPr>
        <p:txBody>
          <a:bodyPr>
            <a:normAutofit/>
          </a:bodyPr>
          <a:lstStyle/>
          <a:p>
            <a:r>
              <a:rPr lang="en-US" dirty="0"/>
              <a:t>Plant Modernization</a:t>
            </a:r>
          </a:p>
        </p:txBody>
      </p:sp>
    </p:spTree>
    <p:extLst>
      <p:ext uri="{BB962C8B-B14F-4D97-AF65-F5344CB8AC3E}">
        <p14:creationId xmlns:p14="http://schemas.microsoft.com/office/powerpoint/2010/main" val="34077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C9F77-0086-A2C2-C71D-48EB2D2CD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BCAM Example – Large Motor Monitoring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B9439A-1AAA-C007-7119-47CC9E440598}"/>
              </a:ext>
            </a:extLst>
          </p:cNvPr>
          <p:cNvSpPr txBox="1">
            <a:spLocks/>
          </p:cNvSpPr>
          <p:nvPr/>
        </p:nvSpPr>
        <p:spPr>
          <a:xfrm>
            <a:off x="6350699" y="1595360"/>
            <a:ext cx="3687150" cy="1833642"/>
          </a:xfrm>
          <a:prstGeom prst="rect">
            <a:avLst/>
          </a:prstGeom>
        </p:spPr>
        <p:txBody>
          <a:bodyPr lIns="39154" tIns="39154" rIns="39154" bIns="39154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rgbClr val="26BCD7"/>
              </a:buClr>
              <a:buSzPct val="135000"/>
              <a:buFont typeface="Wingdings" pitchFamily="2" charset="2"/>
              <a:buNone/>
              <a:tabLst/>
              <a:defRPr lang="en-US" sz="1400" b="1" kern="1200" noProof="0">
                <a:solidFill>
                  <a:srgbClr val="5F60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50" marR="0" indent="-22860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Char char=""/>
              <a:tabLst/>
              <a:defRPr lang="en-US" sz="1200" b="0" kern="1200" noProof="0">
                <a:solidFill>
                  <a:srgbClr val="5F60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marR="0" indent="-231775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rgbClr val="5F6062"/>
              </a:buClr>
              <a:buSzPct val="100000"/>
              <a:buFont typeface="Arial" panose="020B0604020202020204" pitchFamily="34" charset="0"/>
              <a:buChar char="–"/>
              <a:tabLst/>
              <a:defRPr lang="en-US" sz="1200" b="0" kern="1200" noProof="0">
                <a:solidFill>
                  <a:srgbClr val="5F60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39825" marR="0" indent="-230188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rgbClr val="26BCD7"/>
              </a:buClr>
              <a:buSzPct val="100000"/>
              <a:buFont typeface="Arial" panose="020B0604020202020204" pitchFamily="34" charset="0"/>
              <a:buChar char="□"/>
              <a:tabLst/>
              <a:defRPr lang="en-US" sz="1200" b="0" kern="1200" noProof="0">
                <a:solidFill>
                  <a:srgbClr val="5F60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0663" marR="0" indent="-227013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rgbClr val="5F6062"/>
              </a:buClr>
              <a:buSzPct val="100000"/>
              <a:buFont typeface="Arial" panose="020B0604020202020204" pitchFamily="34" charset="0"/>
              <a:buChar char="–"/>
              <a:tabLst/>
              <a:defRPr lang="en-US" sz="1200" b="0" kern="1200" noProof="0">
                <a:solidFill>
                  <a:srgbClr val="5F60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28800" marR="0" indent="-225425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rgbClr val="26BCD7"/>
              </a:buClr>
              <a:buSzPct val="100000"/>
              <a:buFont typeface="Arial" panose="020B0604020202020204" pitchFamily="34" charset="0"/>
              <a:buChar char="□"/>
              <a:tabLst/>
              <a:defRPr lang="en-US" sz="1200" b="0" kern="1200" noProof="0">
                <a:solidFill>
                  <a:srgbClr val="5F60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3178" rtl="0" eaLnBrk="1" fontAlgn="auto" latinLnBrk="0" hangingPunct="1">
              <a:lnSpc>
                <a:spcPct val="100000"/>
              </a:lnSpc>
              <a:spcBef>
                <a:spcPts val="214"/>
              </a:spcBef>
              <a:spcAft>
                <a:spcPts val="214"/>
              </a:spcAft>
              <a:buClr>
                <a:srgbClr val="26BCD7"/>
              </a:buClr>
              <a:buSzPct val="135000"/>
              <a:buFont typeface="Wingdings" pitchFamily="2" charset="2"/>
              <a:buNone/>
              <a:tabLst/>
              <a:defRPr/>
            </a:pPr>
            <a:endParaRPr kumimoji="0" lang="en-US" sz="1199" b="1" i="0" u="none" strike="noStrike" kern="1200" cap="none" spc="0" normalizeH="0" baseline="0" noProof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C76792E-9EB9-AF3C-B909-2484B5412C05}"/>
              </a:ext>
            </a:extLst>
          </p:cNvPr>
          <p:cNvSpPr txBox="1">
            <a:spLocks/>
          </p:cNvSpPr>
          <p:nvPr/>
        </p:nvSpPr>
        <p:spPr>
          <a:xfrm>
            <a:off x="365759" y="835701"/>
            <a:ext cx="3593681" cy="57566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40341" tIns="40341" rIns="40341" bIns="40341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rgbClr val="26BCD7"/>
              </a:buClr>
              <a:buSzPct val="135000"/>
              <a:buFont typeface="Wingdings" pitchFamily="2" charset="2"/>
              <a:buNone/>
              <a:tabLst/>
              <a:defRPr lang="en-US" sz="1400" b="1" kern="1200" noProof="0">
                <a:solidFill>
                  <a:srgbClr val="5F60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50" marR="0" indent="-22860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Char char=""/>
              <a:tabLst/>
              <a:defRPr lang="en-US" sz="1200" b="0" kern="1200" noProof="0">
                <a:solidFill>
                  <a:srgbClr val="5F60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marR="0" indent="-231775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rgbClr val="5F6062"/>
              </a:buClr>
              <a:buSzPct val="100000"/>
              <a:buFont typeface="Arial" panose="020B0604020202020204" pitchFamily="34" charset="0"/>
              <a:buChar char="–"/>
              <a:tabLst/>
              <a:defRPr lang="en-US" sz="1200" b="0" kern="1200" noProof="0">
                <a:solidFill>
                  <a:srgbClr val="5F60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39825" marR="0" indent="-230188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rgbClr val="26BCD7"/>
              </a:buClr>
              <a:buSzPct val="100000"/>
              <a:buFont typeface="Arial" panose="020B0604020202020204" pitchFamily="34" charset="0"/>
              <a:buChar char="□"/>
              <a:tabLst/>
              <a:defRPr lang="en-US" sz="1200" b="0" kern="1200" noProof="0">
                <a:solidFill>
                  <a:srgbClr val="5F60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90663" marR="0" indent="-227013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rgbClr val="5F6062"/>
              </a:buClr>
              <a:buSzPct val="100000"/>
              <a:buFont typeface="Arial" panose="020B0604020202020204" pitchFamily="34" charset="0"/>
              <a:buChar char="–"/>
              <a:tabLst/>
              <a:defRPr lang="en-US" sz="1200" b="0" kern="1200" noProof="0">
                <a:solidFill>
                  <a:srgbClr val="5F60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28800" marR="0" indent="-225425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rgbClr val="26BCD7"/>
              </a:buClr>
              <a:buSzPct val="100000"/>
              <a:buFont typeface="Arial" panose="020B0604020202020204" pitchFamily="34" charset="0"/>
              <a:buChar char="□"/>
              <a:tabLst/>
              <a:defRPr lang="en-US" sz="1200" b="0" kern="1200" noProof="0">
                <a:solidFill>
                  <a:srgbClr val="5F60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45173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892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6115" indent="-188595" algn="l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rgbClr val="26BCD7"/>
              </a:buClr>
              <a:buSzPct val="135000"/>
              <a:buFont typeface="Wingdings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OLM Technologies in Analysis:</a:t>
            </a:r>
          </a:p>
          <a:p>
            <a:pPr marL="34925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Electrical Signature Analysis</a:t>
            </a:r>
          </a:p>
          <a:p>
            <a:pPr marL="34925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Vibration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rgbClr val="26BCD7"/>
              </a:buClr>
              <a:buSzPct val="135000"/>
              <a:buFont typeface="Wingdings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Inputs:</a:t>
            </a:r>
          </a:p>
          <a:p>
            <a:pPr marL="34925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Implementation Costs </a:t>
            </a:r>
          </a:p>
          <a:p>
            <a:pPr marL="688975" marR="0" lvl="2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Hardware/Software: $108K</a:t>
            </a:r>
          </a:p>
          <a:p>
            <a:pPr marL="688975" marR="0" lvl="2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Engineering: $87K</a:t>
            </a:r>
          </a:p>
          <a:p>
            <a:pPr marL="34925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On-Going costs:</a:t>
            </a:r>
          </a:p>
          <a:p>
            <a:pPr marL="688975" marR="0" lvl="2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Software: N/A</a:t>
            </a:r>
          </a:p>
          <a:p>
            <a:pPr marL="688975" marR="0" lvl="2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.: 5% of sensor costs</a:t>
            </a:r>
          </a:p>
          <a:p>
            <a:pPr marL="688975" marR="0" lvl="2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ct val="100000"/>
              <a:buFont typeface="Arial" panose="020B0604020202020204" pitchFamily="34" charset="0"/>
              <a:buChar char="–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rgbClr val="26BCD7"/>
              </a:buClr>
              <a:buSzPct val="135000"/>
              <a:buFont typeface="Wingdings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Annual PM Labor Efficiencies:</a:t>
            </a:r>
          </a:p>
          <a:p>
            <a:pPr marL="34925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352 Maintenance labor hours ($35,200)</a:t>
            </a:r>
          </a:p>
          <a:p>
            <a:pPr marL="34925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106 Engineer labor hours ($14,840)</a:t>
            </a:r>
          </a:p>
          <a:p>
            <a:pPr marL="106462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indent="-242788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 Outage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 Savings: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925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$52k of Contract Labor Savings</a:t>
            </a:r>
          </a:p>
          <a:p>
            <a:pPr marL="106462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rgbClr val="26BCD7"/>
              </a:buClr>
              <a:buSzPct val="135000"/>
              <a:buFont typeface="Wingdings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Assumptions:</a:t>
            </a:r>
          </a:p>
          <a:p>
            <a:pPr marL="34925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Number of medium-voltage motors per unit: 21</a:t>
            </a:r>
          </a:p>
          <a:p>
            <a:pPr marL="34925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Systems Included: ECI Recovery, Condensate Extraction, Service Water, Condenser Cooling, Maintenance Cooling, Moderator, Boiler Feed, and Circulating Water (CANDU plant)</a:t>
            </a:r>
          </a:p>
          <a:p>
            <a:pPr marL="34925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Circulating Water and Condensate Motors include deferred PM savings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avoided cost</a:t>
            </a:r>
          </a:p>
          <a:p>
            <a:pPr marL="34925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M&amp;D Program Costs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included</a:t>
            </a:r>
          </a:p>
          <a:p>
            <a:pPr marL="34925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Char char="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>
                <a:srgbClr val="26BCD7"/>
              </a:buClr>
              <a:buSzPct val="135000"/>
              <a:buFont typeface="Wingdings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Avoided Cost Assumptions:</a:t>
            </a:r>
          </a:p>
          <a:p>
            <a:pPr marL="308178" marR="0" lvl="1" indent="-201717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Using NERC-GADS data, EPRI projected costs avoided by preventing a portion (25%) of forced outages and derates for Multiple Systems</a:t>
            </a:r>
            <a:endParaRPr kumimoji="0" lang="en-US" sz="1235" b="0" i="0" u="none" strike="noStrike" kern="1200" cap="none" spc="0" normalizeH="0" baseline="0" noProof="0" dirty="0">
              <a:ln>
                <a:noFill/>
              </a:ln>
              <a:solidFill>
                <a:srgbClr val="5F60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e 12">
            <a:extLst>
              <a:ext uri="{FF2B5EF4-FFF2-40B4-BE49-F238E27FC236}">
                <a16:creationId xmlns:a16="http://schemas.microsoft.com/office/drawing/2014/main" id="{03920FDD-F806-6E89-2A68-D2A8C0957581}"/>
              </a:ext>
            </a:extLst>
          </p:cNvPr>
          <p:cNvGraphicFramePr>
            <a:graphicFrameLocks noGrp="1"/>
          </p:cNvGraphicFramePr>
          <p:nvPr/>
        </p:nvGraphicFramePr>
        <p:xfrm>
          <a:off x="6176682" y="3010011"/>
          <a:ext cx="3031680" cy="324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840">
                  <a:extLst>
                    <a:ext uri="{9D8B030D-6E8A-4147-A177-3AD203B41FA5}">
                      <a16:colId xmlns:a16="http://schemas.microsoft.com/office/drawing/2014/main" val="3428199926"/>
                    </a:ext>
                  </a:extLst>
                </a:gridCol>
                <a:gridCol w="1515840">
                  <a:extLst>
                    <a:ext uri="{9D8B030D-6E8A-4147-A177-3AD203B41FA5}">
                      <a16:colId xmlns:a16="http://schemas.microsoft.com/office/drawing/2014/main" val="3805222297"/>
                    </a:ext>
                  </a:extLst>
                </a:gridCol>
              </a:tblGrid>
              <a:tr h="322729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NPV</a:t>
                      </a:r>
                    </a:p>
                  </a:txBody>
                  <a:tcPr marL="80682" marR="80682" marT="40341" marB="4034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54380" rtl="0" eaLnBrk="1" fontAlgn="b" latinLnBrk="0" hangingPunct="1"/>
                      <a:r>
                        <a:rPr lang="en-US" sz="13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$179K/unit</a:t>
                      </a:r>
                    </a:p>
                  </a:txBody>
                  <a:tcPr marL="0" marR="0" marT="0" marB="0" anchor="ctr">
                    <a:solidFill>
                      <a:srgbClr val="96DD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41090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63F5E6B-908C-C1D0-365C-31603BFDC81C}"/>
              </a:ext>
            </a:extLst>
          </p:cNvPr>
          <p:cNvSpPr/>
          <p:nvPr/>
        </p:nvSpPr>
        <p:spPr>
          <a:xfrm>
            <a:off x="4249783" y="5709511"/>
            <a:ext cx="7062651" cy="79733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221"/>
              </a:spcBef>
              <a:spcAft>
                <a:spcPts val="221"/>
              </a:spcAft>
              <a:buClr>
                <a:srgbClr val="26BCD7"/>
              </a:buClr>
              <a:buSzPct val="135000"/>
              <a:buFontTx/>
              <a:buNone/>
              <a:tabLst/>
              <a:defRPr/>
            </a:pPr>
            <a:r>
              <a:rPr kumimoji="0" lang="en-US" sz="971" b="1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Takeaways:</a:t>
            </a:r>
          </a:p>
          <a:p>
            <a:pPr marL="308178" marR="0" lvl="1" indent="-201717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26BCD7"/>
              </a:buClr>
              <a:buSzPct val="100000"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971" b="0" i="0" u="none" strike="noStrike" kern="1200" cap="none" spc="0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Motor refurbishment frequencies are delayed in time by the implementation of ESA and Vibration Analysis which saves the facility costs associated with motor rebuilds and leads to a positive business case, even without including avoided costs.</a:t>
            </a:r>
          </a:p>
        </p:txBody>
      </p:sp>
      <p:graphicFrame>
        <p:nvGraphicFramePr>
          <p:cNvPr id="9" name="Table 12">
            <a:extLst>
              <a:ext uri="{FF2B5EF4-FFF2-40B4-BE49-F238E27FC236}">
                <a16:creationId xmlns:a16="http://schemas.microsoft.com/office/drawing/2014/main" id="{DFC24272-9C55-717D-CF47-FA40C12755F1}"/>
              </a:ext>
            </a:extLst>
          </p:cNvPr>
          <p:cNvGraphicFramePr>
            <a:graphicFrameLocks noGrp="1"/>
          </p:cNvGraphicFramePr>
          <p:nvPr/>
        </p:nvGraphicFramePr>
        <p:xfrm>
          <a:off x="6176682" y="5349240"/>
          <a:ext cx="3031680" cy="324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840">
                  <a:extLst>
                    <a:ext uri="{9D8B030D-6E8A-4147-A177-3AD203B41FA5}">
                      <a16:colId xmlns:a16="http://schemas.microsoft.com/office/drawing/2014/main" val="3428199926"/>
                    </a:ext>
                  </a:extLst>
                </a:gridCol>
                <a:gridCol w="1515840">
                  <a:extLst>
                    <a:ext uri="{9D8B030D-6E8A-4147-A177-3AD203B41FA5}">
                      <a16:colId xmlns:a16="http://schemas.microsoft.com/office/drawing/2014/main" val="3805222297"/>
                    </a:ext>
                  </a:extLst>
                </a:gridCol>
              </a:tblGrid>
              <a:tr h="322729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NPV</a:t>
                      </a:r>
                    </a:p>
                  </a:txBody>
                  <a:tcPr marL="80682" marR="80682" marT="40341" marB="4034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54380" rtl="0" eaLnBrk="1" fontAlgn="b" latinLnBrk="0" hangingPunct="1"/>
                      <a:r>
                        <a:rPr lang="en-US" sz="13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$541K/unit</a:t>
                      </a:r>
                    </a:p>
                  </a:txBody>
                  <a:tcPr marL="0" marR="0" marT="0" marB="0" anchor="ctr">
                    <a:solidFill>
                      <a:srgbClr val="96DD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441090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25A052E-0CF3-3D53-9141-FA69EBE6E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783" y="3466575"/>
            <a:ext cx="7062651" cy="1796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4A69A2-96DE-5C24-175A-C8788474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783" y="1000687"/>
            <a:ext cx="7062651" cy="19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A0E79-28D5-40B3-BCC4-0B8D6F470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BCAM Example - Categorization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4A64F-9470-455F-8492-0836CA2C4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104" y="1414683"/>
            <a:ext cx="4786532" cy="1825869"/>
          </a:xfrm>
          <a:prstGeom prst="roundRect">
            <a:avLst>
              <a:gd name="adj" fmla="val 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lvl="1" indent="0" algn="ctr">
              <a:buNone/>
            </a:pPr>
            <a:r>
              <a:rPr lang="en-US" sz="1400" b="1" dirty="0"/>
              <a:t>1. Excellent return on investment (ROI)</a:t>
            </a:r>
          </a:p>
          <a:p>
            <a:pPr marL="0" indent="0" algn="ctr">
              <a:buNone/>
            </a:pPr>
            <a:r>
              <a:rPr lang="en-US" sz="1400" dirty="0"/>
              <a:t>Business Process Automation</a:t>
            </a:r>
          </a:p>
          <a:p>
            <a:pPr marL="0" indent="0" algn="ctr">
              <a:buNone/>
            </a:pPr>
            <a:r>
              <a:rPr lang="en-US" sz="1400" dirty="0"/>
              <a:t>Cycle Isolation</a:t>
            </a:r>
          </a:p>
          <a:p>
            <a:pPr marL="0" indent="0" algn="ctr">
              <a:buNone/>
            </a:pPr>
            <a:r>
              <a:rPr lang="en-US" sz="1400" dirty="0"/>
              <a:t>Electronic Work Packages</a:t>
            </a:r>
          </a:p>
          <a:p>
            <a:pPr marL="0" indent="0" algn="ctr">
              <a:buNone/>
            </a:pPr>
            <a:r>
              <a:rPr lang="en-US" sz="1400" dirty="0"/>
              <a:t>Containment Drone Inspection</a:t>
            </a:r>
          </a:p>
          <a:p>
            <a:pPr marL="0" indent="0" algn="ctr">
              <a:buNone/>
            </a:pPr>
            <a:r>
              <a:rPr lang="en-US" sz="1400" dirty="0"/>
              <a:t>Thermal Performance Improvement via DVR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1B0BCE-E5E3-1259-8631-6ADF216364A8}"/>
              </a:ext>
            </a:extLst>
          </p:cNvPr>
          <p:cNvSpPr txBox="1">
            <a:spLocks/>
          </p:cNvSpPr>
          <p:nvPr/>
        </p:nvSpPr>
        <p:spPr bwMode="auto">
          <a:xfrm>
            <a:off x="766104" y="3458398"/>
            <a:ext cx="4786532" cy="2008951"/>
          </a:xfrm>
          <a:prstGeom prst="roundRect">
            <a:avLst>
              <a:gd name="adj" fmla="val 0"/>
            </a:avLst>
          </a:prstGeom>
          <a:ln w="12700" cap="flat" cmpd="sng" algn="ctr">
            <a:solidFill>
              <a:schemeClr val="tx2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231775" indent="-23177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79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1400" b="1" u="sng" dirty="0"/>
              <a:t>3. Rapid but Small ROI</a:t>
            </a:r>
          </a:p>
          <a:p>
            <a:pPr marL="0" lvl="1" indent="0" algn="ctr">
              <a:buNone/>
            </a:pPr>
            <a:r>
              <a:rPr lang="en-US" sz="1400" dirty="0"/>
              <a:t>FAC, Hx, SW Monitoring</a:t>
            </a:r>
          </a:p>
          <a:p>
            <a:pPr marL="0" lvl="1" indent="0" algn="ctr">
              <a:buNone/>
            </a:pPr>
            <a:r>
              <a:rPr lang="en-US" sz="1400" dirty="0"/>
              <a:t>Virtual NDE</a:t>
            </a:r>
          </a:p>
          <a:p>
            <a:pPr marL="0" lvl="1" indent="0" algn="ctr">
              <a:buNone/>
            </a:pPr>
            <a:r>
              <a:rPr lang="en-US" sz="1400" dirty="0"/>
              <a:t>Risk Informed ISI</a:t>
            </a:r>
          </a:p>
          <a:p>
            <a:pPr marL="0" lvl="1" indent="0" algn="ctr">
              <a:buNone/>
            </a:pPr>
            <a:r>
              <a:rPr lang="en-US" sz="1400" dirty="0"/>
              <a:t>Turbine Maintenance Reduction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71FF69-0D39-466C-C686-59F5F7316967}"/>
              </a:ext>
            </a:extLst>
          </p:cNvPr>
          <p:cNvSpPr txBox="1">
            <a:spLocks/>
          </p:cNvSpPr>
          <p:nvPr/>
        </p:nvSpPr>
        <p:spPr bwMode="auto">
          <a:xfrm>
            <a:off x="6244884" y="1414683"/>
            <a:ext cx="4786532" cy="1825869"/>
          </a:xfrm>
          <a:prstGeom prst="roundRect">
            <a:avLst>
              <a:gd name="adj" fmla="val 0"/>
            </a:avLst>
          </a:prstGeom>
          <a:ln w="12700" cap="flat" cmpd="sng" algn="ctr">
            <a:solidFill>
              <a:schemeClr val="tx2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231775" indent="-23177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79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1400" b="1" dirty="0"/>
              <a:t>2. Good ROI over time with a large investment</a:t>
            </a:r>
          </a:p>
          <a:p>
            <a:pPr marL="0" lvl="1" indent="0" algn="ctr">
              <a:buNone/>
            </a:pPr>
            <a:r>
              <a:rPr lang="en-US" sz="1400" dirty="0"/>
              <a:t>M&amp;D Centers</a:t>
            </a:r>
          </a:p>
          <a:p>
            <a:pPr marL="0" lvl="1" indent="0" algn="ctr">
              <a:buNone/>
            </a:pPr>
            <a:r>
              <a:rPr lang="en-US" sz="1400" dirty="0"/>
              <a:t>Digital I&amp;C Safety Systems</a:t>
            </a:r>
          </a:p>
          <a:p>
            <a:pPr marL="0" lvl="1" indent="0" algn="ctr">
              <a:buNone/>
            </a:pPr>
            <a:r>
              <a:rPr lang="en-US" sz="1400" dirty="0"/>
              <a:t>Centralized Training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4667AA-049B-DAB0-C41A-B4B65B2E117F}"/>
              </a:ext>
            </a:extLst>
          </p:cNvPr>
          <p:cNvSpPr txBox="1">
            <a:spLocks/>
          </p:cNvSpPr>
          <p:nvPr/>
        </p:nvSpPr>
        <p:spPr bwMode="auto">
          <a:xfrm>
            <a:off x="6244884" y="3458398"/>
            <a:ext cx="4786532" cy="2008951"/>
          </a:xfrm>
          <a:prstGeom prst="roundRect">
            <a:avLst>
              <a:gd name="adj" fmla="val 0"/>
            </a:avLst>
          </a:prstGeom>
          <a:ln w="12700" cap="flat" cmpd="sng" algn="ctr">
            <a:solidFill>
              <a:schemeClr val="tx2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231775" indent="-23177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79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10000"/>
              </a:lnSpc>
              <a:buNone/>
            </a:pPr>
            <a:r>
              <a:rPr lang="en-US" sz="1400" b="1" u="sng" dirty="0"/>
              <a:t>4. Marginal ROI</a:t>
            </a:r>
          </a:p>
          <a:p>
            <a:pPr marL="0" lvl="1" indent="0" algn="ctr">
              <a:lnSpc>
                <a:spcPct val="110000"/>
              </a:lnSpc>
              <a:buNone/>
            </a:pPr>
            <a:r>
              <a:rPr lang="en-US" sz="1400" dirty="0"/>
              <a:t>Automated Chemistry</a:t>
            </a:r>
          </a:p>
          <a:p>
            <a:pPr marL="0" lvl="1" indent="0" algn="ctr">
              <a:lnSpc>
                <a:spcPct val="110000"/>
              </a:lnSpc>
              <a:buNone/>
            </a:pPr>
            <a:r>
              <a:rPr lang="en-US" sz="1400" dirty="0"/>
              <a:t>Tendon Sensors</a:t>
            </a:r>
          </a:p>
          <a:p>
            <a:pPr marL="0" lvl="1" indent="0" algn="ctr">
              <a:lnSpc>
                <a:spcPct val="110000"/>
              </a:lnSpc>
              <a:buNone/>
            </a:pPr>
            <a:r>
              <a:rPr lang="en-US" sz="1400" dirty="0"/>
              <a:t>ERO Field Monitoring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4D109F1-D0BC-D1E3-234D-A68AEB637388}"/>
              </a:ext>
            </a:extLst>
          </p:cNvPr>
          <p:cNvSpPr>
            <a:spLocks noGrp="1"/>
          </p:cNvSpPr>
          <p:nvPr/>
        </p:nvSpPr>
        <p:spPr bwMode="auto">
          <a:xfrm>
            <a:off x="232117" y="5840730"/>
            <a:ext cx="11430000" cy="548640"/>
          </a:xfrm>
          <a:prstGeom prst="rect">
            <a:avLst/>
          </a:prstGeom>
          <a:solidFill>
            <a:srgbClr val="0040C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None/>
              <a:defRPr sz="2800" b="1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87338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/>
              <a:t>Some items are better than others</a:t>
            </a:r>
          </a:p>
        </p:txBody>
      </p:sp>
    </p:spTree>
    <p:extLst>
      <p:ext uri="{BB962C8B-B14F-4D97-AF65-F5344CB8AC3E}">
        <p14:creationId xmlns:p14="http://schemas.microsoft.com/office/powerpoint/2010/main" val="368473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DD48-9578-48D9-8AF0-CD61FE2C6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BCAM Example - Bundle &amp; Save?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1000-000006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8013610"/>
              </p:ext>
            </p:extLst>
          </p:nvPr>
        </p:nvGraphicFramePr>
        <p:xfrm>
          <a:off x="742950" y="782955"/>
          <a:ext cx="10915650" cy="5292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4D109F1-D0BC-D1E3-234D-A68AEB637388}"/>
              </a:ext>
            </a:extLst>
          </p:cNvPr>
          <p:cNvSpPr>
            <a:spLocks noGrp="1"/>
          </p:cNvSpPr>
          <p:nvPr/>
        </p:nvSpPr>
        <p:spPr bwMode="auto">
          <a:xfrm>
            <a:off x="365760" y="6075045"/>
            <a:ext cx="11430000" cy="548640"/>
          </a:xfrm>
          <a:prstGeom prst="rect">
            <a:avLst/>
          </a:prstGeom>
          <a:solidFill>
            <a:srgbClr val="0040C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None/>
              <a:defRPr sz="2800" b="1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87338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/>
              <a:t>How items are sequenced &amp; bundled is important</a:t>
            </a:r>
          </a:p>
        </p:txBody>
      </p:sp>
    </p:spTree>
    <p:extLst>
      <p:ext uri="{BB962C8B-B14F-4D97-AF65-F5344CB8AC3E}">
        <p14:creationId xmlns:p14="http://schemas.microsoft.com/office/powerpoint/2010/main" val="251519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CD10C-AA6A-4006-989B-C7A809C7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Execute &amp; Validate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8637C-A8F1-48AF-3739-F7B0775B0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121441"/>
            <a:ext cx="5577840" cy="4615117"/>
          </a:xfrm>
        </p:spPr>
        <p:txBody>
          <a:bodyPr wrap="square" anchor="t">
            <a:normAutofit fontScale="92500" lnSpcReduction="10000"/>
          </a:bodyPr>
          <a:lstStyle/>
          <a:p>
            <a:pPr rtl="0" font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Use station processes - enhance and integrate with existing</a:t>
            </a:r>
          </a:p>
          <a:p>
            <a:pPr marL="0" indent="0" rtl="0" fontAlgn="ctr">
              <a:spcBef>
                <a:spcPts val="0"/>
              </a:spcBef>
              <a:buNone/>
            </a:pPr>
            <a:endParaRPr lang="en-US" dirty="0">
              <a:effectLst/>
            </a:endParaRPr>
          </a:p>
          <a:p>
            <a:pPr rtl="0" font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Digital Engineering Guide (DEG) &amp; other EPRI resources can aid with detailed planning &amp; implementation</a:t>
            </a:r>
          </a:p>
          <a:p>
            <a:pPr rtl="0" fontAlgn="ctr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rtl="0" font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Return to the beginning</a:t>
            </a:r>
          </a:p>
          <a:p>
            <a:pPr rtl="0" fontAlgn="ctr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rtl="0" font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Modernization is a cycle… there is no end</a:t>
            </a:r>
          </a:p>
          <a:p>
            <a:pPr rtl="0" fontAlgn="ctr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rtl="0" font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Potential for agile project methods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D0A11E7-917D-1255-8A2D-4BEA90335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217920" y="1971790"/>
            <a:ext cx="5577840" cy="291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109F1-D0BC-D1E3-234D-A68AEB6373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Nuclear plants are REALLY good at execution once they decide what to do</a:t>
            </a:r>
          </a:p>
        </p:txBody>
      </p:sp>
    </p:spTree>
    <p:extLst>
      <p:ext uri="{BB962C8B-B14F-4D97-AF65-F5344CB8AC3E}">
        <p14:creationId xmlns:p14="http://schemas.microsoft.com/office/powerpoint/2010/main" val="307053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D68F-D86E-4BDE-A40F-812007CC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EPRI can help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107E76C-689B-4B64-B71E-8BEA920AFD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787902"/>
              </p:ext>
            </p:extLst>
          </p:nvPr>
        </p:nvGraphicFramePr>
        <p:xfrm>
          <a:off x="702531" y="713683"/>
          <a:ext cx="10679571" cy="5813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Lightning bolt outline">
            <a:extLst>
              <a:ext uri="{FF2B5EF4-FFF2-40B4-BE49-F238E27FC236}">
                <a16:creationId xmlns:a16="http://schemas.microsoft.com/office/drawing/2014/main" id="{0CDB77C4-AED4-8E03-9B46-FC02C8636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60938" y="38389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usiness card&#10;&#10;Description automatically generated">
            <a:extLst>
              <a:ext uri="{FF2B5EF4-FFF2-40B4-BE49-F238E27FC236}">
                <a16:creationId xmlns:a16="http://schemas.microsoft.com/office/drawing/2014/main" id="{1444AD7B-E645-9F18-AC15-18ED40DD1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31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10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13CA637-CDAF-4FD4-8A9A-5B87EC60C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6"/>
            <a:ext cx="12192000" cy="68521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3520E0-A8AB-90BD-4121-4C05009C6AC7}"/>
              </a:ext>
            </a:extLst>
          </p:cNvPr>
          <p:cNvSpPr txBox="1"/>
          <p:nvPr/>
        </p:nvSpPr>
        <p:spPr>
          <a:xfrm>
            <a:off x="6096000" y="5994037"/>
            <a:ext cx="2188573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Transition to 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63203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462C2-6862-4436-9412-0340F2EE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Overview of Plant Modernization Approach: Modernization Process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6DB367-2E32-4327-AC77-E78D87080C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</p:spPr>
        <p:txBody>
          <a:bodyPr wrap="square"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Modernization Strategy Development &amp; Implementation Technical Report (3002020908)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293EBF3-AB69-0AA0-0D8E-9A1309BFA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62068" y="1016882"/>
            <a:ext cx="9383485" cy="4896004"/>
          </a:xfrm>
          <a:prstGeom prst="rect">
            <a:avLst/>
          </a:prstGeom>
          <a:solidFill>
            <a:srgbClr val="0040C0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9F5A9A-3750-5A13-51F9-0DDC33B0A5B1}"/>
              </a:ext>
            </a:extLst>
          </p:cNvPr>
          <p:cNvSpPr txBox="1"/>
          <p:nvPr/>
        </p:nvSpPr>
        <p:spPr>
          <a:xfrm>
            <a:off x="3140879" y="622176"/>
            <a:ext cx="2559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rgbClr val="FF09E8"/>
                </a:solidFill>
                <a:latin typeface="+mn-lt"/>
              </a:rPr>
              <a:t>Strategy Development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2C0BE1-C044-143B-E1D8-F105C831652F}"/>
              </a:ext>
            </a:extLst>
          </p:cNvPr>
          <p:cNvSpPr/>
          <p:nvPr/>
        </p:nvSpPr>
        <p:spPr bwMode="auto">
          <a:xfrm>
            <a:off x="3140879" y="1726988"/>
            <a:ext cx="2397889" cy="752354"/>
          </a:xfrm>
          <a:prstGeom prst="rect">
            <a:avLst/>
          </a:prstGeom>
          <a:noFill/>
          <a:ln w="57150" cap="flat" cmpd="sng" algn="ctr">
            <a:solidFill>
              <a:srgbClr val="FF09E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78BAF-76DE-7480-58D7-7EFBB9EE6D8E}"/>
              </a:ext>
            </a:extLst>
          </p:cNvPr>
          <p:cNvSpPr/>
          <p:nvPr/>
        </p:nvSpPr>
        <p:spPr bwMode="auto">
          <a:xfrm>
            <a:off x="5581300" y="1726988"/>
            <a:ext cx="3505200" cy="752354"/>
          </a:xfrm>
          <a:prstGeom prst="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83884B-1D31-1342-6D5C-1A32B0FD0817}"/>
              </a:ext>
            </a:extLst>
          </p:cNvPr>
          <p:cNvSpPr/>
          <p:nvPr/>
        </p:nvSpPr>
        <p:spPr bwMode="auto">
          <a:xfrm>
            <a:off x="6840353" y="3382170"/>
            <a:ext cx="2396618" cy="752354"/>
          </a:xfrm>
          <a:prstGeom prst="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8D6CF7-9416-6501-048D-8F59B73739DE}"/>
              </a:ext>
            </a:extLst>
          </p:cNvPr>
          <p:cNvSpPr/>
          <p:nvPr/>
        </p:nvSpPr>
        <p:spPr bwMode="auto">
          <a:xfrm>
            <a:off x="3183105" y="3384099"/>
            <a:ext cx="3657247" cy="75235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6AD75-45A1-ED6A-5308-17345A79B859}"/>
              </a:ext>
            </a:extLst>
          </p:cNvPr>
          <p:cNvSpPr txBox="1"/>
          <p:nvPr/>
        </p:nvSpPr>
        <p:spPr>
          <a:xfrm>
            <a:off x="10226345" y="2558798"/>
            <a:ext cx="149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accent3"/>
                </a:solidFill>
                <a:latin typeface="+mn-lt"/>
              </a:rPr>
              <a:t>Project Selection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EFC669-B4D0-BC84-56ED-D603AC3313D4}"/>
              </a:ext>
            </a:extLst>
          </p:cNvPr>
          <p:cNvSpPr txBox="1"/>
          <p:nvPr/>
        </p:nvSpPr>
        <p:spPr>
          <a:xfrm>
            <a:off x="4259118" y="5372372"/>
            <a:ext cx="2559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  <a:latin typeface="+mn-lt"/>
              </a:rPr>
              <a:t>Project Execution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5861B3-4188-90EF-A460-B0ADD5B321C5}"/>
              </a:ext>
            </a:extLst>
          </p:cNvPr>
          <p:cNvCxnSpPr/>
          <p:nvPr/>
        </p:nvCxnSpPr>
        <p:spPr bwMode="auto">
          <a:xfrm>
            <a:off x="4339823" y="1074555"/>
            <a:ext cx="0" cy="54864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9E8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5D1B93A3-59D1-4053-68FC-B64EBF9EBD8E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0286937" y="3178035"/>
            <a:ext cx="538789" cy="837498"/>
          </a:xfrm>
          <a:prstGeom prst="bentConnector2">
            <a:avLst/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7FFC9F-A044-897C-A29F-F159FB0B3486}"/>
              </a:ext>
            </a:extLst>
          </p:cNvPr>
          <p:cNvCxnSpPr>
            <a:cxnSpLocks/>
          </p:cNvCxnSpPr>
          <p:nvPr/>
        </p:nvCxnSpPr>
        <p:spPr bwMode="auto">
          <a:xfrm flipV="1">
            <a:off x="4851452" y="4381587"/>
            <a:ext cx="0" cy="98931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B5D6CCAB-F851-3CC7-38FF-27BF4303D88F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10127853" y="2019602"/>
            <a:ext cx="837500" cy="505933"/>
          </a:xfrm>
          <a:prstGeom prst="bentConnector3">
            <a:avLst>
              <a:gd name="adj1" fmla="val -2269"/>
            </a:avLst>
          </a:prstGeom>
          <a:solidFill>
            <a:schemeClr val="accent1"/>
          </a:solidFill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9218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10" grpId="0" animBg="1"/>
      <p:bldP spid="11" grpId="0"/>
      <p:bldP spid="11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4BFA-9B44-43C4-A91D-E2E36BD49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Strategy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9248A-0BD5-E215-05B7-C7018B2B0A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937760"/>
          </a:xfrm>
        </p:spPr>
        <p:txBody>
          <a:bodyPr wrap="square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Establish a charter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Otherwise, no one will agree on what’s important &amp; priorities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Key inputs &amp; business risks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Everyone is different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What are YOUR station’s key themes?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Remaining station life?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Major project proficiency?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Other major projects?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Do you have a comprehensive list?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New processes HAVE to fit into existing station process – not be one more thing</a:t>
            </a:r>
          </a:p>
        </p:txBody>
      </p:sp>
      <p:pic>
        <p:nvPicPr>
          <p:cNvPr id="6" name="Picture 5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CB14B14C-C204-2639-5566-19D37F30EC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83" b="39383"/>
          <a:stretch/>
        </p:blipFill>
        <p:spPr>
          <a:xfrm>
            <a:off x="6217920" y="1005840"/>
            <a:ext cx="5577840" cy="484632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27E20-4978-05DC-A3C6-B08B2917F4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Executive leadership CRITICAL</a:t>
            </a:r>
          </a:p>
        </p:txBody>
      </p:sp>
    </p:spTree>
    <p:extLst>
      <p:ext uri="{BB962C8B-B14F-4D97-AF65-F5344CB8AC3E}">
        <p14:creationId xmlns:p14="http://schemas.microsoft.com/office/powerpoint/2010/main" val="36573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5C1A0-BEA3-20AD-3C30-14BE4C60F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Project Selection – Identify Improvements</a:t>
            </a:r>
          </a:p>
        </p:txBody>
      </p:sp>
      <p:pic>
        <p:nvPicPr>
          <p:cNvPr id="6" name="Picture 5" descr="A needle in a pile of hay&#10;&#10;Description automatically generated">
            <a:extLst>
              <a:ext uri="{FF2B5EF4-FFF2-40B4-BE49-F238E27FC236}">
                <a16:creationId xmlns:a16="http://schemas.microsoft.com/office/drawing/2014/main" id="{F1D68CA2-BA41-E033-0D2A-7BA3B6324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696" r="3981" b="-2"/>
          <a:stretch/>
        </p:blipFill>
        <p:spPr>
          <a:xfrm>
            <a:off x="365760" y="1005840"/>
            <a:ext cx="5577840" cy="484632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28E26-1479-C83F-C7F7-C01EEE928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 wrap="square" anchor="t">
            <a:normAutofit/>
          </a:bodyPr>
          <a:lstStyle/>
          <a:p>
            <a:r>
              <a:rPr lang="en-US" sz="2800" dirty="0"/>
              <a:t>There is no shortage of good ideas</a:t>
            </a:r>
          </a:p>
          <a:p>
            <a:pPr lvl="1"/>
            <a:r>
              <a:rPr lang="en-US" sz="2400" dirty="0"/>
              <a:t>EPRI has identified over 200 (!) candidate ideas</a:t>
            </a:r>
          </a:p>
          <a:p>
            <a:pPr lvl="1"/>
            <a:r>
              <a:rPr lang="en-US" sz="2400" dirty="0"/>
              <a:t>Source NEI TIP, EPRI Technology Transfer, literature review, EPRI R&amp;D, etc.</a:t>
            </a:r>
          </a:p>
          <a:p>
            <a:endParaRPr lang="en-US" sz="2800" dirty="0"/>
          </a:p>
          <a:p>
            <a:r>
              <a:rPr lang="en-US" sz="2800" dirty="0"/>
              <a:t>But where to start?</a:t>
            </a:r>
          </a:p>
          <a:p>
            <a:pPr lvl="1"/>
            <a:r>
              <a:rPr lang="en-US" sz="2400" dirty="0"/>
              <a:t>Cannot implement everything at once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1073810-6BC4-D4BD-D0A2-E95D102553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Shortage of innovative ideas is NOT a problem</a:t>
            </a:r>
          </a:p>
        </p:txBody>
      </p:sp>
    </p:spTree>
    <p:extLst>
      <p:ext uri="{BB962C8B-B14F-4D97-AF65-F5344CB8AC3E}">
        <p14:creationId xmlns:p14="http://schemas.microsoft.com/office/powerpoint/2010/main" val="38453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4B9C2-631B-8599-D836-88B2EF00E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Project Selection – Select Improvements</a:t>
            </a:r>
          </a:p>
        </p:txBody>
      </p:sp>
      <p:pic>
        <p:nvPicPr>
          <p:cNvPr id="7" name="Content Placeholder 6" descr="A red and silver horseshoe magnet&#10;&#10;Description automatically generated">
            <a:extLst>
              <a:ext uri="{FF2B5EF4-FFF2-40B4-BE49-F238E27FC236}">
                <a16:creationId xmlns:a16="http://schemas.microsoft.com/office/drawing/2014/main" id="{63B2219D-91D8-8E84-F4E1-73E22F0A42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06" r="36004"/>
          <a:stretch/>
        </p:blipFill>
        <p:spPr>
          <a:xfrm rot="10800000">
            <a:off x="6498546" y="914083"/>
            <a:ext cx="5577840" cy="4846320"/>
          </a:xfrm>
          <a:noFill/>
        </p:spPr>
      </p:pic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07D83335-94C4-347B-B775-B010F2CB3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3688" y="914083"/>
            <a:ext cx="5577840" cy="484632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Eliminate ideas that are not within station “key themes”</a:t>
            </a:r>
          </a:p>
          <a:p>
            <a:pPr lvl="1"/>
            <a:r>
              <a:rPr lang="en-US" dirty="0"/>
              <a:t>E.g., if the station only has 10 more years of licenses life, major modifications probably do not make sense</a:t>
            </a:r>
          </a:p>
          <a:p>
            <a:pPr lvl="2"/>
            <a:r>
              <a:rPr lang="en-US" dirty="0"/>
              <a:t>But don’t forget these in case life extension</a:t>
            </a:r>
          </a:p>
          <a:p>
            <a:r>
              <a:rPr lang="en-US" dirty="0"/>
              <a:t>Simple screening system</a:t>
            </a:r>
          </a:p>
          <a:p>
            <a:pPr lvl="1"/>
            <a:r>
              <a:rPr lang="en-US" dirty="0"/>
              <a:t>Payback, cost to implement, degree of maturity required, etc.</a:t>
            </a:r>
          </a:p>
          <a:p>
            <a:r>
              <a:rPr lang="en-US" dirty="0"/>
              <a:t>On-line business case tool</a:t>
            </a:r>
          </a:p>
          <a:p>
            <a:r>
              <a:rPr lang="en-US" dirty="0"/>
              <a:t>Some of the best ideas are the most prosaic</a:t>
            </a:r>
          </a:p>
          <a:p>
            <a:pPr lvl="1"/>
            <a:r>
              <a:rPr lang="en-US" dirty="0"/>
              <a:t>E.g. risk analysis to reduce inspection burden</a:t>
            </a:r>
          </a:p>
          <a:p>
            <a:pPr lvl="1"/>
            <a:r>
              <a:rPr lang="en-US" dirty="0"/>
              <a:t>Not as cool as robots, but better immediate payback</a:t>
            </a:r>
          </a:p>
          <a:p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D9FDE77-6A26-D0D1-A4B9-5D554149D3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</p:spPr>
        <p:txBody>
          <a:bodyPr/>
          <a:lstStyle/>
          <a:p>
            <a:r>
              <a:rPr lang="en-US" dirty="0"/>
              <a:t>Needle in a haystack’s easy - just bring a magnet</a:t>
            </a:r>
          </a:p>
        </p:txBody>
      </p:sp>
    </p:spTree>
    <p:extLst>
      <p:ext uri="{BB962C8B-B14F-4D97-AF65-F5344CB8AC3E}">
        <p14:creationId xmlns:p14="http://schemas.microsoft.com/office/powerpoint/2010/main" val="248954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30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7770-AC8A-D325-B362-8FD72D157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EPRI’s ”Magnet”: Process for Screening Ideas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6F9B0-77F4-246E-DD81-C4C1364D8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313" y="720835"/>
            <a:ext cx="4875999" cy="58274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ECE44A-C254-402D-D17C-FAE2CEEB6729}"/>
              </a:ext>
            </a:extLst>
          </p:cNvPr>
          <p:cNvSpPr/>
          <p:nvPr/>
        </p:nvSpPr>
        <p:spPr bwMode="auto">
          <a:xfrm>
            <a:off x="6732865" y="2317686"/>
            <a:ext cx="4348577" cy="423056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348577"/>
                      <a:gd name="connsiteY0" fmla="*/ 0 h 4230561"/>
                      <a:gd name="connsiteX1" fmla="*/ 4348577 w 4348577"/>
                      <a:gd name="connsiteY1" fmla="*/ 0 h 4230561"/>
                      <a:gd name="connsiteX2" fmla="*/ 4348577 w 4348577"/>
                      <a:gd name="connsiteY2" fmla="*/ 4230561 h 4230561"/>
                      <a:gd name="connsiteX3" fmla="*/ 0 w 4348577"/>
                      <a:gd name="connsiteY3" fmla="*/ 4230561 h 4230561"/>
                      <a:gd name="connsiteX4" fmla="*/ 0 w 4348577"/>
                      <a:gd name="connsiteY4" fmla="*/ 0 h 4230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8577" h="4230561" extrusionOk="0">
                        <a:moveTo>
                          <a:pt x="0" y="0"/>
                        </a:moveTo>
                        <a:cubicBezTo>
                          <a:pt x="1196669" y="118645"/>
                          <a:pt x="2526445" y="116012"/>
                          <a:pt x="4348577" y="0"/>
                        </a:cubicBezTo>
                        <a:cubicBezTo>
                          <a:pt x="4215695" y="2041558"/>
                          <a:pt x="4433528" y="2980592"/>
                          <a:pt x="4348577" y="4230561"/>
                        </a:cubicBezTo>
                        <a:cubicBezTo>
                          <a:pt x="2430039" y="4365161"/>
                          <a:pt x="845309" y="4073365"/>
                          <a:pt x="0" y="4230561"/>
                        </a:cubicBezTo>
                        <a:cubicBezTo>
                          <a:pt x="-20187" y="3131643"/>
                          <a:pt x="-152480" y="19191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87C238-B16E-01CC-2431-0DA089919743}"/>
              </a:ext>
            </a:extLst>
          </p:cNvPr>
          <p:cNvSpPr txBox="1"/>
          <p:nvPr/>
        </p:nvSpPr>
        <p:spPr>
          <a:xfrm>
            <a:off x="365760" y="976565"/>
            <a:ext cx="57302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Step 3: Investigate Feasibly of Idea</a:t>
            </a:r>
          </a:p>
          <a:p>
            <a:pPr marL="8001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Go/no-go decision</a:t>
            </a:r>
          </a:p>
          <a:p>
            <a:pPr marL="1257300" lvl="2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Applicable?</a:t>
            </a:r>
          </a:p>
          <a:p>
            <a:pPr marL="1257300" lvl="2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Align with overall strategy / key themes?</a:t>
            </a:r>
          </a:p>
          <a:p>
            <a:pPr marL="1257300" lvl="2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Belong in modernization process?</a:t>
            </a:r>
          </a:p>
          <a:p>
            <a:pPr marL="8001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Disposition</a:t>
            </a:r>
          </a:p>
          <a:p>
            <a:pPr marL="1257300" lvl="2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Send to other process?</a:t>
            </a:r>
          </a:p>
          <a:p>
            <a:pPr marL="1257300" lvl="2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Proceed to scoping evaluation?</a:t>
            </a:r>
          </a:p>
          <a:p>
            <a:pPr marL="1257300" lvl="2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Idea Vault?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Step 4: Perform Scoping Evaluation</a:t>
            </a:r>
          </a:p>
          <a:p>
            <a:pPr marL="8001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Alternatives assessment</a:t>
            </a:r>
          </a:p>
          <a:p>
            <a:pPr marL="8001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Interviews with potential end-users</a:t>
            </a:r>
          </a:p>
          <a:p>
            <a:pPr marL="8001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Interviews with potential project team</a:t>
            </a:r>
          </a:p>
          <a:p>
            <a:pPr marL="8001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Interviews with stakeholders</a:t>
            </a:r>
          </a:p>
          <a:p>
            <a:pPr marL="8001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Qualitative/Quantitative Scoring</a:t>
            </a:r>
          </a:p>
          <a:p>
            <a:pPr marL="8001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Prioritization/Disposition</a:t>
            </a:r>
          </a:p>
        </p:txBody>
      </p:sp>
    </p:spTree>
    <p:extLst>
      <p:ext uri="{BB962C8B-B14F-4D97-AF65-F5344CB8AC3E}">
        <p14:creationId xmlns:p14="http://schemas.microsoft.com/office/powerpoint/2010/main" val="1407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A185D-4AFC-51A8-E10D-93571F978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59" y="80125"/>
            <a:ext cx="11430000" cy="731520"/>
          </a:xfrm>
        </p:spPr>
        <p:txBody>
          <a:bodyPr>
            <a:noAutofit/>
          </a:bodyPr>
          <a:lstStyle/>
          <a:p>
            <a:r>
              <a:rPr lang="en-US" sz="2400" dirty="0"/>
              <a:t>EPRI Modernization Technology Assessment (MTA) &amp; </a:t>
            </a:r>
            <a:br>
              <a:rPr lang="en-US" sz="2400" dirty="0"/>
            </a:br>
            <a:r>
              <a:rPr lang="en-US" sz="2400" dirty="0"/>
              <a:t>“SWEEP Score” for Applicability &amp; Screening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EC07C9-EE47-677F-827A-3FB077785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" y="945925"/>
            <a:ext cx="5833269" cy="3251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4D5AF-B5D2-B674-1A1E-FF922C883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397" y="3474720"/>
            <a:ext cx="6063617" cy="2229167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CB8D489-76CC-4104-8E8E-697AC820F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</p:spPr>
        <p:txBody>
          <a:bodyPr/>
          <a:lstStyle/>
          <a:p>
            <a:r>
              <a:rPr lang="en-US" dirty="0"/>
              <a:t>”Full” Business Case Not Always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420CC1-9DC4-1BDA-2D7C-9D86E179E4F8}"/>
              </a:ext>
            </a:extLst>
          </p:cNvPr>
          <p:cNvSpPr txBox="1"/>
          <p:nvPr/>
        </p:nvSpPr>
        <p:spPr>
          <a:xfrm>
            <a:off x="6564667" y="1617454"/>
            <a:ext cx="457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800" i="1" dirty="0">
                <a:solidFill>
                  <a:schemeClr val="tx1"/>
                </a:solidFill>
                <a:latin typeface="+mn-lt"/>
              </a:rPr>
              <a:t>From:  </a:t>
            </a:r>
            <a:r>
              <a:rPr lang="en-US" sz="1800" i="1" dirty="0">
                <a:solidFill>
                  <a:schemeClr val="tx1"/>
                </a:solidFill>
                <a:latin typeface="+mn-lt"/>
                <a:hlinkClick r:id="rId4"/>
              </a:rPr>
              <a:t>https://nuclearplantmod.epri.com/mta</a:t>
            </a:r>
            <a:r>
              <a:rPr lang="en-US" sz="1800" i="1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07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91558FC-4FA5-4221-FF03-45890A74F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 dirty="0"/>
              <a:t>Project Selection – Gather Inputs &amp; Business Case</a:t>
            </a:r>
          </a:p>
        </p:txBody>
      </p:sp>
      <p:pic>
        <p:nvPicPr>
          <p:cNvPr id="7" name="Content Placeholder 6" descr="A person standing in front of a large fire&#10;&#10;Description automatically generated">
            <a:extLst>
              <a:ext uri="{FF2B5EF4-FFF2-40B4-BE49-F238E27FC236}">
                <a16:creationId xmlns:a16="http://schemas.microsoft.com/office/drawing/2014/main" id="{812B06A9-86E6-723B-7389-4BB6D5D615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9180" b="25873"/>
          <a:stretch/>
        </p:blipFill>
        <p:spPr>
          <a:xfrm>
            <a:off x="365760" y="1005523"/>
            <a:ext cx="5577840" cy="4846320"/>
          </a:xfrm>
          <a:noFill/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A1A929D1-4796-C0C6-458E-F86E2B9DF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005523"/>
            <a:ext cx="5577840" cy="4846320"/>
          </a:xfrm>
        </p:spPr>
        <p:txBody>
          <a:bodyPr>
            <a:normAutofit/>
          </a:bodyPr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Business cases identify key project parameters for success, for example:</a:t>
            </a:r>
          </a:p>
          <a:p>
            <a:pPr marL="800100" lvl="1" indent="-34290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What is required usage for EWP to pay for itself?</a:t>
            </a:r>
          </a:p>
          <a:p>
            <a:pPr marL="800100" lvl="1" indent="-3429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</a:rPr>
              <a:t>How much generation risk is needed for M&amp;D to make sense?</a:t>
            </a:r>
          </a:p>
          <a:p>
            <a:pPr marL="800100" lvl="1" indent="-3429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</a:rPr>
              <a:t>What does the per sensor installation cost have to be for the project to be worthwhile?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Benefits are not strictly efficiency</a:t>
            </a:r>
          </a:p>
          <a:p>
            <a:pPr marL="800100" lvl="1" indent="-3429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Improve safety, nuclear &amp; industrial</a:t>
            </a:r>
          </a:p>
          <a:p>
            <a:pPr marL="800100" lvl="1" indent="-3429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Improve employee </a:t>
            </a:r>
            <a:r>
              <a:rPr lang="en-US" sz="1800" dirty="0">
                <a:effectLst/>
                <a:latin typeface="Calibri" panose="020F0502020204030204" pitchFamily="34" charset="0"/>
              </a:rPr>
              <a:t>productivity</a:t>
            </a:r>
          </a:p>
          <a:p>
            <a:pPr marL="800100" lvl="1" indent="-3429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</a:rPr>
              <a:t>Improve employee retention / attraction</a:t>
            </a:r>
          </a:p>
          <a:p>
            <a:pPr marL="1089025" lvl="2" indent="-34290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</a:rPr>
              <a:t>Attrition WILL happen; this helps station to deal with it</a:t>
            </a:r>
          </a:p>
          <a:p>
            <a:pPr marL="800100" lvl="1" indent="-3429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</a:rPr>
              <a:t>Avoid wastage of parts</a:t>
            </a:r>
          </a:p>
          <a:p>
            <a:pPr marL="800100" lvl="1" indent="-3429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Reduce </a:t>
            </a:r>
            <a:r>
              <a:rPr lang="en-US" sz="1800" dirty="0">
                <a:effectLst/>
                <a:latin typeface="Calibri" panose="020F0502020204030204" pitchFamily="34" charset="0"/>
              </a:rPr>
              <a:t>obsolescence</a:t>
            </a:r>
          </a:p>
          <a:p>
            <a:pPr marL="800100" lvl="1" indent="-3429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</a:rPr>
              <a:t>Establish consistent designs for sensors, etc.</a:t>
            </a:r>
          </a:p>
          <a:p>
            <a:pPr marL="800100" lvl="1" indent="-3429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</a:rPr>
              <a:t>Reduce generation risk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85FEC47-BC34-2492-9AE8-0227A37BD4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</p:spPr>
        <p:txBody>
          <a:bodyPr/>
          <a:lstStyle/>
          <a:p>
            <a:r>
              <a:rPr lang="en-US" dirty="0"/>
              <a:t>It’s not about the money</a:t>
            </a:r>
          </a:p>
        </p:txBody>
      </p:sp>
    </p:spTree>
    <p:extLst>
      <p:ext uri="{BB962C8B-B14F-4D97-AF65-F5344CB8AC3E}">
        <p14:creationId xmlns:p14="http://schemas.microsoft.com/office/powerpoint/2010/main" val="184511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17" grpId="0" build="p" animBg="1"/>
    </p:bldLst>
  </p:timing>
</p:sld>
</file>

<file path=ppt/theme/theme1.xml><?xml version="1.0" encoding="utf-8"?>
<a:theme xmlns:a="http://schemas.openxmlformats.org/drawingml/2006/main" name="EPRI 2023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4 PowerPoint Template" id="{BAD0C39C-88D1-E545-B98C-9361D1DE0E19}" vid="{B05EE2FC-3A29-4B40-8905-505DF6E83E62}"/>
    </a:ext>
  </a:extLst>
</a:theme>
</file>

<file path=ppt/theme/theme2.xml><?xml version="1.0" encoding="utf-8"?>
<a:theme xmlns:a="http://schemas.openxmlformats.org/drawingml/2006/main" name="EPRI 2023 Standard Template - DARK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4 PowerPoint Template" id="{BAD0C39C-88D1-E545-B98C-9361D1DE0E19}" vid="{587BA4E2-FF0B-9944-88D7-42D927894827}"/>
    </a:ext>
  </a:extLst>
</a:theme>
</file>

<file path=ppt/theme/theme3.xml><?xml version="1.0" encoding="utf-8"?>
<a:theme xmlns:a="http://schemas.openxmlformats.org/drawingml/2006/main" name="1_EPRI 2023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3 PowerPoint Template" id="{327301F1-4B7C-804D-AA43-EF061BE6DCB6}" vid="{D1CDD109-9F82-C743-8FC6-7965EEBB7E17}"/>
    </a:ext>
  </a:extLst>
</a:theme>
</file>

<file path=ppt/theme/theme4.xml><?xml version="1.0" encoding="utf-8"?>
<a:theme xmlns:a="http://schemas.openxmlformats.org/drawingml/2006/main" name="2_EPRI 2023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3 PowerPoint Template" id="{327301F1-4B7C-804D-AA43-EF061BE6DCB6}" vid="{D1CDD109-9F82-C743-8FC6-7965EEBB7E17}"/>
    </a:ext>
  </a:extLst>
</a:theme>
</file>

<file path=ppt/theme/theme5.xml><?xml version="1.0" encoding="utf-8"?>
<a:theme xmlns:a="http://schemas.openxmlformats.org/drawingml/2006/main" name="EPRI 2022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3 PowerPoint Template_FINAL" id="{B423788E-C16E-924F-AE7E-DB33C7376178}" vid="{50EA9ABB-EE54-8646-8B56-C93BD2B56E7D}"/>
    </a:ext>
  </a:extLst>
</a:theme>
</file>

<file path=ppt/theme/theme6.xml><?xml version="1.0" encoding="utf-8"?>
<a:theme xmlns:a="http://schemas.openxmlformats.org/drawingml/2006/main" name="3_EPRI 2023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3 PowerPoint Template" id="{327301F1-4B7C-804D-AA43-EF061BE6DCB6}" vid="{D1CDD109-9F82-C743-8FC6-7965EEBB7E1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2001</TotalTime>
  <Words>1068</Words>
  <Application>Microsoft Macintosh PowerPoint</Application>
  <PresentationFormat>Widescreen</PresentationFormat>
  <Paragraphs>178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Wingdings</vt:lpstr>
      <vt:lpstr>EPRI 2023 Standard Template - LIGHT</vt:lpstr>
      <vt:lpstr>EPRI 2023 Standard Template - DARK</vt:lpstr>
      <vt:lpstr>1_EPRI 2023 Standard Template - LIGHT</vt:lpstr>
      <vt:lpstr>2_EPRI 2023 Standard Template - LIGHT</vt:lpstr>
      <vt:lpstr>EPRI 2022 Standard Template - LIGHT</vt:lpstr>
      <vt:lpstr>3_EPRI 2023 Standard Template - LIGHT</vt:lpstr>
      <vt:lpstr>Plant Modernization</vt:lpstr>
      <vt:lpstr>PowerPoint Presentation</vt:lpstr>
      <vt:lpstr>Overview of Plant Modernization Approach: Modernization Process</vt:lpstr>
      <vt:lpstr>Strategy Development</vt:lpstr>
      <vt:lpstr>Project Selection – Identify Improvements</vt:lpstr>
      <vt:lpstr>Project Selection – Select Improvements</vt:lpstr>
      <vt:lpstr>EPRI’s ”Magnet”: Process for Screening Ideas</vt:lpstr>
      <vt:lpstr>EPRI Modernization Technology Assessment (MTA) &amp;  “SWEEP Score” for Applicability &amp; Screening</vt:lpstr>
      <vt:lpstr>Project Selection – Gather Inputs &amp; Business Case</vt:lpstr>
      <vt:lpstr>BCAM Example – Large Motor Monitoring</vt:lpstr>
      <vt:lpstr>BCAM Example - Categorization</vt:lpstr>
      <vt:lpstr>BCAM Example - Bundle &amp; Save?</vt:lpstr>
      <vt:lpstr>Execute &amp; Validate</vt:lpstr>
      <vt:lpstr>How EPRI can help</vt:lpstr>
      <vt:lpstr>PowerPoint Presentation</vt:lpstr>
      <vt:lpstr>PowerPoint Presentation</vt:lpstr>
    </vt:vector>
  </TitlesOfParts>
  <Manager/>
  <Company>Electric Power Research Institute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EPRI Plant Modernization Update</dc:title>
  <dc:subject>Version 1.0</dc:subject>
  <dc:creator>Hurley, Monica</dc:creator>
  <cp:keywords/>
  <dc:description>© 2023 Electric Power Research Institute, Inc. All rights reserved.</dc:description>
  <cp:lastModifiedBy>Austin, Robert</cp:lastModifiedBy>
  <cp:revision>86</cp:revision>
  <dcterms:created xsi:type="dcterms:W3CDTF">2024-04-04T14:18:43Z</dcterms:created>
  <dcterms:modified xsi:type="dcterms:W3CDTF">2024-07-15T14:35:27Z</dcterms:modified>
  <cp:category/>
</cp:coreProperties>
</file>