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95" r:id="rId2"/>
    <p:sldId id="460" r:id="rId3"/>
    <p:sldId id="503" r:id="rId4"/>
    <p:sldId id="580" r:id="rId5"/>
    <p:sldId id="504" r:id="rId6"/>
    <p:sldId id="554" r:id="rId7"/>
    <p:sldId id="550" r:id="rId8"/>
    <p:sldId id="500" r:id="rId9"/>
    <p:sldId id="560" r:id="rId10"/>
    <p:sldId id="561" r:id="rId11"/>
    <p:sldId id="562" r:id="rId12"/>
    <p:sldId id="566" r:id="rId13"/>
    <p:sldId id="578" r:id="rId14"/>
    <p:sldId id="574" r:id="rId15"/>
    <p:sldId id="575" r:id="rId16"/>
    <p:sldId id="571" r:id="rId17"/>
  </p:sldIdLst>
  <p:sldSz cx="9906000" cy="6858000" type="A4"/>
  <p:notesSz cx="6807200" cy="9939338"/>
  <p:embeddedFontLst>
    <p:embeddedFont>
      <p:font typeface="맑은 고딕" panose="020B0503020000020004" pitchFamily="50" charset="-127"/>
      <p:regular r:id="rId20"/>
      <p:bold r:id="rId21"/>
    </p:embeddedFont>
    <p:embeddedFont>
      <p:font typeface="HY헤드라인M" panose="02030600000101010101" pitchFamily="18" charset="-127"/>
      <p:regular r:id="rId22"/>
    </p:embeddedFont>
    <p:embeddedFont>
      <p:font typeface="HY견고딕" panose="02030600000101010101" pitchFamily="18" charset="-127"/>
      <p:regular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661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3770" userDrawn="1">
          <p15:clr>
            <a:srgbClr val="A4A3A4"/>
          </p15:clr>
        </p15:guide>
        <p15:guide id="6" orient="horz" pos="663" userDrawn="1">
          <p15:clr>
            <a:srgbClr val="A4A3A4"/>
          </p15:clr>
        </p15:guide>
        <p15:guide id="7" pos="302" userDrawn="1">
          <p15:clr>
            <a:srgbClr val="A4A3A4"/>
          </p15:clr>
        </p15:guide>
        <p15:guide id="9" pos="5949" userDrawn="1">
          <p15:clr>
            <a:srgbClr val="A4A3A4"/>
          </p15:clr>
        </p15:guide>
        <p15:guide id="10" pos="2162">
          <p15:clr>
            <a:srgbClr val="A4A3A4"/>
          </p15:clr>
        </p15:guide>
        <p15:guide id="11" pos="5995">
          <p15:clr>
            <a:srgbClr val="A4A3A4"/>
          </p15:clr>
        </p15:guide>
        <p15:guide id="12" pos="245">
          <p15:clr>
            <a:srgbClr val="A4A3A4"/>
          </p15:clr>
        </p15:guide>
        <p15:guide id="13" pos="48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93EDF7"/>
    <a:srgbClr val="000099"/>
    <a:srgbClr val="245590"/>
    <a:srgbClr val="FF0000"/>
    <a:srgbClr val="9BAFC8"/>
    <a:srgbClr val="96B4D8"/>
    <a:srgbClr val="0000FF"/>
    <a:srgbClr val="FF99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0" autoAdjust="0"/>
    <p:restoredTop sz="81960" autoAdjust="0"/>
  </p:normalViewPr>
  <p:slideViewPr>
    <p:cSldViewPr snapToGrid="0" showGuides="1">
      <p:cViewPr varScale="1">
        <p:scale>
          <a:sx n="95" d="100"/>
          <a:sy n="95" d="100"/>
        </p:scale>
        <p:origin x="1356" y="78"/>
      </p:cViewPr>
      <p:guideLst>
        <p:guide orient="horz" pos="2115"/>
        <p:guide pos="2661"/>
        <p:guide pos="7378"/>
        <p:guide orient="horz" pos="3770"/>
        <p:guide orient="horz" pos="663"/>
        <p:guide pos="302"/>
        <p:guide pos="5949"/>
        <p:guide pos="2162"/>
        <p:guide pos="5995"/>
        <p:guide pos="245"/>
        <p:guide pos="4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4080" y="114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9575" cy="498475"/>
          </a:xfrm>
          <a:prstGeom prst="rect">
            <a:avLst/>
          </a:prstGeom>
        </p:spPr>
        <p:txBody>
          <a:bodyPr vert="horz" lIns="91409" tIns="45704" rIns="91409" bIns="45704" rtlCol="0"/>
          <a:lstStyle>
            <a:lvl1pPr algn="l">
              <a:defRPr sz="1200"/>
            </a:lvl1pPr>
          </a:lstStyle>
          <a:p>
            <a:endParaRPr lang="ko-KR" altLang="en-US" dirty="0">
              <a:latin typeface="Arial" panose="020B0604020202020204" pitchFamily="34" charset="0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43" y="0"/>
            <a:ext cx="2949575" cy="498475"/>
          </a:xfrm>
          <a:prstGeom prst="rect">
            <a:avLst/>
          </a:prstGeom>
        </p:spPr>
        <p:txBody>
          <a:bodyPr vert="horz" lIns="91409" tIns="45704" rIns="91409" bIns="45704" rtlCol="0"/>
          <a:lstStyle>
            <a:lvl1pPr algn="r">
              <a:defRPr sz="1200"/>
            </a:lvl1pPr>
          </a:lstStyle>
          <a:p>
            <a:fld id="{3BDE7C57-845B-4613-AA32-88481936D366}" type="datetimeFigureOut">
              <a:rPr lang="ko-KR" altLang="en-US" smtClean="0">
                <a:latin typeface="Arial" panose="020B0604020202020204" pitchFamily="34" charset="0"/>
              </a:rPr>
              <a:t>2024-07-12</a:t>
            </a:fld>
            <a:endParaRPr lang="ko-KR" altLang="en-US" dirty="0">
              <a:latin typeface="Arial" panose="020B060402020202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5" y="9440867"/>
            <a:ext cx="2949575" cy="498475"/>
          </a:xfrm>
          <a:prstGeom prst="rect">
            <a:avLst/>
          </a:prstGeom>
        </p:spPr>
        <p:txBody>
          <a:bodyPr vert="horz" lIns="91409" tIns="45704" rIns="91409" bIns="45704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43" y="9440867"/>
            <a:ext cx="2949575" cy="498475"/>
          </a:xfrm>
          <a:prstGeom prst="rect">
            <a:avLst/>
          </a:prstGeom>
        </p:spPr>
        <p:txBody>
          <a:bodyPr vert="horz" lIns="91409" tIns="45704" rIns="91409" bIns="45704" rtlCol="0" anchor="b"/>
          <a:lstStyle>
            <a:lvl1pPr algn="r">
              <a:defRPr sz="1200"/>
            </a:lvl1pPr>
          </a:lstStyle>
          <a:p>
            <a:fld id="{9C853B94-F9BE-493A-AB52-D7C0AAFCE123}" type="slidenum">
              <a:rPr lang="ko-KR" altLang="en-US" smtClean="0">
                <a:latin typeface="Arial" panose="020B0604020202020204" pitchFamily="34" charset="0"/>
              </a:rPr>
              <a:t>‹#›</a:t>
            </a:fld>
            <a:endParaRPr lang="ko-KR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39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9575" cy="498475"/>
          </a:xfrm>
          <a:prstGeom prst="rect">
            <a:avLst/>
          </a:prstGeom>
        </p:spPr>
        <p:txBody>
          <a:bodyPr vert="horz" lIns="91409" tIns="45704" rIns="91409" bIns="45704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43" y="0"/>
            <a:ext cx="2949575" cy="498475"/>
          </a:xfrm>
          <a:prstGeom prst="rect">
            <a:avLst/>
          </a:prstGeom>
        </p:spPr>
        <p:txBody>
          <a:bodyPr vert="horz" lIns="91409" tIns="45704" rIns="91409" bIns="45704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621CB-639A-4F62-8A69-4B589569228C}" type="datetimeFigureOut">
              <a:rPr lang="ko-KR" altLang="en-US" smtClean="0"/>
              <a:pPr/>
              <a:t>2024-07-12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4" rIns="91409" bIns="45704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83142"/>
            <a:ext cx="5445125" cy="3913187"/>
          </a:xfrm>
          <a:prstGeom prst="rect">
            <a:avLst/>
          </a:prstGeom>
        </p:spPr>
        <p:txBody>
          <a:bodyPr vert="horz" lIns="91409" tIns="45704" rIns="91409" bIns="45704" rtlCol="0"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5" y="9440867"/>
            <a:ext cx="2949575" cy="498475"/>
          </a:xfrm>
          <a:prstGeom prst="rect">
            <a:avLst/>
          </a:prstGeom>
        </p:spPr>
        <p:txBody>
          <a:bodyPr vert="horz" lIns="91409" tIns="45704" rIns="91409" bIns="45704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43" y="9440867"/>
            <a:ext cx="2949575" cy="498475"/>
          </a:xfrm>
          <a:prstGeom prst="rect">
            <a:avLst/>
          </a:prstGeom>
        </p:spPr>
        <p:txBody>
          <a:bodyPr vert="horz" lIns="91409" tIns="45704" rIns="91409" bIns="45704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47F2BE2-25F3-43D1-BFB7-4D26AFF349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076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Welcome to our presentation on Design CMIS Improvement and Changes from Saeul Nuclear Power Plant unit number 3 and 4 to Shin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Hanul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Nuclear power plant unit number 3 and 4. This is being presented at the 31st Configuration Management Benchmarking Group meeting in July 2024 in Chicago, Illinois. My name is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Chungsuh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Ku from KEPCO E and C in South Korea.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6724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5581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en-US" altLang="ko-KR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042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19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3307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 fontAlgn="base" latinLnBrk="0"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32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765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7606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en-US" altLang="ko-KR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690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en-US" altLang="ko-KR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81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en-US" altLang="ko-KR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71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8320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sz="1200" b="0" spc="-4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521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en-US" altLang="ko-KR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521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7277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559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54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1F905C8A-D970-4ACB-A65F-AE4610DE2996}"/>
              </a:ext>
            </a:extLst>
          </p:cNvPr>
          <p:cNvSpPr/>
          <p:nvPr userDrawn="1"/>
        </p:nvSpPr>
        <p:spPr>
          <a:xfrm>
            <a:off x="0" y="0"/>
            <a:ext cx="9906000" cy="1165860"/>
          </a:xfrm>
          <a:prstGeom prst="rect">
            <a:avLst/>
          </a:prstGeom>
          <a:gradFill>
            <a:gsLst>
              <a:gs pos="0">
                <a:srgbClr val="113E75"/>
              </a:gs>
              <a:gs pos="100000">
                <a:srgbClr val="091A2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</a:endParaRPr>
          </a:p>
        </p:txBody>
      </p:sp>
      <p:pic>
        <p:nvPicPr>
          <p:cNvPr id="8" name="그림 7" descr="앉아있는, 옅은, 녹색, 어두운이(가) 표시된 사진&#10;&#10;자동 생성된 설명">
            <a:extLst>
              <a:ext uri="{FF2B5EF4-FFF2-40B4-BE49-F238E27FC236}">
                <a16:creationId xmlns:a16="http://schemas.microsoft.com/office/drawing/2014/main" id="{C1C11FC4-74F9-41A0-9CEE-A576CCA26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t="44398" r="1654" b="25317"/>
          <a:stretch/>
        </p:blipFill>
        <p:spPr>
          <a:xfrm>
            <a:off x="4017738" y="0"/>
            <a:ext cx="5888262" cy="13716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4FFEDB5-E898-4A48-B827-CDCCE62BE5C0}"/>
              </a:ext>
            </a:extLst>
          </p:cNvPr>
          <p:cNvSpPr/>
          <p:nvPr userDrawn="1"/>
        </p:nvSpPr>
        <p:spPr>
          <a:xfrm>
            <a:off x="0" y="5692140"/>
            <a:ext cx="9906000" cy="11658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</a:endParaRPr>
          </a:p>
        </p:txBody>
      </p:sp>
      <p:sp>
        <p:nvSpPr>
          <p:cNvPr id="54" name="사각형: 둥근 대각선 방향 모서리 53">
            <a:extLst>
              <a:ext uri="{FF2B5EF4-FFF2-40B4-BE49-F238E27FC236}">
                <a16:creationId xmlns:a16="http://schemas.microsoft.com/office/drawing/2014/main" id="{B38D4A46-80E8-408E-B8E9-EDDEDFBA4648}"/>
              </a:ext>
            </a:extLst>
          </p:cNvPr>
          <p:cNvSpPr/>
          <p:nvPr userDrawn="1"/>
        </p:nvSpPr>
        <p:spPr>
          <a:xfrm flipH="1">
            <a:off x="0" y="731647"/>
            <a:ext cx="9906000" cy="6026963"/>
          </a:xfrm>
          <a:prstGeom prst="round2DiagRect">
            <a:avLst>
              <a:gd name="adj1" fmla="val 4072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dist="25400" dir="16200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421CD3-4C33-48A4-ABCA-3EA279461845}"/>
              </a:ext>
            </a:extLst>
          </p:cNvPr>
          <p:cNvSpPr txBox="1"/>
          <p:nvPr userDrawn="1"/>
        </p:nvSpPr>
        <p:spPr>
          <a:xfrm>
            <a:off x="9727390" y="6541010"/>
            <a:ext cx="118622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fld id="{BE7F8327-0454-49FB-BE17-84B800B5B7DE}" type="slidenum">
              <a:rPr lang="en-US" altLang="ko-KR" sz="1000" spc="-10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0000101010101" pitchFamily="50" charset="-127"/>
              </a:rPr>
              <a:t>‹#›</a:t>
            </a:fld>
            <a:endParaRPr lang="ko-KR" altLang="en-US" sz="10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rial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595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원전_표지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216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BCC6B4B8-40D8-479E-9518-A9B8360E20D2}"/>
              </a:ext>
            </a:extLst>
          </p:cNvPr>
          <p:cNvSpPr txBox="1"/>
          <p:nvPr/>
        </p:nvSpPr>
        <p:spPr>
          <a:xfrm>
            <a:off x="561974" y="1680468"/>
            <a:ext cx="8636666" cy="830997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4F81BD">
                    <a:lumMod val="75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Design</a:t>
            </a:r>
            <a:r>
              <a:rPr lang="ko-KR" altLang="en-US" sz="3600" b="1" dirty="0" smtClean="0">
                <a:solidFill>
                  <a:srgbClr val="4F81BD">
                    <a:lumMod val="75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600" b="1" dirty="0" smtClean="0">
                <a:solidFill>
                  <a:srgbClr val="4F81BD">
                    <a:lumMod val="75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CMIS Improvement and Changes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348" y="2564715"/>
            <a:ext cx="9093160" cy="63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dirty="0" smtClean="0">
                <a:solidFill>
                  <a:srgbClr val="4F81BD">
                    <a:lumMod val="75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from SUN 3&amp;4 to SHN 3&amp;4</a:t>
            </a:r>
            <a:endParaRPr lang="ko-KR" altLang="en-US" sz="2800" dirty="0">
              <a:solidFill>
                <a:srgbClr val="4F81BD">
                  <a:lumMod val="75000"/>
                </a:srgb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5885" y="3790854"/>
            <a:ext cx="6105160" cy="1006429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31</a:t>
            </a:r>
            <a:r>
              <a:rPr lang="en-US" altLang="ko-KR" baseline="3000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</a:t>
            </a:r>
            <a:r>
              <a:rPr lang="en-US" altLang="ko-KR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Configuration Management Benchmarking Group</a:t>
            </a:r>
          </a:p>
          <a:p>
            <a:pPr>
              <a:lnSpc>
                <a:spcPct val="110000"/>
              </a:lnSpc>
            </a:pPr>
            <a:r>
              <a:rPr lang="en-US" altLang="ko-KR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July </a:t>
            </a:r>
            <a:r>
              <a:rPr lang="en-US" altLang="ko-KR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2024, Chicago, IL</a:t>
            </a:r>
            <a:endParaRPr lang="en-US" altLang="ko-KR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10000"/>
              </a:lnSpc>
            </a:pPr>
            <a:r>
              <a:rPr lang="en-US" altLang="ko-KR" dirty="0" err="1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Chungsuh</a:t>
            </a:r>
            <a:r>
              <a:rPr lang="en-US" altLang="ko-KR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Ku </a:t>
            </a:r>
            <a:r>
              <a:rPr lang="en-US" altLang="ko-KR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– KEPCO E&amp;C, South Korea</a:t>
            </a:r>
            <a:endParaRPr lang="ko-KR" altLang="en-US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49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322695" y="1060191"/>
            <a:ext cx="9288966" cy="5616653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ko-KR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100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7A112FFA-2159-4EFB-A700-6DEAD28150CB}"/>
              </a:ext>
            </a:extLst>
          </p:cNvPr>
          <p:cNvCxnSpPr>
            <a:cxnSpLocks/>
          </p:cNvCxnSpPr>
          <p:nvPr/>
        </p:nvCxnSpPr>
        <p:spPr>
          <a:xfrm>
            <a:off x="649776" y="159234"/>
            <a:ext cx="0" cy="431109"/>
          </a:xfrm>
          <a:prstGeom prst="line">
            <a:avLst/>
          </a:prstGeom>
          <a:ln w="1905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733396" y="38395"/>
            <a:ext cx="8601104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457200" fontAlgn="base" latinLnBrk="0">
              <a:defRPr/>
            </a:pPr>
            <a:r>
              <a:rPr lang="en-US" altLang="ko-KR" sz="3600" spc="-5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Design CMIS Application</a:t>
            </a:r>
            <a:endParaRPr lang="en-US" altLang="ko-KR" sz="3600" spc="-50" dirty="0">
              <a:ln>
                <a:solidFill>
                  <a:prstClr val="black">
                    <a:alpha val="0"/>
                  </a:prst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03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57637" y="1196374"/>
            <a:ext cx="5269391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Quality Improvement of Purchase Specification</a:t>
            </a:r>
            <a:endParaRPr lang="ko-KR" altLang="en-US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32" name="순서도: 대체 처리 31"/>
          <p:cNvSpPr/>
          <p:nvPr/>
        </p:nvSpPr>
        <p:spPr>
          <a:xfrm>
            <a:off x="535276" y="2301619"/>
            <a:ext cx="2203548" cy="274047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Invitation Spec. Issue</a:t>
            </a:r>
            <a:endParaRPr lang="en-US" altLang="ko-KR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4" name="순서도: 대체 처리 33"/>
          <p:cNvSpPr/>
          <p:nvPr/>
        </p:nvSpPr>
        <p:spPr>
          <a:xfrm>
            <a:off x="535276" y="3082340"/>
            <a:ext cx="2203548" cy="274047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Evaluation</a:t>
            </a:r>
            <a:endParaRPr lang="en-US" altLang="ko-KR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" name="순서도: 대체 처리 34"/>
          <p:cNvSpPr/>
          <p:nvPr/>
        </p:nvSpPr>
        <p:spPr>
          <a:xfrm>
            <a:off x="535276" y="3863061"/>
            <a:ext cx="2203548" cy="274047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Contract Spec. issue</a:t>
            </a:r>
            <a:endParaRPr lang="en-US" altLang="ko-KR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" name="순서도: 대체 처리 35"/>
          <p:cNvSpPr/>
          <p:nvPr/>
        </p:nvSpPr>
        <p:spPr>
          <a:xfrm>
            <a:off x="2972266" y="4980214"/>
            <a:ext cx="1580330" cy="35923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Addendum issue as needed</a:t>
            </a:r>
            <a:endParaRPr lang="en-US" altLang="ko-KR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" name="순서도: 대체 처리 36"/>
          <p:cNvSpPr/>
          <p:nvPr/>
        </p:nvSpPr>
        <p:spPr>
          <a:xfrm>
            <a:off x="535276" y="4551640"/>
            <a:ext cx="2203548" cy="36619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Submission of Supplier Doc. And Data</a:t>
            </a:r>
            <a:endParaRPr lang="en-US" altLang="ko-KR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8" name="순서도: 대체 처리 37"/>
          <p:cNvSpPr/>
          <p:nvPr/>
        </p:nvSpPr>
        <p:spPr>
          <a:xfrm>
            <a:off x="535276" y="5424503"/>
            <a:ext cx="2203548" cy="27404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</a:rPr>
              <a:t>A/E </a:t>
            </a: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Review and Approval</a:t>
            </a:r>
            <a:endParaRPr lang="en-US" altLang="ko-KR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39" name="직선 화살표 연결선 38"/>
          <p:cNvCxnSpPr>
            <a:stCxn id="32" idx="2"/>
            <a:endCxn id="34" idx="0"/>
          </p:cNvCxnSpPr>
          <p:nvPr/>
        </p:nvCxnSpPr>
        <p:spPr>
          <a:xfrm>
            <a:off x="1637050" y="2575666"/>
            <a:ext cx="0" cy="506674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34" idx="2"/>
            <a:endCxn id="35" idx="0"/>
          </p:cNvCxnSpPr>
          <p:nvPr/>
        </p:nvCxnSpPr>
        <p:spPr>
          <a:xfrm>
            <a:off x="1637050" y="3356387"/>
            <a:ext cx="0" cy="506674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>
            <a:stCxn id="35" idx="2"/>
            <a:endCxn id="37" idx="0"/>
          </p:cNvCxnSpPr>
          <p:nvPr/>
        </p:nvCxnSpPr>
        <p:spPr>
          <a:xfrm>
            <a:off x="1637050" y="4137108"/>
            <a:ext cx="0" cy="414532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>
            <a:stCxn id="37" idx="2"/>
            <a:endCxn id="38" idx="0"/>
          </p:cNvCxnSpPr>
          <p:nvPr/>
        </p:nvCxnSpPr>
        <p:spPr>
          <a:xfrm>
            <a:off x="1637050" y="4917830"/>
            <a:ext cx="0" cy="506673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순서도: 대체 처리 52"/>
          <p:cNvSpPr/>
          <p:nvPr/>
        </p:nvSpPr>
        <p:spPr>
          <a:xfrm>
            <a:off x="535276" y="6205224"/>
            <a:ext cx="2203548" cy="274047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Construction Spec. Issue</a:t>
            </a:r>
            <a:endParaRPr lang="en-US" altLang="ko-KR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56" name="직선 화살표 연결선 55"/>
          <p:cNvCxnSpPr>
            <a:stCxn id="38" idx="2"/>
            <a:endCxn id="53" idx="0"/>
          </p:cNvCxnSpPr>
          <p:nvPr/>
        </p:nvCxnSpPr>
        <p:spPr>
          <a:xfrm>
            <a:off x="1637050" y="5698550"/>
            <a:ext cx="0" cy="506674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꺾인 연결선 19"/>
          <p:cNvCxnSpPr>
            <a:endCxn id="36" idx="0"/>
          </p:cNvCxnSpPr>
          <p:nvPr/>
        </p:nvCxnSpPr>
        <p:spPr>
          <a:xfrm>
            <a:off x="1637049" y="4367166"/>
            <a:ext cx="2125382" cy="613048"/>
          </a:xfrm>
          <a:prstGeom prst="bentConnector2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꺾인 연결선 59"/>
          <p:cNvCxnSpPr>
            <a:endCxn id="36" idx="2"/>
          </p:cNvCxnSpPr>
          <p:nvPr/>
        </p:nvCxnSpPr>
        <p:spPr>
          <a:xfrm flipV="1">
            <a:off x="1637048" y="5339444"/>
            <a:ext cx="2125383" cy="594632"/>
          </a:xfrm>
          <a:prstGeom prst="bentConnector2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>
            <a:stCxn id="36" idx="1"/>
          </p:cNvCxnSpPr>
          <p:nvPr/>
        </p:nvCxnSpPr>
        <p:spPr>
          <a:xfrm flipH="1" flipV="1">
            <a:off x="1637050" y="5146157"/>
            <a:ext cx="1335216" cy="13672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순서도: 대체 처리 79"/>
          <p:cNvSpPr/>
          <p:nvPr/>
        </p:nvSpPr>
        <p:spPr>
          <a:xfrm>
            <a:off x="457637" y="1742514"/>
            <a:ext cx="4199273" cy="36327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Design Process of </a:t>
            </a:r>
            <a:r>
              <a:rPr lang="en-US" altLang="ko-KR" sz="1400" b="1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Purchase Specification</a:t>
            </a:r>
            <a:endParaRPr lang="en-US" altLang="ko-KR" sz="15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2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470483" y="2192372"/>
            <a:ext cx="4186428" cy="4398928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60000"/>
                <a:lumOff val="40000"/>
                <a:alpha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83" name="순서도: 대체 처리 82"/>
          <p:cNvSpPr/>
          <p:nvPr/>
        </p:nvSpPr>
        <p:spPr>
          <a:xfrm>
            <a:off x="5381627" y="1620054"/>
            <a:ext cx="4146562" cy="363276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29225" rIns="0" bIns="229222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5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CMIS Utilization</a:t>
            </a:r>
            <a:endParaRPr lang="en-US" altLang="ko-KR" sz="15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7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5853692" y="2066441"/>
            <a:ext cx="3663881" cy="1810752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1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Check </a:t>
            </a:r>
            <a:r>
              <a:rPr lang="en-US" altLang="ko-KR" sz="1100" dirty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quality (typos, numbering system, etc.) by design requirement  </a:t>
            </a: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100" dirty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Establishment of design requirement data</a:t>
            </a: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100" dirty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Relate design requirements to design criteria  </a:t>
            </a: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100" dirty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Review </a:t>
            </a:r>
            <a:r>
              <a:rPr lang="en-US" altLang="ko-KR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compliance with design criteria</a:t>
            </a: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100" dirty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Interdisciplinary review and approval of relation by design requirement</a:t>
            </a: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100" dirty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Issue CI of design requirement management report when issuing purchase specification for contract </a:t>
            </a:r>
            <a:endParaRPr lang="ko-KR" altLang="en-US" sz="1100" b="1" u="sng" dirty="0">
              <a:solidFill>
                <a:srgbClr val="FF0000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88" name="순서도: 대체 처리 87"/>
          <p:cNvSpPr/>
          <p:nvPr/>
        </p:nvSpPr>
        <p:spPr>
          <a:xfrm rot="16200000">
            <a:off x="4675459" y="2772610"/>
            <a:ext cx="1810750" cy="398415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68265" rIns="0" bIns="168262" numCol="1" spcCol="1270" anchor="ctr" anchorCtr="0">
            <a:noAutofit/>
          </a:bodyPr>
          <a:lstStyle/>
          <a:p>
            <a:pPr algn="ctr" defTabSz="666750">
              <a:spcBef>
                <a:spcPct val="0"/>
              </a:spcBef>
              <a:spcAft>
                <a:spcPts val="500"/>
              </a:spcAft>
            </a:pPr>
            <a:r>
              <a:rPr lang="en-US" altLang="ko-KR" sz="1100" b="1" dirty="0">
                <a:solidFill>
                  <a:schemeClr val="bg1"/>
                </a:solidFill>
                <a:latin typeface="Arial" panose="020B0604020202020204" pitchFamily="34" charset="0"/>
              </a:rPr>
              <a:t>Design </a:t>
            </a:r>
            <a:r>
              <a:rPr lang="en-US" altLang="ko-KR" sz="11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Requirement Relation</a:t>
            </a:r>
            <a:endParaRPr lang="en-US" altLang="ko-KR" sz="11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5" name="순서도: 대체 처리 114"/>
          <p:cNvSpPr/>
          <p:nvPr/>
        </p:nvSpPr>
        <p:spPr>
          <a:xfrm>
            <a:off x="2972266" y="3089613"/>
            <a:ext cx="1580330" cy="35479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</a:rPr>
              <a:t>Addendum issue as needed</a:t>
            </a:r>
          </a:p>
        </p:txBody>
      </p:sp>
      <p:cxnSp>
        <p:nvCxnSpPr>
          <p:cNvPr id="116" name="꺾인 연결선 115"/>
          <p:cNvCxnSpPr>
            <a:endCxn id="115" idx="0"/>
          </p:cNvCxnSpPr>
          <p:nvPr/>
        </p:nvCxnSpPr>
        <p:spPr>
          <a:xfrm>
            <a:off x="1637048" y="2818507"/>
            <a:ext cx="2125383" cy="271106"/>
          </a:xfrm>
          <a:prstGeom prst="bentConnector2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꺾인 연결선 116"/>
          <p:cNvCxnSpPr>
            <a:endCxn id="115" idx="2"/>
          </p:cNvCxnSpPr>
          <p:nvPr/>
        </p:nvCxnSpPr>
        <p:spPr>
          <a:xfrm flipV="1">
            <a:off x="1637048" y="3444409"/>
            <a:ext cx="2125383" cy="149310"/>
          </a:xfrm>
          <a:prstGeom prst="bentConnector2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5853692" y="3960304"/>
            <a:ext cx="3663881" cy="835112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750" lvl="0" indent="-285750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en-US" altLang="ko-KR" sz="1100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Relate </a:t>
            </a:r>
            <a:r>
              <a:rPr lang="en-US" altLang="ko-KR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design requirements to FCI</a:t>
            </a:r>
          </a:p>
          <a:p>
            <a:pPr marL="285750" lvl="0" indent="-285750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en-US" altLang="ko-KR" sz="1100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Review of compliance with design requirements in FCI</a:t>
            </a:r>
          </a:p>
          <a:p>
            <a:pPr marL="285750" lvl="0" indent="-285750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en-US" altLang="ko-KR" sz="1100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Interdisciplinary review and approval by FCI</a:t>
            </a:r>
            <a:endParaRPr lang="en-US" altLang="ko-KR" sz="1100" dirty="0" smtClean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122" name="순서도: 대체 처리 121"/>
          <p:cNvSpPr/>
          <p:nvPr/>
        </p:nvSpPr>
        <p:spPr>
          <a:xfrm rot="16200000">
            <a:off x="5147911" y="4176768"/>
            <a:ext cx="865847" cy="398413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68265" rIns="0" bIns="168262" numCol="1" spcCol="1270" anchor="ctr" anchorCtr="0">
            <a:noAutofit/>
          </a:bodyPr>
          <a:lstStyle/>
          <a:p>
            <a:pPr algn="ctr" defTabSz="666750">
              <a:spcBef>
                <a:spcPct val="0"/>
              </a:spcBef>
              <a:spcAft>
                <a:spcPts val="500"/>
              </a:spcAft>
            </a:pPr>
            <a:r>
              <a:rPr lang="en-US" altLang="ko-KR" sz="11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FCI Relation</a:t>
            </a:r>
          </a:p>
        </p:txBody>
      </p:sp>
      <p:sp>
        <p:nvSpPr>
          <p:cNvPr id="41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249044" y="896802"/>
            <a:ext cx="4262571" cy="299572"/>
          </a:xfrm>
          <a:prstGeom prst="round2SameRect">
            <a:avLst>
              <a:gd name="adj1" fmla="val 13698"/>
              <a:gd name="adj2" fmla="val 9881"/>
            </a:avLst>
          </a:prstGeom>
          <a:solidFill>
            <a:schemeClr val="accent1">
              <a:lumMod val="75000"/>
            </a:schemeClr>
          </a:solidFill>
          <a:ln w="889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Arial" panose="020B0604020202020204" pitchFamily="34" charset="0"/>
                <a:ea typeface="arial" panose="02030600000101010101" pitchFamily="18" charset="-127"/>
              </a:rPr>
              <a:t>Utilization of Design Process</a:t>
            </a:r>
            <a:endParaRPr lang="ko-KR" altLang="en-US" sz="2000" b="1" dirty="0"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43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5856927" y="4878527"/>
            <a:ext cx="3660645" cy="1712773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altLang="ko-KR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Review </a:t>
            </a:r>
            <a:r>
              <a:rPr lang="en-US" altLang="ko-KR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whether the related information changes</a:t>
            </a:r>
            <a:r>
              <a:rPr lang="en-US" altLang="ko-KR" sz="1100" dirty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 when design requirements change 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altLang="ko-KR" sz="1100" dirty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Update related information and provide it to the project owner when the related information needs to be changed 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altLang="ko-KR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Track and manage FCI when design requirements are changed</a:t>
            </a:r>
            <a:r>
              <a:rPr lang="en-US" altLang="ko-KR" sz="1100" dirty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 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altLang="ko-KR" sz="1100" dirty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Final issuance of design requirement management report when issuing purchase specification for completion</a:t>
            </a:r>
            <a:endParaRPr lang="ko-KR" altLang="en-US" sz="1100" b="1" u="sng" dirty="0">
              <a:solidFill>
                <a:srgbClr val="FF0000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44" name="순서도: 대체 처리 43"/>
          <p:cNvSpPr/>
          <p:nvPr/>
        </p:nvSpPr>
        <p:spPr>
          <a:xfrm rot="16200000">
            <a:off x="4715817" y="5528309"/>
            <a:ext cx="1730035" cy="398414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100" b="1" dirty="0">
                <a:solidFill>
                  <a:schemeClr val="bg1"/>
                </a:solidFill>
                <a:latin typeface="Arial" panose="020B0604020202020204" pitchFamily="34" charset="0"/>
              </a:rPr>
              <a:t>Change </a:t>
            </a:r>
            <a:r>
              <a:rPr lang="en-US" altLang="ko-KR" sz="11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Management</a:t>
            </a:r>
          </a:p>
        </p:txBody>
      </p:sp>
      <p:sp>
        <p:nvSpPr>
          <p:cNvPr id="45" name="줄무늬가 있는 오른쪽 화살표 44"/>
          <p:cNvSpPr/>
          <p:nvPr/>
        </p:nvSpPr>
        <p:spPr>
          <a:xfrm>
            <a:off x="4747346" y="2129379"/>
            <a:ext cx="569960" cy="4468951"/>
          </a:xfrm>
          <a:prstGeom prst="stripedRightArrow">
            <a:avLst>
              <a:gd name="adj1" fmla="val 70432"/>
              <a:gd name="adj2" fmla="val 2974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2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393869" y="1032523"/>
            <a:ext cx="9288966" cy="5616653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ko-KR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100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7A112FFA-2159-4EFB-A700-6DEAD28150CB}"/>
              </a:ext>
            </a:extLst>
          </p:cNvPr>
          <p:cNvCxnSpPr>
            <a:cxnSpLocks/>
          </p:cNvCxnSpPr>
          <p:nvPr/>
        </p:nvCxnSpPr>
        <p:spPr>
          <a:xfrm>
            <a:off x="649776" y="159234"/>
            <a:ext cx="0" cy="431109"/>
          </a:xfrm>
          <a:prstGeom prst="line">
            <a:avLst/>
          </a:prstGeom>
          <a:ln w="1905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733396" y="38395"/>
            <a:ext cx="8601104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457200" fontAlgn="base" latinLnBrk="0">
              <a:defRPr/>
            </a:pPr>
            <a:r>
              <a:rPr lang="en-US" altLang="ko-KR" sz="3600" spc="-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Design CMIS Application</a:t>
            </a:r>
          </a:p>
        </p:txBody>
      </p: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03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57637" y="1196374"/>
            <a:ext cx="416652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Improvement of License Documents</a:t>
            </a:r>
            <a:endParaRPr lang="ko-KR" altLang="en-US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grpSp>
        <p:nvGrpSpPr>
          <p:cNvPr id="78" name="그룹 77"/>
          <p:cNvGrpSpPr/>
          <p:nvPr/>
        </p:nvGrpSpPr>
        <p:grpSpPr>
          <a:xfrm>
            <a:off x="606638" y="2265226"/>
            <a:ext cx="3172807" cy="4162962"/>
            <a:chOff x="859654" y="2265226"/>
            <a:chExt cx="3172807" cy="4162962"/>
          </a:xfrm>
        </p:grpSpPr>
        <p:sp>
          <p:nvSpPr>
            <p:cNvPr id="20" name="순서도: 대체 처리 19"/>
            <p:cNvSpPr/>
            <p:nvPr/>
          </p:nvSpPr>
          <p:spPr>
            <a:xfrm>
              <a:off x="859654" y="2265226"/>
              <a:ext cx="3145382" cy="274047"/>
            </a:xfrm>
            <a:prstGeom prst="flowChartAlternateProcess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Top-Tier Level</a:t>
              </a:r>
            </a:p>
          </p:txBody>
        </p:sp>
        <p:sp>
          <p:nvSpPr>
            <p:cNvPr id="21" name="순서도: 대체 처리 20"/>
            <p:cNvSpPr/>
            <p:nvPr/>
          </p:nvSpPr>
          <p:spPr>
            <a:xfrm>
              <a:off x="859654" y="2792587"/>
              <a:ext cx="3145382" cy="274047"/>
            </a:xfrm>
            <a:prstGeom prst="flowChartAlternateProcess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SSC Level</a:t>
              </a:r>
            </a:p>
          </p:txBody>
        </p:sp>
        <p:sp>
          <p:nvSpPr>
            <p:cNvPr id="22" name="대각선 방향의 모서리가 둥근 사각형 21"/>
            <p:cNvSpPr/>
            <p:nvPr/>
          </p:nvSpPr>
          <p:spPr>
            <a:xfrm>
              <a:off x="876425" y="3136655"/>
              <a:ext cx="741180" cy="451797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P.O.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Spec.</a:t>
              </a:r>
              <a:endParaRPr lang="ko-KR" altLang="en-US" sz="11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대각선 방향의 모서리가 둥근 사각형 22"/>
            <p:cNvSpPr/>
            <p:nvPr/>
          </p:nvSpPr>
          <p:spPr>
            <a:xfrm>
              <a:off x="1789368" y="3136655"/>
              <a:ext cx="741180" cy="451797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C.P.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Spec.</a:t>
              </a:r>
              <a:endParaRPr lang="ko-KR" altLang="en-US" sz="11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대각선 방향의 모서리가 둥근 사각형 23"/>
            <p:cNvSpPr/>
            <p:nvPr/>
          </p:nvSpPr>
          <p:spPr>
            <a:xfrm>
              <a:off x="1352305" y="3651094"/>
              <a:ext cx="741180" cy="451797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SDC</a:t>
              </a:r>
              <a:endParaRPr lang="ko-KR" altLang="en-US" sz="11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대각선 방향의 모서리가 둥근 사각형 24"/>
            <p:cNvSpPr/>
            <p:nvPr/>
          </p:nvSpPr>
          <p:spPr>
            <a:xfrm>
              <a:off x="2281310" y="3639829"/>
              <a:ext cx="741180" cy="451797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68265" rIns="0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Design</a:t>
              </a:r>
              <a:endParaRPr lang="en-US" altLang="ko-KR" sz="11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Spec</a:t>
              </a: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.</a:t>
              </a:r>
              <a:endParaRPr lang="ko-KR" altLang="en-US" sz="11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대각선 방향의 모서리가 둥근 사각형 25"/>
            <p:cNvSpPr/>
            <p:nvPr/>
          </p:nvSpPr>
          <p:spPr>
            <a:xfrm>
              <a:off x="3252429" y="3632215"/>
              <a:ext cx="741180" cy="451797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GDC</a:t>
              </a:r>
              <a:endParaRPr lang="ko-KR" altLang="en-US" sz="11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대각선 방향의 모서리가 둥근 사각형 26"/>
            <p:cNvSpPr/>
            <p:nvPr/>
          </p:nvSpPr>
          <p:spPr>
            <a:xfrm>
              <a:off x="2686737" y="3126612"/>
              <a:ext cx="1013424" cy="451797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Standard Appendix</a:t>
              </a:r>
              <a:endParaRPr lang="ko-KR" altLang="en-US" sz="11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8" name="꺾인 연결선 27"/>
            <p:cNvCxnSpPr>
              <a:stCxn id="17" idx="3"/>
              <a:endCxn id="22" idx="1"/>
            </p:cNvCxnSpPr>
            <p:nvPr/>
          </p:nvCxnSpPr>
          <p:spPr>
            <a:xfrm rot="16200000" flipV="1">
              <a:off x="1361191" y="3474276"/>
              <a:ext cx="979076" cy="1207428"/>
            </a:xfrm>
            <a:prstGeom prst="bentConnector3">
              <a:avLst>
                <a:gd name="adj1" fmla="val 24219"/>
              </a:avLst>
            </a:prstGeom>
            <a:ln w="25400" cap="rnd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꺾인 연결선 29"/>
            <p:cNvCxnSpPr>
              <a:stCxn id="17" idx="3"/>
              <a:endCxn id="24" idx="1"/>
            </p:cNvCxnSpPr>
            <p:nvPr/>
          </p:nvCxnSpPr>
          <p:spPr>
            <a:xfrm rot="16200000" flipV="1">
              <a:off x="1856351" y="3969436"/>
              <a:ext cx="464637" cy="731548"/>
            </a:xfrm>
            <a:prstGeom prst="bentConnector3">
              <a:avLst>
                <a:gd name="adj1" fmla="val 51538"/>
              </a:avLst>
            </a:prstGeom>
            <a:ln w="25400" cap="rnd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꺾인 연결선 30"/>
            <p:cNvCxnSpPr>
              <a:stCxn id="17" idx="3"/>
              <a:endCxn id="23" idx="1"/>
            </p:cNvCxnSpPr>
            <p:nvPr/>
          </p:nvCxnSpPr>
          <p:spPr>
            <a:xfrm rot="16200000" flipV="1">
              <a:off x="1817663" y="3930747"/>
              <a:ext cx="979076" cy="294485"/>
            </a:xfrm>
            <a:prstGeom prst="bentConnector3">
              <a:avLst>
                <a:gd name="adj1" fmla="val 24463"/>
              </a:avLst>
            </a:prstGeom>
            <a:ln w="25400" cap="rnd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꺾인 연결선 31"/>
            <p:cNvCxnSpPr>
              <a:stCxn id="17" idx="3"/>
              <a:endCxn id="25" idx="1"/>
            </p:cNvCxnSpPr>
            <p:nvPr/>
          </p:nvCxnSpPr>
          <p:spPr>
            <a:xfrm rot="5400000" flipH="1" flipV="1">
              <a:off x="2315220" y="4230849"/>
              <a:ext cx="475902" cy="197457"/>
            </a:xfrm>
            <a:prstGeom prst="bentConnector3">
              <a:avLst>
                <a:gd name="adj1" fmla="val 50000"/>
              </a:avLst>
            </a:prstGeom>
            <a:ln w="25400" cap="rnd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꺾인 연결선 32"/>
            <p:cNvCxnSpPr>
              <a:stCxn id="17" idx="3"/>
              <a:endCxn id="26" idx="1"/>
            </p:cNvCxnSpPr>
            <p:nvPr/>
          </p:nvCxnSpPr>
          <p:spPr>
            <a:xfrm rot="5400000" flipH="1" flipV="1">
              <a:off x="2796973" y="3741482"/>
              <a:ext cx="483516" cy="1168576"/>
            </a:xfrm>
            <a:prstGeom prst="bentConnector3">
              <a:avLst>
                <a:gd name="adj1" fmla="val 49508"/>
              </a:avLst>
            </a:prstGeom>
            <a:ln w="25400" cap="rnd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꺾인 연결선 33"/>
            <p:cNvCxnSpPr>
              <a:stCxn id="17" idx="3"/>
              <a:endCxn id="27" idx="1"/>
            </p:cNvCxnSpPr>
            <p:nvPr/>
          </p:nvCxnSpPr>
          <p:spPr>
            <a:xfrm rot="5400000" flipH="1" flipV="1">
              <a:off x="2329387" y="3703466"/>
              <a:ext cx="989119" cy="739006"/>
            </a:xfrm>
            <a:prstGeom prst="bentConnector3">
              <a:avLst>
                <a:gd name="adj1" fmla="val 24240"/>
              </a:avLst>
            </a:prstGeom>
            <a:ln w="25400" cap="rnd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화살표 연결선 34"/>
            <p:cNvCxnSpPr>
              <a:stCxn id="21" idx="0"/>
              <a:endCxn id="20" idx="2"/>
            </p:cNvCxnSpPr>
            <p:nvPr/>
          </p:nvCxnSpPr>
          <p:spPr>
            <a:xfrm flipV="1">
              <a:off x="2432345" y="2539273"/>
              <a:ext cx="0" cy="253314"/>
            </a:xfrm>
            <a:prstGeom prst="straightConnector1">
              <a:avLst/>
            </a:prstGeom>
            <a:ln w="25400" cap="rnd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대각선 방향의 모서리가 둥근 사각형 35"/>
            <p:cNvSpPr/>
            <p:nvPr/>
          </p:nvSpPr>
          <p:spPr>
            <a:xfrm>
              <a:off x="876425" y="5320705"/>
              <a:ext cx="921953" cy="451797"/>
            </a:xfrm>
            <a:prstGeom prst="round2Diag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A/E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Drawing</a:t>
              </a:r>
            </a:p>
          </p:txBody>
        </p:sp>
        <p:sp>
          <p:nvSpPr>
            <p:cNvPr id="37" name="대각선 방향의 모서리가 둥근 사각형 36"/>
            <p:cNvSpPr/>
            <p:nvPr/>
          </p:nvSpPr>
          <p:spPr>
            <a:xfrm>
              <a:off x="2362969" y="5320704"/>
              <a:ext cx="921953" cy="451797"/>
            </a:xfrm>
            <a:prstGeom prst="round2Diag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68265" rIns="0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Supplier 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Document</a:t>
              </a:r>
              <a:endParaRPr lang="ko-KR" altLang="en-US" sz="11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대각선 방향의 모서리가 둥근 사각형 37"/>
            <p:cNvSpPr/>
            <p:nvPr/>
          </p:nvSpPr>
          <p:spPr>
            <a:xfrm>
              <a:off x="1076216" y="5976391"/>
              <a:ext cx="1867145" cy="451797"/>
            </a:xfrm>
            <a:prstGeom prst="round2Diag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68265" rIns="0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A/E Document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(Other than SSC Level Doc.)</a:t>
              </a:r>
              <a:endParaRPr lang="ko-KR" altLang="en-US" sz="11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대각선 방향의 모서리가 둥근 사각형 38"/>
            <p:cNvSpPr/>
            <p:nvPr/>
          </p:nvSpPr>
          <p:spPr>
            <a:xfrm>
              <a:off x="3152987" y="5962078"/>
              <a:ext cx="852049" cy="451797"/>
            </a:xfrm>
            <a:prstGeom prst="round2Diag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68265" rIns="0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Supplier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Drawing</a:t>
              </a:r>
              <a:endParaRPr lang="ko-KR" altLang="en-US" sz="11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40" name="꺾인 연결선 39"/>
            <p:cNvCxnSpPr>
              <a:stCxn id="36" idx="3"/>
              <a:endCxn id="17" idx="1"/>
            </p:cNvCxnSpPr>
            <p:nvPr/>
          </p:nvCxnSpPr>
          <p:spPr>
            <a:xfrm rot="5400000" flipH="1" flipV="1">
              <a:off x="1661779" y="4528042"/>
              <a:ext cx="468286" cy="1117041"/>
            </a:xfrm>
            <a:prstGeom prst="bentConnector3">
              <a:avLst>
                <a:gd name="adj1" fmla="val 50000"/>
              </a:avLst>
            </a:prstGeom>
            <a:ln w="25400" cap="rnd">
              <a:solidFill>
                <a:schemeClr val="accent1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꺾인 연결선 40"/>
            <p:cNvCxnSpPr>
              <a:stCxn id="37" idx="3"/>
              <a:endCxn id="17" idx="1"/>
            </p:cNvCxnSpPr>
            <p:nvPr/>
          </p:nvCxnSpPr>
          <p:spPr>
            <a:xfrm rot="16200000" flipV="1">
              <a:off x="2405053" y="4901810"/>
              <a:ext cx="468285" cy="369503"/>
            </a:xfrm>
            <a:prstGeom prst="bentConnector3">
              <a:avLst>
                <a:gd name="adj1" fmla="val 50000"/>
              </a:avLst>
            </a:prstGeom>
            <a:ln w="25400" cap="rnd">
              <a:solidFill>
                <a:schemeClr val="accent1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꺾인 연결선 41"/>
            <p:cNvCxnSpPr>
              <a:stCxn id="39" idx="3"/>
              <a:endCxn id="17" idx="1"/>
            </p:cNvCxnSpPr>
            <p:nvPr/>
          </p:nvCxnSpPr>
          <p:spPr>
            <a:xfrm rot="16200000" flipV="1">
              <a:off x="2461899" y="4844964"/>
              <a:ext cx="1109659" cy="1124569"/>
            </a:xfrm>
            <a:prstGeom prst="bentConnector3">
              <a:avLst>
                <a:gd name="adj1" fmla="val 79541"/>
              </a:avLst>
            </a:prstGeom>
            <a:ln w="25400" cap="rnd">
              <a:solidFill>
                <a:schemeClr val="accent1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꺾인 연결선 42"/>
            <p:cNvCxnSpPr>
              <a:stCxn id="38" idx="3"/>
              <a:endCxn id="17" idx="1"/>
            </p:cNvCxnSpPr>
            <p:nvPr/>
          </p:nvCxnSpPr>
          <p:spPr>
            <a:xfrm rot="5400000" flipH="1" flipV="1">
              <a:off x="1670130" y="5192078"/>
              <a:ext cx="1123972" cy="444654"/>
            </a:xfrm>
            <a:prstGeom prst="bentConnector3">
              <a:avLst>
                <a:gd name="adj1" fmla="val 50000"/>
              </a:avLst>
            </a:prstGeom>
            <a:ln w="25400" cap="rnd">
              <a:solidFill>
                <a:schemeClr val="accent1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대각선 방향의 모서리가 둥근 사각형 16"/>
            <p:cNvSpPr/>
            <p:nvPr/>
          </p:nvSpPr>
          <p:spPr>
            <a:xfrm>
              <a:off x="876425" y="4567528"/>
              <a:ext cx="3156036" cy="284891"/>
            </a:xfrm>
            <a:prstGeom prst="round2DiagRect">
              <a:avLst>
                <a:gd name="adj1" fmla="val 34387"/>
                <a:gd name="adj2" fmla="val 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FSAR</a:t>
              </a:r>
              <a:endParaRPr lang="ko-KR" altLang="en-US" sz="11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3" name="순서도: 대체 처리 62"/>
          <p:cNvSpPr/>
          <p:nvPr/>
        </p:nvSpPr>
        <p:spPr>
          <a:xfrm>
            <a:off x="4799234" y="1497876"/>
            <a:ext cx="4811491" cy="363276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29225" rIns="0" bIns="229222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5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CMIS Establish and Utilization</a:t>
            </a:r>
            <a:endParaRPr lang="en-US" altLang="ko-KR" sz="15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4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5273582" y="1932833"/>
            <a:ext cx="4337143" cy="2432464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altLang="ko-KR" sz="1200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Create </a:t>
            </a: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Database of licensing document design information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Relate design requirements to license document design information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Review the consistency between the design information in the licensing document and the design requirements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Secure traceability between licensing documents, design requirements, and design standards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Track related design requirements and quickly identify design criteria when answering license queries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Secure reliability by using data-based design configuration management system when responding to licensing authorities</a:t>
            </a:r>
            <a:endParaRPr lang="en-US" altLang="ko-KR" sz="1200" b="1" u="sng" dirty="0">
              <a:solidFill>
                <a:srgbClr val="FF0000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66" name="순서도: 대체 처리 65"/>
          <p:cNvSpPr/>
          <p:nvPr/>
        </p:nvSpPr>
        <p:spPr>
          <a:xfrm>
            <a:off x="480380" y="1679890"/>
            <a:ext cx="3398657" cy="422429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spcBef>
                <a:spcPct val="0"/>
              </a:spcBef>
            </a:pPr>
            <a:r>
              <a:rPr lang="en-US" altLang="ko-KR" sz="1500" b="1" dirty="0">
                <a:solidFill>
                  <a:schemeClr val="tx1"/>
                </a:solidFill>
                <a:latin typeface="Arial" panose="020B0604020202020204" pitchFamily="34" charset="0"/>
              </a:rPr>
              <a:t>Requirement Relation</a:t>
            </a: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5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License Document Centered </a:t>
            </a:r>
          </a:p>
        </p:txBody>
      </p:sp>
      <p:sp>
        <p:nvSpPr>
          <p:cNvPr id="67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493226" y="2188901"/>
            <a:ext cx="3385811" cy="4367174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60000"/>
                <a:lumOff val="40000"/>
                <a:alpha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81" name="줄무늬가 있는 오른쪽 화살표 80"/>
          <p:cNvSpPr/>
          <p:nvPr/>
        </p:nvSpPr>
        <p:spPr>
          <a:xfrm>
            <a:off x="3961900" y="2188899"/>
            <a:ext cx="774438" cy="4367176"/>
          </a:xfrm>
          <a:prstGeom prst="stripedRightArrow">
            <a:avLst>
              <a:gd name="adj1" fmla="val 70432"/>
              <a:gd name="adj2" fmla="val 38985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25000"/>
                </a:schemeClr>
              </a:gs>
              <a:gs pos="100000">
                <a:schemeClr val="accent1">
                  <a:lumMod val="75000"/>
                  <a:alpha val="2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4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5260545" y="4456028"/>
            <a:ext cx="4350181" cy="1070632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altLang="ko-KR" sz="1200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Relate </a:t>
            </a: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between license documents and FCI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Review the consistency between license documents and FCI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Secure traceability of FCI centered on licensing documents</a:t>
            </a:r>
            <a:endParaRPr lang="en-US" altLang="ko-KR" sz="1200" dirty="0" smtClean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44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249044" y="896802"/>
            <a:ext cx="4262571" cy="299572"/>
          </a:xfrm>
          <a:prstGeom prst="round2SameRect">
            <a:avLst>
              <a:gd name="adj1" fmla="val 13698"/>
              <a:gd name="adj2" fmla="val 9881"/>
            </a:avLst>
          </a:prstGeom>
          <a:solidFill>
            <a:schemeClr val="accent1">
              <a:lumMod val="75000"/>
            </a:schemeClr>
          </a:solidFill>
          <a:ln w="889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Arial" panose="020B0604020202020204" pitchFamily="34" charset="0"/>
                <a:ea typeface="arial" panose="02030600000101010101" pitchFamily="18" charset="-127"/>
              </a:rPr>
              <a:t>Utilization </a:t>
            </a:r>
            <a:r>
              <a:rPr lang="en-US" altLang="ko-KR" sz="2000" b="1" dirty="0" smtClean="0">
                <a:latin typeface="Arial" panose="020B0604020202020204" pitchFamily="34" charset="0"/>
                <a:ea typeface="arial" panose="02030600000101010101" pitchFamily="18" charset="-127"/>
              </a:rPr>
              <a:t>in </a:t>
            </a:r>
            <a:r>
              <a:rPr lang="en-US" altLang="ko-KR" sz="2000" b="1" dirty="0">
                <a:latin typeface="Arial" panose="020B0604020202020204" pitchFamily="34" charset="0"/>
                <a:ea typeface="arial" panose="02030600000101010101" pitchFamily="18" charset="-127"/>
              </a:rPr>
              <a:t>Design Process</a:t>
            </a:r>
            <a:endParaRPr lang="ko-KR" altLang="en-US" sz="2000" b="1" dirty="0"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50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5260546" y="5617390"/>
            <a:ext cx="4350181" cy="941055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Change management of license documents when design requirements change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Reviewing the impact of changes to the license document on the FCI</a:t>
            </a:r>
          </a:p>
        </p:txBody>
      </p:sp>
      <p:sp>
        <p:nvSpPr>
          <p:cNvPr id="52" name="순서도: 대체 처리 51"/>
          <p:cNvSpPr/>
          <p:nvPr/>
        </p:nvSpPr>
        <p:spPr>
          <a:xfrm rot="16200000">
            <a:off x="3778417" y="2972452"/>
            <a:ext cx="2435252" cy="363276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100" b="1" dirty="0">
                <a:solidFill>
                  <a:schemeClr val="bg1"/>
                </a:solidFill>
                <a:latin typeface="Arial" panose="020B0604020202020204" pitchFamily="34" charset="0"/>
              </a:rPr>
              <a:t>Relate to </a:t>
            </a:r>
            <a:r>
              <a:rPr lang="en-US" altLang="ko-KR" sz="11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Design Requirements</a:t>
            </a:r>
          </a:p>
        </p:txBody>
      </p:sp>
      <p:sp>
        <p:nvSpPr>
          <p:cNvPr id="53" name="순서도: 대체 처리 52"/>
          <p:cNvSpPr/>
          <p:nvPr/>
        </p:nvSpPr>
        <p:spPr>
          <a:xfrm rot="16200000">
            <a:off x="4448296" y="4792751"/>
            <a:ext cx="1095496" cy="363276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68265" rIns="0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100" b="1" dirty="0">
                <a:solidFill>
                  <a:schemeClr val="bg1"/>
                </a:solidFill>
                <a:latin typeface="Arial" panose="020B0604020202020204" pitchFamily="34" charset="0"/>
              </a:rPr>
              <a:t>Relate FCI</a:t>
            </a:r>
            <a:endParaRPr lang="en-US" altLang="ko-KR" sz="11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4" name="순서도: 대체 처리 53"/>
          <p:cNvSpPr/>
          <p:nvPr/>
        </p:nvSpPr>
        <p:spPr>
          <a:xfrm rot="16200000">
            <a:off x="4507310" y="5888071"/>
            <a:ext cx="977469" cy="363276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68265" rIns="0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100" b="1" dirty="0">
                <a:solidFill>
                  <a:schemeClr val="bg1"/>
                </a:solidFill>
                <a:latin typeface="Arial" panose="020B0604020202020204" pitchFamily="34" charset="0"/>
              </a:rPr>
              <a:t>Change Management</a:t>
            </a:r>
            <a:endParaRPr lang="en-US" altLang="ko-KR" sz="11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367990" y="1060191"/>
            <a:ext cx="9288966" cy="5616653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ko-KR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100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7A112FFA-2159-4EFB-A700-6DEAD28150CB}"/>
              </a:ext>
            </a:extLst>
          </p:cNvPr>
          <p:cNvCxnSpPr>
            <a:cxnSpLocks/>
          </p:cNvCxnSpPr>
          <p:nvPr/>
        </p:nvCxnSpPr>
        <p:spPr>
          <a:xfrm>
            <a:off x="649776" y="159234"/>
            <a:ext cx="0" cy="431109"/>
          </a:xfrm>
          <a:prstGeom prst="line">
            <a:avLst/>
          </a:prstGeom>
          <a:ln w="1905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733396" y="38395"/>
            <a:ext cx="8601104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457200" fontAlgn="base" latinLnBrk="0">
              <a:defRPr/>
            </a:pPr>
            <a:r>
              <a:rPr lang="en-US" altLang="ko-KR" sz="3600" spc="-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Design CMIS Application</a:t>
            </a:r>
          </a:p>
        </p:txBody>
      </p: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03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457637" y="1196374"/>
            <a:ext cx="582941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Example</a:t>
            </a:r>
            <a:r>
              <a:rPr lang="ko-KR" altLang="en-US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: Seismic Cat. I AAC </a:t>
            </a:r>
            <a:r>
              <a:rPr lang="en-US" altLang="ko-KR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D/G </a:t>
            </a:r>
            <a:r>
              <a:rPr lang="en-US" altLang="ko-KR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HVAC Instrument</a:t>
            </a:r>
            <a:endParaRPr lang="ko-KR" altLang="en-US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6705564" y="1461376"/>
            <a:ext cx="2446503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50000"/>
              </a:lnSpc>
              <a:spcAft>
                <a:spcPts val="600"/>
              </a:spcAft>
            </a:pPr>
            <a:r>
              <a:rPr lang="en-US" altLang="ko-KR" sz="11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License Document Requirements</a:t>
            </a:r>
            <a:endParaRPr lang="en-US" altLang="ko-KR" sz="1100" b="1" dirty="0">
              <a:solidFill>
                <a:srgbClr val="FF0000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10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249044" y="896802"/>
            <a:ext cx="4262571" cy="299572"/>
          </a:xfrm>
          <a:prstGeom prst="round2SameRect">
            <a:avLst>
              <a:gd name="adj1" fmla="val 13698"/>
              <a:gd name="adj2" fmla="val 9881"/>
            </a:avLst>
          </a:prstGeom>
          <a:solidFill>
            <a:schemeClr val="accent1">
              <a:lumMod val="75000"/>
            </a:schemeClr>
          </a:solidFill>
          <a:ln w="889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Arial" panose="020B0604020202020204" pitchFamily="34" charset="0"/>
                <a:ea typeface="arial" panose="02030600000101010101" pitchFamily="18" charset="-127"/>
              </a:rPr>
              <a:t>Utilization of Design Process</a:t>
            </a:r>
            <a:endParaRPr lang="ko-KR" altLang="en-US" sz="2000" b="1" dirty="0"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03064" y="1769692"/>
            <a:ext cx="8418818" cy="4789920"/>
            <a:chOff x="803064" y="1769692"/>
            <a:chExt cx="8418818" cy="478992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064" y="1769692"/>
              <a:ext cx="8418818" cy="4789920"/>
            </a:xfrm>
            <a:prstGeom prst="rect">
              <a:avLst/>
            </a:prstGeom>
          </p:spPr>
        </p:pic>
        <p:sp>
          <p:nvSpPr>
            <p:cNvPr id="4" name="모서리가 둥근 직사각형 3"/>
            <p:cNvSpPr/>
            <p:nvPr/>
          </p:nvSpPr>
          <p:spPr>
            <a:xfrm>
              <a:off x="6635750" y="2142767"/>
              <a:ext cx="2586132" cy="1007275"/>
            </a:xfrm>
            <a:prstGeom prst="roundRect">
              <a:avLst>
                <a:gd name="adj" fmla="val 1473"/>
              </a:avLst>
            </a:prstGeom>
            <a:solidFill>
              <a:schemeClr val="bg1"/>
            </a:solidFill>
            <a:ln w="28575">
              <a:solidFill>
                <a:srgbClr val="9BAF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ko-KR" sz="800" b="1" dirty="0">
                  <a:solidFill>
                    <a:srgbClr val="FF0000"/>
                  </a:solidFill>
                </a:rPr>
                <a:t>FSAR 9.4.11.5 Instrumentation </a:t>
              </a:r>
              <a:r>
                <a:rPr lang="en-US" altLang="ko-KR" sz="800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altLang="ko-KR" sz="800" dirty="0">
                  <a:solidFill>
                    <a:schemeClr val="tx1"/>
                  </a:solidFill>
                </a:rPr>
                <a:t>The fan status indicators are provided in the control room and on-site control panel to check the operating status. Failure of an operating fan shall be alarmed to the control room and site control panel.</a:t>
              </a:r>
            </a:p>
            <a:p>
              <a:r>
                <a:rPr lang="en-US" altLang="ko-KR" sz="800" dirty="0">
                  <a:solidFill>
                    <a:schemeClr val="tx1"/>
                  </a:solidFill>
                </a:rPr>
                <a:t>General instrumentation requirements are in accordance with ANSI/ANS 59.2</a:t>
              </a:r>
              <a:r>
                <a:rPr lang="en-US" altLang="ko-KR" sz="800" dirty="0" smtClean="0">
                  <a:solidFill>
                    <a:schemeClr val="tx1"/>
                  </a:solidFill>
                </a:rPr>
                <a:t>.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6705600" y="2813050"/>
              <a:ext cx="2044700" cy="241300"/>
            </a:xfrm>
            <a:prstGeom prst="roundRect">
              <a:avLst/>
            </a:prstGeom>
            <a:noFill/>
            <a:ln w="222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25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325928" y="1060191"/>
            <a:ext cx="9288966" cy="5616653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ko-KR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100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7A112FFA-2159-4EFB-A700-6DEAD28150CB}"/>
              </a:ext>
            </a:extLst>
          </p:cNvPr>
          <p:cNvCxnSpPr>
            <a:cxnSpLocks/>
          </p:cNvCxnSpPr>
          <p:nvPr/>
        </p:nvCxnSpPr>
        <p:spPr>
          <a:xfrm>
            <a:off x="649776" y="159234"/>
            <a:ext cx="0" cy="431109"/>
          </a:xfrm>
          <a:prstGeom prst="line">
            <a:avLst/>
          </a:prstGeom>
          <a:ln w="1905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733396" y="38395"/>
            <a:ext cx="8601104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457200" fontAlgn="base" latinLnBrk="0">
              <a:defRPr/>
            </a:pPr>
            <a:r>
              <a:rPr lang="en-US" altLang="ko-KR" sz="3600" spc="-5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Establishing DCMIS </a:t>
            </a:r>
            <a:r>
              <a:rPr lang="en-US" altLang="ko-KR" sz="3600" spc="-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of SHN 3&amp;4 </a:t>
            </a:r>
          </a:p>
        </p:txBody>
      </p: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04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9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249043" y="896802"/>
            <a:ext cx="5923757" cy="299572"/>
          </a:xfrm>
          <a:prstGeom prst="round2SameRect">
            <a:avLst>
              <a:gd name="adj1" fmla="val 13698"/>
              <a:gd name="adj2" fmla="val 9881"/>
            </a:avLst>
          </a:prstGeom>
          <a:solidFill>
            <a:schemeClr val="accent1">
              <a:lumMod val="75000"/>
            </a:schemeClr>
          </a:solidFill>
          <a:ln w="889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Arial" panose="020B0604020202020204" pitchFamily="34" charset="0"/>
                <a:ea typeface="arial" panose="02030600000101010101" pitchFamily="18" charset="-127"/>
              </a:rPr>
              <a:t>Workflow of Establishing DCMIS of SHN 3&amp;4 </a:t>
            </a:r>
            <a:endParaRPr lang="ko-KR" altLang="en-US" sz="2000" b="1" dirty="0"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57637" y="1196374"/>
            <a:ext cx="33672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CMIS Establishing Workflow</a:t>
            </a:r>
            <a:endParaRPr lang="ko-KR" altLang="en-US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9" name="순서도: 대체 처리 8"/>
          <p:cNvSpPr/>
          <p:nvPr/>
        </p:nvSpPr>
        <p:spPr>
          <a:xfrm rot="16200000">
            <a:off x="-1084444" y="3348473"/>
            <a:ext cx="3437962" cy="30194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spcBef>
                <a:spcPct val="0"/>
              </a:spcBef>
              <a:spcAft>
                <a:spcPct val="35000"/>
              </a:spcAft>
            </a:pPr>
            <a:r>
              <a:rPr lang="en-US" altLang="ko-KR" sz="1050" b="1" dirty="0">
                <a:solidFill>
                  <a:schemeClr val="tx1"/>
                </a:solidFill>
                <a:latin typeface="Arial" panose="020B0604020202020204" pitchFamily="34" charset="0"/>
              </a:rPr>
              <a:t>Register </a:t>
            </a:r>
            <a:r>
              <a:rPr lang="en-US" altLang="ko-KR" sz="105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Design Requirements</a:t>
            </a:r>
          </a:p>
        </p:txBody>
      </p:sp>
      <p:sp>
        <p:nvSpPr>
          <p:cNvPr id="10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857839" y="1784229"/>
            <a:ext cx="1809827" cy="3426124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60000"/>
                <a:lumOff val="40000"/>
                <a:alpha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ko-KR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100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17" name="순서도: 대체 처리 16"/>
          <p:cNvSpPr/>
          <p:nvPr/>
        </p:nvSpPr>
        <p:spPr>
          <a:xfrm rot="16200000">
            <a:off x="1270553" y="3353187"/>
            <a:ext cx="3463891" cy="30194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spcBef>
                <a:spcPct val="0"/>
              </a:spcBef>
              <a:spcAft>
                <a:spcPct val="35000"/>
              </a:spcAft>
            </a:pPr>
            <a:r>
              <a:rPr lang="en-US" altLang="ko-KR" sz="1050" b="1" dirty="0">
                <a:solidFill>
                  <a:schemeClr val="tx1"/>
                </a:solidFill>
                <a:latin typeface="Arial" panose="020B0604020202020204" pitchFamily="34" charset="0"/>
              </a:rPr>
              <a:t>Relate Design Requirements</a:t>
            </a:r>
            <a:endParaRPr lang="en-US" altLang="ko-KR" sz="105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직선 화살표 연결선 2"/>
          <p:cNvCxnSpPr>
            <a:stCxn id="8" idx="2"/>
            <a:endCxn id="11" idx="0"/>
          </p:cNvCxnSpPr>
          <p:nvPr/>
        </p:nvCxnSpPr>
        <p:spPr>
          <a:xfrm>
            <a:off x="1766695" y="2369751"/>
            <a:ext cx="0" cy="183660"/>
          </a:xfrm>
          <a:prstGeom prst="straightConnector1">
            <a:avLst/>
          </a:prstGeom>
          <a:ln w="25400" cap="rnd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stCxn id="11" idx="2"/>
            <a:endCxn id="13" idx="0"/>
          </p:cNvCxnSpPr>
          <p:nvPr/>
        </p:nvCxnSpPr>
        <p:spPr>
          <a:xfrm>
            <a:off x="1766695" y="3022299"/>
            <a:ext cx="0" cy="183660"/>
          </a:xfrm>
          <a:prstGeom prst="straightConnector1">
            <a:avLst/>
          </a:prstGeom>
          <a:ln w="25400" cap="rnd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13" idx="2"/>
            <a:endCxn id="12" idx="0"/>
          </p:cNvCxnSpPr>
          <p:nvPr/>
        </p:nvCxnSpPr>
        <p:spPr>
          <a:xfrm>
            <a:off x="1766695" y="3732817"/>
            <a:ext cx="0" cy="183660"/>
          </a:xfrm>
          <a:prstGeom prst="straightConnector1">
            <a:avLst/>
          </a:prstGeom>
          <a:ln w="25400" cap="rnd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12" idx="2"/>
            <a:endCxn id="14" idx="0"/>
          </p:cNvCxnSpPr>
          <p:nvPr/>
        </p:nvCxnSpPr>
        <p:spPr>
          <a:xfrm>
            <a:off x="1766695" y="4424854"/>
            <a:ext cx="0" cy="183660"/>
          </a:xfrm>
          <a:prstGeom prst="straightConnector1">
            <a:avLst/>
          </a:prstGeom>
          <a:ln w="25400" cap="rnd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20" idx="2"/>
            <a:endCxn id="21" idx="0"/>
          </p:cNvCxnSpPr>
          <p:nvPr/>
        </p:nvCxnSpPr>
        <p:spPr>
          <a:xfrm>
            <a:off x="4371822" y="2231456"/>
            <a:ext cx="0" cy="138295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>
            <a:stCxn id="21" idx="2"/>
            <a:endCxn id="22" idx="0"/>
          </p:cNvCxnSpPr>
          <p:nvPr/>
        </p:nvCxnSpPr>
        <p:spPr>
          <a:xfrm>
            <a:off x="4371822" y="2759689"/>
            <a:ext cx="0" cy="141190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>
            <a:stCxn id="22" idx="2"/>
            <a:endCxn id="24" idx="0"/>
          </p:cNvCxnSpPr>
          <p:nvPr/>
        </p:nvCxnSpPr>
        <p:spPr>
          <a:xfrm>
            <a:off x="4371822" y="3290817"/>
            <a:ext cx="0" cy="141190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>
            <a:stCxn id="24" idx="2"/>
            <a:endCxn id="25" idx="0"/>
          </p:cNvCxnSpPr>
          <p:nvPr/>
        </p:nvCxnSpPr>
        <p:spPr>
          <a:xfrm>
            <a:off x="4371822" y="3973126"/>
            <a:ext cx="0" cy="141190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/>
          <p:cNvCxnSpPr>
            <a:stCxn id="25" idx="2"/>
            <a:endCxn id="26" idx="0"/>
          </p:cNvCxnSpPr>
          <p:nvPr/>
        </p:nvCxnSpPr>
        <p:spPr>
          <a:xfrm>
            <a:off x="4371822" y="4610555"/>
            <a:ext cx="0" cy="141189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3228121" y="1784229"/>
            <a:ext cx="2293361" cy="3426124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60000"/>
                <a:lumOff val="40000"/>
                <a:alpha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ko-KR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100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72" name="순서도: 대체 처리 71"/>
          <p:cNvSpPr/>
          <p:nvPr/>
        </p:nvSpPr>
        <p:spPr>
          <a:xfrm rot="16200000">
            <a:off x="4162673" y="3353187"/>
            <a:ext cx="3463891" cy="30194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spcBef>
                <a:spcPct val="0"/>
              </a:spcBef>
              <a:spcAft>
                <a:spcPct val="35000"/>
              </a:spcAft>
            </a:pPr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</a:rPr>
              <a:t>Relate FCI</a:t>
            </a:r>
            <a:endParaRPr lang="en-US" altLang="ko-KR" sz="105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79" name="직선 화살표 연결선 78"/>
          <p:cNvCxnSpPr>
            <a:stCxn id="73" idx="2"/>
            <a:endCxn id="74" idx="0"/>
          </p:cNvCxnSpPr>
          <p:nvPr/>
        </p:nvCxnSpPr>
        <p:spPr>
          <a:xfrm>
            <a:off x="7545210" y="2255493"/>
            <a:ext cx="0" cy="270632"/>
          </a:xfrm>
          <a:prstGeom prst="straightConnector1">
            <a:avLst/>
          </a:prstGeom>
          <a:ln w="25400" cap="rnd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6120971" y="1784229"/>
            <a:ext cx="2843736" cy="3426124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ko-KR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100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69EC35D5-1B90-4876-943C-52CF4B6DF202}"/>
              </a:ext>
            </a:extLst>
          </p:cNvPr>
          <p:cNvGrpSpPr/>
          <p:nvPr/>
        </p:nvGrpSpPr>
        <p:grpSpPr>
          <a:xfrm>
            <a:off x="2685928" y="2727834"/>
            <a:ext cx="123379" cy="266112"/>
            <a:chOff x="3235989" y="2194590"/>
            <a:chExt cx="243453" cy="338725"/>
          </a:xfrm>
        </p:grpSpPr>
        <p:sp>
          <p:nvSpPr>
            <p:cNvPr id="110" name="이등변 삼각형 62">
              <a:extLst>
                <a:ext uri="{FF2B5EF4-FFF2-40B4-BE49-F238E27FC236}">
                  <a16:creationId xmlns:a16="http://schemas.microsoft.com/office/drawing/2014/main" id="{BFFECAC0-F575-4DE5-BD32-F864229151F5}"/>
                </a:ext>
              </a:extLst>
            </p:cNvPr>
            <p:cNvSpPr/>
            <p:nvPr/>
          </p:nvSpPr>
          <p:spPr>
            <a:xfrm rot="5400000">
              <a:off x="3136791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>
                <a:latin typeface="Arial" panose="020B0604020202020204" pitchFamily="34" charset="0"/>
                <a:ea typeface="arial" panose="02030600000101010101" pitchFamily="18" charset="-127"/>
              </a:endParaRPr>
            </a:p>
          </p:txBody>
        </p:sp>
        <p:sp>
          <p:nvSpPr>
            <p:cNvPr id="111" name="이등변 삼각형 62">
              <a:extLst>
                <a:ext uri="{FF2B5EF4-FFF2-40B4-BE49-F238E27FC236}">
                  <a16:creationId xmlns:a16="http://schemas.microsoft.com/office/drawing/2014/main" id="{6357E7BF-31BA-46F5-A45B-39E12949DE1D}"/>
                </a:ext>
              </a:extLst>
            </p:cNvPr>
            <p:cNvSpPr/>
            <p:nvPr/>
          </p:nvSpPr>
          <p:spPr>
            <a:xfrm rot="5400000">
              <a:off x="3239915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>
                <a:latin typeface="Arial" panose="020B0604020202020204" pitchFamily="34" charset="0"/>
                <a:ea typeface="arial" panose="02030600000101010101" pitchFamily="18" charset="-127"/>
              </a:endParaRPr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69EC35D5-1B90-4876-943C-52CF4B6DF202}"/>
              </a:ext>
            </a:extLst>
          </p:cNvPr>
          <p:cNvGrpSpPr/>
          <p:nvPr/>
        </p:nvGrpSpPr>
        <p:grpSpPr>
          <a:xfrm>
            <a:off x="5570256" y="2727834"/>
            <a:ext cx="123379" cy="266112"/>
            <a:chOff x="3235989" y="2194590"/>
            <a:chExt cx="243453" cy="338725"/>
          </a:xfrm>
        </p:grpSpPr>
        <p:sp>
          <p:nvSpPr>
            <p:cNvPr id="114" name="이등변 삼각형 62">
              <a:extLst>
                <a:ext uri="{FF2B5EF4-FFF2-40B4-BE49-F238E27FC236}">
                  <a16:creationId xmlns:a16="http://schemas.microsoft.com/office/drawing/2014/main" id="{BFFECAC0-F575-4DE5-BD32-F864229151F5}"/>
                </a:ext>
              </a:extLst>
            </p:cNvPr>
            <p:cNvSpPr/>
            <p:nvPr/>
          </p:nvSpPr>
          <p:spPr>
            <a:xfrm rot="5400000">
              <a:off x="3136791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>
                <a:latin typeface="Arial" panose="020B0604020202020204" pitchFamily="34" charset="0"/>
                <a:ea typeface="arial" panose="02030600000101010101" pitchFamily="18" charset="-127"/>
              </a:endParaRPr>
            </a:p>
          </p:txBody>
        </p:sp>
        <p:sp>
          <p:nvSpPr>
            <p:cNvPr id="115" name="이등변 삼각형 62">
              <a:extLst>
                <a:ext uri="{FF2B5EF4-FFF2-40B4-BE49-F238E27FC236}">
                  <a16:creationId xmlns:a16="http://schemas.microsoft.com/office/drawing/2014/main" id="{6357E7BF-31BA-46F5-A45B-39E12949DE1D}"/>
                </a:ext>
              </a:extLst>
            </p:cNvPr>
            <p:cNvSpPr/>
            <p:nvPr/>
          </p:nvSpPr>
          <p:spPr>
            <a:xfrm rot="5400000">
              <a:off x="3239915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>
                <a:latin typeface="Arial" panose="020B0604020202020204" pitchFamily="34" charset="0"/>
                <a:ea typeface="arial" panose="02030600000101010101" pitchFamily="18" charset="-127"/>
              </a:endParaRPr>
            </a:p>
          </p:txBody>
        </p:sp>
      </p:grpSp>
      <p:cxnSp>
        <p:nvCxnSpPr>
          <p:cNvPr id="116" name="직선 화살표 연결선 115"/>
          <p:cNvCxnSpPr>
            <a:stCxn id="74" idx="2"/>
            <a:endCxn id="75" idx="0"/>
          </p:cNvCxnSpPr>
          <p:nvPr/>
        </p:nvCxnSpPr>
        <p:spPr>
          <a:xfrm>
            <a:off x="7545210" y="2916063"/>
            <a:ext cx="0" cy="270632"/>
          </a:xfrm>
          <a:prstGeom prst="straightConnector1">
            <a:avLst/>
          </a:prstGeom>
          <a:ln w="25400" cap="rnd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화살표 연결선 117"/>
          <p:cNvCxnSpPr>
            <a:stCxn id="75" idx="2"/>
            <a:endCxn id="76" idx="0"/>
          </p:cNvCxnSpPr>
          <p:nvPr/>
        </p:nvCxnSpPr>
        <p:spPr>
          <a:xfrm>
            <a:off x="7545210" y="3697479"/>
            <a:ext cx="0" cy="270632"/>
          </a:xfrm>
          <a:prstGeom prst="straightConnector1">
            <a:avLst/>
          </a:prstGeom>
          <a:ln w="25400" cap="rnd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화살표 연결선 120"/>
          <p:cNvCxnSpPr>
            <a:stCxn id="76" idx="2"/>
            <a:endCxn id="77" idx="0"/>
          </p:cNvCxnSpPr>
          <p:nvPr/>
        </p:nvCxnSpPr>
        <p:spPr>
          <a:xfrm>
            <a:off x="7545210" y="4478898"/>
            <a:ext cx="0" cy="270633"/>
          </a:xfrm>
          <a:prstGeom prst="straightConnector1">
            <a:avLst/>
          </a:prstGeom>
          <a:ln w="25400" cap="rnd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순서도: 대체 처리 7"/>
          <p:cNvSpPr/>
          <p:nvPr/>
        </p:nvSpPr>
        <p:spPr>
          <a:xfrm>
            <a:off x="893259" y="1838679"/>
            <a:ext cx="1746871" cy="53107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ts val="1000"/>
              </a:lnSpc>
              <a:spcBef>
                <a:spcPct val="0"/>
              </a:spcBef>
            </a:pPr>
            <a:r>
              <a:rPr lang="en-US" altLang="ko-KR" sz="1050" b="1" dirty="0">
                <a:solidFill>
                  <a:schemeClr val="tx1"/>
                </a:solidFill>
                <a:latin typeface="Arial" panose="020B0604020202020204" pitchFamily="34" charset="0"/>
              </a:rPr>
              <a:t>Extract </a:t>
            </a:r>
            <a:r>
              <a:rPr lang="en-US" altLang="ko-KR" sz="105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Requirements from documents</a:t>
            </a:r>
          </a:p>
        </p:txBody>
      </p:sp>
      <p:sp>
        <p:nvSpPr>
          <p:cNvPr id="11" name="순서도: 대체 처리 10"/>
          <p:cNvSpPr/>
          <p:nvPr/>
        </p:nvSpPr>
        <p:spPr>
          <a:xfrm>
            <a:off x="893259" y="2553411"/>
            <a:ext cx="1746871" cy="46888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050" b="1" dirty="0">
                <a:solidFill>
                  <a:schemeClr val="tx1"/>
                </a:solidFill>
                <a:latin typeface="Arial" panose="020B0604020202020204" pitchFamily="34" charset="0"/>
              </a:rPr>
              <a:t>Review requirements</a:t>
            </a:r>
            <a:endParaRPr lang="en-US" altLang="ko-KR" sz="105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순서도: 대체 처리 11"/>
          <p:cNvSpPr/>
          <p:nvPr/>
        </p:nvSpPr>
        <p:spPr>
          <a:xfrm>
            <a:off x="893259" y="3916477"/>
            <a:ext cx="1746871" cy="508377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050" b="1" dirty="0">
                <a:solidFill>
                  <a:schemeClr val="tx1"/>
                </a:solidFill>
                <a:latin typeface="Arial" panose="020B0604020202020204" pitchFamily="34" charset="0"/>
              </a:rPr>
              <a:t>Register Design Requirements</a:t>
            </a:r>
            <a:endParaRPr lang="en-US" altLang="ko-KR" sz="105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순서도: 대체 처리 12"/>
          <p:cNvSpPr/>
          <p:nvPr/>
        </p:nvSpPr>
        <p:spPr>
          <a:xfrm>
            <a:off x="893259" y="3205959"/>
            <a:ext cx="1746871" cy="5268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050" b="1" dirty="0">
                <a:solidFill>
                  <a:schemeClr val="tx1"/>
                </a:solidFill>
                <a:latin typeface="Arial" panose="020B0604020202020204" pitchFamily="34" charset="0"/>
              </a:rPr>
              <a:t>Dataization of Requirements</a:t>
            </a:r>
            <a:endParaRPr lang="en-US" altLang="ko-KR" sz="105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순서도: 대체 처리 13"/>
          <p:cNvSpPr/>
          <p:nvPr/>
        </p:nvSpPr>
        <p:spPr>
          <a:xfrm>
            <a:off x="893259" y="4608514"/>
            <a:ext cx="1746871" cy="53316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050" b="1" dirty="0">
                <a:solidFill>
                  <a:schemeClr val="tx1"/>
                </a:solidFill>
                <a:latin typeface="Arial" panose="020B0604020202020204" pitchFamily="34" charset="0"/>
              </a:rPr>
              <a:t>Review and </a:t>
            </a:r>
            <a:r>
              <a:rPr lang="en-US" altLang="ko-KR" sz="105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Approve Design Requirements</a:t>
            </a:r>
          </a:p>
        </p:txBody>
      </p:sp>
      <p:sp>
        <p:nvSpPr>
          <p:cNvPr id="20" name="순서도: 대체 처리 19"/>
          <p:cNvSpPr/>
          <p:nvPr/>
        </p:nvSpPr>
        <p:spPr>
          <a:xfrm>
            <a:off x="3265029" y="1841518"/>
            <a:ext cx="2213586" cy="38993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050" b="1" dirty="0">
                <a:solidFill>
                  <a:schemeClr val="tx1"/>
                </a:solidFill>
                <a:latin typeface="Arial" panose="020B0604020202020204" pitchFamily="34" charset="0"/>
              </a:rPr>
              <a:t>Design Criteria Review</a:t>
            </a:r>
            <a:endParaRPr lang="en-US" altLang="ko-KR" sz="105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순서도: 대체 처리 20"/>
          <p:cNvSpPr/>
          <p:nvPr/>
        </p:nvSpPr>
        <p:spPr>
          <a:xfrm>
            <a:off x="3265029" y="2369751"/>
            <a:ext cx="2213586" cy="38993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05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Dataization of Design </a:t>
            </a:r>
            <a:r>
              <a:rPr lang="en-US" altLang="ko-KR" sz="1050" b="1" dirty="0">
                <a:solidFill>
                  <a:schemeClr val="tx1"/>
                </a:solidFill>
                <a:latin typeface="Arial" panose="020B0604020202020204" pitchFamily="34" charset="0"/>
              </a:rPr>
              <a:t>Criteria</a:t>
            </a:r>
            <a:endParaRPr lang="en-US" altLang="ko-KR" sz="105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" name="순서도: 대체 처리 21"/>
          <p:cNvSpPr/>
          <p:nvPr/>
        </p:nvSpPr>
        <p:spPr>
          <a:xfrm>
            <a:off x="3265029" y="2900879"/>
            <a:ext cx="2213586" cy="38993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050" b="1" dirty="0">
                <a:solidFill>
                  <a:schemeClr val="tx1"/>
                </a:solidFill>
                <a:latin typeface="Arial" panose="020B0604020202020204" pitchFamily="34" charset="0"/>
              </a:rPr>
              <a:t>Registering Design Criteria</a:t>
            </a:r>
            <a:endParaRPr lang="en-US" altLang="ko-KR" sz="105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" name="순서도: 대체 처리 23"/>
          <p:cNvSpPr/>
          <p:nvPr/>
        </p:nvSpPr>
        <p:spPr>
          <a:xfrm>
            <a:off x="3265029" y="3432007"/>
            <a:ext cx="2213586" cy="541119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050" b="1" dirty="0">
                <a:solidFill>
                  <a:schemeClr val="tx1"/>
                </a:solidFill>
                <a:latin typeface="Arial" panose="020B0604020202020204" pitchFamily="34" charset="0"/>
              </a:rPr>
              <a:t>Design Requirement-Design Basis Relation and Review</a:t>
            </a:r>
            <a:endParaRPr lang="en-US" altLang="ko-KR" sz="105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" name="순서도: 대체 처리 24"/>
          <p:cNvSpPr/>
          <p:nvPr/>
        </p:nvSpPr>
        <p:spPr>
          <a:xfrm>
            <a:off x="3265029" y="4114316"/>
            <a:ext cx="2213586" cy="496239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050" b="1" dirty="0">
                <a:solidFill>
                  <a:schemeClr val="tx1"/>
                </a:solidFill>
                <a:latin typeface="Arial" panose="020B0604020202020204" pitchFamily="34" charset="0"/>
              </a:rPr>
              <a:t>Interdisciplinary Review of Related Data</a:t>
            </a:r>
            <a:endParaRPr lang="en-US" altLang="ko-KR" sz="105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" name="순서도: 대체 처리 25"/>
          <p:cNvSpPr/>
          <p:nvPr/>
        </p:nvSpPr>
        <p:spPr>
          <a:xfrm>
            <a:off x="3265029" y="4751744"/>
            <a:ext cx="2213586" cy="38993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050" b="1" dirty="0">
                <a:solidFill>
                  <a:schemeClr val="tx1"/>
                </a:solidFill>
                <a:latin typeface="Arial" panose="020B0604020202020204" pitchFamily="34" charset="0"/>
              </a:rPr>
              <a:t>Approval of Related Data</a:t>
            </a:r>
            <a:endParaRPr lang="en-US" altLang="ko-KR" sz="105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3" name="순서도: 대체 처리 72"/>
          <p:cNvSpPr/>
          <p:nvPr/>
        </p:nvSpPr>
        <p:spPr>
          <a:xfrm>
            <a:off x="6172801" y="1865555"/>
            <a:ext cx="2744817" cy="38993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05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Dataization </a:t>
            </a:r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</a:rPr>
              <a:t>of FCI</a:t>
            </a:r>
            <a:endParaRPr lang="en-US" altLang="ko-KR" sz="105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4" name="순서도: 대체 처리 73"/>
          <p:cNvSpPr/>
          <p:nvPr/>
        </p:nvSpPr>
        <p:spPr>
          <a:xfrm>
            <a:off x="6172801" y="2526125"/>
            <a:ext cx="2744817" cy="38993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</a:rPr>
              <a:t>Registration of FCI in the </a:t>
            </a:r>
            <a:r>
              <a:rPr lang="en-US" altLang="ko-KR" sz="105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System</a:t>
            </a:r>
          </a:p>
        </p:txBody>
      </p:sp>
      <p:sp>
        <p:nvSpPr>
          <p:cNvPr id="75" name="순서도: 대체 처리 74"/>
          <p:cNvSpPr/>
          <p:nvPr/>
        </p:nvSpPr>
        <p:spPr>
          <a:xfrm>
            <a:off x="6172801" y="3186695"/>
            <a:ext cx="2744817" cy="510784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</a:rPr>
              <a:t>Relate and review </a:t>
            </a:r>
            <a:r>
              <a:rPr lang="en-US" altLang="ko-KR" sz="105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Design Requirements </a:t>
            </a:r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</a:rPr>
              <a:t>to FCI</a:t>
            </a:r>
          </a:p>
        </p:txBody>
      </p:sp>
      <p:sp>
        <p:nvSpPr>
          <p:cNvPr id="76" name="순서도: 대체 처리 75"/>
          <p:cNvSpPr/>
          <p:nvPr/>
        </p:nvSpPr>
        <p:spPr>
          <a:xfrm>
            <a:off x="6172801" y="3968111"/>
            <a:ext cx="2744817" cy="510787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</a:rPr>
              <a:t>Relate and review </a:t>
            </a:r>
            <a:r>
              <a:rPr lang="en-US" altLang="ko-KR" sz="105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License Document </a:t>
            </a:r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</a:rPr>
              <a:t>to FCI</a:t>
            </a:r>
          </a:p>
        </p:txBody>
      </p:sp>
      <p:sp>
        <p:nvSpPr>
          <p:cNvPr id="77" name="순서도: 대체 처리 76"/>
          <p:cNvSpPr/>
          <p:nvPr/>
        </p:nvSpPr>
        <p:spPr>
          <a:xfrm>
            <a:off x="6172801" y="4749531"/>
            <a:ext cx="2744817" cy="38993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</a:rPr>
              <a:t>Approval of Related Data</a:t>
            </a:r>
          </a:p>
        </p:txBody>
      </p:sp>
      <p:sp>
        <p:nvSpPr>
          <p:cNvPr id="145" name="순서도: 대체 처리 144"/>
          <p:cNvSpPr/>
          <p:nvPr/>
        </p:nvSpPr>
        <p:spPr>
          <a:xfrm rot="16200000">
            <a:off x="7628981" y="3353187"/>
            <a:ext cx="3463891" cy="30194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spcBef>
                <a:spcPct val="0"/>
              </a:spcBef>
              <a:spcAft>
                <a:spcPct val="35000"/>
              </a:spcAft>
            </a:pPr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</a:rPr>
              <a:t>Change Management</a:t>
            </a:r>
            <a:endParaRPr lang="en-US" altLang="ko-KR" sz="105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46" name="그룹 145">
            <a:extLst>
              <a:ext uri="{FF2B5EF4-FFF2-40B4-BE49-F238E27FC236}">
                <a16:creationId xmlns:a16="http://schemas.microsoft.com/office/drawing/2014/main" id="{69EC35D5-1B90-4876-943C-52CF4B6DF202}"/>
              </a:ext>
            </a:extLst>
          </p:cNvPr>
          <p:cNvGrpSpPr/>
          <p:nvPr/>
        </p:nvGrpSpPr>
        <p:grpSpPr>
          <a:xfrm>
            <a:off x="9036564" y="2727834"/>
            <a:ext cx="123379" cy="266112"/>
            <a:chOff x="3235989" y="2194590"/>
            <a:chExt cx="243453" cy="338725"/>
          </a:xfrm>
        </p:grpSpPr>
        <p:sp>
          <p:nvSpPr>
            <p:cNvPr id="147" name="이등변 삼각형 62">
              <a:extLst>
                <a:ext uri="{FF2B5EF4-FFF2-40B4-BE49-F238E27FC236}">
                  <a16:creationId xmlns:a16="http://schemas.microsoft.com/office/drawing/2014/main" id="{BFFECAC0-F575-4DE5-BD32-F864229151F5}"/>
                </a:ext>
              </a:extLst>
            </p:cNvPr>
            <p:cNvSpPr/>
            <p:nvPr/>
          </p:nvSpPr>
          <p:spPr>
            <a:xfrm rot="5400000">
              <a:off x="3136791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>
                <a:latin typeface="Arial" panose="020B0604020202020204" pitchFamily="34" charset="0"/>
                <a:ea typeface="arial" panose="02030600000101010101" pitchFamily="18" charset="-127"/>
              </a:endParaRPr>
            </a:p>
          </p:txBody>
        </p:sp>
        <p:sp>
          <p:nvSpPr>
            <p:cNvPr id="148" name="이등변 삼각형 62">
              <a:extLst>
                <a:ext uri="{FF2B5EF4-FFF2-40B4-BE49-F238E27FC236}">
                  <a16:creationId xmlns:a16="http://schemas.microsoft.com/office/drawing/2014/main" id="{6357E7BF-31BA-46F5-A45B-39E12949DE1D}"/>
                </a:ext>
              </a:extLst>
            </p:cNvPr>
            <p:cNvSpPr/>
            <p:nvPr/>
          </p:nvSpPr>
          <p:spPr>
            <a:xfrm rot="5400000">
              <a:off x="3239915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>
                <a:latin typeface="Arial" panose="020B0604020202020204" pitchFamily="34" charset="0"/>
                <a:ea typeface="arial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70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573475" y="1230910"/>
            <a:ext cx="3010619" cy="5103835"/>
          </a:xfrm>
          <a:prstGeom prst="round2SameRect">
            <a:avLst>
              <a:gd name="adj1" fmla="val 1330"/>
              <a:gd name="adj2" fmla="val 1523"/>
            </a:avLst>
          </a:prstGeom>
          <a:solidFill>
            <a:schemeClr val="bg1"/>
          </a:solidFill>
          <a:ln w="38100" cap="rnd">
            <a:solidFill>
              <a:schemeClr val="accent1">
                <a:lumMod val="75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latin typeface="arial" panose="02030600000101010101" pitchFamily="18" charset="-127"/>
              <a:ea typeface="arial" panose="02030600000101010101" pitchFamily="18" charset="-127"/>
            </a:endParaRPr>
          </a:p>
        </p:txBody>
      </p:sp>
      <p:sp>
        <p:nvSpPr>
          <p:cNvPr id="70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649776" y="1598576"/>
            <a:ext cx="2858471" cy="2424614"/>
          </a:xfrm>
          <a:prstGeom prst="round2SameRect">
            <a:avLst>
              <a:gd name="adj1" fmla="val 1330"/>
              <a:gd name="adj2" fmla="val 1523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latin typeface="arial" panose="02030600000101010101" pitchFamily="18" charset="-127"/>
              <a:ea typeface="arial" panose="02030600000101010101" pitchFamily="18" charset="-127"/>
            </a:endParaRP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7A112FFA-2159-4EFB-A700-6DEAD28150CB}"/>
              </a:ext>
            </a:extLst>
          </p:cNvPr>
          <p:cNvCxnSpPr>
            <a:cxnSpLocks/>
          </p:cNvCxnSpPr>
          <p:nvPr/>
        </p:nvCxnSpPr>
        <p:spPr>
          <a:xfrm>
            <a:off x="649776" y="159234"/>
            <a:ext cx="0" cy="431109"/>
          </a:xfrm>
          <a:prstGeom prst="line">
            <a:avLst/>
          </a:prstGeom>
          <a:ln w="1905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733396" y="38395"/>
            <a:ext cx="9042902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457200" fontAlgn="base" latinLnBrk="0">
              <a:defRPr/>
            </a:pPr>
            <a:r>
              <a:rPr lang="en-US" altLang="ko-KR" sz="3600" spc="-5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Future Plan </a:t>
            </a:r>
            <a:r>
              <a:rPr lang="en-US" altLang="ko-KR" sz="3600" spc="-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of </a:t>
            </a:r>
            <a:r>
              <a:rPr lang="en-US" altLang="ko-KR" sz="3600" spc="-5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Enhanced DCMIS : Nav</a:t>
            </a:r>
            <a:r>
              <a:rPr lang="en-US" altLang="ko-KR" sz="3600" spc="-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05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rcRect l="39999" t="13868" r="4884" b="24617"/>
          <a:stretch/>
        </p:blipFill>
        <p:spPr>
          <a:xfrm>
            <a:off x="723468" y="1668300"/>
            <a:ext cx="2696689" cy="1617158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602340" y="965060"/>
            <a:ext cx="2952888" cy="188493"/>
          </a:xfrm>
          <a:prstGeom prst="round2SameRect">
            <a:avLst>
              <a:gd name="adj1" fmla="val 13698"/>
              <a:gd name="adj2" fmla="val 9881"/>
            </a:avLst>
          </a:prstGeom>
          <a:solidFill>
            <a:schemeClr val="accent1">
              <a:lumMod val="75000"/>
            </a:schemeClr>
          </a:solidFill>
          <a:ln w="889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SUN 3&amp;4 Navigation Tools</a:t>
            </a:r>
            <a:endParaRPr lang="ko-KR" altLang="en-US" sz="1000" b="1" dirty="0">
              <a:latin typeface="arial" panose="02030600000101010101" pitchFamily="18" charset="-127"/>
              <a:ea typeface="arial" panose="02030600000101010101" pitchFamily="18" charset="-127"/>
            </a:endParaRPr>
          </a:p>
        </p:txBody>
      </p:sp>
      <p:sp>
        <p:nvSpPr>
          <p:cNvPr id="33" name="순서도: 대체 처리 32"/>
          <p:cNvSpPr/>
          <p:nvPr/>
        </p:nvSpPr>
        <p:spPr>
          <a:xfrm>
            <a:off x="649775" y="1309399"/>
            <a:ext cx="2864350" cy="232461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Piping and Instrumentation Diagram (P&amp;ID)</a:t>
            </a:r>
            <a:endParaRPr lang="en-US" altLang="ko-KR" sz="1000" b="1" dirty="0">
              <a:solidFill>
                <a:schemeClr val="tx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2112876" y="3246658"/>
            <a:ext cx="139537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Valve</a:t>
            </a:r>
          </a:p>
          <a:p>
            <a:pPr marL="85725" indent="-8572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I&amp;C Device</a:t>
            </a:r>
          </a:p>
          <a:p>
            <a:pPr marL="85725" indent="-8572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Etc.</a:t>
            </a:r>
          </a:p>
        </p:txBody>
      </p:sp>
      <p:sp>
        <p:nvSpPr>
          <p:cNvPr id="47" name="줄무늬가 있는 오른쪽 화살표 46"/>
          <p:cNvSpPr/>
          <p:nvPr/>
        </p:nvSpPr>
        <p:spPr>
          <a:xfrm>
            <a:off x="3619295" y="3900715"/>
            <a:ext cx="642344" cy="2434030"/>
          </a:xfrm>
          <a:prstGeom prst="stripedRightArrow">
            <a:avLst>
              <a:gd name="adj1" fmla="val 70432"/>
              <a:gd name="adj2" fmla="val 2974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줄무늬가 있는 오른쪽 화살표 47"/>
          <p:cNvSpPr/>
          <p:nvPr/>
        </p:nvSpPr>
        <p:spPr>
          <a:xfrm>
            <a:off x="3619295" y="1261301"/>
            <a:ext cx="642344" cy="2470707"/>
          </a:xfrm>
          <a:prstGeom prst="stripedRightArrow">
            <a:avLst>
              <a:gd name="adj1" fmla="val 70432"/>
              <a:gd name="adj2" fmla="val 2974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 rot="16200000">
            <a:off x="2691172" y="2411479"/>
            <a:ext cx="2388116" cy="183956"/>
          </a:xfrm>
          <a:prstGeom prst="round2SameRect">
            <a:avLst>
              <a:gd name="adj1" fmla="val 13698"/>
              <a:gd name="adj2" fmla="val 9881"/>
            </a:avLst>
          </a:prstGeom>
          <a:solidFill>
            <a:schemeClr val="accent1">
              <a:lumMod val="75000"/>
            </a:schemeClr>
          </a:solidFill>
          <a:ln w="889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Systematic</a:t>
            </a:r>
            <a:endParaRPr lang="ko-KR" altLang="en-US" sz="1000" b="1" dirty="0">
              <a:latin typeface="arial" panose="02030600000101010101" pitchFamily="18" charset="-127"/>
              <a:ea typeface="arial" panose="02030600000101010101" pitchFamily="18" charset="-127"/>
            </a:endParaRPr>
          </a:p>
        </p:txBody>
      </p:sp>
      <p:sp>
        <p:nvSpPr>
          <p:cNvPr id="50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 rot="16200000">
            <a:off x="2707016" y="5025753"/>
            <a:ext cx="2356428" cy="183956"/>
          </a:xfrm>
          <a:prstGeom prst="round2SameRect">
            <a:avLst>
              <a:gd name="adj1" fmla="val 13698"/>
              <a:gd name="adj2" fmla="val 9881"/>
            </a:avLst>
          </a:prstGeom>
          <a:solidFill>
            <a:schemeClr val="accent1">
              <a:lumMod val="75000"/>
            </a:schemeClr>
          </a:solidFill>
          <a:ln w="889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Intuitional</a:t>
            </a:r>
            <a:endParaRPr lang="ko-KR" altLang="en-US" sz="1000" b="1" dirty="0">
              <a:latin typeface="arial" panose="02030600000101010101" pitchFamily="18" charset="-127"/>
              <a:ea typeface="arial" panose="02030600000101010101" pitchFamily="18" charset="-127"/>
            </a:endParaRPr>
          </a:p>
        </p:txBody>
      </p:sp>
      <p:sp>
        <p:nvSpPr>
          <p:cNvPr id="52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4308267" y="969597"/>
            <a:ext cx="5334355" cy="183956"/>
          </a:xfrm>
          <a:prstGeom prst="round2SameRect">
            <a:avLst>
              <a:gd name="adj1" fmla="val 13698"/>
              <a:gd name="adj2" fmla="val 9881"/>
            </a:avLst>
          </a:prstGeom>
          <a:solidFill>
            <a:schemeClr val="accent3">
              <a:lumMod val="75000"/>
            </a:schemeClr>
          </a:solidFill>
          <a:ln w="889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Extension of Navigation Tools</a:t>
            </a:r>
            <a:endParaRPr lang="ko-KR" altLang="en-US" sz="1000" b="1" dirty="0">
              <a:latin typeface="arial" panose="02030600000101010101" pitchFamily="18" charset="-127"/>
              <a:ea typeface="arial" panose="02030600000101010101" pitchFamily="18" charset="-127"/>
            </a:endParaRPr>
          </a:p>
        </p:txBody>
      </p:sp>
      <p:sp>
        <p:nvSpPr>
          <p:cNvPr id="53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4286043" y="1261301"/>
            <a:ext cx="5413730" cy="5073444"/>
          </a:xfrm>
          <a:prstGeom prst="round2SameRect">
            <a:avLst>
              <a:gd name="adj1" fmla="val 645"/>
              <a:gd name="adj2" fmla="val 811"/>
            </a:avLst>
          </a:prstGeom>
          <a:noFill/>
          <a:ln w="38100" cap="rnd">
            <a:solidFill>
              <a:schemeClr val="accent3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latin typeface="arial" panose="02030600000101010101" pitchFamily="18" charset="-127"/>
              <a:ea typeface="arial" panose="02030600000101010101" pitchFamily="18" charset="-127"/>
            </a:endParaRPr>
          </a:p>
        </p:txBody>
      </p:sp>
      <p:sp>
        <p:nvSpPr>
          <p:cNvPr id="55" name="순서도: 대체 처리 54"/>
          <p:cNvSpPr/>
          <p:nvPr/>
        </p:nvSpPr>
        <p:spPr>
          <a:xfrm>
            <a:off x="4368169" y="1309399"/>
            <a:ext cx="5218681" cy="232461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Advanced Piping and Instrumentation Diagram (P&amp;ID)</a:t>
            </a:r>
            <a:endParaRPr lang="en-US" altLang="ko-KR" sz="1000" b="1" dirty="0">
              <a:solidFill>
                <a:schemeClr val="tx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3"/>
          <a:srcRect l="39999" t="13868" r="4884" b="24617"/>
          <a:stretch/>
        </p:blipFill>
        <p:spPr>
          <a:xfrm>
            <a:off x="4368170" y="1594750"/>
            <a:ext cx="2583694" cy="1556590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</p:pic>
      <p:sp>
        <p:nvSpPr>
          <p:cNvPr id="57" name="순서도: 대체 처리 56"/>
          <p:cNvSpPr/>
          <p:nvPr/>
        </p:nvSpPr>
        <p:spPr>
          <a:xfrm>
            <a:off x="7033991" y="1589958"/>
            <a:ext cx="2555845" cy="232461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C&amp;I Diagrams (J157)</a:t>
            </a:r>
            <a:endParaRPr lang="en-US" altLang="ko-KR" sz="900" b="1" dirty="0">
              <a:solidFill>
                <a:schemeClr val="tx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9" name="순서도: 대체 처리 58"/>
          <p:cNvSpPr/>
          <p:nvPr/>
        </p:nvSpPr>
        <p:spPr>
          <a:xfrm>
            <a:off x="4368169" y="3238385"/>
            <a:ext cx="2583694" cy="232461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General Arrangement Drawings (P186)</a:t>
            </a:r>
            <a:endParaRPr lang="en-US" altLang="ko-KR" sz="1000" b="1" dirty="0">
              <a:solidFill>
                <a:schemeClr val="tx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1" name="순서도: 대체 처리 60"/>
          <p:cNvSpPr/>
          <p:nvPr/>
        </p:nvSpPr>
        <p:spPr>
          <a:xfrm>
            <a:off x="7033989" y="3242209"/>
            <a:ext cx="2566780" cy="232461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Single Line Diagram (E140)</a:t>
            </a:r>
            <a:endParaRPr lang="en-US" altLang="ko-KR" sz="1000" b="1" dirty="0">
              <a:solidFill>
                <a:schemeClr val="tx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8447688" y="1938857"/>
            <a:ext cx="1187354" cy="1154162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marL="85725" indent="-85725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Transmitter</a:t>
            </a:r>
          </a:p>
          <a:p>
            <a:pPr marL="85725" indent="-85725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I/P Converter</a:t>
            </a:r>
          </a:p>
          <a:p>
            <a:pPr marL="85725" indent="-85725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Local Indicator</a:t>
            </a:r>
          </a:p>
          <a:p>
            <a:pPr marL="85725" indent="-85725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Instrument included in MMIS</a:t>
            </a:r>
          </a:p>
        </p:txBody>
      </p:sp>
      <p:sp>
        <p:nvSpPr>
          <p:cNvPr id="2" name="양쪽 모서리가 둥근 사각형 1"/>
          <p:cNvSpPr/>
          <p:nvPr/>
        </p:nvSpPr>
        <p:spPr>
          <a:xfrm>
            <a:off x="6225381" y="1923752"/>
            <a:ext cx="163513" cy="2111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597" y="3633491"/>
            <a:ext cx="1299646" cy="989569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</p:pic>
      <p:sp>
        <p:nvSpPr>
          <p:cNvPr id="77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7048500" y="1865437"/>
            <a:ext cx="2538351" cy="1285904"/>
          </a:xfrm>
          <a:prstGeom prst="round2SameRect">
            <a:avLst>
              <a:gd name="adj1" fmla="val 1490"/>
              <a:gd name="adj2" fmla="val 2219"/>
            </a:avLst>
          </a:prstGeom>
          <a:noFill/>
          <a:ln w="38100" cap="rnd">
            <a:solidFill>
              <a:schemeClr val="accent3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latin typeface="arial" panose="02030600000101010101" pitchFamily="18" charset="-127"/>
              <a:ea typeface="arial" panose="02030600000101010101" pitchFamily="18" charset="-127"/>
            </a:endParaRPr>
          </a:p>
        </p:txBody>
      </p:sp>
      <p:sp>
        <p:nvSpPr>
          <p:cNvPr id="78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4385083" y="3520823"/>
            <a:ext cx="2552175" cy="1285071"/>
          </a:xfrm>
          <a:prstGeom prst="round2SameRect">
            <a:avLst>
              <a:gd name="adj1" fmla="val 4344"/>
              <a:gd name="adj2" fmla="val 3577"/>
            </a:avLst>
          </a:prstGeom>
          <a:noFill/>
          <a:ln w="38100" cap="rnd">
            <a:solidFill>
              <a:schemeClr val="accent3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ea typeface="arial" panose="02030600000101010101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6920156" y="4890636"/>
            <a:ext cx="27479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en-US" altLang="ko-KR" sz="1000" b="1" dirty="0">
                <a:latin typeface="arial" panose="02030600000101010101" pitchFamily="18" charset="-127"/>
                <a:ea typeface="arial" panose="02030600000101010101" pitchFamily="18" charset="-127"/>
              </a:rPr>
              <a:t>The </a:t>
            </a: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navigator tools based on digitalized drawings </a:t>
            </a:r>
            <a:r>
              <a:rPr lang="en-US" altLang="ko-KR" sz="1000" b="1" dirty="0">
                <a:latin typeface="arial" panose="02030600000101010101" pitchFamily="18" charset="-127"/>
                <a:ea typeface="arial" panose="02030600000101010101" pitchFamily="18" charset="-127"/>
              </a:rPr>
              <a:t>can be expanded and customized </a:t>
            </a:r>
            <a:r>
              <a:rPr lang="en-US" altLang="ko-KR" sz="1000" b="1" i="1" u="sng" dirty="0" smtClean="0">
                <a:solidFill>
                  <a:srgbClr val="FF0000"/>
                </a:solidFill>
                <a:latin typeface="arial" panose="02030600000101010101" pitchFamily="18" charset="-127"/>
                <a:ea typeface="arial" panose="02030600000101010101" pitchFamily="18" charset="-127"/>
              </a:rPr>
              <a:t>at the requirements of Owner.</a:t>
            </a:r>
            <a:endParaRPr lang="en-US" altLang="ko-KR" sz="1000" b="1" u="sng" dirty="0">
              <a:solidFill>
                <a:srgbClr val="FF0000"/>
              </a:solidFill>
              <a:latin typeface="arial" panose="02030600000101010101" pitchFamily="18" charset="-127"/>
              <a:ea typeface="arial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736" y="3633746"/>
            <a:ext cx="1328690" cy="979006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</p:pic>
      <p:sp>
        <p:nvSpPr>
          <p:cNvPr id="95" name="직사각형 94"/>
          <p:cNvSpPr/>
          <p:nvPr/>
        </p:nvSpPr>
        <p:spPr>
          <a:xfrm>
            <a:off x="8423251" y="3610150"/>
            <a:ext cx="1200528" cy="1077218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marL="85725" indent="-85725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Electrical Equipment</a:t>
            </a:r>
          </a:p>
          <a:p>
            <a:pPr marL="85725" indent="-85725">
              <a:lnSpc>
                <a:spcPts val="12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Transformer</a:t>
            </a:r>
          </a:p>
          <a:p>
            <a:pPr>
              <a:lnSpc>
                <a:spcPts val="1200"/>
              </a:lnSpc>
              <a:spcAft>
                <a:spcPts val="200"/>
              </a:spcAft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  - Load Center</a:t>
            </a:r>
          </a:p>
          <a:p>
            <a:pPr>
              <a:lnSpc>
                <a:spcPts val="1200"/>
              </a:lnSpc>
              <a:spcAft>
                <a:spcPts val="200"/>
              </a:spcAft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  - Switch Gear</a:t>
            </a:r>
          </a:p>
          <a:p>
            <a:pPr>
              <a:lnSpc>
                <a:spcPts val="1200"/>
              </a:lnSpc>
              <a:spcAft>
                <a:spcPts val="200"/>
              </a:spcAft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  - Etc.</a:t>
            </a:r>
            <a:endParaRPr lang="en-US" altLang="ko-KR" sz="1000" b="1" dirty="0">
              <a:latin typeface="arial" panose="02030600000101010101" pitchFamily="18" charset="-127"/>
              <a:ea typeface="arial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07" y="1977693"/>
            <a:ext cx="1340781" cy="1045699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</p:pic>
      <p:sp>
        <p:nvSpPr>
          <p:cNvPr id="67" name="직사각형 66"/>
          <p:cNvSpPr/>
          <p:nvPr/>
        </p:nvSpPr>
        <p:spPr>
          <a:xfrm>
            <a:off x="6337182" y="1617266"/>
            <a:ext cx="479977" cy="307777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Link</a:t>
            </a:r>
          </a:p>
        </p:txBody>
      </p:sp>
      <p:cxnSp>
        <p:nvCxnSpPr>
          <p:cNvPr id="9" name="꺾인 연결선 8"/>
          <p:cNvCxnSpPr>
            <a:stCxn id="2" idx="3"/>
            <a:endCxn id="57" idx="1"/>
          </p:cNvCxnSpPr>
          <p:nvPr/>
        </p:nvCxnSpPr>
        <p:spPr>
          <a:xfrm rot="5400000" flipH="1" flipV="1">
            <a:off x="6561783" y="1451545"/>
            <a:ext cx="217563" cy="726853"/>
          </a:xfrm>
          <a:prstGeom prst="bentConnector2">
            <a:avLst/>
          </a:prstGeom>
          <a:ln w="38100" cap="rnd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직사각형 67"/>
          <p:cNvSpPr/>
          <p:nvPr/>
        </p:nvSpPr>
        <p:spPr>
          <a:xfrm>
            <a:off x="682422" y="3246658"/>
            <a:ext cx="13641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Pump</a:t>
            </a:r>
          </a:p>
          <a:p>
            <a:pPr marL="85725" indent="-8572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Heat Exchanger</a:t>
            </a:r>
          </a:p>
          <a:p>
            <a:pPr marL="85725" indent="-8572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Tank / Vessel</a:t>
            </a:r>
          </a:p>
        </p:txBody>
      </p:sp>
      <p:sp>
        <p:nvSpPr>
          <p:cNvPr id="81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649776" y="4376542"/>
            <a:ext cx="2858471" cy="553998"/>
          </a:xfrm>
          <a:prstGeom prst="round2SameRect">
            <a:avLst>
              <a:gd name="adj1" fmla="val 1330"/>
              <a:gd name="adj2" fmla="val 1523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latin typeface="arial" panose="02030600000101010101" pitchFamily="18" charset="-127"/>
              <a:ea typeface="arial" panose="02030600000101010101" pitchFamily="18" charset="-127"/>
            </a:endParaRPr>
          </a:p>
        </p:txBody>
      </p:sp>
      <p:sp>
        <p:nvSpPr>
          <p:cNvPr id="96" name="순서도: 대체 처리 95"/>
          <p:cNvSpPr/>
          <p:nvPr/>
        </p:nvSpPr>
        <p:spPr>
          <a:xfrm>
            <a:off x="649775" y="4076322"/>
            <a:ext cx="2864350" cy="232461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Items not Included in P&amp;ID</a:t>
            </a:r>
            <a:endParaRPr lang="en-US" altLang="ko-KR" sz="1000" b="1" dirty="0">
              <a:solidFill>
                <a:schemeClr val="tx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682422" y="4376541"/>
            <a:ext cx="27532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Electrical Equipment</a:t>
            </a:r>
          </a:p>
          <a:p>
            <a:pPr marL="85725" indent="-8572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Instrumentation Equipment</a:t>
            </a:r>
          </a:p>
        </p:txBody>
      </p:sp>
      <p:sp>
        <p:nvSpPr>
          <p:cNvPr id="99" name="순서도: 대체 처리 98"/>
          <p:cNvSpPr/>
          <p:nvPr/>
        </p:nvSpPr>
        <p:spPr>
          <a:xfrm>
            <a:off x="649775" y="4998298"/>
            <a:ext cx="2856597" cy="232461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Advanced 3D-Model</a:t>
            </a:r>
            <a:endParaRPr lang="en-US" altLang="ko-KR" sz="1000" b="1" dirty="0">
              <a:solidFill>
                <a:schemeClr val="tx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4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7042428" y="3520823"/>
            <a:ext cx="2552175" cy="1285071"/>
          </a:xfrm>
          <a:prstGeom prst="round2SameRect">
            <a:avLst>
              <a:gd name="adj1" fmla="val 4344"/>
              <a:gd name="adj2" fmla="val 3577"/>
            </a:avLst>
          </a:prstGeom>
          <a:noFill/>
          <a:ln w="38100" cap="rnd">
            <a:solidFill>
              <a:schemeClr val="accent3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ea typeface="arial" panose="02030600000101010101" pitchFamily="18" charset="-127"/>
            </a:endParaRPr>
          </a:p>
        </p:txBody>
      </p:sp>
      <p:sp>
        <p:nvSpPr>
          <p:cNvPr id="105" name="순서도: 대체 처리 104"/>
          <p:cNvSpPr/>
          <p:nvPr/>
        </p:nvSpPr>
        <p:spPr>
          <a:xfrm>
            <a:off x="4368169" y="4903357"/>
            <a:ext cx="2583694" cy="232461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3D-Model</a:t>
            </a:r>
            <a:endParaRPr lang="en-US" altLang="ko-KR" sz="1000" b="1" dirty="0">
              <a:solidFill>
                <a:schemeClr val="tx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7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4385083" y="5190654"/>
            <a:ext cx="2552175" cy="1069799"/>
          </a:xfrm>
          <a:prstGeom prst="round2SameRect">
            <a:avLst>
              <a:gd name="adj1" fmla="val 4344"/>
              <a:gd name="adj2" fmla="val 3577"/>
            </a:avLst>
          </a:prstGeom>
          <a:noFill/>
          <a:ln w="38100" cap="rnd">
            <a:solidFill>
              <a:schemeClr val="accent3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ea typeface="arial" panose="02030600000101010101" pitchFamily="18" charset="-127"/>
            </a:endParaRPr>
          </a:p>
        </p:txBody>
      </p:sp>
      <p:sp>
        <p:nvSpPr>
          <p:cNvPr id="108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649776" y="5298516"/>
            <a:ext cx="2858471" cy="958763"/>
          </a:xfrm>
          <a:prstGeom prst="round2SameRect">
            <a:avLst>
              <a:gd name="adj1" fmla="val 1330"/>
              <a:gd name="adj2" fmla="val 1523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latin typeface="arial" panose="02030600000101010101" pitchFamily="18" charset="-127"/>
              <a:ea typeface="arial" panose="02030600000101010101" pitchFamily="18" charset="-127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5191125" y="5177690"/>
            <a:ext cx="172741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000" b="1" dirty="0">
                <a:latin typeface="arial" panose="02030600000101010101" pitchFamily="18" charset="-127"/>
                <a:ea typeface="arial" panose="02030600000101010101" pitchFamily="18" charset="-127"/>
              </a:rPr>
              <a:t>The Best Way to Access the Facility Configuration Information regardless of Document Types</a:t>
            </a:r>
          </a:p>
        </p:txBody>
      </p:sp>
      <p:sp>
        <p:nvSpPr>
          <p:cNvPr id="110" name="직사각형 109"/>
          <p:cNvSpPr/>
          <p:nvPr/>
        </p:nvSpPr>
        <p:spPr>
          <a:xfrm>
            <a:off x="1973581" y="5309987"/>
            <a:ext cx="1593752" cy="967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lnSpc>
                <a:spcPts val="1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Cyber Plant Project</a:t>
            </a:r>
          </a:p>
          <a:p>
            <a:pPr marL="85725" indent="-85725">
              <a:lnSpc>
                <a:spcPts val="1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Adoption of Advanced 3D Model Technology</a:t>
            </a:r>
          </a:p>
        </p:txBody>
      </p:sp>
      <p:pic>
        <p:nvPicPr>
          <p:cNvPr id="111" name="그림 110">
            <a:extLst>
              <a:ext uri="{FF2B5EF4-FFF2-40B4-BE49-F238E27FC236}">
                <a16:creationId xmlns:a16="http://schemas.microsoft.com/office/drawing/2014/main" id="{F4BA086E-EF0D-4C6B-8B87-0434DF8767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662" y="5373580"/>
            <a:ext cx="1283538" cy="820198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sp>
        <p:nvSpPr>
          <p:cNvPr id="112" name="직사각형 111"/>
          <p:cNvSpPr/>
          <p:nvPr/>
        </p:nvSpPr>
        <p:spPr>
          <a:xfrm>
            <a:off x="5706790" y="3575238"/>
            <a:ext cx="1306462" cy="1106393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marL="85725" indent="-85725">
              <a:lnSpc>
                <a:spcPts val="16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ko-KR" sz="1000" b="1" dirty="0">
                <a:latin typeface="arial" panose="02030600000101010101" pitchFamily="18" charset="-127"/>
                <a:ea typeface="arial" panose="02030600000101010101" pitchFamily="18" charset="-127"/>
              </a:rPr>
              <a:t>Equipment</a:t>
            </a:r>
            <a:endParaRPr lang="en-US" altLang="ko-KR" sz="1000" b="1" dirty="0" smtClean="0">
              <a:latin typeface="arial" panose="02030600000101010101" pitchFamily="18" charset="-127"/>
              <a:ea typeface="arial" panose="02030600000101010101" pitchFamily="18" charset="-127"/>
            </a:endParaRPr>
          </a:p>
          <a:p>
            <a:pPr>
              <a:lnSpc>
                <a:spcPts val="1600"/>
              </a:lnSpc>
              <a:spcAft>
                <a:spcPts val="200"/>
              </a:spcAft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  - </a:t>
            </a:r>
            <a:r>
              <a:rPr lang="en-US" altLang="ko-KR" sz="1000" b="1" dirty="0">
                <a:latin typeface="arial" panose="02030600000101010101" pitchFamily="18" charset="-127"/>
                <a:ea typeface="arial" panose="02030600000101010101" pitchFamily="18" charset="-127"/>
              </a:rPr>
              <a:t>Electrical</a:t>
            </a:r>
            <a:endParaRPr lang="en-US" altLang="ko-KR" sz="1000" b="1" dirty="0" smtClean="0">
              <a:latin typeface="arial" panose="02030600000101010101" pitchFamily="18" charset="-127"/>
              <a:ea typeface="arial" panose="02030600000101010101" pitchFamily="18" charset="-127"/>
            </a:endParaRPr>
          </a:p>
          <a:p>
            <a:pPr>
              <a:lnSpc>
                <a:spcPts val="1600"/>
              </a:lnSpc>
              <a:spcAft>
                <a:spcPts val="200"/>
              </a:spcAft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  - </a:t>
            </a:r>
            <a:r>
              <a:rPr lang="en-US" altLang="ko-KR" sz="1000" b="1" dirty="0">
                <a:latin typeface="arial" panose="02030600000101010101" pitchFamily="18" charset="-127"/>
                <a:ea typeface="arial" panose="02030600000101010101" pitchFamily="18" charset="-127"/>
              </a:rPr>
              <a:t>Mechanical</a:t>
            </a:r>
            <a:endParaRPr lang="en-US" altLang="ko-KR" sz="1000" b="1" dirty="0" smtClean="0">
              <a:latin typeface="arial" panose="02030600000101010101" pitchFamily="18" charset="-127"/>
              <a:ea typeface="arial" panose="02030600000101010101" pitchFamily="18" charset="-127"/>
            </a:endParaRPr>
          </a:p>
          <a:p>
            <a:pPr>
              <a:lnSpc>
                <a:spcPts val="1600"/>
              </a:lnSpc>
              <a:spcAft>
                <a:spcPts val="200"/>
              </a:spcAft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  - HVAC</a:t>
            </a:r>
          </a:p>
          <a:p>
            <a:pPr>
              <a:lnSpc>
                <a:spcPts val="1600"/>
              </a:lnSpc>
              <a:spcAft>
                <a:spcPts val="200"/>
              </a:spcAft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  - Instrumentation</a:t>
            </a:r>
            <a:endParaRPr lang="en-US" altLang="ko-KR" sz="1000" b="1" dirty="0">
              <a:latin typeface="arial" panose="02030600000101010101" pitchFamily="18" charset="-127"/>
              <a:ea typeface="arial" panose="02030600000101010101" pitchFamily="18" charset="-127"/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8"/>
          <a:srcRect t="9379" r="15387" b="16168"/>
          <a:stretch/>
        </p:blipFill>
        <p:spPr>
          <a:xfrm>
            <a:off x="4427032" y="5309987"/>
            <a:ext cx="800007" cy="878828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8552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직선 화살표 연결선 80"/>
          <p:cNvCxnSpPr/>
          <p:nvPr/>
        </p:nvCxnSpPr>
        <p:spPr>
          <a:xfrm>
            <a:off x="5259576" y="4995329"/>
            <a:ext cx="384865" cy="0"/>
          </a:xfrm>
          <a:prstGeom prst="straightConnector1">
            <a:avLst/>
          </a:prstGeom>
          <a:ln w="38100" cap="rnd">
            <a:solidFill>
              <a:schemeClr val="accent3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7A112FFA-2159-4EFB-A700-6DEAD28150CB}"/>
              </a:ext>
            </a:extLst>
          </p:cNvPr>
          <p:cNvCxnSpPr>
            <a:cxnSpLocks/>
          </p:cNvCxnSpPr>
          <p:nvPr/>
        </p:nvCxnSpPr>
        <p:spPr>
          <a:xfrm>
            <a:off x="649776" y="159234"/>
            <a:ext cx="0" cy="431109"/>
          </a:xfrm>
          <a:prstGeom prst="line">
            <a:avLst/>
          </a:prstGeom>
          <a:ln w="1905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733396" y="38395"/>
            <a:ext cx="905263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457200" fontAlgn="base" latinLnBrk="0">
              <a:defRPr/>
            </a:pPr>
            <a:r>
              <a:rPr lang="en-US" altLang="ko-KR" sz="3600" spc="-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Future Plan of </a:t>
            </a:r>
            <a:r>
              <a:rPr lang="en-US" altLang="ko-KR" sz="3600" spc="-5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Enhanced DCMIS : Data</a:t>
            </a:r>
            <a:endParaRPr lang="en-US" altLang="ko-KR" sz="3600" spc="-50" dirty="0">
              <a:ln>
                <a:solidFill>
                  <a:prstClr val="black">
                    <a:alpha val="0"/>
                  </a:prst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05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38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150764" y="1267522"/>
            <a:ext cx="3010619" cy="5300917"/>
          </a:xfrm>
          <a:prstGeom prst="round2SameRect">
            <a:avLst>
              <a:gd name="adj1" fmla="val 1330"/>
              <a:gd name="adj2" fmla="val 1523"/>
            </a:avLst>
          </a:prstGeom>
          <a:solidFill>
            <a:schemeClr val="bg1"/>
          </a:solidFill>
          <a:ln w="38100" cap="rnd">
            <a:solidFill>
              <a:schemeClr val="accent1">
                <a:lumMod val="75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latin typeface="arial" panose="02030600000101010101" pitchFamily="18" charset="-127"/>
              <a:ea typeface="arial" panose="02030600000101010101" pitchFamily="18" charset="-127"/>
            </a:endParaRPr>
          </a:p>
        </p:txBody>
      </p:sp>
      <p:sp>
        <p:nvSpPr>
          <p:cNvPr id="139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208495" y="965559"/>
            <a:ext cx="2952888" cy="188493"/>
          </a:xfrm>
          <a:prstGeom prst="round2SameRect">
            <a:avLst>
              <a:gd name="adj1" fmla="val 13698"/>
              <a:gd name="adj2" fmla="val 9881"/>
            </a:avLst>
          </a:prstGeom>
          <a:solidFill>
            <a:schemeClr val="accent1">
              <a:lumMod val="75000"/>
            </a:schemeClr>
          </a:solidFill>
          <a:ln w="889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SUN 3&amp;4 Attributes</a:t>
            </a:r>
            <a:endParaRPr lang="ko-KR" altLang="en-US" sz="1000" b="1" dirty="0">
              <a:latin typeface="arial" panose="02030600000101010101" pitchFamily="18" charset="-127"/>
              <a:ea typeface="arial" panose="02030600000101010101" pitchFamily="18" charset="-127"/>
            </a:endParaRPr>
          </a:p>
        </p:txBody>
      </p:sp>
      <p:sp>
        <p:nvSpPr>
          <p:cNvPr id="140" name="순서도: 대체 처리 139"/>
          <p:cNvSpPr/>
          <p:nvPr/>
        </p:nvSpPr>
        <p:spPr>
          <a:xfrm>
            <a:off x="288722" y="1309898"/>
            <a:ext cx="2819337" cy="232461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KEPCO E&amp;C Engineering Data Base (</a:t>
            </a:r>
            <a:r>
              <a:rPr lang="en-US" altLang="ko-KR" sz="1000" b="1" dirty="0" err="1" smtClean="0">
                <a:solidFill>
                  <a:schemeClr val="tx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i</a:t>
            </a:r>
            <a:r>
              <a:rPr lang="en-US" altLang="ko-KR" sz="1000" b="1" dirty="0" smtClean="0">
                <a:solidFill>
                  <a:schemeClr val="tx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-EDB) </a:t>
            </a:r>
            <a:endParaRPr lang="en-US" altLang="ko-KR" sz="1000" b="1" dirty="0">
              <a:solidFill>
                <a:schemeClr val="tx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42" name="그림 141"/>
          <p:cNvPicPr>
            <a:picLocks noChangeAspect="1"/>
          </p:cNvPicPr>
          <p:nvPr/>
        </p:nvPicPr>
        <p:blipFill rotWithShape="1">
          <a:blip r:embed="rId3"/>
          <a:srcRect l="3207" t="13446" r="60088" b="7184"/>
          <a:stretch/>
        </p:blipFill>
        <p:spPr>
          <a:xfrm>
            <a:off x="283960" y="3401919"/>
            <a:ext cx="2819337" cy="3102162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60" y="1601203"/>
            <a:ext cx="2819337" cy="1459803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grpSp>
        <p:nvGrpSpPr>
          <p:cNvPr id="22" name="그룹 21"/>
          <p:cNvGrpSpPr/>
          <p:nvPr/>
        </p:nvGrpSpPr>
        <p:grpSpPr>
          <a:xfrm rot="16200000" flipH="1" flipV="1">
            <a:off x="1631939" y="3139014"/>
            <a:ext cx="123379" cy="169363"/>
            <a:chOff x="3235989" y="2194590"/>
            <a:chExt cx="243453" cy="338725"/>
          </a:xfrm>
        </p:grpSpPr>
        <p:sp>
          <p:nvSpPr>
            <p:cNvPr id="23" name="이등변 삼각형 62"/>
            <p:cNvSpPr/>
            <p:nvPr/>
          </p:nvSpPr>
          <p:spPr>
            <a:xfrm rot="5400000">
              <a:off x="3136791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  <p:sp>
          <p:nvSpPr>
            <p:cNvPr id="24" name="이등변 삼각형 62"/>
            <p:cNvSpPr/>
            <p:nvPr/>
          </p:nvSpPr>
          <p:spPr>
            <a:xfrm rot="5400000">
              <a:off x="3239915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</p:grpSp>
      <p:sp>
        <p:nvSpPr>
          <p:cNvPr id="25" name="줄무늬가 있는 오른쪽 화살표 24"/>
          <p:cNvSpPr/>
          <p:nvPr/>
        </p:nvSpPr>
        <p:spPr>
          <a:xfrm>
            <a:off x="3242614" y="1312627"/>
            <a:ext cx="642344" cy="2438132"/>
          </a:xfrm>
          <a:prstGeom prst="stripedRightArrow">
            <a:avLst>
              <a:gd name="adj1" fmla="val 70432"/>
              <a:gd name="adj2" fmla="val 2974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 rot="16200000">
            <a:off x="2341103" y="2421619"/>
            <a:ext cx="2334892" cy="183956"/>
          </a:xfrm>
          <a:prstGeom prst="round2SameRect">
            <a:avLst>
              <a:gd name="adj1" fmla="val 13698"/>
              <a:gd name="adj2" fmla="val 9881"/>
            </a:avLst>
          </a:prstGeom>
          <a:solidFill>
            <a:schemeClr val="accent1">
              <a:lumMod val="75000"/>
            </a:schemeClr>
          </a:solidFill>
          <a:ln w="889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Consistency</a:t>
            </a:r>
            <a:endParaRPr lang="ko-KR" altLang="en-US" sz="1000" b="1" dirty="0">
              <a:latin typeface="arial" panose="02030600000101010101" pitchFamily="18" charset="-127"/>
              <a:ea typeface="arial" panose="02030600000101010101" pitchFamily="18" charset="-127"/>
            </a:endParaRPr>
          </a:p>
        </p:txBody>
      </p:sp>
      <p:sp>
        <p:nvSpPr>
          <p:cNvPr id="27" name="줄무늬가 있는 오른쪽 화살표 26"/>
          <p:cNvSpPr/>
          <p:nvPr/>
        </p:nvSpPr>
        <p:spPr>
          <a:xfrm>
            <a:off x="3242614" y="4066861"/>
            <a:ext cx="642344" cy="2438132"/>
          </a:xfrm>
          <a:prstGeom prst="stripedRightArrow">
            <a:avLst>
              <a:gd name="adj1" fmla="val 70432"/>
              <a:gd name="adj2" fmla="val 2974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 rot="16200000">
            <a:off x="2341103" y="5175853"/>
            <a:ext cx="2334892" cy="183956"/>
          </a:xfrm>
          <a:prstGeom prst="round2SameRect">
            <a:avLst>
              <a:gd name="adj1" fmla="val 13698"/>
              <a:gd name="adj2" fmla="val 9881"/>
            </a:avLst>
          </a:prstGeom>
          <a:solidFill>
            <a:schemeClr val="accent1">
              <a:lumMod val="75000"/>
            </a:schemeClr>
          </a:solidFill>
          <a:ln w="889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Suitability</a:t>
            </a:r>
            <a:endParaRPr lang="ko-KR" altLang="en-US" sz="1000" b="1" dirty="0">
              <a:latin typeface="arial" panose="02030600000101010101" pitchFamily="18" charset="-127"/>
              <a:ea typeface="arial" panose="02030600000101010101" pitchFamily="18" charset="-127"/>
            </a:endParaRPr>
          </a:p>
        </p:txBody>
      </p:sp>
      <p:sp>
        <p:nvSpPr>
          <p:cNvPr id="30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3913673" y="962498"/>
            <a:ext cx="5705335" cy="183956"/>
          </a:xfrm>
          <a:prstGeom prst="round2SameRect">
            <a:avLst>
              <a:gd name="adj1" fmla="val 13698"/>
              <a:gd name="adj2" fmla="val 9881"/>
            </a:avLst>
          </a:prstGeom>
          <a:solidFill>
            <a:schemeClr val="accent3">
              <a:lumMod val="75000"/>
            </a:schemeClr>
          </a:solidFill>
          <a:ln w="889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Diversification of Attributes Based on the Owner’s Needs</a:t>
            </a:r>
            <a:endParaRPr lang="ko-KR" altLang="en-US" sz="1000" b="1" dirty="0">
              <a:latin typeface="arial" panose="02030600000101010101" pitchFamily="18" charset="-127"/>
              <a:ea typeface="arial" panose="02030600000101010101" pitchFamily="18" charset="-127"/>
            </a:endParaRPr>
          </a:p>
        </p:txBody>
      </p:sp>
      <p:sp>
        <p:nvSpPr>
          <p:cNvPr id="31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3909018" y="1267523"/>
            <a:ext cx="5706588" cy="5300916"/>
          </a:xfrm>
          <a:prstGeom prst="round2SameRect">
            <a:avLst>
              <a:gd name="adj1" fmla="val 754"/>
              <a:gd name="adj2" fmla="val 1346"/>
            </a:avLst>
          </a:prstGeom>
          <a:noFill/>
          <a:ln w="38100" cap="rnd">
            <a:solidFill>
              <a:schemeClr val="accent3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latin typeface="arial" panose="02030600000101010101" pitchFamily="18" charset="-127"/>
              <a:ea typeface="arial" panose="02030600000101010101" pitchFamily="18" charset="-127"/>
            </a:endParaRPr>
          </a:p>
        </p:txBody>
      </p:sp>
      <p:sp>
        <p:nvSpPr>
          <p:cNvPr id="36" name="순서도: 대체 처리 35"/>
          <p:cNvSpPr/>
          <p:nvPr/>
        </p:nvSpPr>
        <p:spPr>
          <a:xfrm>
            <a:off x="3959703" y="1317632"/>
            <a:ext cx="5550899" cy="232461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Part List</a:t>
            </a:r>
            <a:endParaRPr lang="en-US" altLang="ko-KR" sz="900" b="1" dirty="0">
              <a:solidFill>
                <a:schemeClr val="tx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7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3972808" y="1601202"/>
            <a:ext cx="5537795" cy="1435317"/>
          </a:xfrm>
          <a:prstGeom prst="round2SameRect">
            <a:avLst>
              <a:gd name="adj1" fmla="val 1490"/>
              <a:gd name="adj2" fmla="val 2219"/>
            </a:avLst>
          </a:prstGeom>
          <a:noFill/>
          <a:ln w="38100" cap="rnd">
            <a:solidFill>
              <a:schemeClr val="accent3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latin typeface="arial" panose="02030600000101010101" pitchFamily="18" charset="-127"/>
              <a:ea typeface="arial" panose="02030600000101010101" pitchFamily="18" charset="-127"/>
            </a:endParaRPr>
          </a:p>
        </p:txBody>
      </p:sp>
      <p:cxnSp>
        <p:nvCxnSpPr>
          <p:cNvPr id="116" name="직선 화살표 연결선 115"/>
          <p:cNvCxnSpPr>
            <a:endCxn id="8" idx="3"/>
          </p:cNvCxnSpPr>
          <p:nvPr/>
        </p:nvCxnSpPr>
        <p:spPr>
          <a:xfrm flipV="1">
            <a:off x="6584342" y="5342703"/>
            <a:ext cx="2380" cy="273276"/>
          </a:xfrm>
          <a:prstGeom prst="straightConnector1">
            <a:avLst/>
          </a:prstGeom>
          <a:ln w="38100" cap="rnd">
            <a:solidFill>
              <a:schemeClr val="accent3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꺾인 연결선 9"/>
          <p:cNvCxnSpPr>
            <a:stCxn id="45" idx="3"/>
            <a:endCxn id="8" idx="2"/>
          </p:cNvCxnSpPr>
          <p:nvPr/>
        </p:nvCxnSpPr>
        <p:spPr>
          <a:xfrm>
            <a:off x="5278451" y="4089828"/>
            <a:ext cx="757153" cy="907157"/>
          </a:xfrm>
          <a:prstGeom prst="bentConnector3">
            <a:avLst>
              <a:gd name="adj1" fmla="val 50000"/>
            </a:avLst>
          </a:prstGeom>
          <a:ln w="38100" cap="rnd">
            <a:solidFill>
              <a:schemeClr val="accent3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꺾인 연결선 66"/>
          <p:cNvCxnSpPr>
            <a:stCxn id="59" idx="3"/>
            <a:endCxn id="8" idx="2"/>
          </p:cNvCxnSpPr>
          <p:nvPr/>
        </p:nvCxnSpPr>
        <p:spPr>
          <a:xfrm flipV="1">
            <a:off x="5278451" y="4996985"/>
            <a:ext cx="757153" cy="1103134"/>
          </a:xfrm>
          <a:prstGeom prst="bentConnector3">
            <a:avLst>
              <a:gd name="adj1" fmla="val 50000"/>
            </a:avLst>
          </a:prstGeom>
          <a:ln w="38100" cap="rnd">
            <a:solidFill>
              <a:schemeClr val="accent3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꺾인 연결선 69"/>
          <p:cNvCxnSpPr>
            <a:stCxn id="57" idx="2"/>
            <a:endCxn id="8" idx="1"/>
          </p:cNvCxnSpPr>
          <p:nvPr/>
        </p:nvCxnSpPr>
        <p:spPr>
          <a:xfrm rot="16200000" flipH="1">
            <a:off x="6468212" y="4532756"/>
            <a:ext cx="234639" cy="2381"/>
          </a:xfrm>
          <a:prstGeom prst="bentConnector3">
            <a:avLst/>
          </a:prstGeom>
          <a:ln w="38100" cap="rnd">
            <a:solidFill>
              <a:schemeClr val="accent3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4071260" y="3530405"/>
            <a:ext cx="1207191" cy="886223"/>
            <a:chOff x="3984470" y="3497975"/>
            <a:chExt cx="1058147" cy="886223"/>
          </a:xfrm>
        </p:grpSpPr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4470" y="3730598"/>
              <a:ext cx="1058147" cy="653600"/>
            </a:xfrm>
            <a:prstGeom prst="rect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</p:pic>
        <p:sp>
          <p:nvSpPr>
            <p:cNvPr id="47" name="순서도: 대체 처리 46"/>
            <p:cNvSpPr/>
            <p:nvPr/>
          </p:nvSpPr>
          <p:spPr>
            <a:xfrm>
              <a:off x="3984470" y="3497975"/>
              <a:ext cx="1058147" cy="180603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ea typeface="arial" panose="02030600000101010101" pitchFamily="18" charset="-127"/>
                  <a:cs typeface="Arial" panose="020B0604020202020204" pitchFamily="34" charset="0"/>
                </a:rPr>
                <a:t>A/E</a:t>
              </a:r>
              <a:endParaRPr lang="en-US" altLang="ko-KR" sz="1000" b="1" dirty="0">
                <a:solidFill>
                  <a:schemeClr val="tx1"/>
                </a:solidFill>
                <a:ea typeface="arial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980745" y="3530405"/>
            <a:ext cx="1207191" cy="886223"/>
            <a:chOff x="5484208" y="3497975"/>
            <a:chExt cx="1058147" cy="886223"/>
          </a:xfrm>
        </p:grpSpPr>
        <p:sp>
          <p:nvSpPr>
            <p:cNvPr id="51" name="순서도: 대체 처리 50"/>
            <p:cNvSpPr/>
            <p:nvPr/>
          </p:nvSpPr>
          <p:spPr>
            <a:xfrm>
              <a:off x="5484208" y="3497975"/>
              <a:ext cx="1058147" cy="180603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ea typeface="arial" panose="02030600000101010101" pitchFamily="18" charset="-127"/>
                  <a:cs typeface="Arial" panose="020B0604020202020204" pitchFamily="34" charset="0"/>
                </a:rPr>
                <a:t>T/G</a:t>
              </a:r>
              <a:endParaRPr lang="en-US" altLang="ko-KR" sz="1000" b="1" dirty="0">
                <a:solidFill>
                  <a:schemeClr val="tx1"/>
                </a:solidFill>
                <a:ea typeface="arial" panose="02030600000101010101" pitchFamily="18" charset="-127"/>
                <a:cs typeface="Arial" panose="020B0604020202020204" pitchFamily="34" charset="0"/>
              </a:endParaRPr>
            </a:p>
          </p:txBody>
        </p:sp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733" y="3730597"/>
              <a:ext cx="1033097" cy="653601"/>
            </a:xfrm>
            <a:prstGeom prst="rect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</p:pic>
      </p:grpSp>
      <p:grpSp>
        <p:nvGrpSpPr>
          <p:cNvPr id="7" name="그룹 6"/>
          <p:cNvGrpSpPr/>
          <p:nvPr/>
        </p:nvGrpSpPr>
        <p:grpSpPr>
          <a:xfrm>
            <a:off x="4071260" y="5525904"/>
            <a:ext cx="1207191" cy="896878"/>
            <a:chOff x="3984470" y="5447754"/>
            <a:chExt cx="1058147" cy="896878"/>
          </a:xfrm>
        </p:grpSpPr>
        <p:sp>
          <p:nvSpPr>
            <p:cNvPr id="49" name="순서도: 대체 처리 48"/>
            <p:cNvSpPr/>
            <p:nvPr/>
          </p:nvSpPr>
          <p:spPr>
            <a:xfrm>
              <a:off x="3984470" y="5447754"/>
              <a:ext cx="1058147" cy="180603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ea typeface="arial" panose="02030600000101010101" pitchFamily="18" charset="-127"/>
                  <a:cs typeface="Arial" panose="020B0604020202020204" pitchFamily="34" charset="0"/>
                </a:rPr>
                <a:t>BOP Supplier</a:t>
              </a:r>
              <a:endParaRPr lang="en-US" altLang="ko-KR" sz="1000" b="1" dirty="0">
                <a:solidFill>
                  <a:schemeClr val="tx1"/>
                </a:solidFill>
                <a:ea typeface="arial" panose="02030600000101010101" pitchFamily="18" charset="-127"/>
                <a:cs typeface="Arial" panose="020B0604020202020204" pitchFamily="34" charset="0"/>
              </a:endParaRPr>
            </a:p>
          </p:txBody>
        </p:sp>
        <p:pic>
          <p:nvPicPr>
            <p:cNvPr id="59" name="그림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3822" y="5699306"/>
              <a:ext cx="1038795" cy="645326"/>
            </a:xfrm>
            <a:prstGeom prst="rect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</p:pic>
      </p:grpSp>
      <p:grpSp>
        <p:nvGrpSpPr>
          <p:cNvPr id="2" name="그룹 1"/>
          <p:cNvGrpSpPr/>
          <p:nvPr/>
        </p:nvGrpSpPr>
        <p:grpSpPr>
          <a:xfrm>
            <a:off x="5981910" y="5537180"/>
            <a:ext cx="1212625" cy="885602"/>
            <a:chOff x="5466920" y="5437560"/>
            <a:chExt cx="1062910" cy="885602"/>
          </a:xfrm>
        </p:grpSpPr>
        <p:sp>
          <p:nvSpPr>
            <p:cNvPr id="50" name="순서도: 대체 처리 49"/>
            <p:cNvSpPr/>
            <p:nvPr/>
          </p:nvSpPr>
          <p:spPr>
            <a:xfrm>
              <a:off x="5471683" y="5437560"/>
              <a:ext cx="1058147" cy="180603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ea typeface="arial" panose="02030600000101010101" pitchFamily="18" charset="-127"/>
                  <a:cs typeface="Arial" panose="020B0604020202020204" pitchFamily="34" charset="0"/>
                </a:rPr>
                <a:t>Owner</a:t>
              </a:r>
              <a:endParaRPr lang="en-US" altLang="ko-KR" sz="1000" b="1" dirty="0">
                <a:solidFill>
                  <a:schemeClr val="tx1"/>
                </a:solidFill>
                <a:ea typeface="arial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53" name="사각형: 둥근 위쪽 모서리 18">
              <a:extLst>
                <a:ext uri="{FF2B5EF4-FFF2-40B4-BE49-F238E27FC236}">
                  <a16:creationId xmlns:a16="http://schemas.microsoft.com/office/drawing/2014/main" id="{7B840517-0588-4745-B269-6BBCCF504168}"/>
                </a:ext>
              </a:extLst>
            </p:cNvPr>
            <p:cNvSpPr/>
            <p:nvPr/>
          </p:nvSpPr>
          <p:spPr>
            <a:xfrm>
              <a:off x="5466920" y="5677613"/>
              <a:ext cx="1062910" cy="645549"/>
            </a:xfrm>
            <a:prstGeom prst="round2SameRect">
              <a:avLst>
                <a:gd name="adj1" fmla="val 1490"/>
                <a:gd name="adj2" fmla="val 2219"/>
              </a:avLst>
            </a:prstGeom>
            <a:noFill/>
            <a:ln w="38100" cap="rnd">
              <a:solidFill>
                <a:schemeClr val="accent3">
                  <a:lumMod val="60000"/>
                  <a:lumOff val="4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latin typeface="arial" panose="02030600000101010101" pitchFamily="18" charset="-127"/>
                <a:ea typeface="arial" panose="02030600000101010101" pitchFamily="18" charset="-127"/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5534674" y="5729368"/>
              <a:ext cx="932164" cy="52546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85725" indent="-85725">
                <a:lnSpc>
                  <a:spcPts val="1800"/>
                </a:lnSpc>
                <a:buFont typeface="Arial" panose="020B0604020202020204" pitchFamily="34" charset="0"/>
                <a:buChar char="•"/>
              </a:pPr>
              <a:r>
                <a:rPr lang="en-US" altLang="ko-KR" sz="1000" b="1" dirty="0" smtClean="0">
                  <a:latin typeface="arial" panose="02030600000101010101" pitchFamily="18" charset="-127"/>
                  <a:ea typeface="arial" panose="02030600000101010101" pitchFamily="18" charset="-127"/>
                </a:rPr>
                <a:t>Determined by the Owner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057536" y="4503060"/>
            <a:ext cx="1207191" cy="888332"/>
            <a:chOff x="3984470" y="4497300"/>
            <a:chExt cx="1058147" cy="888332"/>
          </a:xfrm>
        </p:grpSpPr>
        <p:sp>
          <p:nvSpPr>
            <p:cNvPr id="48" name="순서도: 대체 처리 47"/>
            <p:cNvSpPr/>
            <p:nvPr/>
          </p:nvSpPr>
          <p:spPr>
            <a:xfrm>
              <a:off x="3984470" y="4497300"/>
              <a:ext cx="1058147" cy="180603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ea typeface="arial" panose="02030600000101010101" pitchFamily="18" charset="-127"/>
                  <a:cs typeface="Arial" panose="020B0604020202020204" pitchFamily="34" charset="0"/>
                </a:rPr>
                <a:t>NSSS</a:t>
              </a:r>
              <a:endParaRPr lang="en-US" altLang="ko-KR" sz="1000" b="1" dirty="0">
                <a:solidFill>
                  <a:schemeClr val="tx1"/>
                </a:solidFill>
                <a:ea typeface="arial" panose="02030600000101010101" pitchFamily="18" charset="-127"/>
                <a:cs typeface="Arial" panose="020B0604020202020204" pitchFamily="34" charset="0"/>
              </a:endParaRPr>
            </a:p>
          </p:txBody>
        </p:sp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232" y="4732032"/>
              <a:ext cx="1048622" cy="653600"/>
            </a:xfrm>
            <a:prstGeom prst="rect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</p:pic>
      </p:grpSp>
      <p:grpSp>
        <p:nvGrpSpPr>
          <p:cNvPr id="210" name="그룹 209"/>
          <p:cNvGrpSpPr/>
          <p:nvPr/>
        </p:nvGrpSpPr>
        <p:grpSpPr>
          <a:xfrm>
            <a:off x="7506295" y="4430163"/>
            <a:ext cx="1861888" cy="825402"/>
            <a:chOff x="7506295" y="4544463"/>
            <a:chExt cx="1720866" cy="825402"/>
          </a:xfrm>
        </p:grpSpPr>
        <p:sp>
          <p:nvSpPr>
            <p:cNvPr id="120" name="모서리가 둥근 직사각형 119"/>
            <p:cNvSpPr/>
            <p:nvPr/>
          </p:nvSpPr>
          <p:spPr>
            <a:xfrm>
              <a:off x="7506295" y="4544463"/>
              <a:ext cx="1720866" cy="825402"/>
            </a:xfrm>
            <a:prstGeom prst="roundRect">
              <a:avLst>
                <a:gd name="adj" fmla="val 12051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6" name="직사각형 135"/>
            <p:cNvSpPr/>
            <p:nvPr/>
          </p:nvSpPr>
          <p:spPr>
            <a:xfrm>
              <a:off x="7529003" y="4560210"/>
              <a:ext cx="1698158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indent="-92075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en-US" altLang="ko-KR" sz="1000" b="1" dirty="0" smtClean="0">
                  <a:latin typeface="arial" panose="02030600000101010101" pitchFamily="18" charset="-127"/>
                  <a:ea typeface="arial" panose="02030600000101010101" pitchFamily="18" charset="-127"/>
                </a:rPr>
                <a:t>Linkage</a:t>
              </a:r>
            </a:p>
            <a:p>
              <a:pPr marL="88900">
                <a:lnSpc>
                  <a:spcPts val="1200"/>
                </a:lnSpc>
              </a:pPr>
              <a:r>
                <a:rPr lang="en-US" altLang="ko-KR" sz="1000" b="1" dirty="0" smtClean="0">
                  <a:latin typeface="arial" panose="02030600000101010101" pitchFamily="18" charset="-127"/>
                  <a:ea typeface="arial" panose="02030600000101010101" pitchFamily="18" charset="-127"/>
                </a:rPr>
                <a:t>- Floc</a:t>
              </a:r>
            </a:p>
            <a:p>
              <a:pPr marL="88900">
                <a:lnSpc>
                  <a:spcPts val="1200"/>
                </a:lnSpc>
                <a:spcAft>
                  <a:spcPts val="600"/>
                </a:spcAft>
              </a:pPr>
              <a:r>
                <a:rPr lang="en-US" altLang="ko-KR" sz="1000" b="1" dirty="0" smtClean="0">
                  <a:latin typeface="arial" panose="02030600000101010101" pitchFamily="18" charset="-127"/>
                  <a:ea typeface="arial" panose="02030600000101010101" pitchFamily="18" charset="-127"/>
                </a:rPr>
                <a:t>- Related Documents</a:t>
              </a:r>
            </a:p>
            <a:p>
              <a:pPr marL="92075" indent="-92075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en-US" altLang="ko-KR" sz="1000" b="1" dirty="0" smtClean="0">
                  <a:latin typeface="arial" panose="02030600000101010101" pitchFamily="18" charset="-127"/>
                  <a:ea typeface="arial" panose="02030600000101010101" pitchFamily="18" charset="-127"/>
                </a:rPr>
                <a:t>Management</a:t>
              </a:r>
            </a:p>
          </p:txBody>
        </p:sp>
      </p:grpSp>
      <p:sp>
        <p:nvSpPr>
          <p:cNvPr id="141" name="직사각형 140"/>
          <p:cNvSpPr/>
          <p:nvPr/>
        </p:nvSpPr>
        <p:spPr>
          <a:xfrm>
            <a:off x="7218138" y="5448542"/>
            <a:ext cx="2271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Based on </a:t>
            </a:r>
            <a:r>
              <a:rPr lang="en-US" altLang="ko-KR" sz="1000" b="1" i="1" u="sng" dirty="0" smtClean="0">
                <a:solidFill>
                  <a:srgbClr val="FF0000"/>
                </a:solidFill>
                <a:latin typeface="arial" panose="02030600000101010101" pitchFamily="18" charset="-127"/>
                <a:ea typeface="arial" panose="02030600000101010101" pitchFamily="18" charset="-127"/>
              </a:rPr>
              <a:t>the Owner’s needs and status of engineering data</a:t>
            </a:r>
            <a:r>
              <a:rPr lang="en-US" altLang="ko-KR" sz="1000" b="1" dirty="0" smtClean="0">
                <a:latin typeface="arial" panose="02030600000101010101" pitchFamily="18" charset="-127"/>
                <a:ea typeface="arial" panose="02030600000101010101" pitchFamily="18" charset="-127"/>
              </a:rPr>
              <a:t>, the method of engineering works can be defined.</a:t>
            </a:r>
            <a:endParaRPr lang="en-US" altLang="ko-KR" sz="1000" b="1" dirty="0">
              <a:latin typeface="arial" panose="02030600000101010101" pitchFamily="18" charset="-127"/>
              <a:ea typeface="arial" panose="02030600000101010101" pitchFamily="18" charset="-127"/>
            </a:endParaRPr>
          </a:p>
        </p:txBody>
      </p:sp>
      <p:grpSp>
        <p:nvGrpSpPr>
          <p:cNvPr id="168" name="그룹 167"/>
          <p:cNvGrpSpPr/>
          <p:nvPr/>
        </p:nvGrpSpPr>
        <p:grpSpPr>
          <a:xfrm>
            <a:off x="4043367" y="1651425"/>
            <a:ext cx="1803154" cy="550725"/>
            <a:chOff x="4043367" y="1651425"/>
            <a:chExt cx="1803154" cy="550725"/>
          </a:xfrm>
        </p:grpSpPr>
        <p:sp>
          <p:nvSpPr>
            <p:cNvPr id="33" name="직사각형 32"/>
            <p:cNvSpPr/>
            <p:nvPr/>
          </p:nvSpPr>
          <p:spPr>
            <a:xfrm>
              <a:off x="4057916" y="1904812"/>
              <a:ext cx="1785627" cy="246221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marL="85725" indent="-85725">
                <a:lnSpc>
                  <a:spcPts val="12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ko-KR" sz="1000" b="1" dirty="0" smtClean="0">
                  <a:latin typeface="arial" panose="02030600000101010101" pitchFamily="18" charset="-127"/>
                  <a:ea typeface="arial" panose="02030600000101010101" pitchFamily="18" charset="-127"/>
                </a:rPr>
                <a:t>Maintenance Experience</a:t>
              </a:r>
            </a:p>
          </p:txBody>
        </p:sp>
        <p:sp>
          <p:nvSpPr>
            <p:cNvPr id="78" name="순서도: 대체 처리 77"/>
            <p:cNvSpPr/>
            <p:nvPr/>
          </p:nvSpPr>
          <p:spPr>
            <a:xfrm>
              <a:off x="4043367" y="1651425"/>
              <a:ext cx="1803154" cy="180603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ea typeface="arial" panose="02030600000101010101" pitchFamily="18" charset="-127"/>
                  <a:cs typeface="Arial" panose="020B0604020202020204" pitchFamily="34" charset="0"/>
                </a:rPr>
                <a:t>Owner</a:t>
              </a:r>
              <a:endParaRPr lang="en-US" altLang="ko-KR" sz="1000" b="1" dirty="0">
                <a:solidFill>
                  <a:schemeClr val="tx1"/>
                </a:solidFill>
                <a:ea typeface="arial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80" name="사각형: 둥근 위쪽 모서리 18">
              <a:extLst>
                <a:ext uri="{FF2B5EF4-FFF2-40B4-BE49-F238E27FC236}">
                  <a16:creationId xmlns:a16="http://schemas.microsoft.com/office/drawing/2014/main" id="{7B840517-0588-4745-B269-6BBCCF504168}"/>
                </a:ext>
              </a:extLst>
            </p:cNvPr>
            <p:cNvSpPr/>
            <p:nvPr/>
          </p:nvSpPr>
          <p:spPr>
            <a:xfrm>
              <a:off x="4044107" y="1864659"/>
              <a:ext cx="1785193" cy="337491"/>
            </a:xfrm>
            <a:prstGeom prst="round2SameRect">
              <a:avLst>
                <a:gd name="adj1" fmla="val 1490"/>
                <a:gd name="adj2" fmla="val 2219"/>
              </a:avLst>
            </a:prstGeom>
            <a:noFill/>
            <a:ln w="38100" cap="rnd">
              <a:solidFill>
                <a:schemeClr val="accent3">
                  <a:lumMod val="60000"/>
                  <a:lumOff val="4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latin typeface="arial" panose="02030600000101010101" pitchFamily="18" charset="-127"/>
                <a:ea typeface="arial" panose="02030600000101010101" pitchFamily="18" charset="-127"/>
              </a:endParaRPr>
            </a:p>
          </p:txBody>
        </p:sp>
      </p:grpSp>
      <p:grpSp>
        <p:nvGrpSpPr>
          <p:cNvPr id="169" name="그룹 168"/>
          <p:cNvGrpSpPr/>
          <p:nvPr/>
        </p:nvGrpSpPr>
        <p:grpSpPr>
          <a:xfrm>
            <a:off x="4038939" y="2289943"/>
            <a:ext cx="1812010" cy="714742"/>
            <a:chOff x="4038939" y="2289943"/>
            <a:chExt cx="1812010" cy="714742"/>
          </a:xfrm>
        </p:grpSpPr>
        <p:sp>
          <p:nvSpPr>
            <p:cNvPr id="79" name="순서도: 대체 처리 78"/>
            <p:cNvSpPr/>
            <p:nvPr/>
          </p:nvSpPr>
          <p:spPr>
            <a:xfrm>
              <a:off x="4046180" y="2289943"/>
              <a:ext cx="1792586" cy="180603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ea typeface="arial" panose="02030600000101010101" pitchFamily="18" charset="-127"/>
                  <a:cs typeface="Arial" panose="020B0604020202020204" pitchFamily="34" charset="0"/>
                </a:rPr>
                <a:t>Supplier</a:t>
              </a:r>
              <a:endParaRPr lang="en-US" altLang="ko-KR" sz="1000" b="1" dirty="0">
                <a:solidFill>
                  <a:schemeClr val="tx1"/>
                </a:solidFill>
                <a:ea typeface="arial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82" name="사각형: 둥근 위쪽 모서리 18">
              <a:extLst>
                <a:ext uri="{FF2B5EF4-FFF2-40B4-BE49-F238E27FC236}">
                  <a16:creationId xmlns:a16="http://schemas.microsoft.com/office/drawing/2014/main" id="{7B840517-0588-4745-B269-6BBCCF504168}"/>
                </a:ext>
              </a:extLst>
            </p:cNvPr>
            <p:cNvSpPr/>
            <p:nvPr/>
          </p:nvSpPr>
          <p:spPr>
            <a:xfrm>
              <a:off x="4038939" y="2522220"/>
              <a:ext cx="1800654" cy="436938"/>
            </a:xfrm>
            <a:prstGeom prst="round2SameRect">
              <a:avLst>
                <a:gd name="adj1" fmla="val 1490"/>
                <a:gd name="adj2" fmla="val 2219"/>
              </a:avLst>
            </a:prstGeom>
            <a:noFill/>
            <a:ln w="38100" cap="rnd">
              <a:solidFill>
                <a:schemeClr val="accent3">
                  <a:lumMod val="60000"/>
                  <a:lumOff val="4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latin typeface="arial" panose="02030600000101010101" pitchFamily="18" charset="-127"/>
                <a:ea typeface="arial" panose="02030600000101010101" pitchFamily="18" charset="-127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4057536" y="2479220"/>
              <a:ext cx="1793413" cy="525465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marL="85725" indent="-85725">
                <a:lnSpc>
                  <a:spcPts val="1800"/>
                </a:lnSpc>
                <a:buFont typeface="Arial" panose="020B0604020202020204" pitchFamily="34" charset="0"/>
                <a:buChar char="•"/>
              </a:pPr>
              <a:r>
                <a:rPr lang="en-US" altLang="ko-KR" sz="1000" b="1" dirty="0" smtClean="0">
                  <a:latin typeface="arial" panose="02030600000101010101" pitchFamily="18" charset="-127"/>
                  <a:ea typeface="arial" panose="02030600000101010101" pitchFamily="18" charset="-127"/>
                </a:rPr>
                <a:t>Design</a:t>
              </a:r>
            </a:p>
            <a:p>
              <a:pPr marL="85725" indent="-85725">
                <a:lnSpc>
                  <a:spcPts val="1800"/>
                </a:lnSpc>
                <a:buFont typeface="Arial" panose="020B0604020202020204" pitchFamily="34" charset="0"/>
                <a:buChar char="•"/>
              </a:pPr>
              <a:r>
                <a:rPr lang="en-US" altLang="ko-KR" sz="1000" b="1" dirty="0" smtClean="0">
                  <a:latin typeface="arial" panose="02030600000101010101" pitchFamily="18" charset="-127"/>
                  <a:ea typeface="arial" panose="02030600000101010101" pitchFamily="18" charset="-127"/>
                </a:rPr>
                <a:t>Sales Experience</a:t>
              </a:r>
            </a:p>
          </p:txBody>
        </p:sp>
      </p:grpSp>
      <p:grpSp>
        <p:nvGrpSpPr>
          <p:cNvPr id="109" name="그룹 108"/>
          <p:cNvGrpSpPr/>
          <p:nvPr/>
        </p:nvGrpSpPr>
        <p:grpSpPr>
          <a:xfrm>
            <a:off x="7929772" y="1651425"/>
            <a:ext cx="1473307" cy="515448"/>
            <a:chOff x="6811023" y="3645090"/>
            <a:chExt cx="1231612" cy="515448"/>
          </a:xfrm>
        </p:grpSpPr>
        <p:sp>
          <p:nvSpPr>
            <p:cNvPr id="115" name="모서리가 둥근 직사각형 114"/>
            <p:cNvSpPr/>
            <p:nvPr/>
          </p:nvSpPr>
          <p:spPr>
            <a:xfrm>
              <a:off x="6811023" y="3645090"/>
              <a:ext cx="1231612" cy="515448"/>
            </a:xfrm>
            <a:prstGeom prst="roundRect">
              <a:avLst>
                <a:gd name="adj" fmla="val 12051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직사각형 116"/>
            <p:cNvSpPr/>
            <p:nvPr/>
          </p:nvSpPr>
          <p:spPr>
            <a:xfrm>
              <a:off x="6814459" y="3701990"/>
              <a:ext cx="12251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altLang="ko-KR" sz="1000" b="1" dirty="0" smtClean="0">
                  <a:latin typeface="arial" panose="02030600000101010101" pitchFamily="18" charset="-127"/>
                  <a:ea typeface="arial" panose="02030600000101010101" pitchFamily="18" charset="-127"/>
                </a:rPr>
                <a:t>Work Order Management</a:t>
              </a:r>
            </a:p>
          </p:txBody>
        </p:sp>
      </p:grpSp>
      <p:grpSp>
        <p:nvGrpSpPr>
          <p:cNvPr id="111" name="그룹 110"/>
          <p:cNvGrpSpPr/>
          <p:nvPr/>
        </p:nvGrpSpPr>
        <p:grpSpPr>
          <a:xfrm>
            <a:off x="7938884" y="2316626"/>
            <a:ext cx="1473307" cy="515448"/>
            <a:chOff x="8298041" y="3658188"/>
            <a:chExt cx="1231612" cy="515448"/>
          </a:xfrm>
        </p:grpSpPr>
        <p:sp>
          <p:nvSpPr>
            <p:cNvPr id="118" name="모서리가 둥근 직사각형 117"/>
            <p:cNvSpPr/>
            <p:nvPr/>
          </p:nvSpPr>
          <p:spPr>
            <a:xfrm>
              <a:off x="8298041" y="3658188"/>
              <a:ext cx="1231612" cy="515448"/>
            </a:xfrm>
            <a:prstGeom prst="roundRect">
              <a:avLst>
                <a:gd name="adj" fmla="val 12051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직사각형 118"/>
            <p:cNvSpPr/>
            <p:nvPr/>
          </p:nvSpPr>
          <p:spPr>
            <a:xfrm>
              <a:off x="8320243" y="3706018"/>
              <a:ext cx="11872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altLang="ko-KR" sz="1000" b="1" dirty="0" smtClean="0">
                  <a:latin typeface="arial" panose="02030600000101010101" pitchFamily="18" charset="-127"/>
                  <a:ea typeface="arial" panose="02030600000101010101" pitchFamily="18" charset="-127"/>
                </a:rPr>
                <a:t>Material Management</a:t>
              </a:r>
            </a:p>
          </p:txBody>
        </p:sp>
      </p:grpSp>
      <p:cxnSp>
        <p:nvCxnSpPr>
          <p:cNvPr id="170" name="꺾인 연결선 169"/>
          <p:cNvCxnSpPr>
            <a:stCxn id="80" idx="0"/>
            <a:endCxn id="88" idx="2"/>
          </p:cNvCxnSpPr>
          <p:nvPr/>
        </p:nvCxnSpPr>
        <p:spPr>
          <a:xfrm>
            <a:off x="5829300" y="2033405"/>
            <a:ext cx="563937" cy="198352"/>
          </a:xfrm>
          <a:prstGeom prst="bentConnector3">
            <a:avLst>
              <a:gd name="adj1" fmla="val 51830"/>
            </a:avLst>
          </a:prstGeom>
          <a:ln w="38100" cap="rnd">
            <a:solidFill>
              <a:schemeClr val="accent3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꺾인 연결선 172"/>
          <p:cNvCxnSpPr>
            <a:stCxn id="84" idx="3"/>
            <a:endCxn id="88" idx="2"/>
          </p:cNvCxnSpPr>
          <p:nvPr/>
        </p:nvCxnSpPr>
        <p:spPr>
          <a:xfrm flipV="1">
            <a:off x="5850949" y="2231757"/>
            <a:ext cx="542288" cy="510196"/>
          </a:xfrm>
          <a:prstGeom prst="bentConnector3">
            <a:avLst>
              <a:gd name="adj1" fmla="val 50000"/>
            </a:avLst>
          </a:prstGeom>
          <a:ln w="38100" cap="rnd">
            <a:solidFill>
              <a:schemeClr val="accent3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꺾인 연결선 178"/>
          <p:cNvCxnSpPr>
            <a:stCxn id="88" idx="4"/>
            <a:endCxn id="115" idx="1"/>
          </p:cNvCxnSpPr>
          <p:nvPr/>
        </p:nvCxnSpPr>
        <p:spPr>
          <a:xfrm flipV="1">
            <a:off x="7512425" y="1909149"/>
            <a:ext cx="417347" cy="322608"/>
          </a:xfrm>
          <a:prstGeom prst="bentConnector3">
            <a:avLst>
              <a:gd name="adj1" fmla="val 50000"/>
            </a:avLst>
          </a:prstGeom>
          <a:ln w="38100" cap="rnd">
            <a:solidFill>
              <a:schemeClr val="accent3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꺾인 연결선 181"/>
          <p:cNvCxnSpPr>
            <a:stCxn id="88" idx="4"/>
            <a:endCxn id="118" idx="1"/>
          </p:cNvCxnSpPr>
          <p:nvPr/>
        </p:nvCxnSpPr>
        <p:spPr>
          <a:xfrm>
            <a:off x="7512425" y="2231757"/>
            <a:ext cx="426459" cy="342593"/>
          </a:xfrm>
          <a:prstGeom prst="bentConnector3">
            <a:avLst>
              <a:gd name="adj1" fmla="val 50000"/>
            </a:avLst>
          </a:prstGeom>
          <a:ln w="38100" cap="rnd">
            <a:solidFill>
              <a:schemeClr val="accent3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그룹 159"/>
          <p:cNvGrpSpPr/>
          <p:nvPr/>
        </p:nvGrpSpPr>
        <p:grpSpPr>
          <a:xfrm>
            <a:off x="6393237" y="1820377"/>
            <a:ext cx="1119188" cy="822760"/>
            <a:chOff x="7612307" y="2693487"/>
            <a:chExt cx="1119188" cy="822760"/>
          </a:xfrm>
        </p:grpSpPr>
        <p:sp>
          <p:nvSpPr>
            <p:cNvPr id="88" name="순서도: 자기 디스크 87"/>
            <p:cNvSpPr/>
            <p:nvPr/>
          </p:nvSpPr>
          <p:spPr>
            <a:xfrm>
              <a:off x="7612307" y="2693487"/>
              <a:ext cx="1119188" cy="82276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7696894" y="2914174"/>
              <a:ext cx="93594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  <a:latin typeface="arial" panose="02030600000101010101" pitchFamily="18" charset="-127"/>
                  <a:ea typeface="arial" panose="02030600000101010101" pitchFamily="18" charset="-127"/>
                </a:rPr>
                <a:t>Part List</a:t>
              </a:r>
            </a:p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  <a:latin typeface="arial" panose="02030600000101010101" pitchFamily="18" charset="-127"/>
                  <a:ea typeface="arial" panose="02030600000101010101" pitchFamily="18" charset="-127"/>
                </a:rPr>
                <a:t>including</a:t>
              </a:r>
            </a:p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  <a:latin typeface="arial" panose="02030600000101010101" pitchFamily="18" charset="-127"/>
                  <a:ea typeface="arial" panose="02030600000101010101" pitchFamily="18" charset="-127"/>
                </a:rPr>
                <a:t>Spare Parts</a:t>
              </a:r>
            </a:p>
          </p:txBody>
        </p:sp>
      </p:grpSp>
      <p:sp>
        <p:nvSpPr>
          <p:cNvPr id="185" name="순서도: 대체 처리 184"/>
          <p:cNvSpPr/>
          <p:nvPr/>
        </p:nvSpPr>
        <p:spPr>
          <a:xfrm>
            <a:off x="3959703" y="3145898"/>
            <a:ext cx="5550899" cy="232461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Set Point</a:t>
            </a:r>
            <a:endParaRPr lang="en-US" altLang="ko-KR" sz="900" b="1" dirty="0">
              <a:solidFill>
                <a:schemeClr val="tx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90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3972808" y="3427833"/>
            <a:ext cx="5516635" cy="3076248"/>
          </a:xfrm>
          <a:prstGeom prst="round2SameRect">
            <a:avLst>
              <a:gd name="adj1" fmla="val 1490"/>
              <a:gd name="adj2" fmla="val 2219"/>
            </a:avLst>
          </a:prstGeom>
          <a:noFill/>
          <a:ln w="38100" cap="rnd">
            <a:solidFill>
              <a:schemeClr val="accent3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latin typeface="arial" panose="02030600000101010101" pitchFamily="18" charset="-127"/>
              <a:ea typeface="arial" panose="02030600000101010101" pitchFamily="18" charset="-127"/>
            </a:endParaRPr>
          </a:p>
        </p:txBody>
      </p:sp>
      <p:cxnSp>
        <p:nvCxnSpPr>
          <p:cNvPr id="200" name="꺾인 연결선 199"/>
          <p:cNvCxnSpPr>
            <a:stCxn id="8" idx="4"/>
            <a:endCxn id="86" idx="2"/>
          </p:cNvCxnSpPr>
          <p:nvPr/>
        </p:nvCxnSpPr>
        <p:spPr>
          <a:xfrm flipV="1">
            <a:off x="7137840" y="3787917"/>
            <a:ext cx="349746" cy="1209068"/>
          </a:xfrm>
          <a:prstGeom prst="bentConnector3">
            <a:avLst>
              <a:gd name="adj1" fmla="val 50000"/>
            </a:avLst>
          </a:prstGeom>
          <a:ln w="38100" cap="rnd">
            <a:solidFill>
              <a:schemeClr val="accent3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꺾인 연결선 203"/>
          <p:cNvCxnSpPr>
            <a:stCxn id="86" idx="1"/>
            <a:endCxn id="120" idx="0"/>
          </p:cNvCxnSpPr>
          <p:nvPr/>
        </p:nvCxnSpPr>
        <p:spPr>
          <a:xfrm rot="16200000" flipH="1">
            <a:off x="8247220" y="4240144"/>
            <a:ext cx="379408" cy="630"/>
          </a:xfrm>
          <a:prstGeom prst="bentConnector3">
            <a:avLst>
              <a:gd name="adj1" fmla="val 50000"/>
            </a:avLst>
          </a:prstGeom>
          <a:ln w="38100" cap="rnd">
            <a:solidFill>
              <a:schemeClr val="accent3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그룹 208"/>
          <p:cNvGrpSpPr/>
          <p:nvPr/>
        </p:nvGrpSpPr>
        <p:grpSpPr>
          <a:xfrm>
            <a:off x="7487586" y="3525078"/>
            <a:ext cx="1898045" cy="525677"/>
            <a:chOff x="7487587" y="3580564"/>
            <a:chExt cx="1754284" cy="525677"/>
          </a:xfrm>
        </p:grpSpPr>
        <p:sp>
          <p:nvSpPr>
            <p:cNvPr id="86" name="대각선 방향의 모서리가 둥근 사각형 85"/>
            <p:cNvSpPr/>
            <p:nvPr/>
          </p:nvSpPr>
          <p:spPr>
            <a:xfrm>
              <a:off x="7487587" y="3580564"/>
              <a:ext cx="1754284" cy="525677"/>
            </a:xfrm>
            <a:prstGeom prst="round2Diag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5" name="직사각형 124"/>
            <p:cNvSpPr/>
            <p:nvPr/>
          </p:nvSpPr>
          <p:spPr>
            <a:xfrm>
              <a:off x="7543713" y="3692593"/>
              <a:ext cx="1698158" cy="29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000" b="1" dirty="0" smtClean="0">
                  <a:latin typeface="arial" panose="02030600000101010101" pitchFamily="18" charset="-127"/>
                  <a:ea typeface="arial" panose="02030600000101010101" pitchFamily="18" charset="-127"/>
                </a:rPr>
                <a:t>Single Source of Truth</a:t>
              </a:r>
            </a:p>
          </p:txBody>
        </p:sp>
      </p:grpSp>
      <p:grpSp>
        <p:nvGrpSpPr>
          <p:cNvPr id="211" name="그룹 210"/>
          <p:cNvGrpSpPr/>
          <p:nvPr/>
        </p:nvGrpSpPr>
        <p:grpSpPr>
          <a:xfrm>
            <a:off x="6035604" y="4651267"/>
            <a:ext cx="1102236" cy="691436"/>
            <a:chOff x="6035604" y="4651267"/>
            <a:chExt cx="1102236" cy="691436"/>
          </a:xfrm>
        </p:grpSpPr>
        <p:sp>
          <p:nvSpPr>
            <p:cNvPr id="8" name="순서도: 자기 디스크 7"/>
            <p:cNvSpPr/>
            <p:nvPr/>
          </p:nvSpPr>
          <p:spPr>
            <a:xfrm>
              <a:off x="6035604" y="4651267"/>
              <a:ext cx="1102236" cy="691436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6049329" y="4876449"/>
              <a:ext cx="106980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  <a:latin typeface="arial" panose="02030600000101010101" pitchFamily="18" charset="-127"/>
                  <a:ea typeface="arial" panose="02030600000101010101" pitchFamily="18" charset="-127"/>
                </a:rPr>
                <a:t>Set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76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9940677" cy="6858001"/>
            <a:chOff x="-2490" y="0"/>
            <a:chExt cx="9940677" cy="6858001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38A86582-9D0C-4605-B73F-CCAC97575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40" r="44824"/>
            <a:stretch/>
          </p:blipFill>
          <p:spPr>
            <a:xfrm>
              <a:off x="7404633" y="0"/>
              <a:ext cx="2533554" cy="6858000"/>
            </a:xfrm>
            <a:prstGeom prst="rect">
              <a:avLst/>
            </a:prstGeom>
          </p:spPr>
        </p:pic>
        <p:sp>
          <p:nvSpPr>
            <p:cNvPr id="14" name="사각형: 둥근 대각선 방향 모서리 13">
              <a:extLst>
                <a:ext uri="{FF2B5EF4-FFF2-40B4-BE49-F238E27FC236}">
                  <a16:creationId xmlns:a16="http://schemas.microsoft.com/office/drawing/2014/main" id="{16724817-98A3-461B-948F-6B33208CD277}"/>
                </a:ext>
              </a:extLst>
            </p:cNvPr>
            <p:cNvSpPr/>
            <p:nvPr/>
          </p:nvSpPr>
          <p:spPr>
            <a:xfrm rot="16200000" flipH="1">
              <a:off x="462239" y="-464728"/>
              <a:ext cx="6858000" cy="7787458"/>
            </a:xfrm>
            <a:prstGeom prst="round2DiagRect">
              <a:avLst>
                <a:gd name="adj1" fmla="val 4028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FBFF7ED-15D1-4D8F-A9C7-3D487CCA58F5}"/>
              </a:ext>
            </a:extLst>
          </p:cNvPr>
          <p:cNvSpPr txBox="1"/>
          <p:nvPr/>
        </p:nvSpPr>
        <p:spPr>
          <a:xfrm>
            <a:off x="3951626" y="2744272"/>
            <a:ext cx="1670329" cy="83099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lvl="0" defTabSz="457200" fontAlgn="base" latinLnBrk="0">
              <a:defRPr/>
            </a:pPr>
            <a:r>
              <a:rPr lang="en-US" altLang="ko-KR" sz="5400" spc="-5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Q &amp; A</a:t>
            </a:r>
            <a:endParaRPr lang="ko-KR" altLang="en-US" sz="5400" spc="-50" dirty="0">
              <a:ln>
                <a:solidFill>
                  <a:prstClr val="black">
                    <a:alpha val="0"/>
                  </a:prst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FF7ED-15D1-4D8F-A9C7-3D487CCA58F5}"/>
              </a:ext>
            </a:extLst>
          </p:cNvPr>
          <p:cNvSpPr txBox="1"/>
          <p:nvPr/>
        </p:nvSpPr>
        <p:spPr>
          <a:xfrm>
            <a:off x="2820030" y="4416416"/>
            <a:ext cx="4257576" cy="49244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lvl="0" defTabSz="457200" fontAlgn="base" latinLnBrk="0">
              <a:defRPr/>
            </a:pPr>
            <a:r>
              <a:rPr lang="en-US" altLang="ko-KR" sz="3200" spc="-5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csku@kepco-enc.com</a:t>
            </a:r>
            <a:endParaRPr lang="ko-KR" altLang="en-US" sz="3200" spc="-50" dirty="0">
              <a:ln>
                <a:solidFill>
                  <a:prstClr val="black">
                    <a:alpha val="0"/>
                  </a:prst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34677" y="0"/>
            <a:ext cx="9940677" cy="6858001"/>
            <a:chOff x="-2490" y="0"/>
            <a:chExt cx="9940677" cy="6858001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38A86582-9D0C-4605-B73F-CCAC97575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40" r="44824"/>
            <a:stretch/>
          </p:blipFill>
          <p:spPr>
            <a:xfrm>
              <a:off x="7404633" y="0"/>
              <a:ext cx="2533554" cy="6858000"/>
            </a:xfrm>
            <a:prstGeom prst="rect">
              <a:avLst/>
            </a:prstGeom>
          </p:spPr>
        </p:pic>
        <p:sp>
          <p:nvSpPr>
            <p:cNvPr id="14" name="사각형: 둥근 대각선 방향 모서리 13">
              <a:extLst>
                <a:ext uri="{FF2B5EF4-FFF2-40B4-BE49-F238E27FC236}">
                  <a16:creationId xmlns:a16="http://schemas.microsoft.com/office/drawing/2014/main" id="{16724817-98A3-461B-948F-6B33208CD277}"/>
                </a:ext>
              </a:extLst>
            </p:cNvPr>
            <p:cNvSpPr/>
            <p:nvPr/>
          </p:nvSpPr>
          <p:spPr>
            <a:xfrm rot="16200000" flipH="1">
              <a:off x="462239" y="-464728"/>
              <a:ext cx="6858000" cy="7787458"/>
            </a:xfrm>
            <a:prstGeom prst="round2DiagRect">
              <a:avLst>
                <a:gd name="adj1" fmla="val 4028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B0B6696-EC66-4823-962D-5B5D90D24D9B}"/>
              </a:ext>
            </a:extLst>
          </p:cNvPr>
          <p:cNvSpPr txBox="1"/>
          <p:nvPr/>
        </p:nvSpPr>
        <p:spPr>
          <a:xfrm>
            <a:off x="192863" y="1154828"/>
            <a:ext cx="1748877" cy="492443"/>
          </a:xfrm>
          <a:prstGeom prst="rect">
            <a:avLst/>
          </a:prstGeom>
          <a:noFill/>
          <a:effectLst/>
        </p:spPr>
        <p:txBody>
          <a:bodyPr wrap="none" lIns="0" tIns="0" rIns="0" bIns="0" anchor="ctr" anchorCtr="0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ln w="9525">
                  <a:solidFill>
                    <a:schemeClr val="bg1">
                      <a:lumMod val="85000"/>
                      <a:alpha val="0"/>
                    </a:schemeClr>
                  </a:solidFill>
                </a:ln>
                <a:gradFill>
                  <a:gsLst>
                    <a:gs pos="0">
                      <a:srgbClr val="113E75"/>
                    </a:gs>
                    <a:gs pos="100000">
                      <a:srgbClr val="091A2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Contents</a:t>
            </a:r>
            <a:endParaRPr lang="ko-KR" altLang="en-US" sz="3200" b="1" dirty="0">
              <a:ln w="9525">
                <a:solidFill>
                  <a:schemeClr val="bg1">
                    <a:lumMod val="85000"/>
                    <a:alpha val="0"/>
                  </a:schemeClr>
                </a:solidFill>
              </a:ln>
              <a:gradFill>
                <a:gsLst>
                  <a:gs pos="0">
                    <a:srgbClr val="113E75"/>
                  </a:gs>
                  <a:gs pos="100000">
                    <a:srgbClr val="091A2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E3C77C57-2B90-416F-8719-314B5581ACFB}"/>
              </a:ext>
            </a:extLst>
          </p:cNvPr>
          <p:cNvCxnSpPr>
            <a:cxnSpLocks/>
          </p:cNvCxnSpPr>
          <p:nvPr/>
        </p:nvCxnSpPr>
        <p:spPr>
          <a:xfrm>
            <a:off x="201204" y="1767779"/>
            <a:ext cx="3505441" cy="0"/>
          </a:xfrm>
          <a:prstGeom prst="line">
            <a:avLst/>
          </a:prstGeom>
          <a:ln>
            <a:solidFill>
              <a:srgbClr val="113E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>
            <a:off x="930683" y="2100737"/>
            <a:ext cx="2515734" cy="447889"/>
            <a:chOff x="178208" y="1881759"/>
            <a:chExt cx="2515734" cy="447889"/>
          </a:xfrm>
        </p:grpSpPr>
        <p:sp>
          <p:nvSpPr>
            <p:cNvPr id="30" name="사각형: 둥근 모서리 21">
              <a:extLst>
                <a:ext uri="{FF2B5EF4-FFF2-40B4-BE49-F238E27FC236}">
                  <a16:creationId xmlns:a16="http://schemas.microsoft.com/office/drawing/2014/main" id="{CC5AD9E4-EDF8-4B24-9B15-F65FF773C173}"/>
                </a:ext>
              </a:extLst>
            </p:cNvPr>
            <p:cNvSpPr/>
            <p:nvPr/>
          </p:nvSpPr>
          <p:spPr>
            <a:xfrm>
              <a:off x="178208" y="1881759"/>
              <a:ext cx="362700" cy="44788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latinLnBrk="0"/>
              <a:endParaRPr lang="ko-KR" altLang="en-US" sz="2800" dirty="0">
                <a:solidFill>
                  <a:srgbClr val="4F81B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C65C3C9-32E4-4D72-B060-C893494C8E18}"/>
                </a:ext>
              </a:extLst>
            </p:cNvPr>
            <p:cNvSpPr txBox="1"/>
            <p:nvPr/>
          </p:nvSpPr>
          <p:spPr>
            <a:xfrm>
              <a:off x="257768" y="1890261"/>
              <a:ext cx="203581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u="none" strike="noStrike" kern="1200" cap="none" spc="-50" normalizeH="0" baseline="0" noProof="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prstClr val="white"/>
                  </a:solidFill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1</a:t>
              </a:r>
              <a:endParaRPr kumimoji="0" lang="ko-KR" altLang="en-US" sz="2800" u="none" strike="noStrike" kern="1200" cap="none" spc="-50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white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AD572AD-CFEB-4F91-8C4C-E5309C21A175}"/>
                </a:ext>
              </a:extLst>
            </p:cNvPr>
            <p:cNvSpPr txBox="1"/>
            <p:nvPr/>
          </p:nvSpPr>
          <p:spPr>
            <a:xfrm>
              <a:off x="674158" y="1890261"/>
              <a:ext cx="2019784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lvl="0" defTabSz="457200" fontAlgn="base" latinLnBrk="0">
                <a:defRPr/>
              </a:pPr>
              <a:r>
                <a:rPr lang="en-US" altLang="ko-KR" sz="2800" spc="-50" dirty="0" smtClean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Introduction</a:t>
              </a:r>
              <a:endParaRPr kumimoji="0" lang="ko-KR" altLang="en-US" sz="2800" strike="noStrike" kern="1200" cap="none" spc="-50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930683" y="3543453"/>
            <a:ext cx="4437733" cy="447889"/>
            <a:chOff x="178208" y="2862395"/>
            <a:chExt cx="4437733" cy="447889"/>
          </a:xfrm>
        </p:grpSpPr>
        <p:sp>
          <p:nvSpPr>
            <p:cNvPr id="41" name="사각형: 둥근 모서리 27">
              <a:extLst>
                <a:ext uri="{FF2B5EF4-FFF2-40B4-BE49-F238E27FC236}">
                  <a16:creationId xmlns:a16="http://schemas.microsoft.com/office/drawing/2014/main" id="{72686D99-745C-4131-B04F-5793A67FF239}"/>
                </a:ext>
              </a:extLst>
            </p:cNvPr>
            <p:cNvSpPr/>
            <p:nvPr/>
          </p:nvSpPr>
          <p:spPr>
            <a:xfrm>
              <a:off x="178208" y="2862395"/>
              <a:ext cx="362700" cy="44788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latinLnBrk="0"/>
              <a:endParaRPr lang="ko-KR" altLang="en-US" sz="2800" dirty="0">
                <a:solidFill>
                  <a:srgbClr val="4F81B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606001-518C-4960-8AF2-4FAC5D1AE5A9}"/>
                </a:ext>
              </a:extLst>
            </p:cNvPr>
            <p:cNvSpPr txBox="1"/>
            <p:nvPr/>
          </p:nvSpPr>
          <p:spPr>
            <a:xfrm>
              <a:off x="257768" y="2870897"/>
              <a:ext cx="203582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457200" fontAlgn="base" latinLnBrk="0">
                <a:defRPr/>
              </a:pPr>
              <a:r>
                <a:rPr lang="en-US" altLang="ko-KR" sz="2800" spc="-50" dirty="0" smtClean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3</a:t>
              </a:r>
              <a:endParaRPr lang="ko-KR" altLang="en-US" sz="2800" spc="-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41E14BE-2997-44A7-86A0-D722042FC7FF}"/>
                </a:ext>
              </a:extLst>
            </p:cNvPr>
            <p:cNvSpPr txBox="1"/>
            <p:nvPr/>
          </p:nvSpPr>
          <p:spPr>
            <a:xfrm>
              <a:off x="674156" y="2870897"/>
              <a:ext cx="3941785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lvl="0" defTabSz="457200" fontAlgn="base" latinLnBrk="0">
                <a:defRPr/>
              </a:pPr>
              <a:r>
                <a:rPr lang="en-US" altLang="ko-KR" sz="2800" spc="-5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Design CMIS </a:t>
              </a:r>
              <a:r>
                <a:rPr lang="en-US" altLang="ko-KR" sz="2800" spc="-50" dirty="0" smtClean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Application</a:t>
              </a:r>
              <a:endParaRPr lang="en-US" altLang="ko-KR" sz="2800" spc="-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930683" y="4986167"/>
            <a:ext cx="5787463" cy="447889"/>
            <a:chOff x="178210" y="3843031"/>
            <a:chExt cx="5787463" cy="447889"/>
          </a:xfrm>
        </p:grpSpPr>
        <p:sp>
          <p:nvSpPr>
            <p:cNvPr id="45" name="사각형: 둥근 모서리 31">
              <a:extLst>
                <a:ext uri="{FF2B5EF4-FFF2-40B4-BE49-F238E27FC236}">
                  <a16:creationId xmlns:a16="http://schemas.microsoft.com/office/drawing/2014/main" id="{07B6012D-4B6C-48FA-8514-1E87D390995B}"/>
                </a:ext>
              </a:extLst>
            </p:cNvPr>
            <p:cNvSpPr/>
            <p:nvPr/>
          </p:nvSpPr>
          <p:spPr>
            <a:xfrm>
              <a:off x="178210" y="3843031"/>
              <a:ext cx="362700" cy="44788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latinLnBrk="0"/>
              <a:endParaRPr lang="ko-KR" altLang="en-US" sz="2800" dirty="0">
                <a:solidFill>
                  <a:srgbClr val="4F81B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7F6EDCC-C779-4492-B324-34E03002B933}"/>
                </a:ext>
              </a:extLst>
            </p:cNvPr>
            <p:cNvSpPr txBox="1"/>
            <p:nvPr/>
          </p:nvSpPr>
          <p:spPr>
            <a:xfrm>
              <a:off x="257770" y="3851533"/>
              <a:ext cx="203582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457200" fontAlgn="base" latinLnBrk="0">
                <a:defRPr/>
              </a:pPr>
              <a:r>
                <a:rPr lang="en-US" altLang="ko-KR" sz="2800" spc="-5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5</a:t>
              </a:r>
              <a:endParaRPr lang="ko-KR" altLang="en-US" sz="2800" spc="-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FBFF7ED-15D1-4D8F-A9C7-3D487CCA58F5}"/>
                </a:ext>
              </a:extLst>
            </p:cNvPr>
            <p:cNvSpPr txBox="1"/>
            <p:nvPr/>
          </p:nvSpPr>
          <p:spPr>
            <a:xfrm>
              <a:off x="674160" y="3851533"/>
              <a:ext cx="5291513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lvl="0" defTabSz="457200" fontAlgn="base" latinLnBrk="0">
                <a:defRPr/>
              </a:pPr>
              <a:r>
                <a:rPr lang="en-US" altLang="ko-KR" sz="2800" spc="-50" dirty="0" smtClean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Future </a:t>
              </a:r>
              <a:r>
                <a:rPr lang="en-US" altLang="ko-KR" sz="2800" spc="-5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Plan of Enhanced </a:t>
              </a:r>
              <a:r>
                <a:rPr lang="en-US" altLang="ko-KR" sz="2800" spc="-50" dirty="0" smtClean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DCMIS</a:t>
              </a:r>
              <a:endParaRPr lang="ko-KR" altLang="en-US" sz="2800" spc="-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57768" y="5961133"/>
            <a:ext cx="7253280" cy="640952"/>
            <a:chOff x="157267" y="5961133"/>
            <a:chExt cx="7253280" cy="64095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67" y="6034702"/>
              <a:ext cx="1495425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그룹 3"/>
            <p:cNvGrpSpPr/>
            <p:nvPr/>
          </p:nvGrpSpPr>
          <p:grpSpPr>
            <a:xfrm>
              <a:off x="157267" y="5961133"/>
              <a:ext cx="7253280" cy="640952"/>
              <a:chOff x="157267" y="5961133"/>
              <a:chExt cx="6457643" cy="640952"/>
            </a:xfrm>
          </p:grpSpPr>
          <p:sp>
            <p:nvSpPr>
              <p:cNvPr id="56" name="직사각형 55"/>
              <p:cNvSpPr/>
              <p:nvPr/>
            </p:nvSpPr>
            <p:spPr>
              <a:xfrm>
                <a:off x="157267" y="6531521"/>
                <a:ext cx="6457643" cy="7056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25000"/>
                    </a:schemeClr>
                  </a:gs>
                  <a:gs pos="50000">
                    <a:schemeClr val="tx2">
                      <a:lumMod val="75000"/>
                      <a:alpha val="25000"/>
                    </a:schemeClr>
                  </a:gs>
                  <a:gs pos="100000">
                    <a:schemeClr val="bg1">
                      <a:alpha val="2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157267" y="5961133"/>
                <a:ext cx="6457643" cy="7056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25000"/>
                    </a:schemeClr>
                  </a:gs>
                  <a:gs pos="50000">
                    <a:schemeClr val="tx2">
                      <a:lumMod val="75000"/>
                      <a:alpha val="25000"/>
                    </a:schemeClr>
                  </a:gs>
                  <a:gs pos="100000">
                    <a:schemeClr val="bg1">
                      <a:alpha val="2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그룹 23"/>
          <p:cNvGrpSpPr/>
          <p:nvPr/>
        </p:nvGrpSpPr>
        <p:grpSpPr>
          <a:xfrm>
            <a:off x="930683" y="2822095"/>
            <a:ext cx="4840088" cy="447889"/>
            <a:chOff x="178208" y="1881759"/>
            <a:chExt cx="4840088" cy="447889"/>
          </a:xfrm>
        </p:grpSpPr>
        <p:sp>
          <p:nvSpPr>
            <p:cNvPr id="25" name="사각형: 둥근 모서리 21">
              <a:extLst>
                <a:ext uri="{FF2B5EF4-FFF2-40B4-BE49-F238E27FC236}">
                  <a16:creationId xmlns:a16="http://schemas.microsoft.com/office/drawing/2014/main" id="{CC5AD9E4-EDF8-4B24-9B15-F65FF773C173}"/>
                </a:ext>
              </a:extLst>
            </p:cNvPr>
            <p:cNvSpPr/>
            <p:nvPr/>
          </p:nvSpPr>
          <p:spPr>
            <a:xfrm>
              <a:off x="178208" y="1881759"/>
              <a:ext cx="362700" cy="44788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latinLnBrk="0"/>
              <a:endParaRPr lang="ko-KR" altLang="en-US" sz="2800" dirty="0">
                <a:solidFill>
                  <a:srgbClr val="4F81B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65C3C9-32E4-4D72-B060-C893494C8E18}"/>
                </a:ext>
              </a:extLst>
            </p:cNvPr>
            <p:cNvSpPr txBox="1"/>
            <p:nvPr/>
          </p:nvSpPr>
          <p:spPr>
            <a:xfrm>
              <a:off x="257768" y="1890261"/>
              <a:ext cx="203581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u="none" strike="noStrike" kern="1200" cap="none" spc="-50" normalizeH="0" baseline="0" noProof="0" dirty="0" smtClean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prstClr val="white"/>
                  </a:solidFill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2</a:t>
              </a:r>
              <a:endParaRPr kumimoji="0" lang="ko-KR" altLang="en-US" sz="2800" u="none" strike="noStrike" kern="1200" cap="none" spc="-50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white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D572AD-CFEB-4F91-8C4C-E5309C21A175}"/>
                </a:ext>
              </a:extLst>
            </p:cNvPr>
            <p:cNvSpPr txBox="1"/>
            <p:nvPr/>
          </p:nvSpPr>
          <p:spPr>
            <a:xfrm>
              <a:off x="674158" y="1890261"/>
              <a:ext cx="4344138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lvl="0" defTabSz="457200" fontAlgn="base" latinLnBrk="0">
                <a:defRPr/>
              </a:pPr>
              <a:r>
                <a:rPr lang="en-US" altLang="ko-KR" sz="2800" spc="-5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Changes for Improvement</a:t>
              </a:r>
              <a:endParaRPr kumimoji="0" lang="ko-KR" altLang="en-US" sz="2800" strike="noStrike" kern="1200" cap="none" spc="-50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930683" y="4264811"/>
            <a:ext cx="5591895" cy="447889"/>
            <a:chOff x="178208" y="2862395"/>
            <a:chExt cx="5591895" cy="447889"/>
          </a:xfrm>
        </p:grpSpPr>
        <p:sp>
          <p:nvSpPr>
            <p:cNvPr id="33" name="사각형: 둥근 모서리 27">
              <a:extLst>
                <a:ext uri="{FF2B5EF4-FFF2-40B4-BE49-F238E27FC236}">
                  <a16:creationId xmlns:a16="http://schemas.microsoft.com/office/drawing/2014/main" id="{72686D99-745C-4131-B04F-5793A67FF239}"/>
                </a:ext>
              </a:extLst>
            </p:cNvPr>
            <p:cNvSpPr/>
            <p:nvPr/>
          </p:nvSpPr>
          <p:spPr>
            <a:xfrm>
              <a:off x="178208" y="2862395"/>
              <a:ext cx="362700" cy="44788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latinLnBrk="0"/>
              <a:endParaRPr lang="ko-KR" altLang="en-US" sz="2800" dirty="0">
                <a:solidFill>
                  <a:srgbClr val="4F81B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4606001-518C-4960-8AF2-4FAC5D1AE5A9}"/>
                </a:ext>
              </a:extLst>
            </p:cNvPr>
            <p:cNvSpPr txBox="1"/>
            <p:nvPr/>
          </p:nvSpPr>
          <p:spPr>
            <a:xfrm>
              <a:off x="257768" y="2870897"/>
              <a:ext cx="203582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457200" fontAlgn="base" latinLnBrk="0">
                <a:defRPr/>
              </a:pPr>
              <a:r>
                <a:rPr lang="en-US" altLang="ko-KR" sz="2800" spc="-5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4</a:t>
              </a:r>
              <a:endParaRPr lang="ko-KR" altLang="en-US" sz="2800" spc="-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41E14BE-2997-44A7-86A0-D722042FC7FF}"/>
                </a:ext>
              </a:extLst>
            </p:cNvPr>
            <p:cNvSpPr txBox="1"/>
            <p:nvPr/>
          </p:nvSpPr>
          <p:spPr>
            <a:xfrm>
              <a:off x="674156" y="2870897"/>
              <a:ext cx="5095947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lvl="0" defTabSz="457200" fontAlgn="base" latinLnBrk="0">
                <a:defRPr/>
              </a:pPr>
              <a:r>
                <a:rPr lang="en-US" altLang="ko-KR" sz="2800" spc="-5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Establishing DCMIS of SHN 3&amp;4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86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7A112FFA-2159-4EFB-A700-6DEAD28150CB}"/>
              </a:ext>
            </a:extLst>
          </p:cNvPr>
          <p:cNvCxnSpPr>
            <a:cxnSpLocks/>
          </p:cNvCxnSpPr>
          <p:nvPr/>
        </p:nvCxnSpPr>
        <p:spPr>
          <a:xfrm>
            <a:off x="649776" y="159234"/>
            <a:ext cx="0" cy="431109"/>
          </a:xfrm>
          <a:prstGeom prst="line">
            <a:avLst/>
          </a:prstGeom>
          <a:ln w="1905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733395" y="38395"/>
            <a:ext cx="884987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defTabSz="457200" fontAlgn="base" latinLnBrk="0">
              <a:defRPr/>
            </a:pPr>
            <a:r>
              <a:rPr lang="en-US" altLang="ko-KR" sz="3600" spc="-5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Introduction</a:t>
            </a:r>
            <a:endParaRPr lang="en-US" altLang="ko-KR" sz="3600" spc="-50" dirty="0">
              <a:ln>
                <a:solidFill>
                  <a:prstClr val="black">
                    <a:alpha val="0"/>
                  </a:prst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01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14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443104" y="1012680"/>
            <a:ext cx="9140167" cy="5473817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ko-KR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100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21960" y="1241209"/>
            <a:ext cx="89824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b="1" kern="0" dirty="0" smtClean="0">
                <a:solidFill>
                  <a:srgbClr val="002060"/>
                </a:solidFill>
                <a:ea typeface="HY견고딕" pitchFamily="18" charset="-127"/>
              </a:rPr>
              <a:t>DCMIS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kern="0" dirty="0" smtClean="0">
                <a:solidFill>
                  <a:srgbClr val="002060"/>
                </a:solidFill>
                <a:ea typeface="HY견고딕" pitchFamily="18" charset="-127"/>
              </a:rPr>
              <a:t>Design Configuration Management Information System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ko-KR" kern="0" dirty="0" smtClean="0">
              <a:solidFill>
                <a:srgbClr val="002060"/>
              </a:solidFill>
              <a:ea typeface="HY견고딕" pitchFamily="18" charset="-127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b="1" kern="0" dirty="0" smtClean="0">
                <a:solidFill>
                  <a:srgbClr val="002060"/>
                </a:solidFill>
                <a:ea typeface="HY견고딕" pitchFamily="18" charset="-127"/>
              </a:rPr>
              <a:t>Saeul NPP 3&amp;4 (SUN 3&amp;4) Design CMIS Project (Current)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Establish </a:t>
            </a:r>
            <a:r>
              <a:rPr lang="en-US" altLang="ko-KR" dirty="0">
                <a:solidFill>
                  <a:srgbClr val="002060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Configuration Management Process and System of </a:t>
            </a:r>
            <a:r>
              <a:rPr lang="en-US" altLang="ko-KR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SUN 3&amp;4 (previous SKN 5&amp;6)</a:t>
            </a:r>
            <a:endParaRPr lang="en-US" altLang="ko-KR" dirty="0">
              <a:solidFill>
                <a:srgbClr val="002060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002060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Digitalization </a:t>
            </a:r>
            <a:r>
              <a:rPr lang="en-US" altLang="ko-KR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and Correlation of Technical Requirements</a:t>
            </a:r>
            <a:endParaRPr lang="en-US" altLang="ko-KR" dirty="0">
              <a:solidFill>
                <a:srgbClr val="002060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Milestone</a:t>
            </a:r>
            <a:r>
              <a:rPr lang="en-US" altLang="ko-KR" dirty="0">
                <a:solidFill>
                  <a:srgbClr val="002060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:  </a:t>
            </a:r>
            <a:r>
              <a:rPr lang="en-US" altLang="ko-KR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Feb.2019 </a:t>
            </a:r>
            <a:r>
              <a:rPr lang="en-US" altLang="ko-KR" dirty="0">
                <a:solidFill>
                  <a:srgbClr val="002060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~ </a:t>
            </a:r>
            <a:r>
              <a:rPr lang="en-US" altLang="ko-KR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Jul.2024 </a:t>
            </a:r>
            <a:r>
              <a:rPr lang="en-US" altLang="ko-KR" dirty="0">
                <a:solidFill>
                  <a:srgbClr val="002060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(In </a:t>
            </a:r>
            <a:r>
              <a:rPr lang="en-US" altLang="ko-KR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progress, extended to 2025</a:t>
            </a:r>
            <a:r>
              <a:rPr lang="en-US" altLang="ko-KR" dirty="0">
                <a:solidFill>
                  <a:srgbClr val="002060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for completion)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ko-KR" dirty="0">
              <a:solidFill>
                <a:srgbClr val="002060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b="1" kern="0" dirty="0" smtClean="0">
                <a:solidFill>
                  <a:srgbClr val="002060"/>
                </a:solidFill>
                <a:ea typeface="HY견고딕" pitchFamily="18" charset="-127"/>
              </a:rPr>
              <a:t>Shin-</a:t>
            </a:r>
            <a:r>
              <a:rPr lang="en-US" altLang="ko-KR" b="1" kern="0" dirty="0" err="1" smtClean="0">
                <a:solidFill>
                  <a:srgbClr val="002060"/>
                </a:solidFill>
                <a:ea typeface="HY견고딕" pitchFamily="18" charset="-127"/>
              </a:rPr>
              <a:t>hanul</a:t>
            </a:r>
            <a:r>
              <a:rPr lang="en-US" altLang="ko-KR" b="1" kern="0" dirty="0" smtClean="0">
                <a:solidFill>
                  <a:srgbClr val="002060"/>
                </a:solidFill>
                <a:ea typeface="HY견고딕" pitchFamily="18" charset="-127"/>
              </a:rPr>
              <a:t> NPP 3&amp;4 (SHN 3&amp;4) Design </a:t>
            </a:r>
            <a:r>
              <a:rPr lang="en-US" altLang="ko-KR" b="1" kern="0" dirty="0">
                <a:solidFill>
                  <a:srgbClr val="002060"/>
                </a:solidFill>
                <a:ea typeface="HY견고딕" pitchFamily="18" charset="-127"/>
              </a:rPr>
              <a:t>CMIS Project </a:t>
            </a:r>
            <a:r>
              <a:rPr lang="en-US" altLang="ko-KR" b="1" kern="0" dirty="0" smtClean="0">
                <a:solidFill>
                  <a:srgbClr val="002060"/>
                </a:solidFill>
                <a:ea typeface="HY견고딕" pitchFamily="18" charset="-127"/>
              </a:rPr>
              <a:t>(Upcoming)</a:t>
            </a:r>
            <a:endParaRPr lang="en-US" altLang="ko-KR" b="1" kern="0" dirty="0">
              <a:solidFill>
                <a:srgbClr val="002060"/>
              </a:solidFill>
              <a:ea typeface="HY견고딕" pitchFamily="18" charset="-127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002060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Establish Configuration Management Process and System of </a:t>
            </a:r>
            <a:r>
              <a:rPr lang="en-US" altLang="ko-KR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SHN 3&amp;4</a:t>
            </a:r>
            <a:endParaRPr lang="en-US" altLang="ko-KR" dirty="0">
              <a:solidFill>
                <a:srgbClr val="002060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002060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Digitalization and Correlation of Technical </a:t>
            </a:r>
            <a:r>
              <a:rPr lang="en-US" altLang="ko-KR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Requirements </a:t>
            </a:r>
            <a:r>
              <a:rPr lang="en-US" altLang="ko-KR" u="sng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with extended scope</a:t>
            </a:r>
            <a:endParaRPr lang="en-US" altLang="ko-KR" u="sng" dirty="0">
              <a:solidFill>
                <a:srgbClr val="002060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002060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Milestone</a:t>
            </a:r>
            <a:r>
              <a:rPr lang="en-US" altLang="ko-KR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: 2024 ~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ko-KR" dirty="0">
              <a:solidFill>
                <a:srgbClr val="002060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13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249043" y="862894"/>
            <a:ext cx="4625837" cy="299572"/>
          </a:xfrm>
          <a:prstGeom prst="round2SameRect">
            <a:avLst>
              <a:gd name="adj1" fmla="val 13698"/>
              <a:gd name="adj2" fmla="val 9881"/>
            </a:avLst>
          </a:prstGeom>
          <a:solidFill>
            <a:schemeClr val="accent1">
              <a:lumMod val="75000"/>
            </a:schemeClr>
          </a:solidFill>
          <a:ln w="889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latin typeface="Arial" panose="020B0604020202020204" pitchFamily="34" charset="0"/>
                <a:ea typeface="arial" panose="02030600000101010101" pitchFamily="18" charset="-127"/>
              </a:rPr>
              <a:t>    CM Projects</a:t>
            </a:r>
            <a:endParaRPr lang="ko-KR" altLang="en-US" sz="2000" b="1" dirty="0"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985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7A112FFA-2159-4EFB-A700-6DEAD28150CB}"/>
              </a:ext>
            </a:extLst>
          </p:cNvPr>
          <p:cNvCxnSpPr>
            <a:cxnSpLocks/>
          </p:cNvCxnSpPr>
          <p:nvPr/>
        </p:nvCxnSpPr>
        <p:spPr>
          <a:xfrm>
            <a:off x="649776" y="159234"/>
            <a:ext cx="0" cy="431109"/>
          </a:xfrm>
          <a:prstGeom prst="line">
            <a:avLst/>
          </a:prstGeom>
          <a:ln w="1905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733395" y="38395"/>
            <a:ext cx="884987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defTabSz="457200" fontAlgn="base" latinLnBrk="0">
              <a:defRPr/>
            </a:pPr>
            <a:r>
              <a:rPr lang="en-US" altLang="ko-KR" sz="3600" spc="-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Changes for Improvement</a:t>
            </a:r>
          </a:p>
        </p:txBody>
      </p: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02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14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443104" y="1012680"/>
            <a:ext cx="9140167" cy="5473817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ko-KR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100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57637" y="1133170"/>
            <a:ext cx="578248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Input Scope </a:t>
            </a:r>
            <a:r>
              <a:rPr lang="en-US" altLang="ko-KR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of </a:t>
            </a:r>
            <a:r>
              <a:rPr lang="en-US" altLang="ko-KR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Design </a:t>
            </a:r>
            <a:r>
              <a:rPr lang="en-US" altLang="ko-KR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Requirement </a:t>
            </a:r>
            <a:r>
              <a:rPr lang="en-US" altLang="ko-KR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- Top-Tier Level</a:t>
            </a:r>
            <a:endParaRPr lang="en-US" altLang="ko-KR" dirty="0">
              <a:solidFill>
                <a:srgbClr val="FF0000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17" name="순서도: 대체 처리 16"/>
          <p:cNvSpPr/>
          <p:nvPr/>
        </p:nvSpPr>
        <p:spPr>
          <a:xfrm>
            <a:off x="498362" y="1611834"/>
            <a:ext cx="4292262" cy="36327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5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SUN 3&amp;4</a:t>
            </a:r>
          </a:p>
        </p:txBody>
      </p:sp>
      <p:sp>
        <p:nvSpPr>
          <p:cNvPr id="18" name="순서도: 대체 처리 17"/>
          <p:cNvSpPr/>
          <p:nvPr/>
        </p:nvSpPr>
        <p:spPr>
          <a:xfrm>
            <a:off x="5220792" y="1611834"/>
            <a:ext cx="4292262" cy="363276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29225" rIns="0" bIns="229222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500" b="1" spc="-100" dirty="0" smtClean="0">
                <a:solidFill>
                  <a:schemeClr val="bg1"/>
                </a:solidFill>
                <a:latin typeface="Arial" panose="020B0604020202020204" pitchFamily="34" charset="0"/>
              </a:rPr>
              <a:t>SHN 3&amp;4</a:t>
            </a:r>
            <a:endParaRPr lang="en-US" altLang="ko-KR" sz="1500" b="1" spc="-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줄무늬가 있는 오른쪽 화살표 20"/>
          <p:cNvSpPr/>
          <p:nvPr/>
        </p:nvSpPr>
        <p:spPr>
          <a:xfrm>
            <a:off x="4863210" y="2052983"/>
            <a:ext cx="306354" cy="1511389"/>
          </a:xfrm>
          <a:prstGeom prst="stripedRightArrow">
            <a:avLst>
              <a:gd name="adj1" fmla="val 70432"/>
              <a:gd name="adj2" fmla="val 60119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781557"/>
              </p:ext>
            </p:extLst>
          </p:nvPr>
        </p:nvGraphicFramePr>
        <p:xfrm>
          <a:off x="498362" y="2052985"/>
          <a:ext cx="4292262" cy="1578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332">
                  <a:extLst>
                    <a:ext uri="{9D8B030D-6E8A-4147-A177-3AD203B41FA5}">
                      <a16:colId xmlns:a16="http://schemas.microsoft.com/office/drawing/2014/main" val="4157801818"/>
                    </a:ext>
                  </a:extLst>
                </a:gridCol>
                <a:gridCol w="3290930">
                  <a:extLst>
                    <a:ext uri="{9D8B030D-6E8A-4147-A177-3AD203B41FA5}">
                      <a16:colId xmlns:a16="http://schemas.microsoft.com/office/drawing/2014/main" val="2011322762"/>
                    </a:ext>
                  </a:extLst>
                </a:gridCol>
              </a:tblGrid>
              <a:tr h="2692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Doc. Category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Scope of</a:t>
                      </a:r>
                      <a:r>
                        <a:rPr lang="en-US" altLang="ko-KR" sz="90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 Input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84041"/>
                  </a:ext>
                </a:extLst>
              </a:tr>
              <a:tr h="7538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10CFR</a:t>
                      </a:r>
                      <a:endParaRPr lang="ko-KR" altLang="en-US" sz="900" dirty="0"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10CFR 20, App. A, App. B 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10CFR 50 App. A, App. B  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10CFR 100, App. A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Additional as needed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6115360"/>
                  </a:ext>
                </a:extLst>
              </a:tr>
              <a:tr h="5556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Code &amp; Std.</a:t>
                      </a:r>
                      <a:endParaRPr lang="ko-KR" altLang="en-US" sz="900" dirty="0"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Applicable codes and standards as needed</a:t>
                      </a:r>
                      <a:endParaRPr lang="en-US" altLang="ko-KR" sz="900" baseline="0" dirty="0" smtClean="0">
                        <a:latin typeface="+mn-lt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aseline="0" dirty="0" smtClean="0">
                          <a:latin typeface="+mn-lt"/>
                          <a:ea typeface="맑은 고딕" panose="020B0503020000020004" pitchFamily="50" charset="-127"/>
                        </a:rPr>
                        <a:t>(Only </a:t>
                      </a:r>
                      <a:r>
                        <a:rPr lang="en-US" altLang="ko-KR" sz="900" baseline="0" dirty="0" err="1" smtClean="0">
                          <a:latin typeface="+mn-lt"/>
                          <a:ea typeface="맑은 고딕" panose="020B0503020000020004" pitchFamily="50" charset="-127"/>
                        </a:rPr>
                        <a:t>Doc.No</a:t>
                      </a:r>
                      <a:r>
                        <a:rPr lang="en-US" altLang="ko-KR" sz="900" baseline="0" dirty="0" smtClean="0">
                          <a:latin typeface="+mn-lt"/>
                          <a:ea typeface="맑은 고딕" panose="020B0503020000020004" pitchFamily="50" charset="-127"/>
                        </a:rPr>
                        <a:t>., Title, and Issue</a:t>
                      </a:r>
                      <a:r>
                        <a:rPr lang="ko-KR" altLang="en-US" sz="900" baseline="0" dirty="0" smtClean="0"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aseline="0" dirty="0" smtClean="0">
                          <a:latin typeface="+mn-lt"/>
                          <a:ea typeface="맑은 고딕" panose="020B0503020000020004" pitchFamily="50" charset="-127"/>
                        </a:rPr>
                        <a:t>year)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3347391"/>
                  </a:ext>
                </a:extLst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99095"/>
              </p:ext>
            </p:extLst>
          </p:nvPr>
        </p:nvGraphicFramePr>
        <p:xfrm>
          <a:off x="5220792" y="2052983"/>
          <a:ext cx="4292262" cy="1578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188">
                  <a:extLst>
                    <a:ext uri="{9D8B030D-6E8A-4147-A177-3AD203B41FA5}">
                      <a16:colId xmlns:a16="http://schemas.microsoft.com/office/drawing/2014/main" val="4157801818"/>
                    </a:ext>
                  </a:extLst>
                </a:gridCol>
                <a:gridCol w="3290074">
                  <a:extLst>
                    <a:ext uri="{9D8B030D-6E8A-4147-A177-3AD203B41FA5}">
                      <a16:colId xmlns:a16="http://schemas.microsoft.com/office/drawing/2014/main" val="2011322762"/>
                    </a:ext>
                  </a:extLst>
                </a:gridCol>
              </a:tblGrid>
              <a:tr h="2833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Doc.</a:t>
                      </a:r>
                      <a:r>
                        <a:rPr lang="en-US" altLang="ko-KR" sz="900" baseline="0" dirty="0" smtClean="0">
                          <a:latin typeface="+mn-lt"/>
                          <a:ea typeface="맑은 고딕" panose="020B0503020000020004" pitchFamily="50" charset="-127"/>
                        </a:rPr>
                        <a:t> Category</a:t>
                      </a:r>
                      <a:endParaRPr lang="ko-KR" altLang="en-US" sz="900" dirty="0"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Scope of Input</a:t>
                      </a:r>
                      <a:endParaRPr lang="ko-KR" altLang="en-US" sz="900" dirty="0"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84041"/>
                  </a:ext>
                </a:extLst>
              </a:tr>
              <a:tr h="7545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10CFR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(Same as SUN 3&amp;4)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Needed items</a:t>
                      </a:r>
                      <a:r>
                        <a:rPr lang="en-US" altLang="ko-KR" sz="900" baseline="0" dirty="0" smtClean="0">
                          <a:latin typeface="+mn-lt"/>
                          <a:ea typeface="맑은 고딕" panose="020B0503020000020004" pitchFamily="50" charset="-127"/>
                        </a:rPr>
                        <a:t> of </a:t>
                      </a:r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10CFR 50 and</a:t>
                      </a:r>
                      <a:r>
                        <a:rPr lang="ko-KR" altLang="en-US" sz="900" dirty="0" smtClean="0"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Appendix can be added</a:t>
                      </a:r>
                      <a:endParaRPr lang="en-US" altLang="ko-KR" sz="900" b="1" dirty="0" smtClean="0">
                        <a:solidFill>
                          <a:srgbClr val="FF0000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1478009"/>
                  </a:ext>
                </a:extLst>
              </a:tr>
              <a:tr h="5407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Code &amp; Std.</a:t>
                      </a:r>
                      <a:endParaRPr lang="ko-KR" altLang="en-US" sz="900" dirty="0" smtClean="0"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Design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 Criteria and Standard according to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GDC Appendix 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3960358"/>
                  </a:ext>
                </a:extLst>
              </a:tr>
            </a:tbl>
          </a:graphicData>
        </a:graphic>
      </p:graphicFrame>
      <p:sp>
        <p:nvSpPr>
          <p:cNvPr id="13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249043" y="862894"/>
            <a:ext cx="4625837" cy="299572"/>
          </a:xfrm>
          <a:prstGeom prst="round2SameRect">
            <a:avLst>
              <a:gd name="adj1" fmla="val 13698"/>
              <a:gd name="adj2" fmla="val 9881"/>
            </a:avLst>
          </a:prstGeom>
          <a:solidFill>
            <a:schemeClr val="accent1">
              <a:lumMod val="75000"/>
            </a:schemeClr>
          </a:solidFill>
          <a:ln w="889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Arial" panose="020B0604020202020204" pitchFamily="34" charset="0"/>
                <a:ea typeface="arial" panose="02030600000101010101" pitchFamily="18" charset="-127"/>
              </a:rPr>
              <a:t>Input Scope </a:t>
            </a:r>
            <a:r>
              <a:rPr lang="en-US" altLang="ko-KR" sz="2000" b="1" dirty="0">
                <a:latin typeface="Arial" panose="020B0604020202020204" pitchFamily="34" charset="0"/>
                <a:ea typeface="arial" panose="02030600000101010101" pitchFamily="18" charset="-127"/>
              </a:rPr>
              <a:t>of Design </a:t>
            </a:r>
            <a:r>
              <a:rPr lang="en-US" altLang="ko-KR" sz="2000" b="1" dirty="0" smtClean="0">
                <a:latin typeface="Arial" panose="020B0604020202020204" pitchFamily="34" charset="0"/>
                <a:ea typeface="arial" panose="02030600000101010101" pitchFamily="18" charset="-127"/>
              </a:rPr>
              <a:t>Requirement</a:t>
            </a:r>
            <a:endParaRPr lang="ko-KR" altLang="en-US" sz="2000" b="1" dirty="0"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57637" y="3994938"/>
            <a:ext cx="54745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Input Scope of Design Requirement </a:t>
            </a:r>
            <a:r>
              <a:rPr lang="en-US" altLang="ko-KR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- Plant Level</a:t>
            </a:r>
            <a:endParaRPr lang="en-US" altLang="ko-KR" dirty="0">
              <a:solidFill>
                <a:srgbClr val="FF0000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24" name="순서도: 대체 처리 23"/>
          <p:cNvSpPr/>
          <p:nvPr/>
        </p:nvSpPr>
        <p:spPr>
          <a:xfrm>
            <a:off x="498362" y="4484185"/>
            <a:ext cx="4292262" cy="36327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5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SUN </a:t>
            </a:r>
            <a:r>
              <a:rPr lang="en-US" altLang="ko-KR" sz="1500" b="1" dirty="0">
                <a:solidFill>
                  <a:schemeClr val="tx1"/>
                </a:solidFill>
                <a:latin typeface="Arial" panose="020B0604020202020204" pitchFamily="34" charset="0"/>
              </a:rPr>
              <a:t>3&amp;4</a:t>
            </a:r>
          </a:p>
        </p:txBody>
      </p:sp>
      <p:sp>
        <p:nvSpPr>
          <p:cNvPr id="25" name="순서도: 대체 처리 24"/>
          <p:cNvSpPr/>
          <p:nvPr/>
        </p:nvSpPr>
        <p:spPr>
          <a:xfrm>
            <a:off x="5220792" y="4484185"/>
            <a:ext cx="4292262" cy="363276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29225" rIns="0" bIns="229222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500" b="1" spc="-100" dirty="0">
                <a:solidFill>
                  <a:schemeClr val="bg1"/>
                </a:solidFill>
                <a:latin typeface="Arial" panose="020B0604020202020204" pitchFamily="34" charset="0"/>
              </a:rPr>
              <a:t>SHN 3&amp;4</a:t>
            </a:r>
          </a:p>
        </p:txBody>
      </p:sp>
      <p:sp>
        <p:nvSpPr>
          <p:cNvPr id="26" name="줄무늬가 있는 오른쪽 화살표 25"/>
          <p:cNvSpPr/>
          <p:nvPr/>
        </p:nvSpPr>
        <p:spPr>
          <a:xfrm>
            <a:off x="4863210" y="4925334"/>
            <a:ext cx="306354" cy="1267263"/>
          </a:xfrm>
          <a:prstGeom prst="stripedRightArrow">
            <a:avLst>
              <a:gd name="adj1" fmla="val 70432"/>
              <a:gd name="adj2" fmla="val 60119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825741"/>
              </p:ext>
            </p:extLst>
          </p:nvPr>
        </p:nvGraphicFramePr>
        <p:xfrm>
          <a:off x="498362" y="4925336"/>
          <a:ext cx="4292262" cy="1294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332">
                  <a:extLst>
                    <a:ext uri="{9D8B030D-6E8A-4147-A177-3AD203B41FA5}">
                      <a16:colId xmlns:a16="http://schemas.microsoft.com/office/drawing/2014/main" val="4157801818"/>
                    </a:ext>
                  </a:extLst>
                </a:gridCol>
                <a:gridCol w="1645465">
                  <a:extLst>
                    <a:ext uri="{9D8B030D-6E8A-4147-A177-3AD203B41FA5}">
                      <a16:colId xmlns:a16="http://schemas.microsoft.com/office/drawing/2014/main" val="2011322762"/>
                    </a:ext>
                  </a:extLst>
                </a:gridCol>
                <a:gridCol w="1645465">
                  <a:extLst>
                    <a:ext uri="{9D8B030D-6E8A-4147-A177-3AD203B41FA5}">
                      <a16:colId xmlns:a16="http://schemas.microsoft.com/office/drawing/2014/main" val="3287985065"/>
                    </a:ext>
                  </a:extLst>
                </a:gridCol>
              </a:tblGrid>
              <a:tr h="2577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Doc.</a:t>
                      </a:r>
                      <a:r>
                        <a:rPr lang="en-US" altLang="ko-KR" sz="90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 Category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Scope of</a:t>
                      </a:r>
                      <a:r>
                        <a:rPr lang="en-US" altLang="ko-KR" sz="90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 Input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584041"/>
                  </a:ext>
                </a:extLst>
              </a:tr>
              <a:tr h="5048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Contract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(Plan</a:t>
                      </a:r>
                      <a:r>
                        <a:rPr lang="en-US" altLang="ko-KR" sz="900" baseline="0" dirty="0" smtClean="0">
                          <a:latin typeface="+mn-lt"/>
                          <a:ea typeface="맑은 고딕" panose="020B0503020000020004" pitchFamily="50" charset="-127"/>
                        </a:rPr>
                        <a:t>t Level)</a:t>
                      </a:r>
                      <a:endParaRPr lang="ko-KR" altLang="en-US" sz="900" dirty="0" smtClean="0"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Attachment</a:t>
                      </a:r>
                      <a:r>
                        <a:rPr lang="ko-KR" altLang="en-US" sz="900" dirty="0" smtClean="0"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2 Design Guideline</a:t>
                      </a:r>
                      <a:endParaRPr lang="ko-KR" altLang="en-US" sz="900" dirty="0" smtClean="0"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1.0 design overview is excluded</a:t>
                      </a:r>
                      <a:r>
                        <a:rPr lang="en-US" altLang="ko-KR" sz="900" baseline="0" dirty="0" smtClean="0">
                          <a:latin typeface="+mn-lt"/>
                          <a:ea typeface="맑은 고딕" panose="020B0503020000020004" pitchFamily="50" charset="-127"/>
                        </a:rPr>
                        <a:t> from input</a:t>
                      </a:r>
                      <a:endParaRPr lang="ko-KR" altLang="en-US" sz="900" dirty="0" smtClean="0"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6115360"/>
                  </a:ext>
                </a:extLst>
              </a:tr>
              <a:tr h="53191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GDC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(Plan</a:t>
                      </a:r>
                      <a:r>
                        <a:rPr lang="en-US" altLang="ko-KR" sz="900" baseline="0" dirty="0" smtClean="0">
                          <a:latin typeface="+mn-lt"/>
                          <a:ea typeface="맑은 고딕" panose="020B0503020000020004" pitchFamily="50" charset="-127"/>
                        </a:rPr>
                        <a:t>t Level)</a:t>
                      </a:r>
                      <a:endParaRPr lang="ko-KR" altLang="en-US" sz="900" dirty="0" smtClean="0"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aseline="0" dirty="0" smtClean="0">
                          <a:latin typeface="+mn-lt"/>
                          <a:ea typeface="맑은 고딕" panose="020B0503020000020004" pitchFamily="50" charset="-127"/>
                        </a:rPr>
                        <a:t>Ch. 2 ~ Ch. 9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aseline="0" dirty="0" smtClean="0">
                          <a:latin typeface="+mn-lt"/>
                          <a:ea typeface="맑은 고딕" panose="020B0503020000020004" pitchFamily="50" charset="-127"/>
                        </a:rPr>
                        <a:t>Appendix 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347391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434765"/>
              </p:ext>
            </p:extLst>
          </p:nvPr>
        </p:nvGraphicFramePr>
        <p:xfrm>
          <a:off x="5220792" y="4925335"/>
          <a:ext cx="4292262" cy="1267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188">
                  <a:extLst>
                    <a:ext uri="{9D8B030D-6E8A-4147-A177-3AD203B41FA5}">
                      <a16:colId xmlns:a16="http://schemas.microsoft.com/office/drawing/2014/main" val="4157801818"/>
                    </a:ext>
                  </a:extLst>
                </a:gridCol>
                <a:gridCol w="3290074">
                  <a:extLst>
                    <a:ext uri="{9D8B030D-6E8A-4147-A177-3AD203B41FA5}">
                      <a16:colId xmlns:a16="http://schemas.microsoft.com/office/drawing/2014/main" val="2011322762"/>
                    </a:ext>
                  </a:extLst>
                </a:gridCol>
              </a:tblGrid>
              <a:tr h="264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Doc. Category</a:t>
                      </a:r>
                      <a:endParaRPr lang="ko-KR" altLang="en-US" sz="900" dirty="0"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Scope of Input</a:t>
                      </a:r>
                      <a:endParaRPr lang="ko-KR" altLang="en-US" sz="900" dirty="0"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84041"/>
                  </a:ext>
                </a:extLst>
              </a:tr>
              <a:tr h="4981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Contract</a:t>
                      </a:r>
                    </a:p>
                    <a:p>
                      <a:pPr algn="ctr" latinLnBrk="1"/>
                      <a:r>
                        <a:rPr lang="en-US" altLang="ko-KR" sz="900" dirty="0" smtClean="0">
                          <a:solidFill>
                            <a:srgbClr val="FF0000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(Top-Tier</a:t>
                      </a:r>
                      <a:r>
                        <a:rPr lang="en-US" altLang="ko-KR" sz="900" baseline="0" dirty="0" smtClean="0">
                          <a:solidFill>
                            <a:srgbClr val="FF0000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 Level)</a:t>
                      </a:r>
                      <a:endParaRPr lang="ko-KR" altLang="en-US" sz="900" dirty="0" smtClean="0">
                        <a:solidFill>
                          <a:srgbClr val="FF0000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(Same as SUN 3&amp;4)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1478009"/>
                  </a:ext>
                </a:extLst>
              </a:tr>
              <a:tr h="5046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lt"/>
                          <a:ea typeface="맑은 고딕" panose="020B0503020000020004" pitchFamily="50" charset="-127"/>
                        </a:rPr>
                        <a:t>GDC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solidFill>
                            <a:srgbClr val="FF0000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(SSC</a:t>
                      </a:r>
                      <a:r>
                        <a:rPr lang="en-US" altLang="ko-KR" sz="900" baseline="0" dirty="0" smtClean="0">
                          <a:solidFill>
                            <a:srgbClr val="FF0000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 Level)</a:t>
                      </a:r>
                      <a:endParaRPr lang="ko-KR" altLang="en-US" sz="900" dirty="0" smtClean="0">
                        <a:solidFill>
                          <a:srgbClr val="FF0000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Chap. 1 (Added)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Appendix A, B, C (Added)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3960358"/>
                  </a:ext>
                </a:extLst>
              </a:tr>
            </a:tbl>
          </a:graphicData>
        </a:graphic>
      </p:graphicFrame>
      <p:sp>
        <p:nvSpPr>
          <p:cNvPr id="23" name="직사각형 22"/>
          <p:cNvSpPr/>
          <p:nvPr/>
        </p:nvSpPr>
        <p:spPr>
          <a:xfrm>
            <a:off x="498362" y="3613287"/>
            <a:ext cx="4224233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en-US" altLang="ko-KR" sz="10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Other top-tier documents are same as SUN 3&amp;4 except above.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458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7A112FFA-2159-4EFB-A700-6DEAD28150CB}"/>
              </a:ext>
            </a:extLst>
          </p:cNvPr>
          <p:cNvCxnSpPr>
            <a:cxnSpLocks/>
          </p:cNvCxnSpPr>
          <p:nvPr/>
        </p:nvCxnSpPr>
        <p:spPr>
          <a:xfrm>
            <a:off x="649776" y="159234"/>
            <a:ext cx="0" cy="431109"/>
          </a:xfrm>
          <a:prstGeom prst="line">
            <a:avLst/>
          </a:prstGeom>
          <a:ln w="1905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733395" y="38395"/>
            <a:ext cx="9092091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defTabSz="457200" fontAlgn="base" latinLnBrk="0">
              <a:defRPr/>
            </a:pPr>
            <a:r>
              <a:rPr lang="en-US" altLang="ko-KR" sz="3600" spc="-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Changes for Improvement</a:t>
            </a:r>
          </a:p>
        </p:txBody>
      </p: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02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57637" y="1177995"/>
            <a:ext cx="5423280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Input Scope of Design Requirement </a:t>
            </a:r>
            <a:r>
              <a:rPr lang="en-US" altLang="ko-KR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- SSC Level</a:t>
            </a:r>
            <a:endParaRPr lang="en-US" altLang="ko-KR" dirty="0">
              <a:solidFill>
                <a:srgbClr val="FF0000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5863906" y="2072668"/>
            <a:ext cx="3491421" cy="1996271"/>
            <a:chOff x="4026558" y="1919174"/>
            <a:chExt cx="3491421" cy="1996271"/>
          </a:xfrm>
        </p:grpSpPr>
        <p:sp>
          <p:nvSpPr>
            <p:cNvPr id="17" name="자유형 16"/>
            <p:cNvSpPr/>
            <p:nvPr/>
          </p:nvSpPr>
          <p:spPr>
            <a:xfrm>
              <a:off x="5041107" y="1919174"/>
              <a:ext cx="939396" cy="1079766"/>
            </a:xfrm>
            <a:custGeom>
              <a:avLst/>
              <a:gdLst>
                <a:gd name="connsiteX0" fmla="*/ 0 w 1079766"/>
                <a:gd name="connsiteY0" fmla="*/ 469698 h 939396"/>
                <a:gd name="connsiteX1" fmla="*/ 234849 w 1079766"/>
                <a:gd name="connsiteY1" fmla="*/ 0 h 939396"/>
                <a:gd name="connsiteX2" fmla="*/ 844917 w 1079766"/>
                <a:gd name="connsiteY2" fmla="*/ 0 h 939396"/>
                <a:gd name="connsiteX3" fmla="*/ 1079766 w 1079766"/>
                <a:gd name="connsiteY3" fmla="*/ 469698 h 939396"/>
                <a:gd name="connsiteX4" fmla="*/ 844917 w 1079766"/>
                <a:gd name="connsiteY4" fmla="*/ 939396 h 939396"/>
                <a:gd name="connsiteX5" fmla="*/ 234849 w 1079766"/>
                <a:gd name="connsiteY5" fmla="*/ 939396 h 939396"/>
                <a:gd name="connsiteX6" fmla="*/ 0 w 1079766"/>
                <a:gd name="connsiteY6" fmla="*/ 469698 h 9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766" h="939396">
                  <a:moveTo>
                    <a:pt x="539883" y="0"/>
                  </a:moveTo>
                  <a:lnTo>
                    <a:pt x="1079765" y="204319"/>
                  </a:lnTo>
                  <a:lnTo>
                    <a:pt x="1079765" y="735077"/>
                  </a:lnTo>
                  <a:lnTo>
                    <a:pt x="539883" y="939396"/>
                  </a:lnTo>
                  <a:lnTo>
                    <a:pt x="1" y="735077"/>
                  </a:lnTo>
                  <a:lnTo>
                    <a:pt x="1" y="204319"/>
                  </a:lnTo>
                  <a:lnTo>
                    <a:pt x="53988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5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P.O. Spec.</a:t>
              </a:r>
            </a:p>
          </p:txBody>
        </p:sp>
        <p:sp>
          <p:nvSpPr>
            <p:cNvPr id="18" name="자유형 17"/>
            <p:cNvSpPr/>
            <p:nvPr/>
          </p:nvSpPr>
          <p:spPr>
            <a:xfrm>
              <a:off x="4026558" y="1919174"/>
              <a:ext cx="939396" cy="1079766"/>
            </a:xfrm>
            <a:custGeom>
              <a:avLst/>
              <a:gdLst>
                <a:gd name="connsiteX0" fmla="*/ 0 w 1079766"/>
                <a:gd name="connsiteY0" fmla="*/ 469698 h 939396"/>
                <a:gd name="connsiteX1" fmla="*/ 234849 w 1079766"/>
                <a:gd name="connsiteY1" fmla="*/ 0 h 939396"/>
                <a:gd name="connsiteX2" fmla="*/ 844917 w 1079766"/>
                <a:gd name="connsiteY2" fmla="*/ 0 h 939396"/>
                <a:gd name="connsiteX3" fmla="*/ 1079766 w 1079766"/>
                <a:gd name="connsiteY3" fmla="*/ 469698 h 939396"/>
                <a:gd name="connsiteX4" fmla="*/ 844917 w 1079766"/>
                <a:gd name="connsiteY4" fmla="*/ 939396 h 939396"/>
                <a:gd name="connsiteX5" fmla="*/ 234849 w 1079766"/>
                <a:gd name="connsiteY5" fmla="*/ 939396 h 939396"/>
                <a:gd name="connsiteX6" fmla="*/ 0 w 1079766"/>
                <a:gd name="connsiteY6" fmla="*/ 469698 h 9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766" h="939396">
                  <a:moveTo>
                    <a:pt x="539883" y="0"/>
                  </a:moveTo>
                  <a:lnTo>
                    <a:pt x="1079765" y="204319"/>
                  </a:lnTo>
                  <a:lnTo>
                    <a:pt x="1079765" y="735077"/>
                  </a:lnTo>
                  <a:lnTo>
                    <a:pt x="539883" y="939396"/>
                  </a:lnTo>
                  <a:lnTo>
                    <a:pt x="1" y="735077"/>
                  </a:lnTo>
                  <a:lnTo>
                    <a:pt x="1" y="204319"/>
                  </a:lnTo>
                  <a:lnTo>
                    <a:pt x="53988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5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SDC</a:t>
              </a:r>
              <a:endParaRPr lang="ko-KR" altLang="en-US" sz="15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자유형 18"/>
            <p:cNvSpPr/>
            <p:nvPr/>
          </p:nvSpPr>
          <p:spPr>
            <a:xfrm>
              <a:off x="4531889" y="2835679"/>
              <a:ext cx="939396" cy="1079766"/>
            </a:xfrm>
            <a:custGeom>
              <a:avLst/>
              <a:gdLst>
                <a:gd name="connsiteX0" fmla="*/ 0 w 1079766"/>
                <a:gd name="connsiteY0" fmla="*/ 469698 h 939396"/>
                <a:gd name="connsiteX1" fmla="*/ 234849 w 1079766"/>
                <a:gd name="connsiteY1" fmla="*/ 0 h 939396"/>
                <a:gd name="connsiteX2" fmla="*/ 844917 w 1079766"/>
                <a:gd name="connsiteY2" fmla="*/ 0 h 939396"/>
                <a:gd name="connsiteX3" fmla="*/ 1079766 w 1079766"/>
                <a:gd name="connsiteY3" fmla="*/ 469698 h 939396"/>
                <a:gd name="connsiteX4" fmla="*/ 844917 w 1079766"/>
                <a:gd name="connsiteY4" fmla="*/ 939396 h 939396"/>
                <a:gd name="connsiteX5" fmla="*/ 234849 w 1079766"/>
                <a:gd name="connsiteY5" fmla="*/ 939396 h 939396"/>
                <a:gd name="connsiteX6" fmla="*/ 0 w 1079766"/>
                <a:gd name="connsiteY6" fmla="*/ 469698 h 9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766" h="939396">
                  <a:moveTo>
                    <a:pt x="539883" y="0"/>
                  </a:moveTo>
                  <a:lnTo>
                    <a:pt x="1079765" y="204319"/>
                  </a:lnTo>
                  <a:lnTo>
                    <a:pt x="1079765" y="735077"/>
                  </a:lnTo>
                  <a:lnTo>
                    <a:pt x="539883" y="939396"/>
                  </a:lnTo>
                  <a:lnTo>
                    <a:pt x="1" y="735077"/>
                  </a:lnTo>
                  <a:lnTo>
                    <a:pt x="1" y="204319"/>
                  </a:lnTo>
                  <a:lnTo>
                    <a:pt x="53988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5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C.P. Spec.</a:t>
              </a:r>
              <a:endParaRPr lang="ko-KR" altLang="en-US" sz="15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5546437" y="2835679"/>
              <a:ext cx="939396" cy="1079766"/>
            </a:xfrm>
            <a:custGeom>
              <a:avLst/>
              <a:gdLst>
                <a:gd name="connsiteX0" fmla="*/ 0 w 1079766"/>
                <a:gd name="connsiteY0" fmla="*/ 469698 h 939396"/>
                <a:gd name="connsiteX1" fmla="*/ 234849 w 1079766"/>
                <a:gd name="connsiteY1" fmla="*/ 0 h 939396"/>
                <a:gd name="connsiteX2" fmla="*/ 844917 w 1079766"/>
                <a:gd name="connsiteY2" fmla="*/ 0 h 939396"/>
                <a:gd name="connsiteX3" fmla="*/ 1079766 w 1079766"/>
                <a:gd name="connsiteY3" fmla="*/ 469698 h 939396"/>
                <a:gd name="connsiteX4" fmla="*/ 844917 w 1079766"/>
                <a:gd name="connsiteY4" fmla="*/ 939396 h 939396"/>
                <a:gd name="connsiteX5" fmla="*/ 234849 w 1079766"/>
                <a:gd name="connsiteY5" fmla="*/ 939396 h 939396"/>
                <a:gd name="connsiteX6" fmla="*/ 0 w 1079766"/>
                <a:gd name="connsiteY6" fmla="*/ 469698 h 9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766" h="939396">
                  <a:moveTo>
                    <a:pt x="539883" y="0"/>
                  </a:moveTo>
                  <a:lnTo>
                    <a:pt x="1079765" y="204319"/>
                  </a:lnTo>
                  <a:lnTo>
                    <a:pt x="1079765" y="735077"/>
                  </a:lnTo>
                  <a:lnTo>
                    <a:pt x="539883" y="939396"/>
                  </a:lnTo>
                  <a:lnTo>
                    <a:pt x="1" y="735077"/>
                  </a:lnTo>
                  <a:lnTo>
                    <a:pt x="1" y="204319"/>
                  </a:lnTo>
                  <a:lnTo>
                    <a:pt x="53988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29225" rIns="0" bIns="22922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Design </a:t>
              </a:r>
              <a:endParaRPr lang="en-US" altLang="ko-KR" sz="1400" b="1" dirty="0" smtClean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4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Spec.</a:t>
              </a:r>
              <a:endPara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자유형 20"/>
            <p:cNvSpPr/>
            <p:nvPr/>
          </p:nvSpPr>
          <p:spPr>
            <a:xfrm>
              <a:off x="6053320" y="1919174"/>
              <a:ext cx="939396" cy="1079766"/>
            </a:xfrm>
            <a:custGeom>
              <a:avLst/>
              <a:gdLst>
                <a:gd name="connsiteX0" fmla="*/ 0 w 1079766"/>
                <a:gd name="connsiteY0" fmla="*/ 469698 h 939396"/>
                <a:gd name="connsiteX1" fmla="*/ 234849 w 1079766"/>
                <a:gd name="connsiteY1" fmla="*/ 0 h 939396"/>
                <a:gd name="connsiteX2" fmla="*/ 844917 w 1079766"/>
                <a:gd name="connsiteY2" fmla="*/ 0 h 939396"/>
                <a:gd name="connsiteX3" fmla="*/ 1079766 w 1079766"/>
                <a:gd name="connsiteY3" fmla="*/ 469698 h 939396"/>
                <a:gd name="connsiteX4" fmla="*/ 844917 w 1079766"/>
                <a:gd name="connsiteY4" fmla="*/ 939396 h 939396"/>
                <a:gd name="connsiteX5" fmla="*/ 234849 w 1079766"/>
                <a:gd name="connsiteY5" fmla="*/ 939396 h 939396"/>
                <a:gd name="connsiteX6" fmla="*/ 0 w 1079766"/>
                <a:gd name="connsiteY6" fmla="*/ 469698 h 9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766" h="939396">
                  <a:moveTo>
                    <a:pt x="539883" y="0"/>
                  </a:moveTo>
                  <a:lnTo>
                    <a:pt x="1079765" y="204319"/>
                  </a:lnTo>
                  <a:lnTo>
                    <a:pt x="1079765" y="735077"/>
                  </a:lnTo>
                  <a:lnTo>
                    <a:pt x="539883" y="939396"/>
                  </a:lnTo>
                  <a:lnTo>
                    <a:pt x="1" y="735077"/>
                  </a:lnTo>
                  <a:lnTo>
                    <a:pt x="1" y="204319"/>
                  </a:lnTo>
                  <a:lnTo>
                    <a:pt x="53988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29225" rIns="0" bIns="22922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400" b="1" spc="-100" dirty="0">
                  <a:solidFill>
                    <a:schemeClr val="bg1"/>
                  </a:solidFill>
                  <a:latin typeface="Arial" panose="020B0604020202020204" pitchFamily="34" charset="0"/>
                </a:rPr>
                <a:t>Standard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400" b="1" spc="-1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Appendix</a:t>
              </a:r>
            </a:p>
          </p:txBody>
        </p:sp>
        <p:sp>
          <p:nvSpPr>
            <p:cNvPr id="22" name="자유형 21"/>
            <p:cNvSpPr/>
            <p:nvPr/>
          </p:nvSpPr>
          <p:spPr>
            <a:xfrm>
              <a:off x="6578583" y="2835679"/>
              <a:ext cx="939396" cy="1079766"/>
            </a:xfrm>
            <a:custGeom>
              <a:avLst/>
              <a:gdLst>
                <a:gd name="connsiteX0" fmla="*/ 0 w 1079766"/>
                <a:gd name="connsiteY0" fmla="*/ 469698 h 939396"/>
                <a:gd name="connsiteX1" fmla="*/ 234849 w 1079766"/>
                <a:gd name="connsiteY1" fmla="*/ 0 h 939396"/>
                <a:gd name="connsiteX2" fmla="*/ 844917 w 1079766"/>
                <a:gd name="connsiteY2" fmla="*/ 0 h 939396"/>
                <a:gd name="connsiteX3" fmla="*/ 1079766 w 1079766"/>
                <a:gd name="connsiteY3" fmla="*/ 469698 h 939396"/>
                <a:gd name="connsiteX4" fmla="*/ 844917 w 1079766"/>
                <a:gd name="connsiteY4" fmla="*/ 939396 h 939396"/>
                <a:gd name="connsiteX5" fmla="*/ 234849 w 1079766"/>
                <a:gd name="connsiteY5" fmla="*/ 939396 h 939396"/>
                <a:gd name="connsiteX6" fmla="*/ 0 w 1079766"/>
                <a:gd name="connsiteY6" fmla="*/ 469698 h 9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766" h="939396">
                  <a:moveTo>
                    <a:pt x="539883" y="0"/>
                  </a:moveTo>
                  <a:lnTo>
                    <a:pt x="1079765" y="204319"/>
                  </a:lnTo>
                  <a:lnTo>
                    <a:pt x="1079765" y="735077"/>
                  </a:lnTo>
                  <a:lnTo>
                    <a:pt x="539883" y="939396"/>
                  </a:lnTo>
                  <a:lnTo>
                    <a:pt x="1" y="735077"/>
                  </a:lnTo>
                  <a:lnTo>
                    <a:pt x="1" y="204319"/>
                  </a:lnTo>
                  <a:lnTo>
                    <a:pt x="53988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29225" rIns="0" bIns="22922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400" b="1" spc="-1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GDC</a:t>
              </a: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1417988" y="2055416"/>
            <a:ext cx="2459275" cy="1996271"/>
            <a:chOff x="948732" y="1661080"/>
            <a:chExt cx="2459275" cy="1996271"/>
          </a:xfrm>
        </p:grpSpPr>
        <p:sp>
          <p:nvSpPr>
            <p:cNvPr id="24" name="자유형 23"/>
            <p:cNvSpPr/>
            <p:nvPr/>
          </p:nvSpPr>
          <p:spPr>
            <a:xfrm>
              <a:off x="1963281" y="1661080"/>
              <a:ext cx="939396" cy="1079766"/>
            </a:xfrm>
            <a:custGeom>
              <a:avLst/>
              <a:gdLst>
                <a:gd name="connsiteX0" fmla="*/ 0 w 1079766"/>
                <a:gd name="connsiteY0" fmla="*/ 469698 h 939396"/>
                <a:gd name="connsiteX1" fmla="*/ 234849 w 1079766"/>
                <a:gd name="connsiteY1" fmla="*/ 0 h 939396"/>
                <a:gd name="connsiteX2" fmla="*/ 844917 w 1079766"/>
                <a:gd name="connsiteY2" fmla="*/ 0 h 939396"/>
                <a:gd name="connsiteX3" fmla="*/ 1079766 w 1079766"/>
                <a:gd name="connsiteY3" fmla="*/ 469698 h 939396"/>
                <a:gd name="connsiteX4" fmla="*/ 844917 w 1079766"/>
                <a:gd name="connsiteY4" fmla="*/ 939396 h 939396"/>
                <a:gd name="connsiteX5" fmla="*/ 234849 w 1079766"/>
                <a:gd name="connsiteY5" fmla="*/ 939396 h 939396"/>
                <a:gd name="connsiteX6" fmla="*/ 0 w 1079766"/>
                <a:gd name="connsiteY6" fmla="*/ 469698 h 9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766" h="939396">
                  <a:moveTo>
                    <a:pt x="539883" y="0"/>
                  </a:moveTo>
                  <a:lnTo>
                    <a:pt x="1079765" y="204319"/>
                  </a:lnTo>
                  <a:lnTo>
                    <a:pt x="1079765" y="735077"/>
                  </a:lnTo>
                  <a:lnTo>
                    <a:pt x="539883" y="939396"/>
                  </a:lnTo>
                  <a:lnTo>
                    <a:pt x="1" y="735077"/>
                  </a:lnTo>
                  <a:lnTo>
                    <a:pt x="1" y="204319"/>
                  </a:lnTo>
                  <a:lnTo>
                    <a:pt x="53988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5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P.O. </a:t>
              </a:r>
              <a:r>
                <a:rPr lang="en-US" altLang="ko-KR" sz="15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Spec.</a:t>
              </a:r>
              <a:endParaRPr lang="en-US" altLang="ko-KR" sz="15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자유형 24"/>
            <p:cNvSpPr/>
            <p:nvPr/>
          </p:nvSpPr>
          <p:spPr>
            <a:xfrm>
              <a:off x="948732" y="1661080"/>
              <a:ext cx="939396" cy="1079766"/>
            </a:xfrm>
            <a:custGeom>
              <a:avLst/>
              <a:gdLst>
                <a:gd name="connsiteX0" fmla="*/ 0 w 1079766"/>
                <a:gd name="connsiteY0" fmla="*/ 469698 h 939396"/>
                <a:gd name="connsiteX1" fmla="*/ 234849 w 1079766"/>
                <a:gd name="connsiteY1" fmla="*/ 0 h 939396"/>
                <a:gd name="connsiteX2" fmla="*/ 844917 w 1079766"/>
                <a:gd name="connsiteY2" fmla="*/ 0 h 939396"/>
                <a:gd name="connsiteX3" fmla="*/ 1079766 w 1079766"/>
                <a:gd name="connsiteY3" fmla="*/ 469698 h 939396"/>
                <a:gd name="connsiteX4" fmla="*/ 844917 w 1079766"/>
                <a:gd name="connsiteY4" fmla="*/ 939396 h 939396"/>
                <a:gd name="connsiteX5" fmla="*/ 234849 w 1079766"/>
                <a:gd name="connsiteY5" fmla="*/ 939396 h 939396"/>
                <a:gd name="connsiteX6" fmla="*/ 0 w 1079766"/>
                <a:gd name="connsiteY6" fmla="*/ 469698 h 9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766" h="939396">
                  <a:moveTo>
                    <a:pt x="539883" y="0"/>
                  </a:moveTo>
                  <a:lnTo>
                    <a:pt x="1079765" y="204319"/>
                  </a:lnTo>
                  <a:lnTo>
                    <a:pt x="1079765" y="735077"/>
                  </a:lnTo>
                  <a:lnTo>
                    <a:pt x="539883" y="939396"/>
                  </a:lnTo>
                  <a:lnTo>
                    <a:pt x="1" y="735077"/>
                  </a:lnTo>
                  <a:lnTo>
                    <a:pt x="1" y="204319"/>
                  </a:lnTo>
                  <a:lnTo>
                    <a:pt x="53988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5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SDC</a:t>
              </a:r>
              <a:endParaRPr lang="ko-KR" altLang="en-US" sz="15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자유형 25"/>
            <p:cNvSpPr/>
            <p:nvPr/>
          </p:nvSpPr>
          <p:spPr>
            <a:xfrm>
              <a:off x="1454063" y="2577585"/>
              <a:ext cx="939396" cy="1079766"/>
            </a:xfrm>
            <a:custGeom>
              <a:avLst/>
              <a:gdLst>
                <a:gd name="connsiteX0" fmla="*/ 0 w 1079766"/>
                <a:gd name="connsiteY0" fmla="*/ 469698 h 939396"/>
                <a:gd name="connsiteX1" fmla="*/ 234849 w 1079766"/>
                <a:gd name="connsiteY1" fmla="*/ 0 h 939396"/>
                <a:gd name="connsiteX2" fmla="*/ 844917 w 1079766"/>
                <a:gd name="connsiteY2" fmla="*/ 0 h 939396"/>
                <a:gd name="connsiteX3" fmla="*/ 1079766 w 1079766"/>
                <a:gd name="connsiteY3" fmla="*/ 469698 h 939396"/>
                <a:gd name="connsiteX4" fmla="*/ 844917 w 1079766"/>
                <a:gd name="connsiteY4" fmla="*/ 939396 h 939396"/>
                <a:gd name="connsiteX5" fmla="*/ 234849 w 1079766"/>
                <a:gd name="connsiteY5" fmla="*/ 939396 h 939396"/>
                <a:gd name="connsiteX6" fmla="*/ 0 w 1079766"/>
                <a:gd name="connsiteY6" fmla="*/ 469698 h 9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766" h="939396">
                  <a:moveTo>
                    <a:pt x="539883" y="0"/>
                  </a:moveTo>
                  <a:lnTo>
                    <a:pt x="1079765" y="204319"/>
                  </a:lnTo>
                  <a:lnTo>
                    <a:pt x="1079765" y="735077"/>
                  </a:lnTo>
                  <a:lnTo>
                    <a:pt x="539883" y="939396"/>
                  </a:lnTo>
                  <a:lnTo>
                    <a:pt x="1" y="735077"/>
                  </a:lnTo>
                  <a:lnTo>
                    <a:pt x="1" y="204319"/>
                  </a:lnTo>
                  <a:lnTo>
                    <a:pt x="53988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5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C.P. Spec.</a:t>
              </a:r>
              <a:endParaRPr lang="ko-KR" altLang="en-US" sz="15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자유형 26"/>
            <p:cNvSpPr/>
            <p:nvPr/>
          </p:nvSpPr>
          <p:spPr>
            <a:xfrm>
              <a:off x="2468611" y="2577585"/>
              <a:ext cx="939396" cy="1079766"/>
            </a:xfrm>
            <a:custGeom>
              <a:avLst/>
              <a:gdLst>
                <a:gd name="connsiteX0" fmla="*/ 0 w 1079766"/>
                <a:gd name="connsiteY0" fmla="*/ 469698 h 939396"/>
                <a:gd name="connsiteX1" fmla="*/ 234849 w 1079766"/>
                <a:gd name="connsiteY1" fmla="*/ 0 h 939396"/>
                <a:gd name="connsiteX2" fmla="*/ 844917 w 1079766"/>
                <a:gd name="connsiteY2" fmla="*/ 0 h 939396"/>
                <a:gd name="connsiteX3" fmla="*/ 1079766 w 1079766"/>
                <a:gd name="connsiteY3" fmla="*/ 469698 h 939396"/>
                <a:gd name="connsiteX4" fmla="*/ 844917 w 1079766"/>
                <a:gd name="connsiteY4" fmla="*/ 939396 h 939396"/>
                <a:gd name="connsiteX5" fmla="*/ 234849 w 1079766"/>
                <a:gd name="connsiteY5" fmla="*/ 939396 h 939396"/>
                <a:gd name="connsiteX6" fmla="*/ 0 w 1079766"/>
                <a:gd name="connsiteY6" fmla="*/ 469698 h 9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766" h="939396">
                  <a:moveTo>
                    <a:pt x="539883" y="0"/>
                  </a:moveTo>
                  <a:lnTo>
                    <a:pt x="1079765" y="204319"/>
                  </a:lnTo>
                  <a:lnTo>
                    <a:pt x="1079765" y="735077"/>
                  </a:lnTo>
                  <a:lnTo>
                    <a:pt x="539883" y="939396"/>
                  </a:lnTo>
                  <a:lnTo>
                    <a:pt x="1" y="735077"/>
                  </a:lnTo>
                  <a:lnTo>
                    <a:pt x="1" y="204319"/>
                  </a:lnTo>
                  <a:lnTo>
                    <a:pt x="53988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500" b="1" kern="12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Design Spec.</a:t>
              </a:r>
            </a:p>
          </p:txBody>
        </p:sp>
      </p:grpSp>
      <p:sp>
        <p:nvSpPr>
          <p:cNvPr id="30" name="순서도: 대체 처리 29"/>
          <p:cNvSpPr/>
          <p:nvPr/>
        </p:nvSpPr>
        <p:spPr>
          <a:xfrm>
            <a:off x="750627" y="1634023"/>
            <a:ext cx="3793997" cy="36327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5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SUN </a:t>
            </a:r>
            <a:r>
              <a:rPr lang="en-US" altLang="ko-KR" sz="1500" b="1" dirty="0">
                <a:solidFill>
                  <a:schemeClr val="tx1"/>
                </a:solidFill>
                <a:latin typeface="Arial" panose="020B0604020202020204" pitchFamily="34" charset="0"/>
              </a:rPr>
              <a:t>3&amp;4</a:t>
            </a:r>
          </a:p>
        </p:txBody>
      </p:sp>
      <p:sp>
        <p:nvSpPr>
          <p:cNvPr id="31" name="줄무늬가 있는 오른쪽 화살표 30"/>
          <p:cNvSpPr/>
          <p:nvPr/>
        </p:nvSpPr>
        <p:spPr>
          <a:xfrm>
            <a:off x="4627569" y="2115027"/>
            <a:ext cx="991997" cy="4500298"/>
          </a:xfrm>
          <a:prstGeom prst="stripedRightArrow">
            <a:avLst>
              <a:gd name="adj1" fmla="val 70432"/>
              <a:gd name="adj2" fmla="val 2974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" name="순서도: 대체 처리 31"/>
          <p:cNvSpPr/>
          <p:nvPr/>
        </p:nvSpPr>
        <p:spPr>
          <a:xfrm>
            <a:off x="5705900" y="1634024"/>
            <a:ext cx="3807432" cy="363276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29225" rIns="0" bIns="229222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500" b="1" spc="-100" dirty="0">
                <a:solidFill>
                  <a:schemeClr val="bg1"/>
                </a:solidFill>
                <a:latin typeface="Arial" panose="020B0604020202020204" pitchFamily="34" charset="0"/>
              </a:rPr>
              <a:t>SHN 3&amp;4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786630" y="4047234"/>
            <a:ext cx="3786614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en-US" altLang="ko-KR" sz="10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SSCs pertaining to 61 Systems, Structures, Special Topic</a:t>
            </a:r>
            <a:endParaRPr lang="en-US" altLang="ko-KR" sz="1050" dirty="0"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733595" y="4047234"/>
            <a:ext cx="3477234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en-US" altLang="ko-KR" sz="10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Entire significant A/E documents without limitation</a:t>
            </a:r>
            <a:endParaRPr lang="en-US" altLang="ko-KR" sz="1050" dirty="0"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80876"/>
              </p:ext>
            </p:extLst>
          </p:nvPr>
        </p:nvGraphicFramePr>
        <p:xfrm>
          <a:off x="5737177" y="4420765"/>
          <a:ext cx="374487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439">
                  <a:extLst>
                    <a:ext uri="{9D8B030D-6E8A-4147-A177-3AD203B41FA5}">
                      <a16:colId xmlns:a16="http://schemas.microsoft.com/office/drawing/2014/main" val="1403028466"/>
                    </a:ext>
                  </a:extLst>
                </a:gridCol>
                <a:gridCol w="1872439">
                  <a:extLst>
                    <a:ext uri="{9D8B030D-6E8A-4147-A177-3AD203B41FA5}">
                      <a16:colId xmlns:a16="http://schemas.microsoft.com/office/drawing/2014/main" val="1210044082"/>
                    </a:ext>
                  </a:extLst>
                </a:gridCol>
              </a:tblGrid>
              <a:tr h="2623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</a:rPr>
                        <a:t>Category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</a:rPr>
                        <a:t>Amount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27435"/>
                  </a:ext>
                </a:extLst>
              </a:tr>
              <a:tr h="2623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</a:rPr>
                        <a:t>P.O.</a:t>
                      </a:r>
                      <a:r>
                        <a:rPr lang="en-US" altLang="ko-KR" sz="1200" baseline="0" dirty="0" smtClean="0"/>
                        <a:t> Spec.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rPr>
                        <a:t>184 (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</a:rPr>
                        <a:t>+81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rPr>
                        <a:t>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742026"/>
                  </a:ext>
                </a:extLst>
              </a:tr>
              <a:tr h="262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Arial" panose="020B0604020202020204" pitchFamily="34" charset="0"/>
                        </a:rPr>
                        <a:t>C.P.</a:t>
                      </a:r>
                      <a:r>
                        <a:rPr lang="en-US" altLang="ko-KR" sz="1200" baseline="0" dirty="0" smtClean="0"/>
                        <a:t> Spec.</a:t>
                      </a:r>
                      <a:endParaRPr lang="ko-KR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21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rPr>
                        <a:t> (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</a:rPr>
                        <a:t>+9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rPr>
                        <a:t>)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580498"/>
                  </a:ext>
                </a:extLst>
              </a:tr>
              <a:tr h="2623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</a:rPr>
                        <a:t>SDC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108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rPr>
                        <a:t> (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</a:rPr>
                        <a:t>+60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rPr>
                        <a:t>)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487906"/>
                  </a:ext>
                </a:extLst>
              </a:tr>
              <a:tr h="262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latin typeface="Arial" panose="020B0604020202020204" pitchFamily="34" charset="0"/>
                        </a:rPr>
                        <a:t>Design</a:t>
                      </a:r>
                      <a:r>
                        <a:rPr lang="en-US" altLang="ko-KR" sz="1200" b="0" baseline="0" dirty="0" smtClean="0"/>
                        <a:t> Spec.</a:t>
                      </a:r>
                      <a:endParaRPr lang="ko-KR" altLang="en-US" sz="12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6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rPr>
                        <a:t> (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</a:rPr>
                        <a:t>+5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rPr>
                        <a:t>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403014"/>
                  </a:ext>
                </a:extLst>
              </a:tr>
              <a:tr h="262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latin typeface="Arial" panose="020B0604020202020204" pitchFamily="34" charset="0"/>
                        </a:rPr>
                        <a:t>Standard</a:t>
                      </a:r>
                      <a:r>
                        <a:rPr lang="en-US" altLang="ko-KR" sz="1200" b="0" baseline="0" dirty="0" smtClean="0"/>
                        <a:t> Appendix</a:t>
                      </a:r>
                      <a:endParaRPr lang="ko-KR" altLang="en-US" sz="12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24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rPr>
                        <a:t> (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</a:rPr>
                        <a:t>+24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rPr>
                        <a:t>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739423"/>
                  </a:ext>
                </a:extLst>
              </a:tr>
              <a:tr h="262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latin typeface="Arial" panose="020B0604020202020204" pitchFamily="34" charset="0"/>
                        </a:rPr>
                        <a:t>General</a:t>
                      </a:r>
                      <a:r>
                        <a:rPr lang="en-US" altLang="ko-KR" sz="1200" b="0" baseline="0" dirty="0" smtClean="0"/>
                        <a:t> Design Criteria</a:t>
                      </a:r>
                      <a:endParaRPr lang="ko-KR" altLang="en-US" sz="12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13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rPr>
                        <a:t> (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</a:rPr>
                        <a:t>+13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rPr>
                        <a:t>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854266"/>
                  </a:ext>
                </a:extLst>
              </a:tr>
              <a:tr h="262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Arial" panose="020B0604020202020204" pitchFamily="34" charset="0"/>
                        </a:rPr>
                        <a:t>Total</a:t>
                      </a:r>
                      <a:endParaRPr lang="ko-KR" altLang="en-US" sz="1200" dirty="0" smtClean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356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rPr>
                        <a:t> (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</a:rPr>
                        <a:t>+192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rPr>
                        <a:t>)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724464"/>
                  </a:ext>
                </a:extLst>
              </a:tr>
            </a:tbl>
          </a:graphicData>
        </a:graphic>
      </p:graphicFrame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389451"/>
              </p:ext>
            </p:extLst>
          </p:nvPr>
        </p:nvGraphicFramePr>
        <p:xfrm>
          <a:off x="786627" y="4420765"/>
          <a:ext cx="372199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998">
                  <a:extLst>
                    <a:ext uri="{9D8B030D-6E8A-4147-A177-3AD203B41FA5}">
                      <a16:colId xmlns:a16="http://schemas.microsoft.com/office/drawing/2014/main" val="1403028466"/>
                    </a:ext>
                  </a:extLst>
                </a:gridCol>
                <a:gridCol w="1860998">
                  <a:extLst>
                    <a:ext uri="{9D8B030D-6E8A-4147-A177-3AD203B41FA5}">
                      <a16:colId xmlns:a16="http://schemas.microsoft.com/office/drawing/2014/main" val="1210044082"/>
                    </a:ext>
                  </a:extLst>
                </a:gridCol>
              </a:tblGrid>
              <a:tr h="2623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Category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Amount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27435"/>
                  </a:ext>
                </a:extLst>
              </a:tr>
              <a:tr h="2623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</a:rPr>
                        <a:t>P.O.</a:t>
                      </a:r>
                      <a:r>
                        <a:rPr lang="en-US" altLang="ko-KR" sz="1200" baseline="0" dirty="0" smtClean="0"/>
                        <a:t> Spec.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</a:rPr>
                        <a:t>103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742026"/>
                  </a:ext>
                </a:extLst>
              </a:tr>
              <a:tr h="262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Arial" panose="020B0604020202020204" pitchFamily="34" charset="0"/>
                        </a:rPr>
                        <a:t>C.P.</a:t>
                      </a:r>
                      <a:r>
                        <a:rPr lang="en-US" altLang="ko-KR" sz="1200" baseline="0" dirty="0" smtClean="0"/>
                        <a:t> Spec.</a:t>
                      </a:r>
                      <a:endParaRPr lang="ko-KR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</a:rPr>
                        <a:t>12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580498"/>
                  </a:ext>
                </a:extLst>
              </a:tr>
              <a:tr h="2623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</a:rPr>
                        <a:t>SDC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</a:rPr>
                        <a:t>48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962938"/>
                  </a:ext>
                </a:extLst>
              </a:tr>
              <a:tr h="262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Arial" panose="020B0604020202020204" pitchFamily="34" charset="0"/>
                        </a:rPr>
                        <a:t>Design</a:t>
                      </a:r>
                      <a:r>
                        <a:rPr lang="en-US" altLang="ko-KR" sz="1200" baseline="0" dirty="0" smtClean="0"/>
                        <a:t> Spec.</a:t>
                      </a:r>
                      <a:endParaRPr lang="ko-KR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</a:rPr>
                        <a:t>1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403014"/>
                  </a:ext>
                </a:extLst>
              </a:tr>
              <a:tr h="262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Arial" panose="020B0604020202020204" pitchFamily="34" charset="0"/>
                        </a:rPr>
                        <a:t>Total</a:t>
                      </a:r>
                      <a:endParaRPr lang="ko-KR" altLang="en-US" sz="1200" dirty="0" smtClean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</a:rPr>
                        <a:t>164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928048"/>
                  </a:ext>
                </a:extLst>
              </a:tr>
            </a:tbl>
          </a:graphicData>
        </a:graphic>
      </p:graphicFrame>
      <p:sp>
        <p:nvSpPr>
          <p:cNvPr id="37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443104" y="1008856"/>
            <a:ext cx="9140167" cy="5650736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ko-KR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100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38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249043" y="862894"/>
            <a:ext cx="4739335" cy="299572"/>
          </a:xfrm>
          <a:prstGeom prst="round2SameRect">
            <a:avLst>
              <a:gd name="adj1" fmla="val 13698"/>
              <a:gd name="adj2" fmla="val 9881"/>
            </a:avLst>
          </a:prstGeom>
          <a:solidFill>
            <a:schemeClr val="accent1">
              <a:lumMod val="75000"/>
            </a:schemeClr>
          </a:solidFill>
          <a:ln w="889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Arial" panose="020B0604020202020204" pitchFamily="34" charset="0"/>
                <a:ea typeface="arial" panose="02030600000101010101" pitchFamily="18" charset="-127"/>
              </a:rPr>
              <a:t>Input Scope of Design Requirement</a:t>
            </a:r>
            <a:endParaRPr lang="ko-KR" altLang="en-US" sz="2000" b="1" dirty="0"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940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7A112FFA-2159-4EFB-A700-6DEAD28150CB}"/>
              </a:ext>
            </a:extLst>
          </p:cNvPr>
          <p:cNvCxnSpPr>
            <a:cxnSpLocks/>
          </p:cNvCxnSpPr>
          <p:nvPr/>
        </p:nvCxnSpPr>
        <p:spPr>
          <a:xfrm>
            <a:off x="649776" y="159234"/>
            <a:ext cx="0" cy="431109"/>
          </a:xfrm>
          <a:prstGeom prst="line">
            <a:avLst/>
          </a:prstGeom>
          <a:ln w="1905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733395" y="38395"/>
            <a:ext cx="9006597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defTabSz="457200" fontAlgn="base" latinLnBrk="0">
              <a:defRPr/>
            </a:pPr>
            <a:r>
              <a:rPr lang="en-US" altLang="ko-KR" sz="3600" spc="-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Changes for Improvement</a:t>
            </a:r>
          </a:p>
        </p:txBody>
      </p: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02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14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367990" y="1017059"/>
            <a:ext cx="9288966" cy="5616653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ko-KR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100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21" name="순서도: 대체 처리 20"/>
          <p:cNvSpPr/>
          <p:nvPr/>
        </p:nvSpPr>
        <p:spPr>
          <a:xfrm>
            <a:off x="417310" y="1613529"/>
            <a:ext cx="4292262" cy="36327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5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SUN </a:t>
            </a:r>
            <a:r>
              <a:rPr lang="en-US" altLang="ko-KR" sz="1500" b="1" dirty="0">
                <a:solidFill>
                  <a:schemeClr val="tx1"/>
                </a:solidFill>
                <a:latin typeface="Arial" panose="020B0604020202020204" pitchFamily="34" charset="0"/>
              </a:rPr>
              <a:t>3&amp;4</a:t>
            </a:r>
          </a:p>
        </p:txBody>
      </p:sp>
      <p:sp>
        <p:nvSpPr>
          <p:cNvPr id="22" name="순서도: 대체 처리 21"/>
          <p:cNvSpPr/>
          <p:nvPr/>
        </p:nvSpPr>
        <p:spPr>
          <a:xfrm>
            <a:off x="5067177" y="1129359"/>
            <a:ext cx="4555110" cy="363276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29225" rIns="0" bIns="229222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500" b="1" spc="-100" dirty="0">
                <a:solidFill>
                  <a:schemeClr val="bg1"/>
                </a:solidFill>
                <a:latin typeface="Arial" panose="020B0604020202020204" pitchFamily="34" charset="0"/>
              </a:rPr>
              <a:t>SHN 3&amp;4</a:t>
            </a:r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26510"/>
              </p:ext>
            </p:extLst>
          </p:nvPr>
        </p:nvGraphicFramePr>
        <p:xfrm>
          <a:off x="417310" y="2019755"/>
          <a:ext cx="4292263" cy="4564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616">
                  <a:extLst>
                    <a:ext uri="{9D8B030D-6E8A-4147-A177-3AD203B41FA5}">
                      <a16:colId xmlns:a16="http://schemas.microsoft.com/office/drawing/2014/main" val="4157801818"/>
                    </a:ext>
                  </a:extLst>
                </a:gridCol>
                <a:gridCol w="2587924">
                  <a:extLst>
                    <a:ext uri="{9D8B030D-6E8A-4147-A177-3AD203B41FA5}">
                      <a16:colId xmlns:a16="http://schemas.microsoft.com/office/drawing/2014/main" val="2011322762"/>
                    </a:ext>
                  </a:extLst>
                </a:gridCol>
                <a:gridCol w="938723">
                  <a:extLst>
                    <a:ext uri="{9D8B030D-6E8A-4147-A177-3AD203B41FA5}">
                      <a16:colId xmlns:a16="http://schemas.microsoft.com/office/drawing/2014/main" val="1383990292"/>
                    </a:ext>
                  </a:extLst>
                </a:gridCol>
              </a:tblGrid>
              <a:tr h="2535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lt"/>
                        </a:rPr>
                        <a:t>Doc.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Scope of</a:t>
                      </a:r>
                      <a:r>
                        <a:rPr lang="en-US" altLang="ko-KR" sz="105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 Input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584041"/>
                  </a:ext>
                </a:extLst>
              </a:tr>
              <a:tr h="2502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+mn-lt"/>
                        </a:rPr>
                        <a:t>FSAR</a:t>
                      </a:r>
                      <a:endParaRPr lang="ko-KR" altLang="en-US" sz="105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dirty="0" smtClean="0">
                          <a:latin typeface="+mn-lt"/>
                        </a:rPr>
                        <a:t>1.0 Introduction and General Description</a:t>
                      </a:r>
                    </a:p>
                    <a:p>
                      <a:pPr algn="l" latinLnBrk="1"/>
                      <a:r>
                        <a:rPr lang="en-US" altLang="ko-KR" sz="1050" dirty="0" smtClean="0">
                          <a:latin typeface="+mn-lt"/>
                        </a:rPr>
                        <a:t>2.0 Site Characteristics </a:t>
                      </a:r>
                    </a:p>
                    <a:p>
                      <a:pPr algn="l" latinLnBrk="1"/>
                      <a:r>
                        <a:rPr lang="en-US" altLang="ko-KR" sz="1050" dirty="0" smtClean="0">
                          <a:latin typeface="+mn-lt"/>
                        </a:rPr>
                        <a:t>3.0 Design of Structures, Components, Equipment and Systems </a:t>
                      </a:r>
                    </a:p>
                    <a:p>
                      <a:pPr algn="l" latinLnBrk="1"/>
                      <a:r>
                        <a:rPr lang="en-US" altLang="ko-KR" sz="1050" dirty="0" smtClean="0">
                          <a:latin typeface="+mn-lt"/>
                        </a:rPr>
                        <a:t>5.0 Reactor Coolant System </a:t>
                      </a:r>
                    </a:p>
                    <a:p>
                      <a:pPr algn="l" latinLnBrk="1"/>
                      <a:r>
                        <a:rPr lang="en-US" altLang="ko-KR" sz="1050" dirty="0" smtClean="0">
                          <a:latin typeface="+mn-lt"/>
                        </a:rPr>
                        <a:t>6.0 Engineering Safety Feature</a:t>
                      </a:r>
                    </a:p>
                    <a:p>
                      <a:pPr algn="l" latinLnBrk="1"/>
                      <a:r>
                        <a:rPr lang="en-US" altLang="ko-KR" sz="1050" dirty="0" smtClean="0">
                          <a:latin typeface="+mn-lt"/>
                        </a:rPr>
                        <a:t>7.0 Instrumentation and Control </a:t>
                      </a:r>
                    </a:p>
                    <a:p>
                      <a:pPr algn="l" latinLnBrk="1"/>
                      <a:r>
                        <a:rPr lang="en-US" altLang="ko-KR" sz="1050" dirty="0" smtClean="0">
                          <a:latin typeface="+mn-lt"/>
                        </a:rPr>
                        <a:t>8.0 Power System </a:t>
                      </a:r>
                    </a:p>
                    <a:p>
                      <a:pPr algn="l" latinLnBrk="1"/>
                      <a:r>
                        <a:rPr lang="en-US" altLang="ko-KR" sz="1050" dirty="0" smtClean="0">
                          <a:latin typeface="+mn-lt"/>
                        </a:rPr>
                        <a:t>9.0 Auxiliary Systems </a:t>
                      </a:r>
                    </a:p>
                    <a:p>
                      <a:pPr algn="l" latinLnBrk="1"/>
                      <a:r>
                        <a:rPr lang="en-US" altLang="ko-KR" sz="1050" dirty="0" smtClean="0">
                          <a:latin typeface="+mn-lt"/>
                        </a:rPr>
                        <a:t>10.0 Steam and Power Conversion Sys.</a:t>
                      </a:r>
                    </a:p>
                    <a:p>
                      <a:pPr algn="l" latinLnBrk="1"/>
                      <a:r>
                        <a:rPr lang="en-US" altLang="ko-KR" sz="1050" dirty="0" smtClean="0">
                          <a:latin typeface="+mn-lt"/>
                        </a:rPr>
                        <a:t>11.0 Radioactive Waste Management </a:t>
                      </a:r>
                    </a:p>
                    <a:p>
                      <a:pPr algn="l" latinLnBrk="1"/>
                      <a:r>
                        <a:rPr lang="en-US" altLang="ko-KR" sz="1050" dirty="0" smtClean="0">
                          <a:latin typeface="+mn-lt"/>
                        </a:rPr>
                        <a:t>12.0 Radiation Protection </a:t>
                      </a:r>
                    </a:p>
                    <a:p>
                      <a:pPr algn="l" latinLnBrk="1"/>
                      <a:r>
                        <a:rPr lang="en-US" altLang="ko-KR" sz="1050" dirty="0" smtClean="0">
                          <a:latin typeface="+mn-lt"/>
                        </a:rPr>
                        <a:t>15.0 Accident Analysis </a:t>
                      </a:r>
                    </a:p>
                    <a:p>
                      <a:pPr algn="l" latinLnBrk="1"/>
                      <a:r>
                        <a:rPr lang="en-US" altLang="ko-KR" sz="1050" dirty="0" smtClean="0">
                          <a:latin typeface="+mn-lt"/>
                        </a:rPr>
                        <a:t>16.0 Technical Guidelines </a:t>
                      </a:r>
                    </a:p>
                    <a:p>
                      <a:pPr algn="l" latinLnBrk="1"/>
                      <a:r>
                        <a:rPr lang="en-US" altLang="ko-KR" sz="1050" dirty="0" smtClean="0">
                          <a:latin typeface="+mn-lt"/>
                        </a:rPr>
                        <a:t>18.0 Human Factors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Only register paragraphs that need to be related with requirements in the database. (A/E scope FSAR)</a:t>
                      </a:r>
                      <a:endParaRPr lang="ko-KR" altLang="en-US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/>
                </a:tc>
                <a:extLst>
                  <a:ext uri="{0D108BD9-81ED-4DB2-BD59-A6C34878D82A}">
                    <a16:rowId xmlns:a16="http://schemas.microsoft.com/office/drawing/2014/main" val="2400771755"/>
                  </a:ext>
                </a:extLst>
              </a:tr>
              <a:tr h="276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+mn-lt"/>
                        </a:rPr>
                        <a:t>TPG</a:t>
                      </a:r>
                      <a:endParaRPr lang="ko-KR" altLang="en-US" sz="1050" dirty="0" smtClean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050" dirty="0" smtClean="0">
                          <a:latin typeface="+mn-lt"/>
                        </a:rPr>
                        <a:t>2.0 Acceptance Criteria</a:t>
                      </a:r>
                      <a:endParaRPr lang="ko-KR" altLang="en-US" sz="105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469195"/>
                  </a:ext>
                </a:extLst>
              </a:tr>
              <a:tr h="3457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+mn-lt"/>
                        </a:rPr>
                        <a:t>Cal.</a:t>
                      </a:r>
                      <a:endParaRPr lang="en-US" altLang="ko-KR" sz="1050" baseline="0" dirty="0" smtClean="0"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aseline="0" dirty="0" smtClean="0">
                          <a:latin typeface="+mn-lt"/>
                        </a:rPr>
                        <a:t>Summary</a:t>
                      </a:r>
                      <a:endParaRPr lang="ko-KR" altLang="en-US" sz="1050" dirty="0" smtClean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050" dirty="0" smtClean="0">
                          <a:latin typeface="+mn-lt"/>
                        </a:rPr>
                        <a:t>Plant Operational Information Values</a:t>
                      </a:r>
                      <a:endParaRPr lang="ko-KR" altLang="en-US" sz="105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598547"/>
                  </a:ext>
                </a:extLst>
              </a:tr>
              <a:tr h="4596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lt"/>
                        </a:rPr>
                        <a:t>A/E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Design Doc.</a:t>
                      </a:r>
                      <a:endParaRPr lang="ko-KR" altLang="en-US" sz="105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Not</a:t>
                      </a:r>
                      <a:r>
                        <a:rPr lang="en-US" altLang="ko-KR" sz="105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included 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570222"/>
                  </a:ext>
                </a:extLst>
              </a:tr>
              <a:tr h="4899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Supplier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Design Doc.</a:t>
                      </a:r>
                      <a:endParaRPr lang="ko-KR" altLang="en-US" sz="1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Not</a:t>
                      </a:r>
                      <a:r>
                        <a:rPr lang="en-US" altLang="ko-KR" sz="105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included </a:t>
                      </a:r>
                      <a:endParaRPr lang="ko-KR" altLang="en-US" sz="105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63938"/>
                  </a:ext>
                </a:extLst>
              </a:tr>
            </a:tbl>
          </a:graphicData>
        </a:graphic>
      </p:graphicFrame>
      <p:sp>
        <p:nvSpPr>
          <p:cNvPr id="24" name="줄무늬가 있는 오른쪽 화살표 23"/>
          <p:cNvSpPr/>
          <p:nvPr/>
        </p:nvSpPr>
        <p:spPr>
          <a:xfrm>
            <a:off x="4738855" y="2019755"/>
            <a:ext cx="306354" cy="4551777"/>
          </a:xfrm>
          <a:prstGeom prst="stripedRightArrow">
            <a:avLst>
              <a:gd name="adj1" fmla="val 70432"/>
              <a:gd name="adj2" fmla="val 60119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131007"/>
              </p:ext>
            </p:extLst>
          </p:nvPr>
        </p:nvGraphicFramePr>
        <p:xfrm>
          <a:off x="5067176" y="1535587"/>
          <a:ext cx="4555111" cy="4852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598">
                  <a:extLst>
                    <a:ext uri="{9D8B030D-6E8A-4147-A177-3AD203B41FA5}">
                      <a16:colId xmlns:a16="http://schemas.microsoft.com/office/drawing/2014/main" val="4157801818"/>
                    </a:ext>
                  </a:extLst>
                </a:gridCol>
                <a:gridCol w="2393834">
                  <a:extLst>
                    <a:ext uri="{9D8B030D-6E8A-4147-A177-3AD203B41FA5}">
                      <a16:colId xmlns:a16="http://schemas.microsoft.com/office/drawing/2014/main" val="2011322762"/>
                    </a:ext>
                  </a:extLst>
                </a:gridCol>
                <a:gridCol w="1367679">
                  <a:extLst>
                    <a:ext uri="{9D8B030D-6E8A-4147-A177-3AD203B41FA5}">
                      <a16:colId xmlns:a16="http://schemas.microsoft.com/office/drawing/2014/main" val="662885259"/>
                    </a:ext>
                  </a:extLst>
                </a:gridCol>
              </a:tblGrid>
              <a:tr h="246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Arial" panose="020B0604020202020204" pitchFamily="34" charset="0"/>
                        </a:rPr>
                        <a:t>Doc</a:t>
                      </a:r>
                      <a:endParaRPr lang="ko-KR" altLang="en-US" sz="105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Arial" panose="020B0604020202020204" pitchFamily="34" charset="0"/>
                        </a:rPr>
                        <a:t>Scope of Input</a:t>
                      </a:r>
                      <a:endParaRPr lang="ko-KR" altLang="en-US" sz="105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584041"/>
                  </a:ext>
                </a:extLst>
              </a:tr>
              <a:tr h="2461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FSAR</a:t>
                      </a:r>
                      <a:endParaRPr lang="ko-KR" altLang="en-US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spc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FSAR chapters/sections are the </a:t>
                      </a:r>
                      <a:r>
                        <a:rPr lang="en-US" altLang="ko-KR" sz="1000" spc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same as SUN 3&amp;4</a:t>
                      </a:r>
                      <a:r>
                        <a:rPr lang="en-US" altLang="ko-KR" sz="1000" spc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, but DB registration is only for KEPCO E&amp;C's contributions.</a:t>
                      </a:r>
                      <a:endParaRPr lang="ko-KR" altLang="en-US" sz="1000" spc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771755"/>
                  </a:ext>
                </a:extLst>
              </a:tr>
              <a:tr h="2461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TPG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Same as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</a:rPr>
                        <a:t> SUN 3&amp;4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469195"/>
                  </a:ext>
                </a:extLst>
              </a:tr>
              <a:tr h="5218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Cal.</a:t>
                      </a:r>
                      <a:endParaRPr lang="en-US" altLang="ko-KR" sz="1050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strike="noStrike" baseline="0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85725" marR="0" lvl="0" indent="-857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spc="-4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en-US" altLang="ko-KR" sz="1000" b="0" u="none" spc="-4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Calculations summary are </a:t>
                      </a:r>
                      <a:r>
                        <a:rPr lang="en-US" altLang="ko-KR" sz="1000" b="0" spc="-4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excluded.</a:t>
                      </a:r>
                      <a:endParaRPr lang="en-US" altLang="ko-KR" sz="1000" b="0" spc="-4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598547"/>
                  </a:ext>
                </a:extLst>
              </a:tr>
              <a:tr h="137244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A/E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</a:rPr>
                        <a:t>Design Doc.</a:t>
                      </a:r>
                      <a:endParaRPr lang="ko-KR" altLang="en-US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Select as basic design documents according to EP-6.01. </a:t>
                      </a:r>
                    </a:p>
                    <a:p>
                      <a:pPr algn="l" latinLnBrk="1"/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   </a:t>
                      </a:r>
                      <a:r>
                        <a:rPr lang="en-US" altLang="ko-KR" sz="950" dirty="0" smtClean="0">
                          <a:solidFill>
                            <a:schemeClr val="tx1"/>
                          </a:solidFill>
                        </a:rPr>
                        <a:t>G/A &amp; Site/Plot</a:t>
                      </a:r>
                      <a:r>
                        <a:rPr lang="en-US" altLang="ko-KR" sz="950" baseline="0" dirty="0" smtClean="0">
                          <a:solidFill>
                            <a:schemeClr val="tx1"/>
                          </a:solidFill>
                        </a:rPr>
                        <a:t> Plan (FBS : 186)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950" baseline="0" dirty="0" smtClean="0">
                          <a:solidFill>
                            <a:schemeClr val="tx1"/>
                          </a:solidFill>
                        </a:rPr>
                        <a:t>P &amp; ID (FBS : 105)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950" baseline="0" dirty="0" smtClean="0">
                          <a:solidFill>
                            <a:schemeClr val="tx1"/>
                          </a:solidFill>
                        </a:rPr>
                        <a:t>Single Line Diagram (FBS : 140)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950" dirty="0" smtClean="0">
                          <a:solidFill>
                            <a:schemeClr val="tx1"/>
                          </a:solidFill>
                        </a:rPr>
                        <a:t>Control</a:t>
                      </a:r>
                      <a:r>
                        <a:rPr lang="en-US" altLang="ko-KR" sz="950" baseline="0" dirty="0" smtClean="0">
                          <a:solidFill>
                            <a:schemeClr val="tx1"/>
                          </a:solidFill>
                        </a:rPr>
                        <a:t> Logic Diagram (FBS : 158)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95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ko-KR" sz="950" baseline="0" dirty="0" smtClean="0">
                          <a:solidFill>
                            <a:schemeClr val="tx1"/>
                          </a:solidFill>
                        </a:rPr>
                        <a:t> &amp; ID (FBS : 157)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950" baseline="0" dirty="0" smtClean="0">
                          <a:solidFill>
                            <a:schemeClr val="tx1"/>
                          </a:solidFill>
                        </a:rPr>
                        <a:t>Main Control Complex Equipment Arrangement (FBS : 164)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950" spc="-30" baseline="0" dirty="0" smtClean="0">
                          <a:solidFill>
                            <a:schemeClr val="tx1"/>
                          </a:solidFill>
                        </a:rPr>
                        <a:t>System Function Description (FBS : 403)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900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DB registration type </a:t>
                      </a:r>
                    </a:p>
                    <a:p>
                      <a:pPr marL="85725" indent="-85725" algn="l" latinLnBrk="1">
                        <a:buFontTx/>
                        <a:buNone/>
                      </a:pPr>
                      <a:r>
                        <a:rPr lang="en-US" altLang="ko-KR" sz="900" spc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 Drawing: per Documents</a:t>
                      </a:r>
                    </a:p>
                    <a:p>
                      <a:pPr marL="85725" indent="-85725" algn="l" latinLnBrk="1">
                        <a:buFontTx/>
                        <a:buNone/>
                      </a:pPr>
                      <a:r>
                        <a:rPr lang="en-US" altLang="ko-KR" sz="900" spc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 Document: per Requirements</a:t>
                      </a:r>
                      <a:endParaRPr lang="en-US" altLang="ko-KR" sz="900" spc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019350"/>
                  </a:ext>
                </a:extLst>
              </a:tr>
              <a:tr h="4519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5725" marR="0" lvl="0" indent="-857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spc="-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altLang="ko-KR" sz="1000" spc="-3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ko-KR" sz="1000" spc="-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Only for structure-related FSAR same level relations, drawings and design reports are linked per document if necessary. </a:t>
                      </a:r>
                      <a:endParaRPr lang="en-US" altLang="ko-KR" sz="1000" spc="-3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601148"/>
                  </a:ext>
                </a:extLst>
              </a:tr>
              <a:tr h="12307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Supplier Design Doc.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</a:rPr>
                        <a:t>(Doc unit)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Limited to drawings and documents directly related to requirements among supplier design documents</a:t>
                      </a:r>
                    </a:p>
                    <a:p>
                      <a:pPr algn="l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    </a:t>
                      </a:r>
                      <a:r>
                        <a:rPr lang="en-US" altLang="ko-KR" sz="950" dirty="0" smtClean="0">
                          <a:solidFill>
                            <a:schemeClr val="tx1"/>
                          </a:solidFill>
                        </a:rPr>
                        <a:t>DG : General</a:t>
                      </a:r>
                      <a:r>
                        <a:rPr lang="en-US" altLang="ko-KR" sz="950" baseline="0" dirty="0" smtClean="0">
                          <a:solidFill>
                            <a:schemeClr val="tx1"/>
                          </a:solidFill>
                        </a:rPr>
                        <a:t> Arrangement/Outline Drawing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950" dirty="0" smtClean="0">
                          <a:solidFill>
                            <a:schemeClr val="tx1"/>
                          </a:solidFill>
                        </a:rPr>
                        <a:t>DC</a:t>
                      </a:r>
                      <a:r>
                        <a:rPr lang="en-US" altLang="ko-KR" sz="950" baseline="0" dirty="0" smtClean="0">
                          <a:solidFill>
                            <a:schemeClr val="tx1"/>
                          </a:solidFill>
                        </a:rPr>
                        <a:t> : Seismic Calc. for Seismic Cat. II items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950" baseline="0" dirty="0" smtClean="0">
                          <a:solidFill>
                            <a:schemeClr val="tx1"/>
                          </a:solidFill>
                        </a:rPr>
                        <a:t>ER-A : Dynamic Qualification Report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950" baseline="0" dirty="0" smtClean="0">
                          <a:solidFill>
                            <a:schemeClr val="tx1"/>
                          </a:solidFill>
                        </a:rPr>
                        <a:t>ER-B : Environmental Qualification Report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950" baseline="0" dirty="0" smtClean="0">
                          <a:solidFill>
                            <a:schemeClr val="tx1"/>
                          </a:solidFill>
                        </a:rPr>
                        <a:t>ER-C : Justification document for Aging Condition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950" baseline="0" dirty="0" smtClean="0">
                          <a:solidFill>
                            <a:schemeClr val="tx1"/>
                          </a:solidFill>
                        </a:rPr>
                        <a:t>ER-E : EMI/RFI/ESD/SWC Test Report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950" baseline="0" dirty="0" smtClean="0">
                          <a:solidFill>
                            <a:schemeClr val="tx1"/>
                          </a:solidFill>
                        </a:rPr>
                        <a:t>TR-E : EMI/RFI/ESD/SWC Test Report (Non-Safety)</a:t>
                      </a:r>
                      <a:endParaRPr lang="en-US" altLang="ko-KR" sz="95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532290"/>
                  </a:ext>
                </a:extLst>
              </a:tr>
            </a:tbl>
          </a:graphicData>
        </a:graphic>
      </p:graphicFrame>
      <p:sp>
        <p:nvSpPr>
          <p:cNvPr id="14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249044" y="864587"/>
            <a:ext cx="3336368" cy="299572"/>
          </a:xfrm>
          <a:prstGeom prst="round2SameRect">
            <a:avLst>
              <a:gd name="adj1" fmla="val 13698"/>
              <a:gd name="adj2" fmla="val 9881"/>
            </a:avLst>
          </a:prstGeom>
          <a:solidFill>
            <a:schemeClr val="accent1">
              <a:lumMod val="75000"/>
            </a:schemeClr>
          </a:solidFill>
          <a:ln w="889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Arial" panose="020B0604020202020204" pitchFamily="34" charset="0"/>
                <a:ea typeface="arial" panose="02030600000101010101" pitchFamily="18" charset="-127"/>
              </a:rPr>
              <a:t>Input Scope of </a:t>
            </a:r>
            <a:r>
              <a:rPr lang="en-US" altLang="ko-KR" sz="2000" b="1" dirty="0" smtClean="0">
                <a:latin typeface="Arial" panose="020B0604020202020204" pitchFamily="34" charset="0"/>
                <a:ea typeface="arial" panose="02030600000101010101" pitchFamily="18" charset="-127"/>
              </a:rPr>
              <a:t>FCI</a:t>
            </a:r>
            <a:endParaRPr lang="ko-KR" altLang="en-US" sz="2000" b="1" dirty="0"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61381" y="1134865"/>
            <a:ext cx="4820550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Scope of Facility Configuration Information</a:t>
            </a:r>
            <a:endParaRPr lang="en-US" altLang="ko-KR" dirty="0">
              <a:solidFill>
                <a:srgbClr val="FF0000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067176" y="2971800"/>
            <a:ext cx="4555111" cy="19953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067176" y="5010150"/>
            <a:ext cx="4555111" cy="144758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83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367990" y="1060191"/>
            <a:ext cx="9288966" cy="5616653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ko-KR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100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7A112FFA-2159-4EFB-A700-6DEAD28150CB}"/>
              </a:ext>
            </a:extLst>
          </p:cNvPr>
          <p:cNvCxnSpPr>
            <a:cxnSpLocks/>
          </p:cNvCxnSpPr>
          <p:nvPr/>
        </p:nvCxnSpPr>
        <p:spPr>
          <a:xfrm>
            <a:off x="649776" y="159234"/>
            <a:ext cx="0" cy="431109"/>
          </a:xfrm>
          <a:prstGeom prst="line">
            <a:avLst/>
          </a:prstGeom>
          <a:ln w="1905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733396" y="38395"/>
            <a:ext cx="892356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defTabSz="457200" fontAlgn="base" latinLnBrk="0">
              <a:defRPr/>
            </a:pPr>
            <a:r>
              <a:rPr lang="en-US" altLang="ko-KR" sz="3600" spc="-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Changes for Improvement</a:t>
            </a:r>
          </a:p>
        </p:txBody>
      </p: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02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9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249044" y="896802"/>
            <a:ext cx="5534536" cy="299572"/>
          </a:xfrm>
          <a:prstGeom prst="round2SameRect">
            <a:avLst>
              <a:gd name="adj1" fmla="val 13698"/>
              <a:gd name="adj2" fmla="val 9881"/>
            </a:avLst>
          </a:prstGeom>
          <a:solidFill>
            <a:schemeClr val="accent1">
              <a:lumMod val="75000"/>
            </a:schemeClr>
          </a:solidFill>
          <a:ln w="889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Arial" panose="020B0604020202020204" pitchFamily="34" charset="0"/>
                <a:ea typeface="arial" panose="02030600000101010101" pitchFamily="18" charset="-127"/>
              </a:rPr>
              <a:t>Change of Design Requirement Hierarchy</a:t>
            </a:r>
            <a:endParaRPr lang="ko-KR" altLang="en-US" sz="2000" b="1" dirty="0"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457637" y="1305828"/>
            <a:ext cx="906736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dirty="0">
                <a:latin typeface="Arial" panose="020B0604020202020204" pitchFamily="34" charset="0"/>
              </a:rPr>
              <a:t>Changed from 3 levels of </a:t>
            </a:r>
            <a:r>
              <a:rPr lang="en-US" altLang="ko-KR" dirty="0" smtClean="0">
                <a:latin typeface="Arial" panose="020B0604020202020204" pitchFamily="34" charset="0"/>
              </a:rPr>
              <a:t>top-tier level, plant level, and SSC-level </a:t>
            </a:r>
            <a:r>
              <a:rPr lang="en-US" altLang="ko-KR" dirty="0">
                <a:latin typeface="Arial" panose="020B0604020202020204" pitchFamily="34" charset="0"/>
              </a:rPr>
              <a:t>in </a:t>
            </a:r>
            <a:r>
              <a:rPr lang="en-US" altLang="ko-KR" dirty="0" smtClean="0">
                <a:latin typeface="Arial" panose="020B0604020202020204" pitchFamily="34" charset="0"/>
              </a:rPr>
              <a:t>SUN 3&amp;4 </a:t>
            </a:r>
            <a:br>
              <a:rPr lang="en-US" altLang="ko-KR" dirty="0" smtClean="0">
                <a:latin typeface="Arial" panose="020B0604020202020204" pitchFamily="34" charset="0"/>
              </a:rPr>
            </a:br>
            <a:r>
              <a:rPr lang="en-US" altLang="ko-KR" dirty="0" smtClean="0">
                <a:latin typeface="Arial" panose="020B0604020202020204" pitchFamily="34" charset="0"/>
              </a:rPr>
              <a:t>to 2 </a:t>
            </a:r>
            <a:r>
              <a:rPr lang="en-US" altLang="ko-KR" dirty="0">
                <a:latin typeface="Arial" panose="020B0604020202020204" pitchFamily="34" charset="0"/>
              </a:rPr>
              <a:t>levels of </a:t>
            </a:r>
            <a:r>
              <a:rPr lang="en-US" altLang="ko-KR" dirty="0" smtClean="0">
                <a:latin typeface="Arial" panose="020B0604020202020204" pitchFamily="34" charset="0"/>
              </a:rPr>
              <a:t>top-tier level and SSC-level </a:t>
            </a:r>
            <a:r>
              <a:rPr lang="en-US" altLang="ko-KR" dirty="0">
                <a:latin typeface="Arial" panose="020B0604020202020204" pitchFamily="34" charset="0"/>
              </a:rPr>
              <a:t>in </a:t>
            </a:r>
            <a:r>
              <a:rPr lang="en-US" altLang="ko-KR" dirty="0" smtClean="0">
                <a:latin typeface="Arial" panose="020B0604020202020204" pitchFamily="34" charset="0"/>
              </a:rPr>
              <a:t>SHN 3&amp;4.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Insufficient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plant-level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relation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scope for licensing regulations and industry standards led to issues tracking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top-tier level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requirements in SSC-level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relation.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순서도: 대체 처리 71"/>
          <p:cNvSpPr/>
          <p:nvPr/>
        </p:nvSpPr>
        <p:spPr>
          <a:xfrm>
            <a:off x="5621359" y="2742859"/>
            <a:ext cx="3352897" cy="363276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29225" rIns="0" bIns="229222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500" b="1" spc="-100" dirty="0">
                <a:solidFill>
                  <a:schemeClr val="bg1"/>
                </a:solidFill>
                <a:latin typeface="Arial" panose="020B0604020202020204" pitchFamily="34" charset="0"/>
              </a:rPr>
              <a:t>SHN 3&amp;4</a:t>
            </a:r>
          </a:p>
        </p:txBody>
      </p:sp>
      <p:sp>
        <p:nvSpPr>
          <p:cNvPr id="73" name="순서도: 대체 처리 72"/>
          <p:cNvSpPr/>
          <p:nvPr/>
        </p:nvSpPr>
        <p:spPr>
          <a:xfrm>
            <a:off x="839809" y="2742859"/>
            <a:ext cx="3401301" cy="36327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5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SUN </a:t>
            </a:r>
            <a:r>
              <a:rPr lang="en-US" altLang="ko-KR" sz="1500" b="1" dirty="0">
                <a:solidFill>
                  <a:schemeClr val="tx1"/>
                </a:solidFill>
                <a:latin typeface="Arial" panose="020B0604020202020204" pitchFamily="34" charset="0"/>
              </a:rPr>
              <a:t>3&amp;4</a:t>
            </a:r>
          </a:p>
        </p:txBody>
      </p:sp>
      <p:sp>
        <p:nvSpPr>
          <p:cNvPr id="74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1345085" y="3242318"/>
            <a:ext cx="2896025" cy="848013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60000"/>
                <a:lumOff val="40000"/>
                <a:alpha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Nuclear </a:t>
            </a:r>
            <a:r>
              <a:rPr lang="en-US" altLang="ko-KR" sz="1200" b="1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law, notices, rules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200" b="1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License requirements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200" b="1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Industry Standards and Codes</a:t>
            </a:r>
            <a:endParaRPr lang="ko-KR" altLang="en-US" sz="1000" b="1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75" name="순서도: 대체 처리 74"/>
          <p:cNvSpPr/>
          <p:nvPr/>
        </p:nvSpPr>
        <p:spPr>
          <a:xfrm rot="16200000">
            <a:off x="611957" y="3466331"/>
            <a:ext cx="865089" cy="36327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1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Top-Tier</a:t>
            </a:r>
          </a:p>
        </p:txBody>
      </p:sp>
      <p:sp>
        <p:nvSpPr>
          <p:cNvPr id="76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1345085" y="4241624"/>
            <a:ext cx="2896025" cy="1148437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60000"/>
                <a:lumOff val="40000"/>
                <a:alpha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2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Contracts (Project </a:t>
            </a:r>
            <a:r>
              <a:rPr lang="en-US" altLang="ko-KR" sz="1200" b="1" u="sng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Owner Requirements)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200" b="1" u="sng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GDC (General Design </a:t>
            </a:r>
            <a:r>
              <a:rPr lang="en-US" altLang="ko-KR" sz="12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Criteria)</a:t>
            </a:r>
            <a:endParaRPr lang="en-US" altLang="ko-KR" sz="1200" b="1" u="sng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200" b="1" u="sng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IR (</a:t>
            </a:r>
            <a:r>
              <a:rPr lang="en-US" altLang="ko-KR" sz="12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A/E-SD </a:t>
            </a:r>
            <a:r>
              <a:rPr lang="en-US" altLang="ko-KR" sz="1200" b="1" u="sng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Interface requirements)</a:t>
            </a:r>
            <a:endParaRPr lang="ko-KR" altLang="en-US" sz="1100" b="1" u="sng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77" name="순서도: 대체 처리 76"/>
          <p:cNvSpPr/>
          <p:nvPr/>
        </p:nvSpPr>
        <p:spPr>
          <a:xfrm rot="16200000">
            <a:off x="451964" y="4654093"/>
            <a:ext cx="1185076" cy="36327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1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Plant </a:t>
            </a:r>
          </a:p>
        </p:txBody>
      </p:sp>
      <p:sp>
        <p:nvSpPr>
          <p:cNvPr id="78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1345086" y="5574314"/>
            <a:ext cx="2896025" cy="811389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60000"/>
                <a:lumOff val="40000"/>
                <a:alpha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P.O. Spec.</a:t>
            </a:r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C.P. Spec.</a:t>
            </a:r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SDC</a:t>
            </a:r>
            <a:endParaRPr lang="ko-KR" altLang="en-US" sz="1100" b="1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79" name="순서도: 대체 처리 78"/>
          <p:cNvSpPr/>
          <p:nvPr/>
        </p:nvSpPr>
        <p:spPr>
          <a:xfrm rot="16200000">
            <a:off x="630639" y="5779646"/>
            <a:ext cx="827727" cy="36327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1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SSC</a:t>
            </a:r>
          </a:p>
        </p:txBody>
      </p:sp>
      <p:sp>
        <p:nvSpPr>
          <p:cNvPr id="80" name="줄무늬가 있는 오른쪽 화살표 79"/>
          <p:cNvSpPr/>
          <p:nvPr/>
        </p:nvSpPr>
        <p:spPr>
          <a:xfrm>
            <a:off x="4360055" y="2742859"/>
            <a:ext cx="1132150" cy="3309068"/>
          </a:xfrm>
          <a:prstGeom prst="stripedRightArrow">
            <a:avLst>
              <a:gd name="adj1" fmla="val 70432"/>
              <a:gd name="adj2" fmla="val 2974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5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6078231" y="3242318"/>
            <a:ext cx="2896025" cy="1355807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Nuclear </a:t>
            </a:r>
            <a:r>
              <a:rPr lang="en-US" altLang="ko-KR" sz="1200" b="1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Energy Act, Notices, Rules</a:t>
            </a: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200" b="1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Licensing requirements</a:t>
            </a: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200" b="1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Industry Standards and Codes</a:t>
            </a: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200" b="1" u="sng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Contracts (Project Owner Requirements)</a:t>
            </a:r>
            <a:endParaRPr lang="ko-KR" altLang="en-US" sz="1200" b="1" u="sng" dirty="0">
              <a:solidFill>
                <a:srgbClr val="FF0000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87" name="순서도: 대체 처리 86"/>
          <p:cNvSpPr/>
          <p:nvPr/>
        </p:nvSpPr>
        <p:spPr>
          <a:xfrm rot="16200000">
            <a:off x="5085105" y="3726328"/>
            <a:ext cx="1385085" cy="363276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spcBef>
                <a:spcPct val="0"/>
              </a:spcBef>
              <a:spcAft>
                <a:spcPct val="35000"/>
              </a:spcAft>
            </a:pPr>
            <a:r>
              <a:rPr lang="en-US" altLang="ko-KR" sz="11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Top-Tier</a:t>
            </a:r>
          </a:p>
        </p:txBody>
      </p:sp>
      <p:sp>
        <p:nvSpPr>
          <p:cNvPr id="90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6078232" y="4753247"/>
            <a:ext cx="2896025" cy="1632456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P.O. Spec.</a:t>
            </a:r>
            <a:endParaRPr lang="en-US" altLang="ko-KR" sz="1200" b="1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C.P. Spec</a:t>
            </a: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SDC</a:t>
            </a: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200" b="1" u="sng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GDC </a:t>
            </a:r>
            <a:r>
              <a:rPr lang="en-US" altLang="ko-KR" sz="1200" b="1" u="sng" dirty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(General Design </a:t>
            </a:r>
            <a:r>
              <a:rPr lang="en-US" altLang="ko-KR" sz="1200" b="1" u="sng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Criteria</a:t>
            </a:r>
            <a:r>
              <a:rPr lang="en-US" altLang="ko-KR" sz="1200" b="1" u="sng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)</a:t>
            </a:r>
            <a:endParaRPr lang="en-US" altLang="ko-KR" sz="1200" b="1" u="sng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200" b="1" u="sng" dirty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IR (</a:t>
            </a:r>
            <a:r>
              <a:rPr lang="en-US" altLang="ko-KR" sz="1200" b="1" u="sng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A/E-SD </a:t>
            </a:r>
            <a:r>
              <a:rPr lang="en-US" altLang="ko-KR" sz="1200" b="1" u="sng" dirty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interface requirements, SD scope)</a:t>
            </a:r>
            <a:endParaRPr lang="ko-KR" altLang="en-US" sz="1200" b="1" u="sng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91" name="순서도: 대체 처리 90"/>
          <p:cNvSpPr/>
          <p:nvPr/>
        </p:nvSpPr>
        <p:spPr>
          <a:xfrm rot="16200000">
            <a:off x="4952556" y="5357926"/>
            <a:ext cx="1665326" cy="363276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1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SSC</a:t>
            </a:r>
          </a:p>
        </p:txBody>
      </p:sp>
    </p:spTree>
    <p:extLst>
      <p:ext uri="{BB962C8B-B14F-4D97-AF65-F5344CB8AC3E}">
        <p14:creationId xmlns:p14="http://schemas.microsoft.com/office/powerpoint/2010/main" val="8641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7A112FFA-2159-4EFB-A700-6DEAD28150CB}"/>
              </a:ext>
            </a:extLst>
          </p:cNvPr>
          <p:cNvCxnSpPr>
            <a:cxnSpLocks/>
          </p:cNvCxnSpPr>
          <p:nvPr/>
        </p:nvCxnSpPr>
        <p:spPr>
          <a:xfrm>
            <a:off x="649776" y="159234"/>
            <a:ext cx="0" cy="431109"/>
          </a:xfrm>
          <a:prstGeom prst="line">
            <a:avLst/>
          </a:prstGeom>
          <a:ln w="1905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733396" y="38395"/>
            <a:ext cx="892356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defTabSz="457200" fontAlgn="base" latinLnBrk="0">
              <a:defRPr/>
            </a:pPr>
            <a:r>
              <a:rPr lang="en-US" altLang="ko-KR" sz="3600" spc="-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Changes for Improvement</a:t>
            </a:r>
          </a:p>
        </p:txBody>
      </p: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02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367990" y="1060191"/>
            <a:ext cx="9288966" cy="5616653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ko-KR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100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42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249044" y="896802"/>
            <a:ext cx="5545966" cy="299572"/>
          </a:xfrm>
          <a:prstGeom prst="round2SameRect">
            <a:avLst>
              <a:gd name="adj1" fmla="val 13698"/>
              <a:gd name="adj2" fmla="val 9881"/>
            </a:avLst>
          </a:prstGeom>
          <a:solidFill>
            <a:schemeClr val="accent1">
              <a:lumMod val="75000"/>
            </a:schemeClr>
          </a:solidFill>
          <a:ln w="889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Arial" panose="020B0604020202020204" pitchFamily="34" charset="0"/>
                <a:ea typeface="arial" panose="02030600000101010101" pitchFamily="18" charset="-127"/>
              </a:rPr>
              <a:t>Change of Design Requirement Hierarchy</a:t>
            </a:r>
            <a:endParaRPr lang="ko-KR" altLang="en-US" sz="2000" b="1" dirty="0"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57637" y="1196374"/>
            <a:ext cx="6705682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License Documents Centered Design Requirement Relations</a:t>
            </a:r>
            <a:endParaRPr lang="en-US" altLang="ko-KR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grpSp>
        <p:nvGrpSpPr>
          <p:cNvPr id="76" name="그룹 75"/>
          <p:cNvGrpSpPr/>
          <p:nvPr/>
        </p:nvGrpSpPr>
        <p:grpSpPr>
          <a:xfrm>
            <a:off x="863973" y="1742513"/>
            <a:ext cx="3793997" cy="4400448"/>
            <a:chOff x="750627" y="1742513"/>
            <a:chExt cx="3793997" cy="4400448"/>
          </a:xfrm>
        </p:grpSpPr>
        <p:sp>
          <p:nvSpPr>
            <p:cNvPr id="12" name="사각형: 둥근 위쪽 모서리 18">
              <a:extLst>
                <a:ext uri="{FF2B5EF4-FFF2-40B4-BE49-F238E27FC236}">
                  <a16:creationId xmlns:a16="http://schemas.microsoft.com/office/drawing/2014/main" id="{C56F1749-832D-484F-A9DD-304D33C21EB2}"/>
                </a:ext>
              </a:extLst>
            </p:cNvPr>
            <p:cNvSpPr/>
            <p:nvPr/>
          </p:nvSpPr>
          <p:spPr>
            <a:xfrm>
              <a:off x="1232850" y="2228690"/>
              <a:ext cx="3288720" cy="1923974"/>
            </a:xfrm>
            <a:prstGeom prst="round2SameRect">
              <a:avLst>
                <a:gd name="adj1" fmla="val 1217"/>
                <a:gd name="adj2" fmla="val 1220"/>
              </a:avLst>
            </a:prstGeom>
            <a:noFill/>
            <a:ln w="38100" cap="rnd">
              <a:solidFill>
                <a:schemeClr val="accent1">
                  <a:lumMod val="60000"/>
                  <a:lumOff val="40000"/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lvl="0" indent="-28575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endPara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endParaRPr>
            </a:p>
            <a:p>
              <a:pPr marL="285750" lvl="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endParaRPr lang="ko-KR" altLang="en-US" sz="1600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endParaRPr>
            </a:p>
            <a:p>
              <a:pPr marL="285750" lvl="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endParaRPr lang="ko-KR" altLang="en-US" sz="1100" dirty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endParaRPr>
            </a:p>
          </p:txBody>
        </p:sp>
        <p:sp>
          <p:nvSpPr>
            <p:cNvPr id="74" name="사각형: 둥근 위쪽 모서리 18">
              <a:extLst>
                <a:ext uri="{FF2B5EF4-FFF2-40B4-BE49-F238E27FC236}">
                  <a16:creationId xmlns:a16="http://schemas.microsoft.com/office/drawing/2014/main" id="{C56F1749-832D-484F-A9DD-304D33C21EB2}"/>
                </a:ext>
              </a:extLst>
            </p:cNvPr>
            <p:cNvSpPr/>
            <p:nvPr/>
          </p:nvSpPr>
          <p:spPr>
            <a:xfrm>
              <a:off x="1232850" y="4376457"/>
              <a:ext cx="3288720" cy="1766503"/>
            </a:xfrm>
            <a:prstGeom prst="round2SameRect">
              <a:avLst>
                <a:gd name="adj1" fmla="val 1217"/>
                <a:gd name="adj2" fmla="val 1220"/>
              </a:avLst>
            </a:prstGeom>
            <a:noFill/>
            <a:ln w="38100" cap="rnd">
              <a:solidFill>
                <a:schemeClr val="accent1">
                  <a:lumMod val="60000"/>
                  <a:lumOff val="40000"/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lvl="0" indent="-28575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endPara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endParaRPr>
            </a:p>
            <a:p>
              <a:pPr marL="285750" lvl="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endParaRPr lang="ko-KR" altLang="en-US" sz="1600" dirty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endParaRPr>
            </a:p>
            <a:p>
              <a:pPr marL="285750" lvl="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endParaRPr lang="ko-KR" altLang="en-US" sz="1100" dirty="0">
                <a:solidFill>
                  <a:schemeClr val="tx1"/>
                </a:solidFill>
                <a:latin typeface="Arial" panose="020B0604020202020204" pitchFamily="34" charset="0"/>
                <a:ea typeface="arial" panose="02030600000101010101" pitchFamily="18" charset="-127"/>
              </a:endParaRPr>
            </a:p>
          </p:txBody>
        </p:sp>
        <p:sp>
          <p:nvSpPr>
            <p:cNvPr id="8" name="순서도: 대체 처리 7"/>
            <p:cNvSpPr/>
            <p:nvPr/>
          </p:nvSpPr>
          <p:spPr>
            <a:xfrm>
              <a:off x="750627" y="1742513"/>
              <a:ext cx="3793997" cy="363276"/>
            </a:xfrm>
            <a:prstGeom prst="flowChartAlternateProcess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5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SUN </a:t>
              </a:r>
              <a:r>
                <a:rPr lang="en-US" altLang="ko-KR" sz="15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3&amp;4</a:t>
              </a:r>
            </a:p>
          </p:txBody>
        </p:sp>
        <p:sp>
          <p:nvSpPr>
            <p:cNvPr id="13" name="순서도: 대체 처리 12"/>
            <p:cNvSpPr/>
            <p:nvPr/>
          </p:nvSpPr>
          <p:spPr>
            <a:xfrm rot="16200000">
              <a:off x="-49093" y="2992841"/>
              <a:ext cx="1962717" cy="363276"/>
            </a:xfrm>
            <a:prstGeom prst="flowChartAlternateProcess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Design Requirement </a:t>
              </a:r>
            </a:p>
          </p:txBody>
        </p:sp>
        <p:sp>
          <p:nvSpPr>
            <p:cNvPr id="15" name="순서도: 대체 처리 14"/>
            <p:cNvSpPr/>
            <p:nvPr/>
          </p:nvSpPr>
          <p:spPr>
            <a:xfrm rot="16200000">
              <a:off x="31229" y="5060287"/>
              <a:ext cx="1802073" cy="363276"/>
            </a:xfrm>
            <a:prstGeom prst="flowChartAlternateProcess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Facility Configuration Information</a:t>
              </a:r>
            </a:p>
          </p:txBody>
        </p:sp>
        <p:sp>
          <p:nvSpPr>
            <p:cNvPr id="21" name="순서도: 대체 처리 20"/>
            <p:cNvSpPr/>
            <p:nvPr/>
          </p:nvSpPr>
          <p:spPr>
            <a:xfrm>
              <a:off x="1293129" y="2329313"/>
              <a:ext cx="3145382" cy="274047"/>
            </a:xfrm>
            <a:prstGeom prst="flowChartAlternateProcess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Top-Tier Level</a:t>
              </a:r>
            </a:p>
          </p:txBody>
        </p:sp>
        <p:sp>
          <p:nvSpPr>
            <p:cNvPr id="22" name="순서도: 대체 처리 21"/>
            <p:cNvSpPr/>
            <p:nvPr/>
          </p:nvSpPr>
          <p:spPr>
            <a:xfrm>
              <a:off x="1293129" y="2794729"/>
              <a:ext cx="3145382" cy="274047"/>
            </a:xfrm>
            <a:prstGeom prst="flowChartAlternateProcess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Plant Level</a:t>
              </a:r>
            </a:p>
          </p:txBody>
        </p:sp>
        <p:sp>
          <p:nvSpPr>
            <p:cNvPr id="23" name="순서도: 대체 처리 22"/>
            <p:cNvSpPr/>
            <p:nvPr/>
          </p:nvSpPr>
          <p:spPr>
            <a:xfrm>
              <a:off x="1293129" y="3231143"/>
              <a:ext cx="3145382" cy="274047"/>
            </a:xfrm>
            <a:prstGeom prst="flowChartAlternateProcess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SSC Level</a:t>
              </a:r>
            </a:p>
          </p:txBody>
        </p:sp>
        <p:cxnSp>
          <p:nvCxnSpPr>
            <p:cNvPr id="5" name="직선 화살표 연결선 4"/>
            <p:cNvCxnSpPr>
              <a:stCxn id="23" idx="0"/>
              <a:endCxn id="22" idx="2"/>
            </p:cNvCxnSpPr>
            <p:nvPr/>
          </p:nvCxnSpPr>
          <p:spPr>
            <a:xfrm flipV="1">
              <a:off x="2865820" y="3068776"/>
              <a:ext cx="0" cy="162367"/>
            </a:xfrm>
            <a:prstGeom prst="straightConnector1">
              <a:avLst/>
            </a:prstGeom>
            <a:ln w="25400" cap="rnd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>
              <a:stCxn id="22" idx="0"/>
              <a:endCxn id="21" idx="2"/>
            </p:cNvCxnSpPr>
            <p:nvPr/>
          </p:nvCxnSpPr>
          <p:spPr>
            <a:xfrm flipV="1">
              <a:off x="2865820" y="2603360"/>
              <a:ext cx="0" cy="191369"/>
            </a:xfrm>
            <a:prstGeom prst="straightConnector1">
              <a:avLst/>
            </a:prstGeom>
            <a:ln w="25400" cap="rnd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대각선 방향의 모서리가 둥근 사각형 23"/>
            <p:cNvSpPr/>
            <p:nvPr/>
          </p:nvSpPr>
          <p:spPr>
            <a:xfrm>
              <a:off x="1316220" y="3581264"/>
              <a:ext cx="741180" cy="451797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P.O.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Spec.</a:t>
              </a:r>
              <a:endParaRPr lang="ko-KR" altLang="en-US" sz="11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대각선 방향의 모서리가 둥근 사각형 35"/>
            <p:cNvSpPr/>
            <p:nvPr/>
          </p:nvSpPr>
          <p:spPr>
            <a:xfrm>
              <a:off x="2108221" y="3581264"/>
              <a:ext cx="741180" cy="451797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C.P.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Spec.</a:t>
              </a:r>
              <a:endParaRPr lang="ko-KR" altLang="en-US" sz="11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대각선 방향의 모서리가 둥근 사각형 36"/>
            <p:cNvSpPr/>
            <p:nvPr/>
          </p:nvSpPr>
          <p:spPr>
            <a:xfrm>
              <a:off x="2900222" y="3581264"/>
              <a:ext cx="741180" cy="451797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SDC</a:t>
              </a:r>
              <a:endParaRPr lang="ko-KR" altLang="en-US" sz="11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대각선 방향의 모서리가 둥근 사각형 37"/>
            <p:cNvSpPr/>
            <p:nvPr/>
          </p:nvSpPr>
          <p:spPr>
            <a:xfrm>
              <a:off x="3692224" y="3581264"/>
              <a:ext cx="741180" cy="451797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68265" rIns="0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Design</a:t>
              </a:r>
              <a:endParaRPr lang="en-US" altLang="ko-KR" sz="11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Spec</a:t>
              </a: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.</a:t>
              </a:r>
              <a:endParaRPr lang="ko-KR" altLang="en-US" sz="11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대각선 방향의 모서리가 둥근 사각형 38"/>
            <p:cNvSpPr/>
            <p:nvPr/>
          </p:nvSpPr>
          <p:spPr>
            <a:xfrm>
              <a:off x="1316220" y="4538333"/>
              <a:ext cx="969780" cy="451797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rgbClr val="24559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FSAR</a:t>
              </a:r>
              <a:endParaRPr lang="ko-KR" altLang="en-US" sz="11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대각선 방향의 모서리가 둥근 사각형 43"/>
            <p:cNvSpPr/>
            <p:nvPr/>
          </p:nvSpPr>
          <p:spPr>
            <a:xfrm>
              <a:off x="2389922" y="4538333"/>
              <a:ext cx="969780" cy="451797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89" tIns="168265" rIns="146389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TPG</a:t>
              </a:r>
              <a:endParaRPr lang="ko-KR" altLang="en-US" sz="11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대각선 방향의 모서리가 둥근 사각형 44"/>
            <p:cNvSpPr/>
            <p:nvPr/>
          </p:nvSpPr>
          <p:spPr>
            <a:xfrm>
              <a:off x="3463624" y="4538333"/>
              <a:ext cx="969780" cy="451797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68265" rIns="0" bIns="16826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Cal.</a:t>
              </a:r>
              <a:b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en-US" altLang="ko-KR" sz="11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Summary</a:t>
              </a:r>
              <a:endParaRPr lang="ko-KR" altLang="en-US" sz="11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7" name="꺾인 연결선 26"/>
            <p:cNvCxnSpPr>
              <a:stCxn id="24" idx="1"/>
              <a:endCxn id="39" idx="3"/>
            </p:cNvCxnSpPr>
            <p:nvPr/>
          </p:nvCxnSpPr>
          <p:spPr>
            <a:xfrm rot="16200000" flipH="1">
              <a:off x="1491324" y="4228547"/>
              <a:ext cx="505272" cy="114300"/>
            </a:xfrm>
            <a:prstGeom prst="bentConnector3">
              <a:avLst>
                <a:gd name="adj1" fmla="val 50000"/>
              </a:avLst>
            </a:prstGeom>
            <a:ln w="25400" cap="rnd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꺾인 연결선 47"/>
            <p:cNvCxnSpPr>
              <a:stCxn id="36" idx="1"/>
              <a:endCxn id="39" idx="3"/>
            </p:cNvCxnSpPr>
            <p:nvPr/>
          </p:nvCxnSpPr>
          <p:spPr>
            <a:xfrm rot="5400000">
              <a:off x="1887325" y="3946847"/>
              <a:ext cx="505272" cy="677701"/>
            </a:xfrm>
            <a:prstGeom prst="bentConnector3">
              <a:avLst>
                <a:gd name="adj1" fmla="val 50000"/>
              </a:avLst>
            </a:prstGeom>
            <a:ln w="25400" cap="rnd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꺾인 연결선 63"/>
            <p:cNvCxnSpPr>
              <a:stCxn id="37" idx="1"/>
              <a:endCxn id="39" idx="3"/>
            </p:cNvCxnSpPr>
            <p:nvPr/>
          </p:nvCxnSpPr>
          <p:spPr>
            <a:xfrm rot="5400000">
              <a:off x="2283325" y="3550846"/>
              <a:ext cx="505272" cy="1469702"/>
            </a:xfrm>
            <a:prstGeom prst="bentConnector3">
              <a:avLst>
                <a:gd name="adj1" fmla="val 50000"/>
              </a:avLst>
            </a:prstGeom>
            <a:ln w="25400" cap="rnd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꺾인 연결선 66"/>
            <p:cNvCxnSpPr>
              <a:stCxn id="38" idx="1"/>
              <a:endCxn id="39" idx="3"/>
            </p:cNvCxnSpPr>
            <p:nvPr/>
          </p:nvCxnSpPr>
          <p:spPr>
            <a:xfrm rot="5400000">
              <a:off x="2679326" y="3154845"/>
              <a:ext cx="505272" cy="2261704"/>
            </a:xfrm>
            <a:prstGeom prst="bentConnector3">
              <a:avLst>
                <a:gd name="adj1" fmla="val 50000"/>
              </a:avLst>
            </a:prstGeom>
            <a:ln w="25400" cap="rnd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꺾인 연결선 136"/>
            <p:cNvCxnSpPr>
              <a:stCxn id="44" idx="1"/>
              <a:endCxn id="39" idx="1"/>
            </p:cNvCxnSpPr>
            <p:nvPr/>
          </p:nvCxnSpPr>
          <p:spPr>
            <a:xfrm rot="5400000">
              <a:off x="2337961" y="4453279"/>
              <a:ext cx="12700" cy="1073702"/>
            </a:xfrm>
            <a:prstGeom prst="bentConnector3">
              <a:avLst>
                <a:gd name="adj1" fmla="val 5175000"/>
              </a:avLst>
            </a:prstGeom>
            <a:ln w="25400" cap="rnd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꺾인 연결선 140"/>
            <p:cNvCxnSpPr>
              <a:stCxn id="45" idx="1"/>
              <a:endCxn id="39" idx="1"/>
            </p:cNvCxnSpPr>
            <p:nvPr/>
          </p:nvCxnSpPr>
          <p:spPr>
            <a:xfrm rot="5400000">
              <a:off x="2874812" y="3916428"/>
              <a:ext cx="12700" cy="2147404"/>
            </a:xfrm>
            <a:prstGeom prst="bentConnector3">
              <a:avLst>
                <a:gd name="adj1" fmla="val 5175000"/>
              </a:avLst>
            </a:prstGeom>
            <a:ln w="25400" cap="rnd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줄무늬가 있는 오른쪽 화살표 143"/>
          <p:cNvSpPr/>
          <p:nvPr/>
        </p:nvSpPr>
        <p:spPr>
          <a:xfrm>
            <a:off x="4881392" y="2228690"/>
            <a:ext cx="565722" cy="4146231"/>
          </a:xfrm>
          <a:prstGeom prst="stripedRightArrow">
            <a:avLst>
              <a:gd name="adj1" fmla="val 70432"/>
              <a:gd name="adj2" fmla="val 43244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86" name="꺾인 연결선 85"/>
          <p:cNvCxnSpPr>
            <a:stCxn id="23" idx="3"/>
            <a:endCxn id="15" idx="1"/>
          </p:cNvCxnSpPr>
          <p:nvPr/>
        </p:nvCxnSpPr>
        <p:spPr>
          <a:xfrm flipH="1">
            <a:off x="1045612" y="3368167"/>
            <a:ext cx="3506245" cy="2774795"/>
          </a:xfrm>
          <a:prstGeom prst="bentConnector4">
            <a:avLst>
              <a:gd name="adj1" fmla="val -6520"/>
              <a:gd name="adj2" fmla="val 108057"/>
            </a:avLst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그룹 50"/>
          <p:cNvGrpSpPr/>
          <p:nvPr/>
        </p:nvGrpSpPr>
        <p:grpSpPr>
          <a:xfrm>
            <a:off x="5529930" y="1742514"/>
            <a:ext cx="3807432" cy="4400449"/>
            <a:chOff x="5529930" y="1742514"/>
            <a:chExt cx="3807432" cy="4400449"/>
          </a:xfrm>
        </p:grpSpPr>
        <p:sp>
          <p:nvSpPr>
            <p:cNvPr id="94" name="순서도: 대체 처리 93"/>
            <p:cNvSpPr/>
            <p:nvPr/>
          </p:nvSpPr>
          <p:spPr>
            <a:xfrm>
              <a:off x="5529930" y="1742514"/>
              <a:ext cx="3807432" cy="363276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29225" rIns="0" bIns="22922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500" b="1" spc="-100" dirty="0">
                  <a:solidFill>
                    <a:schemeClr val="bg1"/>
                  </a:solidFill>
                  <a:latin typeface="Arial" panose="020B0604020202020204" pitchFamily="34" charset="0"/>
                </a:rPr>
                <a:t>SHN 3&amp;4</a:t>
              </a:r>
            </a:p>
          </p:txBody>
        </p:sp>
        <p:grpSp>
          <p:nvGrpSpPr>
            <p:cNvPr id="95" name="그룹 94"/>
            <p:cNvGrpSpPr/>
            <p:nvPr/>
          </p:nvGrpSpPr>
          <p:grpSpPr>
            <a:xfrm>
              <a:off x="5529932" y="2193121"/>
              <a:ext cx="3807430" cy="3949841"/>
              <a:chOff x="5705902" y="2193121"/>
              <a:chExt cx="3807430" cy="3949841"/>
            </a:xfrm>
          </p:grpSpPr>
          <p:sp>
            <p:nvSpPr>
              <p:cNvPr id="96" name="사각형: 둥근 위쪽 모서리 18">
                <a:extLst>
                  <a:ext uri="{FF2B5EF4-FFF2-40B4-BE49-F238E27FC236}">
                    <a16:creationId xmlns:a16="http://schemas.microsoft.com/office/drawing/2014/main" id="{C56F1749-832D-484F-A9DD-304D33C21EB2}"/>
                  </a:ext>
                </a:extLst>
              </p:cNvPr>
              <p:cNvSpPr/>
              <p:nvPr/>
            </p:nvSpPr>
            <p:spPr>
              <a:xfrm>
                <a:off x="6224612" y="4376458"/>
                <a:ext cx="3288720" cy="1766503"/>
              </a:xfrm>
              <a:prstGeom prst="round2SameRect">
                <a:avLst>
                  <a:gd name="adj1" fmla="val 1217"/>
                  <a:gd name="adj2" fmla="val 1220"/>
                </a:avLst>
              </a:prstGeom>
              <a:noFill/>
              <a:ln w="38100" cap="rnd">
                <a:solidFill>
                  <a:schemeClr val="accent1">
                    <a:lumMod val="75000"/>
                    <a:alpha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85750" lvl="0" indent="-285750">
                  <a:lnSpc>
                    <a:spcPct val="15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endParaRPr lang="en-US" altLang="ko-KR" sz="16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30600000101010101" pitchFamily="18" charset="-127"/>
                </a:endParaRPr>
              </a:p>
              <a:p>
                <a:pPr marL="285750" lvl="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endParaRPr lang="ko-KR" alt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30600000101010101" pitchFamily="18" charset="-127"/>
                </a:endParaRPr>
              </a:p>
              <a:p>
                <a:pPr marL="285750" lvl="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endParaRPr lang="ko-KR" altLang="en-US" sz="1100" dirty="0">
                  <a:solidFill>
                    <a:schemeClr val="tx1"/>
                  </a:solidFill>
                  <a:latin typeface="Arial" panose="020B0604020202020204" pitchFamily="34" charset="0"/>
                  <a:ea typeface="arial" panose="02030600000101010101" pitchFamily="18" charset="-127"/>
                </a:endParaRPr>
              </a:p>
            </p:txBody>
          </p:sp>
          <p:sp>
            <p:nvSpPr>
              <p:cNvPr id="105" name="사각형: 둥근 위쪽 모서리 18">
                <a:extLst>
                  <a:ext uri="{FF2B5EF4-FFF2-40B4-BE49-F238E27FC236}">
                    <a16:creationId xmlns:a16="http://schemas.microsoft.com/office/drawing/2014/main" id="{C56F1749-832D-484F-A9DD-304D33C21EB2}"/>
                  </a:ext>
                </a:extLst>
              </p:cNvPr>
              <p:cNvSpPr/>
              <p:nvPr/>
            </p:nvSpPr>
            <p:spPr>
              <a:xfrm>
                <a:off x="6224612" y="2215603"/>
                <a:ext cx="3288720" cy="1937061"/>
              </a:xfrm>
              <a:prstGeom prst="round2SameRect">
                <a:avLst>
                  <a:gd name="adj1" fmla="val 1217"/>
                  <a:gd name="adj2" fmla="val 1220"/>
                </a:avLst>
              </a:prstGeom>
              <a:noFill/>
              <a:ln w="38100" cap="rnd">
                <a:solidFill>
                  <a:schemeClr val="accent1">
                    <a:lumMod val="75000"/>
                    <a:alpha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85750" lvl="0" indent="-285750">
                  <a:lnSpc>
                    <a:spcPct val="15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endParaRPr lang="en-US" altLang="ko-KR" sz="16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30600000101010101" pitchFamily="18" charset="-127"/>
                </a:endParaRPr>
              </a:p>
              <a:p>
                <a:pPr marL="285750" lvl="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endParaRPr lang="ko-KR" alt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30600000101010101" pitchFamily="18" charset="-127"/>
                </a:endParaRPr>
              </a:p>
              <a:p>
                <a:pPr marL="285750" lvl="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endParaRPr lang="ko-KR" altLang="en-US" sz="1100" dirty="0">
                  <a:solidFill>
                    <a:schemeClr val="tx1"/>
                  </a:solidFill>
                  <a:latin typeface="Arial" panose="020B0604020202020204" pitchFamily="34" charset="0"/>
                  <a:ea typeface="arial" panose="02030600000101010101" pitchFamily="18" charset="-127"/>
                </a:endParaRPr>
              </a:p>
            </p:txBody>
          </p:sp>
          <p:sp>
            <p:nvSpPr>
              <p:cNvPr id="110" name="순서도: 대체 처리 109"/>
              <p:cNvSpPr/>
              <p:nvPr/>
            </p:nvSpPr>
            <p:spPr>
              <a:xfrm rot="16200000">
                <a:off x="4906182" y="2992841"/>
                <a:ext cx="1962715" cy="363276"/>
              </a:xfrm>
              <a:prstGeom prst="flowChartAlternateProcess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fillRef>
              <a:effectRef idx="0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6389" tIns="168265" rIns="146389" bIns="168262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Design Requirement </a:t>
                </a:r>
              </a:p>
            </p:txBody>
          </p:sp>
          <p:sp>
            <p:nvSpPr>
              <p:cNvPr id="112" name="순서도: 대체 처리 111"/>
              <p:cNvSpPr/>
              <p:nvPr/>
            </p:nvSpPr>
            <p:spPr>
              <a:xfrm rot="16200000">
                <a:off x="4986503" y="5060288"/>
                <a:ext cx="1802073" cy="363276"/>
              </a:xfrm>
              <a:prstGeom prst="flowChartAlternateProcess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fillRef>
              <a:effectRef idx="0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6389" tIns="168265" rIns="146389" bIns="168262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Facility Configuration Information</a:t>
                </a:r>
              </a:p>
            </p:txBody>
          </p:sp>
          <p:sp>
            <p:nvSpPr>
              <p:cNvPr id="114" name="대각선 방향의 모서리가 둥근 사각형 113"/>
              <p:cNvSpPr/>
              <p:nvPr/>
            </p:nvSpPr>
            <p:spPr>
              <a:xfrm>
                <a:off x="6307147" y="4493595"/>
                <a:ext cx="3156036" cy="284891"/>
              </a:xfrm>
              <a:prstGeom prst="round2DiagRect">
                <a:avLst>
                  <a:gd name="adj1" fmla="val 34387"/>
                  <a:gd name="adj2" fmla="val 0"/>
                </a:avLst>
              </a:prstGeom>
              <a:solidFill>
                <a:schemeClr val="accent1">
                  <a:lumMod val="75000"/>
                </a:schemeClr>
              </a:solidFill>
              <a:ln w="50800">
                <a:solidFill>
                  <a:srgbClr val="95B3D7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fillRef>
              <a:effectRef idx="0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6389" tIns="168265" rIns="146389" bIns="168262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FSAR</a:t>
                </a:r>
                <a:endParaRPr lang="ko-KR" altLang="en-US" sz="11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순서도: 대체 처리 115"/>
              <p:cNvSpPr/>
              <p:nvPr/>
            </p:nvSpPr>
            <p:spPr>
              <a:xfrm>
                <a:off x="6290376" y="2329313"/>
                <a:ext cx="3145382" cy="274047"/>
              </a:xfrm>
              <a:prstGeom prst="flowChartAlternateProcess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fillRef>
              <a:effectRef idx="0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6389" tIns="168265" rIns="146389" bIns="168262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Top-Tier Level</a:t>
                </a:r>
              </a:p>
            </p:txBody>
          </p:sp>
          <p:sp>
            <p:nvSpPr>
              <p:cNvPr id="117" name="순서도: 대체 처리 116"/>
              <p:cNvSpPr/>
              <p:nvPr/>
            </p:nvSpPr>
            <p:spPr>
              <a:xfrm>
                <a:off x="6290376" y="2718654"/>
                <a:ext cx="3145382" cy="274047"/>
              </a:xfrm>
              <a:prstGeom prst="flowChartAlternateProcess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fillRef>
              <a:effectRef idx="0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6389" tIns="168265" rIns="146389" bIns="168262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1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SSC Level</a:t>
                </a:r>
              </a:p>
            </p:txBody>
          </p:sp>
          <p:sp>
            <p:nvSpPr>
              <p:cNvPr id="118" name="대각선 방향의 모서리가 둥근 사각형 117"/>
              <p:cNvSpPr/>
              <p:nvPr/>
            </p:nvSpPr>
            <p:spPr>
              <a:xfrm>
                <a:off x="6307147" y="3062722"/>
                <a:ext cx="741180" cy="451797"/>
              </a:xfrm>
              <a:prstGeom prst="round2Diag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fillRef>
              <a:effectRef idx="0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6389" tIns="168265" rIns="146389" bIns="168262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P.O.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Spec.</a:t>
                </a:r>
                <a:endParaRPr lang="ko-KR" altLang="en-US" sz="11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대각선 방향의 모서리가 둥근 사각형 119"/>
              <p:cNvSpPr/>
              <p:nvPr/>
            </p:nvSpPr>
            <p:spPr>
              <a:xfrm>
                <a:off x="7220090" y="3062722"/>
                <a:ext cx="741180" cy="451797"/>
              </a:xfrm>
              <a:prstGeom prst="round2Diag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fillRef>
              <a:effectRef idx="0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6389" tIns="168265" rIns="146389" bIns="168262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C.P.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Spec.</a:t>
                </a:r>
                <a:endParaRPr lang="ko-KR" altLang="en-US" sz="11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대각선 방향의 모서리가 둥근 사각형 120"/>
              <p:cNvSpPr/>
              <p:nvPr/>
            </p:nvSpPr>
            <p:spPr>
              <a:xfrm>
                <a:off x="6783027" y="3577161"/>
                <a:ext cx="741180" cy="451797"/>
              </a:xfrm>
              <a:prstGeom prst="round2Diag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fillRef>
              <a:effectRef idx="0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6389" tIns="168265" rIns="146389" bIns="168262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SDC</a:t>
                </a:r>
                <a:endParaRPr lang="ko-KR" altLang="en-US" sz="11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대각선 방향의 모서리가 둥근 사각형 121"/>
              <p:cNvSpPr/>
              <p:nvPr/>
            </p:nvSpPr>
            <p:spPr>
              <a:xfrm>
                <a:off x="7712032" y="3565896"/>
                <a:ext cx="741180" cy="451797"/>
              </a:xfrm>
              <a:prstGeom prst="round2Diag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fillRef>
              <a:effectRef idx="0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168265" rIns="0" bIns="168262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Design</a:t>
                </a:r>
                <a:endParaRPr lang="en-US" altLang="ko-KR" sz="11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1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Spec</a:t>
                </a: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.</a:t>
                </a:r>
                <a:endParaRPr lang="ko-KR" altLang="en-US" sz="11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대각선 방향의 모서리가 둥근 사각형 123"/>
              <p:cNvSpPr/>
              <p:nvPr/>
            </p:nvSpPr>
            <p:spPr>
              <a:xfrm>
                <a:off x="8683151" y="3558282"/>
                <a:ext cx="741180" cy="451797"/>
              </a:xfrm>
              <a:prstGeom prst="round2Diag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fillRef>
              <a:effectRef idx="0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6389" tIns="168265" rIns="146389" bIns="168262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GDC</a:t>
                </a:r>
                <a:endParaRPr lang="ko-KR" altLang="en-US" sz="11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대각선 방향의 모서리가 둥근 사각형 124"/>
              <p:cNvSpPr/>
              <p:nvPr/>
            </p:nvSpPr>
            <p:spPr>
              <a:xfrm>
                <a:off x="8117459" y="3052679"/>
                <a:ext cx="1013424" cy="451797"/>
              </a:xfrm>
              <a:prstGeom prst="round2Diag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fillRef>
              <a:effectRef idx="0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6389" tIns="168265" rIns="146389" bIns="168262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Standard Appendix</a:t>
                </a:r>
                <a:endParaRPr lang="ko-KR" altLang="en-US" sz="11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cxnSp>
            <p:nvCxnSpPr>
              <p:cNvPr id="126" name="꺾인 연결선 125"/>
              <p:cNvCxnSpPr>
                <a:stCxn id="114" idx="3"/>
                <a:endCxn id="118" idx="1"/>
              </p:cNvCxnSpPr>
              <p:nvPr/>
            </p:nvCxnSpPr>
            <p:spPr>
              <a:xfrm rot="16200000" flipV="1">
                <a:off x="6791913" y="3400343"/>
                <a:ext cx="979076" cy="1207428"/>
              </a:xfrm>
              <a:prstGeom prst="bentConnector3">
                <a:avLst>
                  <a:gd name="adj1" fmla="val 24219"/>
                </a:avLst>
              </a:prstGeom>
              <a:ln w="25400" cap="rnd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꺾인 연결선 126"/>
              <p:cNvCxnSpPr>
                <a:stCxn id="114" idx="3"/>
                <a:endCxn id="121" idx="1"/>
              </p:cNvCxnSpPr>
              <p:nvPr/>
            </p:nvCxnSpPr>
            <p:spPr>
              <a:xfrm rot="16200000" flipV="1">
                <a:off x="7287073" y="3895503"/>
                <a:ext cx="464637" cy="731548"/>
              </a:xfrm>
              <a:prstGeom prst="bentConnector3">
                <a:avLst>
                  <a:gd name="adj1" fmla="val 51538"/>
                </a:avLst>
              </a:prstGeom>
              <a:ln w="25400" cap="rnd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꺾인 연결선 127"/>
              <p:cNvCxnSpPr>
                <a:stCxn id="114" idx="3"/>
                <a:endCxn id="120" idx="1"/>
              </p:cNvCxnSpPr>
              <p:nvPr/>
            </p:nvCxnSpPr>
            <p:spPr>
              <a:xfrm rot="16200000" flipV="1">
                <a:off x="7248385" y="3856814"/>
                <a:ext cx="979076" cy="294485"/>
              </a:xfrm>
              <a:prstGeom prst="bentConnector3">
                <a:avLst>
                  <a:gd name="adj1" fmla="val 24463"/>
                </a:avLst>
              </a:prstGeom>
              <a:ln w="25400" cap="rnd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꺾인 연결선 128"/>
              <p:cNvCxnSpPr>
                <a:stCxn id="114" idx="3"/>
                <a:endCxn id="122" idx="1"/>
              </p:cNvCxnSpPr>
              <p:nvPr/>
            </p:nvCxnSpPr>
            <p:spPr>
              <a:xfrm rot="5400000" flipH="1" flipV="1">
                <a:off x="7745942" y="4156916"/>
                <a:ext cx="475902" cy="197457"/>
              </a:xfrm>
              <a:prstGeom prst="bentConnector3">
                <a:avLst>
                  <a:gd name="adj1" fmla="val 50000"/>
                </a:avLst>
              </a:prstGeom>
              <a:ln w="25400" cap="rnd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꺾인 연결선 129"/>
              <p:cNvCxnSpPr>
                <a:stCxn id="114" idx="3"/>
                <a:endCxn id="124" idx="1"/>
              </p:cNvCxnSpPr>
              <p:nvPr/>
            </p:nvCxnSpPr>
            <p:spPr>
              <a:xfrm rot="5400000" flipH="1" flipV="1">
                <a:off x="8227695" y="3667549"/>
                <a:ext cx="483516" cy="1168576"/>
              </a:xfrm>
              <a:prstGeom prst="bentConnector3">
                <a:avLst>
                  <a:gd name="adj1" fmla="val 49508"/>
                </a:avLst>
              </a:prstGeom>
              <a:ln w="25400" cap="rnd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꺾인 연결선 130"/>
              <p:cNvCxnSpPr>
                <a:stCxn id="114" idx="3"/>
                <a:endCxn id="125" idx="1"/>
              </p:cNvCxnSpPr>
              <p:nvPr/>
            </p:nvCxnSpPr>
            <p:spPr>
              <a:xfrm rot="5400000" flipH="1" flipV="1">
                <a:off x="7760109" y="3629533"/>
                <a:ext cx="989119" cy="739006"/>
              </a:xfrm>
              <a:prstGeom prst="bentConnector3">
                <a:avLst>
                  <a:gd name="adj1" fmla="val 24240"/>
                </a:avLst>
              </a:prstGeom>
              <a:ln w="25400" cap="rnd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직선 화살표 연결선 131"/>
              <p:cNvCxnSpPr>
                <a:stCxn id="117" idx="0"/>
                <a:endCxn id="116" idx="2"/>
              </p:cNvCxnSpPr>
              <p:nvPr/>
            </p:nvCxnSpPr>
            <p:spPr>
              <a:xfrm flipV="1">
                <a:off x="7863067" y="2603360"/>
                <a:ext cx="0" cy="115294"/>
              </a:xfrm>
              <a:prstGeom prst="straightConnector1">
                <a:avLst/>
              </a:prstGeom>
              <a:ln w="25400" cap="rnd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대각선 방향의 모서리가 둥근 사각형 132"/>
              <p:cNvSpPr/>
              <p:nvPr/>
            </p:nvSpPr>
            <p:spPr>
              <a:xfrm>
                <a:off x="6307147" y="5055559"/>
                <a:ext cx="921953" cy="451797"/>
              </a:xfrm>
              <a:prstGeom prst="round2Diag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fillRef>
              <a:effectRef idx="0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6389" tIns="168265" rIns="146389" bIns="168262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A/E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Drawing</a:t>
                </a:r>
              </a:p>
            </p:txBody>
          </p:sp>
          <p:sp>
            <p:nvSpPr>
              <p:cNvPr id="134" name="대각선 방향의 모서리가 둥근 사각형 133"/>
              <p:cNvSpPr/>
              <p:nvPr/>
            </p:nvSpPr>
            <p:spPr>
              <a:xfrm>
                <a:off x="7793691" y="5055558"/>
                <a:ext cx="921953" cy="451797"/>
              </a:xfrm>
              <a:prstGeom prst="round2Diag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fillRef>
              <a:effectRef idx="0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168265" rIns="0" bIns="168262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Supplier 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Document</a:t>
                </a:r>
                <a:endParaRPr lang="ko-KR" altLang="en-US" sz="11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대각선 방향의 모서리가 둥근 사각형 135"/>
              <p:cNvSpPr/>
              <p:nvPr/>
            </p:nvSpPr>
            <p:spPr>
              <a:xfrm>
                <a:off x="6654382" y="5617466"/>
                <a:ext cx="1929327" cy="451797"/>
              </a:xfrm>
              <a:prstGeom prst="round2Diag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fillRef>
              <a:effectRef idx="0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168265" rIns="0" bIns="168262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A/E Document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altLang="ko-KR" sz="11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Other </a:t>
                </a: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than </a:t>
                </a:r>
                <a:r>
                  <a:rPr lang="en-US" altLang="ko-KR" sz="11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SSC </a:t>
                </a: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Level</a:t>
                </a:r>
                <a:r>
                  <a:rPr lang="en-US" altLang="ko-KR" sz="11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 docs</a:t>
                </a: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)</a:t>
                </a:r>
                <a:endParaRPr lang="ko-KR" altLang="en-US" sz="11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8" name="대각선 방향의 모서리가 둥근 사각형 137"/>
              <p:cNvSpPr/>
              <p:nvPr/>
            </p:nvSpPr>
            <p:spPr>
              <a:xfrm>
                <a:off x="8583709" y="5603153"/>
                <a:ext cx="852049" cy="451797"/>
              </a:xfrm>
              <a:prstGeom prst="round2Diag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fillRef>
              <a:effectRef idx="0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168265" rIns="0" bIns="168262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Supplier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Drawing</a:t>
                </a:r>
                <a:endParaRPr lang="ko-KR" altLang="en-US" sz="11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cxnSp>
            <p:nvCxnSpPr>
              <p:cNvPr id="139" name="꺾인 연결선 138"/>
              <p:cNvCxnSpPr>
                <a:stCxn id="133" idx="3"/>
                <a:endCxn id="114" idx="1"/>
              </p:cNvCxnSpPr>
              <p:nvPr/>
            </p:nvCxnSpPr>
            <p:spPr>
              <a:xfrm rot="5400000" flipH="1" flipV="1">
                <a:off x="7188108" y="4358503"/>
                <a:ext cx="277073" cy="1117041"/>
              </a:xfrm>
              <a:prstGeom prst="bentConnector3">
                <a:avLst>
                  <a:gd name="adj1" fmla="val 47422"/>
                </a:avLst>
              </a:prstGeom>
              <a:ln w="25400" cap="rnd">
                <a:solidFill>
                  <a:schemeClr val="accent1">
                    <a:lumMod val="7500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꺾인 연결선 139"/>
              <p:cNvCxnSpPr>
                <a:stCxn id="134" idx="3"/>
                <a:endCxn id="114" idx="1"/>
              </p:cNvCxnSpPr>
              <p:nvPr/>
            </p:nvCxnSpPr>
            <p:spPr>
              <a:xfrm rot="16200000" flipV="1">
                <a:off x="7931381" y="4732270"/>
                <a:ext cx="277072" cy="369503"/>
              </a:xfrm>
              <a:prstGeom prst="bentConnector3">
                <a:avLst>
                  <a:gd name="adj1" fmla="val 47421"/>
                </a:avLst>
              </a:prstGeom>
              <a:ln w="25400" cap="rnd">
                <a:solidFill>
                  <a:schemeClr val="accent1">
                    <a:lumMod val="7500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꺾인 연결선 141"/>
              <p:cNvCxnSpPr>
                <a:stCxn id="138" idx="3"/>
                <a:endCxn id="114" idx="1"/>
              </p:cNvCxnSpPr>
              <p:nvPr/>
            </p:nvCxnSpPr>
            <p:spPr>
              <a:xfrm rot="16200000" flipV="1">
                <a:off x="8035117" y="4628535"/>
                <a:ext cx="824667" cy="1124569"/>
              </a:xfrm>
              <a:prstGeom prst="bentConnector3">
                <a:avLst>
                  <a:gd name="adj1" fmla="val 82110"/>
                </a:avLst>
              </a:prstGeom>
              <a:ln w="25400" cap="rnd">
                <a:solidFill>
                  <a:schemeClr val="accent1">
                    <a:lumMod val="7500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꺾인 연결선 142"/>
              <p:cNvCxnSpPr>
                <a:stCxn id="136" idx="3"/>
                <a:endCxn id="114" idx="1"/>
              </p:cNvCxnSpPr>
              <p:nvPr/>
            </p:nvCxnSpPr>
            <p:spPr>
              <a:xfrm rot="5400000" flipH="1" flipV="1">
                <a:off x="7332615" y="5064917"/>
                <a:ext cx="838980" cy="266119"/>
              </a:xfrm>
              <a:prstGeom prst="bentConnector3">
                <a:avLst>
                  <a:gd name="adj1" fmla="val 82355"/>
                </a:avLst>
              </a:prstGeom>
              <a:ln w="25400" cap="rnd">
                <a:solidFill>
                  <a:schemeClr val="accent1">
                    <a:lumMod val="7500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꺾인 연결선 90"/>
            <p:cNvCxnSpPr>
              <a:stCxn id="117" idx="3"/>
              <a:endCxn id="112" idx="1"/>
            </p:cNvCxnSpPr>
            <p:nvPr/>
          </p:nvCxnSpPr>
          <p:spPr>
            <a:xfrm flipH="1">
              <a:off x="5711570" y="2855678"/>
              <a:ext cx="3548218" cy="3287285"/>
            </a:xfrm>
            <a:prstGeom prst="bentConnector4">
              <a:avLst>
                <a:gd name="adj1" fmla="val -6443"/>
                <a:gd name="adj2" fmla="val 106801"/>
              </a:avLst>
            </a:prstGeom>
            <a:ln w="25400" cap="rnd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029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367990" y="1060191"/>
            <a:ext cx="9288966" cy="5616653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ko-KR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100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7A112FFA-2159-4EFB-A700-6DEAD28150CB}"/>
              </a:ext>
            </a:extLst>
          </p:cNvPr>
          <p:cNvCxnSpPr>
            <a:cxnSpLocks/>
          </p:cNvCxnSpPr>
          <p:nvPr/>
        </p:nvCxnSpPr>
        <p:spPr>
          <a:xfrm>
            <a:off x="649776" y="159234"/>
            <a:ext cx="0" cy="431109"/>
          </a:xfrm>
          <a:prstGeom prst="line">
            <a:avLst/>
          </a:prstGeom>
          <a:ln w="1905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733395" y="38395"/>
            <a:ext cx="902292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defTabSz="457200" fontAlgn="base" latinLnBrk="0">
              <a:defRPr/>
            </a:pPr>
            <a:r>
              <a:rPr lang="en-US" altLang="ko-KR" sz="3600" spc="-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Changes for Improvement</a:t>
            </a:r>
          </a:p>
        </p:txBody>
      </p: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02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9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249044" y="896802"/>
            <a:ext cx="7351906" cy="299572"/>
          </a:xfrm>
          <a:prstGeom prst="round2SameRect">
            <a:avLst>
              <a:gd name="adj1" fmla="val 13698"/>
              <a:gd name="adj2" fmla="val 9881"/>
            </a:avLst>
          </a:prstGeom>
          <a:solidFill>
            <a:schemeClr val="accent1">
              <a:lumMod val="75000"/>
            </a:schemeClr>
          </a:solidFill>
          <a:ln w="889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Arial" panose="020B0604020202020204" pitchFamily="34" charset="0"/>
                <a:ea typeface="arial" panose="02030600000101010101" pitchFamily="18" charset="-127"/>
              </a:rPr>
              <a:t>Improvement of Design Requirement Management Report</a:t>
            </a:r>
            <a:endParaRPr lang="ko-KR" altLang="en-US" sz="2000" b="1" dirty="0"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57637" y="1196374"/>
            <a:ext cx="583364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30600000101010101" pitchFamily="18" charset="-127"/>
              </a:rPr>
              <a:t>Format change of Requirement Management Report</a:t>
            </a:r>
            <a:endParaRPr lang="ko-KR" altLang="en-US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23" name="순서도: 대체 처리 22"/>
          <p:cNvSpPr/>
          <p:nvPr/>
        </p:nvSpPr>
        <p:spPr>
          <a:xfrm>
            <a:off x="5374178" y="1665175"/>
            <a:ext cx="4170226" cy="363276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29225" rIns="0" bIns="229222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500" b="1" spc="-100" dirty="0">
                <a:solidFill>
                  <a:schemeClr val="bg1"/>
                </a:solidFill>
                <a:latin typeface="Arial" panose="020B0604020202020204" pitchFamily="34" charset="0"/>
              </a:rPr>
              <a:t>SHN 3&amp;4</a:t>
            </a:r>
          </a:p>
        </p:txBody>
      </p:sp>
      <p:sp>
        <p:nvSpPr>
          <p:cNvPr id="30" name="순서도: 대체 처리 29"/>
          <p:cNvSpPr/>
          <p:nvPr/>
        </p:nvSpPr>
        <p:spPr>
          <a:xfrm>
            <a:off x="543130" y="1665176"/>
            <a:ext cx="4144745" cy="36327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89" tIns="168265" rIns="146389" bIns="16826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5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SUN </a:t>
            </a:r>
            <a:r>
              <a:rPr lang="en-US" altLang="ko-KR" sz="1500" b="1" dirty="0">
                <a:solidFill>
                  <a:schemeClr val="tx1"/>
                </a:solidFill>
                <a:latin typeface="Arial" panose="020B0604020202020204" pitchFamily="34" charset="0"/>
              </a:rPr>
              <a:t>3&amp;4</a:t>
            </a:r>
          </a:p>
        </p:txBody>
      </p:sp>
      <p:sp>
        <p:nvSpPr>
          <p:cNvPr id="31" name="줄무늬가 있는 오른쪽 화살표 30"/>
          <p:cNvSpPr/>
          <p:nvPr/>
        </p:nvSpPr>
        <p:spPr>
          <a:xfrm>
            <a:off x="4747346" y="2129379"/>
            <a:ext cx="569960" cy="4468951"/>
          </a:xfrm>
          <a:prstGeom prst="stripedRightArrow">
            <a:avLst>
              <a:gd name="adj1" fmla="val 70432"/>
              <a:gd name="adj2" fmla="val 2974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40" y="2129379"/>
            <a:ext cx="4172305" cy="175908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268" y="2485840"/>
            <a:ext cx="4151136" cy="1355743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45" name="직사각형 44"/>
          <p:cNvSpPr/>
          <p:nvPr/>
        </p:nvSpPr>
        <p:spPr>
          <a:xfrm>
            <a:off x="5317306" y="2020035"/>
            <a:ext cx="34313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ko-KR" sz="1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Option 1.</a:t>
            </a:r>
            <a:r>
              <a:rPr lang="ko-KR" altLang="en-US" sz="1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Excel Table Format</a:t>
            </a:r>
            <a:endParaRPr lang="en-US" altLang="ko-KR" sz="1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317306" y="4335098"/>
            <a:ext cx="45886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ko-KR" sz="1400" b="1" spc="-100" dirty="0">
                <a:solidFill>
                  <a:prstClr val="black"/>
                </a:solidFill>
                <a:latin typeface="Arial" panose="020B0604020202020204" pitchFamily="34" charset="0"/>
              </a:rPr>
              <a:t>Option 2. Report template format per requirement</a:t>
            </a:r>
          </a:p>
        </p:txBody>
      </p:sp>
      <p:sp>
        <p:nvSpPr>
          <p:cNvPr id="47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3137347" y="2167753"/>
            <a:ext cx="1534037" cy="1720711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ko-KR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100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543130" y="4105889"/>
            <a:ext cx="41282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</a:rPr>
              <a:t>Design requirement management report format was centered on requirement number by Level (T, P. S, F</a:t>
            </a:r>
            <a:r>
              <a:rPr lang="en-US" altLang="ko-KR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</a:rPr>
              <a:t>Upper and lower related requirements are written as requirement numbers, making it impossible to intuitively identify information</a:t>
            </a:r>
            <a:r>
              <a:rPr lang="en-US" altLang="ko-KR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</a:rPr>
              <a:t>User-oriented design requirement management report is not effective for usage.</a:t>
            </a:r>
          </a:p>
        </p:txBody>
      </p:sp>
      <p:sp>
        <p:nvSpPr>
          <p:cNvPr id="49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7087223" y="2485841"/>
            <a:ext cx="316877" cy="1353486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ko-KR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100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51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7965599" y="2485841"/>
            <a:ext cx="1578805" cy="1353486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ko-KR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100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5672472" y="3902856"/>
            <a:ext cx="200195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ko-KR" sz="10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Responsible person,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approver, related discipline by requirement</a:t>
            </a:r>
            <a:endParaRPr lang="en-US" altLang="ko-KR" sz="1050" dirty="0"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cxnSp>
        <p:nvCxnSpPr>
          <p:cNvPr id="8" name="꺾인 연결선 7"/>
          <p:cNvCxnSpPr>
            <a:stCxn id="49" idx="1"/>
            <a:endCxn id="52" idx="1"/>
          </p:cNvCxnSpPr>
          <p:nvPr/>
        </p:nvCxnSpPr>
        <p:spPr>
          <a:xfrm rot="5400000">
            <a:off x="6283032" y="3228767"/>
            <a:ext cx="352070" cy="1573190"/>
          </a:xfrm>
          <a:prstGeom prst="bentConnector4">
            <a:avLst>
              <a:gd name="adj1" fmla="val 9022"/>
              <a:gd name="adj2" fmla="val 114531"/>
            </a:avLst>
          </a:prstGeom>
          <a:ln w="254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직사각형 53"/>
          <p:cNvSpPr/>
          <p:nvPr/>
        </p:nvSpPr>
        <p:spPr>
          <a:xfrm>
            <a:off x="8169966" y="3916401"/>
            <a:ext cx="14869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ko-KR" sz="10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Detail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information for each related requirement</a:t>
            </a:r>
            <a:endParaRPr lang="en-US" altLang="ko-KR" sz="1050" dirty="0"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cxnSp>
        <p:nvCxnSpPr>
          <p:cNvPr id="55" name="꺾인 연결선 54"/>
          <p:cNvCxnSpPr>
            <a:stCxn id="51" idx="1"/>
            <a:endCxn id="54" idx="1"/>
          </p:cNvCxnSpPr>
          <p:nvPr/>
        </p:nvCxnSpPr>
        <p:spPr>
          <a:xfrm rot="5400000">
            <a:off x="8279677" y="3729616"/>
            <a:ext cx="365615" cy="585036"/>
          </a:xfrm>
          <a:prstGeom prst="bentConnector4">
            <a:avLst>
              <a:gd name="adj1" fmla="val 10540"/>
              <a:gd name="adj2" fmla="val 139075"/>
            </a:avLst>
          </a:prstGeom>
          <a:ln w="254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그림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251" y="4748978"/>
            <a:ext cx="1517341" cy="1849351"/>
          </a:xfrm>
          <a:prstGeom prst="rect">
            <a:avLst/>
          </a:prstGeom>
        </p:spPr>
      </p:pic>
      <p:sp>
        <p:nvSpPr>
          <p:cNvPr id="70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5436251" y="6341925"/>
            <a:ext cx="1517341" cy="267321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ko-KR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100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7356937" y="5689071"/>
            <a:ext cx="2300019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Review information</a:t>
            </a:r>
          </a:p>
          <a:p>
            <a:pPr marL="266700" indent="-133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Responsible person, approver by requirement</a:t>
            </a:r>
          </a:p>
          <a:p>
            <a:pPr marL="266700" lvl="0" indent="-133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Related discipline review </a:t>
            </a:r>
            <a:r>
              <a:rPr lang="en-US" altLang="ko-KR" sz="10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information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7356937" y="4687302"/>
            <a:ext cx="2300019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Relation 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information 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diagram</a:t>
            </a:r>
            <a:endParaRPr lang="en-US" altLang="ko-KR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6700" indent="-133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0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Visualization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of related information</a:t>
            </a:r>
          </a:p>
          <a:p>
            <a:pPr marL="266700" lvl="0" indent="-133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Detailed information by related requirement</a:t>
            </a:r>
          </a:p>
        </p:txBody>
      </p:sp>
      <p:sp>
        <p:nvSpPr>
          <p:cNvPr id="74" name="사각형: 둥근 위쪽 모서리 18">
            <a:extLst>
              <a:ext uri="{FF2B5EF4-FFF2-40B4-BE49-F238E27FC236}">
                <a16:creationId xmlns:a16="http://schemas.microsoft.com/office/drawing/2014/main" id="{C56F1749-832D-484F-A9DD-304D33C21EB2}"/>
              </a:ext>
            </a:extLst>
          </p:cNvPr>
          <p:cNvSpPr/>
          <p:nvPr/>
        </p:nvSpPr>
        <p:spPr>
          <a:xfrm>
            <a:off x="5436251" y="5164476"/>
            <a:ext cx="1517341" cy="845799"/>
          </a:xfrm>
          <a:prstGeom prst="round2SameRect">
            <a:avLst>
              <a:gd name="adj1" fmla="val 1217"/>
              <a:gd name="adj2" fmla="val 1220"/>
            </a:avLst>
          </a:prstGeom>
          <a:noFill/>
          <a:ln w="38100" cap="rnd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ko-KR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100" dirty="0">
              <a:solidFill>
                <a:schemeClr val="tx1"/>
              </a:solidFill>
              <a:latin typeface="Arial" panose="020B0604020202020204" pitchFamily="34" charset="0"/>
              <a:ea typeface="arial" panose="02030600000101010101" pitchFamily="18" charset="-127"/>
            </a:endParaRPr>
          </a:p>
        </p:txBody>
      </p:sp>
      <p:cxnSp>
        <p:nvCxnSpPr>
          <p:cNvPr id="76" name="꺾인 연결선 75"/>
          <p:cNvCxnSpPr>
            <a:stCxn id="74" idx="0"/>
            <a:endCxn id="73" idx="1"/>
          </p:cNvCxnSpPr>
          <p:nvPr/>
        </p:nvCxnSpPr>
        <p:spPr>
          <a:xfrm flipV="1">
            <a:off x="6953592" y="5214370"/>
            <a:ext cx="403345" cy="373006"/>
          </a:xfrm>
          <a:prstGeom prst="bentConnector3">
            <a:avLst>
              <a:gd name="adj1" fmla="val 50000"/>
            </a:avLst>
          </a:prstGeom>
          <a:ln w="254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꺾인 연결선 78"/>
          <p:cNvCxnSpPr>
            <a:stCxn id="70" idx="0"/>
            <a:endCxn id="72" idx="1"/>
          </p:cNvCxnSpPr>
          <p:nvPr/>
        </p:nvCxnSpPr>
        <p:spPr>
          <a:xfrm flipV="1">
            <a:off x="6953592" y="6216139"/>
            <a:ext cx="403345" cy="259447"/>
          </a:xfrm>
          <a:prstGeom prst="bentConnector3">
            <a:avLst>
              <a:gd name="adj1" fmla="val 50000"/>
            </a:avLst>
          </a:prstGeom>
          <a:ln w="254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HY헤드라인M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 cap="rnd">
          <a:solidFill>
            <a:schemeClr val="accent1">
              <a:lumMod val="60000"/>
              <a:lumOff val="40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anose="020F0302020204030204"/>
        <a:ea typeface=""/>
        <a:cs typeface=""/>
        <a:font script="Jpan" typeface="游ゴシック Light"/>
        <a:font script="Hang" typeface="arial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F0502020204030204"/>
        <a:ea typeface=""/>
        <a:cs typeface=""/>
        <a:font script="Jpan" typeface="游ゴシック"/>
        <a:font script="Hang" typeface="arial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anose="020F0302020204030204"/>
        <a:ea typeface=""/>
        <a:cs typeface=""/>
        <a:font script="Jpan" typeface="游ゴシック Light"/>
        <a:font script="Hang" typeface="arial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F0502020204030204"/>
        <a:ea typeface=""/>
        <a:cs typeface=""/>
        <a:font script="Jpan" typeface="游ゴシック"/>
        <a:font script="Hang" typeface="arial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26634</TotalTime>
  <Words>2042</Words>
  <Application>Microsoft Office PowerPoint</Application>
  <PresentationFormat>A4 용지(210x297mm)</PresentationFormat>
  <Paragraphs>505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3" baseType="lpstr">
      <vt:lpstr>맑은 고딕</vt:lpstr>
      <vt:lpstr>Arial</vt:lpstr>
      <vt:lpstr>Wingdings</vt:lpstr>
      <vt:lpstr>HY헤드라인M</vt:lpstr>
      <vt:lpstr>Arial</vt:lpstr>
      <vt:lpstr>HY견고딕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경준</dc:creator>
  <cp:lastModifiedBy>SHN34사업</cp:lastModifiedBy>
  <cp:revision>2590</cp:revision>
  <cp:lastPrinted>2024-06-25T09:48:07Z</cp:lastPrinted>
  <dcterms:created xsi:type="dcterms:W3CDTF">2020-09-08T01:54:06Z</dcterms:created>
  <dcterms:modified xsi:type="dcterms:W3CDTF">2024-07-12T00:41:54Z</dcterms:modified>
</cp:coreProperties>
</file>