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359" r:id="rId5"/>
    <p:sldId id="1611" r:id="rId6"/>
    <p:sldId id="1612" r:id="rId7"/>
    <p:sldId id="482" r:id="rId8"/>
    <p:sldId id="493" r:id="rId9"/>
    <p:sldId id="494" r:id="rId10"/>
    <p:sldId id="485" r:id="rId11"/>
    <p:sldId id="495" r:id="rId12"/>
    <p:sldId id="570" r:id="rId13"/>
    <p:sldId id="496" r:id="rId14"/>
    <p:sldId id="571" r:id="rId15"/>
    <p:sldId id="486" r:id="rId16"/>
    <p:sldId id="1613" r:id="rId17"/>
    <p:sldId id="1585" r:id="rId18"/>
    <p:sldId id="1525" r:id="rId19"/>
    <p:sldId id="1587" r:id="rId20"/>
    <p:sldId id="1609" r:id="rId21"/>
    <p:sldId id="1610" r:id="rId22"/>
    <p:sldId id="160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62211-4290-FEE5-043A-903F07BBC5E4}" name="Meena Khanna" initials="MK" userId="S::MKK@NRC.GOV::6d951e33-ef17-40ee-bc0e-3271ba4dcb00" providerId="AD"/>
  <p188:author id="{D7F5E911-D145-BD22-FA76-894AC7566DB2}" name="Lundy Pressley" initials="LP" userId="S::lfp1@nrc.gov::0812f213-3295-48ba-b8be-c71f56985431" providerId="AD"/>
  <p188:author id="{67410E17-49FE-2A55-98A3-57FE4DB5F709}" name="Lundy Pressley" initials="LP" userId="S::LFP1@nrc.gov::0812f213-3295-48ba-b8be-c71f56985431" providerId="AD"/>
  <p188:author id="{6A2CA81B-E3FA-B104-1B7F-5C16A6C73A94}" name="Meena Khanna" initials="MK" userId="S::mkk@nrc.gov::6d951e33-ef17-40ee-bc0e-3271ba4dcb00" providerId="AD"/>
  <p188:author id="{9F12F62E-8AD9-9A9B-9791-8C695F2E8BDB}" name="Edgardo Torres" initials="ET" userId="S::ext2@nrc.gov::16080276-a1e8-481a-8457-cd7d4cbd09a9" providerId="AD"/>
  <p188:author id="{3C7AA035-16D1-242E-F870-B89CF76B5CD9}" name="Torres, Edgardo" initials="TE" userId="S::EXT2@nrc.gov::16080276-a1e8-481a-8457-cd7d4cbd09a9" providerId="AD"/>
  <p188:author id="{08394045-7A28-D0EE-8A11-00DB4A172A92}" name="John Hanna" initials="JH" userId="S::jdh1@nrc.gov::1db94737-9852-49d2-a55f-98d8174f4d04" providerId="AD"/>
  <p188:author id="{8F77AD57-BEA7-E491-CB69-B8D1EB2E913C}" name="Antonios Zoulis" initials="AZ" userId="S::amz1@nrc.gov::ee2d7269-dd71-4eb0-8673-ada0819cba49" providerId="AD"/>
  <p188:author id="{7A86F76A-2E32-F908-25EC-127A66F61551}" name="Antonios Zoulis" initials="AZ" userId="S::AMZ1@NRC.GOV::ee2d7269-dd71-4eb0-8673-ada0819cba49" providerId="AD"/>
  <p188:author id="{4403F195-D144-57E4-CFFE-178B779390FA}" name="Reinaldo Rodriguez" initials="RR" userId="S::RRR1@NRC.GOV::caf8ded5-d5ab-4448-8f29-0233b4609723" providerId="AD"/>
  <p188:author id="{C05FBBB8-029C-75B8-0A26-9C34A194543E}" name="Reinaldo Rodriguez" initials="RR" userId="S::rrr1@nrc.gov::caf8ded5-d5ab-4448-8f29-0233b46097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rres, Edgardo" initials="TE" lastIdx="6" clrIdx="0">
    <p:extLst>
      <p:ext uri="{19B8F6BF-5375-455C-9EA6-DF929625EA0E}">
        <p15:presenceInfo xmlns:p15="http://schemas.microsoft.com/office/powerpoint/2012/main" userId="S::EXT2@nrc.gov::16080276-a1e8-481a-8457-cd7d4cbd09a9" providerId="AD"/>
      </p:ext>
    </p:extLst>
  </p:cmAuthor>
  <p:cmAuthor id="2" name="Zoulis, Antonios" initials="ZA" lastIdx="1" clrIdx="1">
    <p:extLst>
      <p:ext uri="{19B8F6BF-5375-455C-9EA6-DF929625EA0E}">
        <p15:presenceInfo xmlns:p15="http://schemas.microsoft.com/office/powerpoint/2012/main" userId="Zoulis, Antonios" providerId="None"/>
      </p:ext>
    </p:extLst>
  </p:cmAuthor>
  <p:cmAuthor id="3" name="Khanna, Meena" initials="KM" lastIdx="9" clrIdx="2">
    <p:extLst>
      <p:ext uri="{19B8F6BF-5375-455C-9EA6-DF929625EA0E}">
        <p15:presenceInfo xmlns:p15="http://schemas.microsoft.com/office/powerpoint/2012/main" userId="S::mkk@nrc.gov::6d951e33-ef17-40ee-bc0e-3271ba4dcb00" providerId="AD"/>
      </p:ext>
    </p:extLst>
  </p:cmAuthor>
  <p:cmAuthor id="4" name="Zoulis, Antonios" initials="ZA [2]" lastIdx="2" clrIdx="3">
    <p:extLst>
      <p:ext uri="{19B8F6BF-5375-455C-9EA6-DF929625EA0E}">
        <p15:presenceInfo xmlns:p15="http://schemas.microsoft.com/office/powerpoint/2012/main" userId="S::amz1@nrc.gov::ee2d7269-dd71-4eb0-8673-ada0819cba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BBC76"/>
    <a:srgbClr val="A8BA71"/>
    <a:srgbClr val="ADBD79"/>
    <a:srgbClr val="9BC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83" autoAdjust="0"/>
  </p:normalViewPr>
  <p:slideViewPr>
    <p:cSldViewPr snapToGrid="0">
      <p:cViewPr varScale="1">
        <p:scale>
          <a:sx n="117" d="100"/>
          <a:sy n="117" d="100"/>
        </p:scale>
        <p:origin x="178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2F062-4F15-4574-8708-C23CA3358364}"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05182-DAC9-4BAB-BA92-FA9DE4ECFD26}" type="slidenum">
              <a:rPr lang="en-US" smtClean="0"/>
              <a:t>‹#›</a:t>
            </a:fld>
            <a:endParaRPr lang="en-US"/>
          </a:p>
        </p:txBody>
      </p:sp>
    </p:spTree>
    <p:extLst>
      <p:ext uri="{BB962C8B-B14F-4D97-AF65-F5344CB8AC3E}">
        <p14:creationId xmlns:p14="http://schemas.microsoft.com/office/powerpoint/2010/main" val="235335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05182-DAC9-4BAB-BA92-FA9DE4ECFD26}" type="slidenum">
              <a:rPr lang="en-US" smtClean="0"/>
              <a:t>1</a:t>
            </a:fld>
            <a:endParaRPr lang="en-US"/>
          </a:p>
        </p:txBody>
      </p:sp>
    </p:spTree>
    <p:extLst>
      <p:ext uri="{BB962C8B-B14F-4D97-AF65-F5344CB8AC3E}">
        <p14:creationId xmlns:p14="http://schemas.microsoft.com/office/powerpoint/2010/main" val="2629989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8A26C-2378-81B9-0D23-0AB3D12D8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A37FB-2777-820F-2287-2AA32B5C1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534C5-D368-70EB-0471-7E62F8875F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84BC10-2630-F836-5128-305AD46F22B4}"/>
              </a:ext>
            </a:extLst>
          </p:cNvPr>
          <p:cNvSpPr>
            <a:spLocks noGrp="1"/>
          </p:cNvSpPr>
          <p:nvPr>
            <p:ph type="sldNum" sz="quarter" idx="5"/>
          </p:nvPr>
        </p:nvSpPr>
        <p:spPr/>
        <p:txBody>
          <a:bodyPr/>
          <a:lstStyle/>
          <a:p>
            <a:fld id="{E7C1A9C1-10A4-4062-9296-7CF8EBCA00C7}" type="slidenum">
              <a:rPr lang="en-US" smtClean="0"/>
              <a:t>14</a:t>
            </a:fld>
            <a:endParaRPr lang="en-US"/>
          </a:p>
        </p:txBody>
      </p:sp>
    </p:spTree>
    <p:extLst>
      <p:ext uri="{BB962C8B-B14F-4D97-AF65-F5344CB8AC3E}">
        <p14:creationId xmlns:p14="http://schemas.microsoft.com/office/powerpoint/2010/main" val="1498575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1A9C1-10A4-4062-9296-7CF8EBCA00C7}" type="slidenum">
              <a:rPr lang="en-US" smtClean="0"/>
              <a:t>15</a:t>
            </a:fld>
            <a:endParaRPr lang="en-US"/>
          </a:p>
        </p:txBody>
      </p:sp>
    </p:spTree>
    <p:extLst>
      <p:ext uri="{BB962C8B-B14F-4D97-AF65-F5344CB8AC3E}">
        <p14:creationId xmlns:p14="http://schemas.microsoft.com/office/powerpoint/2010/main" val="3249053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40BC6-9530-0D8E-0EA1-8755AFA702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2F83E-5E97-9D80-1BA6-32B899F0E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A38BA-72BF-30D8-56F4-9F322DF209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976579-8121-87EA-AF44-7F54D4C290DC}"/>
              </a:ext>
            </a:extLst>
          </p:cNvPr>
          <p:cNvSpPr>
            <a:spLocks noGrp="1"/>
          </p:cNvSpPr>
          <p:nvPr>
            <p:ph type="sldNum" sz="quarter" idx="5"/>
          </p:nvPr>
        </p:nvSpPr>
        <p:spPr/>
        <p:txBody>
          <a:bodyPr/>
          <a:lstStyle/>
          <a:p>
            <a:fld id="{E7C1A9C1-10A4-4062-9296-7CF8EBCA00C7}" type="slidenum">
              <a:rPr lang="en-US" smtClean="0"/>
              <a:t>16</a:t>
            </a:fld>
            <a:endParaRPr lang="en-US"/>
          </a:p>
        </p:txBody>
      </p:sp>
    </p:spTree>
    <p:extLst>
      <p:ext uri="{BB962C8B-B14F-4D97-AF65-F5344CB8AC3E}">
        <p14:creationId xmlns:p14="http://schemas.microsoft.com/office/powerpoint/2010/main" val="1548737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40BC6-9530-0D8E-0EA1-8755AFA702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2F83E-5E97-9D80-1BA6-32B899F0E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A38BA-72BF-30D8-56F4-9F322DF209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976579-8121-87EA-AF44-7F54D4C290DC}"/>
              </a:ext>
            </a:extLst>
          </p:cNvPr>
          <p:cNvSpPr>
            <a:spLocks noGrp="1"/>
          </p:cNvSpPr>
          <p:nvPr>
            <p:ph type="sldNum" sz="quarter" idx="5"/>
          </p:nvPr>
        </p:nvSpPr>
        <p:spPr/>
        <p:txBody>
          <a:bodyPr/>
          <a:lstStyle/>
          <a:p>
            <a:fld id="{E7C1A9C1-10A4-4062-9296-7CF8EBCA00C7}" type="slidenum">
              <a:rPr lang="en-US" smtClean="0"/>
              <a:t>17</a:t>
            </a:fld>
            <a:endParaRPr lang="en-US"/>
          </a:p>
        </p:txBody>
      </p:sp>
    </p:spTree>
    <p:extLst>
      <p:ext uri="{BB962C8B-B14F-4D97-AF65-F5344CB8AC3E}">
        <p14:creationId xmlns:p14="http://schemas.microsoft.com/office/powerpoint/2010/main" val="2128054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40BC6-9530-0D8E-0EA1-8755AFA702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2F83E-5E97-9D80-1BA6-32B899F0E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A38BA-72BF-30D8-56F4-9F322DF209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976579-8121-87EA-AF44-7F54D4C290DC}"/>
              </a:ext>
            </a:extLst>
          </p:cNvPr>
          <p:cNvSpPr>
            <a:spLocks noGrp="1"/>
          </p:cNvSpPr>
          <p:nvPr>
            <p:ph type="sldNum" sz="quarter" idx="5"/>
          </p:nvPr>
        </p:nvSpPr>
        <p:spPr/>
        <p:txBody>
          <a:bodyPr/>
          <a:lstStyle/>
          <a:p>
            <a:fld id="{E7C1A9C1-10A4-4062-9296-7CF8EBCA00C7}" type="slidenum">
              <a:rPr lang="en-US" smtClean="0"/>
              <a:t>18</a:t>
            </a:fld>
            <a:endParaRPr lang="en-US"/>
          </a:p>
        </p:txBody>
      </p:sp>
    </p:spTree>
    <p:extLst>
      <p:ext uri="{BB962C8B-B14F-4D97-AF65-F5344CB8AC3E}">
        <p14:creationId xmlns:p14="http://schemas.microsoft.com/office/powerpoint/2010/main" val="389905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E805182-DAC9-4BAB-BA92-FA9DE4ECFD26}" type="slidenum">
              <a:rPr lang="en-US" smtClean="0"/>
              <a:t>19</a:t>
            </a:fld>
            <a:endParaRPr lang="en-US"/>
          </a:p>
        </p:txBody>
      </p:sp>
    </p:spTree>
    <p:extLst>
      <p:ext uri="{BB962C8B-B14F-4D97-AF65-F5344CB8AC3E}">
        <p14:creationId xmlns:p14="http://schemas.microsoft.com/office/powerpoint/2010/main" val="61624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264">
              <a:defRPr/>
            </a:pPr>
            <a:fld id="{53258AD1-A31D-48CC-A38C-4031B39D04AB}" type="slidenum">
              <a:rPr lang="en-US">
                <a:solidFill>
                  <a:srgbClr val="000000"/>
                </a:solidFill>
              </a:rPr>
              <a:pPr defTabSz="922264">
                <a:defRPr/>
              </a:pPr>
              <a:t>4</a:t>
            </a:fld>
            <a:endParaRPr lang="en-US">
              <a:solidFill>
                <a:srgbClr val="000000"/>
              </a:solidFill>
            </a:endParaRPr>
          </a:p>
        </p:txBody>
      </p:sp>
    </p:spTree>
    <p:extLst>
      <p:ext uri="{BB962C8B-B14F-4D97-AF65-F5344CB8AC3E}">
        <p14:creationId xmlns:p14="http://schemas.microsoft.com/office/powerpoint/2010/main" val="223304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258AD1-A31D-48CC-A38C-4031B39D04AB}" type="slidenum">
              <a:rPr lang="en-US" smtClean="0"/>
              <a:pPr>
                <a:defRPr/>
              </a:pPr>
              <a:t>5</a:t>
            </a:fld>
            <a:endParaRPr lang="en-US"/>
          </a:p>
        </p:txBody>
      </p:sp>
    </p:spTree>
    <p:extLst>
      <p:ext uri="{BB962C8B-B14F-4D97-AF65-F5344CB8AC3E}">
        <p14:creationId xmlns:p14="http://schemas.microsoft.com/office/powerpoint/2010/main" val="20065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pPr defTabSz="922264">
              <a:defRPr/>
            </a:pPr>
            <a:fld id="{53258AD1-A31D-48CC-A38C-4031B39D04AB}" type="slidenum">
              <a:rPr lang="en-US">
                <a:solidFill>
                  <a:srgbClr val="000000"/>
                </a:solidFill>
              </a:rPr>
              <a:pPr defTabSz="922264">
                <a:defRPr/>
              </a:pPr>
              <a:t>7</a:t>
            </a:fld>
            <a:endParaRPr lang="en-US">
              <a:solidFill>
                <a:srgbClr val="000000"/>
              </a:solidFill>
            </a:endParaRPr>
          </a:p>
        </p:txBody>
      </p:sp>
    </p:spTree>
    <p:extLst>
      <p:ext uri="{BB962C8B-B14F-4D97-AF65-F5344CB8AC3E}">
        <p14:creationId xmlns:p14="http://schemas.microsoft.com/office/powerpoint/2010/main" val="75500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pPr defTabSz="922264">
              <a:defRPr/>
            </a:pPr>
            <a:fld id="{53258AD1-A31D-48CC-A38C-4031B39D04AB}" type="slidenum">
              <a:rPr lang="en-US">
                <a:solidFill>
                  <a:srgbClr val="000000"/>
                </a:solidFill>
              </a:rPr>
              <a:pPr defTabSz="922264">
                <a:defRPr/>
              </a:pPr>
              <a:t>8</a:t>
            </a:fld>
            <a:endParaRPr lang="en-US">
              <a:solidFill>
                <a:srgbClr val="000000"/>
              </a:solidFill>
            </a:endParaRPr>
          </a:p>
        </p:txBody>
      </p:sp>
    </p:spTree>
    <p:extLst>
      <p:ext uri="{BB962C8B-B14F-4D97-AF65-F5344CB8AC3E}">
        <p14:creationId xmlns:p14="http://schemas.microsoft.com/office/powerpoint/2010/main" val="369875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steps of the clean procedure from the control room, the equipment operator again asked the control room whether it was appropriate to “perform step 4.5 to verify breakers to the alternate power source are open” (CC757 in the diagram above).  The reactor operator in the control room, who did not have the procedure because the control room procedure was with the equipment operator, directed the step to be performed.  The breakers were closed, but at this site, “verify” gives permission to take action to establish the condition if it is not met.  When the equipment operator opened the breakers, this disconnected “B” RPS from its alternate source, inserting a full scram and MSIV closure </a:t>
            </a:r>
            <a:r>
              <a:rPr lang="en-US" b="1" i="1" dirty="0"/>
              <a:t>(Click for animation)</a:t>
            </a:r>
            <a:r>
              <a:rPr lang="en-US" dirty="0"/>
              <a:t>.</a:t>
            </a:r>
          </a:p>
        </p:txBody>
      </p:sp>
      <p:sp>
        <p:nvSpPr>
          <p:cNvPr id="4" name="Slide Number Placeholder 3"/>
          <p:cNvSpPr>
            <a:spLocks noGrp="1"/>
          </p:cNvSpPr>
          <p:nvPr>
            <p:ph type="sldNum" sz="quarter" idx="5"/>
          </p:nvPr>
        </p:nvSpPr>
        <p:spPr/>
        <p:txBody>
          <a:bodyPr/>
          <a:lstStyle/>
          <a:p>
            <a:fld id="{0355C7BC-D6F6-4D58-BC82-ACA16FAAD0B9}" type="slidenum">
              <a:rPr lang="en-US" smtClean="0"/>
              <a:t>9</a:t>
            </a:fld>
            <a:endParaRPr lang="en-US"/>
          </a:p>
        </p:txBody>
      </p:sp>
    </p:spTree>
    <p:extLst>
      <p:ext uri="{BB962C8B-B14F-4D97-AF65-F5344CB8AC3E}">
        <p14:creationId xmlns:p14="http://schemas.microsoft.com/office/powerpoint/2010/main" val="163529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If the procedure had been put out as a temporary change, there would have been higher controls on its use – for instance, control room copies would have been changed out.  As a partial procedure, it was not subject to those controls.</a:t>
            </a:r>
          </a:p>
          <a:p>
            <a:endParaRPr lang="en-US" b="0" i="0" dirty="0"/>
          </a:p>
          <a:p>
            <a:r>
              <a:rPr lang="en-US" b="0" i="0" dirty="0"/>
              <a:t>Operators did not understand the purpose of the partial procedure and how it related to RPS operations – EO spoke to this when asking if restoration of offsite power to the 4kV bus meant the partial procedure no longer applied </a:t>
            </a:r>
          </a:p>
          <a:p>
            <a:endParaRPr lang="en-US" b="0" i="0" dirty="0"/>
          </a:p>
          <a:p>
            <a:r>
              <a:rPr lang="en-US" b="0" i="0" dirty="0"/>
              <a:t>Just in time training had not used the partial procedure, but instead focused on restoring the lineup.  The training did not result in an understanding of how the RPS electrical lineup (both normally and in the circumstances) actually worked</a:t>
            </a:r>
          </a:p>
        </p:txBody>
      </p:sp>
      <p:sp>
        <p:nvSpPr>
          <p:cNvPr id="4" name="Slide Number Placeholder 3"/>
          <p:cNvSpPr>
            <a:spLocks noGrp="1"/>
          </p:cNvSpPr>
          <p:nvPr>
            <p:ph type="sldNum" sz="quarter" idx="10"/>
          </p:nvPr>
        </p:nvSpPr>
        <p:spPr/>
        <p:txBody>
          <a:bodyPr/>
          <a:lstStyle/>
          <a:p>
            <a:pPr defTabSz="922264">
              <a:defRPr/>
            </a:pPr>
            <a:fld id="{53258AD1-A31D-48CC-A38C-4031B39D04AB}" type="slidenum">
              <a:rPr lang="en-US">
                <a:solidFill>
                  <a:srgbClr val="000000"/>
                </a:solidFill>
              </a:rPr>
              <a:pPr defTabSz="922264">
                <a:defRPr/>
              </a:pPr>
              <a:t>10</a:t>
            </a:fld>
            <a:endParaRPr lang="en-US">
              <a:solidFill>
                <a:srgbClr val="000000"/>
              </a:solidFill>
            </a:endParaRPr>
          </a:p>
        </p:txBody>
      </p:sp>
    </p:spTree>
    <p:extLst>
      <p:ext uri="{BB962C8B-B14F-4D97-AF65-F5344CB8AC3E}">
        <p14:creationId xmlns:p14="http://schemas.microsoft.com/office/powerpoint/2010/main" val="201944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pPr defTabSz="922264">
              <a:defRPr/>
            </a:pPr>
            <a:fld id="{53258AD1-A31D-48CC-A38C-4031B39D04AB}" type="slidenum">
              <a:rPr lang="en-US">
                <a:solidFill>
                  <a:srgbClr val="000000"/>
                </a:solidFill>
              </a:rPr>
              <a:pPr defTabSz="922264">
                <a:defRPr/>
              </a:pPr>
              <a:t>11</a:t>
            </a:fld>
            <a:endParaRPr lang="en-US">
              <a:solidFill>
                <a:srgbClr val="000000"/>
              </a:solidFill>
            </a:endParaRPr>
          </a:p>
        </p:txBody>
      </p:sp>
    </p:spTree>
    <p:extLst>
      <p:ext uri="{BB962C8B-B14F-4D97-AF65-F5344CB8AC3E}">
        <p14:creationId xmlns:p14="http://schemas.microsoft.com/office/powerpoint/2010/main" val="59634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pPr defTabSz="922264">
              <a:defRPr/>
            </a:pPr>
            <a:fld id="{53258AD1-A31D-48CC-A38C-4031B39D04AB}" type="slidenum">
              <a:rPr lang="en-US">
                <a:solidFill>
                  <a:srgbClr val="000000"/>
                </a:solidFill>
              </a:rPr>
              <a:pPr defTabSz="922264">
                <a:defRPr/>
              </a:pPr>
              <a:t>12</a:t>
            </a:fld>
            <a:endParaRPr lang="en-US">
              <a:solidFill>
                <a:srgbClr val="000000"/>
              </a:solidFill>
            </a:endParaRPr>
          </a:p>
        </p:txBody>
      </p:sp>
    </p:spTree>
    <p:extLst>
      <p:ext uri="{BB962C8B-B14F-4D97-AF65-F5344CB8AC3E}">
        <p14:creationId xmlns:p14="http://schemas.microsoft.com/office/powerpoint/2010/main" val="251301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17853" y="6356351"/>
            <a:ext cx="503116" cy="365125"/>
          </a:xfrm>
        </p:spPr>
        <p:txBody>
          <a:bodyPr/>
          <a:lstStyle>
            <a:lvl1pPr>
              <a:defRPr sz="1400"/>
            </a:lvl1pPr>
          </a:lstStyle>
          <a:p>
            <a:fld id="{B980B012-4B4C-0D4B-9961-39BAA1B684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ED6EFE-8043-DA48-A87B-C3A452F48F85}"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ED6EFE-8043-DA48-A87B-C3A452F48F85}"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latin typeface="+mj-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9A232B31-223B-486D-98D6-2CB9923C64CF}"/>
              </a:ext>
            </a:extLst>
          </p:cNvPr>
          <p:cNvSpPr txBox="1">
            <a:spLocks/>
          </p:cNvSpPr>
          <p:nvPr userDrawn="1"/>
        </p:nvSpPr>
        <p:spPr>
          <a:xfrm>
            <a:off x="217853" y="6356351"/>
            <a:ext cx="503116"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80B012-4B4C-0D4B-9961-39BAA1B684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203AD052-8B98-4B5A-8099-DBF3D0D34BD8}"/>
              </a:ext>
            </a:extLst>
          </p:cNvPr>
          <p:cNvSpPr txBox="1">
            <a:spLocks/>
          </p:cNvSpPr>
          <p:nvPr userDrawn="1"/>
        </p:nvSpPr>
        <p:spPr>
          <a:xfrm>
            <a:off x="217853" y="6356351"/>
            <a:ext cx="503116"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80B012-4B4C-0D4B-9961-39BAA1B684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t>‹#›</a:t>
            </a:fld>
            <a:endParaRPr lang="en-US"/>
          </a:p>
        </p:txBody>
      </p:sp>
      <p:sp>
        <p:nvSpPr>
          <p:cNvPr id="8" name="Slide Number Placeholder 5">
            <a:extLst>
              <a:ext uri="{FF2B5EF4-FFF2-40B4-BE49-F238E27FC236}">
                <a16:creationId xmlns:a16="http://schemas.microsoft.com/office/drawing/2014/main" id="{6F82EFC6-F8E1-4C7A-8202-5D74CEE7B93F}"/>
              </a:ext>
            </a:extLst>
          </p:cNvPr>
          <p:cNvSpPr txBox="1">
            <a:spLocks/>
          </p:cNvSpPr>
          <p:nvPr userDrawn="1"/>
        </p:nvSpPr>
        <p:spPr>
          <a:xfrm>
            <a:off x="217853" y="6356351"/>
            <a:ext cx="503116"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80B012-4B4C-0D4B-9961-39BAA1B684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ED6EFE-8043-DA48-A87B-C3A452F48F85}"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ED6EFE-8043-DA48-A87B-C3A452F48F85}"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ED6EFE-8043-DA48-A87B-C3A452F48F85}"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ED6EFE-8043-DA48-A87B-C3A452F48F85}"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ED6EFE-8043-DA48-A87B-C3A452F48F85}"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D6EFE-8043-DA48-A87B-C3A452F48F85}" type="datetimeFigureOut">
              <a:rPr lang="en-US" smtClean="0"/>
              <a:t>7/17/2024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0B012-4B4C-0D4B-9961-39BAA1B684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rc.gov/reactors/operating/ops-experience/operating-experience-smart-sampl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nrc.gov/docs/ML2325/ML23255A006.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C448-B4FF-4DD3-B0CB-8A9125D7366C}"/>
              </a:ext>
            </a:extLst>
          </p:cNvPr>
          <p:cNvSpPr>
            <a:spLocks noGrp="1"/>
          </p:cNvSpPr>
          <p:nvPr>
            <p:ph type="ctrTitle"/>
          </p:nvPr>
        </p:nvSpPr>
        <p:spPr>
          <a:xfrm>
            <a:off x="0" y="203200"/>
            <a:ext cx="12192000" cy="3878063"/>
          </a:xfrm>
        </p:spPr>
        <p:txBody>
          <a:bodyPr>
            <a:normAutofit/>
          </a:bodyPr>
          <a:lstStyle/>
          <a:p>
            <a:r>
              <a:rPr lang="en-US" sz="5400" b="1" dirty="0">
                <a:latin typeface="Arial"/>
                <a:cs typeface="Arial"/>
              </a:rPr>
              <a:t>Configuration Management Working Group Meeting</a:t>
            </a:r>
            <a:br>
              <a:rPr lang="en-US" sz="4900" b="1" dirty="0">
                <a:latin typeface="Arial"/>
                <a:cs typeface="Arial"/>
              </a:rPr>
            </a:br>
            <a:r>
              <a:rPr lang="en-US" sz="1050" b="1" dirty="0">
                <a:solidFill>
                  <a:schemeClr val="bg1"/>
                </a:solidFill>
                <a:latin typeface="Arial"/>
                <a:cs typeface="Arial"/>
              </a:rPr>
              <a:t>x</a:t>
            </a:r>
            <a:br>
              <a:rPr lang="en-US" dirty="0">
                <a:latin typeface="Arial" panose="020B0604020202020204" pitchFamily="34" charset="0"/>
                <a:cs typeface="Arial" panose="020B0604020202020204" pitchFamily="34" charset="0"/>
              </a:rPr>
            </a:br>
            <a:r>
              <a:rPr lang="en-US" sz="3600" dirty="0">
                <a:latin typeface="Arial"/>
                <a:cs typeface="Arial"/>
              </a:rPr>
              <a:t>July 22, 2024</a:t>
            </a:r>
            <a:endParaRPr lang="en-US" dirty="0">
              <a:cs typeface="Calibri"/>
            </a:endParaRPr>
          </a:p>
        </p:txBody>
      </p:sp>
      <p:sp>
        <p:nvSpPr>
          <p:cNvPr id="3" name="Subtitle 2">
            <a:extLst>
              <a:ext uri="{FF2B5EF4-FFF2-40B4-BE49-F238E27FC236}">
                <a16:creationId xmlns:a16="http://schemas.microsoft.com/office/drawing/2014/main" id="{7F910B5A-8D11-46BB-B4FD-DFA9AD4A1D22}"/>
              </a:ext>
            </a:extLst>
          </p:cNvPr>
          <p:cNvSpPr>
            <a:spLocks noGrp="1"/>
          </p:cNvSpPr>
          <p:nvPr>
            <p:ph type="subTitle" idx="1"/>
          </p:nvPr>
        </p:nvSpPr>
        <p:spPr>
          <a:xfrm>
            <a:off x="1828800" y="3768113"/>
            <a:ext cx="8534400" cy="1752600"/>
          </a:xfrm>
        </p:spPr>
        <p:txBody>
          <a:bodyPr vert="horz" lIns="91440" tIns="45720" rIns="91440" bIns="45720" rtlCol="0" anchor="t">
            <a:normAutofit fontScale="92500" lnSpcReduction="20000"/>
          </a:bodyPr>
          <a:lstStyle/>
          <a:p>
            <a:r>
              <a:rPr lang="en-US" sz="3400" dirty="0">
                <a:solidFill>
                  <a:schemeClr val="tx1"/>
                </a:solidFill>
                <a:latin typeface="Arial" panose="020B0604020202020204" pitchFamily="34" charset="0"/>
                <a:ea typeface="+mn-lt"/>
                <a:cs typeface="Arial" panose="020B0604020202020204" pitchFamily="34" charset="0"/>
              </a:rPr>
              <a:t>Jason Kozal</a:t>
            </a:r>
            <a:endParaRPr lang="en-US" sz="3400" dirty="0">
              <a:latin typeface="Arial" panose="020B0604020202020204" pitchFamily="34" charset="0"/>
              <a:ea typeface="+mn-lt"/>
              <a:cs typeface="Arial" panose="020B0604020202020204" pitchFamily="34" charset="0"/>
            </a:endParaRPr>
          </a:p>
          <a:p>
            <a:r>
              <a:rPr lang="en-US" dirty="0">
                <a:solidFill>
                  <a:schemeClr val="tx1"/>
                </a:solidFill>
                <a:latin typeface="Arial" panose="020B0604020202020204" pitchFamily="34" charset="0"/>
                <a:ea typeface="+mn-lt"/>
                <a:cs typeface="Arial" panose="020B0604020202020204" pitchFamily="34" charset="0"/>
              </a:rPr>
              <a:t>Director</a:t>
            </a:r>
            <a:endParaRPr lang="en-US" dirty="0">
              <a:latin typeface="Arial" panose="020B0604020202020204" pitchFamily="34" charset="0"/>
              <a:ea typeface="+mn-lt"/>
              <a:cs typeface="Arial" panose="020B0604020202020204" pitchFamily="34" charset="0"/>
            </a:endParaRPr>
          </a:p>
          <a:p>
            <a:r>
              <a:rPr lang="en-US" sz="2600" dirty="0">
                <a:solidFill>
                  <a:schemeClr val="tx1"/>
                </a:solidFill>
                <a:latin typeface="Arial" panose="020B0604020202020204" pitchFamily="34" charset="0"/>
                <a:ea typeface="+mn-lt"/>
                <a:cs typeface="Arial" panose="020B0604020202020204" pitchFamily="34" charset="0"/>
              </a:rPr>
              <a:t>Region III</a:t>
            </a:r>
            <a:endParaRPr lang="en-US" sz="2600" dirty="0">
              <a:latin typeface="Arial" panose="020B0604020202020204" pitchFamily="34" charset="0"/>
              <a:ea typeface="+mn-lt"/>
              <a:cs typeface="Arial" panose="020B0604020202020204" pitchFamily="34" charset="0"/>
            </a:endParaRPr>
          </a:p>
          <a:p>
            <a:r>
              <a:rPr lang="en-US" sz="2600" dirty="0">
                <a:solidFill>
                  <a:schemeClr val="tx1"/>
                </a:solidFill>
                <a:latin typeface="Arial" panose="020B0604020202020204" pitchFamily="34" charset="0"/>
                <a:ea typeface="+mn-lt"/>
                <a:cs typeface="Arial" panose="020B0604020202020204" pitchFamily="34" charset="0"/>
              </a:rPr>
              <a:t>Division of Operating Reactor Safety</a:t>
            </a:r>
            <a:endParaRPr lang="en-US" sz="26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443159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345" y="596142"/>
            <a:ext cx="8077200" cy="685800"/>
          </a:xfrm>
        </p:spPr>
        <p:txBody>
          <a:bodyPr/>
          <a:lstStyle/>
          <a:p>
            <a:r>
              <a:rPr lang="en-US" sz="3200" dirty="0"/>
              <a:t>What Happened</a:t>
            </a:r>
          </a:p>
        </p:txBody>
      </p:sp>
      <p:sp>
        <p:nvSpPr>
          <p:cNvPr id="3" name="Content Placeholder 2"/>
          <p:cNvSpPr>
            <a:spLocks noGrp="1"/>
          </p:cNvSpPr>
          <p:nvPr>
            <p:ph idx="1"/>
          </p:nvPr>
        </p:nvSpPr>
        <p:spPr>
          <a:xfrm>
            <a:off x="1800409" y="1726564"/>
            <a:ext cx="8591181" cy="4305814"/>
          </a:xfrm>
        </p:spPr>
        <p:txBody>
          <a:bodyPr/>
          <a:lstStyle/>
          <a:p>
            <a:r>
              <a:rPr lang="en-US" sz="2400" dirty="0"/>
              <a:t>Procedure Availability and Procedure Compliance</a:t>
            </a:r>
          </a:p>
          <a:p>
            <a:pPr lvl="1"/>
            <a:r>
              <a:rPr lang="en-US" sz="2000" dirty="0"/>
              <a:t>Equipment Operators had “partial” procedure and trained on it, but control room operators were not all aware of it</a:t>
            </a:r>
          </a:p>
          <a:p>
            <a:pPr lvl="1"/>
            <a:r>
              <a:rPr lang="en-US" sz="2000" dirty="0"/>
              <a:t>Reactor Operator did not have any procedure while the evolution was in progress</a:t>
            </a:r>
            <a:endParaRPr lang="en-US" sz="1600" dirty="0"/>
          </a:p>
          <a:p>
            <a:r>
              <a:rPr lang="en-US" sz="2400" dirty="0"/>
              <a:t>Knowledge gaps:</a:t>
            </a:r>
          </a:p>
          <a:p>
            <a:pPr lvl="1"/>
            <a:r>
              <a:rPr lang="en-US" sz="2000" dirty="0"/>
              <a:t>Control Room Supervisor and Reactor Operator did not know about the “partial” procedure</a:t>
            </a:r>
          </a:p>
          <a:p>
            <a:pPr lvl="1"/>
            <a:r>
              <a:rPr lang="en-US" sz="2000" dirty="0"/>
              <a:t>Equipment Operator did not understand that the breakers were supplying power to “B” RPS</a:t>
            </a:r>
          </a:p>
          <a:p>
            <a:endParaRPr lang="en-US" sz="2400" dirty="0"/>
          </a:p>
        </p:txBody>
      </p:sp>
      <p:sp>
        <p:nvSpPr>
          <p:cNvPr id="4" name="Slide Number Placeholder 3"/>
          <p:cNvSpPr>
            <a:spLocks noGrp="1"/>
          </p:cNvSpPr>
          <p:nvPr>
            <p:ph type="sldNum" sz="quarter" idx="10"/>
          </p:nvPr>
        </p:nvSpPr>
        <p:spPr bwMode="auto">
          <a:xfrm>
            <a:off x="8251825" y="6477000"/>
            <a:ext cx="6477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defTabSz="914400" eaLnBrk="0" fontAlgn="base" hangingPunct="0">
              <a:spcBef>
                <a:spcPct val="0"/>
              </a:spcBef>
              <a:spcAft>
                <a:spcPct val="0"/>
              </a:spcAft>
              <a:defRPr/>
            </a:pPr>
            <a:fld id="{8915A79D-7578-469E-A798-95EC3739B4B3}" type="slidenum">
              <a:rPr lang="en-US" smtClean="0"/>
              <a:pPr algn="ctr" defTabSz="914400" eaLnBrk="0" fontAlgn="base" hangingPunct="0">
                <a:spcBef>
                  <a:spcPct val="0"/>
                </a:spcBef>
                <a:spcAft>
                  <a:spcPct val="0"/>
                </a:spcAft>
                <a:defRPr/>
              </a:pPr>
              <a:t>10</a:t>
            </a:fld>
            <a:endParaRPr lang="en-US" sz="140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275401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5135" y="606942"/>
            <a:ext cx="3200400" cy="685800"/>
          </a:xfrm>
        </p:spPr>
        <p:txBody>
          <a:bodyPr/>
          <a:lstStyle/>
          <a:p>
            <a:r>
              <a:rPr lang="en-US" sz="3200" dirty="0"/>
              <a:t>Cause</a:t>
            </a:r>
          </a:p>
        </p:txBody>
      </p:sp>
      <p:sp>
        <p:nvSpPr>
          <p:cNvPr id="5" name="Content Placeholder 4"/>
          <p:cNvSpPr>
            <a:spLocks noGrp="1"/>
          </p:cNvSpPr>
          <p:nvPr>
            <p:ph idx="1"/>
          </p:nvPr>
        </p:nvSpPr>
        <p:spPr>
          <a:xfrm>
            <a:off x="1898907" y="1481470"/>
            <a:ext cx="8077200" cy="3895060"/>
          </a:xfrm>
        </p:spPr>
        <p:txBody>
          <a:bodyPr>
            <a:normAutofit fontScale="92500" lnSpcReduction="20000"/>
          </a:bodyPr>
          <a:lstStyle/>
          <a:p>
            <a:pPr>
              <a:spcBef>
                <a:spcPts val="1000"/>
              </a:spcBef>
            </a:pPr>
            <a:r>
              <a:rPr lang="en-US" sz="2400" dirty="0">
                <a:latin typeface="Arial" panose="020B0604020202020204" pitchFamily="34" charset="0"/>
                <a:ea typeface="MS Mincho" panose="02020609040205080304" pitchFamily="49" charset="-128"/>
              </a:rPr>
              <a:t>Root Cause: Operators in high stress situation failed to use available human performance tools </a:t>
            </a:r>
          </a:p>
          <a:p>
            <a:pPr lvl="1">
              <a:spcBef>
                <a:spcPts val="1000"/>
              </a:spcBef>
            </a:pPr>
            <a:r>
              <a:rPr lang="en-US" sz="2000" dirty="0">
                <a:latin typeface="Arial" panose="020B0604020202020204" pitchFamily="34" charset="0"/>
                <a:ea typeface="MS Mincho" panose="02020609040205080304" pitchFamily="49" charset="-128"/>
              </a:rPr>
              <a:t>Management Involvement: False sense of urgency led to lack of peer checks and floor supervision of breaker manipulations</a:t>
            </a:r>
          </a:p>
          <a:p>
            <a:pPr lvl="1">
              <a:spcBef>
                <a:spcPts val="1000"/>
              </a:spcBef>
            </a:pPr>
            <a:r>
              <a:rPr lang="en-US" sz="2000" dirty="0">
                <a:latin typeface="Arial" panose="020B0604020202020204" pitchFamily="34" charset="0"/>
                <a:ea typeface="MS Mincho" panose="02020609040205080304" pitchFamily="49" charset="-128"/>
              </a:rPr>
              <a:t>Questioning Attitude: Control room operators did not question why Equipment Operator had a separate procedure or answer earlier questions about its applicability</a:t>
            </a:r>
          </a:p>
          <a:p>
            <a:pPr>
              <a:spcBef>
                <a:spcPts val="1000"/>
              </a:spcBef>
            </a:pPr>
            <a:r>
              <a:rPr lang="en-US" sz="2400" dirty="0">
                <a:latin typeface="Arial" panose="020B0604020202020204" pitchFamily="34" charset="0"/>
                <a:ea typeface="MS Mincho" panose="02020609040205080304" pitchFamily="49" charset="-128"/>
              </a:rPr>
              <a:t>Contributing Causes:</a:t>
            </a:r>
          </a:p>
          <a:p>
            <a:pPr lvl="1">
              <a:spcBef>
                <a:spcPts val="1000"/>
              </a:spcBef>
            </a:pPr>
            <a:r>
              <a:rPr lang="en-US" sz="2000" dirty="0">
                <a:latin typeface="Arial" panose="020B0604020202020204" pitchFamily="34" charset="0"/>
                <a:ea typeface="MS Mincho" panose="02020609040205080304" pitchFamily="49" charset="-128"/>
              </a:rPr>
              <a:t>Shift management failed to ensure a deliberate focus once the plant was in a stable condition</a:t>
            </a:r>
          </a:p>
          <a:p>
            <a:pPr lvl="1">
              <a:spcBef>
                <a:spcPts val="1000"/>
              </a:spcBef>
            </a:pPr>
            <a:r>
              <a:rPr lang="en-US" sz="2000" dirty="0">
                <a:latin typeface="Arial" panose="020B0604020202020204" pitchFamily="34" charset="0"/>
                <a:ea typeface="MS Mincho" panose="02020609040205080304" pitchFamily="49" charset="-128"/>
              </a:rPr>
              <a:t>Leadership failed to ensure a balance of experience and proficiency for the shift crew</a:t>
            </a:r>
          </a:p>
        </p:txBody>
      </p:sp>
      <p:sp>
        <p:nvSpPr>
          <p:cNvPr id="4" name="Slide Number Placeholder 3"/>
          <p:cNvSpPr>
            <a:spLocks noGrp="1"/>
          </p:cNvSpPr>
          <p:nvPr>
            <p:ph type="sldNum" sz="quarter" idx="10"/>
          </p:nvPr>
        </p:nvSpPr>
        <p:spPr bwMode="auto">
          <a:xfrm>
            <a:off x="8251825" y="6477000"/>
            <a:ext cx="6477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defTabSz="914400" eaLnBrk="0" fontAlgn="base" hangingPunct="0">
              <a:spcBef>
                <a:spcPct val="0"/>
              </a:spcBef>
              <a:spcAft>
                <a:spcPct val="0"/>
              </a:spcAft>
              <a:defRPr/>
            </a:pPr>
            <a:fld id="{8915A79D-7578-469E-A798-95EC3739B4B3}" type="slidenum">
              <a:rPr lang="en-US" smtClean="0"/>
              <a:pPr algn="ctr" defTabSz="914400" eaLnBrk="0" fontAlgn="base" hangingPunct="0">
                <a:spcBef>
                  <a:spcPct val="0"/>
                </a:spcBef>
                <a:spcAft>
                  <a:spcPct val="0"/>
                </a:spcAft>
                <a:defRPr/>
              </a:pPr>
              <a:t>11</a:t>
            </a:fld>
            <a:endParaRPr lang="en-US" sz="140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66192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0767" y="686470"/>
            <a:ext cx="3200400" cy="685800"/>
          </a:xfrm>
        </p:spPr>
        <p:txBody>
          <a:bodyPr/>
          <a:lstStyle/>
          <a:p>
            <a:r>
              <a:rPr lang="en-US" sz="3200" dirty="0"/>
              <a:t>Safety Impact</a:t>
            </a:r>
          </a:p>
        </p:txBody>
      </p:sp>
      <p:sp>
        <p:nvSpPr>
          <p:cNvPr id="5" name="Content Placeholder 4"/>
          <p:cNvSpPr>
            <a:spLocks noGrp="1"/>
          </p:cNvSpPr>
          <p:nvPr>
            <p:ph idx="1"/>
          </p:nvPr>
        </p:nvSpPr>
        <p:spPr>
          <a:xfrm>
            <a:off x="1861837" y="1677359"/>
            <a:ext cx="8077200" cy="3895060"/>
          </a:xfrm>
        </p:spPr>
        <p:txBody>
          <a:bodyPr/>
          <a:lstStyle/>
          <a:p>
            <a:pPr>
              <a:spcBef>
                <a:spcPts val="1000"/>
              </a:spcBef>
            </a:pPr>
            <a:r>
              <a:rPr lang="en-US" sz="2400" dirty="0">
                <a:latin typeface="Arial" panose="020B0604020202020204" pitchFamily="34" charset="0"/>
                <a:ea typeface="MS Mincho" panose="02020609040205080304" pitchFamily="49" charset="-128"/>
              </a:rPr>
              <a:t>Loss of all RPS led to reactor scram with complications</a:t>
            </a:r>
          </a:p>
          <a:p>
            <a:pPr lvl="1">
              <a:spcBef>
                <a:spcPts val="1000"/>
              </a:spcBef>
            </a:pPr>
            <a:r>
              <a:rPr lang="en-US" sz="2000" dirty="0">
                <a:latin typeface="Arial" panose="020B0604020202020204" pitchFamily="34" charset="0"/>
                <a:ea typeface="MS Mincho" panose="02020609040205080304" pitchFamily="49" charset="-128"/>
              </a:rPr>
              <a:t>Main steam isolation valves shut resulting in loss of condenser heat sink</a:t>
            </a:r>
          </a:p>
          <a:p>
            <a:pPr lvl="1">
              <a:spcBef>
                <a:spcPts val="1000"/>
              </a:spcBef>
            </a:pPr>
            <a:r>
              <a:rPr lang="en-US" sz="2000" dirty="0">
                <a:latin typeface="Arial" panose="020B0604020202020204" pitchFamily="34" charset="0"/>
                <a:ea typeface="MS Mincho" panose="02020609040205080304" pitchFamily="49" charset="-128"/>
              </a:rPr>
              <a:t>High Pressure Coolant Injection and Reactor Core Isolation Cooling actuated</a:t>
            </a:r>
          </a:p>
          <a:p>
            <a:pPr lvl="1">
              <a:spcBef>
                <a:spcPts val="1000"/>
              </a:spcBef>
            </a:pPr>
            <a:r>
              <a:rPr lang="en-US" sz="2000" dirty="0">
                <a:latin typeface="Arial" panose="020B0604020202020204" pitchFamily="34" charset="0"/>
                <a:ea typeface="MS Mincho" panose="02020609040205080304" pitchFamily="49" charset="-128"/>
              </a:rPr>
              <a:t>Pressure control via safety relief valves, manually cycled 33 times</a:t>
            </a:r>
          </a:p>
          <a:p>
            <a:pPr>
              <a:spcBef>
                <a:spcPts val="1000"/>
              </a:spcBef>
            </a:pPr>
            <a:r>
              <a:rPr lang="en-US" sz="2400" dirty="0">
                <a:latin typeface="Arial" panose="020B0604020202020204" pitchFamily="34" charset="0"/>
                <a:ea typeface="MS Mincho" panose="02020609040205080304" pitchFamily="49" charset="-128"/>
              </a:rPr>
              <a:t>Conditional core damage probability about 6 x 10</a:t>
            </a:r>
            <a:r>
              <a:rPr lang="en-US" sz="2400" baseline="30000" dirty="0">
                <a:latin typeface="Arial" panose="020B0604020202020204" pitchFamily="34" charset="0"/>
                <a:ea typeface="MS Mincho" panose="02020609040205080304" pitchFamily="49" charset="-128"/>
              </a:rPr>
              <a:t>-6</a:t>
            </a:r>
          </a:p>
        </p:txBody>
      </p:sp>
      <p:sp>
        <p:nvSpPr>
          <p:cNvPr id="4" name="Slide Number Placeholder 3"/>
          <p:cNvSpPr>
            <a:spLocks noGrp="1"/>
          </p:cNvSpPr>
          <p:nvPr>
            <p:ph type="sldNum" sz="quarter" idx="10"/>
          </p:nvPr>
        </p:nvSpPr>
        <p:spPr bwMode="auto">
          <a:xfrm>
            <a:off x="8251825" y="6477000"/>
            <a:ext cx="6477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defTabSz="914400" eaLnBrk="0" fontAlgn="base" hangingPunct="0">
              <a:spcBef>
                <a:spcPct val="0"/>
              </a:spcBef>
              <a:spcAft>
                <a:spcPct val="0"/>
              </a:spcAft>
              <a:defRPr/>
            </a:pPr>
            <a:fld id="{8915A79D-7578-469E-A798-95EC3739B4B3}" type="slidenum">
              <a:rPr lang="en-US" smtClean="0"/>
              <a:pPr algn="ctr" defTabSz="914400" eaLnBrk="0" fontAlgn="base" hangingPunct="0">
                <a:spcBef>
                  <a:spcPct val="0"/>
                </a:spcBef>
                <a:spcAft>
                  <a:spcPct val="0"/>
                </a:spcAft>
                <a:defRPr/>
              </a:pPr>
              <a:t>12</a:t>
            </a:fld>
            <a:endParaRPr lang="en-US" sz="140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1469757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FD24DD-7CFD-298E-4E63-01BE7E3CA346}"/>
              </a:ext>
            </a:extLst>
          </p:cNvPr>
          <p:cNvSpPr>
            <a:spLocks noGrp="1"/>
          </p:cNvSpPr>
          <p:nvPr>
            <p:ph idx="1"/>
          </p:nvPr>
        </p:nvSpPr>
        <p:spPr>
          <a:xfrm>
            <a:off x="372836" y="1166018"/>
            <a:ext cx="10972800" cy="4525963"/>
          </a:xfrm>
        </p:spPr>
        <p:txBody>
          <a:bodyPr/>
          <a:lstStyle/>
          <a:p>
            <a:endParaRPr lang="en-US" dirty="0"/>
          </a:p>
          <a:p>
            <a:endParaRPr lang="en-US" dirty="0"/>
          </a:p>
          <a:p>
            <a:pPr marL="457200" lvl="1" indent="0" algn="ctr">
              <a:buNone/>
            </a:pPr>
            <a:r>
              <a:rPr lang="en-US" sz="4800" dirty="0"/>
              <a:t>PRA Configuration Control Operating Experience Smart Samples</a:t>
            </a:r>
          </a:p>
          <a:p>
            <a:pPr marL="457200" lvl="1" indent="0" algn="ctr">
              <a:buNone/>
            </a:pPr>
            <a:r>
              <a:rPr lang="en-US" sz="4800" dirty="0"/>
              <a:t>(PCC </a:t>
            </a:r>
            <a:r>
              <a:rPr lang="en-US" sz="4800" dirty="0" err="1"/>
              <a:t>OpESS</a:t>
            </a:r>
            <a:r>
              <a:rPr lang="en-US" sz="4800" dirty="0"/>
              <a:t>) </a:t>
            </a:r>
          </a:p>
        </p:txBody>
      </p:sp>
    </p:spTree>
    <p:extLst>
      <p:ext uri="{BB962C8B-B14F-4D97-AF65-F5344CB8AC3E}">
        <p14:creationId xmlns:p14="http://schemas.microsoft.com/office/powerpoint/2010/main" val="14763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662B4-8B12-7231-EAB6-20DDF6BC7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78A708-03E3-8F1E-B24E-61D7C4F60825}"/>
              </a:ext>
            </a:extLst>
          </p:cNvPr>
          <p:cNvSpPr>
            <a:spLocks noGrp="1"/>
          </p:cNvSpPr>
          <p:nvPr>
            <p:ph type="title"/>
          </p:nvPr>
        </p:nvSpPr>
        <p:spPr>
          <a:xfrm>
            <a:off x="1" y="0"/>
            <a:ext cx="12191999" cy="1020715"/>
          </a:xfrm>
        </p:spPr>
        <p:txBody>
          <a:bodyPr/>
          <a:lstStyle/>
          <a:p>
            <a:pPr algn="ctr"/>
            <a:r>
              <a:rPr lang="en-US" b="1">
                <a:solidFill>
                  <a:srgbClr val="002060"/>
                </a:solidFill>
                <a:latin typeface="Arial" panose="020B0604020202020204" pitchFamily="34" charset="0"/>
                <a:cs typeface="Arial" panose="020B0604020202020204" pitchFamily="34" charset="0"/>
              </a:rPr>
              <a:t>Key Messages</a:t>
            </a:r>
          </a:p>
        </p:txBody>
      </p:sp>
      <p:sp>
        <p:nvSpPr>
          <p:cNvPr id="3" name="Content Placeholder 2">
            <a:extLst>
              <a:ext uri="{FF2B5EF4-FFF2-40B4-BE49-F238E27FC236}">
                <a16:creationId xmlns:a16="http://schemas.microsoft.com/office/drawing/2014/main" id="{D1B2B603-7F52-3AF7-24CF-EE12B4092EC1}"/>
              </a:ext>
            </a:extLst>
          </p:cNvPr>
          <p:cNvSpPr>
            <a:spLocks noGrp="1"/>
          </p:cNvSpPr>
          <p:nvPr>
            <p:ph idx="1"/>
          </p:nvPr>
        </p:nvSpPr>
        <p:spPr>
          <a:xfrm>
            <a:off x="540327" y="1020716"/>
            <a:ext cx="11111346" cy="4907812"/>
          </a:xfrm>
        </p:spPr>
        <p:txBody>
          <a:bodyPr vert="horz" lIns="91440" tIns="45720" rIns="91440" bIns="45720" rtlCol="0" anchor="t">
            <a:normAutofit fontScale="92500" lnSpcReduction="10000"/>
          </a:bodyPr>
          <a:lstStyle/>
          <a:p>
            <a:pPr marL="461645" indent="-461645">
              <a:lnSpc>
                <a:spcPct val="120000"/>
              </a:lnSpc>
              <a:spcBef>
                <a:spcPts val="0"/>
              </a:spcBef>
              <a:buFont typeface="Wingdings" panose="020B0604020202020204" pitchFamily="34" charset="0"/>
              <a:buChar char="Ø"/>
            </a:pPr>
            <a:r>
              <a:rPr lang="en-US" sz="2800" dirty="0">
                <a:latin typeface="Arial"/>
                <a:ea typeface="+mn-lt"/>
                <a:cs typeface="Arial"/>
              </a:rPr>
              <a:t>Regulatory requirements for PCC are in risk-informed programs (RIP) </a:t>
            </a:r>
          </a:p>
          <a:p>
            <a:pPr marL="461645" indent="-461645">
              <a:lnSpc>
                <a:spcPct val="120000"/>
              </a:lnSpc>
              <a:spcBef>
                <a:spcPts val="0"/>
              </a:spcBef>
              <a:buFont typeface="Wingdings" panose="020B0604020202020204" pitchFamily="34" charset="0"/>
              <a:buChar char="Ø"/>
            </a:pPr>
            <a:r>
              <a:rPr lang="en-US" sz="2800" dirty="0">
                <a:latin typeface="Arial"/>
                <a:ea typeface="+mn-lt"/>
                <a:cs typeface="Arial"/>
              </a:rPr>
              <a:t>Risk Informed Decision Making could be impacted if the PRA does not reflect the plant</a:t>
            </a:r>
          </a:p>
          <a:p>
            <a:pPr marL="461645" indent="-461645">
              <a:lnSpc>
                <a:spcPct val="120000"/>
              </a:lnSpc>
              <a:spcBef>
                <a:spcPts val="0"/>
              </a:spcBef>
              <a:buFont typeface="Wingdings" panose="020B0604020202020204" pitchFamily="34" charset="0"/>
              <a:buChar char="Ø"/>
            </a:pPr>
            <a:r>
              <a:rPr lang="en-US" sz="2800" dirty="0">
                <a:latin typeface="Arial"/>
                <a:ea typeface="+mn-lt"/>
                <a:cs typeface="Arial"/>
              </a:rPr>
              <a:t>Industry recognizes need to focus on PCC (</a:t>
            </a:r>
            <a:r>
              <a:rPr lang="en-US" sz="2600" dirty="0">
                <a:latin typeface="Arial"/>
                <a:ea typeface="+mn-lt"/>
                <a:cs typeface="Arial"/>
              </a:rPr>
              <a:t>and need for NRC oversight)</a:t>
            </a:r>
            <a:endParaRPr lang="en-US" sz="2800" dirty="0">
              <a:latin typeface="Arial"/>
              <a:ea typeface="+mn-lt"/>
              <a:cs typeface="Arial"/>
            </a:endParaRPr>
          </a:p>
          <a:p>
            <a:pPr marL="461645" indent="-461645">
              <a:lnSpc>
                <a:spcPct val="120000"/>
              </a:lnSpc>
              <a:spcBef>
                <a:spcPts val="0"/>
              </a:spcBef>
              <a:buFont typeface="Wingdings" panose="020B0604020202020204" pitchFamily="34" charset="0"/>
              <a:buChar char="Ø"/>
            </a:pPr>
            <a:r>
              <a:rPr lang="en-US" sz="2800" dirty="0" err="1">
                <a:latin typeface="Arial"/>
                <a:ea typeface="+mn-lt"/>
                <a:cs typeface="Arial"/>
              </a:rPr>
              <a:t>OpESS</a:t>
            </a:r>
            <a:r>
              <a:rPr lang="en-US" sz="2800" dirty="0">
                <a:latin typeface="Arial"/>
                <a:ea typeface="+mn-lt"/>
                <a:cs typeface="Arial"/>
              </a:rPr>
              <a:t> provides additional PCC-specific inspection guidance</a:t>
            </a:r>
          </a:p>
          <a:p>
            <a:pPr marL="461645" indent="-461645">
              <a:lnSpc>
                <a:spcPct val="120000"/>
              </a:lnSpc>
              <a:spcBef>
                <a:spcPts val="0"/>
              </a:spcBef>
              <a:buFont typeface="Wingdings" panose="020B0604020202020204" pitchFamily="34" charset="0"/>
              <a:buChar char="Ø"/>
            </a:pPr>
            <a:r>
              <a:rPr lang="en-US" sz="2800" dirty="0">
                <a:latin typeface="Arial"/>
                <a:ea typeface="+mn-lt"/>
                <a:cs typeface="Arial"/>
              </a:rPr>
              <a:t>Cross-regional panel ensures consistent </a:t>
            </a:r>
            <a:r>
              <a:rPr lang="en-US" sz="2800" dirty="0">
                <a:solidFill>
                  <a:srgbClr val="000000"/>
                </a:solidFill>
                <a:latin typeface="Arial"/>
                <a:ea typeface="+mn-lt"/>
                <a:cs typeface="Arial"/>
              </a:rPr>
              <a:t>oversight and enforcement across all regional offices</a:t>
            </a:r>
            <a:endParaRPr lang="en-US" sz="2800" dirty="0">
              <a:latin typeface="Arial"/>
              <a:ea typeface="+mn-lt"/>
              <a:cs typeface="Arial"/>
            </a:endParaRPr>
          </a:p>
          <a:p>
            <a:pPr marL="461645" indent="-461645">
              <a:lnSpc>
                <a:spcPct val="120000"/>
              </a:lnSpc>
              <a:spcBef>
                <a:spcPts val="0"/>
              </a:spcBef>
              <a:buFont typeface="Wingdings" panose="020B0604020202020204" pitchFamily="34" charset="0"/>
              <a:buChar char="Ø"/>
            </a:pPr>
            <a:r>
              <a:rPr lang="en-US" sz="2800" dirty="0">
                <a:latin typeface="Arial"/>
                <a:ea typeface="+mn-lt"/>
                <a:cs typeface="Arial"/>
              </a:rPr>
              <a:t>Current proposed PCC oversight does not create any new policies or new enforcement precedents</a:t>
            </a:r>
          </a:p>
          <a:p>
            <a:pPr marL="461645" indent="-461645">
              <a:lnSpc>
                <a:spcPct val="120000"/>
              </a:lnSpc>
              <a:spcBef>
                <a:spcPts val="0"/>
              </a:spcBef>
              <a:buFont typeface="Wingdings" panose="020B0604020202020204" pitchFamily="34" charset="0"/>
              <a:buChar char="Ø"/>
            </a:pPr>
            <a:r>
              <a:rPr lang="en-US" sz="2800" dirty="0">
                <a:latin typeface="Arial"/>
                <a:ea typeface="+mn-lt"/>
                <a:cs typeface="Arial"/>
              </a:rPr>
              <a:t>Staff conducted several public meetings to gather feedback and insights from industry</a:t>
            </a:r>
          </a:p>
          <a:p>
            <a:pPr marL="461645" indent="-461645">
              <a:lnSpc>
                <a:spcPct val="120000"/>
              </a:lnSpc>
              <a:spcBef>
                <a:spcPts val="0"/>
              </a:spcBef>
              <a:buFont typeface="Wingdings" panose="020B0604020202020204" pitchFamily="34" charset="0"/>
              <a:buChar char="Ø"/>
            </a:pPr>
            <a:endParaRPr lang="en-US" sz="2800" dirty="0">
              <a:latin typeface="Arial"/>
              <a:ea typeface="+mn-lt"/>
              <a:cs typeface="Arial"/>
            </a:endParaRPr>
          </a:p>
          <a:p>
            <a:pPr marL="461645" indent="-461645">
              <a:lnSpc>
                <a:spcPct val="120000"/>
              </a:lnSpc>
              <a:spcBef>
                <a:spcPts val="0"/>
              </a:spcBef>
              <a:buFont typeface="Wingdings" panose="020B0604020202020204" pitchFamily="34" charset="0"/>
              <a:buChar char="Ø"/>
            </a:pPr>
            <a:endParaRPr lang="en-US" sz="2800" dirty="0">
              <a:latin typeface="Arial"/>
              <a:ea typeface="+mn-lt"/>
              <a:cs typeface="Arial"/>
            </a:endParaRPr>
          </a:p>
        </p:txBody>
      </p:sp>
      <p:sp>
        <p:nvSpPr>
          <p:cNvPr id="4" name="Slide Number Placeholder 3">
            <a:extLst>
              <a:ext uri="{FF2B5EF4-FFF2-40B4-BE49-F238E27FC236}">
                <a16:creationId xmlns:a16="http://schemas.microsoft.com/office/drawing/2014/main" id="{A361947B-7291-758B-C732-EB973091829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542165-3DA4-4201-A01D-C5099ABC25AF}" type="slidenum">
              <a:rPr lang="en-US" smtClean="0"/>
              <a:pPr/>
              <a:t>14</a:t>
            </a:fld>
            <a:endParaRPr lang="en-US"/>
          </a:p>
        </p:txBody>
      </p:sp>
    </p:spTree>
    <p:extLst>
      <p:ext uri="{BB962C8B-B14F-4D97-AF65-F5344CB8AC3E}">
        <p14:creationId xmlns:p14="http://schemas.microsoft.com/office/powerpoint/2010/main" val="145707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123B-9A00-323F-494D-E63FA22E953E}"/>
              </a:ext>
            </a:extLst>
          </p:cNvPr>
          <p:cNvSpPr>
            <a:spLocks noGrp="1"/>
          </p:cNvSpPr>
          <p:nvPr>
            <p:ph type="title"/>
          </p:nvPr>
        </p:nvSpPr>
        <p:spPr>
          <a:xfrm>
            <a:off x="1" y="0"/>
            <a:ext cx="12191999" cy="1020715"/>
          </a:xfrm>
        </p:spPr>
        <p:txBody>
          <a:bodyPr/>
          <a:lstStyle/>
          <a:p>
            <a:pPr algn="ctr"/>
            <a:r>
              <a:rPr lang="en-US" b="1">
                <a:solidFill>
                  <a:srgbClr val="002060"/>
                </a:solidFill>
                <a:latin typeface="Arial" panose="020B0604020202020204" pitchFamily="34" charset="0"/>
                <a:cs typeface="Arial" panose="020B0604020202020204" pitchFamily="34" charset="0"/>
              </a:rPr>
              <a:t>OpESS Background</a:t>
            </a:r>
          </a:p>
        </p:txBody>
      </p:sp>
      <p:sp>
        <p:nvSpPr>
          <p:cNvPr id="3" name="Content Placeholder 2">
            <a:extLst>
              <a:ext uri="{FF2B5EF4-FFF2-40B4-BE49-F238E27FC236}">
                <a16:creationId xmlns:a16="http://schemas.microsoft.com/office/drawing/2014/main" id="{0EFF0F46-F3ED-9DC7-66CD-ED9A78CB01EB}"/>
              </a:ext>
            </a:extLst>
          </p:cNvPr>
          <p:cNvSpPr>
            <a:spLocks noGrp="1"/>
          </p:cNvSpPr>
          <p:nvPr>
            <p:ph idx="1"/>
          </p:nvPr>
        </p:nvSpPr>
        <p:spPr>
          <a:xfrm>
            <a:off x="653138" y="955887"/>
            <a:ext cx="10700662" cy="5098403"/>
          </a:xfrm>
        </p:spPr>
        <p:txBody>
          <a:bodyPr vert="horz" lIns="91440" tIns="45720" rIns="91440" bIns="45720" rtlCol="0" anchor="t">
            <a:normAutofit/>
          </a:bodyPr>
          <a:lstStyle/>
          <a:p>
            <a:pPr marL="461645" indent="-461645">
              <a:lnSpc>
                <a:spcPct val="120000"/>
              </a:lnSpc>
              <a:spcBef>
                <a:spcPts val="300"/>
              </a:spcBef>
              <a:buFont typeface="Wingdings" panose="05000000000000000000" pitchFamily="2" charset="2"/>
              <a:buChar char="Ø"/>
            </a:pPr>
            <a:r>
              <a:rPr lang="en-US">
                <a:latin typeface="Arial"/>
                <a:cs typeface="Arial"/>
                <a:hlinkClick r:id="rId3"/>
              </a:rPr>
              <a:t>OpESS</a:t>
            </a:r>
            <a:r>
              <a:rPr lang="en-US">
                <a:latin typeface="Arial"/>
                <a:cs typeface="Arial"/>
              </a:rPr>
              <a:t> is an inspector tool to aid inspection preparation</a:t>
            </a:r>
            <a:endParaRPr lang="en-US">
              <a:latin typeface="Arial" panose="020B0604020202020204" pitchFamily="34" charset="0"/>
              <a:cs typeface="Arial" panose="020B0604020202020204" pitchFamily="34" charset="0"/>
            </a:endParaRPr>
          </a:p>
          <a:p>
            <a:pPr marL="461645" indent="-461645">
              <a:lnSpc>
                <a:spcPct val="120000"/>
              </a:lnSpc>
              <a:spcBef>
                <a:spcPts val="300"/>
              </a:spcBef>
              <a:spcAft>
                <a:spcPts val="400"/>
              </a:spcAft>
              <a:buFont typeface="Wingdings" panose="05000000000000000000" pitchFamily="2" charset="2"/>
              <a:buChar char="Ø"/>
            </a:pPr>
            <a:r>
              <a:rPr lang="en-US">
                <a:latin typeface="Arial"/>
                <a:cs typeface="Arial"/>
              </a:rPr>
              <a:t>Information and trends identified from OpESS inform future agency action</a:t>
            </a:r>
          </a:p>
          <a:p>
            <a:pPr marL="461645" indent="-461645">
              <a:lnSpc>
                <a:spcPct val="120000"/>
              </a:lnSpc>
              <a:spcBef>
                <a:spcPts val="300"/>
              </a:spcBef>
              <a:buFont typeface="Wingdings" panose="05000000000000000000" pitchFamily="2" charset="2"/>
              <a:buChar char="Ø"/>
            </a:pPr>
            <a:r>
              <a:rPr lang="en-US">
                <a:latin typeface="Arial"/>
                <a:cs typeface="Arial"/>
              </a:rPr>
              <a:t>OpESS recommendation was developed from results of the voluntary Tabletops initiative, </a:t>
            </a:r>
            <a:r>
              <a:rPr lang="en-US" sz="2400">
                <a:latin typeface="Arial"/>
                <a:cs typeface="Arial"/>
              </a:rPr>
              <a:t>(joint effort NRC &amp; Industry)</a:t>
            </a:r>
            <a:endParaRPr lang="en-US">
              <a:latin typeface="Arial"/>
              <a:cs typeface="Arial"/>
            </a:endParaRPr>
          </a:p>
          <a:p>
            <a:pPr marL="461645" indent="-461645">
              <a:lnSpc>
                <a:spcPct val="120000"/>
              </a:lnSpc>
              <a:spcBef>
                <a:spcPts val="300"/>
              </a:spcBef>
              <a:buFont typeface="Wingdings" panose="020B0604020202020204" pitchFamily="34" charset="0"/>
              <a:buChar char="Ø"/>
            </a:pPr>
            <a:r>
              <a:rPr lang="en-US">
                <a:latin typeface="Arial"/>
                <a:ea typeface="+mn-lt"/>
                <a:cs typeface="Arial"/>
              </a:rPr>
              <a:t>OpESS was issued January 2024 (</a:t>
            </a:r>
            <a:r>
              <a:rPr lang="en-US">
                <a:latin typeface="Arial"/>
                <a:ea typeface="+mn-lt"/>
                <a:cs typeface="+mn-lt"/>
                <a:hlinkClick r:id="rId4"/>
              </a:rPr>
              <a:t>ML23255A006</a:t>
            </a:r>
            <a:r>
              <a:rPr lang="en-US">
                <a:latin typeface="Arial"/>
                <a:ea typeface="+mn-lt"/>
                <a:cs typeface="Calibri"/>
              </a:rPr>
              <a:t>)</a:t>
            </a:r>
            <a:endParaRPr lang="en-US" strike="sngStrike">
              <a:solidFill>
                <a:srgbClr val="FF0000"/>
              </a:solidFill>
              <a:latin typeface="Arial"/>
              <a:ea typeface="+mn-lt"/>
              <a:cs typeface="Arial"/>
            </a:endParaRPr>
          </a:p>
          <a:p>
            <a:pPr marL="461645" indent="-461645">
              <a:lnSpc>
                <a:spcPct val="120000"/>
              </a:lnSpc>
              <a:spcBef>
                <a:spcPts val="300"/>
              </a:spcBef>
              <a:buFont typeface="Wingdings" panose="020B0604020202020204" pitchFamily="34" charset="0"/>
              <a:buChar char="Ø"/>
            </a:pPr>
            <a:endParaRPr lang="en-US" b="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indent="0">
              <a:lnSpc>
                <a:spcPct val="120000"/>
              </a:lnSpc>
              <a:spcBef>
                <a:spcPts val="0"/>
              </a:spcBef>
              <a:buNone/>
            </a:pPr>
            <a:endParaRPr lang="en-US" sz="2800" strike="sngStrike">
              <a:solidFill>
                <a:srgbClr val="FF0000"/>
              </a:solidFill>
              <a:latin typeface="Arial"/>
              <a:ea typeface="+mn-lt"/>
              <a:cs typeface="Arial"/>
            </a:endParaRPr>
          </a:p>
          <a:p>
            <a:pPr marL="461645" indent="-461645">
              <a:lnSpc>
                <a:spcPct val="120000"/>
              </a:lnSpc>
              <a:spcBef>
                <a:spcPts val="0"/>
              </a:spcBef>
              <a:buFont typeface="Wingdings" panose="020B0604020202020204" pitchFamily="34" charset="0"/>
              <a:buChar char="Ø"/>
            </a:pPr>
            <a:endParaRPr lang="en-US" sz="2800">
              <a:latin typeface="Arial"/>
              <a:ea typeface="+mn-lt"/>
              <a:cs typeface="Arial"/>
            </a:endParaRPr>
          </a:p>
        </p:txBody>
      </p:sp>
      <p:sp>
        <p:nvSpPr>
          <p:cNvPr id="4" name="Slide Number Placeholder 3">
            <a:extLst>
              <a:ext uri="{FF2B5EF4-FFF2-40B4-BE49-F238E27FC236}">
                <a16:creationId xmlns:a16="http://schemas.microsoft.com/office/drawing/2014/main" id="{0292DB58-CDCA-163F-32B9-03332EF7BBE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542165-3DA4-4201-A01D-C5099ABC25AF}" type="slidenum">
              <a:rPr lang="en-US" smtClean="0"/>
              <a:pPr/>
              <a:t>15</a:t>
            </a:fld>
            <a:endParaRPr lang="en-US"/>
          </a:p>
        </p:txBody>
      </p:sp>
    </p:spTree>
    <p:extLst>
      <p:ext uri="{BB962C8B-B14F-4D97-AF65-F5344CB8AC3E}">
        <p14:creationId xmlns:p14="http://schemas.microsoft.com/office/powerpoint/2010/main" val="183523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89269-6010-CC71-D5D8-11B96553D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D375E-FCC4-BCEB-E734-DBE2638AF2BD}"/>
              </a:ext>
            </a:extLst>
          </p:cNvPr>
          <p:cNvSpPr>
            <a:spLocks noGrp="1"/>
          </p:cNvSpPr>
          <p:nvPr>
            <p:ph type="title"/>
          </p:nvPr>
        </p:nvSpPr>
        <p:spPr>
          <a:xfrm>
            <a:off x="0" y="29586"/>
            <a:ext cx="12191999" cy="1020715"/>
          </a:xfrm>
        </p:spPr>
        <p:txBody>
          <a:bodyPr>
            <a:normAutofit/>
          </a:bodyPr>
          <a:lstStyle/>
          <a:p>
            <a:pPr algn="ctr"/>
            <a:r>
              <a:rPr lang="en-US" sz="3600" b="1">
                <a:solidFill>
                  <a:srgbClr val="002060"/>
                </a:solidFill>
                <a:latin typeface="Arial" panose="020B0604020202020204" pitchFamily="34" charset="0"/>
                <a:cs typeface="Arial" panose="020B0604020202020204" pitchFamily="34" charset="0"/>
              </a:rPr>
              <a:t>Inspections/OpESS Application</a:t>
            </a:r>
          </a:p>
        </p:txBody>
      </p:sp>
      <p:sp>
        <p:nvSpPr>
          <p:cNvPr id="3" name="Content Placeholder 2">
            <a:extLst>
              <a:ext uri="{FF2B5EF4-FFF2-40B4-BE49-F238E27FC236}">
                <a16:creationId xmlns:a16="http://schemas.microsoft.com/office/drawing/2014/main" id="{6BE6744E-5E81-AE4F-9B5A-64189861B9A9}"/>
              </a:ext>
            </a:extLst>
          </p:cNvPr>
          <p:cNvSpPr>
            <a:spLocks noGrp="1"/>
          </p:cNvSpPr>
          <p:nvPr>
            <p:ph idx="1"/>
          </p:nvPr>
        </p:nvSpPr>
        <p:spPr>
          <a:xfrm>
            <a:off x="474156" y="1194155"/>
            <a:ext cx="11243687" cy="4191761"/>
          </a:xfrm>
        </p:spPr>
        <p:txBody>
          <a:bodyPr vert="horz" lIns="91440" tIns="45720" rIns="91440" bIns="45720" rtlCol="0" anchor="t">
            <a:normAutofit fontScale="92500" lnSpcReduction="10000"/>
          </a:bodyPr>
          <a:lstStyle/>
          <a:p>
            <a:pPr marL="514350" indent="-514350">
              <a:lnSpc>
                <a:spcPct val="120000"/>
              </a:lnSpc>
              <a:spcBef>
                <a:spcPts val="0"/>
              </a:spcBef>
              <a:buFont typeface="+mj-lt"/>
              <a:buAutoNum type="arabicParenR"/>
            </a:pPr>
            <a:r>
              <a:rPr lang="en-US" sz="2800">
                <a:latin typeface="Arial"/>
                <a:ea typeface="+mn-lt"/>
                <a:cs typeface="Calibri"/>
              </a:rPr>
              <a:t>Focused on PRA Configuration Control and not Acceptability, </a:t>
            </a:r>
            <a:br>
              <a:rPr lang="en-US" sz="2800">
                <a:latin typeface="Arial"/>
                <a:ea typeface="+mn-lt"/>
                <a:cs typeface="Calibri"/>
              </a:rPr>
            </a:br>
            <a:r>
              <a:rPr lang="en-US" sz="2800">
                <a:latin typeface="Arial"/>
                <a:ea typeface="+mn-lt"/>
                <a:cs typeface="Calibri"/>
              </a:rPr>
              <a:t>(does the PRA model accurately reflect the as-built, as-operated plant)</a:t>
            </a:r>
          </a:p>
          <a:p>
            <a:pPr marL="514350" marR="0" lvl="0" indent="-514350" algn="l" defTabSz="457200" rtl="0" eaLnBrk="1" fontAlgn="auto" latinLnBrk="0" hangingPunct="1">
              <a:lnSpc>
                <a:spcPct val="120000"/>
              </a:lnSpc>
              <a:spcBef>
                <a:spcPts val="0"/>
              </a:spcBef>
              <a:spcAft>
                <a:spcPts val="0"/>
              </a:spcAft>
              <a:buClrTx/>
              <a:buSzTx/>
              <a:buFont typeface="+mj-lt"/>
              <a:buAutoNum type="arabicParenR"/>
              <a:tabLst/>
              <a:defRPr/>
            </a:pPr>
            <a:r>
              <a:rPr kumimoji="0" lang="en-US" sz="2800" b="0" i="0" u="none" strike="noStrike" kern="1200" cap="none" spc="0" normalizeH="0" baseline="0" noProof="0">
                <a:ln>
                  <a:noFill/>
                </a:ln>
                <a:solidFill>
                  <a:prstClr val="black"/>
                </a:solidFill>
                <a:effectLst/>
                <a:uLnTx/>
                <a:uFillTx/>
                <a:latin typeface="Arial"/>
                <a:ea typeface="+mn-lt"/>
                <a:cs typeface="Arial"/>
              </a:rPr>
              <a:t>Goal is to verify processes are in place to ensure the PRA is maintained</a:t>
            </a:r>
          </a:p>
          <a:p>
            <a:pPr marL="514350" indent="-514350">
              <a:lnSpc>
                <a:spcPct val="120000"/>
              </a:lnSpc>
              <a:spcBef>
                <a:spcPts val="0"/>
              </a:spcBef>
              <a:buFont typeface="+mj-lt"/>
              <a:buAutoNum type="arabicParenR"/>
            </a:pPr>
            <a:r>
              <a:rPr lang="en-US" sz="2800">
                <a:latin typeface="Arial"/>
                <a:ea typeface="+mn-lt"/>
                <a:cs typeface="Arial"/>
              </a:rPr>
              <a:t>Balanced, performance-based approach</a:t>
            </a:r>
            <a:endParaRPr lang="en-US" sz="2800">
              <a:latin typeface="Arial"/>
              <a:ea typeface="+mn-lt"/>
              <a:cs typeface="Calibri"/>
            </a:endParaRPr>
          </a:p>
          <a:p>
            <a:pPr marL="514350" indent="-514350">
              <a:lnSpc>
                <a:spcPct val="120000"/>
              </a:lnSpc>
              <a:spcBef>
                <a:spcPts val="0"/>
              </a:spcBef>
              <a:buFont typeface="+mj-lt"/>
              <a:buAutoNum type="arabicParenR"/>
            </a:pPr>
            <a:r>
              <a:rPr lang="en-US" sz="2800">
                <a:latin typeface="Arial"/>
                <a:ea typeface="+mn-lt"/>
                <a:cs typeface="Calibri"/>
              </a:rPr>
              <a:t>OpESS applicability is graded based upon licensee's use of multiple Risk-informed Programs (RIPs)</a:t>
            </a:r>
          </a:p>
          <a:p>
            <a:pPr marL="514350" indent="-514350">
              <a:lnSpc>
                <a:spcPct val="120000"/>
              </a:lnSpc>
              <a:spcBef>
                <a:spcPts val="0"/>
              </a:spcBef>
              <a:buFont typeface="+mj-lt"/>
              <a:buAutoNum type="arabicParenR"/>
            </a:pPr>
            <a:r>
              <a:rPr lang="en-US" sz="2800">
                <a:latin typeface="Arial"/>
                <a:ea typeface="+mn-lt"/>
                <a:cs typeface="Calibri"/>
              </a:rPr>
              <a:t>Sufficient run-time since implementation of RIPs, </a:t>
            </a:r>
            <a:r>
              <a:rPr lang="en-US" sz="2600">
                <a:latin typeface="Arial"/>
                <a:ea typeface="+mn-lt"/>
                <a:cs typeface="Calibri"/>
              </a:rPr>
              <a:t>(time for plant changes)</a:t>
            </a:r>
            <a:endParaRPr lang="en-US" sz="2800">
              <a:latin typeface="Arial"/>
              <a:ea typeface="+mn-lt"/>
              <a:cs typeface="Calibri"/>
            </a:endParaRPr>
          </a:p>
          <a:p>
            <a:pPr marL="514350" indent="-514350">
              <a:lnSpc>
                <a:spcPct val="120000"/>
              </a:lnSpc>
              <a:spcBef>
                <a:spcPts val="0"/>
              </a:spcBef>
              <a:buFont typeface="+mj-lt"/>
              <a:buAutoNum type="arabicParenR"/>
            </a:pPr>
            <a:r>
              <a:rPr lang="en-US" sz="2800">
                <a:latin typeface="Arial"/>
                <a:ea typeface="+mn-lt"/>
                <a:cs typeface="Calibri"/>
              </a:rPr>
              <a:t>Sampling based on </a:t>
            </a:r>
            <a:r>
              <a:rPr lang="en-US" sz="2800" b="1" u="sng">
                <a:latin typeface="Arial"/>
                <a:ea typeface="+mn-lt"/>
                <a:cs typeface="Calibri"/>
              </a:rPr>
              <a:t>impactful</a:t>
            </a:r>
            <a:r>
              <a:rPr lang="en-US" sz="2800">
                <a:latin typeface="Arial"/>
                <a:ea typeface="+mn-lt"/>
                <a:cs typeface="Calibri"/>
              </a:rPr>
              <a:t> plant changes, </a:t>
            </a:r>
            <a:r>
              <a:rPr lang="en-US" sz="2600">
                <a:latin typeface="Arial"/>
                <a:ea typeface="+mn-lt"/>
                <a:cs typeface="Calibri"/>
              </a:rPr>
              <a:t>(in-progress &amp; completed)</a:t>
            </a:r>
            <a:endParaRPr lang="en-US" sz="2800">
              <a:latin typeface="Arial"/>
              <a:ea typeface="+mn-lt"/>
              <a:cs typeface="Calibri"/>
            </a:endParaRPr>
          </a:p>
          <a:p>
            <a:pPr marL="514350" indent="-514350">
              <a:lnSpc>
                <a:spcPct val="120000"/>
              </a:lnSpc>
              <a:spcBef>
                <a:spcPts val="0"/>
              </a:spcBef>
              <a:buFont typeface="+mj-lt"/>
              <a:buAutoNum type="arabicParenR"/>
            </a:pPr>
            <a:r>
              <a:rPr lang="en-US" sz="2800">
                <a:latin typeface="Arial"/>
                <a:ea typeface="+mn-lt"/>
                <a:cs typeface="Arial"/>
              </a:rPr>
              <a:t>SRA oversight on sample selection</a:t>
            </a:r>
          </a:p>
          <a:p>
            <a:pPr marL="0" indent="0">
              <a:lnSpc>
                <a:spcPct val="120000"/>
              </a:lnSpc>
              <a:spcBef>
                <a:spcPts val="0"/>
              </a:spcBef>
              <a:buNone/>
            </a:pPr>
            <a:endParaRPr lang="en-US" sz="2800" strike="sngStrike">
              <a:solidFill>
                <a:srgbClr val="FF0000"/>
              </a:solidFill>
              <a:latin typeface="Arial"/>
              <a:ea typeface="+mn-lt"/>
              <a:cs typeface="Arial"/>
            </a:endParaRPr>
          </a:p>
          <a:p>
            <a:pPr marL="0" indent="0">
              <a:lnSpc>
                <a:spcPct val="120000"/>
              </a:lnSpc>
              <a:spcBef>
                <a:spcPts val="0"/>
              </a:spcBef>
              <a:buNone/>
            </a:pPr>
            <a:endParaRPr lang="en-US" sz="2800">
              <a:latin typeface="Arial"/>
              <a:ea typeface="+mn-lt"/>
              <a:cs typeface="Arial"/>
            </a:endParaRPr>
          </a:p>
        </p:txBody>
      </p:sp>
      <p:sp>
        <p:nvSpPr>
          <p:cNvPr id="4" name="Slide Number Placeholder 3">
            <a:extLst>
              <a:ext uri="{FF2B5EF4-FFF2-40B4-BE49-F238E27FC236}">
                <a16:creationId xmlns:a16="http://schemas.microsoft.com/office/drawing/2014/main" id="{FA28CBC7-0277-4A26-8CD4-AF9000FA8A6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542165-3DA4-4201-A01D-C5099ABC25AF}" type="slidenum">
              <a:rPr lang="en-US" smtClean="0"/>
              <a:pPr/>
              <a:t>16</a:t>
            </a:fld>
            <a:endParaRPr lang="en-US"/>
          </a:p>
        </p:txBody>
      </p:sp>
    </p:spTree>
    <p:extLst>
      <p:ext uri="{BB962C8B-B14F-4D97-AF65-F5344CB8AC3E}">
        <p14:creationId xmlns:p14="http://schemas.microsoft.com/office/powerpoint/2010/main" val="40358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89269-6010-CC71-D5D8-11B96553D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D375E-FCC4-BCEB-E734-DBE2638AF2BD}"/>
              </a:ext>
            </a:extLst>
          </p:cNvPr>
          <p:cNvSpPr>
            <a:spLocks noGrp="1"/>
          </p:cNvSpPr>
          <p:nvPr>
            <p:ph type="title"/>
          </p:nvPr>
        </p:nvSpPr>
        <p:spPr>
          <a:xfrm>
            <a:off x="0" y="29586"/>
            <a:ext cx="12191999" cy="1020715"/>
          </a:xfrm>
        </p:spPr>
        <p:txBody>
          <a:bodyPr>
            <a:normAutofit/>
          </a:bodyPr>
          <a:lstStyle/>
          <a:p>
            <a:pPr algn="ctr"/>
            <a:r>
              <a:rPr lang="en-US" sz="3200" b="1">
                <a:solidFill>
                  <a:srgbClr val="002060"/>
                </a:solidFill>
                <a:latin typeface="Arial" panose="020B0604020202020204" pitchFamily="34" charset="0"/>
                <a:cs typeface="Arial" panose="020B0604020202020204" pitchFamily="34" charset="0"/>
              </a:rPr>
              <a:t>Inspection/OpESS Implementation and Path Forward</a:t>
            </a:r>
          </a:p>
        </p:txBody>
      </p:sp>
      <p:sp>
        <p:nvSpPr>
          <p:cNvPr id="3" name="Content Placeholder 2">
            <a:extLst>
              <a:ext uri="{FF2B5EF4-FFF2-40B4-BE49-F238E27FC236}">
                <a16:creationId xmlns:a16="http://schemas.microsoft.com/office/drawing/2014/main" id="{6BE6744E-5E81-AE4F-9B5A-64189861B9A9}"/>
              </a:ext>
            </a:extLst>
          </p:cNvPr>
          <p:cNvSpPr>
            <a:spLocks noGrp="1"/>
          </p:cNvSpPr>
          <p:nvPr>
            <p:ph idx="1"/>
          </p:nvPr>
        </p:nvSpPr>
        <p:spPr>
          <a:xfrm>
            <a:off x="474155" y="1035476"/>
            <a:ext cx="11243687" cy="5320873"/>
          </a:xfrm>
        </p:spPr>
        <p:txBody>
          <a:bodyPr vert="horz" lIns="91440" tIns="45720" rIns="91440" bIns="45720" rtlCol="0" anchor="t">
            <a:normAutofit lnSpcReduction="10000"/>
          </a:bodyPr>
          <a:lstStyle/>
          <a:p>
            <a:pPr>
              <a:lnSpc>
                <a:spcPct val="120000"/>
              </a:lnSpc>
              <a:spcBef>
                <a:spcPts val="0"/>
              </a:spcBef>
              <a:buFont typeface="Arial" panose="020B0604020202020204" pitchFamily="34" charset="0"/>
              <a:buChar char="•"/>
            </a:pPr>
            <a:r>
              <a:rPr lang="en-US" sz="2800" dirty="0">
                <a:latin typeface="Arial"/>
                <a:ea typeface="+mn-lt"/>
                <a:cs typeface="Calibri"/>
              </a:rPr>
              <a:t>Cross Regional Panel Charter (ML24081A131) issued on June 4, 2024, to ensure consistency in identification, disposition, and enforcement of issues.</a:t>
            </a:r>
          </a:p>
          <a:p>
            <a:pPr>
              <a:lnSpc>
                <a:spcPct val="120000"/>
              </a:lnSpc>
              <a:spcBef>
                <a:spcPts val="0"/>
              </a:spcBef>
              <a:buFont typeface="Arial" panose="020B0604020202020204" pitchFamily="34" charset="0"/>
              <a:buChar char="•"/>
            </a:pPr>
            <a:r>
              <a:rPr lang="en-US" sz="2800" b="1" dirty="0">
                <a:latin typeface="Arial"/>
                <a:ea typeface="+mn-lt"/>
                <a:cs typeface="Calibri"/>
              </a:rPr>
              <a:t>START COLLECTING DATA</a:t>
            </a:r>
            <a:r>
              <a:rPr lang="en-US" sz="2800" dirty="0">
                <a:latin typeface="Arial"/>
                <a:ea typeface="+mn-lt"/>
                <a:cs typeface="Calibri"/>
              </a:rPr>
              <a:t>!</a:t>
            </a:r>
          </a:p>
          <a:p>
            <a:pPr marL="969645" indent="-457200">
              <a:lnSpc>
                <a:spcPct val="120000"/>
              </a:lnSpc>
              <a:spcBef>
                <a:spcPts val="0"/>
              </a:spcBef>
              <a:buFont typeface="Wingdings" panose="05000000000000000000" pitchFamily="2" charset="2"/>
              <a:buChar char="Ø"/>
            </a:pPr>
            <a:r>
              <a:rPr lang="en-US" sz="2400" dirty="0">
                <a:latin typeface="Arial"/>
                <a:ea typeface="+mn-lt"/>
                <a:cs typeface="Calibri"/>
              </a:rPr>
              <a:t>CETI Inspections: </a:t>
            </a:r>
            <a:r>
              <a:rPr lang="en-US" sz="2600" dirty="0">
                <a:latin typeface="Arial"/>
                <a:ea typeface="+mn-lt"/>
                <a:cs typeface="Calibri"/>
              </a:rPr>
              <a:t>Region II – June (TP) and July (SUR) 2024</a:t>
            </a:r>
          </a:p>
          <a:p>
            <a:pPr marL="969645" indent="-457200">
              <a:lnSpc>
                <a:spcPct val="120000"/>
              </a:lnSpc>
              <a:spcBef>
                <a:spcPts val="0"/>
              </a:spcBef>
              <a:buFont typeface="Wingdings" panose="05000000000000000000" pitchFamily="2" charset="2"/>
              <a:buChar char="Ø"/>
            </a:pPr>
            <a:r>
              <a:rPr lang="en-US" sz="2600" dirty="0">
                <a:latin typeface="Arial"/>
                <a:ea typeface="+mn-lt"/>
                <a:cs typeface="Calibri"/>
              </a:rPr>
              <a:t>Reviewing other Team Inspection opportunities: later 2024 &amp; 2025</a:t>
            </a:r>
          </a:p>
          <a:p>
            <a:pPr marL="969645" indent="-457200">
              <a:lnSpc>
                <a:spcPct val="120000"/>
              </a:lnSpc>
              <a:spcBef>
                <a:spcPts val="0"/>
              </a:spcBef>
              <a:buFont typeface="Wingdings" panose="05000000000000000000" pitchFamily="2" charset="2"/>
              <a:buChar char="Ø"/>
            </a:pPr>
            <a:r>
              <a:rPr lang="en-US" sz="2600" dirty="0">
                <a:latin typeface="Arial"/>
                <a:ea typeface="+mn-lt"/>
                <a:cs typeface="Calibri"/>
              </a:rPr>
              <a:t>Just-in-time / </a:t>
            </a:r>
            <a:r>
              <a:rPr lang="en-US" sz="2400" dirty="0">
                <a:latin typeface="Arial"/>
                <a:ea typeface="+mn-lt"/>
                <a:cs typeface="Calibri"/>
              </a:rPr>
              <a:t>KM </a:t>
            </a:r>
            <a:r>
              <a:rPr lang="en-US" sz="2600" dirty="0">
                <a:latin typeface="Arial"/>
                <a:ea typeface="+mn-lt"/>
                <a:cs typeface="Calibri"/>
              </a:rPr>
              <a:t>training as needed</a:t>
            </a:r>
          </a:p>
          <a:p>
            <a:pPr>
              <a:lnSpc>
                <a:spcPct val="120000"/>
              </a:lnSpc>
              <a:spcBef>
                <a:spcPts val="0"/>
              </a:spcBef>
              <a:buFont typeface="Arial" panose="020B0604020202020204" pitchFamily="34" charset="0"/>
              <a:buChar char="•"/>
            </a:pPr>
            <a:r>
              <a:rPr lang="en-US" sz="2800" dirty="0">
                <a:latin typeface="Arial"/>
                <a:ea typeface="+mn-lt"/>
                <a:cs typeface="Calibri"/>
              </a:rPr>
              <a:t>Expand </a:t>
            </a:r>
            <a:r>
              <a:rPr lang="en-US" sz="2800" dirty="0" err="1">
                <a:latin typeface="Arial"/>
                <a:ea typeface="+mn-lt"/>
                <a:cs typeface="Calibri"/>
              </a:rPr>
              <a:t>OpESS</a:t>
            </a:r>
            <a:r>
              <a:rPr lang="en-US" sz="2800" dirty="0">
                <a:latin typeface="Arial"/>
                <a:ea typeface="+mn-lt"/>
                <a:cs typeface="Calibri"/>
              </a:rPr>
              <a:t> utilization</a:t>
            </a:r>
          </a:p>
          <a:p>
            <a:pPr>
              <a:lnSpc>
                <a:spcPct val="120000"/>
              </a:lnSpc>
              <a:spcBef>
                <a:spcPts val="0"/>
              </a:spcBef>
              <a:buFont typeface="Arial" panose="020B0604020202020204" pitchFamily="34" charset="0"/>
              <a:buChar char="•"/>
            </a:pPr>
            <a:r>
              <a:rPr lang="en-US" sz="2800" dirty="0">
                <a:solidFill>
                  <a:srgbClr val="000000"/>
                </a:solidFill>
                <a:latin typeface="Arial"/>
                <a:ea typeface="+mn-lt"/>
                <a:cs typeface="Arial"/>
              </a:rPr>
              <a:t>Conduct annual performance</a:t>
            </a:r>
            <a:r>
              <a:rPr lang="en-US" sz="2800" dirty="0">
                <a:latin typeface="Arial"/>
                <a:ea typeface="+mn-lt"/>
                <a:cs typeface="Calibri"/>
              </a:rPr>
              <a:t>-based</a:t>
            </a:r>
            <a:r>
              <a:rPr lang="en-US" sz="2800" dirty="0">
                <a:solidFill>
                  <a:srgbClr val="000000"/>
                </a:solidFill>
                <a:latin typeface="Arial"/>
                <a:ea typeface="+mn-lt"/>
                <a:cs typeface="Arial"/>
              </a:rPr>
              <a:t> review and adjust as needed</a:t>
            </a:r>
            <a:endParaRPr lang="en-US" sz="2600" dirty="0">
              <a:solidFill>
                <a:srgbClr val="000000"/>
              </a:solidFill>
              <a:latin typeface="Arial"/>
              <a:ea typeface="+mn-lt"/>
              <a:cs typeface="Calibri"/>
            </a:endParaRPr>
          </a:p>
          <a:p>
            <a:pPr>
              <a:lnSpc>
                <a:spcPct val="120000"/>
              </a:lnSpc>
              <a:spcBef>
                <a:spcPts val="0"/>
              </a:spcBef>
              <a:buFont typeface="Arial" panose="020B0604020202020204" pitchFamily="34" charset="0"/>
              <a:buChar char="•"/>
            </a:pPr>
            <a:r>
              <a:rPr lang="en-US" sz="2800" b="1" dirty="0">
                <a:latin typeface="Arial"/>
                <a:ea typeface="+mn-lt"/>
                <a:cs typeface="Calibri"/>
              </a:rPr>
              <a:t>Review data/trends (annually)</a:t>
            </a:r>
          </a:p>
          <a:p>
            <a:pPr>
              <a:lnSpc>
                <a:spcPct val="120000"/>
              </a:lnSpc>
              <a:spcBef>
                <a:spcPts val="0"/>
              </a:spcBef>
              <a:buFont typeface="Arial" panose="020B0604020202020204" pitchFamily="34" charset="0"/>
              <a:buChar char="•"/>
            </a:pPr>
            <a:r>
              <a:rPr lang="en-US" sz="2800" b="1" dirty="0">
                <a:latin typeface="Arial"/>
                <a:ea typeface="+mn-lt"/>
                <a:cs typeface="Calibri"/>
              </a:rPr>
              <a:t>Determine future PCC framework (2027) </a:t>
            </a:r>
          </a:p>
          <a:p>
            <a:pPr marL="0" indent="0">
              <a:lnSpc>
                <a:spcPct val="120000"/>
              </a:lnSpc>
              <a:spcBef>
                <a:spcPts val="0"/>
              </a:spcBef>
              <a:buNone/>
            </a:pPr>
            <a:endParaRPr lang="en-US" sz="2800" strike="sngStrike" dirty="0">
              <a:solidFill>
                <a:srgbClr val="FF0000"/>
              </a:solidFill>
              <a:latin typeface="Arial"/>
              <a:ea typeface="+mn-lt"/>
              <a:cs typeface="Arial"/>
            </a:endParaRPr>
          </a:p>
          <a:p>
            <a:pPr marL="0" indent="0">
              <a:lnSpc>
                <a:spcPct val="120000"/>
              </a:lnSpc>
              <a:spcBef>
                <a:spcPts val="0"/>
              </a:spcBef>
              <a:buNone/>
            </a:pPr>
            <a:endParaRPr lang="en-US" sz="2800" dirty="0">
              <a:latin typeface="Arial"/>
              <a:ea typeface="+mn-lt"/>
              <a:cs typeface="Arial"/>
            </a:endParaRPr>
          </a:p>
        </p:txBody>
      </p:sp>
      <p:sp>
        <p:nvSpPr>
          <p:cNvPr id="4" name="Slide Number Placeholder 3">
            <a:extLst>
              <a:ext uri="{FF2B5EF4-FFF2-40B4-BE49-F238E27FC236}">
                <a16:creationId xmlns:a16="http://schemas.microsoft.com/office/drawing/2014/main" id="{FA28CBC7-0277-4A26-8CD4-AF9000FA8A6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542165-3DA4-4201-A01D-C5099ABC25AF}" type="slidenum">
              <a:rPr lang="en-US" smtClean="0"/>
              <a:pPr/>
              <a:t>17</a:t>
            </a:fld>
            <a:endParaRPr lang="en-US"/>
          </a:p>
        </p:txBody>
      </p:sp>
    </p:spTree>
    <p:extLst>
      <p:ext uri="{BB962C8B-B14F-4D97-AF65-F5344CB8AC3E}">
        <p14:creationId xmlns:p14="http://schemas.microsoft.com/office/powerpoint/2010/main" val="426799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89269-6010-CC71-D5D8-11B96553D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D375E-FCC4-BCEB-E734-DBE2638AF2BD}"/>
              </a:ext>
            </a:extLst>
          </p:cNvPr>
          <p:cNvSpPr>
            <a:spLocks noGrp="1"/>
          </p:cNvSpPr>
          <p:nvPr>
            <p:ph type="title"/>
          </p:nvPr>
        </p:nvSpPr>
        <p:spPr>
          <a:xfrm>
            <a:off x="0" y="29586"/>
            <a:ext cx="12191999" cy="1020715"/>
          </a:xfrm>
        </p:spPr>
        <p:txBody>
          <a:bodyPr>
            <a:normAutofit/>
          </a:bodyPr>
          <a:lstStyle/>
          <a:p>
            <a:pPr algn="ctr"/>
            <a:r>
              <a:rPr lang="en-US" sz="3200" b="1" dirty="0">
                <a:solidFill>
                  <a:srgbClr val="002060"/>
                </a:solidFill>
                <a:latin typeface="Arial" panose="020B0604020202020204" pitchFamily="34" charset="0"/>
                <a:cs typeface="Arial" panose="020B0604020202020204" pitchFamily="34" charset="0"/>
              </a:rPr>
              <a:t>Initial Preliminary Impressions</a:t>
            </a:r>
          </a:p>
        </p:txBody>
      </p:sp>
      <p:sp>
        <p:nvSpPr>
          <p:cNvPr id="3" name="Content Placeholder 2">
            <a:extLst>
              <a:ext uri="{FF2B5EF4-FFF2-40B4-BE49-F238E27FC236}">
                <a16:creationId xmlns:a16="http://schemas.microsoft.com/office/drawing/2014/main" id="{6BE6744E-5E81-AE4F-9B5A-64189861B9A9}"/>
              </a:ext>
            </a:extLst>
          </p:cNvPr>
          <p:cNvSpPr>
            <a:spLocks noGrp="1"/>
          </p:cNvSpPr>
          <p:nvPr>
            <p:ph idx="1"/>
          </p:nvPr>
        </p:nvSpPr>
        <p:spPr>
          <a:xfrm>
            <a:off x="474155" y="1035476"/>
            <a:ext cx="11243687" cy="5320873"/>
          </a:xfrm>
        </p:spPr>
        <p:txBody>
          <a:bodyPr vert="horz" lIns="91440" tIns="45720" rIns="91440" bIns="45720" rtlCol="0" anchor="t">
            <a:normAutofit/>
          </a:bodyPr>
          <a:lstStyle/>
          <a:p>
            <a:pPr>
              <a:lnSpc>
                <a:spcPct val="120000"/>
              </a:lnSpc>
              <a:spcBef>
                <a:spcPts val="0"/>
              </a:spcBef>
              <a:buFont typeface="Arial" panose="020B0604020202020204" pitchFamily="34" charset="0"/>
              <a:buChar char="•"/>
            </a:pPr>
            <a:r>
              <a:rPr lang="en-US" sz="2800" dirty="0">
                <a:latin typeface="Arial"/>
                <a:ea typeface="+mn-lt"/>
                <a:cs typeface="Calibri"/>
              </a:rPr>
              <a:t>Comprehensive Engineering Team Inspection complements PRA CC </a:t>
            </a:r>
            <a:r>
              <a:rPr lang="en-US" sz="2800" dirty="0" err="1">
                <a:latin typeface="Arial"/>
                <a:ea typeface="+mn-lt"/>
                <a:cs typeface="Calibri"/>
              </a:rPr>
              <a:t>OpESS</a:t>
            </a:r>
            <a:r>
              <a:rPr lang="en-US" sz="2800" dirty="0">
                <a:latin typeface="Arial"/>
                <a:ea typeface="+mn-lt"/>
                <a:cs typeface="Calibri"/>
              </a:rPr>
              <a:t> guidance</a:t>
            </a:r>
          </a:p>
          <a:p>
            <a:pPr>
              <a:lnSpc>
                <a:spcPct val="120000"/>
              </a:lnSpc>
              <a:spcBef>
                <a:spcPts val="0"/>
              </a:spcBef>
              <a:buFont typeface="Arial" panose="020B0604020202020204" pitchFamily="34" charset="0"/>
              <a:buChar char="•"/>
            </a:pPr>
            <a:r>
              <a:rPr lang="en-US" sz="2800" dirty="0">
                <a:latin typeface="Arial"/>
                <a:ea typeface="+mn-lt"/>
                <a:cs typeface="Calibri"/>
              </a:rPr>
              <a:t>Senior Reactor Analyst and HQ support resulted in positive interactions with licensee</a:t>
            </a:r>
          </a:p>
          <a:p>
            <a:pPr>
              <a:lnSpc>
                <a:spcPct val="120000"/>
              </a:lnSpc>
              <a:spcBef>
                <a:spcPts val="0"/>
              </a:spcBef>
              <a:buFont typeface="Arial" panose="020B0604020202020204" pitchFamily="34" charset="0"/>
              <a:buChar char="•"/>
            </a:pPr>
            <a:r>
              <a:rPr lang="en-US" sz="2800" dirty="0">
                <a:latin typeface="Arial"/>
                <a:ea typeface="+mn-lt"/>
                <a:cs typeface="Calibri"/>
              </a:rPr>
              <a:t>Licensee guidance and processes to ensure PRA CC were clear and effective.</a:t>
            </a:r>
          </a:p>
          <a:p>
            <a:pPr>
              <a:lnSpc>
                <a:spcPct val="120000"/>
              </a:lnSpc>
              <a:spcBef>
                <a:spcPts val="0"/>
              </a:spcBef>
              <a:buFont typeface="Arial" panose="020B0604020202020204" pitchFamily="34" charset="0"/>
              <a:buChar char="•"/>
            </a:pPr>
            <a:r>
              <a:rPr lang="en-US" sz="2800" dirty="0">
                <a:latin typeface="Arial"/>
                <a:ea typeface="+mn-lt"/>
                <a:cs typeface="Calibri"/>
              </a:rPr>
              <a:t>Inspection provided additional examples to support future oversight framework in this area.</a:t>
            </a:r>
          </a:p>
          <a:p>
            <a:pPr marL="0" indent="0">
              <a:lnSpc>
                <a:spcPct val="120000"/>
              </a:lnSpc>
              <a:spcBef>
                <a:spcPts val="0"/>
              </a:spcBef>
              <a:buNone/>
            </a:pPr>
            <a:endParaRPr lang="en-US" sz="2800" strike="sngStrike" dirty="0">
              <a:solidFill>
                <a:srgbClr val="FF0000"/>
              </a:solidFill>
              <a:latin typeface="Arial"/>
              <a:ea typeface="+mn-lt"/>
              <a:cs typeface="Arial"/>
            </a:endParaRPr>
          </a:p>
          <a:p>
            <a:pPr marL="0" indent="0">
              <a:lnSpc>
                <a:spcPct val="120000"/>
              </a:lnSpc>
              <a:spcBef>
                <a:spcPts val="0"/>
              </a:spcBef>
              <a:buNone/>
            </a:pPr>
            <a:endParaRPr lang="en-US" sz="2800" dirty="0">
              <a:latin typeface="Arial"/>
              <a:ea typeface="+mn-lt"/>
              <a:cs typeface="Arial"/>
            </a:endParaRPr>
          </a:p>
        </p:txBody>
      </p:sp>
      <p:sp>
        <p:nvSpPr>
          <p:cNvPr id="4" name="Slide Number Placeholder 3">
            <a:extLst>
              <a:ext uri="{FF2B5EF4-FFF2-40B4-BE49-F238E27FC236}">
                <a16:creationId xmlns:a16="http://schemas.microsoft.com/office/drawing/2014/main" id="{FA28CBC7-0277-4A26-8CD4-AF9000FA8A6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542165-3DA4-4201-A01D-C5099ABC25AF}" type="slidenum">
              <a:rPr lang="en-US" smtClean="0"/>
              <a:pPr/>
              <a:t>18</a:t>
            </a:fld>
            <a:endParaRPr lang="en-US"/>
          </a:p>
        </p:txBody>
      </p:sp>
    </p:spTree>
    <p:extLst>
      <p:ext uri="{BB962C8B-B14F-4D97-AF65-F5344CB8AC3E}">
        <p14:creationId xmlns:p14="http://schemas.microsoft.com/office/powerpoint/2010/main" val="167847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0B170-5DB3-BA70-60E4-385D121FA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D442D1-C036-00A7-657F-3C7726CB1E89}"/>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Questions</a:t>
            </a:r>
          </a:p>
        </p:txBody>
      </p:sp>
      <p:sp>
        <p:nvSpPr>
          <p:cNvPr id="4" name="Content Placeholder 3">
            <a:extLst>
              <a:ext uri="{FF2B5EF4-FFF2-40B4-BE49-F238E27FC236}">
                <a16:creationId xmlns:a16="http://schemas.microsoft.com/office/drawing/2014/main" id="{12C4E3EC-F765-FEB9-6BED-95B78EB7FB00}"/>
              </a:ext>
            </a:extLst>
          </p:cNvPr>
          <p:cNvSpPr>
            <a:spLocks noGrp="1"/>
          </p:cNvSpPr>
          <p:nvPr>
            <p:ph idx="1"/>
          </p:nvPr>
        </p:nvSpPr>
        <p:spPr/>
        <p:txBody>
          <a:bodyPr/>
          <a:lstStyle/>
          <a:p>
            <a:endParaRPr lang="en-US" dirty="0"/>
          </a:p>
        </p:txBody>
      </p:sp>
      <p:pic>
        <p:nvPicPr>
          <p:cNvPr id="1026" name="Picture 2" descr="A picture containing chart&#10;&#10;Description automatically generated">
            <a:extLst>
              <a:ext uri="{FF2B5EF4-FFF2-40B4-BE49-F238E27FC236}">
                <a16:creationId xmlns:a16="http://schemas.microsoft.com/office/drawing/2014/main" id="{BF2E9286-211B-05B2-37D7-4B2A53BEA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1600201"/>
            <a:ext cx="62865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488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F018-1CC2-C87C-6120-2ED4B253F61A}"/>
              </a:ext>
            </a:extLst>
          </p:cNvPr>
          <p:cNvSpPr>
            <a:spLocks noGrp="1"/>
          </p:cNvSpPr>
          <p:nvPr>
            <p:ph type="title"/>
          </p:nvPr>
        </p:nvSpPr>
        <p:spPr/>
        <p:txBody>
          <a:bodyPr/>
          <a:lstStyle/>
          <a:p>
            <a:r>
              <a:rPr lang="en-US" dirty="0"/>
              <a:t>Topics	</a:t>
            </a:r>
          </a:p>
        </p:txBody>
      </p:sp>
      <p:sp>
        <p:nvSpPr>
          <p:cNvPr id="3" name="Content Placeholder 2">
            <a:extLst>
              <a:ext uri="{FF2B5EF4-FFF2-40B4-BE49-F238E27FC236}">
                <a16:creationId xmlns:a16="http://schemas.microsoft.com/office/drawing/2014/main" id="{71D0ADBF-EB53-0DFC-B69B-D3232CB69EF0}"/>
              </a:ext>
            </a:extLst>
          </p:cNvPr>
          <p:cNvSpPr>
            <a:spLocks noGrp="1"/>
          </p:cNvSpPr>
          <p:nvPr>
            <p:ph idx="1"/>
          </p:nvPr>
        </p:nvSpPr>
        <p:spPr/>
        <p:txBody>
          <a:bodyPr/>
          <a:lstStyle/>
          <a:p>
            <a:r>
              <a:rPr lang="en-US" sz="4400" dirty="0"/>
              <a:t>General Configuration Control Thoughts and example</a:t>
            </a:r>
          </a:p>
          <a:p>
            <a:r>
              <a:rPr lang="en-US" sz="4400" dirty="0"/>
              <a:t>PRA Configuration Control Smart Samples</a:t>
            </a:r>
          </a:p>
          <a:p>
            <a:endParaRPr lang="en-US" dirty="0"/>
          </a:p>
          <a:p>
            <a:endParaRPr lang="en-US" dirty="0"/>
          </a:p>
        </p:txBody>
      </p:sp>
    </p:spTree>
    <p:extLst>
      <p:ext uri="{BB962C8B-B14F-4D97-AF65-F5344CB8AC3E}">
        <p14:creationId xmlns:p14="http://schemas.microsoft.com/office/powerpoint/2010/main" val="51064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768E6-F637-6AF0-E873-A338A03F5772}"/>
              </a:ext>
            </a:extLst>
          </p:cNvPr>
          <p:cNvSpPr>
            <a:spLocks noGrp="1"/>
          </p:cNvSpPr>
          <p:nvPr>
            <p:ph type="title"/>
          </p:nvPr>
        </p:nvSpPr>
        <p:spPr/>
        <p:txBody>
          <a:bodyPr/>
          <a:lstStyle/>
          <a:p>
            <a:r>
              <a:rPr lang="en-US" dirty="0"/>
              <a:t>Regulatory Importance of Configuration Control</a:t>
            </a:r>
          </a:p>
        </p:txBody>
      </p:sp>
      <p:sp>
        <p:nvSpPr>
          <p:cNvPr id="3" name="Content Placeholder 2">
            <a:extLst>
              <a:ext uri="{FF2B5EF4-FFF2-40B4-BE49-F238E27FC236}">
                <a16:creationId xmlns:a16="http://schemas.microsoft.com/office/drawing/2014/main" id="{724249A4-AFAB-1CA1-F50C-B75DAA35528F}"/>
              </a:ext>
            </a:extLst>
          </p:cNvPr>
          <p:cNvSpPr>
            <a:spLocks noGrp="1"/>
          </p:cNvSpPr>
          <p:nvPr>
            <p:ph idx="1"/>
          </p:nvPr>
        </p:nvSpPr>
        <p:spPr/>
        <p:txBody>
          <a:bodyPr/>
          <a:lstStyle/>
          <a:p>
            <a:r>
              <a:rPr lang="en-US" dirty="0"/>
              <a:t>Fundamentally important to multiple 10 CFR 50 Appendix B Criteria:</a:t>
            </a:r>
          </a:p>
          <a:p>
            <a:pPr lvl="1"/>
            <a:r>
              <a:rPr lang="en-US" dirty="0"/>
              <a:t>Criterion III “Design Control”</a:t>
            </a:r>
          </a:p>
          <a:p>
            <a:pPr lvl="1"/>
            <a:r>
              <a:rPr lang="en-US" dirty="0"/>
              <a:t>Criterion V “Instructions, Procedures, and Drawings”</a:t>
            </a:r>
          </a:p>
          <a:p>
            <a:pPr lvl="1"/>
            <a:r>
              <a:rPr lang="en-US" dirty="0"/>
              <a:t>Criterion VI “Document Control”</a:t>
            </a:r>
          </a:p>
          <a:p>
            <a:pPr lvl="1"/>
            <a:r>
              <a:rPr lang="en-US" dirty="0"/>
              <a:t>Criterion VII “Control of Purchased Material, Equipment and Services”</a:t>
            </a:r>
          </a:p>
          <a:p>
            <a:pPr lvl="1"/>
            <a:r>
              <a:rPr lang="en-US" dirty="0"/>
              <a:t>Criterion XI “Test Control”</a:t>
            </a:r>
          </a:p>
          <a:p>
            <a:pPr lvl="1"/>
            <a:endParaRPr lang="en-US" dirty="0"/>
          </a:p>
        </p:txBody>
      </p:sp>
    </p:spTree>
    <p:extLst>
      <p:ext uri="{BB962C8B-B14F-4D97-AF65-F5344CB8AC3E}">
        <p14:creationId xmlns:p14="http://schemas.microsoft.com/office/powerpoint/2010/main" val="308593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srcRect/>
          <a:stretch>
            <a:fillRect/>
          </a:stretch>
        </p:blipFill>
        <p:spPr bwMode="auto">
          <a:xfrm>
            <a:off x="6477000" y="395224"/>
            <a:ext cx="3429000" cy="2271777"/>
          </a:xfrm>
          <a:prstGeom prst="rect">
            <a:avLst/>
          </a:prstGeom>
          <a:noFill/>
          <a:ln w="9525">
            <a:noFill/>
            <a:miter lim="800000"/>
            <a:headEnd/>
            <a:tailEnd/>
          </a:ln>
        </p:spPr>
      </p:pic>
      <p:sp>
        <p:nvSpPr>
          <p:cNvPr id="10" name="5-Point Star 9"/>
          <p:cNvSpPr/>
          <p:nvPr/>
        </p:nvSpPr>
        <p:spPr bwMode="auto">
          <a:xfrm>
            <a:off x="9320569" y="1108495"/>
            <a:ext cx="202205" cy="221410"/>
          </a:xfrm>
          <a:prstGeom prst="star5">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a:solidFill>
                <a:srgbClr val="000000"/>
              </a:solidFill>
              <a:latin typeface="Arial" charset="0"/>
              <a:ea typeface="ＭＳ Ｐゴシック" pitchFamily="1" charset="-128"/>
            </a:endParaRPr>
          </a:p>
        </p:txBody>
      </p:sp>
      <p:sp>
        <p:nvSpPr>
          <p:cNvPr id="2" name="Title 1"/>
          <p:cNvSpPr>
            <a:spLocks noGrp="1"/>
          </p:cNvSpPr>
          <p:nvPr>
            <p:ph type="title"/>
          </p:nvPr>
        </p:nvSpPr>
        <p:spPr>
          <a:xfrm>
            <a:off x="2057400" y="1219200"/>
            <a:ext cx="3429000" cy="685800"/>
          </a:xfrm>
        </p:spPr>
        <p:txBody>
          <a:bodyPr/>
          <a:lstStyle/>
          <a:p>
            <a:pPr algn="ctr"/>
            <a:r>
              <a:rPr lang="en-US" sz="3200" dirty="0"/>
              <a:t>Peach Bottom 2</a:t>
            </a:r>
          </a:p>
        </p:txBody>
      </p:sp>
      <p:sp>
        <p:nvSpPr>
          <p:cNvPr id="4" name="Slide Number Placeholder 3"/>
          <p:cNvSpPr>
            <a:spLocks noGrp="1"/>
          </p:cNvSpPr>
          <p:nvPr>
            <p:ph type="sldNum" sz="quarter" idx="10"/>
          </p:nvPr>
        </p:nvSpPr>
        <p:spPr bwMode="auto">
          <a:xfrm>
            <a:off x="8251825" y="6477000"/>
            <a:ext cx="6477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defTabSz="914400" eaLnBrk="0" fontAlgn="base" hangingPunct="0">
              <a:spcBef>
                <a:spcPct val="0"/>
              </a:spcBef>
              <a:spcAft>
                <a:spcPct val="0"/>
              </a:spcAft>
              <a:defRPr/>
            </a:pPr>
            <a:fld id="{63FA2911-FA62-4E12-A1B7-D6227F1030AE}" type="slidenum">
              <a:rPr lang="en-US" smtClean="0"/>
              <a:pPr algn="ctr" defTabSz="914400" eaLnBrk="0" fontAlgn="base" hangingPunct="0">
                <a:spcBef>
                  <a:spcPct val="0"/>
                </a:spcBef>
                <a:spcAft>
                  <a:spcPct val="0"/>
                </a:spcAft>
                <a:defRPr/>
              </a:pPr>
              <a:t>4</a:t>
            </a:fld>
            <a:endParaRPr lang="en-US" sz="1400">
              <a:solidFill>
                <a:srgbClr val="000000"/>
              </a:solidFill>
              <a:latin typeface="Arial" charset="0"/>
              <a:ea typeface="ＭＳ Ｐゴシック" pitchFamily="1" charset="-128"/>
            </a:endParaRPr>
          </a:p>
        </p:txBody>
      </p:sp>
      <p:sp>
        <p:nvSpPr>
          <p:cNvPr id="12" name="Content Placeholder 5"/>
          <p:cNvSpPr txBox="1">
            <a:spLocks/>
          </p:cNvSpPr>
          <p:nvPr/>
        </p:nvSpPr>
        <p:spPr bwMode="auto">
          <a:xfrm>
            <a:off x="2057400" y="2209800"/>
            <a:ext cx="3707378"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defTabSz="914400">
              <a:defRPr/>
            </a:pPr>
            <a:r>
              <a:rPr lang="en-US" sz="2000" dirty="0">
                <a:solidFill>
                  <a:srgbClr val="000000"/>
                </a:solidFill>
                <a:latin typeface="Arial"/>
                <a:ea typeface="ＭＳ Ｐゴシック"/>
              </a:rPr>
              <a:t>GE-4 BWR</a:t>
            </a:r>
          </a:p>
          <a:p>
            <a:pPr defTabSz="914400">
              <a:defRPr/>
            </a:pPr>
            <a:r>
              <a:rPr lang="en-US" sz="2000" dirty="0">
                <a:solidFill>
                  <a:srgbClr val="000000"/>
                </a:solidFill>
                <a:latin typeface="Arial"/>
                <a:ea typeface="ＭＳ Ｐゴシック"/>
              </a:rPr>
              <a:t>Mark I Containment</a:t>
            </a:r>
          </a:p>
          <a:p>
            <a:pPr defTabSz="914400">
              <a:defRPr/>
            </a:pPr>
            <a:r>
              <a:rPr lang="en-US" sz="2000" dirty="0">
                <a:solidFill>
                  <a:srgbClr val="202122"/>
                </a:solidFill>
                <a:latin typeface="Arial" panose="020B0604020202020204" pitchFamily="34" charset="0"/>
                <a:ea typeface="ＭＳ Ｐゴシック"/>
              </a:rPr>
              <a:t>1,265 MWe</a:t>
            </a:r>
          </a:p>
          <a:p>
            <a:pPr defTabSz="914400">
              <a:defRPr/>
            </a:pPr>
            <a:r>
              <a:rPr lang="en-US" sz="2000" dirty="0">
                <a:solidFill>
                  <a:srgbClr val="202122"/>
                </a:solidFill>
                <a:latin typeface="Arial" panose="020B0604020202020204" pitchFamily="34" charset="0"/>
                <a:ea typeface="ＭＳ Ｐゴシック"/>
              </a:rPr>
              <a:t>Located in the State of Pennsylvania</a:t>
            </a:r>
          </a:p>
          <a:p>
            <a:pPr defTabSz="914400">
              <a:defRPr/>
            </a:pPr>
            <a:r>
              <a:rPr lang="en-US" sz="2000" dirty="0">
                <a:solidFill>
                  <a:srgbClr val="000000"/>
                </a:solidFill>
                <a:latin typeface="Arial"/>
                <a:ea typeface="ＭＳ Ｐゴシック"/>
              </a:rPr>
              <a:t>Commenced operation in </a:t>
            </a:r>
            <a:r>
              <a:rPr lang="en-US" sz="2000" dirty="0">
                <a:solidFill>
                  <a:srgbClr val="202122"/>
                </a:solidFill>
                <a:latin typeface="Arial" panose="020B0604020202020204" pitchFamily="34" charset="0"/>
                <a:ea typeface="ＭＳ Ｐゴシック"/>
              </a:rPr>
              <a:t>July 1974</a:t>
            </a:r>
            <a:endParaRPr lang="en-US" sz="2000" dirty="0">
              <a:solidFill>
                <a:srgbClr val="000000"/>
              </a:solidFill>
              <a:latin typeface="Arial"/>
              <a:ea typeface="ＭＳ Ｐゴシック"/>
            </a:endParaRPr>
          </a:p>
          <a:p>
            <a:pPr defTabSz="914400">
              <a:defRPr/>
            </a:pPr>
            <a:endParaRPr lang="en-US" sz="2000" dirty="0">
              <a:solidFill>
                <a:srgbClr val="000000"/>
              </a:solidFill>
              <a:latin typeface="Arial"/>
              <a:ea typeface="ＭＳ Ｐゴシック"/>
            </a:endParaRPr>
          </a:p>
          <a:p>
            <a:pPr defTabSz="914400">
              <a:defRPr/>
            </a:pPr>
            <a:endParaRPr lang="en-US" sz="2000" dirty="0">
              <a:solidFill>
                <a:srgbClr val="000000"/>
              </a:solidFill>
              <a:latin typeface="Arial"/>
              <a:ea typeface="ＭＳ Ｐゴシック"/>
            </a:endParaRPr>
          </a:p>
        </p:txBody>
      </p:sp>
      <p:pic>
        <p:nvPicPr>
          <p:cNvPr id="3" name="Picture 2" descr="Photograph of Peach Bottom 2">
            <a:extLst>
              <a:ext uri="{FF2B5EF4-FFF2-40B4-BE49-F238E27FC236}">
                <a16:creationId xmlns:a16="http://schemas.microsoft.com/office/drawing/2014/main" id="{5E5458CD-783D-E7CF-2787-196EDB98F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5441" y="3438102"/>
            <a:ext cx="3150559" cy="234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0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78AF-E308-AE03-6D74-B45FCBC075BB}"/>
              </a:ext>
            </a:extLst>
          </p:cNvPr>
          <p:cNvSpPr>
            <a:spLocks noGrp="1"/>
          </p:cNvSpPr>
          <p:nvPr>
            <p:ph type="title"/>
          </p:nvPr>
        </p:nvSpPr>
        <p:spPr>
          <a:xfrm>
            <a:off x="1198709" y="425278"/>
            <a:ext cx="5146964" cy="685800"/>
          </a:xfrm>
        </p:spPr>
        <p:txBody>
          <a:bodyPr>
            <a:normAutofit fontScale="90000"/>
          </a:bodyPr>
          <a:lstStyle/>
          <a:p>
            <a:r>
              <a:rPr lang="en-US" dirty="0"/>
              <a:t>Background</a:t>
            </a:r>
          </a:p>
        </p:txBody>
      </p:sp>
      <p:sp>
        <p:nvSpPr>
          <p:cNvPr id="3" name="Content Placeholder 2">
            <a:extLst>
              <a:ext uri="{FF2B5EF4-FFF2-40B4-BE49-F238E27FC236}">
                <a16:creationId xmlns:a16="http://schemas.microsoft.com/office/drawing/2014/main" id="{02D736B4-B4D4-DCF7-76B4-D2C3EC010A3E}"/>
              </a:ext>
            </a:extLst>
          </p:cNvPr>
          <p:cNvSpPr>
            <a:spLocks noGrp="1"/>
          </p:cNvSpPr>
          <p:nvPr>
            <p:ph idx="1"/>
          </p:nvPr>
        </p:nvSpPr>
        <p:spPr>
          <a:xfrm>
            <a:off x="1528205" y="1111078"/>
            <a:ext cx="8077200" cy="4838700"/>
          </a:xfrm>
        </p:spPr>
        <p:txBody>
          <a:bodyPr/>
          <a:lstStyle/>
          <a:p>
            <a:pPr>
              <a:spcBef>
                <a:spcPts val="1000"/>
              </a:spcBef>
            </a:pPr>
            <a:r>
              <a:rPr lang="en-US" sz="2400" dirty="0">
                <a:latin typeface="Arial" panose="020B0604020202020204" pitchFamily="34" charset="0"/>
                <a:ea typeface="MS Mincho" panose="02020609040205080304" pitchFamily="49" charset="-128"/>
              </a:rPr>
              <a:t>The Reactor Protective System (RPS) consists of two independent trains</a:t>
            </a:r>
          </a:p>
          <a:p>
            <a:pPr lvl="1">
              <a:spcBef>
                <a:spcPts val="1000"/>
              </a:spcBef>
            </a:pPr>
            <a:r>
              <a:rPr lang="en-US" sz="2000" dirty="0">
                <a:latin typeface="Arial" panose="020B0604020202020204" pitchFamily="34" charset="0"/>
                <a:ea typeface="MS Mincho" panose="02020609040205080304" pitchFamily="49" charset="-128"/>
              </a:rPr>
              <a:t>Normally supplied through separate motor-generator sets powered from separate 4kV sources</a:t>
            </a:r>
          </a:p>
          <a:p>
            <a:pPr>
              <a:spcBef>
                <a:spcPts val="1000"/>
              </a:spcBef>
            </a:pPr>
            <a:r>
              <a:rPr lang="en-US" sz="2400" dirty="0">
                <a:latin typeface="Arial" panose="020B0604020202020204" pitchFamily="34" charset="0"/>
                <a:ea typeface="MS Mincho" panose="02020609040205080304" pitchFamily="49" charset="-128"/>
              </a:rPr>
              <a:t>One month planned outage of one offsite power source</a:t>
            </a:r>
          </a:p>
          <a:p>
            <a:pPr lvl="1">
              <a:spcBef>
                <a:spcPts val="1000"/>
              </a:spcBef>
            </a:pPr>
            <a:r>
              <a:rPr lang="en-US" sz="2000" dirty="0">
                <a:latin typeface="Arial" panose="020B0604020202020204" pitchFamily="34" charset="0"/>
                <a:ea typeface="MS Mincho" panose="02020609040205080304" pitchFamily="49" charset="-128"/>
              </a:rPr>
              <a:t>Both 4kV sources would be powered from the same offsite power feed</a:t>
            </a:r>
          </a:p>
          <a:p>
            <a:pPr lvl="1">
              <a:spcBef>
                <a:spcPts val="1000"/>
              </a:spcBef>
            </a:pPr>
            <a:r>
              <a:rPr lang="en-US" sz="2000" dirty="0">
                <a:latin typeface="Arial" panose="020B0604020202020204" pitchFamily="34" charset="0"/>
                <a:ea typeface="MS Mincho" panose="02020609040205080304" pitchFamily="49" charset="-128"/>
              </a:rPr>
              <a:t>Vulnerable to RPS actuation in case of grid disturbance </a:t>
            </a:r>
          </a:p>
          <a:p>
            <a:pPr>
              <a:spcBef>
                <a:spcPts val="1000"/>
              </a:spcBef>
            </a:pPr>
            <a:r>
              <a:rPr lang="en-US" sz="2400" dirty="0">
                <a:latin typeface="Arial" panose="020B0604020202020204" pitchFamily="34" charset="0"/>
                <a:ea typeface="MS Mincho" panose="02020609040205080304" pitchFamily="49" charset="-128"/>
              </a:rPr>
              <a:t>Off-normal lineup established to increase diversity and redundancy</a:t>
            </a:r>
          </a:p>
          <a:p>
            <a:pPr lvl="1">
              <a:spcBef>
                <a:spcPts val="1000"/>
              </a:spcBef>
            </a:pPr>
            <a:r>
              <a:rPr lang="en-US" sz="2000" dirty="0">
                <a:latin typeface="Arial" panose="020B0604020202020204" pitchFamily="34" charset="0"/>
                <a:ea typeface="MS Mincho" panose="02020609040205080304" pitchFamily="49" charset="-128"/>
              </a:rPr>
              <a:t>Opposite RPS train supplied through alternate power supply with battery backup</a:t>
            </a:r>
          </a:p>
          <a:p>
            <a:endParaRPr lang="en-US" sz="2400" dirty="0"/>
          </a:p>
        </p:txBody>
      </p:sp>
      <p:sp>
        <p:nvSpPr>
          <p:cNvPr id="4" name="Slide Number Placeholder 3">
            <a:extLst>
              <a:ext uri="{FF2B5EF4-FFF2-40B4-BE49-F238E27FC236}">
                <a16:creationId xmlns:a16="http://schemas.microsoft.com/office/drawing/2014/main" id="{3E6DDB68-B587-16FA-498C-FD1937BAB05A}"/>
              </a:ext>
            </a:extLst>
          </p:cNvPr>
          <p:cNvSpPr>
            <a:spLocks noGrp="1"/>
          </p:cNvSpPr>
          <p:nvPr>
            <p:ph type="sldNum" sz="quarter" idx="10"/>
          </p:nvPr>
        </p:nvSpPr>
        <p:spPr bwMode="auto">
          <a:xfrm>
            <a:off x="8251825" y="6477000"/>
            <a:ext cx="6477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8915A79D-7578-469E-A798-95EC3739B4B3}" type="slidenum">
              <a:rPr lang="en-US" smtClean="0"/>
              <a:pPr>
                <a:defRPr/>
              </a:pPr>
              <a:t>5</a:t>
            </a:fld>
            <a:endParaRPr lang="en-US"/>
          </a:p>
        </p:txBody>
      </p:sp>
    </p:spTree>
    <p:extLst>
      <p:ext uri="{BB962C8B-B14F-4D97-AF65-F5344CB8AC3E}">
        <p14:creationId xmlns:p14="http://schemas.microsoft.com/office/powerpoint/2010/main" val="263939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6CDBFD-4ED0-E742-25A1-52FA992C25EC}"/>
              </a:ext>
            </a:extLst>
          </p:cNvPr>
          <p:cNvSpPr>
            <a:spLocks noGrp="1"/>
          </p:cNvSpPr>
          <p:nvPr>
            <p:ph type="sldNum" sz="quarter" idx="10"/>
          </p:nvPr>
        </p:nvSpPr>
        <p:spPr/>
        <p:txBody>
          <a:bodyPr/>
          <a:lstStyle/>
          <a:p>
            <a:pPr>
              <a:defRPr/>
            </a:pPr>
            <a:fld id="{98852A23-7674-4EDF-ABC4-5AC2BC21733E}" type="slidenum">
              <a:rPr lang="en-US" smtClean="0"/>
              <a:pPr>
                <a:defRPr/>
              </a:pPr>
              <a:t>6</a:t>
            </a:fld>
            <a:endParaRPr lang="en-US"/>
          </a:p>
        </p:txBody>
      </p:sp>
      <p:pic>
        <p:nvPicPr>
          <p:cNvPr id="6" name="Picture 5">
            <a:extLst>
              <a:ext uri="{FF2B5EF4-FFF2-40B4-BE49-F238E27FC236}">
                <a16:creationId xmlns:a16="http://schemas.microsoft.com/office/drawing/2014/main" id="{1C2A85A6-00F3-6863-C6B6-3892F260352A}"/>
              </a:ext>
            </a:extLst>
          </p:cNvPr>
          <p:cNvPicPr>
            <a:picLocks noChangeAspect="1"/>
          </p:cNvPicPr>
          <p:nvPr/>
        </p:nvPicPr>
        <p:blipFill>
          <a:blip r:embed="rId2"/>
          <a:stretch>
            <a:fillRect/>
          </a:stretch>
        </p:blipFill>
        <p:spPr>
          <a:xfrm>
            <a:off x="3852531" y="807574"/>
            <a:ext cx="4007810" cy="5548777"/>
          </a:xfrm>
          <a:prstGeom prst="rect">
            <a:avLst/>
          </a:prstGeom>
        </p:spPr>
      </p:pic>
      <p:sp>
        <p:nvSpPr>
          <p:cNvPr id="7" name="TextBox 6">
            <a:extLst>
              <a:ext uri="{FF2B5EF4-FFF2-40B4-BE49-F238E27FC236}">
                <a16:creationId xmlns:a16="http://schemas.microsoft.com/office/drawing/2014/main" id="{8A88D5A2-F4A3-9C15-568C-9A8F72EEB646}"/>
              </a:ext>
            </a:extLst>
          </p:cNvPr>
          <p:cNvSpPr txBox="1"/>
          <p:nvPr/>
        </p:nvSpPr>
        <p:spPr>
          <a:xfrm>
            <a:off x="3054757" y="209261"/>
            <a:ext cx="5603358" cy="584775"/>
          </a:xfrm>
          <a:prstGeom prst="rect">
            <a:avLst/>
          </a:prstGeom>
          <a:noFill/>
        </p:spPr>
        <p:txBody>
          <a:bodyPr wrap="square" rtlCol="0">
            <a:spAutoFit/>
          </a:bodyPr>
          <a:lstStyle/>
          <a:p>
            <a:pPr algn="ctr"/>
            <a:r>
              <a:rPr lang="en-US" sz="3200" b="1" dirty="0"/>
              <a:t>Initial RPS Lineup</a:t>
            </a:r>
          </a:p>
        </p:txBody>
      </p:sp>
      <p:sp>
        <p:nvSpPr>
          <p:cNvPr id="8" name="TextBox 7">
            <a:extLst>
              <a:ext uri="{FF2B5EF4-FFF2-40B4-BE49-F238E27FC236}">
                <a16:creationId xmlns:a16="http://schemas.microsoft.com/office/drawing/2014/main" id="{A0906C8A-3C6A-75A7-3684-397E170075E9}"/>
              </a:ext>
            </a:extLst>
          </p:cNvPr>
          <p:cNvSpPr txBox="1"/>
          <p:nvPr/>
        </p:nvSpPr>
        <p:spPr>
          <a:xfrm>
            <a:off x="1753128" y="3120297"/>
            <a:ext cx="2211572" cy="923330"/>
          </a:xfrm>
          <a:prstGeom prst="rect">
            <a:avLst/>
          </a:prstGeom>
          <a:noFill/>
        </p:spPr>
        <p:txBody>
          <a:bodyPr wrap="square" rtlCol="0">
            <a:spAutoFit/>
          </a:bodyPr>
          <a:lstStyle/>
          <a:p>
            <a:r>
              <a:rPr lang="en-US" dirty="0"/>
              <a:t>“A” RPS supplied through motor-generator set</a:t>
            </a:r>
          </a:p>
        </p:txBody>
      </p:sp>
      <p:cxnSp>
        <p:nvCxnSpPr>
          <p:cNvPr id="10" name="Straight Arrow Connector 9">
            <a:extLst>
              <a:ext uri="{FF2B5EF4-FFF2-40B4-BE49-F238E27FC236}">
                <a16:creationId xmlns:a16="http://schemas.microsoft.com/office/drawing/2014/main" id="{EA4C281F-89E4-2BCB-E411-E122C170857C}"/>
              </a:ext>
            </a:extLst>
          </p:cNvPr>
          <p:cNvCxnSpPr>
            <a:cxnSpLocks/>
          </p:cNvCxnSpPr>
          <p:nvPr/>
        </p:nvCxnSpPr>
        <p:spPr bwMode="auto">
          <a:xfrm>
            <a:off x="3709519" y="3581962"/>
            <a:ext cx="510362"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E456C0CE-B004-A461-F13A-1C23E6F9525D}"/>
              </a:ext>
            </a:extLst>
          </p:cNvPr>
          <p:cNvSpPr txBox="1"/>
          <p:nvPr/>
        </p:nvSpPr>
        <p:spPr>
          <a:xfrm>
            <a:off x="8258472" y="2828835"/>
            <a:ext cx="2211572" cy="1200329"/>
          </a:xfrm>
          <a:prstGeom prst="rect">
            <a:avLst/>
          </a:prstGeom>
          <a:noFill/>
        </p:spPr>
        <p:txBody>
          <a:bodyPr wrap="square" rtlCol="0">
            <a:spAutoFit/>
          </a:bodyPr>
          <a:lstStyle/>
          <a:p>
            <a:r>
              <a:rPr lang="en-US" dirty="0"/>
              <a:t>“B” RPS supplied through alternate feed through inverter from DC bus</a:t>
            </a:r>
          </a:p>
        </p:txBody>
      </p:sp>
      <p:cxnSp>
        <p:nvCxnSpPr>
          <p:cNvPr id="13" name="Straight Arrow Connector 12">
            <a:extLst>
              <a:ext uri="{FF2B5EF4-FFF2-40B4-BE49-F238E27FC236}">
                <a16:creationId xmlns:a16="http://schemas.microsoft.com/office/drawing/2014/main" id="{16FC2F8F-7AEE-F819-9092-8E5F19745A66}"/>
              </a:ext>
            </a:extLst>
          </p:cNvPr>
          <p:cNvCxnSpPr/>
          <p:nvPr/>
        </p:nvCxnSpPr>
        <p:spPr bwMode="auto">
          <a:xfrm flipH="1">
            <a:off x="6096000" y="3446816"/>
            <a:ext cx="2003905"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59614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of Events</a:t>
            </a:r>
          </a:p>
        </p:txBody>
      </p:sp>
      <p:sp>
        <p:nvSpPr>
          <p:cNvPr id="3" name="Content Placeholder 2"/>
          <p:cNvSpPr>
            <a:spLocks noGrp="1"/>
          </p:cNvSpPr>
          <p:nvPr>
            <p:ph idx="1"/>
          </p:nvPr>
        </p:nvSpPr>
        <p:spPr>
          <a:xfrm>
            <a:off x="1805726" y="1417638"/>
            <a:ext cx="8580547" cy="4431632"/>
          </a:xfrm>
        </p:spPr>
        <p:txBody>
          <a:bodyPr/>
          <a:lstStyle/>
          <a:p>
            <a:r>
              <a:rPr lang="en-US" sz="2400" dirty="0"/>
              <a:t>May 15, 2022: Normal offsite power to the 4kV bus is restored</a:t>
            </a:r>
          </a:p>
          <a:p>
            <a:pPr lvl="1"/>
            <a:r>
              <a:rPr lang="en-US" sz="2000" dirty="0"/>
              <a:t>RPS alignment is not changed</a:t>
            </a:r>
          </a:p>
          <a:p>
            <a:r>
              <a:rPr lang="en-US" sz="2400" dirty="0"/>
              <a:t>May 16, 2022, 1537: Grid perturbation causes a loss of “A” RPS and multiple alarms </a:t>
            </a:r>
          </a:p>
          <a:p>
            <a:pPr lvl="1"/>
            <a:r>
              <a:rPr lang="en-US" sz="2000" dirty="0"/>
              <a:t>“Half-scram” condition, but unit remains at power with “B” RPS still powered from alternate power source</a:t>
            </a:r>
          </a:p>
          <a:p>
            <a:r>
              <a:rPr lang="en-US" sz="2400" dirty="0"/>
              <a:t>May 16, 2022, 1547: Control room supervisor directs restoration of “A” RPS</a:t>
            </a:r>
          </a:p>
          <a:p>
            <a:r>
              <a:rPr lang="en-US" sz="2400" dirty="0"/>
              <a:t>May 16, 2022, 1552: Loss of “B” RPS during “A” restoration causes reactor scram and main steam isolation valves to close, resulting in loss of condenser heat sink</a:t>
            </a:r>
          </a:p>
          <a:p>
            <a:endParaRPr lang="en-US" sz="2400" dirty="0"/>
          </a:p>
        </p:txBody>
      </p:sp>
      <p:sp>
        <p:nvSpPr>
          <p:cNvPr id="4" name="Slide Number Placeholder 3"/>
          <p:cNvSpPr>
            <a:spLocks noGrp="1"/>
          </p:cNvSpPr>
          <p:nvPr>
            <p:ph type="sldNum" sz="quarter" idx="10"/>
          </p:nvPr>
        </p:nvSpPr>
        <p:spPr bwMode="auto">
          <a:xfrm>
            <a:off x="8251825" y="6477000"/>
            <a:ext cx="6477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defTabSz="914400" eaLnBrk="0" fontAlgn="base" hangingPunct="0">
              <a:spcBef>
                <a:spcPct val="0"/>
              </a:spcBef>
              <a:spcAft>
                <a:spcPct val="0"/>
              </a:spcAft>
              <a:defRPr/>
            </a:pPr>
            <a:fld id="{8915A79D-7578-469E-A798-95EC3739B4B3}" type="slidenum">
              <a:rPr lang="en-US" smtClean="0"/>
              <a:pPr algn="ctr" defTabSz="914400" eaLnBrk="0" fontAlgn="base" hangingPunct="0">
                <a:spcBef>
                  <a:spcPct val="0"/>
                </a:spcBef>
                <a:spcAft>
                  <a:spcPct val="0"/>
                </a:spcAft>
                <a:defRPr/>
              </a:pPr>
              <a:t>7</a:t>
            </a:fld>
            <a:endParaRPr lang="en-US" sz="140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301359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87" y="274638"/>
            <a:ext cx="10972800" cy="1143000"/>
          </a:xfrm>
        </p:spPr>
        <p:txBody>
          <a:bodyPr/>
          <a:lstStyle/>
          <a:p>
            <a:r>
              <a:rPr lang="en-US" sz="3200" dirty="0"/>
              <a:t>What Happened</a:t>
            </a:r>
          </a:p>
        </p:txBody>
      </p:sp>
      <p:sp>
        <p:nvSpPr>
          <p:cNvPr id="3" name="Content Placeholder 2"/>
          <p:cNvSpPr>
            <a:spLocks noGrp="1"/>
          </p:cNvSpPr>
          <p:nvPr>
            <p:ph idx="1"/>
          </p:nvPr>
        </p:nvSpPr>
        <p:spPr>
          <a:xfrm>
            <a:off x="2057400" y="1417638"/>
            <a:ext cx="8077200" cy="4431632"/>
          </a:xfrm>
        </p:spPr>
        <p:txBody>
          <a:bodyPr/>
          <a:lstStyle/>
          <a:p>
            <a:r>
              <a:rPr lang="en-US" sz="2400" dirty="0"/>
              <a:t>In the abnormal lineup, the procedure for restoring a “A” RPS if it was lost would cause a loss of “B” RPS</a:t>
            </a:r>
          </a:p>
          <a:p>
            <a:pPr lvl="1"/>
            <a:r>
              <a:rPr lang="en-US" sz="2000" dirty="0"/>
              <a:t>Recognized ahead of time – Equipment Operators were provided a “partial” procedure with steps lined out to ensure that “B” RPS would not be lost</a:t>
            </a:r>
          </a:p>
          <a:p>
            <a:r>
              <a:rPr lang="en-US" sz="2400" dirty="0"/>
              <a:t>Equipment Operator asked at shift turnover if the “partial” procedure still applied now that offsite power had been restored to the 4kV bus</a:t>
            </a:r>
            <a:endParaRPr lang="en-US" sz="2000" dirty="0"/>
          </a:p>
          <a:p>
            <a:r>
              <a:rPr lang="en-US" sz="2400" dirty="0"/>
              <a:t>When directed to restore “A” RPS, Equipment Operator again asked which procedure to use, and was given the original control room procedure</a:t>
            </a:r>
            <a:endParaRPr lang="en-US" sz="2800" dirty="0"/>
          </a:p>
        </p:txBody>
      </p:sp>
      <p:sp>
        <p:nvSpPr>
          <p:cNvPr id="4" name="Slide Number Placeholder 3"/>
          <p:cNvSpPr>
            <a:spLocks noGrp="1"/>
          </p:cNvSpPr>
          <p:nvPr>
            <p:ph type="sldNum" sz="quarter" idx="10"/>
          </p:nvPr>
        </p:nvSpPr>
        <p:spPr bwMode="auto">
          <a:xfrm>
            <a:off x="8251825" y="6477000"/>
            <a:ext cx="6477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defTabSz="914400" eaLnBrk="0" fontAlgn="base" hangingPunct="0">
              <a:spcBef>
                <a:spcPct val="0"/>
              </a:spcBef>
              <a:spcAft>
                <a:spcPct val="0"/>
              </a:spcAft>
              <a:defRPr/>
            </a:pPr>
            <a:fld id="{8915A79D-7578-469E-A798-95EC3739B4B3}" type="slidenum">
              <a:rPr lang="en-US" smtClean="0"/>
              <a:pPr algn="ctr" defTabSz="914400" eaLnBrk="0" fontAlgn="base" hangingPunct="0">
                <a:spcBef>
                  <a:spcPct val="0"/>
                </a:spcBef>
                <a:spcAft>
                  <a:spcPct val="0"/>
                </a:spcAft>
                <a:defRPr/>
              </a:pPr>
              <a:t>8</a:t>
            </a:fld>
            <a:endParaRPr lang="en-US" sz="140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1605985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8BE91A-A296-BEC1-C198-1CE7446EB32F}"/>
              </a:ext>
            </a:extLst>
          </p:cNvPr>
          <p:cNvSpPr>
            <a:spLocks noGrp="1"/>
          </p:cNvSpPr>
          <p:nvPr>
            <p:ph type="sldNum" sz="quarter" idx="12"/>
          </p:nvPr>
        </p:nvSpPr>
        <p:spPr>
          <a:xfrm>
            <a:off x="8077200" y="63563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C49B-6361-429E-95C0-8ACFC6C4674B}" type="slidenum">
              <a:rPr lang="en-US" smtClean="0"/>
              <a:pPr/>
              <a:t>9</a:t>
            </a:fld>
            <a:endParaRPr lang="en-US"/>
          </a:p>
        </p:txBody>
      </p:sp>
      <p:pic>
        <p:nvPicPr>
          <p:cNvPr id="8" name="Picture 7">
            <a:extLst>
              <a:ext uri="{FF2B5EF4-FFF2-40B4-BE49-F238E27FC236}">
                <a16:creationId xmlns:a16="http://schemas.microsoft.com/office/drawing/2014/main" id="{997CDB3B-29CB-7ADC-4A24-29C7A97A14E9}"/>
              </a:ext>
            </a:extLst>
          </p:cNvPr>
          <p:cNvPicPr>
            <a:picLocks noChangeAspect="1"/>
          </p:cNvPicPr>
          <p:nvPr/>
        </p:nvPicPr>
        <p:blipFill>
          <a:blip r:embed="rId3"/>
          <a:stretch>
            <a:fillRect/>
          </a:stretch>
        </p:blipFill>
        <p:spPr>
          <a:xfrm>
            <a:off x="3550716" y="1137921"/>
            <a:ext cx="4915915" cy="5583555"/>
          </a:xfrm>
          <a:prstGeom prst="rect">
            <a:avLst/>
          </a:prstGeom>
        </p:spPr>
      </p:pic>
      <p:grpSp>
        <p:nvGrpSpPr>
          <p:cNvPr id="17" name="Group 16">
            <a:extLst>
              <a:ext uri="{FF2B5EF4-FFF2-40B4-BE49-F238E27FC236}">
                <a16:creationId xmlns:a16="http://schemas.microsoft.com/office/drawing/2014/main" id="{3434A51C-2A3C-8489-C5F6-A8E4ED6BFF12}"/>
              </a:ext>
            </a:extLst>
          </p:cNvPr>
          <p:cNvGrpSpPr/>
          <p:nvPr/>
        </p:nvGrpSpPr>
        <p:grpSpPr>
          <a:xfrm>
            <a:off x="1685539" y="3681574"/>
            <a:ext cx="3112042" cy="2817940"/>
            <a:chOff x="161539" y="3681574"/>
            <a:chExt cx="3112042" cy="2817940"/>
          </a:xfrm>
        </p:grpSpPr>
        <p:grpSp>
          <p:nvGrpSpPr>
            <p:cNvPr id="28" name="Group 27">
              <a:extLst>
                <a:ext uri="{FF2B5EF4-FFF2-40B4-BE49-F238E27FC236}">
                  <a16:creationId xmlns:a16="http://schemas.microsoft.com/office/drawing/2014/main" id="{2AC80EF7-ED5F-6F91-CD68-3D20489B843A}"/>
                </a:ext>
              </a:extLst>
            </p:cNvPr>
            <p:cNvGrpSpPr/>
            <p:nvPr/>
          </p:nvGrpSpPr>
          <p:grpSpPr>
            <a:xfrm>
              <a:off x="2711104" y="3681574"/>
              <a:ext cx="562477" cy="2817940"/>
              <a:chOff x="4008276" y="3681574"/>
              <a:chExt cx="562477" cy="2817940"/>
            </a:xfrm>
          </p:grpSpPr>
          <p:sp>
            <p:nvSpPr>
              <p:cNvPr id="10" name="Oval 9">
                <a:extLst>
                  <a:ext uri="{FF2B5EF4-FFF2-40B4-BE49-F238E27FC236}">
                    <a16:creationId xmlns:a16="http://schemas.microsoft.com/office/drawing/2014/main" id="{580C227A-D4BD-EC70-9AB1-2B3F3122831D}"/>
                  </a:ext>
                </a:extLst>
              </p:cNvPr>
              <p:cNvSpPr/>
              <p:nvPr/>
            </p:nvSpPr>
            <p:spPr>
              <a:xfrm>
                <a:off x="4271453" y="3681574"/>
                <a:ext cx="299300" cy="2300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4FC9219-927C-D66F-5E15-50CA1194EB89}"/>
                  </a:ext>
                </a:extLst>
              </p:cNvPr>
              <p:cNvSpPr/>
              <p:nvPr/>
            </p:nvSpPr>
            <p:spPr>
              <a:xfrm>
                <a:off x="4271453" y="4013599"/>
                <a:ext cx="299300" cy="2300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29180AD-CCC6-5F83-0E62-F5E1600FF169}"/>
                  </a:ext>
                </a:extLst>
              </p:cNvPr>
              <p:cNvCxnSpPr>
                <a:cxnSpLocks/>
              </p:cNvCxnSpPr>
              <p:nvPr/>
            </p:nvCxnSpPr>
            <p:spPr>
              <a:xfrm>
                <a:off x="4028917" y="5963571"/>
                <a:ext cx="485073" cy="5359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876B95-698D-8B20-E3C1-E80F2BCA6690}"/>
                  </a:ext>
                </a:extLst>
              </p:cNvPr>
              <p:cNvCxnSpPr>
                <a:cxnSpLocks/>
              </p:cNvCxnSpPr>
              <p:nvPr/>
            </p:nvCxnSpPr>
            <p:spPr>
              <a:xfrm flipV="1">
                <a:off x="4008276" y="5981616"/>
                <a:ext cx="505714" cy="4917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B491291-1759-BF4F-ABD9-B5361AA39298}"/>
                </a:ext>
              </a:extLst>
            </p:cNvPr>
            <p:cNvSpPr txBox="1"/>
            <p:nvPr/>
          </p:nvSpPr>
          <p:spPr>
            <a:xfrm>
              <a:off x="161539" y="4243677"/>
              <a:ext cx="2137144" cy="707886"/>
            </a:xfrm>
            <a:prstGeom prst="rect">
              <a:avLst/>
            </a:prstGeom>
            <a:noFill/>
          </p:spPr>
          <p:txBody>
            <a:bodyPr wrap="square" rtlCol="0">
              <a:spAutoFit/>
            </a:bodyPr>
            <a:lstStyle/>
            <a:p>
              <a:r>
                <a:rPr lang="en-US" sz="2000" dirty="0"/>
                <a:t>“A” RPS lost with grid perturbation</a:t>
              </a:r>
            </a:p>
          </p:txBody>
        </p:sp>
        <p:cxnSp>
          <p:nvCxnSpPr>
            <p:cNvPr id="5" name="Straight Arrow Connector 4">
              <a:extLst>
                <a:ext uri="{FF2B5EF4-FFF2-40B4-BE49-F238E27FC236}">
                  <a16:creationId xmlns:a16="http://schemas.microsoft.com/office/drawing/2014/main" id="{423723CB-B635-710E-A672-6E4AFA1C5AA0}"/>
                </a:ext>
              </a:extLst>
            </p:cNvPr>
            <p:cNvCxnSpPr>
              <a:cxnSpLocks/>
            </p:cNvCxnSpPr>
            <p:nvPr/>
          </p:nvCxnSpPr>
          <p:spPr bwMode="auto">
            <a:xfrm flipV="1">
              <a:off x="2274545" y="4021716"/>
              <a:ext cx="667623" cy="367966"/>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EA0B960B-3765-BDDE-6293-BB1C46834A29}"/>
                </a:ext>
              </a:extLst>
            </p:cNvPr>
            <p:cNvCxnSpPr>
              <a:cxnSpLocks/>
            </p:cNvCxnSpPr>
            <p:nvPr/>
          </p:nvCxnSpPr>
          <p:spPr bwMode="auto">
            <a:xfrm>
              <a:off x="2274545" y="4407727"/>
              <a:ext cx="436559" cy="1527932"/>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grpSp>
      <p:grpSp>
        <p:nvGrpSpPr>
          <p:cNvPr id="33" name="Group 32">
            <a:extLst>
              <a:ext uri="{FF2B5EF4-FFF2-40B4-BE49-F238E27FC236}">
                <a16:creationId xmlns:a16="http://schemas.microsoft.com/office/drawing/2014/main" id="{BEDD419A-84D2-D275-5141-2CA17B268514}"/>
              </a:ext>
            </a:extLst>
          </p:cNvPr>
          <p:cNvGrpSpPr/>
          <p:nvPr/>
        </p:nvGrpSpPr>
        <p:grpSpPr>
          <a:xfrm>
            <a:off x="6008673" y="3195475"/>
            <a:ext cx="4516611" cy="3338316"/>
            <a:chOff x="4484672" y="3195475"/>
            <a:chExt cx="4516611" cy="3338316"/>
          </a:xfrm>
        </p:grpSpPr>
        <p:grpSp>
          <p:nvGrpSpPr>
            <p:cNvPr id="29" name="Group 28">
              <a:extLst>
                <a:ext uri="{FF2B5EF4-FFF2-40B4-BE49-F238E27FC236}">
                  <a16:creationId xmlns:a16="http://schemas.microsoft.com/office/drawing/2014/main" id="{0225EDAA-FDB7-69B4-1E5A-F9458E3496B0}"/>
                </a:ext>
              </a:extLst>
            </p:cNvPr>
            <p:cNvGrpSpPr/>
            <p:nvPr/>
          </p:nvGrpSpPr>
          <p:grpSpPr>
            <a:xfrm>
              <a:off x="4484672" y="3383816"/>
              <a:ext cx="2187641" cy="3149975"/>
              <a:chOff x="5781844" y="3383816"/>
              <a:chExt cx="2187641" cy="3149975"/>
            </a:xfrm>
          </p:grpSpPr>
          <p:sp>
            <p:nvSpPr>
              <p:cNvPr id="22" name="Oval 21">
                <a:extLst>
                  <a:ext uri="{FF2B5EF4-FFF2-40B4-BE49-F238E27FC236}">
                    <a16:creationId xmlns:a16="http://schemas.microsoft.com/office/drawing/2014/main" id="{3084E901-C8DA-299B-02BA-4AFF35E08878}"/>
                  </a:ext>
                </a:extLst>
              </p:cNvPr>
              <p:cNvSpPr/>
              <p:nvPr/>
            </p:nvSpPr>
            <p:spPr>
              <a:xfrm>
                <a:off x="5781844" y="3681574"/>
                <a:ext cx="299300" cy="2300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AACAEFD-80CF-1E0F-47C2-2AF91E51DE22}"/>
                  </a:ext>
                </a:extLst>
              </p:cNvPr>
              <p:cNvSpPr/>
              <p:nvPr/>
            </p:nvSpPr>
            <p:spPr>
              <a:xfrm>
                <a:off x="5781844" y="3383816"/>
                <a:ext cx="299300" cy="2300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B7D0278A-8F09-12BD-7ECF-6E51DE25703F}"/>
                  </a:ext>
                </a:extLst>
              </p:cNvPr>
              <p:cNvCxnSpPr>
                <a:cxnSpLocks/>
              </p:cNvCxnSpPr>
              <p:nvPr/>
            </p:nvCxnSpPr>
            <p:spPr>
              <a:xfrm>
                <a:off x="7484412" y="5997848"/>
                <a:ext cx="485073" cy="5359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FAD7D91-EAE8-BE35-F950-DE6D6E49AF29}"/>
                  </a:ext>
                </a:extLst>
              </p:cNvPr>
              <p:cNvCxnSpPr>
                <a:cxnSpLocks/>
              </p:cNvCxnSpPr>
              <p:nvPr/>
            </p:nvCxnSpPr>
            <p:spPr>
              <a:xfrm flipV="1">
                <a:off x="7463770" y="6015893"/>
                <a:ext cx="505714" cy="4917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CFB4C839-8134-7004-D236-9E4CD25A2441}"/>
                </a:ext>
              </a:extLst>
            </p:cNvPr>
            <p:cNvSpPr txBox="1"/>
            <p:nvPr/>
          </p:nvSpPr>
          <p:spPr>
            <a:xfrm>
              <a:off x="6961452" y="3195475"/>
              <a:ext cx="2039831" cy="1631216"/>
            </a:xfrm>
            <a:prstGeom prst="rect">
              <a:avLst/>
            </a:prstGeom>
            <a:noFill/>
          </p:spPr>
          <p:txBody>
            <a:bodyPr wrap="square" rtlCol="0">
              <a:spAutoFit/>
            </a:bodyPr>
            <a:lstStyle/>
            <a:p>
              <a:r>
                <a:rPr lang="en-US" sz="2000" dirty="0"/>
                <a:t>“B” RPS lost when operator opened breakers to alternate power supply</a:t>
              </a:r>
            </a:p>
          </p:txBody>
        </p:sp>
        <p:cxnSp>
          <p:nvCxnSpPr>
            <p:cNvPr id="19" name="Straight Arrow Connector 18">
              <a:extLst>
                <a:ext uri="{FF2B5EF4-FFF2-40B4-BE49-F238E27FC236}">
                  <a16:creationId xmlns:a16="http://schemas.microsoft.com/office/drawing/2014/main" id="{35F9CC8C-D790-5399-8E01-692CB189E128}"/>
                </a:ext>
              </a:extLst>
            </p:cNvPr>
            <p:cNvCxnSpPr>
              <a:cxnSpLocks/>
            </p:cNvCxnSpPr>
            <p:nvPr/>
          </p:nvCxnSpPr>
          <p:spPr bwMode="auto">
            <a:xfrm flipH="1">
              <a:off x="4880344" y="3681574"/>
              <a:ext cx="2062286"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F2F4F232-CDC8-9A9E-F97C-21741541C539}"/>
                </a:ext>
              </a:extLst>
            </p:cNvPr>
            <p:cNvCxnSpPr>
              <a:cxnSpLocks/>
            </p:cNvCxnSpPr>
            <p:nvPr/>
          </p:nvCxnSpPr>
          <p:spPr bwMode="auto">
            <a:xfrm flipH="1">
              <a:off x="6672312" y="3699620"/>
              <a:ext cx="270318" cy="2236039"/>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grpSp>
      <p:sp>
        <p:nvSpPr>
          <p:cNvPr id="35" name="TextBox 34">
            <a:extLst>
              <a:ext uri="{FF2B5EF4-FFF2-40B4-BE49-F238E27FC236}">
                <a16:creationId xmlns:a16="http://schemas.microsoft.com/office/drawing/2014/main" id="{F2CD87EC-2385-E7EC-6EF4-9AB7C646680B}"/>
              </a:ext>
            </a:extLst>
          </p:cNvPr>
          <p:cNvSpPr txBox="1"/>
          <p:nvPr/>
        </p:nvSpPr>
        <p:spPr>
          <a:xfrm>
            <a:off x="3710812" y="286975"/>
            <a:ext cx="5677786" cy="584775"/>
          </a:xfrm>
          <a:prstGeom prst="rect">
            <a:avLst/>
          </a:prstGeom>
          <a:noFill/>
        </p:spPr>
        <p:txBody>
          <a:bodyPr wrap="square" rtlCol="0">
            <a:spAutoFit/>
          </a:bodyPr>
          <a:lstStyle/>
          <a:p>
            <a:pPr algn="ctr"/>
            <a:r>
              <a:rPr lang="en-US" sz="3200" b="1" dirty="0"/>
              <a:t>RPS Lineup before Scram</a:t>
            </a:r>
          </a:p>
        </p:txBody>
      </p:sp>
    </p:spTree>
    <p:extLst>
      <p:ext uri="{BB962C8B-B14F-4D97-AF65-F5344CB8AC3E}">
        <p14:creationId xmlns:p14="http://schemas.microsoft.com/office/powerpoint/2010/main" val="265669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ue-swoop.potx" id="{F21EC631-495E-432D-A250-F639AD28FDCE}" vid="{14E140F5-3733-4863-9780-3C337ACE71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C37B8B78FFEE4F8B0E895415CE8473" ma:contentTypeVersion="11" ma:contentTypeDescription="Create a new document." ma:contentTypeScope="" ma:versionID="7ad839c347476738110eb84870e7b1ca">
  <xsd:schema xmlns:xsd="http://www.w3.org/2001/XMLSchema" xmlns:xs="http://www.w3.org/2001/XMLSchema" xmlns:p="http://schemas.microsoft.com/office/2006/metadata/properties" xmlns:ns2="19296127-dd28-4441-b59e-665c67797480" xmlns:ns3="f9e8a734-ca45-4474-a5f9-1756516afb86" targetNamespace="http://schemas.microsoft.com/office/2006/metadata/properties" ma:root="true" ma:fieldsID="209b6c633205531d52f04c65546a577b" ns2:_="" ns3:_="">
    <xsd:import namespace="19296127-dd28-4441-b59e-665c67797480"/>
    <xsd:import namespace="f9e8a734-ca45-4474-a5f9-1756516afb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96127-dd28-4441-b59e-665c677974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e8a734-ca45-4474-a5f9-1756516afb8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9e8a734-ca45-4474-a5f9-1756516afb86">
      <UserInfo>
        <DisplayName>PRA Acceptability Members</DisplayName>
        <AccountId>7</AccountId>
        <AccountType/>
      </UserInfo>
      <UserInfo>
        <DisplayName>Russell Felts (He/Him/His)</DisplayName>
        <AccountId>82</AccountId>
        <AccountType/>
      </UserInfo>
      <UserInfo>
        <DisplayName>Meena Khanna (She/Her/Hers)</DisplayName>
        <AccountId>42</AccountId>
        <AccountType/>
      </UserInfo>
      <UserInfo>
        <DisplayName>Antonios Zoulis</DisplayName>
        <AccountId>9</AccountId>
        <AccountType/>
      </UserInfo>
      <UserInfo>
        <DisplayName>Lundy Pressley</DisplayName>
        <AccountId>27</AccountId>
        <AccountType/>
      </UserInfo>
      <UserInfo>
        <DisplayName>Lisa Regner (She/Her)</DisplayName>
        <AccountId>86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4FD143-84C3-4CA9-A767-B553D10B92D7}">
  <ds:schemaRefs>
    <ds:schemaRef ds:uri="19296127-dd28-4441-b59e-665c67797480"/>
    <ds:schemaRef ds:uri="f9e8a734-ca45-4474-a5f9-1756516afb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455531-43F6-4E66-B4DB-87A20472E83E}">
  <ds:schemaRefs>
    <ds:schemaRef ds:uri="19296127-dd28-4441-b59e-665c67797480"/>
    <ds:schemaRef ds:uri="http://purl.org/dc/terms/"/>
    <ds:schemaRef ds:uri="http://www.w3.org/XML/1998/namespace"/>
    <ds:schemaRef ds:uri="http://schemas.microsoft.com/office/2006/documentManagement/types"/>
    <ds:schemaRef ds:uri="http://schemas.openxmlformats.org/package/2006/metadata/core-properties"/>
    <ds:schemaRef ds:uri="http://purl.org/dc/elements/1.1/"/>
    <ds:schemaRef ds:uri="f9e8a734-ca45-4474-a5f9-1756516afb86"/>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DF1C894-A4BA-40C9-A937-AEBE07AA1D15}">
  <ds:schemaRefs>
    <ds:schemaRef ds:uri="http://schemas.microsoft.com/sharepoint/v3/contenttype/forms"/>
  </ds:schemaRefs>
</ds:datastoreItem>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emplate/>
  <TotalTime>1430</TotalTime>
  <Words>1356</Words>
  <Application>Microsoft Office PowerPoint</Application>
  <PresentationFormat>Widescreen</PresentationFormat>
  <Paragraphs>144</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Configuration Management Working Group Meeting x July 22, 2024</vt:lpstr>
      <vt:lpstr>Topics </vt:lpstr>
      <vt:lpstr>Regulatory Importance of Configuration Control</vt:lpstr>
      <vt:lpstr>Peach Bottom 2</vt:lpstr>
      <vt:lpstr>Background</vt:lpstr>
      <vt:lpstr>PowerPoint Presentation</vt:lpstr>
      <vt:lpstr>Sequence of Events</vt:lpstr>
      <vt:lpstr>What Happened</vt:lpstr>
      <vt:lpstr>PowerPoint Presentation</vt:lpstr>
      <vt:lpstr>What Happened</vt:lpstr>
      <vt:lpstr>Cause</vt:lpstr>
      <vt:lpstr>Safety Impact</vt:lpstr>
      <vt:lpstr>PowerPoint Presentation</vt:lpstr>
      <vt:lpstr>Key Messages</vt:lpstr>
      <vt:lpstr>OpESS Background</vt:lpstr>
      <vt:lpstr>Inspections/OpESS Application</vt:lpstr>
      <vt:lpstr>Inspection/OpESS Implementation and Path Forward</vt:lpstr>
      <vt:lpstr>Initial Preliminary Impressions</vt:lpstr>
      <vt:lpstr>Questions</vt:lpstr>
    </vt:vector>
  </TitlesOfParts>
  <Company>USNRC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Zoulis, Antonios</dc:creator>
  <cp:lastModifiedBy>Jason Kozal (He/Him/His)</cp:lastModifiedBy>
  <cp:revision>4</cp:revision>
  <dcterms:created xsi:type="dcterms:W3CDTF">2018-10-16T17:45:57Z</dcterms:created>
  <dcterms:modified xsi:type="dcterms:W3CDTF">2024-07-18T11:45:41Z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0x01010009C37B8B78FFEE4F8B0E895415CE8473</vt:lpwstr>
  </property>
  <property fmtid="{D5CDD505-2E9C-101B-9397-08002B2CF9AE}" pid="3" name="_dlc_DocIdItemGuid">
    <vt:lpwstr>a9935d0f-8cc1-4c7d-9aa3-d64c3ef6fe84</vt:lpwstr>
  </property>
  <property fmtid="{D5CDD505-2E9C-101B-9397-08002B2CF9AE}" pid="4" name="MediaServiceImageTags">
    <vt:lpwstr/>
  </property>
</Properties>
</file>