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96" r:id="rId5"/>
    <p:sldId id="262" r:id="rId6"/>
    <p:sldId id="299" r:id="rId7"/>
    <p:sldId id="291" r:id="rId8"/>
    <p:sldId id="301" r:id="rId9"/>
    <p:sldId id="310" r:id="rId10"/>
    <p:sldId id="290" r:id="rId11"/>
    <p:sldId id="297" r:id="rId12"/>
    <p:sldId id="311" r:id="rId13"/>
    <p:sldId id="304" r:id="rId14"/>
    <p:sldId id="302" r:id="rId15"/>
    <p:sldId id="303" r:id="rId16"/>
    <p:sldId id="305" r:id="rId17"/>
    <p:sldId id="306" r:id="rId18"/>
    <p:sldId id="307" r:id="rId19"/>
    <p:sldId id="313" r:id="rId20"/>
    <p:sldId id="314" r:id="rId21"/>
    <p:sldId id="315" r:id="rId22"/>
    <p:sldId id="316" r:id="rId23"/>
    <p:sldId id="318" r:id="rId24"/>
    <p:sldId id="312" r:id="rId25"/>
    <p:sldId id="308" r:id="rId26"/>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orient="horz" pos="621" userDrawn="1">
          <p15:clr>
            <a:srgbClr val="A4A3A4"/>
          </p15:clr>
        </p15:guide>
        <p15:guide id="3" pos="380" userDrawn="1">
          <p15:clr>
            <a:srgbClr val="A4A3A4"/>
          </p15:clr>
        </p15:guide>
        <p15:guide id="4" pos="3840" userDrawn="1">
          <p15:clr>
            <a:srgbClr val="A4A3A4"/>
          </p15:clr>
        </p15:guide>
        <p15:guide id="5" pos="7964" userDrawn="1">
          <p15:clr>
            <a:srgbClr val="A4A3A4"/>
          </p15:clr>
        </p15:guide>
        <p15:guide id="6" pos="74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3F3F3"/>
    <a:srgbClr val="EDEDED"/>
    <a:srgbClr val="F6F6F6"/>
    <a:srgbClr val="E3E3E3"/>
    <a:srgbClr val="E6E6E6"/>
    <a:srgbClr val="919CA7"/>
    <a:srgbClr val="003A5D"/>
    <a:srgbClr val="626262"/>
    <a:srgbClr val="007D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09C78-44C0-E25F-52BE-159EB5AE9EC2}" v="273" dt="2024-07-17T09:32:54.793"/>
    <p1510:client id="{558A68C5-9F29-E63E-DE61-3F76E29C41D1}" v="41" dt="2024-07-18T05:20:44.023"/>
    <p1510:client id="{B2F96C84-EAD8-437C-8E07-0F8602724106}" v="163" dt="2024-07-18T06:50:25.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4224"/>
        <p:guide orient="horz" pos="621"/>
        <p:guide pos="380"/>
        <p:guide pos="3840"/>
        <p:guide pos="7964"/>
        <p:guide pos="7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Cory Thomas" userId="49aceb54-b001-4033-9258-f792d20f9a28" providerId="ADAL" clId="{2C91C558-E4BC-4BA9-BDFB-C4471673B85D}"/>
    <pc:docChg chg="modSld">
      <pc:chgData name="Murray, Cory Thomas" userId="49aceb54-b001-4033-9258-f792d20f9a28" providerId="ADAL" clId="{2C91C558-E4BC-4BA9-BDFB-C4471673B85D}" dt="2024-07-18T07:08:07.265" v="2" actId="20577"/>
      <pc:docMkLst>
        <pc:docMk/>
      </pc:docMkLst>
      <pc:sldChg chg="modSp mod">
        <pc:chgData name="Murray, Cory Thomas" userId="49aceb54-b001-4033-9258-f792d20f9a28" providerId="ADAL" clId="{2C91C558-E4BC-4BA9-BDFB-C4471673B85D}" dt="2024-07-18T07:08:07.265" v="2" actId="20577"/>
        <pc:sldMkLst>
          <pc:docMk/>
          <pc:sldMk cId="2090349105" sldId="318"/>
        </pc:sldMkLst>
        <pc:spChg chg="mod">
          <ac:chgData name="Murray, Cory Thomas" userId="49aceb54-b001-4033-9258-f792d20f9a28" providerId="ADAL" clId="{2C91C558-E4BC-4BA9-BDFB-C4471673B85D}" dt="2024-07-18T07:08:07.265" v="2" actId="20577"/>
          <ac:spMkLst>
            <pc:docMk/>
            <pc:sldMk cId="2090349105" sldId="318"/>
            <ac:spMk id="71" creationId="{530063A0-7D45-C662-BC4A-94CA0BD11D5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E9DA6-38A1-4CB4-BD14-B0D671E3D68B}" type="doc">
      <dgm:prSet loTypeId="urn:microsoft.com/office/officeart/2005/8/layout/hList7" loCatId="list" qsTypeId="urn:microsoft.com/office/officeart/2005/8/quickstyle/simple1" qsCatId="simple" csTypeId="urn:microsoft.com/office/officeart/2005/8/colors/colorful2" csCatId="colorful" phldr="1"/>
      <dgm:spPr/>
    </dgm:pt>
    <dgm:pt modelId="{C886F3D2-7531-4D4D-A6CC-C9E24474B5DF}">
      <dgm:prSet custT="1"/>
      <dgm:spPr/>
      <dgm:t>
        <a:bodyPr/>
        <a:lstStyle/>
        <a:p>
          <a:r>
            <a:rPr lang="en-US" sz="2400" dirty="0"/>
            <a:t>Unit 3       Commercial Operation Declaration:            July 31, 2023</a:t>
          </a:r>
          <a:endParaRPr lang="en-US" sz="2400" dirty="0">
            <a:latin typeface="Arial"/>
            <a:cs typeface="Arial"/>
          </a:endParaRPr>
        </a:p>
      </dgm:t>
    </dgm:pt>
    <dgm:pt modelId="{C5953A56-0FEF-4586-916B-0CB059D29B26}" type="parTrans" cxnId="{E59320FB-A83B-4EDD-98E3-13006EDE62F3}">
      <dgm:prSet/>
      <dgm:spPr/>
      <dgm:t>
        <a:bodyPr/>
        <a:lstStyle/>
        <a:p>
          <a:endParaRPr lang="en-US"/>
        </a:p>
      </dgm:t>
    </dgm:pt>
    <dgm:pt modelId="{75713C9D-AA37-4C28-A7EF-916B12225CE6}" type="sibTrans" cxnId="{E59320FB-A83B-4EDD-98E3-13006EDE62F3}">
      <dgm:prSet/>
      <dgm:spPr/>
      <dgm:t>
        <a:bodyPr/>
        <a:lstStyle/>
        <a:p>
          <a:endParaRPr lang="en-US"/>
        </a:p>
      </dgm:t>
    </dgm:pt>
    <dgm:pt modelId="{2805A0AA-6108-47BE-85F8-AF4B3253FC02}">
      <dgm:prSet phldrT="[Text]" custT="1"/>
      <dgm:spPr/>
      <dgm:t>
        <a:bodyPr/>
        <a:lstStyle/>
        <a:p>
          <a:pPr algn="ctr" rtl="0"/>
          <a:r>
            <a:rPr lang="en-US" sz="2400" dirty="0"/>
            <a:t>Unit 3                </a:t>
          </a:r>
          <a:r>
            <a:rPr lang="en-US" sz="2400" dirty="0">
              <a:latin typeface="Calibri Light" panose="020F0302020204030204"/>
            </a:rPr>
            <a:t>Design Authority Turnover</a:t>
          </a:r>
          <a:r>
            <a:rPr lang="en-US" sz="2400" dirty="0"/>
            <a:t>:</a:t>
          </a:r>
          <a:r>
            <a:rPr lang="en-US" sz="2400" dirty="0">
              <a:latin typeface="Calibri Light" panose="020F0302020204030204"/>
            </a:rPr>
            <a:t>                    October</a:t>
          </a:r>
          <a:r>
            <a:rPr lang="en-US" sz="2400" dirty="0"/>
            <a:t> 13, 2022</a:t>
          </a:r>
          <a:endParaRPr lang="en-US" sz="2400" dirty="0">
            <a:latin typeface="Arial"/>
            <a:cs typeface="Arial"/>
          </a:endParaRPr>
        </a:p>
      </dgm:t>
    </dgm:pt>
    <dgm:pt modelId="{3A56EB37-DA90-4C15-BFA7-DFC5BDDC05AF}" type="sibTrans" cxnId="{A243670D-7F18-4D7C-B100-00D25571D600}">
      <dgm:prSet/>
      <dgm:spPr/>
      <dgm:t>
        <a:bodyPr/>
        <a:lstStyle/>
        <a:p>
          <a:endParaRPr lang="en-US"/>
        </a:p>
      </dgm:t>
    </dgm:pt>
    <dgm:pt modelId="{75E173D7-3EF8-430B-80A6-64DA68768840}" type="parTrans" cxnId="{A243670D-7F18-4D7C-B100-00D25571D600}">
      <dgm:prSet/>
      <dgm:spPr/>
      <dgm:t>
        <a:bodyPr/>
        <a:lstStyle/>
        <a:p>
          <a:endParaRPr lang="en-US"/>
        </a:p>
      </dgm:t>
    </dgm:pt>
    <dgm:pt modelId="{91E93554-4883-4170-A6C0-BCA3232FB4A4}">
      <dgm:prSet phldrT="[Text]" custT="1"/>
      <dgm:spPr/>
      <dgm:t>
        <a:bodyPr/>
        <a:lstStyle/>
        <a:p>
          <a:r>
            <a:rPr lang="en-US" sz="2400" dirty="0"/>
            <a:t>Unit 4                </a:t>
          </a:r>
          <a:r>
            <a:rPr lang="en-US" sz="2400" dirty="0">
              <a:latin typeface="Calibri Light" panose="020F0302020204030204"/>
            </a:rPr>
            <a:t>Design Authority Turnover</a:t>
          </a:r>
          <a:r>
            <a:rPr lang="en-US" sz="2400" dirty="0"/>
            <a:t>:</a:t>
          </a:r>
          <a:r>
            <a:rPr lang="en-US" sz="2400" dirty="0">
              <a:latin typeface="Calibri Light" panose="020F0302020204030204"/>
            </a:rPr>
            <a:t>                    July</a:t>
          </a:r>
          <a:r>
            <a:rPr lang="en-US" sz="2400" dirty="0"/>
            <a:t> 11, 2023</a:t>
          </a:r>
          <a:endParaRPr lang="en-US" sz="2400" dirty="0">
            <a:latin typeface="Arial"/>
            <a:cs typeface="Arial"/>
          </a:endParaRPr>
        </a:p>
      </dgm:t>
    </dgm:pt>
    <dgm:pt modelId="{987E9C9E-2C10-40B7-8D73-9036E3A05AD5}" type="parTrans" cxnId="{DF5E2B33-9965-40F7-A13F-3C71C120A4B4}">
      <dgm:prSet/>
      <dgm:spPr/>
      <dgm:t>
        <a:bodyPr/>
        <a:lstStyle/>
        <a:p>
          <a:endParaRPr lang="en-US"/>
        </a:p>
      </dgm:t>
    </dgm:pt>
    <dgm:pt modelId="{D45DC08A-D455-4469-90EC-CCD7F923F6B6}" type="sibTrans" cxnId="{DF5E2B33-9965-40F7-A13F-3C71C120A4B4}">
      <dgm:prSet/>
      <dgm:spPr/>
      <dgm:t>
        <a:bodyPr/>
        <a:lstStyle/>
        <a:p>
          <a:endParaRPr lang="en-US"/>
        </a:p>
      </dgm:t>
    </dgm:pt>
    <dgm:pt modelId="{CB593262-8C8D-4A30-BED4-A939A3FCBE4E}">
      <dgm:prSet custT="1"/>
      <dgm:spPr/>
      <dgm:t>
        <a:bodyPr/>
        <a:lstStyle/>
        <a:p>
          <a:r>
            <a:rPr lang="en-US" sz="2400" dirty="0"/>
            <a:t>Unit 4       Commercial Operation Declaration:             April 29, 2024</a:t>
          </a:r>
          <a:endParaRPr lang="en-US" sz="2400" dirty="0">
            <a:latin typeface="Arial"/>
            <a:cs typeface="Arial"/>
          </a:endParaRPr>
        </a:p>
      </dgm:t>
    </dgm:pt>
    <dgm:pt modelId="{5812A189-2B01-453A-9199-92055607C202}" type="parTrans" cxnId="{59DDDE98-67FB-4269-BDAD-FF4D87A4BBEE}">
      <dgm:prSet/>
      <dgm:spPr/>
      <dgm:t>
        <a:bodyPr/>
        <a:lstStyle/>
        <a:p>
          <a:endParaRPr lang="en-US"/>
        </a:p>
      </dgm:t>
    </dgm:pt>
    <dgm:pt modelId="{F4BA61C2-B537-4B4C-A277-C56E59378D68}" type="sibTrans" cxnId="{59DDDE98-67FB-4269-BDAD-FF4D87A4BBEE}">
      <dgm:prSet/>
      <dgm:spPr/>
      <dgm:t>
        <a:bodyPr/>
        <a:lstStyle/>
        <a:p>
          <a:endParaRPr lang="en-US"/>
        </a:p>
      </dgm:t>
    </dgm:pt>
    <dgm:pt modelId="{9B31B99B-301A-4AD2-B62E-645130356E75}" type="pres">
      <dgm:prSet presAssocID="{BE8E9DA6-38A1-4CB4-BD14-B0D671E3D68B}" presName="Name0" presStyleCnt="0">
        <dgm:presLayoutVars>
          <dgm:dir/>
          <dgm:resizeHandles val="exact"/>
        </dgm:presLayoutVars>
      </dgm:prSet>
      <dgm:spPr/>
    </dgm:pt>
    <dgm:pt modelId="{240AA7F5-0FAE-4E72-B876-962B2E935252}" type="pres">
      <dgm:prSet presAssocID="{BE8E9DA6-38A1-4CB4-BD14-B0D671E3D68B}" presName="fgShape" presStyleLbl="fgShp" presStyleIdx="0" presStyleCnt="1"/>
      <dgm:spPr/>
    </dgm:pt>
    <dgm:pt modelId="{725C54F1-1B56-453C-B3FD-F0FD5C141A17}" type="pres">
      <dgm:prSet presAssocID="{BE8E9DA6-38A1-4CB4-BD14-B0D671E3D68B}" presName="linComp" presStyleCnt="0"/>
      <dgm:spPr/>
    </dgm:pt>
    <dgm:pt modelId="{323EF18B-83D5-4449-ADEF-2F1D48536108}" type="pres">
      <dgm:prSet presAssocID="{2805A0AA-6108-47BE-85F8-AF4B3253FC02}" presName="compNode" presStyleCnt="0"/>
      <dgm:spPr/>
    </dgm:pt>
    <dgm:pt modelId="{62030370-E72B-4123-BFDC-C4D1F469BD7D}" type="pres">
      <dgm:prSet presAssocID="{2805A0AA-6108-47BE-85F8-AF4B3253FC02}" presName="bkgdShape" presStyleLbl="node1" presStyleIdx="0" presStyleCnt="4"/>
      <dgm:spPr/>
    </dgm:pt>
    <dgm:pt modelId="{8E96340F-CE66-4414-86AD-D1875940E1F5}" type="pres">
      <dgm:prSet presAssocID="{2805A0AA-6108-47BE-85F8-AF4B3253FC02}" presName="nodeTx" presStyleLbl="node1" presStyleIdx="0" presStyleCnt="4">
        <dgm:presLayoutVars>
          <dgm:bulletEnabled val="1"/>
        </dgm:presLayoutVars>
      </dgm:prSet>
      <dgm:spPr/>
    </dgm:pt>
    <dgm:pt modelId="{1C0AA3C2-233B-45AE-B65F-8A06BA2DC690}" type="pres">
      <dgm:prSet presAssocID="{2805A0AA-6108-47BE-85F8-AF4B3253FC02}" presName="invisiNode" presStyleLbl="node1" presStyleIdx="0" presStyleCnt="4"/>
      <dgm:spPr/>
    </dgm:pt>
    <dgm:pt modelId="{1F8FEED8-45E4-4262-BD89-8B930F752709}" type="pres">
      <dgm:prSet presAssocID="{2805A0AA-6108-47BE-85F8-AF4B3253FC02}"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3F366E2-2C88-451F-9D4F-9079FBA089EA}" type="pres">
      <dgm:prSet presAssocID="{3A56EB37-DA90-4C15-BFA7-DFC5BDDC05AF}" presName="sibTrans" presStyleLbl="sibTrans2D1" presStyleIdx="0" presStyleCnt="0"/>
      <dgm:spPr/>
    </dgm:pt>
    <dgm:pt modelId="{6AA49870-C04B-4E31-BCCD-925473B10964}" type="pres">
      <dgm:prSet presAssocID="{91E93554-4883-4170-A6C0-BCA3232FB4A4}" presName="compNode" presStyleCnt="0"/>
      <dgm:spPr/>
    </dgm:pt>
    <dgm:pt modelId="{08DAC4AE-1CFC-429C-A788-58895FF0EBC9}" type="pres">
      <dgm:prSet presAssocID="{91E93554-4883-4170-A6C0-BCA3232FB4A4}" presName="bkgdShape" presStyleLbl="node1" presStyleIdx="1" presStyleCnt="4"/>
      <dgm:spPr/>
    </dgm:pt>
    <dgm:pt modelId="{2CF6EB12-7A2F-4F84-91D5-3618AA0E170F}" type="pres">
      <dgm:prSet presAssocID="{91E93554-4883-4170-A6C0-BCA3232FB4A4}" presName="nodeTx" presStyleLbl="node1" presStyleIdx="1" presStyleCnt="4">
        <dgm:presLayoutVars>
          <dgm:bulletEnabled val="1"/>
        </dgm:presLayoutVars>
      </dgm:prSet>
      <dgm:spPr/>
    </dgm:pt>
    <dgm:pt modelId="{D08FFAD5-6EC8-44A2-BC22-B4C9B0A19343}" type="pres">
      <dgm:prSet presAssocID="{91E93554-4883-4170-A6C0-BCA3232FB4A4}" presName="invisiNode" presStyleLbl="node1" presStyleIdx="1" presStyleCnt="4"/>
      <dgm:spPr/>
    </dgm:pt>
    <dgm:pt modelId="{9C566E59-85B9-41F4-8B5B-B131362C3A6C}" type="pres">
      <dgm:prSet presAssocID="{91E93554-4883-4170-A6C0-BCA3232FB4A4}" presName="imagNode" presStyleLbl="fgImgPlace1" presStyleIdx="1" presStyleCnt="4"/>
      <dgm:spPr>
        <a:blipFill dpi="0" rotWithShape="1">
          <a:blip xmlns:r="http://schemas.openxmlformats.org/officeDocument/2006/relationships" r:embed="rId2"/>
          <a:srcRect/>
          <a:stretch>
            <a:fillRect l="-3771" t="400" r="-62229" b="-400"/>
          </a:stretch>
        </a:blipFill>
      </dgm:spPr>
    </dgm:pt>
    <dgm:pt modelId="{9363960F-B6AE-48F5-B78E-7B998AB3E0CD}" type="pres">
      <dgm:prSet presAssocID="{D45DC08A-D455-4469-90EC-CCD7F923F6B6}" presName="sibTrans" presStyleLbl="sibTrans2D1" presStyleIdx="0" presStyleCnt="0"/>
      <dgm:spPr/>
    </dgm:pt>
    <dgm:pt modelId="{01A43111-C97C-4713-8151-B33BC1C6E408}" type="pres">
      <dgm:prSet presAssocID="{C886F3D2-7531-4D4D-A6CC-C9E24474B5DF}" presName="compNode" presStyleCnt="0"/>
      <dgm:spPr/>
    </dgm:pt>
    <dgm:pt modelId="{39DFC3FB-B6FC-41D0-A42A-A644C6C62979}" type="pres">
      <dgm:prSet presAssocID="{C886F3D2-7531-4D4D-A6CC-C9E24474B5DF}" presName="bkgdShape" presStyleLbl="node1" presStyleIdx="2" presStyleCnt="4"/>
      <dgm:spPr/>
    </dgm:pt>
    <dgm:pt modelId="{8C322267-B2CD-46CE-A19D-2A4667BF96FB}" type="pres">
      <dgm:prSet presAssocID="{C886F3D2-7531-4D4D-A6CC-C9E24474B5DF}" presName="nodeTx" presStyleLbl="node1" presStyleIdx="2" presStyleCnt="4">
        <dgm:presLayoutVars>
          <dgm:bulletEnabled val="1"/>
        </dgm:presLayoutVars>
      </dgm:prSet>
      <dgm:spPr/>
    </dgm:pt>
    <dgm:pt modelId="{D1B70421-12CC-4191-9C41-3B410A8467EB}" type="pres">
      <dgm:prSet presAssocID="{C886F3D2-7531-4D4D-A6CC-C9E24474B5DF}" presName="invisiNode" presStyleLbl="node1" presStyleIdx="2" presStyleCnt="4"/>
      <dgm:spPr/>
    </dgm:pt>
    <dgm:pt modelId="{9E2517AC-6247-4030-9396-9770EA1014F9}" type="pres">
      <dgm:prSet presAssocID="{C886F3D2-7531-4D4D-A6CC-C9E24474B5D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BF013C15-1485-44F2-ACEE-548302AB21BC}" type="pres">
      <dgm:prSet presAssocID="{75713C9D-AA37-4C28-A7EF-916B12225CE6}" presName="sibTrans" presStyleLbl="sibTrans2D1" presStyleIdx="0" presStyleCnt="0"/>
      <dgm:spPr/>
    </dgm:pt>
    <dgm:pt modelId="{16C22AEA-D786-4719-8B7D-560ACD5A8DFD}" type="pres">
      <dgm:prSet presAssocID="{CB593262-8C8D-4A30-BED4-A939A3FCBE4E}" presName="compNode" presStyleCnt="0"/>
      <dgm:spPr/>
    </dgm:pt>
    <dgm:pt modelId="{01651BFD-4841-4D58-9AE6-6D409387F520}" type="pres">
      <dgm:prSet presAssocID="{CB593262-8C8D-4A30-BED4-A939A3FCBE4E}" presName="bkgdShape" presStyleLbl="node1" presStyleIdx="3" presStyleCnt="4"/>
      <dgm:spPr/>
    </dgm:pt>
    <dgm:pt modelId="{2F3F22CF-7B5E-4DCD-8862-F8585EA506C4}" type="pres">
      <dgm:prSet presAssocID="{CB593262-8C8D-4A30-BED4-A939A3FCBE4E}" presName="nodeTx" presStyleLbl="node1" presStyleIdx="3" presStyleCnt="4">
        <dgm:presLayoutVars>
          <dgm:bulletEnabled val="1"/>
        </dgm:presLayoutVars>
      </dgm:prSet>
      <dgm:spPr/>
    </dgm:pt>
    <dgm:pt modelId="{D509E379-A50D-4F77-BBB3-108C6511B3F1}" type="pres">
      <dgm:prSet presAssocID="{CB593262-8C8D-4A30-BED4-A939A3FCBE4E}" presName="invisiNode" presStyleLbl="node1" presStyleIdx="3" presStyleCnt="4"/>
      <dgm:spPr/>
    </dgm:pt>
    <dgm:pt modelId="{E1A2A673-F666-44CD-AC27-7975DA6784E9}" type="pres">
      <dgm:prSet presAssocID="{CB593262-8C8D-4A30-BED4-A939A3FCBE4E}"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3815" t="-801" r="-24185" b="801"/>
          </a:stretch>
        </a:blipFill>
      </dgm:spPr>
    </dgm:pt>
  </dgm:ptLst>
  <dgm:cxnLst>
    <dgm:cxn modelId="{209B270D-76C5-4ACC-8BAE-84C0E0ABAFDD}" type="presOf" srcId="{2805A0AA-6108-47BE-85F8-AF4B3253FC02}" destId="{8E96340F-CE66-4414-86AD-D1875940E1F5}" srcOrd="1" destOrd="0" presId="urn:microsoft.com/office/officeart/2005/8/layout/hList7"/>
    <dgm:cxn modelId="{A243670D-7F18-4D7C-B100-00D25571D600}" srcId="{BE8E9DA6-38A1-4CB4-BD14-B0D671E3D68B}" destId="{2805A0AA-6108-47BE-85F8-AF4B3253FC02}" srcOrd="0" destOrd="0" parTransId="{75E173D7-3EF8-430B-80A6-64DA68768840}" sibTransId="{3A56EB37-DA90-4C15-BFA7-DFC5BDDC05AF}"/>
    <dgm:cxn modelId="{95B4D71E-FE5A-48CA-942B-FB6FAC180C39}" type="presOf" srcId="{91E93554-4883-4170-A6C0-BCA3232FB4A4}" destId="{08DAC4AE-1CFC-429C-A788-58895FF0EBC9}" srcOrd="0" destOrd="0" presId="urn:microsoft.com/office/officeart/2005/8/layout/hList7"/>
    <dgm:cxn modelId="{0A3C8522-AADA-4DA2-82D8-DDEAE2580644}" type="presOf" srcId="{C886F3D2-7531-4D4D-A6CC-C9E24474B5DF}" destId="{8C322267-B2CD-46CE-A19D-2A4667BF96FB}" srcOrd="1" destOrd="0" presId="urn:microsoft.com/office/officeart/2005/8/layout/hList7"/>
    <dgm:cxn modelId="{AF3CE429-99C1-44F0-8B9C-FDE2F58AA72A}" type="presOf" srcId="{2805A0AA-6108-47BE-85F8-AF4B3253FC02}" destId="{62030370-E72B-4123-BFDC-C4D1F469BD7D}" srcOrd="0" destOrd="0" presId="urn:microsoft.com/office/officeart/2005/8/layout/hList7"/>
    <dgm:cxn modelId="{DF5E2B33-9965-40F7-A13F-3C71C120A4B4}" srcId="{BE8E9DA6-38A1-4CB4-BD14-B0D671E3D68B}" destId="{91E93554-4883-4170-A6C0-BCA3232FB4A4}" srcOrd="1" destOrd="0" parTransId="{987E9C9E-2C10-40B7-8D73-9036E3A05AD5}" sibTransId="{D45DC08A-D455-4469-90EC-CCD7F923F6B6}"/>
    <dgm:cxn modelId="{77CB3D35-D54D-4627-B414-1064DF177A34}" type="presOf" srcId="{BE8E9DA6-38A1-4CB4-BD14-B0D671E3D68B}" destId="{9B31B99B-301A-4AD2-B62E-645130356E75}" srcOrd="0" destOrd="0" presId="urn:microsoft.com/office/officeart/2005/8/layout/hList7"/>
    <dgm:cxn modelId="{504B156B-EA1F-45AB-BCD7-FE25F0364910}" type="presOf" srcId="{CB593262-8C8D-4A30-BED4-A939A3FCBE4E}" destId="{01651BFD-4841-4D58-9AE6-6D409387F520}" srcOrd="0" destOrd="0" presId="urn:microsoft.com/office/officeart/2005/8/layout/hList7"/>
    <dgm:cxn modelId="{A904DF4D-9259-4E6A-9022-559897CED54E}" type="presOf" srcId="{D45DC08A-D455-4469-90EC-CCD7F923F6B6}" destId="{9363960F-B6AE-48F5-B78E-7B998AB3E0CD}" srcOrd="0" destOrd="0" presId="urn:microsoft.com/office/officeart/2005/8/layout/hList7"/>
    <dgm:cxn modelId="{DBC1394E-8EA8-44F2-8695-AAB7779F8191}" type="presOf" srcId="{91E93554-4883-4170-A6C0-BCA3232FB4A4}" destId="{2CF6EB12-7A2F-4F84-91D5-3618AA0E170F}" srcOrd="1" destOrd="0" presId="urn:microsoft.com/office/officeart/2005/8/layout/hList7"/>
    <dgm:cxn modelId="{1413A56F-9AB6-4F38-915D-7FCD00FD49F3}" type="presOf" srcId="{C886F3D2-7531-4D4D-A6CC-C9E24474B5DF}" destId="{39DFC3FB-B6FC-41D0-A42A-A644C6C62979}" srcOrd="0" destOrd="0" presId="urn:microsoft.com/office/officeart/2005/8/layout/hList7"/>
    <dgm:cxn modelId="{EE665270-A0D2-45F1-A58A-7D239D2FDF87}" type="presOf" srcId="{3A56EB37-DA90-4C15-BFA7-DFC5BDDC05AF}" destId="{53F366E2-2C88-451F-9D4F-9079FBA089EA}" srcOrd="0" destOrd="0" presId="urn:microsoft.com/office/officeart/2005/8/layout/hList7"/>
    <dgm:cxn modelId="{59DDDE98-67FB-4269-BDAD-FF4D87A4BBEE}" srcId="{BE8E9DA6-38A1-4CB4-BD14-B0D671E3D68B}" destId="{CB593262-8C8D-4A30-BED4-A939A3FCBE4E}" srcOrd="3" destOrd="0" parTransId="{5812A189-2B01-453A-9199-92055607C202}" sibTransId="{F4BA61C2-B537-4B4C-A277-C56E59378D68}"/>
    <dgm:cxn modelId="{415C2CA7-B635-4A89-8727-35891992DD9F}" type="presOf" srcId="{CB593262-8C8D-4A30-BED4-A939A3FCBE4E}" destId="{2F3F22CF-7B5E-4DCD-8862-F8585EA506C4}" srcOrd="1" destOrd="0" presId="urn:microsoft.com/office/officeart/2005/8/layout/hList7"/>
    <dgm:cxn modelId="{8E1F81E4-1C10-468B-B913-066A8FE31582}" type="presOf" srcId="{75713C9D-AA37-4C28-A7EF-916B12225CE6}" destId="{BF013C15-1485-44F2-ACEE-548302AB21BC}" srcOrd="0" destOrd="0" presId="urn:microsoft.com/office/officeart/2005/8/layout/hList7"/>
    <dgm:cxn modelId="{E59320FB-A83B-4EDD-98E3-13006EDE62F3}" srcId="{BE8E9DA6-38A1-4CB4-BD14-B0D671E3D68B}" destId="{C886F3D2-7531-4D4D-A6CC-C9E24474B5DF}" srcOrd="2" destOrd="0" parTransId="{C5953A56-0FEF-4586-916B-0CB059D29B26}" sibTransId="{75713C9D-AA37-4C28-A7EF-916B12225CE6}"/>
    <dgm:cxn modelId="{0433DDD0-9D06-412F-85BE-29A44ABA4068}" type="presParOf" srcId="{9B31B99B-301A-4AD2-B62E-645130356E75}" destId="{240AA7F5-0FAE-4E72-B876-962B2E935252}" srcOrd="0" destOrd="0" presId="urn:microsoft.com/office/officeart/2005/8/layout/hList7"/>
    <dgm:cxn modelId="{E2471F6B-9EFE-4337-A211-179697007C5B}" type="presParOf" srcId="{9B31B99B-301A-4AD2-B62E-645130356E75}" destId="{725C54F1-1B56-453C-B3FD-F0FD5C141A17}" srcOrd="1" destOrd="0" presId="urn:microsoft.com/office/officeart/2005/8/layout/hList7"/>
    <dgm:cxn modelId="{8A909A2D-4403-4476-BB16-698C158BFE48}" type="presParOf" srcId="{725C54F1-1B56-453C-B3FD-F0FD5C141A17}" destId="{323EF18B-83D5-4449-ADEF-2F1D48536108}" srcOrd="0" destOrd="0" presId="urn:microsoft.com/office/officeart/2005/8/layout/hList7"/>
    <dgm:cxn modelId="{DEEB60CB-208F-4818-974C-E7470165E7CC}" type="presParOf" srcId="{323EF18B-83D5-4449-ADEF-2F1D48536108}" destId="{62030370-E72B-4123-BFDC-C4D1F469BD7D}" srcOrd="0" destOrd="0" presId="urn:microsoft.com/office/officeart/2005/8/layout/hList7"/>
    <dgm:cxn modelId="{E414E21E-D8F6-4FAA-B21C-83C9302D91DD}" type="presParOf" srcId="{323EF18B-83D5-4449-ADEF-2F1D48536108}" destId="{8E96340F-CE66-4414-86AD-D1875940E1F5}" srcOrd="1" destOrd="0" presId="urn:microsoft.com/office/officeart/2005/8/layout/hList7"/>
    <dgm:cxn modelId="{4F7964EB-7376-4EE7-A210-1079752B0222}" type="presParOf" srcId="{323EF18B-83D5-4449-ADEF-2F1D48536108}" destId="{1C0AA3C2-233B-45AE-B65F-8A06BA2DC690}" srcOrd="2" destOrd="0" presId="urn:microsoft.com/office/officeart/2005/8/layout/hList7"/>
    <dgm:cxn modelId="{EED8DACA-8DC6-4778-8834-C8FFFAA58AF0}" type="presParOf" srcId="{323EF18B-83D5-4449-ADEF-2F1D48536108}" destId="{1F8FEED8-45E4-4262-BD89-8B930F752709}" srcOrd="3" destOrd="0" presId="urn:microsoft.com/office/officeart/2005/8/layout/hList7"/>
    <dgm:cxn modelId="{133B3B04-8EC5-4BA2-B432-DE3B758F9D39}" type="presParOf" srcId="{725C54F1-1B56-453C-B3FD-F0FD5C141A17}" destId="{53F366E2-2C88-451F-9D4F-9079FBA089EA}" srcOrd="1" destOrd="0" presId="urn:microsoft.com/office/officeart/2005/8/layout/hList7"/>
    <dgm:cxn modelId="{0DBD347E-C012-4475-ADF0-255FA5CC0B79}" type="presParOf" srcId="{725C54F1-1B56-453C-B3FD-F0FD5C141A17}" destId="{6AA49870-C04B-4E31-BCCD-925473B10964}" srcOrd="2" destOrd="0" presId="urn:microsoft.com/office/officeart/2005/8/layout/hList7"/>
    <dgm:cxn modelId="{D805699C-9D4A-4FB6-8048-F7507731D669}" type="presParOf" srcId="{6AA49870-C04B-4E31-BCCD-925473B10964}" destId="{08DAC4AE-1CFC-429C-A788-58895FF0EBC9}" srcOrd="0" destOrd="0" presId="urn:microsoft.com/office/officeart/2005/8/layout/hList7"/>
    <dgm:cxn modelId="{2E94BD2D-1086-4F28-96EE-078A26BC4A82}" type="presParOf" srcId="{6AA49870-C04B-4E31-BCCD-925473B10964}" destId="{2CF6EB12-7A2F-4F84-91D5-3618AA0E170F}" srcOrd="1" destOrd="0" presId="urn:microsoft.com/office/officeart/2005/8/layout/hList7"/>
    <dgm:cxn modelId="{71AF17D0-6104-4F45-91A4-3ED57A76004C}" type="presParOf" srcId="{6AA49870-C04B-4E31-BCCD-925473B10964}" destId="{D08FFAD5-6EC8-44A2-BC22-B4C9B0A19343}" srcOrd="2" destOrd="0" presId="urn:microsoft.com/office/officeart/2005/8/layout/hList7"/>
    <dgm:cxn modelId="{5514F0D3-DF0D-4CBD-9BF1-6BC4C6A7950F}" type="presParOf" srcId="{6AA49870-C04B-4E31-BCCD-925473B10964}" destId="{9C566E59-85B9-41F4-8B5B-B131362C3A6C}" srcOrd="3" destOrd="0" presId="urn:microsoft.com/office/officeart/2005/8/layout/hList7"/>
    <dgm:cxn modelId="{82423521-E8A8-4DF1-B8ED-0BB474F24F8A}" type="presParOf" srcId="{725C54F1-1B56-453C-B3FD-F0FD5C141A17}" destId="{9363960F-B6AE-48F5-B78E-7B998AB3E0CD}" srcOrd="3" destOrd="0" presId="urn:microsoft.com/office/officeart/2005/8/layout/hList7"/>
    <dgm:cxn modelId="{CBAB578E-71C2-44D0-A374-01A6710F538F}" type="presParOf" srcId="{725C54F1-1B56-453C-B3FD-F0FD5C141A17}" destId="{01A43111-C97C-4713-8151-B33BC1C6E408}" srcOrd="4" destOrd="0" presId="urn:microsoft.com/office/officeart/2005/8/layout/hList7"/>
    <dgm:cxn modelId="{1F3AA1F0-AE5E-4800-83BC-F28C9E949583}" type="presParOf" srcId="{01A43111-C97C-4713-8151-B33BC1C6E408}" destId="{39DFC3FB-B6FC-41D0-A42A-A644C6C62979}" srcOrd="0" destOrd="0" presId="urn:microsoft.com/office/officeart/2005/8/layout/hList7"/>
    <dgm:cxn modelId="{E690079A-4A1F-4AFD-817B-51D73F3CC58E}" type="presParOf" srcId="{01A43111-C97C-4713-8151-B33BC1C6E408}" destId="{8C322267-B2CD-46CE-A19D-2A4667BF96FB}" srcOrd="1" destOrd="0" presId="urn:microsoft.com/office/officeart/2005/8/layout/hList7"/>
    <dgm:cxn modelId="{93657064-EE5E-469B-8092-405CEE425B0A}" type="presParOf" srcId="{01A43111-C97C-4713-8151-B33BC1C6E408}" destId="{D1B70421-12CC-4191-9C41-3B410A8467EB}" srcOrd="2" destOrd="0" presId="urn:microsoft.com/office/officeart/2005/8/layout/hList7"/>
    <dgm:cxn modelId="{E4EB5235-5303-498B-A2FE-A9E6146F8F58}" type="presParOf" srcId="{01A43111-C97C-4713-8151-B33BC1C6E408}" destId="{9E2517AC-6247-4030-9396-9770EA1014F9}" srcOrd="3" destOrd="0" presId="urn:microsoft.com/office/officeart/2005/8/layout/hList7"/>
    <dgm:cxn modelId="{4DFDEEDA-DF2B-494B-BB4D-2CB94685FC27}" type="presParOf" srcId="{725C54F1-1B56-453C-B3FD-F0FD5C141A17}" destId="{BF013C15-1485-44F2-ACEE-548302AB21BC}" srcOrd="5" destOrd="0" presId="urn:microsoft.com/office/officeart/2005/8/layout/hList7"/>
    <dgm:cxn modelId="{F384993D-585E-4771-8BB4-48B8D742DE56}" type="presParOf" srcId="{725C54F1-1B56-453C-B3FD-F0FD5C141A17}" destId="{16C22AEA-D786-4719-8B7D-560ACD5A8DFD}" srcOrd="6" destOrd="0" presId="urn:microsoft.com/office/officeart/2005/8/layout/hList7"/>
    <dgm:cxn modelId="{71750247-0D23-4722-BAE8-CF943E7DA413}" type="presParOf" srcId="{16C22AEA-D786-4719-8B7D-560ACD5A8DFD}" destId="{01651BFD-4841-4D58-9AE6-6D409387F520}" srcOrd="0" destOrd="0" presId="urn:microsoft.com/office/officeart/2005/8/layout/hList7"/>
    <dgm:cxn modelId="{B404699F-6866-4ACC-BB65-59C5E0F06983}" type="presParOf" srcId="{16C22AEA-D786-4719-8B7D-560ACD5A8DFD}" destId="{2F3F22CF-7B5E-4DCD-8862-F8585EA506C4}" srcOrd="1" destOrd="0" presId="urn:microsoft.com/office/officeart/2005/8/layout/hList7"/>
    <dgm:cxn modelId="{E314B944-AB30-476B-AE7D-318BB56CC9B1}" type="presParOf" srcId="{16C22AEA-D786-4719-8B7D-560ACD5A8DFD}" destId="{D509E379-A50D-4F77-BBB3-108C6511B3F1}" srcOrd="2" destOrd="0" presId="urn:microsoft.com/office/officeart/2005/8/layout/hList7"/>
    <dgm:cxn modelId="{2D05EA0A-DEB3-4400-8645-B680FCAB53A4}" type="presParOf" srcId="{16C22AEA-D786-4719-8B7D-560ACD5A8DFD}" destId="{E1A2A673-F666-44CD-AC27-7975DA6784E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30370-E72B-4123-BFDC-C4D1F469BD7D}">
      <dsp:nvSpPr>
        <dsp:cNvPr id="0" name=""/>
        <dsp:cNvSpPr/>
      </dsp:nvSpPr>
      <dsp:spPr>
        <a:xfrm>
          <a:off x="2842" y="0"/>
          <a:ext cx="2979539" cy="6858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Unit 3                </a:t>
          </a:r>
          <a:r>
            <a:rPr lang="en-US" sz="2400" kern="1200" dirty="0">
              <a:latin typeface="Calibri Light" panose="020F0302020204030204"/>
            </a:rPr>
            <a:t>Design Authority Turnover</a:t>
          </a:r>
          <a:r>
            <a:rPr lang="en-US" sz="2400" kern="1200" dirty="0"/>
            <a:t>:</a:t>
          </a:r>
          <a:r>
            <a:rPr lang="en-US" sz="2400" kern="1200" dirty="0">
              <a:latin typeface="Calibri Light" panose="020F0302020204030204"/>
            </a:rPr>
            <a:t>                    October</a:t>
          </a:r>
          <a:r>
            <a:rPr lang="en-US" sz="2400" kern="1200" dirty="0"/>
            <a:t> 13, 2022</a:t>
          </a:r>
          <a:endParaRPr lang="en-US" sz="2400" kern="1200" dirty="0">
            <a:latin typeface="Arial"/>
            <a:cs typeface="Arial"/>
          </a:endParaRPr>
        </a:p>
      </dsp:txBody>
      <dsp:txXfrm>
        <a:off x="2842" y="2743200"/>
        <a:ext cx="2979539" cy="2743200"/>
      </dsp:txXfrm>
    </dsp:sp>
    <dsp:sp modelId="{1F8FEED8-45E4-4262-BD89-8B930F752709}">
      <dsp:nvSpPr>
        <dsp:cNvPr id="0" name=""/>
        <dsp:cNvSpPr/>
      </dsp:nvSpPr>
      <dsp:spPr>
        <a:xfrm>
          <a:off x="350755" y="411480"/>
          <a:ext cx="2283714" cy="22837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DAC4AE-1CFC-429C-A788-58895FF0EBC9}">
      <dsp:nvSpPr>
        <dsp:cNvPr id="0" name=""/>
        <dsp:cNvSpPr/>
      </dsp:nvSpPr>
      <dsp:spPr>
        <a:xfrm>
          <a:off x="3071767" y="0"/>
          <a:ext cx="2979539" cy="6858000"/>
        </a:xfrm>
        <a:prstGeom prst="roundRect">
          <a:avLst>
            <a:gd name="adj" fmla="val 10000"/>
          </a:avLst>
        </a:prstGeom>
        <a:solidFill>
          <a:schemeClr val="accent2">
            <a:hueOff val="-428970"/>
            <a:satOff val="0"/>
            <a:lumOff val="-2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Unit 4                </a:t>
          </a:r>
          <a:r>
            <a:rPr lang="en-US" sz="2400" kern="1200" dirty="0">
              <a:latin typeface="Calibri Light" panose="020F0302020204030204"/>
            </a:rPr>
            <a:t>Design Authority Turnover</a:t>
          </a:r>
          <a:r>
            <a:rPr lang="en-US" sz="2400" kern="1200" dirty="0"/>
            <a:t>:</a:t>
          </a:r>
          <a:r>
            <a:rPr lang="en-US" sz="2400" kern="1200" dirty="0">
              <a:latin typeface="Calibri Light" panose="020F0302020204030204"/>
            </a:rPr>
            <a:t>                    July</a:t>
          </a:r>
          <a:r>
            <a:rPr lang="en-US" sz="2400" kern="1200" dirty="0"/>
            <a:t> 11, 2023</a:t>
          </a:r>
          <a:endParaRPr lang="en-US" sz="2400" kern="1200" dirty="0">
            <a:latin typeface="Arial"/>
            <a:cs typeface="Arial"/>
          </a:endParaRPr>
        </a:p>
      </dsp:txBody>
      <dsp:txXfrm>
        <a:off x="3071767" y="2743200"/>
        <a:ext cx="2979539" cy="2743200"/>
      </dsp:txXfrm>
    </dsp:sp>
    <dsp:sp modelId="{9C566E59-85B9-41F4-8B5B-B131362C3A6C}">
      <dsp:nvSpPr>
        <dsp:cNvPr id="0" name=""/>
        <dsp:cNvSpPr/>
      </dsp:nvSpPr>
      <dsp:spPr>
        <a:xfrm>
          <a:off x="3419680" y="411480"/>
          <a:ext cx="2283714" cy="2283714"/>
        </a:xfrm>
        <a:prstGeom prst="ellipse">
          <a:avLst/>
        </a:prstGeom>
        <a:blipFill dpi="0" rotWithShape="1">
          <a:blip xmlns:r="http://schemas.openxmlformats.org/officeDocument/2006/relationships" r:embed="rId2"/>
          <a:srcRect/>
          <a:stretch>
            <a:fillRect l="-3771" t="400" r="-62229" b="-4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DFC3FB-B6FC-41D0-A42A-A644C6C62979}">
      <dsp:nvSpPr>
        <dsp:cNvPr id="0" name=""/>
        <dsp:cNvSpPr/>
      </dsp:nvSpPr>
      <dsp:spPr>
        <a:xfrm>
          <a:off x="6140693" y="0"/>
          <a:ext cx="2979539" cy="6858000"/>
        </a:xfrm>
        <a:prstGeom prst="roundRect">
          <a:avLst>
            <a:gd name="adj" fmla="val 10000"/>
          </a:avLst>
        </a:prstGeom>
        <a:solidFill>
          <a:schemeClr val="accent2">
            <a:hueOff val="-857939"/>
            <a:satOff val="0"/>
            <a:lumOff val="-5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Unit 3       Commercial Operation Declaration:            July 31, 2023</a:t>
          </a:r>
          <a:endParaRPr lang="en-US" sz="2400" kern="1200" dirty="0">
            <a:latin typeface="Arial"/>
            <a:cs typeface="Arial"/>
          </a:endParaRPr>
        </a:p>
      </dsp:txBody>
      <dsp:txXfrm>
        <a:off x="6140693" y="2743200"/>
        <a:ext cx="2979539" cy="2743200"/>
      </dsp:txXfrm>
    </dsp:sp>
    <dsp:sp modelId="{9E2517AC-6247-4030-9396-9770EA1014F9}">
      <dsp:nvSpPr>
        <dsp:cNvPr id="0" name=""/>
        <dsp:cNvSpPr/>
      </dsp:nvSpPr>
      <dsp:spPr>
        <a:xfrm>
          <a:off x="6488605" y="411480"/>
          <a:ext cx="2283714" cy="22837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51BFD-4841-4D58-9AE6-6D409387F520}">
      <dsp:nvSpPr>
        <dsp:cNvPr id="0" name=""/>
        <dsp:cNvSpPr/>
      </dsp:nvSpPr>
      <dsp:spPr>
        <a:xfrm>
          <a:off x="9209618" y="0"/>
          <a:ext cx="2979539" cy="6858000"/>
        </a:xfrm>
        <a:prstGeom prst="roundRect">
          <a:avLst>
            <a:gd name="adj" fmla="val 10000"/>
          </a:avLst>
        </a:prstGeom>
        <a:solidFill>
          <a:schemeClr val="accent2">
            <a:hueOff val="-1286909"/>
            <a:satOff val="0"/>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Unit 4       Commercial Operation Declaration:             April 29, 2024</a:t>
          </a:r>
          <a:endParaRPr lang="en-US" sz="2400" kern="1200" dirty="0">
            <a:latin typeface="Arial"/>
            <a:cs typeface="Arial"/>
          </a:endParaRPr>
        </a:p>
      </dsp:txBody>
      <dsp:txXfrm>
        <a:off x="9209618" y="2743200"/>
        <a:ext cx="2979539" cy="2743200"/>
      </dsp:txXfrm>
    </dsp:sp>
    <dsp:sp modelId="{E1A2A673-F666-44CD-AC27-7975DA6784E9}">
      <dsp:nvSpPr>
        <dsp:cNvPr id="0" name=""/>
        <dsp:cNvSpPr/>
      </dsp:nvSpPr>
      <dsp:spPr>
        <a:xfrm>
          <a:off x="9557530" y="411480"/>
          <a:ext cx="2283714" cy="2283714"/>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3815" t="-801" r="-24185" b="80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AA7F5-0FAE-4E72-B876-962B2E935252}">
      <dsp:nvSpPr>
        <dsp:cNvPr id="0" name=""/>
        <dsp:cNvSpPr/>
      </dsp:nvSpPr>
      <dsp:spPr>
        <a:xfrm>
          <a:off x="487679" y="5486400"/>
          <a:ext cx="11216640" cy="102870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7" tIns="46588" rIns="93177" bIns="46588" rtlCol="0"/>
          <a:lstStyle>
            <a:lvl1pPr algn="r">
              <a:defRPr sz="1200"/>
            </a:lvl1pPr>
          </a:lstStyle>
          <a:p>
            <a:fld id="{6887D5B5-AAF5-E049-BD61-44DED065CBA7}" type="datetimeFigureOut">
              <a:rPr lang="en-US" smtClean="0"/>
              <a:t>7/18/2024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7" tIns="46588" rIns="93177" bIns="46588" rtlCol="0" anchor="b"/>
          <a:lstStyle>
            <a:lvl1pPr algn="r">
              <a:defRPr sz="1200"/>
            </a:lvl1pPr>
          </a:lstStyle>
          <a:p>
            <a:fld id="{1808971C-7EE0-E143-B159-75D63E834C71}" type="slidenum">
              <a:rPr lang="en-US" smtClean="0"/>
              <a:t>‹#›</a:t>
            </a:fld>
            <a:endParaRPr lang="en-US"/>
          </a:p>
        </p:txBody>
      </p:sp>
    </p:spTree>
    <p:extLst>
      <p:ext uri="{BB962C8B-B14F-4D97-AF65-F5344CB8AC3E}">
        <p14:creationId xmlns:p14="http://schemas.microsoft.com/office/powerpoint/2010/main" val="3248326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9CB72DD2-5626-FE4F-963F-0C859DE4DB4B}" type="datetimeFigureOut">
              <a:rPr lang="en-US" smtClean="0"/>
              <a:t>7/18/2024</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B744EA62-7888-EF4F-AC85-D3E560BB19FB}" type="slidenum">
              <a:rPr lang="en-US" smtClean="0"/>
              <a:t>‹#›</a:t>
            </a:fld>
            <a:endParaRPr lang="en-US"/>
          </a:p>
        </p:txBody>
      </p:sp>
    </p:spTree>
    <p:extLst>
      <p:ext uri="{BB962C8B-B14F-4D97-AF65-F5344CB8AC3E}">
        <p14:creationId xmlns:p14="http://schemas.microsoft.com/office/powerpoint/2010/main" val="4000088191"/>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4EA62-7888-EF4F-AC85-D3E560BB19FB}" type="slidenum">
              <a:rPr lang="en-US" smtClean="0"/>
              <a:t>2</a:t>
            </a:fld>
            <a:endParaRPr lang="en-US"/>
          </a:p>
        </p:txBody>
      </p:sp>
    </p:spTree>
    <p:extLst>
      <p:ext uri="{BB962C8B-B14F-4D97-AF65-F5344CB8AC3E}">
        <p14:creationId xmlns:p14="http://schemas.microsoft.com/office/powerpoint/2010/main" val="3560387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a:xfrm>
            <a:off x="640080" y="2831097"/>
            <a:ext cx="8221116" cy="1752599"/>
          </a:xfrm>
          <a:prstGeom prst="rect">
            <a:avLst/>
          </a:prstGeom>
        </p:spPr>
        <p:txBody>
          <a:bodyPr/>
          <a:lstStyle>
            <a:lvl1pPr marL="0" indent="0" algn="l">
              <a:buNone/>
              <a:defRPr sz="2000" b="1" i="0" baseline="0">
                <a:solidFill>
                  <a:srgbClr val="003A5D"/>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 date</a:t>
            </a:r>
          </a:p>
        </p:txBody>
      </p:sp>
      <p:sp>
        <p:nvSpPr>
          <p:cNvPr id="14" name="Title 1"/>
          <p:cNvSpPr>
            <a:spLocks noGrp="1"/>
          </p:cNvSpPr>
          <p:nvPr userDrawn="1">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tx1"/>
                </a:solidFill>
                <a:latin typeface="Calibri Light" panose="020F0302020204030204" pitchFamily="34" charset="0"/>
              </a:defRPr>
            </a:lvl1pPr>
          </a:lstStyle>
          <a:p>
            <a:br>
              <a:rPr lang="en-US"/>
            </a:br>
            <a:r>
              <a:rPr lang="en-US"/>
              <a:t>Click to edit title</a:t>
            </a:r>
          </a:p>
        </p:txBody>
      </p:sp>
      <p:pic>
        <p:nvPicPr>
          <p:cNvPr id="11" name="Picture 10">
            <a:extLst>
              <a:ext uri="{FF2B5EF4-FFF2-40B4-BE49-F238E27FC236}">
                <a16:creationId xmlns:a16="http://schemas.microsoft.com/office/drawing/2014/main" id="{6EA29BA4-F603-124A-9026-B561E80827CB}"/>
              </a:ext>
            </a:extLst>
          </p:cNvPr>
          <p:cNvPicPr>
            <a:picLocks noChangeAspect="1"/>
          </p:cNvPicPr>
          <p:nvPr userDrawn="1"/>
        </p:nvPicPr>
        <p:blipFill>
          <a:blip r:embed="rId3"/>
          <a:stretch>
            <a:fillRect/>
          </a:stretch>
        </p:blipFill>
        <p:spPr>
          <a:xfrm>
            <a:off x="726452" y="5870270"/>
            <a:ext cx="3200400" cy="457200"/>
          </a:xfrm>
          <a:prstGeom prst="rect">
            <a:avLst/>
          </a:prstGeom>
        </p:spPr>
      </p:pic>
      <p:sp>
        <p:nvSpPr>
          <p:cNvPr id="7" name="TextBox 6">
            <a:extLst>
              <a:ext uri="{FF2B5EF4-FFF2-40B4-BE49-F238E27FC236}">
                <a16:creationId xmlns:a16="http://schemas.microsoft.com/office/drawing/2014/main" id="{901A0720-3F09-454F-B5DD-3A273653AF6A}"/>
              </a:ext>
            </a:extLst>
          </p:cNvPr>
          <p:cNvSpPr txBox="1"/>
          <p:nvPr userDrawn="1"/>
        </p:nvSpPr>
        <p:spPr>
          <a:xfrm>
            <a:off x="11548872" y="6532487"/>
            <a:ext cx="417208" cy="287259"/>
          </a:xfrm>
          <a:prstGeom prst="rect">
            <a:avLst/>
          </a:prstGeom>
          <a:noFill/>
        </p:spPr>
        <p:txBody>
          <a:bodyPr wrap="square" lIns="0" rIns="0" rtlCol="0">
            <a:noAutofit/>
          </a:bodyPr>
          <a:lstStyle/>
          <a:p>
            <a:pPr algn="r"/>
            <a:endParaRPr lang="en-US" sz="1000">
              <a:solidFill>
                <a:schemeClr val="tx1"/>
              </a:solidFill>
              <a:latin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DE3E6C40-63A2-3047-B6BF-D83ABF6DDD9F}"/>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Tree>
    <p:extLst>
      <p:ext uri="{BB962C8B-B14F-4D97-AF65-F5344CB8AC3E}">
        <p14:creationId xmlns:p14="http://schemas.microsoft.com/office/powerpoint/2010/main" val="824201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48985" y="1280160"/>
            <a:ext cx="5394960" cy="5120640"/>
          </a:xfrm>
          <a:prstGeom prst="rect">
            <a:avLst/>
          </a:prstGeom>
        </p:spPr>
        <p:txBody>
          <a:bodyPr/>
          <a:lstStyle>
            <a:lvl1pPr>
              <a:defRPr sz="2400">
                <a:solidFill>
                  <a:schemeClr val="tx1"/>
                </a:solidFill>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2B86FF44-9761-F74C-AECD-716DDEE3B7A9}"/>
              </a:ext>
            </a:extLst>
          </p:cNvPr>
          <p:cNvSpPr>
            <a:spLocks noGrp="1"/>
          </p:cNvSpPr>
          <p:nvPr>
            <p:ph sz="half" idx="10"/>
          </p:nvPr>
        </p:nvSpPr>
        <p:spPr>
          <a:xfrm>
            <a:off x="457200" y="1280160"/>
            <a:ext cx="5394960" cy="5120640"/>
          </a:xfrm>
          <a:prstGeom prst="rect">
            <a:avLst/>
          </a:prstGeom>
        </p:spPr>
        <p:txBody>
          <a:bodyPr/>
          <a:lstStyle>
            <a:lvl1pPr>
              <a:defRPr sz="2400" baseline="0">
                <a:solidFill>
                  <a:schemeClr val="tx1"/>
                </a:solidFill>
                <a:latin typeface="Calibri" panose="020F0502020204030204" pitchFamily="34" charset="0"/>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AE06530C-4C55-8A48-AFD0-321ED623C79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tx1"/>
                </a:solidFill>
                <a:latin typeface="Calibri" panose="020F0502020204030204" pitchFamily="34" charset="0"/>
                <a:cs typeface="Calibri" panose="020F0502020204030204" pitchFamily="34" charset="0"/>
              </a:rPr>
              <a:pPr algn="r"/>
              <a:t>‹#›</a:t>
            </a:fld>
            <a:endParaRPr lang="en-US" sz="1000">
              <a:solidFill>
                <a:schemeClr val="tx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08F2DB85-614F-0749-A339-37E81ABABDEB}"/>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
        <p:nvSpPr>
          <p:cNvPr id="2" name="Title 1">
            <a:extLst>
              <a:ext uri="{FF2B5EF4-FFF2-40B4-BE49-F238E27FC236}">
                <a16:creationId xmlns:a16="http://schemas.microsoft.com/office/drawing/2014/main" id="{023606E0-A2D9-4D49-BBC9-9D325CBED521}"/>
              </a:ext>
            </a:extLst>
          </p:cNvPr>
          <p:cNvSpPr>
            <a:spLocks noGrp="1"/>
          </p:cNvSpPr>
          <p:nvPr>
            <p:ph type="title" hasCustomPrompt="1"/>
          </p:nvPr>
        </p:nvSpPr>
        <p:spPr>
          <a:xfrm>
            <a:off x="440436" y="146304"/>
            <a:ext cx="11311128" cy="604865"/>
          </a:xfrm>
          <a:prstGeom prst="rect">
            <a:avLst/>
          </a:prstGeom>
        </p:spPr>
        <p:txBody>
          <a:bodyPr anchor="ctr" anchorCtr="0"/>
          <a:lstStyle>
            <a:lvl1pPr algn="ctr">
              <a:defRPr baseline="0">
                <a:solidFill>
                  <a:schemeClr val="tx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val="76750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ack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34EBE-1AD6-014A-9321-392394FBB8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95" y="1638812"/>
            <a:ext cx="2910611" cy="2910611"/>
          </a:xfrm>
          <a:prstGeom prst="rect">
            <a:avLst/>
          </a:prstGeom>
        </p:spPr>
      </p:pic>
    </p:spTree>
    <p:extLst>
      <p:ext uri="{BB962C8B-B14F-4D97-AF65-F5344CB8AC3E}">
        <p14:creationId xmlns:p14="http://schemas.microsoft.com/office/powerpoint/2010/main" val="421552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5D46C-424F-40A4-BCF7-5AC3A4192908}" type="slidenum">
              <a:rPr lang="en-US" smtClean="0"/>
              <a:t>‹#›</a:t>
            </a:fld>
            <a:endParaRPr lang="en-US"/>
          </a:p>
        </p:txBody>
      </p:sp>
    </p:spTree>
    <p:extLst>
      <p:ext uri="{BB962C8B-B14F-4D97-AF65-F5344CB8AC3E}">
        <p14:creationId xmlns:p14="http://schemas.microsoft.com/office/powerpoint/2010/main" val="371436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2C068-27DA-B440-8E6A-0F16BADC3F94}"/>
              </a:ext>
            </a:extLst>
          </p:cNvPr>
          <p:cNvPicPr>
            <a:picLocks noChangeAspect="1"/>
          </p:cNvPicPr>
          <p:nvPr userDrawn="1"/>
        </p:nvPicPr>
        <p:blipFill>
          <a:blip r:embed="rId2"/>
          <a:stretch>
            <a:fillRect/>
          </a:stretch>
        </p:blipFill>
        <p:spPr>
          <a:xfrm>
            <a:off x="0" y="0"/>
            <a:ext cx="12192000" cy="914400"/>
          </a:xfrm>
          <a:prstGeom prst="rect">
            <a:avLst/>
          </a:prstGeom>
        </p:spPr>
      </p:pic>
      <p:sp>
        <p:nvSpPr>
          <p:cNvPr id="12" name="TextBox 11">
            <a:extLst>
              <a:ext uri="{FF2B5EF4-FFF2-40B4-BE49-F238E27FC236}">
                <a16:creationId xmlns:a16="http://schemas.microsoft.com/office/drawing/2014/main" id="{327CC78E-CAEF-4843-8DF2-5790AC5676B0}"/>
              </a:ext>
            </a:extLst>
          </p:cNvPr>
          <p:cNvSpPr txBox="1"/>
          <p:nvPr userDrawn="1"/>
        </p:nvSpPr>
        <p:spPr>
          <a:xfrm>
            <a:off x="11550365" y="6528817"/>
            <a:ext cx="417209" cy="287259"/>
          </a:xfrm>
          <a:prstGeom prst="rect">
            <a:avLst/>
          </a:prstGeom>
          <a:noFill/>
        </p:spPr>
        <p:txBody>
          <a:bodyPr wrap="square" lIns="0" rIns="0" rtlCol="0" anchor="ctr" anchorCtr="0">
            <a:noAutofit/>
          </a:bodyPr>
          <a:lstStyle/>
          <a:p>
            <a:pPr algn="r"/>
            <a:fld id="{E69191C5-0CDC-DB4B-ACAB-57E8E7ED39E6}" type="slidenum">
              <a:rPr lang="en-US" sz="800" baseline="0" smtClean="0">
                <a:solidFill>
                  <a:schemeClr val="tx1"/>
                </a:solidFill>
              </a:rPr>
              <a:pPr algn="r"/>
              <a:t>‹#›</a:t>
            </a:fld>
            <a:endParaRPr lang="en-US" sz="800" baseline="0">
              <a:solidFill>
                <a:schemeClr val="tx1"/>
              </a:solidFill>
            </a:endParaRPr>
          </a:p>
        </p:txBody>
      </p:sp>
      <p:sp>
        <p:nvSpPr>
          <p:cNvPr id="7" name="TextBox 6"/>
          <p:cNvSpPr txBox="1"/>
          <p:nvPr userDrawn="1"/>
        </p:nvSpPr>
        <p:spPr>
          <a:xfrm>
            <a:off x="11704321" y="6528817"/>
            <a:ext cx="417209" cy="287259"/>
          </a:xfrm>
          <a:prstGeom prst="rect">
            <a:avLst/>
          </a:prstGeom>
          <a:noFill/>
        </p:spPr>
        <p:txBody>
          <a:bodyPr wrap="square" lIns="91440" rIns="91440" rtlCol="0" anchor="ctr" anchorCtr="0">
            <a:noAutofit/>
          </a:bodyPr>
          <a:lstStyle/>
          <a:p>
            <a:pPr algn="r"/>
            <a:endParaRPr lang="en-US" sz="800" baseline="0">
              <a:solidFill>
                <a:schemeClr val="tx1"/>
              </a:solidFill>
            </a:endParaRPr>
          </a:p>
        </p:txBody>
      </p:sp>
      <p:sp>
        <p:nvSpPr>
          <p:cNvPr id="10" name="Title Placeholder 1">
            <a:extLst>
              <a:ext uri="{FF2B5EF4-FFF2-40B4-BE49-F238E27FC236}">
                <a16:creationId xmlns:a16="http://schemas.microsoft.com/office/drawing/2014/main" id="{EE742444-7262-8F49-B4C4-477A6643FBC0}"/>
              </a:ext>
            </a:extLst>
          </p:cNvPr>
          <p:cNvSpPr>
            <a:spLocks noGrp="1"/>
          </p:cNvSpPr>
          <p:nvPr>
            <p:ph type="title" hasCustomPrompt="1"/>
          </p:nvPr>
        </p:nvSpPr>
        <p:spPr>
          <a:xfrm>
            <a:off x="371469" y="146305"/>
            <a:ext cx="11450049" cy="604865"/>
          </a:xfrm>
          <a:prstGeom prst="rect">
            <a:avLst/>
          </a:prstGeom>
        </p:spPr>
        <p:txBody>
          <a:bodyPr vert="horz" lIns="0" tIns="0" rIns="0" bIns="0" rtlCol="0" anchor="ctr" anchorCtr="0">
            <a:noAutofit/>
          </a:bodyPr>
          <a:lstStyle>
            <a:lvl1pPr>
              <a:defRPr b="0" i="0" baseline="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9" name="Footer Placeholder 4">
            <a:extLst>
              <a:ext uri="{FF2B5EF4-FFF2-40B4-BE49-F238E27FC236}">
                <a16:creationId xmlns:a16="http://schemas.microsoft.com/office/drawing/2014/main" id="{D93DF5D0-4990-484A-BCDA-17365D8581B4}"/>
              </a:ext>
            </a:extLst>
          </p:cNvPr>
          <p:cNvSpPr>
            <a:spLocks noGrp="1"/>
          </p:cNvSpPr>
          <p:nvPr>
            <p:ph type="ftr" sz="quarter" idx="3"/>
          </p:nvPr>
        </p:nvSpPr>
        <p:spPr>
          <a:xfrm>
            <a:off x="487680" y="6528816"/>
            <a:ext cx="4114800" cy="287260"/>
          </a:xfrm>
          <a:prstGeom prst="rect">
            <a:avLst/>
          </a:prstGeom>
        </p:spPr>
        <p:txBody>
          <a:bodyPr vert="horz" lIns="91440" tIns="45720" rIns="91440" bIns="45720" rtlCol="0" anchor="ctr"/>
          <a:lstStyle>
            <a:lvl1pPr algn="l">
              <a:defRPr sz="800" baseline="0">
                <a:solidFill>
                  <a:schemeClr val="tx1"/>
                </a:solidFill>
              </a:defRPr>
            </a:lvl1pPr>
          </a:lstStyle>
          <a:p>
            <a:endParaRPr lang="en-US"/>
          </a:p>
        </p:txBody>
      </p:sp>
      <p:sp>
        <p:nvSpPr>
          <p:cNvPr id="8" name="Text Placeholder 2">
            <a:extLst>
              <a:ext uri="{FF2B5EF4-FFF2-40B4-BE49-F238E27FC236}">
                <a16:creationId xmlns:a16="http://schemas.microsoft.com/office/drawing/2014/main" id="{E97BA3D8-9A9B-4540-AC3C-9166040012C8}"/>
              </a:ext>
            </a:extLst>
          </p:cNvPr>
          <p:cNvSpPr>
            <a:spLocks noGrp="1"/>
          </p:cNvSpPr>
          <p:nvPr>
            <p:ph idx="1"/>
          </p:nvPr>
        </p:nvSpPr>
        <p:spPr>
          <a:xfrm>
            <a:off x="609600" y="1280160"/>
            <a:ext cx="10972800" cy="5120640"/>
          </a:xfrm>
          <a:prstGeom prst="rect">
            <a:avLst/>
          </a:prstGeom>
          <a:noFill/>
        </p:spPr>
        <p:txBody>
          <a:bodyPr vert="horz" lIns="0" tIns="0" rIns="0" bIns="0" rtlCol="0">
            <a:noAutofit/>
          </a:bodyPr>
          <a:lstStyle>
            <a:lvl1pPr marL="173736" indent="-173736">
              <a:buFont typeface="Arial" panose="020B0604020202020204" pitchFamily="34" charset="0"/>
              <a:buChar char="•"/>
              <a:defRPr sz="2400" baseline="0">
                <a:solidFill>
                  <a:srgbClr val="000000"/>
                </a:solidFill>
                <a:latin typeface="Calibri" panose="020F0502020204030204" pitchFamily="34" charset="0"/>
              </a:defRPr>
            </a:lvl1pPr>
            <a:lvl2pPr marL="466344" indent="-292608">
              <a:buFont typeface="System Font Regular"/>
              <a:buChar char="–"/>
              <a:defRPr sz="2000" baseline="0">
                <a:solidFill>
                  <a:schemeClr val="tx1"/>
                </a:solidFill>
                <a:latin typeface="Calibri Light" panose="020F0302020204030204" pitchFamily="34" charset="0"/>
              </a:defRPr>
            </a:lvl2pPr>
            <a:lvl3pPr marL="612648" indent="-146304">
              <a:buFont typeface="System Font Regular"/>
              <a:buChar char="»"/>
              <a:defRPr sz="1600" baseline="0">
                <a:solidFill>
                  <a:schemeClr val="tx1"/>
                </a:solidFill>
                <a:latin typeface="Calibri Light" panose="020F0302020204030204" pitchFamily="34" charset="0"/>
              </a:defRPr>
            </a:lvl3pPr>
            <a:lvl4pPr marL="768096" indent="-173736">
              <a:buFont typeface="Arial" panose="020B0604020202020204" pitchFamily="34" charset="0"/>
              <a:buChar char="•"/>
              <a:defRPr sz="1600" baseline="0">
                <a:solidFill>
                  <a:schemeClr val="tx1"/>
                </a:solidFill>
                <a:latin typeface="Calibri Light" panose="020F0302020204030204" pitchFamily="34" charset="0"/>
              </a:defRPr>
            </a:lvl4pPr>
            <a:lvl5pPr marL="923544" indent="-182880">
              <a:buFont typeface="Arial" panose="020B0604020202020204" pitchFamily="34" charset="0"/>
              <a:buChar char="•"/>
              <a:defRPr sz="1600"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64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1" i="0">
                <a:solidFill>
                  <a:srgbClr val="8D1C2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7/18/2024</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735">
              <a:lnSpc>
                <a:spcPct val="100000"/>
              </a:lnSpc>
              <a:spcBef>
                <a:spcPts val="50"/>
              </a:spcBef>
            </a:pPr>
            <a:fld id="{81D60167-4931-47E6-BA6A-407CBD079E47}" type="slidenum">
              <a:rPr spc="-25" dirty="0"/>
              <a:t>‹#›</a:t>
            </a:fld>
            <a:endParaRPr spc="-25" dirty="0"/>
          </a:p>
        </p:txBody>
      </p:sp>
    </p:spTree>
    <p:extLst>
      <p:ext uri="{BB962C8B-B14F-4D97-AF65-F5344CB8AC3E}">
        <p14:creationId xmlns:p14="http://schemas.microsoft.com/office/powerpoint/2010/main" val="325469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 picture containing text, clipart&#10;&#10;Description automatically generated">
            <a:extLst>
              <a:ext uri="{FF2B5EF4-FFF2-40B4-BE49-F238E27FC236}">
                <a16:creationId xmlns:a16="http://schemas.microsoft.com/office/drawing/2014/main" id="{C1E8E7E0-DA5E-E34B-B4FC-600714EA1EC2}"/>
              </a:ext>
            </a:extLst>
          </p:cNvPr>
          <p:cNvPicPr>
            <a:picLocks noChangeAspect="1"/>
          </p:cNvPicPr>
          <p:nvPr userDrawn="1"/>
        </p:nvPicPr>
        <p:blipFill>
          <a:blip r:embed="rId3"/>
          <a:stretch>
            <a:fillRect/>
          </a:stretch>
        </p:blipFill>
        <p:spPr>
          <a:xfrm>
            <a:off x="726453" y="5870449"/>
            <a:ext cx="3200400" cy="451908"/>
          </a:xfrm>
          <a:prstGeom prst="rect">
            <a:avLst/>
          </a:prstGeom>
        </p:spPr>
      </p:pic>
      <p:sp>
        <p:nvSpPr>
          <p:cNvPr id="7" name="Subtitle 2">
            <a:extLst>
              <a:ext uri="{FF2B5EF4-FFF2-40B4-BE49-F238E27FC236}">
                <a16:creationId xmlns:a16="http://schemas.microsoft.com/office/drawing/2014/main" id="{04A4FD3C-718A-E548-BF6E-B4846844D02C}"/>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 date</a:t>
            </a:r>
          </a:p>
        </p:txBody>
      </p:sp>
      <p:sp>
        <p:nvSpPr>
          <p:cNvPr id="8" name="Title 1">
            <a:extLst>
              <a:ext uri="{FF2B5EF4-FFF2-40B4-BE49-F238E27FC236}">
                <a16:creationId xmlns:a16="http://schemas.microsoft.com/office/drawing/2014/main" id="{F2E19A15-D010-ED41-9A60-0CCC0F37FF96}"/>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a:t>Click to edit title</a:t>
            </a:r>
          </a:p>
        </p:txBody>
      </p:sp>
      <p:sp>
        <p:nvSpPr>
          <p:cNvPr id="9" name="TextBox 8">
            <a:extLst>
              <a:ext uri="{FF2B5EF4-FFF2-40B4-BE49-F238E27FC236}">
                <a16:creationId xmlns:a16="http://schemas.microsoft.com/office/drawing/2014/main" id="{87A44093-9E17-F745-83A3-3429FB4225BD}"/>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a:solidFill>
                <a:schemeClr val="bg1"/>
              </a:solidFill>
              <a:latin typeface="Calibri" panose="020F0502020204030204" pitchFamily="34" charset="0"/>
              <a:cs typeface="Calibri" panose="020F0502020204030204" pitchFamily="34" charset="0"/>
            </a:endParaRPr>
          </a:p>
        </p:txBody>
      </p:sp>
      <p:sp>
        <p:nvSpPr>
          <p:cNvPr id="10" name="Footer Placeholder 4">
            <a:extLst>
              <a:ext uri="{FF2B5EF4-FFF2-40B4-BE49-F238E27FC236}">
                <a16:creationId xmlns:a16="http://schemas.microsoft.com/office/drawing/2014/main" id="{C259BBC4-2375-A641-8F6C-7C64D31F932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Tree>
    <p:extLst>
      <p:ext uri="{BB962C8B-B14F-4D97-AF65-F5344CB8AC3E}">
        <p14:creationId xmlns:p14="http://schemas.microsoft.com/office/powerpoint/2010/main" val="4109944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42126E8-CB99-4F4F-B7F7-F54C44030D97}"/>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 date</a:t>
            </a:r>
          </a:p>
        </p:txBody>
      </p:sp>
      <p:sp>
        <p:nvSpPr>
          <p:cNvPr id="8" name="Title 1">
            <a:extLst>
              <a:ext uri="{FF2B5EF4-FFF2-40B4-BE49-F238E27FC236}">
                <a16:creationId xmlns:a16="http://schemas.microsoft.com/office/drawing/2014/main" id="{74247BE7-13BF-6941-BDEC-D920BBC46730}"/>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a:t>Click to edit title</a:t>
            </a:r>
          </a:p>
        </p:txBody>
      </p:sp>
      <p:sp>
        <p:nvSpPr>
          <p:cNvPr id="11" name="TextBox 10">
            <a:extLst>
              <a:ext uri="{FF2B5EF4-FFF2-40B4-BE49-F238E27FC236}">
                <a16:creationId xmlns:a16="http://schemas.microsoft.com/office/drawing/2014/main" id="{F518CC83-D7B6-8046-A0A5-B58F0CD5FCD5}"/>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229653C5-D8AD-FB43-8898-B67A2F74BCC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pic>
        <p:nvPicPr>
          <p:cNvPr id="4" name="Picture 3">
            <a:extLst>
              <a:ext uri="{FF2B5EF4-FFF2-40B4-BE49-F238E27FC236}">
                <a16:creationId xmlns:a16="http://schemas.microsoft.com/office/drawing/2014/main" id="{C0EF4313-47A7-8F42-9325-A205D71B77AF}"/>
              </a:ext>
            </a:extLst>
          </p:cNvPr>
          <p:cNvPicPr>
            <a:picLocks noChangeAspect="1"/>
          </p:cNvPicPr>
          <p:nvPr userDrawn="1"/>
        </p:nvPicPr>
        <p:blipFill>
          <a:blip r:embed="rId3"/>
          <a:stretch>
            <a:fillRect/>
          </a:stretch>
        </p:blipFill>
        <p:spPr>
          <a:xfrm>
            <a:off x="723900" y="5870448"/>
            <a:ext cx="3200400" cy="455442"/>
          </a:xfrm>
          <a:prstGeom prst="rect">
            <a:avLst/>
          </a:prstGeom>
        </p:spPr>
      </p:pic>
    </p:spTree>
    <p:extLst>
      <p:ext uri="{BB962C8B-B14F-4D97-AF65-F5344CB8AC3E}">
        <p14:creationId xmlns:p14="http://schemas.microsoft.com/office/powerpoint/2010/main" val="3546514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BEF6C5-F163-914F-998F-0161D504CFBD}"/>
              </a:ext>
            </a:extLst>
          </p:cNvPr>
          <p:cNvPicPr>
            <a:picLocks noChangeAspect="1"/>
          </p:cNvPicPr>
          <p:nvPr userDrawn="1"/>
        </p:nvPicPr>
        <p:blipFill>
          <a:blip r:embed="rId3"/>
          <a:stretch>
            <a:fillRect/>
          </a:stretch>
        </p:blipFill>
        <p:spPr>
          <a:xfrm>
            <a:off x="722376" y="5854954"/>
            <a:ext cx="455435" cy="393192"/>
          </a:xfrm>
          <a:prstGeom prst="rect">
            <a:avLst/>
          </a:prstGeom>
        </p:spPr>
      </p:pic>
      <p:sp>
        <p:nvSpPr>
          <p:cNvPr id="14" name="Title 1"/>
          <p:cNvSpPr>
            <a:spLocks noGrp="1"/>
          </p:cNvSpPr>
          <p:nvPr userDrawn="1">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a:t>Section divider</a:t>
            </a:r>
          </a:p>
        </p:txBody>
      </p:sp>
      <p:sp>
        <p:nvSpPr>
          <p:cNvPr id="13" name="TextBox 12">
            <a:extLst>
              <a:ext uri="{FF2B5EF4-FFF2-40B4-BE49-F238E27FC236}">
                <a16:creationId xmlns:a16="http://schemas.microsoft.com/office/drawing/2014/main" id="{82C13C7A-8626-7F46-8A3F-4A799D44951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
        <p:nvSpPr>
          <p:cNvPr id="16" name="Footer Placeholder 4">
            <a:extLst>
              <a:ext uri="{FF2B5EF4-FFF2-40B4-BE49-F238E27FC236}">
                <a16:creationId xmlns:a16="http://schemas.microsoft.com/office/drawing/2014/main" id="{FA50F535-46EF-E842-B218-98EAE9B10E0C}"/>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Tree>
    <p:extLst>
      <p:ext uri="{BB962C8B-B14F-4D97-AF65-F5344CB8AC3E}">
        <p14:creationId xmlns:p14="http://schemas.microsoft.com/office/powerpoint/2010/main" val="262148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518A9E1-7115-1046-A17E-6747D8716882}"/>
              </a:ext>
            </a:extLst>
          </p:cNvPr>
          <p:cNvPicPr>
            <a:picLocks noChangeAspect="1"/>
          </p:cNvPicPr>
          <p:nvPr userDrawn="1"/>
        </p:nvPicPr>
        <p:blipFill>
          <a:blip r:embed="rId3"/>
          <a:stretch>
            <a:fillRect/>
          </a:stretch>
        </p:blipFill>
        <p:spPr>
          <a:xfrm>
            <a:off x="720611" y="5854954"/>
            <a:ext cx="457200" cy="395654"/>
          </a:xfrm>
          <a:prstGeom prst="rect">
            <a:avLst/>
          </a:prstGeom>
        </p:spPr>
      </p:pic>
      <p:sp>
        <p:nvSpPr>
          <p:cNvPr id="8" name="Title 1">
            <a:extLst>
              <a:ext uri="{FF2B5EF4-FFF2-40B4-BE49-F238E27FC236}">
                <a16:creationId xmlns:a16="http://schemas.microsoft.com/office/drawing/2014/main" id="{66B4C28A-CF20-BA4A-9928-0AA097CFEA88}"/>
              </a:ext>
            </a:extLst>
          </p:cNvPr>
          <p:cNvSpPr>
            <a:spLocks noGrp="1"/>
          </p:cNvSpPr>
          <p:nvPr>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a:t>Section divider</a:t>
            </a:r>
          </a:p>
        </p:txBody>
      </p:sp>
      <p:sp>
        <p:nvSpPr>
          <p:cNvPr id="11" name="TextBox 10">
            <a:extLst>
              <a:ext uri="{FF2B5EF4-FFF2-40B4-BE49-F238E27FC236}">
                <a16:creationId xmlns:a16="http://schemas.microsoft.com/office/drawing/2014/main" id="{135B78EC-D59A-D14E-9611-A71D99F15A87}"/>
              </a:ext>
            </a:extLst>
          </p:cNvPr>
          <p:cNvSpPr txBox="1"/>
          <p:nvPr userDrawn="1"/>
        </p:nvSpPr>
        <p:spPr>
          <a:xfrm>
            <a:off x="11640312" y="6528816"/>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93671E97-BDC7-BF4C-AEAF-51265765FE18}"/>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Tree>
    <p:extLst>
      <p:ext uri="{BB962C8B-B14F-4D97-AF65-F5344CB8AC3E}">
        <p14:creationId xmlns:p14="http://schemas.microsoft.com/office/powerpoint/2010/main" val="52380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167A2C8-F19F-D34F-990C-6FD2A48FABA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
        <p:nvSpPr>
          <p:cNvPr id="10" name="Text Placeholder 2">
            <a:extLst>
              <a:ext uri="{FF2B5EF4-FFF2-40B4-BE49-F238E27FC236}">
                <a16:creationId xmlns:a16="http://schemas.microsoft.com/office/drawing/2014/main" id="{03C9F9C6-A3F2-B442-B75D-43A7D98B9EC0}"/>
              </a:ext>
            </a:extLst>
          </p:cNvPr>
          <p:cNvSpPr>
            <a:spLocks noGrp="1"/>
          </p:cNvSpPr>
          <p:nvPr>
            <p:ph idx="1"/>
          </p:nvPr>
        </p:nvSpPr>
        <p:spPr>
          <a:xfrm>
            <a:off x="457200" y="1280160"/>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6DB732CA-3B90-2A42-9EBC-48F0E677AF04}"/>
              </a:ext>
            </a:extLst>
          </p:cNvPr>
          <p:cNvSpPr>
            <a:spLocks noGrp="1"/>
          </p:cNvSpPr>
          <p:nvPr>
            <p:ph type="title" hasCustomPrompt="1"/>
          </p:nvPr>
        </p:nvSpPr>
        <p:spPr>
          <a:xfrm>
            <a:off x="440436"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a:t>Click to edit title </a:t>
            </a:r>
          </a:p>
        </p:txBody>
      </p:sp>
      <p:sp>
        <p:nvSpPr>
          <p:cNvPr id="5" name="Slide Number Placeholder 1">
            <a:extLst>
              <a:ext uri="{FF2B5EF4-FFF2-40B4-BE49-F238E27FC236}">
                <a16:creationId xmlns:a16="http://schemas.microsoft.com/office/drawing/2014/main" id="{2FB4E60D-6F40-124E-AEFC-6BD7E5D7B7E5}"/>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lgn="r"/>
              <a:t>‹#›</a:t>
            </a:fld>
            <a:endParaRPr lang="en-US"/>
          </a:p>
        </p:txBody>
      </p:sp>
    </p:spTree>
    <p:extLst>
      <p:ext uri="{BB962C8B-B14F-4D97-AF65-F5344CB8AC3E}">
        <p14:creationId xmlns:p14="http://schemas.microsoft.com/office/powerpoint/2010/main" val="180097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234B16-E452-2049-BDBB-93BDA1835A6A}"/>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3B22D9FE-1A9D-4777-A530-62F5F9B47571}"/>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0B2FDD4-900E-B142-BA12-079773E183CA}"/>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
        <p:nvSpPr>
          <p:cNvPr id="13" name="Footer Placeholder 4">
            <a:extLst>
              <a:ext uri="{FF2B5EF4-FFF2-40B4-BE49-F238E27FC236}">
                <a16:creationId xmlns:a16="http://schemas.microsoft.com/office/drawing/2014/main" id="{913057CA-CF22-494C-8A52-B066B60D136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
        <p:nvSpPr>
          <p:cNvPr id="14" name="Title Placeholder 1">
            <a:extLst>
              <a:ext uri="{FF2B5EF4-FFF2-40B4-BE49-F238E27FC236}">
                <a16:creationId xmlns:a16="http://schemas.microsoft.com/office/drawing/2014/main" id="{CA84513B-0BF8-FC40-A531-1E7E436F9558}"/>
              </a:ext>
            </a:extLst>
          </p:cNvPr>
          <p:cNvSpPr>
            <a:spLocks noGrp="1"/>
          </p:cNvSpPr>
          <p:nvPr>
            <p:ph type="title" hasCustomPrompt="1"/>
          </p:nvPr>
        </p:nvSpPr>
        <p:spPr>
          <a:xfrm>
            <a:off x="440434"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a:t>Click to edit title </a:t>
            </a:r>
          </a:p>
        </p:txBody>
      </p:sp>
    </p:spTree>
    <p:extLst>
      <p:ext uri="{BB962C8B-B14F-4D97-AF65-F5344CB8AC3E}">
        <p14:creationId xmlns:p14="http://schemas.microsoft.com/office/powerpoint/2010/main" val="263538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076C7-8DC5-D848-B3C9-3DE482072AEE}"/>
              </a:ext>
            </a:extLst>
          </p:cNvPr>
          <p:cNvPicPr>
            <a:picLocks noChangeAspect="1"/>
          </p:cNvPicPr>
          <p:nvPr userDrawn="1"/>
        </p:nvPicPr>
        <p:blipFill>
          <a:blip r:embed="rId2"/>
          <a:stretch>
            <a:fillRect/>
          </a:stretch>
        </p:blipFill>
        <p:spPr>
          <a:xfrm>
            <a:off x="0" y="0"/>
            <a:ext cx="12192000" cy="914400"/>
          </a:xfrm>
          <a:prstGeom prst="rect">
            <a:avLst/>
          </a:prstGeom>
        </p:spPr>
      </p:pic>
      <p:sp>
        <p:nvSpPr>
          <p:cNvPr id="14" name="Title Placeholder 1">
            <a:extLst>
              <a:ext uri="{FF2B5EF4-FFF2-40B4-BE49-F238E27FC236}">
                <a16:creationId xmlns:a16="http://schemas.microsoft.com/office/drawing/2014/main" id="{173D14FE-1EC1-7444-96A2-097B185D0BC3}"/>
              </a:ext>
            </a:extLst>
          </p:cNvPr>
          <p:cNvSpPr>
            <a:spLocks noGrp="1"/>
          </p:cNvSpPr>
          <p:nvPr>
            <p:ph type="title" hasCustomPrompt="1"/>
          </p:nvPr>
        </p:nvSpPr>
        <p:spPr>
          <a:xfrm>
            <a:off x="438151" y="146304"/>
            <a:ext cx="11315699" cy="604865"/>
          </a:xfrm>
          <a:prstGeom prst="rect">
            <a:avLst/>
          </a:prstGeom>
        </p:spPr>
        <p:txBody>
          <a:bodyPr vert="horz" lIns="0" tIns="0" rIns="0" bIns="0" rtlCol="0" anchor="ctr">
            <a:noAutofit/>
          </a:bodyPr>
          <a:lstStyle>
            <a:lvl1pPr algn="ctr">
              <a:defRPr baseline="0">
                <a:solidFill>
                  <a:schemeClr val="bg1"/>
                </a:solidFill>
                <a:latin typeface="Calibri" panose="020F0502020204030204" pitchFamily="34" charset="0"/>
              </a:defRPr>
            </a:lvl1pPr>
          </a:lstStyle>
          <a:p>
            <a:r>
              <a:rPr lang="en-US"/>
              <a:t>Click to edit title</a:t>
            </a:r>
          </a:p>
        </p:txBody>
      </p:sp>
      <p:sp>
        <p:nvSpPr>
          <p:cNvPr id="16" name="Text Placeholder 2">
            <a:extLst>
              <a:ext uri="{FF2B5EF4-FFF2-40B4-BE49-F238E27FC236}">
                <a16:creationId xmlns:a16="http://schemas.microsoft.com/office/drawing/2014/main" id="{F8356DB8-E15C-5E4A-87E7-DB0988E86208}"/>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4">
            <a:extLst>
              <a:ext uri="{FF2B5EF4-FFF2-40B4-BE49-F238E27FC236}">
                <a16:creationId xmlns:a16="http://schemas.microsoft.com/office/drawing/2014/main" id="{5D3C88D7-F345-0A47-AA40-A7C11EB2298A}"/>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solidFill>
                <a:schemeClr val="tx1"/>
              </a:solidFill>
            </a:endParaRPr>
          </a:p>
        </p:txBody>
      </p:sp>
      <p:sp>
        <p:nvSpPr>
          <p:cNvPr id="6" name="Slide Number Placeholder 1">
            <a:extLst>
              <a:ext uri="{FF2B5EF4-FFF2-40B4-BE49-F238E27FC236}">
                <a16:creationId xmlns:a16="http://schemas.microsoft.com/office/drawing/2014/main" id="{66A3D480-BE56-2146-A9B1-0D087C7661D8}"/>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lgn="r"/>
              <a:t>‹#›</a:t>
            </a:fld>
            <a:endParaRPr lang="en-US"/>
          </a:p>
        </p:txBody>
      </p:sp>
    </p:spTree>
    <p:extLst>
      <p:ext uri="{BB962C8B-B14F-4D97-AF65-F5344CB8AC3E}">
        <p14:creationId xmlns:p14="http://schemas.microsoft.com/office/powerpoint/2010/main" val="1996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CEF403-3361-4041-ABF3-7C3DD306EE00}"/>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84CECAFE-CD26-D948-A2DC-09313FD9E239}"/>
              </a:ext>
            </a:extLst>
          </p:cNvPr>
          <p:cNvSpPr>
            <a:spLocks noGrp="1"/>
          </p:cNvSpPr>
          <p:nvPr>
            <p:ph type="title" hasCustomPrompt="1"/>
          </p:nvPr>
        </p:nvSpPr>
        <p:spPr>
          <a:xfrm>
            <a:off x="457201" y="146304"/>
            <a:ext cx="11287124" cy="604865"/>
          </a:xfrm>
          <a:prstGeom prst="rect">
            <a:avLst/>
          </a:prstGeom>
        </p:spPr>
        <p:txBody>
          <a:bodyPr vert="horz" lIns="0" tIns="0" rIns="0" bIns="0" rtlCol="0" anchor="ctr">
            <a:noAutofit/>
          </a:bodyPr>
          <a:lstStyle>
            <a:lvl1pPr algn="ctr">
              <a:defRPr sz="3200" baseline="0">
                <a:solidFill>
                  <a:schemeClr val="tx1"/>
                </a:solidFill>
                <a:latin typeface="Calibri" panose="020F0502020204030204" pitchFamily="34" charset="0"/>
              </a:defRPr>
            </a:lvl1pPr>
          </a:lstStyle>
          <a:p>
            <a:r>
              <a:rPr lang="en-US"/>
              <a:t>Click to edit title</a:t>
            </a:r>
          </a:p>
        </p:txBody>
      </p:sp>
      <p:sp>
        <p:nvSpPr>
          <p:cNvPr id="8" name="Footer Placeholder 4">
            <a:extLst>
              <a:ext uri="{FF2B5EF4-FFF2-40B4-BE49-F238E27FC236}">
                <a16:creationId xmlns:a16="http://schemas.microsoft.com/office/drawing/2014/main" id="{F0CB4A54-C8AB-0C46-B0CE-62294C89BF29}"/>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a:solidFill>
                <a:schemeClr val="bg1"/>
              </a:solidFill>
            </a:endParaRPr>
          </a:p>
        </p:txBody>
      </p:sp>
      <p:sp>
        <p:nvSpPr>
          <p:cNvPr id="9" name="TextBox 8">
            <a:extLst>
              <a:ext uri="{FF2B5EF4-FFF2-40B4-BE49-F238E27FC236}">
                <a16:creationId xmlns:a16="http://schemas.microsoft.com/office/drawing/2014/main" id="{D499C817-0AD4-6F46-878E-977FCA434A78}"/>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52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00" r="100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F3F82-B91F-BE45-A455-EE81F9F48781}"/>
              </a:ext>
            </a:extLst>
          </p:cNvPr>
          <p:cNvPicPr>
            <a:picLocks noChangeAspect="1"/>
          </p:cNvPicPr>
          <p:nvPr userDrawn="1"/>
        </p:nvPicPr>
        <p:blipFill>
          <a:blip r:embed="rId17"/>
          <a:stretch>
            <a:fillRect/>
          </a:stretch>
        </p:blipFill>
        <p:spPr>
          <a:xfrm>
            <a:off x="0" y="0"/>
            <a:ext cx="12188952" cy="914171"/>
          </a:xfrm>
          <a:prstGeom prst="rect">
            <a:avLst/>
          </a:prstGeom>
        </p:spPr>
      </p:pic>
      <p:sp>
        <p:nvSpPr>
          <p:cNvPr id="11" name="Footer Placeholder 4">
            <a:extLst>
              <a:ext uri="{FF2B5EF4-FFF2-40B4-BE49-F238E27FC236}">
                <a16:creationId xmlns:a16="http://schemas.microsoft.com/office/drawing/2014/main" id="{3CCAA552-1C24-CD40-95BB-B50DECA3971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a:p>
        </p:txBody>
      </p:sp>
      <p:sp>
        <p:nvSpPr>
          <p:cNvPr id="2" name="Slide Number Placeholder 1">
            <a:extLst>
              <a:ext uri="{FF2B5EF4-FFF2-40B4-BE49-F238E27FC236}">
                <a16:creationId xmlns:a16="http://schemas.microsoft.com/office/drawing/2014/main" id="{C9CBF982-BE2A-0549-BE12-C196BD81F88A}"/>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lgn="r"/>
              <a:t>‹#›</a:t>
            </a:fld>
            <a:endParaRPr lang="en-US"/>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05" r:id="rId3"/>
    <p:sldLayoutId id="2147483706" r:id="rId4"/>
    <p:sldLayoutId id="2147483717" r:id="rId5"/>
    <p:sldLayoutId id="2147483672" r:id="rId6"/>
    <p:sldLayoutId id="2147483738" r:id="rId7"/>
    <p:sldLayoutId id="2147483739" r:id="rId8"/>
    <p:sldLayoutId id="2147483736" r:id="rId9"/>
    <p:sldLayoutId id="2147483699" r:id="rId10"/>
    <p:sldLayoutId id="2147483669" r:id="rId11"/>
    <p:sldLayoutId id="2147483786" r:id="rId12"/>
    <p:sldLayoutId id="2147483760" r:id="rId13"/>
    <p:sldLayoutId id="2147483787" r:id="rId14"/>
  </p:sldLayoutIdLst>
  <p:hf sldNum="0" hdr="0" dt="0"/>
  <p:txStyles>
    <p:titleStyle>
      <a:lvl1pPr algn="l" defTabSz="609585" rtl="0" eaLnBrk="1" latinLnBrk="0" hangingPunct="1">
        <a:spcBef>
          <a:spcPct val="0"/>
        </a:spcBef>
        <a:buNone/>
        <a:defRPr sz="3200" b="0" kern="1200">
          <a:solidFill>
            <a:schemeClr val="bg1"/>
          </a:solidFill>
          <a:latin typeface="Rockwell" panose="02060603020205020403" pitchFamily="18" charset="77"/>
          <a:ea typeface="+mj-ea"/>
          <a:cs typeface="+mj-cs"/>
        </a:defRPr>
      </a:lvl1pPr>
    </p:titleStyle>
    <p:bodyStyle>
      <a:lvl1pPr marL="230712" indent="-230712" algn="l" defTabSz="609585" rtl="0" eaLnBrk="1" latinLnBrk="0" hangingPunct="1">
        <a:spcBef>
          <a:spcPts val="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1pPr>
      <a:lvl2pPr marL="455073" indent="-224361" algn="l" defTabSz="609585" rtl="0" eaLnBrk="1" latinLnBrk="0" hangingPunct="1">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83667" indent="-228594" algn="l" defTabSz="609585" rtl="0" eaLnBrk="1" latinLnBrk="0" hangingPunct="1">
        <a:spcBef>
          <a:spcPts val="0"/>
        </a:spcBef>
        <a:buFont typeface="Arial" panose="020B0604020202020204" pitchFamily="34" charset="0"/>
        <a:buChar char="»"/>
        <a:defRPr sz="2133" kern="1200">
          <a:solidFill>
            <a:schemeClr val="tx1"/>
          </a:solidFill>
          <a:latin typeface="Calibri" panose="020F0502020204030204" pitchFamily="34" charset="0"/>
          <a:ea typeface="+mn-ea"/>
          <a:cs typeface="Calibri" panose="020F0502020204030204" pitchFamily="34" charset="0"/>
        </a:defRPr>
      </a:lvl3pPr>
      <a:lvl4pPr marL="916494" indent="-232828"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4pPr>
      <a:lvl5pPr marL="1145089" indent="-228594"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56" userDrawn="1">
          <p15:clr>
            <a:srgbClr val="F26B43"/>
          </p15:clr>
        </p15:guide>
        <p15:guide id="4" orient="horz" pos="4104" userDrawn="1">
          <p15:clr>
            <a:srgbClr val="F26B43"/>
          </p15:clr>
        </p15:guide>
        <p15:guide id="5"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7B2ECE6-15CF-B8B6-7A48-FA0CA9A9E326}"/>
              </a:ext>
            </a:extLst>
          </p:cNvPr>
          <p:cNvPicPr>
            <a:picLocks noChangeAspect="1"/>
          </p:cNvPicPr>
          <p:nvPr/>
        </p:nvPicPr>
        <p:blipFill rotWithShape="1">
          <a:blip r:embed="rId2"/>
          <a:srcRect r="30390"/>
          <a:stretch/>
        </p:blipFill>
        <p:spPr>
          <a:xfrm>
            <a:off x="4750638" y="0"/>
            <a:ext cx="7695362" cy="6855004"/>
          </a:xfrm>
          <a:prstGeom prst="rect">
            <a:avLst/>
          </a:prstGeom>
        </p:spPr>
      </p:pic>
      <p:sp>
        <p:nvSpPr>
          <p:cNvPr id="9" name="Rectangle 8">
            <a:extLst>
              <a:ext uri="{FF2B5EF4-FFF2-40B4-BE49-F238E27FC236}">
                <a16:creationId xmlns:a16="http://schemas.microsoft.com/office/drawing/2014/main" id="{3A1B5E40-6909-4491-BA3A-CE44C1DA6857}"/>
              </a:ext>
            </a:extLst>
          </p:cNvPr>
          <p:cNvSpPr/>
          <p:nvPr/>
        </p:nvSpPr>
        <p:spPr>
          <a:xfrm>
            <a:off x="4699000" y="0"/>
            <a:ext cx="6946900" cy="6858000"/>
          </a:xfrm>
          <a:prstGeom prst="rect">
            <a:avLst/>
          </a:prstGeom>
          <a:gradFill flip="none" rotWithShape="1">
            <a:gsLst>
              <a:gs pos="0">
                <a:schemeClr val="bg1"/>
              </a:gs>
              <a:gs pos="100000">
                <a:srgbClr val="F5FD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AC05DF0-538A-4E88-9C91-D202EDF280F5}"/>
              </a:ext>
            </a:extLst>
          </p:cNvPr>
          <p:cNvSpPr>
            <a:spLocks noGrp="1"/>
          </p:cNvSpPr>
          <p:nvPr>
            <p:ph type="subTitle" idx="1"/>
          </p:nvPr>
        </p:nvSpPr>
        <p:spPr>
          <a:xfrm>
            <a:off x="691718" y="2638835"/>
            <a:ext cx="8221116" cy="1752599"/>
          </a:xfrm>
        </p:spPr>
        <p:txBody>
          <a:bodyPr lIns="91440" tIns="45720" rIns="91440" bIns="45720" anchor="t"/>
          <a:lstStyle/>
          <a:p>
            <a:r>
              <a:rPr lang="en-US" sz="1800" b="0" dirty="0">
                <a:solidFill>
                  <a:schemeClr val="tx2"/>
                </a:solidFill>
                <a:latin typeface="Calibri"/>
                <a:cs typeface="Calibri"/>
              </a:rPr>
              <a:t>CMBG Conference - July 2024</a:t>
            </a:r>
          </a:p>
          <a:p>
            <a:endParaRPr lang="en-US" sz="1800" b="0" dirty="0">
              <a:solidFill>
                <a:schemeClr val="tx2"/>
              </a:solidFill>
              <a:latin typeface="Calibri"/>
              <a:cs typeface="Calibri"/>
            </a:endParaRPr>
          </a:p>
          <a:p>
            <a:r>
              <a:rPr lang="en-US" sz="1800" b="0" dirty="0">
                <a:solidFill>
                  <a:schemeClr val="tx2"/>
                </a:solidFill>
                <a:latin typeface="Calibri"/>
                <a:cs typeface="Calibri"/>
              </a:rPr>
              <a:t>Presented by: Cory Murray &amp; Andrew Neal </a:t>
            </a:r>
            <a:endParaRPr lang="en-US" sz="1600" b="0" dirty="0">
              <a:solidFill>
                <a:schemeClr val="tx2"/>
              </a:solidFill>
            </a:endParaRPr>
          </a:p>
        </p:txBody>
      </p:sp>
      <p:sp>
        <p:nvSpPr>
          <p:cNvPr id="6" name="Title 5">
            <a:extLst>
              <a:ext uri="{FF2B5EF4-FFF2-40B4-BE49-F238E27FC236}">
                <a16:creationId xmlns:a16="http://schemas.microsoft.com/office/drawing/2014/main" id="{4D3B4206-2250-7B45-BFBF-3854BDA9B939}"/>
              </a:ext>
            </a:extLst>
          </p:cNvPr>
          <p:cNvSpPr>
            <a:spLocks noGrp="1"/>
          </p:cNvSpPr>
          <p:nvPr>
            <p:ph type="ctrTitle"/>
          </p:nvPr>
        </p:nvSpPr>
        <p:spPr/>
        <p:txBody>
          <a:bodyPr lIns="91440" tIns="45720" rIns="91440" bIns="45720" anchor="b"/>
          <a:lstStyle/>
          <a:p>
            <a:br>
              <a:rPr lang="en-US" sz="5400" dirty="0"/>
            </a:br>
            <a:br>
              <a:rPr lang="en-US" sz="5400" dirty="0"/>
            </a:br>
            <a:br>
              <a:rPr lang="en-US" sz="5400" dirty="0"/>
            </a:br>
            <a:br>
              <a:rPr lang="en-US" sz="5400" dirty="0"/>
            </a:br>
            <a:r>
              <a:rPr lang="en-US" sz="5400" dirty="0">
                <a:solidFill>
                  <a:schemeClr val="tx2"/>
                </a:solidFill>
                <a:latin typeface="Calibri Light"/>
                <a:cs typeface="Calibri Light"/>
              </a:rPr>
              <a:t>Plant Vogtle 3 &amp; 4 Update</a:t>
            </a:r>
          </a:p>
        </p:txBody>
      </p:sp>
    </p:spTree>
    <p:extLst>
      <p:ext uri="{BB962C8B-B14F-4D97-AF65-F5344CB8AC3E}">
        <p14:creationId xmlns:p14="http://schemas.microsoft.com/office/powerpoint/2010/main" val="382448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73A33-1DDE-4CB8-8664-93D737799723}"/>
              </a:ext>
            </a:extLst>
          </p:cNvPr>
          <p:cNvSpPr>
            <a:spLocks noGrp="1"/>
          </p:cNvSpPr>
          <p:nvPr>
            <p:ph type="ctrTitle"/>
          </p:nvPr>
        </p:nvSpPr>
        <p:spPr>
          <a:xfrm>
            <a:off x="577937" y="2306663"/>
            <a:ext cx="10883136" cy="1752599"/>
          </a:xfrm>
        </p:spPr>
        <p:txBody>
          <a:bodyPr lIns="91440" tIns="45720" rIns="91440" bIns="45720" anchor="b"/>
          <a:lstStyle/>
          <a:p>
            <a:pPr algn="ctr"/>
            <a:r>
              <a:rPr lang="en-US" sz="5400" dirty="0">
                <a:latin typeface="Calibri Light"/>
                <a:cs typeface="Calibri Light"/>
              </a:rPr>
              <a:t>Design Change Process and Configuration Management Challenges During Startup</a:t>
            </a:r>
          </a:p>
        </p:txBody>
      </p:sp>
      <p:sp>
        <p:nvSpPr>
          <p:cNvPr id="4" name="Footer Placeholder 3">
            <a:extLst>
              <a:ext uri="{FF2B5EF4-FFF2-40B4-BE49-F238E27FC236}">
                <a16:creationId xmlns:a16="http://schemas.microsoft.com/office/drawing/2014/main" id="{2DE75EB9-EADA-4E94-881F-6E366C2FC459}"/>
              </a:ext>
            </a:extLst>
          </p:cNvPr>
          <p:cNvSpPr>
            <a:spLocks noGrp="1"/>
          </p:cNvSpPr>
          <p:nvPr>
            <p:ph type="ftr" sz="quarter" idx="3"/>
          </p:nvPr>
        </p:nvSpPr>
        <p:spPr/>
        <p:txBody>
          <a:bodyPr/>
          <a:lstStyle/>
          <a:p>
            <a:endParaRPr lang="en-US">
              <a:solidFill>
                <a:schemeClr val="bg1"/>
              </a:solidFill>
            </a:endParaRPr>
          </a:p>
        </p:txBody>
      </p:sp>
    </p:spTree>
    <p:extLst>
      <p:ext uri="{BB962C8B-B14F-4D97-AF65-F5344CB8AC3E}">
        <p14:creationId xmlns:p14="http://schemas.microsoft.com/office/powerpoint/2010/main" val="298288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3"/>
            <a:ext cx="11425893" cy="3389493"/>
          </a:xfrm>
        </p:spPr>
        <p:txBody>
          <a:bodyPr lIns="91440" tIns="45720" rIns="91440" bIns="45720" anchor="t"/>
          <a:lstStyle/>
          <a:p>
            <a:pPr marL="230505" indent="-230505"/>
            <a:r>
              <a:rPr lang="en-US" sz="2000" b="0" i="0" dirty="0">
                <a:solidFill>
                  <a:srgbClr val="3C3C3C"/>
                </a:solidFill>
                <a:effectLst/>
                <a:latin typeface="+mn-lt"/>
                <a:cs typeface="Calibri"/>
              </a:rPr>
              <a:t>Westinghouse Electric Company (WEC) turned over Design Authority for Unit 3 on October 13th, 2022</a:t>
            </a:r>
            <a:r>
              <a:rPr lang="en-US" sz="2000" dirty="0">
                <a:solidFill>
                  <a:srgbClr val="3C3C3C"/>
                </a:solidFill>
                <a:latin typeface="+mn-lt"/>
                <a:cs typeface="Calibri"/>
              </a:rPr>
              <a:t> and Unit 4 on July 11</a:t>
            </a:r>
            <a:r>
              <a:rPr lang="en-US" sz="2000" baseline="30000" dirty="0">
                <a:solidFill>
                  <a:srgbClr val="3C3C3C"/>
                </a:solidFill>
                <a:latin typeface="+mn-lt"/>
                <a:cs typeface="Calibri"/>
              </a:rPr>
              <a:t>th</a:t>
            </a:r>
            <a:r>
              <a:rPr lang="en-US" sz="2000" dirty="0">
                <a:solidFill>
                  <a:srgbClr val="3C3C3C"/>
                </a:solidFill>
                <a:latin typeface="+mn-lt"/>
                <a:cs typeface="Calibri"/>
              </a:rPr>
              <a:t>, 2023 </a:t>
            </a:r>
            <a:r>
              <a:rPr lang="en-US" sz="2000" b="0" i="0" dirty="0">
                <a:solidFill>
                  <a:srgbClr val="3C3C3C"/>
                </a:solidFill>
                <a:effectLst/>
                <a:latin typeface="+mn-lt"/>
                <a:cs typeface="Calibri"/>
              </a:rPr>
              <a:t>to Southern Nuclear Company (SNC)</a:t>
            </a:r>
            <a:endParaRPr lang="en-US" dirty="0">
              <a:cs typeface="Calibri"/>
            </a:endParaRPr>
          </a:p>
          <a:p>
            <a:pPr marL="230505" indent="-230505"/>
            <a:endParaRPr lang="en-US" sz="2000" dirty="0">
              <a:solidFill>
                <a:srgbClr val="3C3C3C"/>
              </a:solidFill>
              <a:latin typeface="+mn-lt"/>
            </a:endParaRPr>
          </a:p>
          <a:p>
            <a:pPr marL="230505" indent="-230505"/>
            <a:r>
              <a:rPr lang="en-US" sz="2000" b="0" i="0" dirty="0">
                <a:solidFill>
                  <a:srgbClr val="3C3C3C"/>
                </a:solidFill>
                <a:effectLst/>
                <a:latin typeface="+mn-lt"/>
              </a:rPr>
              <a:t>This meant using SNC’s process to perform design changes going forward</a:t>
            </a:r>
          </a:p>
          <a:p>
            <a:pPr marL="0" indent="0">
              <a:buNone/>
            </a:pPr>
            <a:endParaRPr lang="en-US" sz="2000" b="0" i="0" dirty="0">
              <a:solidFill>
                <a:srgbClr val="3C3C3C"/>
              </a:solidFill>
              <a:effectLst/>
              <a:latin typeface="+mn-lt"/>
            </a:endParaRPr>
          </a:p>
          <a:p>
            <a:pPr marL="230505" indent="-230505"/>
            <a:r>
              <a:rPr lang="en-US" sz="2000" dirty="0">
                <a:solidFill>
                  <a:srgbClr val="3C3C3C"/>
                </a:solidFill>
                <a:latin typeface="+mn-lt"/>
              </a:rPr>
              <a:t>Many challenges were presented to the configuration management of the plant</a:t>
            </a:r>
          </a:p>
          <a:p>
            <a:pPr marL="516255" lvl="1" indent="-285750">
              <a:buFont typeface="Courier New" panose="02070309020205020404" pitchFamily="49" charset="0"/>
              <a:buChar char="o"/>
            </a:pPr>
            <a:r>
              <a:rPr lang="en-US" sz="1733" b="0" i="0" dirty="0">
                <a:solidFill>
                  <a:srgbClr val="3C3C3C"/>
                </a:solidFill>
                <a:effectLst/>
                <a:latin typeface="+mn-lt"/>
              </a:rPr>
              <a:t>Site organizations were</a:t>
            </a:r>
            <a:r>
              <a:rPr lang="en-US" sz="1733" dirty="0">
                <a:solidFill>
                  <a:srgbClr val="3C3C3C"/>
                </a:solidFill>
                <a:latin typeface="+mn-lt"/>
              </a:rPr>
              <a:t> still in construction mindset</a:t>
            </a:r>
          </a:p>
          <a:p>
            <a:pPr marL="516255" lvl="1" indent="-285750">
              <a:buFont typeface="Courier New" panose="02070309020205020404" pitchFamily="49" charset="0"/>
              <a:buChar char="o"/>
            </a:pPr>
            <a:r>
              <a:rPr lang="en-US" sz="1733" dirty="0">
                <a:solidFill>
                  <a:srgbClr val="3C3C3C"/>
                </a:solidFill>
                <a:latin typeface="+mn-lt"/>
              </a:rPr>
              <a:t>Pending design changes from WEC were still in process</a:t>
            </a:r>
          </a:p>
          <a:p>
            <a:pPr marL="516255" lvl="1" indent="-285750">
              <a:buFont typeface="Courier New" panose="02070309020205020404" pitchFamily="49" charset="0"/>
              <a:buChar char="o"/>
            </a:pPr>
            <a:r>
              <a:rPr lang="en-US" sz="1733" dirty="0">
                <a:solidFill>
                  <a:srgbClr val="3C3C3C"/>
                </a:solidFill>
                <a:latin typeface="+mn-lt"/>
              </a:rPr>
              <a:t>Temporary modifications from the Initial Testing Program (ITP) were installed and needed converted to SNC’s process</a:t>
            </a:r>
          </a:p>
          <a:p>
            <a:pPr marL="516255" lvl="1" indent="-285750">
              <a:buFont typeface="Courier New" panose="02070309020205020404" pitchFamily="49" charset="0"/>
              <a:buChar char="o"/>
            </a:pPr>
            <a:r>
              <a:rPr lang="en-US" sz="1733" b="0" i="0" dirty="0">
                <a:solidFill>
                  <a:srgbClr val="3C3C3C"/>
                </a:solidFill>
                <a:effectLst/>
                <a:latin typeface="+mn-lt"/>
              </a:rPr>
              <a:t>The volume of incoming needed changes was large</a:t>
            </a:r>
          </a:p>
          <a:p>
            <a:pPr marL="516255" lvl="1" indent="-285750">
              <a:buFont typeface="Courier New" panose="02070309020205020404" pitchFamily="49" charset="0"/>
              <a:buChar char="o"/>
            </a:pPr>
            <a:r>
              <a:rPr lang="en-US" sz="1733" dirty="0">
                <a:solidFill>
                  <a:srgbClr val="3C3C3C"/>
                </a:solidFill>
                <a:latin typeface="+mn-lt"/>
              </a:rPr>
              <a:t>SNC Design Engineering required a transition period to learn the Standard Design Change Process</a:t>
            </a:r>
          </a:p>
          <a:p>
            <a:pPr marL="516255" lvl="1" indent="-285750">
              <a:buFont typeface="Courier New" panose="02070309020205020404" pitchFamily="49" charset="0"/>
              <a:buChar char="o"/>
            </a:pPr>
            <a:r>
              <a:rPr lang="en-US" sz="1733" dirty="0">
                <a:solidFill>
                  <a:srgbClr val="3C3C3C"/>
                </a:solidFill>
                <a:latin typeface="+mn-lt"/>
              </a:rPr>
              <a:t>WEC procedures and processes were designed for construction, not operating units</a:t>
            </a:r>
          </a:p>
          <a:p>
            <a:pPr marL="230505" lvl="1" indent="0">
              <a:buNone/>
            </a:pPr>
            <a:endParaRPr lang="en-US" sz="1733" dirty="0">
              <a:solidFill>
                <a:srgbClr val="3C3C3C"/>
              </a:solidFill>
              <a:latin typeface="+mn-lt"/>
            </a:endParaRPr>
          </a:p>
          <a:p>
            <a:pPr marL="230505" indent="-230505"/>
            <a:r>
              <a:rPr lang="en-US" sz="2000" dirty="0">
                <a:solidFill>
                  <a:srgbClr val="3C3C3C"/>
                </a:solidFill>
                <a:latin typeface="+mn-lt"/>
              </a:rPr>
              <a:t>The solution was to proactively create a new transitional design change process to bridge the gap between WEC and SNC design authority</a:t>
            </a:r>
          </a:p>
          <a:p>
            <a:pPr marL="454660" lvl="1" indent="-224155"/>
            <a:endParaRPr lang="en-US" sz="1733" b="0" i="0" dirty="0">
              <a:solidFill>
                <a:srgbClr val="3C3C3C"/>
              </a:solidFill>
              <a:effectLst/>
              <a:latin typeface="+mn-lt"/>
            </a:endParaRPr>
          </a:p>
          <a:p>
            <a:pPr marL="230505" indent="-230505"/>
            <a:endParaRPr lang="en-US" sz="2000" dirty="0">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a:t>Design Authority Turnover (DATO) and CM Challenges</a:t>
            </a:r>
          </a:p>
        </p:txBody>
      </p:sp>
    </p:spTree>
    <p:extLst>
      <p:ext uri="{BB962C8B-B14F-4D97-AF65-F5344CB8AC3E}">
        <p14:creationId xmlns:p14="http://schemas.microsoft.com/office/powerpoint/2010/main" val="61044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457200" y="1462242"/>
            <a:ext cx="11425893" cy="4179606"/>
          </a:xfrm>
        </p:spPr>
        <p:txBody>
          <a:bodyPr/>
          <a:lstStyle/>
          <a:p>
            <a:r>
              <a:rPr lang="en-US" b="0" i="0" dirty="0">
                <a:solidFill>
                  <a:srgbClr val="3C3C3C"/>
                </a:solidFill>
                <a:effectLst/>
                <a:latin typeface="+mn-lt"/>
              </a:rPr>
              <a:t>SNC uses the NMP-ES-095 procedure as the interface for IP-ENG-001, the Industry Standard Design Change Process</a:t>
            </a:r>
          </a:p>
          <a:p>
            <a:pPr marL="0" indent="0">
              <a:buNone/>
            </a:pPr>
            <a:endParaRPr lang="en-US" b="0" i="0" dirty="0">
              <a:solidFill>
                <a:srgbClr val="3C3C3C"/>
              </a:solidFill>
              <a:effectLst/>
              <a:latin typeface="+mn-lt"/>
            </a:endParaRPr>
          </a:p>
          <a:p>
            <a:r>
              <a:rPr lang="en-US" dirty="0">
                <a:solidFill>
                  <a:srgbClr val="3C3C3C"/>
                </a:solidFill>
                <a:latin typeface="+mn-lt"/>
              </a:rPr>
              <a:t>It was anticipated that use of the Standard Design Change Process would not be feasible for the plant startup transitional period due to sheer number of required changes needed and tight turnaround time</a:t>
            </a:r>
          </a:p>
          <a:p>
            <a:endParaRPr lang="en-US" dirty="0">
              <a:solidFill>
                <a:srgbClr val="3C3C3C"/>
              </a:solidFill>
              <a:latin typeface="+mn-lt"/>
            </a:endParaRPr>
          </a:p>
          <a:p>
            <a:r>
              <a:rPr lang="en-US" dirty="0">
                <a:solidFill>
                  <a:srgbClr val="3C3C3C"/>
                </a:solidFill>
                <a:latin typeface="+mn-lt"/>
              </a:rPr>
              <a:t>SNC Design Engineering proactively created the B-GEN-ENG-038 design change process to cover the gap between DATO and Commercial Operation Declaration (COD)</a:t>
            </a:r>
            <a:endParaRPr lang="en-US" dirty="0">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a:t>Creating a New Design Change Process</a:t>
            </a:r>
          </a:p>
        </p:txBody>
      </p:sp>
    </p:spTree>
    <p:extLst>
      <p:ext uri="{BB962C8B-B14F-4D97-AF65-F5344CB8AC3E}">
        <p14:creationId xmlns:p14="http://schemas.microsoft.com/office/powerpoint/2010/main" val="99127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4179606"/>
          </a:xfrm>
        </p:spPr>
        <p:txBody>
          <a:bodyPr lIns="91440" tIns="45720" rIns="91440" bIns="45720" anchor="t"/>
          <a:lstStyle/>
          <a:p>
            <a:pPr marL="230505" indent="-230505"/>
            <a:r>
              <a:rPr lang="en-US" sz="2000" b="0" i="0" dirty="0">
                <a:solidFill>
                  <a:srgbClr val="3C3C3C"/>
                </a:solidFill>
                <a:effectLst/>
                <a:latin typeface="+mn-lt"/>
                <a:cs typeface="Calibri"/>
              </a:rPr>
              <a:t>Hybrid Southern Nuclear/Westinghouse Change Process</a:t>
            </a:r>
            <a:endParaRPr lang="en-US" dirty="0">
              <a:cs typeface="Calibri"/>
            </a:endParaRPr>
          </a:p>
          <a:p>
            <a:pPr marL="230505" indent="-230505"/>
            <a:endParaRPr lang="en-US" sz="2000" dirty="0">
              <a:solidFill>
                <a:srgbClr val="3C3C3C"/>
              </a:solidFill>
              <a:latin typeface="+mn-lt"/>
            </a:endParaRPr>
          </a:p>
          <a:p>
            <a:pPr marL="230505" indent="-230505"/>
            <a:r>
              <a:rPr lang="en-US" sz="2000" dirty="0">
                <a:solidFill>
                  <a:srgbClr val="3C3C3C"/>
                </a:solidFill>
                <a:latin typeface="+mn-lt"/>
                <a:cs typeface="Calibri"/>
              </a:rPr>
              <a:t>WEC developed a system within their WNEXUS software that allows SNC to perform Owner’s Acceptance Reviews (OARs) of design products</a:t>
            </a:r>
            <a:endParaRPr lang="en-US" sz="2000" b="0" i="0" dirty="0">
              <a:solidFill>
                <a:srgbClr val="3C3C3C"/>
              </a:solidFill>
              <a:effectLst/>
              <a:latin typeface="+mn-lt"/>
              <a:cs typeface="Calibri"/>
            </a:endParaRPr>
          </a:p>
          <a:p>
            <a:pPr marL="0" indent="0">
              <a:buNone/>
            </a:pPr>
            <a:endParaRPr lang="en-US" sz="2000" b="0" i="0" dirty="0">
              <a:solidFill>
                <a:srgbClr val="3C3C3C"/>
              </a:solidFill>
              <a:effectLst/>
              <a:latin typeface="+mn-lt"/>
            </a:endParaRPr>
          </a:p>
          <a:p>
            <a:pPr marL="230505" indent="-230505"/>
            <a:r>
              <a:rPr lang="en-US" sz="2000" dirty="0">
                <a:solidFill>
                  <a:srgbClr val="3C3C3C"/>
                </a:solidFill>
                <a:latin typeface="+mn-lt"/>
                <a:cs typeface="Calibri"/>
              </a:rPr>
              <a:t>Allowed</a:t>
            </a:r>
            <a:r>
              <a:rPr lang="en-US" sz="2000" b="0" i="0" dirty="0">
                <a:solidFill>
                  <a:srgbClr val="3C3C3C"/>
                </a:solidFill>
                <a:effectLst/>
                <a:latin typeface="+mn-lt"/>
                <a:cs typeface="Calibri"/>
              </a:rPr>
              <a:t> the use of CMISDP (Configuration Management Interface - Standard Design Process) software </a:t>
            </a:r>
            <a:r>
              <a:rPr lang="en-US" sz="2000" dirty="0">
                <a:solidFill>
                  <a:srgbClr val="3C3C3C"/>
                </a:solidFill>
                <a:latin typeface="+mn-lt"/>
                <a:cs typeface="Calibri"/>
              </a:rPr>
              <a:t>t</a:t>
            </a:r>
            <a:r>
              <a:rPr lang="en-US" sz="2000" b="0" i="0" dirty="0">
                <a:solidFill>
                  <a:srgbClr val="3C3C3C"/>
                </a:solidFill>
                <a:effectLst/>
                <a:latin typeface="+mn-lt"/>
                <a:cs typeface="Calibri"/>
              </a:rPr>
              <a:t>o process design changes produced by WEC </a:t>
            </a:r>
            <a:r>
              <a:rPr lang="en-US" sz="2000" dirty="0">
                <a:solidFill>
                  <a:srgbClr val="3C3C3C"/>
                </a:solidFill>
                <a:latin typeface="+mn-lt"/>
                <a:cs typeface="Calibri"/>
              </a:rPr>
              <a:t>within the requirements of Southern Nuclear</a:t>
            </a:r>
          </a:p>
          <a:p>
            <a:pPr marL="0" indent="0">
              <a:buNone/>
            </a:pPr>
            <a:endParaRPr lang="en-US" sz="2000" b="0" i="0" dirty="0">
              <a:solidFill>
                <a:srgbClr val="3C3C3C"/>
              </a:solidFill>
              <a:effectLst/>
              <a:latin typeface="+mn-lt"/>
            </a:endParaRPr>
          </a:p>
          <a:p>
            <a:pPr marL="230505" indent="-230505"/>
            <a:r>
              <a:rPr lang="en-US" sz="2000" dirty="0">
                <a:solidFill>
                  <a:srgbClr val="3C3C3C"/>
                </a:solidFill>
                <a:latin typeface="+mn-lt"/>
                <a:cs typeface="Calibri"/>
              </a:rPr>
              <a:t>Utilized Westinghouse’s design change process, qualifications, quality assurance and years of expertise to produce needed design changes to supplement SNC in-house design changes</a:t>
            </a:r>
          </a:p>
          <a:p>
            <a:pPr marL="0" indent="0">
              <a:buNone/>
            </a:pPr>
            <a:endParaRPr lang="en-US" sz="2000" dirty="0">
              <a:solidFill>
                <a:srgbClr val="3C3C3C"/>
              </a:solidFill>
              <a:latin typeface="+mn-lt"/>
            </a:endParaRPr>
          </a:p>
          <a:p>
            <a:pPr marL="230505" indent="-230505"/>
            <a:r>
              <a:rPr lang="en-US" sz="2000" dirty="0">
                <a:solidFill>
                  <a:srgbClr val="3C3C3C"/>
                </a:solidFill>
                <a:latin typeface="+mn-lt"/>
                <a:cs typeface="Calibri"/>
              </a:rPr>
              <a:t>Sunset at Unit 4 COD; Vogtle 3&amp;4 now uses the Standard Design Change Process per NMP-ES-095 &amp;         IP-ENG-001</a:t>
            </a:r>
          </a:p>
          <a:p>
            <a:pPr marL="230505" indent="-230505"/>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sz="3200">
                <a:solidFill>
                  <a:srgbClr val="3C3C3C"/>
                </a:solidFill>
                <a:latin typeface="+mn-lt"/>
              </a:rPr>
              <a:t>B-GEN-ENG-038 </a:t>
            </a:r>
            <a:r>
              <a:rPr lang="en-US"/>
              <a:t>Change Process Overview</a:t>
            </a:r>
          </a:p>
        </p:txBody>
      </p:sp>
    </p:spTree>
    <p:extLst>
      <p:ext uri="{BB962C8B-B14F-4D97-AF65-F5344CB8AC3E}">
        <p14:creationId xmlns:p14="http://schemas.microsoft.com/office/powerpoint/2010/main" val="384857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4179606"/>
          </a:xfrm>
        </p:spPr>
        <p:txBody>
          <a:bodyPr lIns="91440" tIns="45720" rIns="91440" bIns="45720" anchor="t"/>
          <a:lstStyle/>
          <a:p>
            <a:pPr marL="230505" indent="-230505"/>
            <a:r>
              <a:rPr lang="en-US" sz="2000" dirty="0">
                <a:solidFill>
                  <a:srgbClr val="3C3C3C"/>
                </a:solidFill>
                <a:latin typeface="+mn-lt"/>
                <a:cs typeface="Calibri"/>
              </a:rPr>
              <a:t>Process worked successfully for Design Engineering to meet the demands of the plant during startup</a:t>
            </a:r>
            <a:endParaRPr lang="en-US" dirty="0">
              <a:cs typeface="Calibri"/>
            </a:endParaRPr>
          </a:p>
          <a:p>
            <a:pPr marL="230505" indent="-230505"/>
            <a:endParaRPr lang="en-US" sz="2000" dirty="0">
              <a:solidFill>
                <a:srgbClr val="3C3C3C"/>
              </a:solidFill>
              <a:latin typeface="+mn-lt"/>
            </a:endParaRPr>
          </a:p>
          <a:p>
            <a:pPr marL="230505" indent="-230505"/>
            <a:r>
              <a:rPr lang="en-US" sz="2000" dirty="0">
                <a:solidFill>
                  <a:srgbClr val="3C3C3C"/>
                </a:solidFill>
                <a:latin typeface="+mn-lt"/>
                <a:cs typeface="Calibri"/>
              </a:rPr>
              <a:t>The new process was used to create approximately 1000 changes since Unit 3 DATO (completed or currently in-process)</a:t>
            </a:r>
          </a:p>
          <a:p>
            <a:pPr marL="230505" indent="-230505"/>
            <a:endParaRPr lang="en-US" sz="2000" dirty="0">
              <a:solidFill>
                <a:srgbClr val="3C3C3C"/>
              </a:solidFill>
              <a:latin typeface="+mn-lt"/>
            </a:endParaRPr>
          </a:p>
          <a:p>
            <a:pPr marL="230505" indent="-230505"/>
            <a:r>
              <a:rPr lang="en-US" sz="2000" dirty="0">
                <a:solidFill>
                  <a:srgbClr val="3C3C3C"/>
                </a:solidFill>
                <a:latin typeface="+mn-lt"/>
                <a:cs typeface="Calibri"/>
              </a:rPr>
              <a:t>New Design Engineers were able to get design qualified and experience for post-COD</a:t>
            </a:r>
          </a:p>
          <a:p>
            <a:pPr marL="230505" indent="-230505"/>
            <a:endParaRPr lang="en-US" sz="2000" dirty="0">
              <a:solidFill>
                <a:srgbClr val="3C3C3C"/>
              </a:solidFill>
              <a:latin typeface="+mn-lt"/>
            </a:endParaRPr>
          </a:p>
          <a:p>
            <a:pPr marL="230505" indent="-230505"/>
            <a:r>
              <a:rPr lang="en-US" sz="2000" dirty="0">
                <a:solidFill>
                  <a:srgbClr val="3C3C3C"/>
                </a:solidFill>
                <a:latin typeface="+mn-lt"/>
                <a:cs typeface="Calibri"/>
              </a:rPr>
              <a:t>Smooth transition back to Standard Design Process</a:t>
            </a:r>
            <a:endParaRPr lang="en-US" sz="2000" dirty="0">
              <a:solidFill>
                <a:srgbClr val="3C3C3C"/>
              </a:solidFill>
              <a:latin typeface="+mn-lt"/>
            </a:endParaRPr>
          </a:p>
          <a:p>
            <a:pPr marL="230505" indent="-230505"/>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sz="3200">
                <a:solidFill>
                  <a:srgbClr val="3C3C3C"/>
                </a:solidFill>
                <a:latin typeface="+mn-lt"/>
              </a:rPr>
              <a:t>B-GEN-ENG-038 </a:t>
            </a:r>
            <a:r>
              <a:rPr lang="en-US"/>
              <a:t>Results</a:t>
            </a:r>
          </a:p>
        </p:txBody>
      </p:sp>
      <p:pic>
        <p:nvPicPr>
          <p:cNvPr id="2" name="Picture 1">
            <a:extLst>
              <a:ext uri="{FF2B5EF4-FFF2-40B4-BE49-F238E27FC236}">
                <a16:creationId xmlns:a16="http://schemas.microsoft.com/office/drawing/2014/main" id="{DE39F14B-526C-9A3A-6A2B-FEA254D296DD}"/>
              </a:ext>
            </a:extLst>
          </p:cNvPr>
          <p:cNvPicPr>
            <a:picLocks noChangeAspect="1"/>
          </p:cNvPicPr>
          <p:nvPr/>
        </p:nvPicPr>
        <p:blipFill>
          <a:blip r:embed="rId2"/>
          <a:stretch>
            <a:fillRect/>
          </a:stretch>
        </p:blipFill>
        <p:spPr>
          <a:xfrm>
            <a:off x="6417804" y="3429831"/>
            <a:ext cx="4693986" cy="3132623"/>
          </a:xfrm>
          <a:prstGeom prst="rect">
            <a:avLst/>
          </a:prstGeom>
        </p:spPr>
      </p:pic>
    </p:spTree>
    <p:extLst>
      <p:ext uri="{BB962C8B-B14F-4D97-AF65-F5344CB8AC3E}">
        <p14:creationId xmlns:p14="http://schemas.microsoft.com/office/powerpoint/2010/main" val="334826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457200" y="888053"/>
            <a:ext cx="11465477" cy="4862437"/>
          </a:xfrm>
        </p:spPr>
        <p:txBody>
          <a:bodyPr lIns="91440" tIns="45720" rIns="91440" bIns="45720" anchor="t"/>
          <a:lstStyle/>
          <a:p>
            <a:pPr marL="0" indent="0">
              <a:buNone/>
            </a:pPr>
            <a:endParaRPr lang="en-US" sz="2000" dirty="0">
              <a:solidFill>
                <a:srgbClr val="3C3C3C"/>
              </a:solidFill>
              <a:latin typeface="+mn-lt"/>
            </a:endParaRPr>
          </a:p>
          <a:p>
            <a:pPr marL="230505" indent="-230505"/>
            <a:r>
              <a:rPr lang="en-US" sz="2000" dirty="0">
                <a:solidFill>
                  <a:srgbClr val="3C3C3C"/>
                </a:solidFill>
                <a:latin typeface="+mn-lt"/>
                <a:cs typeface="Calibri"/>
              </a:rPr>
              <a:t>All the challenges faced at Unit 3 ensured a smoother transition for Unit 4</a:t>
            </a:r>
          </a:p>
          <a:p>
            <a:pPr marL="230505" indent="-230505"/>
            <a:endParaRPr lang="en-US" sz="2000" dirty="0">
              <a:solidFill>
                <a:srgbClr val="3C3C3C"/>
              </a:solidFill>
              <a:latin typeface="+mn-lt"/>
            </a:endParaRPr>
          </a:p>
          <a:p>
            <a:pPr marL="230505" indent="-230505"/>
            <a:r>
              <a:rPr lang="en-US" sz="2000" dirty="0">
                <a:solidFill>
                  <a:srgbClr val="3C3C3C"/>
                </a:solidFill>
                <a:latin typeface="+mn-lt"/>
              </a:rPr>
              <a:t>Communicating and learning a new design change process site-wide was challenging, but organizational cooperation and knowledge was strengthened </a:t>
            </a:r>
          </a:p>
          <a:p>
            <a:pPr marL="230505" indent="-230505"/>
            <a:endParaRPr lang="en-US" sz="2000" dirty="0">
              <a:solidFill>
                <a:srgbClr val="3C3C3C"/>
              </a:solidFill>
              <a:latin typeface="+mn-lt"/>
            </a:endParaRPr>
          </a:p>
          <a:p>
            <a:pPr marL="230505" indent="-230505"/>
            <a:r>
              <a:rPr lang="en-US" sz="2000" dirty="0">
                <a:solidFill>
                  <a:srgbClr val="3C3C3C"/>
                </a:solidFill>
                <a:latin typeface="+mn-lt"/>
              </a:rPr>
              <a:t>Utilizing a shared software between WEC and SNC to perform design change reviews and signoffs was convenient and efficient;  cut down on back-and-forth draft file delivery </a:t>
            </a:r>
          </a:p>
          <a:p>
            <a:pPr marL="0" indent="0">
              <a:buNone/>
            </a:pPr>
            <a:endParaRPr lang="en-US" sz="2000" dirty="0">
              <a:solidFill>
                <a:srgbClr val="3C3C3C"/>
              </a:solidFill>
              <a:latin typeface="+mn-lt"/>
            </a:endParaRPr>
          </a:p>
          <a:p>
            <a:pPr marL="230505" indent="-230505"/>
            <a:r>
              <a:rPr lang="en-US" sz="2000" dirty="0">
                <a:solidFill>
                  <a:srgbClr val="3C3C3C"/>
                </a:solidFill>
                <a:latin typeface="+mn-lt"/>
              </a:rPr>
              <a:t>Maintaining design document updates between WEC and SNC was a significant challenge in early stages</a:t>
            </a:r>
          </a:p>
          <a:p>
            <a:pPr marL="230505" indent="-230505"/>
            <a:endParaRPr lang="en-US" sz="2000" dirty="0">
              <a:solidFill>
                <a:srgbClr val="3C3C3C"/>
              </a:solidFill>
              <a:latin typeface="+mn-lt"/>
            </a:endParaRPr>
          </a:p>
          <a:p>
            <a:pPr marL="230505" indent="-230505"/>
            <a:r>
              <a:rPr lang="en-US" sz="2000" dirty="0">
                <a:solidFill>
                  <a:srgbClr val="3C3C3C"/>
                </a:solidFill>
                <a:latin typeface="+mn-lt"/>
              </a:rPr>
              <a:t>Utilizing two dedicated design teams during Unit 4 startup, one for each unit, allowed focus to be placed on the unique demands between online and startup</a:t>
            </a:r>
          </a:p>
          <a:p>
            <a:pPr marL="230505" indent="-230505"/>
            <a:endParaRPr lang="en-US" sz="2000" dirty="0">
              <a:solidFill>
                <a:srgbClr val="3C3C3C"/>
              </a:solidFill>
              <a:latin typeface="+mn-lt"/>
            </a:endParaRPr>
          </a:p>
          <a:p>
            <a:pPr marL="230505" indent="-230505"/>
            <a:r>
              <a:rPr lang="en-US" sz="2000" dirty="0">
                <a:solidFill>
                  <a:srgbClr val="3C3C3C"/>
                </a:solidFill>
                <a:latin typeface="+mn-lt"/>
              </a:rPr>
              <a:t>Standing up Plant Health Process post-COD required site-wide culture shift following construction</a:t>
            </a:r>
          </a:p>
          <a:p>
            <a:pPr marL="230505" indent="-230505"/>
            <a:endParaRPr lang="en-US" sz="2000" dirty="0">
              <a:solidFill>
                <a:srgbClr val="3C3C3C"/>
              </a:solidFill>
              <a:latin typeface="+mn-lt"/>
            </a:endParaRPr>
          </a:p>
          <a:p>
            <a:pPr marL="230505" indent="-230505"/>
            <a:r>
              <a:rPr lang="en-US" sz="2000" dirty="0">
                <a:solidFill>
                  <a:srgbClr val="3C3C3C"/>
                </a:solidFill>
                <a:latin typeface="+mn-lt"/>
              </a:rPr>
              <a:t>Growing pains integrating from construction procedures into SNC fleet procedures</a:t>
            </a: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lIns="91440" tIns="45720" rIns="91440" bIns="45720" anchor="ctr" anchorCtr="0">
            <a:normAutofit/>
          </a:bodyPr>
          <a:lstStyle/>
          <a:p>
            <a:r>
              <a:rPr lang="en-US" sz="3200" dirty="0">
                <a:solidFill>
                  <a:srgbClr val="3C3C3C"/>
                </a:solidFill>
                <a:latin typeface="+mn-lt"/>
                <a:cs typeface="Calibri"/>
              </a:rPr>
              <a:t>Challenges and Lessons Learned </a:t>
            </a:r>
            <a:r>
              <a:rPr lang="en-US" dirty="0">
                <a:solidFill>
                  <a:srgbClr val="3C3C3C"/>
                </a:solidFill>
                <a:latin typeface="+mn-lt"/>
                <a:cs typeface="Calibri"/>
              </a:rPr>
              <a:t>During Startup </a:t>
            </a:r>
            <a:endParaRPr lang="en-US" dirty="0"/>
          </a:p>
        </p:txBody>
      </p:sp>
    </p:spTree>
    <p:extLst>
      <p:ext uri="{BB962C8B-B14F-4D97-AF65-F5344CB8AC3E}">
        <p14:creationId xmlns:p14="http://schemas.microsoft.com/office/powerpoint/2010/main" val="69991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73A33-1DDE-4CB8-8664-93D737799723}"/>
              </a:ext>
            </a:extLst>
          </p:cNvPr>
          <p:cNvSpPr>
            <a:spLocks noGrp="1"/>
          </p:cNvSpPr>
          <p:nvPr>
            <p:ph type="ctrTitle"/>
          </p:nvPr>
        </p:nvSpPr>
        <p:spPr>
          <a:xfrm>
            <a:off x="577937" y="2306663"/>
            <a:ext cx="10883136" cy="1752599"/>
          </a:xfrm>
        </p:spPr>
        <p:txBody>
          <a:bodyPr lIns="91440" tIns="45720" rIns="91440" bIns="45720" anchor="b"/>
          <a:lstStyle/>
          <a:p>
            <a:pPr algn="ctr"/>
            <a:r>
              <a:rPr lang="en-US" sz="5400" dirty="0">
                <a:latin typeface="Calibri Light"/>
                <a:cs typeface="Calibri Light"/>
              </a:rPr>
              <a:t> Looking Forward for Future Configuration Management </a:t>
            </a:r>
          </a:p>
        </p:txBody>
      </p:sp>
      <p:sp>
        <p:nvSpPr>
          <p:cNvPr id="4" name="Footer Placeholder 3">
            <a:extLst>
              <a:ext uri="{FF2B5EF4-FFF2-40B4-BE49-F238E27FC236}">
                <a16:creationId xmlns:a16="http://schemas.microsoft.com/office/drawing/2014/main" id="{2DE75EB9-EADA-4E94-881F-6E366C2FC459}"/>
              </a:ext>
            </a:extLst>
          </p:cNvPr>
          <p:cNvSpPr>
            <a:spLocks noGrp="1"/>
          </p:cNvSpPr>
          <p:nvPr>
            <p:ph type="ftr" sz="quarter" idx="3"/>
          </p:nvPr>
        </p:nvSpPr>
        <p:spPr/>
        <p:txBody>
          <a:bodyPr/>
          <a:lstStyle/>
          <a:p>
            <a:endParaRPr lang="en-US">
              <a:solidFill>
                <a:schemeClr val="bg1"/>
              </a:solidFill>
            </a:endParaRPr>
          </a:p>
        </p:txBody>
      </p:sp>
    </p:spTree>
    <p:extLst>
      <p:ext uri="{BB962C8B-B14F-4D97-AF65-F5344CB8AC3E}">
        <p14:creationId xmlns:p14="http://schemas.microsoft.com/office/powerpoint/2010/main" val="162972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461480" y="1306794"/>
            <a:ext cx="11465477" cy="4862437"/>
          </a:xfrm>
        </p:spPr>
        <p:txBody>
          <a:bodyPr lIns="91440" tIns="45720" rIns="91440" bIns="45720" anchor="t"/>
          <a:lstStyle/>
          <a:p>
            <a:r>
              <a:rPr lang="en-US" b="1" dirty="0">
                <a:solidFill>
                  <a:srgbClr val="3C3C3C"/>
                </a:solidFill>
                <a:latin typeface="+mn-lt"/>
              </a:rPr>
              <a:t>Building a new nuclear plant results in a lot of paperwork</a:t>
            </a:r>
          </a:p>
          <a:p>
            <a:pPr marL="230505" indent="-230505"/>
            <a:endParaRPr lang="en-US" sz="2000" dirty="0">
              <a:solidFill>
                <a:srgbClr val="3C3C3C"/>
              </a:solidFill>
              <a:latin typeface="+mn-lt"/>
              <a:cs typeface="Calibri"/>
            </a:endParaRPr>
          </a:p>
          <a:p>
            <a:pPr marL="230505" indent="-230505"/>
            <a:r>
              <a:rPr lang="en-US" dirty="0">
                <a:solidFill>
                  <a:srgbClr val="3C3C3C"/>
                </a:solidFill>
                <a:latin typeface="+mn-lt"/>
                <a:cs typeface="Calibri"/>
              </a:rPr>
              <a:t>Large backlog of design debt from DATO, such as: </a:t>
            </a:r>
            <a:endParaRPr lang="en-US" sz="2800" dirty="0">
              <a:solidFill>
                <a:srgbClr val="000000"/>
              </a:solidFill>
            </a:endParaRPr>
          </a:p>
          <a:p>
            <a:pPr marL="454660" lvl="1" indent="-230505">
              <a:buFont typeface="Courier New"/>
              <a:buChar char="o"/>
            </a:pPr>
            <a:r>
              <a:rPr lang="en-US" sz="2000" dirty="0">
                <a:solidFill>
                  <a:srgbClr val="3C3C3C"/>
                </a:solidFill>
                <a:latin typeface="Calibri"/>
                <a:cs typeface="Calibri"/>
              </a:rPr>
              <a:t>Unimplemented WEC design changes that were turned-over</a:t>
            </a:r>
          </a:p>
          <a:p>
            <a:pPr marL="454660" lvl="1" indent="-230505">
              <a:buFont typeface="Courier New"/>
              <a:buChar char="o"/>
            </a:pPr>
            <a:r>
              <a:rPr lang="en-US" sz="2000" dirty="0">
                <a:solidFill>
                  <a:srgbClr val="3C3C3C"/>
                </a:solidFill>
                <a:latin typeface="Calibri"/>
                <a:cs typeface="Calibri"/>
              </a:rPr>
              <a:t>Implemented WEC design changes that were turned-over, but not yet incorporated into Design Documentation</a:t>
            </a:r>
            <a:endParaRPr lang="en-US" sz="2000" dirty="0">
              <a:solidFill>
                <a:srgbClr val="3C3C3C"/>
              </a:solidFill>
              <a:latin typeface="Calibri"/>
            </a:endParaRPr>
          </a:p>
          <a:p>
            <a:pPr marL="454660" lvl="1" indent="-230505">
              <a:buFont typeface="Courier New"/>
              <a:buChar char="o"/>
            </a:pPr>
            <a:r>
              <a:rPr lang="en-US" sz="2000" dirty="0">
                <a:solidFill>
                  <a:srgbClr val="3C3C3C"/>
                </a:solidFill>
                <a:latin typeface="+mn-lt"/>
                <a:cs typeface="Calibri"/>
              </a:rPr>
              <a:t>Closeout of the large amount of SNC design change packages created during startup, including incorporation into Design Documentation</a:t>
            </a:r>
          </a:p>
          <a:p>
            <a:pPr marL="454660" lvl="1" indent="-230505">
              <a:buFont typeface="Courier New"/>
              <a:buChar char="o"/>
            </a:pPr>
            <a:r>
              <a:rPr lang="en-US" sz="2000" dirty="0">
                <a:solidFill>
                  <a:srgbClr val="3C3C3C"/>
                </a:solidFill>
                <a:latin typeface="+mn-lt"/>
                <a:cs typeface="Calibri"/>
              </a:rPr>
              <a:t>Unrealized Design Change requests in CAP</a:t>
            </a:r>
          </a:p>
          <a:p>
            <a:pPr marL="454660" lvl="1" indent="-230505">
              <a:buFont typeface="Courier New"/>
              <a:buChar char="o"/>
            </a:pPr>
            <a:r>
              <a:rPr lang="en-US" sz="2000" dirty="0">
                <a:solidFill>
                  <a:srgbClr val="3C3C3C"/>
                </a:solidFill>
                <a:latin typeface="+mn-lt"/>
                <a:cs typeface="Calibri"/>
              </a:rPr>
              <a:t>Plant Health Process (Long-Term Asset Management (LTAMs))</a:t>
            </a:r>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lIns="91440" tIns="45720" rIns="91440" bIns="45720" anchor="ctr" anchorCtr="0">
            <a:normAutofit/>
          </a:bodyPr>
          <a:lstStyle/>
          <a:p>
            <a:r>
              <a:rPr lang="en-US" dirty="0">
                <a:solidFill>
                  <a:srgbClr val="3C3C3C"/>
                </a:solidFill>
                <a:latin typeface="+mn-lt"/>
                <a:cs typeface="Calibri"/>
              </a:rPr>
              <a:t>Construction Engineering Debt Closeout Project</a:t>
            </a:r>
            <a:endParaRPr lang="en-US" dirty="0"/>
          </a:p>
        </p:txBody>
      </p:sp>
    </p:spTree>
    <p:extLst>
      <p:ext uri="{BB962C8B-B14F-4D97-AF65-F5344CB8AC3E}">
        <p14:creationId xmlns:p14="http://schemas.microsoft.com/office/powerpoint/2010/main" val="84480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286087" y="1123914"/>
            <a:ext cx="11465477" cy="4862437"/>
          </a:xfrm>
        </p:spPr>
        <p:txBody>
          <a:bodyPr lIns="91440" tIns="45720" rIns="91440" bIns="45720" anchor="t"/>
          <a:lstStyle/>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lIns="91440" tIns="45720" rIns="91440" bIns="45720" anchor="ctr" anchorCtr="0">
            <a:normAutofit/>
          </a:bodyPr>
          <a:lstStyle/>
          <a:p>
            <a:r>
              <a:rPr lang="en-US" dirty="0">
                <a:solidFill>
                  <a:srgbClr val="3C3C3C"/>
                </a:solidFill>
                <a:latin typeface="+mn-lt"/>
                <a:cs typeface="Calibri"/>
              </a:rPr>
              <a:t>Construction Engineering Debt Closeout Project</a:t>
            </a:r>
            <a:endParaRPr lang="en-US" dirty="0"/>
          </a:p>
        </p:txBody>
      </p:sp>
      <p:pic>
        <p:nvPicPr>
          <p:cNvPr id="1026" name="Chart 9">
            <a:extLst>
              <a:ext uri="{FF2B5EF4-FFF2-40B4-BE49-F238E27FC236}">
                <a16:creationId xmlns:a16="http://schemas.microsoft.com/office/drawing/2014/main" id="{227373D2-2D1B-F2B8-7200-37F1030AA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88" y="1297304"/>
            <a:ext cx="10181423" cy="424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39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286087" y="1123914"/>
            <a:ext cx="11465477" cy="4862437"/>
          </a:xfrm>
        </p:spPr>
        <p:txBody>
          <a:bodyPr lIns="91440" tIns="45720" rIns="91440" bIns="45720" anchor="t"/>
          <a:lstStyle/>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lIns="91440" tIns="45720" rIns="91440" bIns="45720" anchor="ctr" anchorCtr="0">
            <a:normAutofit/>
          </a:bodyPr>
          <a:lstStyle/>
          <a:p>
            <a:r>
              <a:rPr lang="en-US" dirty="0">
                <a:solidFill>
                  <a:srgbClr val="3C3C3C"/>
                </a:solidFill>
                <a:latin typeface="+mn-lt"/>
                <a:cs typeface="Calibri"/>
              </a:rPr>
              <a:t>Construction Engineering Debt Closeout Project</a:t>
            </a:r>
            <a:endParaRPr lang="en-US" dirty="0"/>
          </a:p>
        </p:txBody>
      </p:sp>
      <p:pic>
        <p:nvPicPr>
          <p:cNvPr id="2050" name="image_4">
            <a:extLst>
              <a:ext uri="{FF2B5EF4-FFF2-40B4-BE49-F238E27FC236}">
                <a16:creationId xmlns:a16="http://schemas.microsoft.com/office/drawing/2014/main" id="{38A95CFB-20E7-EAE1-5BF8-430A4409E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55" y="1123914"/>
            <a:ext cx="10541889" cy="51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9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1251" y="1280161"/>
            <a:ext cx="3383279" cy="1793239"/>
          </a:xfrm>
          <a:custGeom>
            <a:avLst/>
            <a:gdLst/>
            <a:ahLst/>
            <a:cxnLst/>
            <a:rect l="l" t="t" r="r" b="b"/>
            <a:pathLst>
              <a:path w="3383279" h="1793239">
                <a:moveTo>
                  <a:pt x="3383279" y="0"/>
                </a:moveTo>
                <a:lnTo>
                  <a:pt x="0" y="0"/>
                </a:lnTo>
                <a:lnTo>
                  <a:pt x="0" y="1792822"/>
                </a:lnTo>
                <a:lnTo>
                  <a:pt x="3383279" y="1792822"/>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471251" y="1321308"/>
            <a:ext cx="3383279" cy="1326645"/>
          </a:xfrm>
          <a:prstGeom prst="rect">
            <a:avLst/>
          </a:prstGeom>
        </p:spPr>
        <p:txBody>
          <a:bodyPr vert="horz" wrap="square" lIns="0" tIns="48895" rIns="0" bIns="0" rtlCol="0">
            <a:spAutoFit/>
          </a:bodyPr>
          <a:lstStyle/>
          <a:p>
            <a:pPr marL="163195" marR="0" lvl="0" indent="0" defTabSz="914400" eaLnBrk="1" fontAlgn="auto" latinLnBrk="0" hangingPunct="1">
              <a:lnSpc>
                <a:spcPct val="100000"/>
              </a:lnSpc>
              <a:spcBef>
                <a:spcPts val="385"/>
              </a:spcBef>
              <a:spcAft>
                <a:spcPts val="0"/>
              </a:spcAft>
              <a:buClrTx/>
              <a:buSzTx/>
              <a:buFontTx/>
              <a:buNone/>
              <a:tabLst/>
              <a:defRPr/>
            </a:pPr>
            <a:r>
              <a:rPr kumimoji="0" sz="2600" b="1" i="0" u="none" strike="noStrike" kern="0" cap="none" spc="0" normalizeH="0" baseline="0" noProof="0" dirty="0">
                <a:ln>
                  <a:noFill/>
                </a:ln>
                <a:solidFill>
                  <a:srgbClr val="007DB9"/>
                </a:solidFill>
                <a:effectLst/>
                <a:uLnTx/>
                <a:uFillTx/>
                <a:latin typeface="Calibri"/>
                <a:cs typeface="Calibri"/>
              </a:rPr>
              <a:t>Two</a:t>
            </a:r>
            <a:r>
              <a:rPr kumimoji="0" sz="2600" b="1" i="0" u="none" strike="noStrike" kern="0" cap="none" spc="-105" normalizeH="0" baseline="0" noProof="0" dirty="0">
                <a:ln>
                  <a:noFill/>
                </a:ln>
                <a:solidFill>
                  <a:srgbClr val="007DB9"/>
                </a:solidFill>
                <a:effectLst/>
                <a:uLnTx/>
                <a:uFillTx/>
                <a:latin typeface="Calibri"/>
                <a:cs typeface="Calibri"/>
              </a:rPr>
              <a:t> </a:t>
            </a:r>
            <a:r>
              <a:rPr kumimoji="0" sz="2600" b="1" i="0" u="none" strike="noStrike" kern="0" cap="none" spc="-10" normalizeH="0" baseline="0" noProof="0" dirty="0">
                <a:ln>
                  <a:noFill/>
                </a:ln>
                <a:solidFill>
                  <a:srgbClr val="007DB9"/>
                </a:solidFill>
                <a:effectLst/>
                <a:uLnTx/>
                <a:uFillTx/>
                <a:latin typeface="Calibri"/>
                <a:cs typeface="Calibri"/>
              </a:rPr>
              <a:t>units</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163195" marR="0" lvl="0" indent="0" defTabSz="914400" eaLnBrk="1" fontAlgn="auto" latinLnBrk="0" hangingPunct="1">
              <a:lnSpc>
                <a:spcPct val="100000"/>
              </a:lnSpc>
              <a:spcBef>
                <a:spcPts val="290"/>
              </a:spcBef>
              <a:spcAft>
                <a:spcPts val="0"/>
              </a:spcAft>
              <a:buClrTx/>
              <a:buSzTx/>
              <a:buFontTx/>
              <a:buNone/>
              <a:tabLst/>
              <a:defRPr/>
            </a:pPr>
            <a:r>
              <a:rPr kumimoji="0" sz="2600" b="0" i="0" u="none" strike="noStrike" kern="0" cap="none" spc="0" normalizeH="0" baseline="0" noProof="0" dirty="0">
                <a:ln>
                  <a:noFill/>
                </a:ln>
                <a:solidFill>
                  <a:sysClr val="windowText" lastClr="000000"/>
                </a:solidFill>
                <a:effectLst/>
                <a:uLnTx/>
                <a:uFillTx/>
                <a:latin typeface="Calibri"/>
                <a:cs typeface="Calibri"/>
              </a:rPr>
              <a:t>1,11</a:t>
            </a:r>
            <a:r>
              <a:rPr kumimoji="0" lang="en-US" sz="2600" b="0" i="0" u="none" strike="noStrike" kern="0" cap="none" spc="0" normalizeH="0" baseline="0" noProof="0" dirty="0">
                <a:ln>
                  <a:noFill/>
                </a:ln>
                <a:solidFill>
                  <a:sysClr val="windowText" lastClr="000000"/>
                </a:solidFill>
                <a:effectLst/>
                <a:uLnTx/>
                <a:uFillTx/>
                <a:latin typeface="Calibri"/>
                <a:cs typeface="Calibri"/>
              </a:rPr>
              <a:t>0</a:t>
            </a:r>
            <a:r>
              <a:rPr kumimoji="0" sz="2600" b="0" i="0" u="none" strike="noStrike" kern="0" cap="none" spc="-40" normalizeH="0" baseline="0" noProof="0" dirty="0">
                <a:ln>
                  <a:noFill/>
                </a:ln>
                <a:solidFill>
                  <a:sysClr val="windowText" lastClr="000000"/>
                </a:solidFill>
                <a:effectLst/>
                <a:uLnTx/>
                <a:uFillTx/>
                <a:latin typeface="Calibri"/>
                <a:cs typeface="Calibri"/>
              </a:rPr>
              <a:t> </a:t>
            </a:r>
            <a:r>
              <a:rPr kumimoji="0" sz="2600" b="0" i="0" u="none" strike="noStrike" kern="0" cap="none" spc="-25" normalizeH="0" baseline="0" noProof="0" dirty="0">
                <a:ln>
                  <a:noFill/>
                </a:ln>
                <a:solidFill>
                  <a:sysClr val="windowText" lastClr="000000"/>
                </a:solidFill>
                <a:effectLst/>
                <a:uLnTx/>
                <a:uFillTx/>
                <a:latin typeface="Calibri"/>
                <a:cs typeface="Calibri"/>
              </a:rPr>
              <a:t>MW</a:t>
            </a:r>
            <a:r>
              <a:rPr lang="en-US" sz="2600" kern="0" dirty="0">
                <a:solidFill>
                  <a:sysClr val="windowText" lastClr="000000"/>
                </a:solidFill>
                <a:latin typeface="Calibri"/>
                <a:cs typeface="Calibri"/>
              </a:rPr>
              <a:t> </a:t>
            </a:r>
          </a:p>
          <a:p>
            <a:pPr marL="163195" marR="0" lvl="0" indent="0" defTabSz="914400" eaLnBrk="1" fontAlgn="auto" latinLnBrk="0" hangingPunct="1">
              <a:lnSpc>
                <a:spcPct val="100000"/>
              </a:lnSpc>
              <a:spcBef>
                <a:spcPts val="290"/>
              </a:spcBef>
              <a:spcAft>
                <a:spcPts val="0"/>
              </a:spcAft>
              <a:buClrTx/>
              <a:buSzTx/>
              <a:buFontTx/>
              <a:buNone/>
              <a:tabLst/>
              <a:defRPr/>
            </a:pPr>
            <a:r>
              <a:rPr kumimoji="0" sz="2600" b="0" i="0" u="none" strike="noStrike" kern="0" cap="none" spc="-20" normalizeH="0" baseline="0" noProof="0" dirty="0">
                <a:ln>
                  <a:noFill/>
                </a:ln>
                <a:solidFill>
                  <a:sysClr val="windowText" lastClr="000000"/>
                </a:solidFill>
                <a:effectLst/>
                <a:uLnTx/>
                <a:uFillTx/>
                <a:latin typeface="Calibri"/>
                <a:cs typeface="Calibri"/>
              </a:rPr>
              <a:t>each</a:t>
            </a:r>
            <a:endParaRPr kumimoji="0" sz="2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5" name="object 5"/>
          <p:cNvSpPr/>
          <p:nvPr/>
        </p:nvSpPr>
        <p:spPr>
          <a:xfrm>
            <a:off x="4430436" y="1280161"/>
            <a:ext cx="3383279" cy="1793239"/>
          </a:xfrm>
          <a:custGeom>
            <a:avLst/>
            <a:gdLst/>
            <a:ahLst/>
            <a:cxnLst/>
            <a:rect l="l" t="t" r="r" b="b"/>
            <a:pathLst>
              <a:path w="3383279" h="1793239">
                <a:moveTo>
                  <a:pt x="3383279" y="0"/>
                </a:moveTo>
                <a:lnTo>
                  <a:pt x="0" y="0"/>
                </a:lnTo>
                <a:lnTo>
                  <a:pt x="0" y="1792822"/>
                </a:lnTo>
                <a:lnTo>
                  <a:pt x="3383279" y="1792822"/>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4430436" y="1321308"/>
            <a:ext cx="3383279" cy="1323975"/>
          </a:xfrm>
          <a:prstGeom prst="rect">
            <a:avLst/>
          </a:prstGeom>
        </p:spPr>
        <p:txBody>
          <a:bodyPr vert="horz" wrap="square" lIns="0" tIns="12700" rIns="0" bIns="0" rtlCol="0">
            <a:spAutoFit/>
          </a:bodyPr>
          <a:lstStyle/>
          <a:p>
            <a:pPr marL="163195" marR="1312545" lvl="0" indent="0" defTabSz="914400" eaLnBrk="1" fontAlgn="auto" latinLnBrk="0" hangingPunct="1">
              <a:lnSpc>
                <a:spcPct val="109200"/>
              </a:lnSpc>
              <a:spcBef>
                <a:spcPts val="100"/>
              </a:spcBef>
              <a:spcAft>
                <a:spcPts val="0"/>
              </a:spcAft>
              <a:buClrTx/>
              <a:buSzTx/>
              <a:buFontTx/>
              <a:buNone/>
              <a:tabLst/>
              <a:defRPr/>
            </a:pPr>
            <a:r>
              <a:rPr kumimoji="0" sz="2600" b="1" i="0" u="none" strike="noStrike" kern="0" cap="none" spc="-10" normalizeH="0" baseline="0" noProof="0" dirty="0">
                <a:ln>
                  <a:noFill/>
                </a:ln>
                <a:solidFill>
                  <a:srgbClr val="007DB9"/>
                </a:solidFill>
                <a:effectLst/>
                <a:uLnTx/>
                <a:uFillTx/>
                <a:latin typeface="Calibri"/>
                <a:cs typeface="Calibri"/>
              </a:rPr>
              <a:t>Technology </a:t>
            </a:r>
            <a:r>
              <a:rPr kumimoji="0" sz="2600" b="0" i="0" u="none" strike="noStrike" kern="0" cap="none" spc="-20" normalizeH="0" baseline="0" noProof="0" dirty="0">
                <a:ln>
                  <a:noFill/>
                </a:ln>
                <a:solidFill>
                  <a:sysClr val="windowText" lastClr="000000"/>
                </a:solidFill>
                <a:effectLst/>
                <a:uLnTx/>
                <a:uFillTx/>
                <a:latin typeface="Calibri"/>
                <a:cs typeface="Calibri"/>
              </a:rPr>
              <a:t>Westinghouse </a:t>
            </a:r>
            <a:r>
              <a:rPr kumimoji="0" sz="2600" b="0" i="0" u="none" strike="noStrike" kern="0" cap="none" spc="-10" normalizeH="0" baseline="0" noProof="0" dirty="0">
                <a:ln>
                  <a:noFill/>
                </a:ln>
                <a:solidFill>
                  <a:sysClr val="windowText" lastClr="000000"/>
                </a:solidFill>
                <a:effectLst/>
                <a:uLnTx/>
                <a:uFillTx/>
                <a:latin typeface="Calibri"/>
                <a:cs typeface="Calibri"/>
              </a:rPr>
              <a:t>AP1000</a:t>
            </a:r>
            <a:endParaRPr kumimoji="0" sz="26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p:nvPr/>
        </p:nvSpPr>
        <p:spPr>
          <a:xfrm>
            <a:off x="8389619" y="1280160"/>
            <a:ext cx="3383279" cy="1793239"/>
          </a:xfrm>
          <a:custGeom>
            <a:avLst/>
            <a:gdLst/>
            <a:ahLst/>
            <a:cxnLst/>
            <a:rect l="l" t="t" r="r" b="b"/>
            <a:pathLst>
              <a:path w="3383279" h="1793239">
                <a:moveTo>
                  <a:pt x="3383279" y="0"/>
                </a:moveTo>
                <a:lnTo>
                  <a:pt x="0" y="0"/>
                </a:lnTo>
                <a:lnTo>
                  <a:pt x="0" y="1792823"/>
                </a:lnTo>
                <a:lnTo>
                  <a:pt x="3383279" y="1792823"/>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8389619" y="1321308"/>
            <a:ext cx="3383279" cy="1323975"/>
          </a:xfrm>
          <a:prstGeom prst="rect">
            <a:avLst/>
          </a:prstGeom>
        </p:spPr>
        <p:txBody>
          <a:bodyPr vert="horz" wrap="square" lIns="0" tIns="12700" rIns="0" bIns="0" rtlCol="0" anchor="t">
            <a:spAutoFit/>
          </a:bodyPr>
          <a:lstStyle/>
          <a:p>
            <a:pPr marL="163195" marR="1530350" defTabSz="914400">
              <a:lnSpc>
                <a:spcPct val="109200"/>
              </a:lnSpc>
              <a:spcBef>
                <a:spcPts val="100"/>
              </a:spcBef>
              <a:defRPr/>
            </a:pPr>
            <a:r>
              <a:rPr kumimoji="0" sz="2600" b="1" i="0" u="none" strike="noStrike" kern="0" cap="none" spc="-10" normalizeH="0" baseline="0" noProof="0" dirty="0">
                <a:ln>
                  <a:noFill/>
                </a:ln>
                <a:solidFill>
                  <a:srgbClr val="007DB9"/>
                </a:solidFill>
                <a:effectLst/>
                <a:uLnTx/>
                <a:uFillTx/>
                <a:latin typeface="Calibri"/>
                <a:cs typeface="Calibri"/>
              </a:rPr>
              <a:t>Location </a:t>
            </a:r>
            <a:endParaRPr lang="en-US" sz="2600" kern="0" dirty="0">
              <a:solidFill>
                <a:sysClr val="windowText" lastClr="000000"/>
              </a:solidFill>
              <a:latin typeface="Calibri"/>
              <a:cs typeface="Calibri"/>
            </a:endParaRPr>
          </a:p>
          <a:p>
            <a:pPr marL="163195" marR="1530350" lvl="0" indent="0" defTabSz="914400">
              <a:lnSpc>
                <a:spcPct val="109200"/>
              </a:lnSpc>
              <a:spcBef>
                <a:spcPts val="100"/>
              </a:spcBef>
              <a:spcAft>
                <a:spcPts val="0"/>
              </a:spcAft>
              <a:buClrTx/>
              <a:buSzTx/>
              <a:buFontTx/>
              <a:buNone/>
              <a:tabLst/>
              <a:defRPr/>
            </a:pPr>
            <a:r>
              <a:rPr kumimoji="0" sz="2600" b="0" i="0" u="none" strike="noStrike" kern="0" cap="none" spc="-30" normalizeH="0" baseline="0" noProof="0" dirty="0">
                <a:ln>
                  <a:noFill/>
                </a:ln>
                <a:solidFill>
                  <a:sysClr val="windowText" lastClr="000000"/>
                </a:solidFill>
                <a:effectLst/>
                <a:uLnTx/>
                <a:uFillTx/>
                <a:latin typeface="Calibri"/>
                <a:cs typeface="Calibri"/>
              </a:rPr>
              <a:t>Waynesboro </a:t>
            </a:r>
            <a:r>
              <a:rPr kumimoji="0" sz="2600" b="0" i="0" u="none" strike="noStrike" kern="0" cap="none" spc="-10" normalizeH="0" baseline="0" noProof="0" dirty="0">
                <a:ln>
                  <a:noFill/>
                </a:ln>
                <a:solidFill>
                  <a:sysClr val="windowText" lastClr="000000"/>
                </a:solidFill>
                <a:effectLst/>
                <a:uLnTx/>
                <a:uFillTx/>
                <a:latin typeface="Calibri"/>
                <a:cs typeface="Calibri"/>
              </a:rPr>
              <a:t>Georgia</a:t>
            </a:r>
            <a:endParaRPr sz="26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p:nvPr/>
        </p:nvSpPr>
        <p:spPr>
          <a:xfrm>
            <a:off x="4430436" y="3318332"/>
            <a:ext cx="3383279" cy="2872740"/>
          </a:xfrm>
          <a:custGeom>
            <a:avLst/>
            <a:gdLst/>
            <a:ahLst/>
            <a:cxnLst/>
            <a:rect l="l" t="t" r="r" b="b"/>
            <a:pathLst>
              <a:path w="3383279" h="2872740">
                <a:moveTo>
                  <a:pt x="3383279" y="0"/>
                </a:moveTo>
                <a:lnTo>
                  <a:pt x="0" y="0"/>
                </a:lnTo>
                <a:lnTo>
                  <a:pt x="0" y="2872605"/>
                </a:lnTo>
                <a:lnTo>
                  <a:pt x="3383279" y="2872605"/>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4430436" y="3320796"/>
            <a:ext cx="3383279" cy="2219710"/>
          </a:xfrm>
          <a:prstGeom prst="rect">
            <a:avLst/>
          </a:prstGeom>
        </p:spPr>
        <p:txBody>
          <a:bodyPr vert="horz" wrap="square" lIns="0" tIns="79375" rIns="0" bIns="0" rtlCol="0">
            <a:spAutoFit/>
          </a:bodyPr>
          <a:lstStyle/>
          <a:p>
            <a:pPr marL="163195" marR="769620" lvl="0" indent="0" defTabSz="914400" eaLnBrk="1" fontAlgn="auto" latinLnBrk="0" hangingPunct="1">
              <a:lnSpc>
                <a:spcPts val="2590"/>
              </a:lnSpc>
              <a:spcBef>
                <a:spcPts val="625"/>
              </a:spcBef>
              <a:spcAft>
                <a:spcPts val="0"/>
              </a:spcAft>
              <a:buClrTx/>
              <a:buSzTx/>
              <a:buFontTx/>
              <a:buNone/>
              <a:tabLst/>
              <a:defRPr/>
            </a:pPr>
            <a:r>
              <a:rPr kumimoji="0" sz="2600" b="1" i="0" u="none" strike="noStrike" kern="0" cap="none" spc="-10" normalizeH="0" baseline="0" noProof="0" dirty="0">
                <a:ln>
                  <a:noFill/>
                </a:ln>
                <a:solidFill>
                  <a:srgbClr val="007DB9"/>
                </a:solidFill>
                <a:effectLst/>
                <a:uLnTx/>
                <a:uFillTx/>
                <a:latin typeface="Calibri"/>
                <a:cs typeface="Calibri"/>
              </a:rPr>
              <a:t>Vogtle</a:t>
            </a:r>
            <a:r>
              <a:rPr kumimoji="0" sz="2600" b="1" i="0" u="none" strike="noStrike" kern="0" cap="none" spc="-80" normalizeH="0" baseline="0" noProof="0" dirty="0">
                <a:ln>
                  <a:noFill/>
                </a:ln>
                <a:solidFill>
                  <a:srgbClr val="007DB9"/>
                </a:solidFill>
                <a:effectLst/>
                <a:uLnTx/>
                <a:uFillTx/>
                <a:latin typeface="Calibri"/>
                <a:cs typeface="Calibri"/>
              </a:rPr>
              <a:t> </a:t>
            </a:r>
            <a:r>
              <a:rPr kumimoji="0" sz="2600" b="1" i="0" u="none" strike="noStrike" kern="0" cap="none" spc="-10" normalizeH="0" baseline="0" noProof="0" dirty="0">
                <a:ln>
                  <a:noFill/>
                </a:ln>
                <a:solidFill>
                  <a:srgbClr val="007DB9"/>
                </a:solidFill>
                <a:effectLst/>
                <a:uLnTx/>
                <a:uFillTx/>
                <a:latin typeface="Calibri"/>
                <a:cs typeface="Calibri"/>
              </a:rPr>
              <a:t>1-</a:t>
            </a:r>
            <a:r>
              <a:rPr kumimoji="0" sz="2600" b="1" i="0" u="none" strike="noStrike" kern="0" cap="none" spc="-50" normalizeH="0" baseline="0" noProof="0" dirty="0">
                <a:ln>
                  <a:noFill/>
                </a:ln>
                <a:solidFill>
                  <a:srgbClr val="007DB9"/>
                </a:solidFill>
                <a:effectLst/>
                <a:uLnTx/>
                <a:uFillTx/>
                <a:latin typeface="Calibri"/>
                <a:cs typeface="Calibri"/>
              </a:rPr>
              <a:t>4</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516255" marR="158750" lvl="0" indent="-287655" defTabSz="914400" eaLnBrk="1" fontAlgn="auto" latinLnBrk="0" hangingPunct="1">
              <a:lnSpc>
                <a:spcPct val="104000"/>
              </a:lnSpc>
              <a:spcBef>
                <a:spcPts val="509"/>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30" normalizeH="0" baseline="0" noProof="0" dirty="0">
                <a:ln>
                  <a:noFill/>
                </a:ln>
                <a:solidFill>
                  <a:srgbClr val="007DB9"/>
                </a:solidFill>
                <a:effectLst/>
                <a:uLnTx/>
                <a:uFillTx/>
                <a:latin typeface="Segoe UI Symbol"/>
                <a:cs typeface="Segoe UI Symbol"/>
              </a:rPr>
              <a:t> </a:t>
            </a:r>
            <a:r>
              <a:rPr kumimoji="0" lang="en-US" sz="2000" b="0" i="0" u="none" strike="noStrike" kern="0" cap="none" spc="0" normalizeH="0" baseline="0" noProof="0" dirty="0">
                <a:ln>
                  <a:noFill/>
                </a:ln>
                <a:solidFill>
                  <a:sysClr val="windowText" lastClr="000000"/>
                </a:solidFill>
                <a:effectLst/>
                <a:uLnTx/>
                <a:uFillTx/>
                <a:latin typeface="Calibri"/>
                <a:cs typeface="Calibri"/>
              </a:rPr>
              <a:t>Is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largest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nuclear </a:t>
            </a:r>
            <a:r>
              <a:rPr kumimoji="0" sz="2000" b="0" i="0" u="none" strike="noStrike" kern="0" cap="none" spc="0" normalizeH="0" baseline="0" noProof="0" dirty="0">
                <a:ln>
                  <a:noFill/>
                </a:ln>
                <a:solidFill>
                  <a:sysClr val="windowText" lastClr="000000"/>
                </a:solidFill>
                <a:effectLst/>
                <a:uLnTx/>
                <a:uFillTx/>
                <a:latin typeface="Calibri"/>
                <a:cs typeface="Calibri"/>
              </a:rPr>
              <a:t>energy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facility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in</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lang="en-US" sz="2000" b="0" i="0" u="none" strike="noStrike" kern="0" cap="none" spc="-25" normalizeH="0" baseline="0" noProof="0" dirty="0">
                <a:ln>
                  <a:noFill/>
                </a:ln>
                <a:solidFill>
                  <a:sysClr val="windowText" lastClr="000000"/>
                </a:solidFill>
                <a:effectLst/>
                <a:uLnTx/>
                <a:uFillTx/>
                <a:latin typeface="Calibri"/>
                <a:cs typeface="Calibri"/>
              </a:rPr>
              <a:t>the </a:t>
            </a:r>
            <a:r>
              <a:rPr kumimoji="0" sz="2000" b="0" i="0" u="none" strike="noStrike" kern="0" cap="none" spc="-20" normalizeH="0" baseline="0" noProof="0" dirty="0">
                <a:ln>
                  <a:noFill/>
                </a:ln>
                <a:solidFill>
                  <a:sysClr val="windowText" lastClr="000000"/>
                </a:solidFill>
                <a:effectLst/>
                <a:uLnTx/>
                <a:uFillTx/>
                <a:latin typeface="Calibri"/>
                <a:cs typeface="Calibri"/>
              </a:rPr>
              <a:t>U.S.</a:t>
            </a:r>
            <a:endParaRPr kumimoji="0" sz="2000" b="0" i="0" u="none" strike="noStrike" kern="0" cap="none" spc="0" normalizeH="0" baseline="0" noProof="0" dirty="0">
              <a:ln>
                <a:noFill/>
              </a:ln>
              <a:solidFill>
                <a:sysClr val="windowText" lastClr="000000"/>
              </a:solidFill>
              <a:effectLst/>
              <a:uLnTx/>
              <a:uFillTx/>
              <a:latin typeface="Calibri"/>
              <a:cs typeface="Calibri"/>
            </a:endParaRPr>
          </a:p>
          <a:p>
            <a:pPr marL="516255" marR="610870" lvl="0" indent="-287655" defTabSz="914400" eaLnBrk="1" fontAlgn="auto" latinLnBrk="0" hangingPunct="1">
              <a:lnSpc>
                <a:spcPct val="104000"/>
              </a:lnSpc>
              <a:spcBef>
                <a:spcPts val="1200"/>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50" normalizeH="0" baseline="0" noProof="0" dirty="0">
                <a:ln>
                  <a:noFill/>
                </a:ln>
                <a:solidFill>
                  <a:srgbClr val="007DB9"/>
                </a:solidFill>
                <a:effectLst/>
                <a:uLnTx/>
                <a:uFillTx/>
                <a:latin typeface="Segoe UI Symbol"/>
                <a:cs typeface="Segoe UI Symbol"/>
              </a:rPr>
              <a:t> </a:t>
            </a:r>
            <a:r>
              <a:rPr kumimoji="0" lang="en-US" sz="2000" b="0" i="0" u="none" strike="noStrike" kern="0" cap="none" spc="-50" normalizeH="0" baseline="0" noProof="0" dirty="0">
                <a:ln>
                  <a:noFill/>
                </a:ln>
                <a:solidFill>
                  <a:sysClr val="windowText" lastClr="000000"/>
                </a:solidFill>
                <a:effectLst/>
                <a:uLnTx/>
                <a:uFillTx/>
                <a:latin typeface="Calibri"/>
                <a:cs typeface="Calibri"/>
              </a:rPr>
              <a:t>Po</a:t>
            </a:r>
            <a:r>
              <a:rPr kumimoji="0" sz="2000" b="0" i="0" u="none" strike="noStrike" kern="0" cap="none" spc="0" normalizeH="0" baseline="0" noProof="0" dirty="0">
                <a:ln>
                  <a:noFill/>
                </a:ln>
                <a:solidFill>
                  <a:sysClr val="windowText" lastClr="000000"/>
                </a:solidFill>
                <a:effectLst/>
                <a:uLnTx/>
                <a:uFillTx/>
                <a:latin typeface="Calibri"/>
                <a:cs typeface="Calibri"/>
              </a:rPr>
              <a:t>w</a:t>
            </a:r>
            <a:r>
              <a:rPr kumimoji="0" lang="en-US" sz="2000" b="0" i="0" u="none" strike="noStrike" kern="0" cap="none" spc="0" normalizeH="0" baseline="0" noProof="0" dirty="0">
                <a:ln>
                  <a:noFill/>
                </a:ln>
                <a:solidFill>
                  <a:sysClr val="windowText" lastClr="000000"/>
                </a:solidFill>
                <a:effectLst/>
                <a:uLnTx/>
                <a:uFillTx/>
                <a:latin typeface="Calibri"/>
                <a:cs typeface="Calibri"/>
              </a:rPr>
              <a:t>ers</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25" normalizeH="0" baseline="0" noProof="0" dirty="0">
                <a:ln>
                  <a:noFill/>
                </a:ln>
                <a:solidFill>
                  <a:sysClr val="windowText" lastClr="000000"/>
                </a:solidFill>
                <a:effectLst/>
                <a:uLnTx/>
                <a:uFillTx/>
                <a:latin typeface="Calibri"/>
                <a:cs typeface="Calibri"/>
              </a:rPr>
              <a:t>1+ </a:t>
            </a:r>
            <a:r>
              <a:rPr kumimoji="0" sz="2000" b="0" i="0" u="none" strike="noStrike" kern="0" cap="none" spc="0" normalizeH="0" baseline="0" noProof="0" dirty="0">
                <a:ln>
                  <a:noFill/>
                </a:ln>
                <a:solidFill>
                  <a:sysClr val="windowText" lastClr="000000"/>
                </a:solidFill>
                <a:effectLst/>
                <a:uLnTx/>
                <a:uFillTx/>
                <a:latin typeface="Calibri"/>
                <a:cs typeface="Calibri"/>
              </a:rPr>
              <a:t>million</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homes</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25" normalizeH="0" baseline="0" noProof="0" dirty="0">
                <a:ln>
                  <a:noFill/>
                </a:ln>
                <a:solidFill>
                  <a:sysClr val="windowText" lastClr="000000"/>
                </a:solidFill>
                <a:effectLst/>
                <a:uLnTx/>
                <a:uFillTx/>
                <a:latin typeface="Calibri"/>
                <a:cs typeface="Calibri"/>
              </a:rPr>
              <a:t>and </a:t>
            </a:r>
            <a:r>
              <a:rPr kumimoji="0" sz="2000" b="0" i="0" u="none" strike="noStrike" kern="0" cap="none" spc="-10" normalizeH="0" baseline="0" noProof="0" dirty="0">
                <a:ln>
                  <a:noFill/>
                </a:ln>
                <a:solidFill>
                  <a:sysClr val="windowText" lastClr="000000"/>
                </a:solidFill>
                <a:effectLst/>
                <a:uLnTx/>
                <a:uFillTx/>
                <a:latin typeface="Calibri"/>
                <a:cs typeface="Calibri"/>
              </a:rPr>
              <a:t>businesses</a:t>
            </a:r>
            <a:endParaRPr kumimoji="0" sz="2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1" name="object 11"/>
          <p:cNvSpPr/>
          <p:nvPr/>
        </p:nvSpPr>
        <p:spPr>
          <a:xfrm>
            <a:off x="471251" y="3318332"/>
            <a:ext cx="3383279" cy="2872740"/>
          </a:xfrm>
          <a:custGeom>
            <a:avLst/>
            <a:gdLst/>
            <a:ahLst/>
            <a:cxnLst/>
            <a:rect l="l" t="t" r="r" b="b"/>
            <a:pathLst>
              <a:path w="3383279" h="2872740">
                <a:moveTo>
                  <a:pt x="3383279" y="0"/>
                </a:moveTo>
                <a:lnTo>
                  <a:pt x="0" y="0"/>
                </a:lnTo>
                <a:lnTo>
                  <a:pt x="0" y="2872605"/>
                </a:lnTo>
                <a:lnTo>
                  <a:pt x="3383279" y="2872605"/>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471251" y="3365296"/>
            <a:ext cx="3383279" cy="1879745"/>
          </a:xfrm>
          <a:prstGeom prst="rect">
            <a:avLst/>
          </a:prstGeom>
        </p:spPr>
        <p:txBody>
          <a:bodyPr vert="horz" wrap="square" lIns="0" tIns="44450" rIns="0" bIns="0" rtlCol="0">
            <a:spAutoFit/>
          </a:bodyPr>
          <a:lstStyle/>
          <a:p>
            <a:pPr marL="163195" marR="0" lvl="0" indent="0" defTabSz="914400" eaLnBrk="1" fontAlgn="auto" latinLnBrk="0" hangingPunct="1">
              <a:lnSpc>
                <a:spcPct val="100000"/>
              </a:lnSpc>
              <a:spcBef>
                <a:spcPts val="350"/>
              </a:spcBef>
              <a:spcAft>
                <a:spcPts val="0"/>
              </a:spcAft>
              <a:buClrTx/>
              <a:buSzTx/>
              <a:buFontTx/>
              <a:buNone/>
              <a:tabLst/>
              <a:defRPr/>
            </a:pPr>
            <a:r>
              <a:rPr kumimoji="0" sz="2600" b="1" i="0" u="none" strike="noStrike" kern="0" cap="none" spc="-10" normalizeH="0" baseline="0" noProof="0" dirty="0">
                <a:ln>
                  <a:noFill/>
                </a:ln>
                <a:solidFill>
                  <a:srgbClr val="007DB9"/>
                </a:solidFill>
                <a:effectLst/>
                <a:uLnTx/>
                <a:uFillTx/>
                <a:latin typeface="Calibri"/>
                <a:cs typeface="Calibri"/>
              </a:rPr>
              <a:t>Workforce</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516255" marR="319405" lvl="0" indent="-287655" algn="just" defTabSz="914400" eaLnBrk="1" fontAlgn="auto" latinLnBrk="0" hangingPunct="1">
              <a:lnSpc>
                <a:spcPct val="104000"/>
              </a:lnSpc>
              <a:spcBef>
                <a:spcPts val="95"/>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35" normalizeH="0" baseline="0" noProof="0" dirty="0">
                <a:ln>
                  <a:noFill/>
                </a:ln>
                <a:solidFill>
                  <a:srgbClr val="007DB9"/>
                </a:solidFill>
                <a:effectLst/>
                <a:uLnTx/>
                <a:uFillTx/>
                <a:latin typeface="Segoe UI Symbol"/>
                <a:cs typeface="Segoe UI Symbol"/>
              </a:rPr>
              <a:t> </a:t>
            </a:r>
            <a:r>
              <a:rPr kumimoji="0" lang="en-US" sz="2000" b="0" i="0" u="none" strike="noStrike" kern="0" cap="none" spc="0" normalizeH="0" baseline="0" noProof="0" dirty="0">
                <a:ln>
                  <a:noFill/>
                </a:ln>
                <a:solidFill>
                  <a:sysClr val="windowText" lastClr="000000"/>
                </a:solidFill>
                <a:effectLst/>
                <a:uLnTx/>
                <a:uFillTx/>
                <a:latin typeface="Calibri"/>
                <a:cs typeface="Calibri"/>
              </a:rPr>
              <a:t>9,000+ workers at peak</a:t>
            </a:r>
            <a:endParaRPr kumimoji="0" sz="2000" b="0" i="0" u="none" strike="noStrike" kern="0" cap="none" spc="0" normalizeH="0" baseline="0" noProof="0" dirty="0">
              <a:ln>
                <a:noFill/>
              </a:ln>
              <a:solidFill>
                <a:sysClr val="windowText" lastClr="000000"/>
              </a:solidFill>
              <a:effectLst/>
              <a:uLnTx/>
              <a:uFillTx/>
              <a:latin typeface="Calibri"/>
              <a:cs typeface="Calibri"/>
            </a:endParaRPr>
          </a:p>
          <a:p>
            <a:pPr marL="516255" marR="740410" lvl="0" indent="-287655" defTabSz="914400" eaLnBrk="1" fontAlgn="auto" latinLnBrk="0" hangingPunct="1">
              <a:lnSpc>
                <a:spcPct val="104000"/>
              </a:lnSpc>
              <a:spcBef>
                <a:spcPts val="1200"/>
              </a:spcBef>
              <a:spcAft>
                <a:spcPts val="0"/>
              </a:spcAft>
              <a:buClrTx/>
              <a:buSzTx/>
              <a:buFontTx/>
              <a:buNone/>
              <a:tabLst/>
              <a:defRPr/>
            </a:pPr>
            <a:r>
              <a:rPr kumimoji="0" sz="2000" b="0" i="0" u="none" strike="noStrike" kern="0" cap="none" spc="0" normalizeH="0" baseline="0" noProof="0" dirty="0">
                <a:ln>
                  <a:noFill/>
                </a:ln>
                <a:solidFill>
                  <a:srgbClr val="007DB9"/>
                </a:solidFill>
                <a:effectLst/>
                <a:uLnTx/>
                <a:uFillTx/>
                <a:latin typeface="Segoe UI Symbol"/>
                <a:cs typeface="Segoe UI Symbol"/>
              </a:rPr>
              <a:t>▸</a:t>
            </a:r>
            <a:r>
              <a:rPr kumimoji="0" sz="2000" b="0" i="0" u="none" strike="noStrike" kern="0" cap="none" spc="-25" normalizeH="0" baseline="0" noProof="0" dirty="0">
                <a:ln>
                  <a:noFill/>
                </a:ln>
                <a:solidFill>
                  <a:srgbClr val="007DB9"/>
                </a:solidFill>
                <a:effectLst/>
                <a:uLnTx/>
                <a:uFillTx/>
                <a:latin typeface="Segoe UI Symbol"/>
                <a:cs typeface="Segoe UI Symbol"/>
              </a:rPr>
              <a:t> </a:t>
            </a:r>
            <a:r>
              <a:rPr kumimoji="0" sz="2000" b="0" i="0" u="none" strike="noStrike" kern="0" cap="none" spc="0" normalizeH="0" baseline="0" noProof="0" dirty="0">
                <a:ln>
                  <a:noFill/>
                </a:ln>
                <a:solidFill>
                  <a:sysClr val="windowText" lastClr="000000"/>
                </a:solidFill>
                <a:effectLst/>
                <a:uLnTx/>
                <a:uFillTx/>
                <a:latin typeface="Calibri"/>
                <a:cs typeface="Calibri"/>
              </a:rPr>
              <a:t>800</a:t>
            </a:r>
            <a:r>
              <a:rPr kumimoji="0" lang="en-US" sz="2000" b="0" i="0" u="none" strike="noStrike" kern="0" cap="none" spc="0" normalizeH="0" baseline="0" noProof="0" dirty="0">
                <a:ln>
                  <a:noFill/>
                </a:ln>
                <a:solidFill>
                  <a:sysClr val="windowText" lastClr="000000"/>
                </a:solidFill>
                <a:effectLst/>
                <a:uLnTx/>
                <a:uFillTx/>
                <a:latin typeface="Calibri"/>
                <a:cs typeface="Calibri"/>
              </a:rPr>
              <a:t> current</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permanent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20" normalizeH="0" baseline="0" noProof="0" dirty="0">
                <a:ln>
                  <a:noFill/>
                </a:ln>
                <a:solidFill>
                  <a:sysClr val="windowText" lastClr="000000"/>
                </a:solidFill>
                <a:effectLst/>
                <a:uLnTx/>
                <a:uFillTx/>
                <a:latin typeface="Calibri"/>
                <a:cs typeface="Calibri"/>
              </a:rPr>
              <a:t>jobs </a:t>
            </a:r>
            <a:r>
              <a:rPr kumimoji="0" lang="en-US" sz="2000" b="0" i="0" u="none" strike="noStrike" kern="0" cap="none" spc="0" normalizeH="0" baseline="0" noProof="0" dirty="0">
                <a:ln>
                  <a:noFill/>
                </a:ln>
                <a:solidFill>
                  <a:sysClr val="windowText" lastClr="000000"/>
                </a:solidFill>
                <a:effectLst/>
                <a:uLnTx/>
                <a:uFillTx/>
                <a:latin typeface="Calibri"/>
                <a:cs typeface="Calibri"/>
              </a:rPr>
              <a:t>for operation</a:t>
            </a:r>
            <a:endParaRPr kumimoji="0" sz="2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3" name="object 13"/>
          <p:cNvSpPr/>
          <p:nvPr/>
        </p:nvSpPr>
        <p:spPr>
          <a:xfrm>
            <a:off x="8389619" y="3318330"/>
            <a:ext cx="3383279" cy="2872740"/>
          </a:xfrm>
          <a:custGeom>
            <a:avLst/>
            <a:gdLst/>
            <a:ahLst/>
            <a:cxnLst/>
            <a:rect l="l" t="t" r="r" b="b"/>
            <a:pathLst>
              <a:path w="3383279" h="2872740">
                <a:moveTo>
                  <a:pt x="3383279" y="0"/>
                </a:moveTo>
                <a:lnTo>
                  <a:pt x="0" y="0"/>
                </a:lnTo>
                <a:lnTo>
                  <a:pt x="0" y="2872604"/>
                </a:lnTo>
                <a:lnTo>
                  <a:pt x="3383279" y="2872604"/>
                </a:lnTo>
                <a:lnTo>
                  <a:pt x="3383279" y="0"/>
                </a:lnTo>
                <a:close/>
              </a:path>
            </a:pathLst>
          </a:custGeom>
          <a:solidFill>
            <a:srgbClr val="F2F2F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txBox="1"/>
          <p:nvPr/>
        </p:nvSpPr>
        <p:spPr>
          <a:xfrm>
            <a:off x="8389619" y="3329855"/>
            <a:ext cx="3383279" cy="916940"/>
          </a:xfrm>
          <a:prstGeom prst="rect">
            <a:avLst/>
          </a:prstGeom>
        </p:spPr>
        <p:txBody>
          <a:bodyPr vert="horz" wrap="square" lIns="0" tIns="79375" rIns="0" bIns="0" rtlCol="0">
            <a:spAutoFit/>
          </a:bodyPr>
          <a:lstStyle/>
          <a:p>
            <a:pPr marL="90805" marR="0" lvl="0" indent="0" defTabSz="914400" eaLnBrk="1" fontAlgn="auto" latinLnBrk="0" hangingPunct="1">
              <a:lnSpc>
                <a:spcPct val="100000"/>
              </a:lnSpc>
              <a:spcBef>
                <a:spcPts val="625"/>
              </a:spcBef>
              <a:spcAft>
                <a:spcPts val="0"/>
              </a:spcAft>
              <a:buClrTx/>
              <a:buSzTx/>
              <a:buFontTx/>
              <a:buNone/>
              <a:tabLst/>
              <a:defRPr/>
            </a:pPr>
            <a:r>
              <a:rPr kumimoji="0" sz="2600" b="1" i="0" u="none" strike="noStrike" kern="0" cap="none" spc="0" normalizeH="0" baseline="0" noProof="0" dirty="0">
                <a:ln>
                  <a:noFill/>
                </a:ln>
                <a:solidFill>
                  <a:srgbClr val="007DB9"/>
                </a:solidFill>
                <a:effectLst/>
                <a:uLnTx/>
                <a:uFillTx/>
                <a:latin typeface="Calibri"/>
                <a:cs typeface="Calibri"/>
              </a:rPr>
              <a:t>Operating</a:t>
            </a:r>
            <a:r>
              <a:rPr kumimoji="0" sz="2600" b="1" i="0" u="none" strike="noStrike" kern="0" cap="none" spc="-90" normalizeH="0" baseline="0" noProof="0" dirty="0">
                <a:ln>
                  <a:noFill/>
                </a:ln>
                <a:solidFill>
                  <a:srgbClr val="007DB9"/>
                </a:solidFill>
                <a:effectLst/>
                <a:uLnTx/>
                <a:uFillTx/>
                <a:latin typeface="Calibri"/>
                <a:cs typeface="Calibri"/>
              </a:rPr>
              <a:t> </a:t>
            </a:r>
            <a:r>
              <a:rPr kumimoji="0" sz="2600" b="1" i="0" u="none" strike="noStrike" kern="0" cap="none" spc="-20" normalizeH="0" baseline="0" noProof="0" dirty="0">
                <a:ln>
                  <a:noFill/>
                </a:ln>
                <a:solidFill>
                  <a:srgbClr val="007DB9"/>
                </a:solidFill>
                <a:effectLst/>
                <a:uLnTx/>
                <a:uFillTx/>
                <a:latin typeface="Calibri"/>
                <a:cs typeface="Calibri"/>
              </a:rPr>
              <a:t>life</a:t>
            </a:r>
            <a:endParaRPr kumimoji="0" sz="2600" b="0" i="0" u="none" strike="noStrike" kern="0" cap="none" spc="0" normalizeH="0" baseline="0" noProof="0" dirty="0">
              <a:ln>
                <a:noFill/>
              </a:ln>
              <a:solidFill>
                <a:sysClr val="windowText" lastClr="000000"/>
              </a:solidFill>
              <a:effectLst/>
              <a:uLnTx/>
              <a:uFillTx/>
              <a:latin typeface="Calibri"/>
              <a:cs typeface="Calibri"/>
            </a:endParaRPr>
          </a:p>
          <a:p>
            <a:pPr marL="90805" marR="0" lvl="0" indent="0" defTabSz="914400" eaLnBrk="1" fontAlgn="auto" latinLnBrk="0" hangingPunct="1">
              <a:lnSpc>
                <a:spcPct val="100000"/>
              </a:lnSpc>
              <a:spcBef>
                <a:spcPts val="49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Expected</a:t>
            </a:r>
            <a:r>
              <a:rPr kumimoji="0" sz="2400" b="0" i="0" u="none" strike="noStrike" kern="0" cap="none" spc="-2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60-</a:t>
            </a:r>
            <a:r>
              <a:rPr kumimoji="0" sz="2400" b="0" i="0" u="none" strike="noStrike" kern="0" cap="none" spc="0" normalizeH="0" baseline="0" noProof="0" dirty="0">
                <a:ln>
                  <a:noFill/>
                </a:ln>
                <a:solidFill>
                  <a:sysClr val="windowText" lastClr="000000"/>
                </a:solidFill>
                <a:effectLst/>
                <a:uLnTx/>
                <a:uFillTx/>
                <a:latin typeface="Calibri"/>
                <a:cs typeface="Calibri"/>
              </a:rPr>
              <a:t>80</a:t>
            </a:r>
            <a:r>
              <a:rPr kumimoji="0" sz="2400" b="0" i="0" u="none" strike="noStrike" kern="0" cap="none" spc="-20" normalizeH="0" baseline="0" noProof="0" dirty="0">
                <a:ln>
                  <a:noFill/>
                </a:ln>
                <a:solidFill>
                  <a:sysClr val="windowText" lastClr="000000"/>
                </a:solidFill>
                <a:effectLst/>
                <a:uLnTx/>
                <a:uFillTx/>
                <a:latin typeface="Calibri"/>
                <a:cs typeface="Calibri"/>
              </a:rPr>
              <a:t> years</a:t>
            </a:r>
            <a:endParaRPr kumimoji="0" sz="24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5" name="object 15"/>
          <p:cNvSpPr/>
          <p:nvPr/>
        </p:nvSpPr>
        <p:spPr>
          <a:xfrm>
            <a:off x="4430436" y="307298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471251" y="307298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8389619" y="307298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8368283" y="6190935"/>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4430436" y="6190935"/>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40436" y="6208423"/>
            <a:ext cx="3383279" cy="0"/>
          </a:xfrm>
          <a:custGeom>
            <a:avLst/>
            <a:gdLst/>
            <a:ahLst/>
            <a:cxnLst/>
            <a:rect l="l" t="t" r="r" b="b"/>
            <a:pathLst>
              <a:path w="3383279">
                <a:moveTo>
                  <a:pt x="0" y="0"/>
                </a:moveTo>
                <a:lnTo>
                  <a:pt x="3383280" y="1"/>
                </a:lnTo>
              </a:path>
            </a:pathLst>
          </a:custGeom>
          <a:ln w="19050">
            <a:solidFill>
              <a:srgbClr val="007D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a:spLocks noGrp="1"/>
          </p:cNvSpPr>
          <p:nvPr>
            <p:ph type="sldNum" sz="quarter" idx="7"/>
          </p:nvPr>
        </p:nvSpPr>
        <p:spPr>
          <a:prstGeom prst="rect">
            <a:avLst/>
          </a:prstGeom>
        </p:spPr>
        <p:txBody>
          <a:bodyPr vert="horz" wrap="square" lIns="0" tIns="6350" rIns="0" bIns="0" rtlCol="0">
            <a:spAutoFit/>
          </a:bodyPr>
          <a:lstStyle/>
          <a:p>
            <a:pPr marL="38735" marR="0" lvl="0" indent="0" defTabSz="914400" eaLnBrk="1" fontAlgn="auto" latinLnBrk="0" hangingPunct="1">
              <a:lnSpc>
                <a:spcPct val="100000"/>
              </a:lnSpc>
              <a:spcBef>
                <a:spcPts val="50"/>
              </a:spcBef>
              <a:spcAft>
                <a:spcPts val="0"/>
              </a:spcAft>
              <a:buClrTx/>
              <a:buSzTx/>
              <a:buFontTx/>
              <a:buNone/>
              <a:tabLst/>
              <a:defRPr/>
            </a:pPr>
            <a:fld id="{81D60167-4931-47E6-BA6A-407CBD079E47}" type="slidenum">
              <a:rPr kumimoji="0" sz="1000" b="0" i="0" u="none" strike="noStrike" kern="0" cap="none" spc="-25" normalizeH="0" baseline="0" noProof="0" dirty="0">
                <a:ln>
                  <a:noFill/>
                </a:ln>
                <a:solidFill>
                  <a:prstClr val="black"/>
                </a:solidFill>
                <a:effectLst/>
                <a:uLnTx/>
                <a:uFillTx/>
                <a:latin typeface="Calibri"/>
                <a:cs typeface="Calibri"/>
              </a:rPr>
              <a:pPr marL="38735" marR="0" lvl="0" indent="0" defTabSz="914400" eaLnBrk="1" fontAlgn="auto" latinLnBrk="0" hangingPunct="1">
                <a:lnSpc>
                  <a:spcPct val="100000"/>
                </a:lnSpc>
                <a:spcBef>
                  <a:spcPts val="50"/>
                </a:spcBef>
                <a:spcAft>
                  <a:spcPts val="0"/>
                </a:spcAft>
                <a:buClrTx/>
                <a:buSzTx/>
                <a:buFontTx/>
                <a:buNone/>
                <a:tabLst/>
                <a:defRPr/>
              </a:pPr>
              <a:t>2</a:t>
            </a:fld>
            <a:endParaRPr kumimoji="0" sz="1000" b="0" i="0" u="none" strike="noStrike" kern="0" cap="none" spc="-25" normalizeH="0" baseline="0" noProof="0" dirty="0">
              <a:ln>
                <a:noFill/>
              </a:ln>
              <a:solidFill>
                <a:prstClr val="black"/>
              </a:solidFill>
              <a:effectLst/>
              <a:uLnTx/>
              <a:uFillTx/>
              <a:latin typeface="Calibri"/>
              <a:cs typeface="Calibri"/>
            </a:endParaRPr>
          </a:p>
        </p:txBody>
      </p:sp>
      <p:sp>
        <p:nvSpPr>
          <p:cNvPr id="23" name="Title 22">
            <a:extLst>
              <a:ext uri="{FF2B5EF4-FFF2-40B4-BE49-F238E27FC236}">
                <a16:creationId xmlns:a16="http://schemas.microsoft.com/office/drawing/2014/main" id="{742D1CA1-97FD-122E-FA82-0C0B5D13A1A3}"/>
              </a:ext>
            </a:extLst>
          </p:cNvPr>
          <p:cNvSpPr>
            <a:spLocks noGrp="1"/>
          </p:cNvSpPr>
          <p:nvPr>
            <p:ph type="title"/>
          </p:nvPr>
        </p:nvSpPr>
        <p:spPr/>
        <p:txBody>
          <a:bodyPr/>
          <a:lstStyle/>
          <a:p>
            <a:r>
              <a:rPr lang="en-US" dirty="0"/>
              <a:t> </a:t>
            </a:r>
          </a:p>
        </p:txBody>
      </p:sp>
      <p:sp>
        <p:nvSpPr>
          <p:cNvPr id="24" name="Title 5">
            <a:extLst>
              <a:ext uri="{FF2B5EF4-FFF2-40B4-BE49-F238E27FC236}">
                <a16:creationId xmlns:a16="http://schemas.microsoft.com/office/drawing/2014/main" id="{04D2AF11-9844-3C5C-9DC6-3FDCFAE81DF0}"/>
              </a:ext>
            </a:extLst>
          </p:cNvPr>
          <p:cNvSpPr txBox="1">
            <a:spLocks/>
          </p:cNvSpPr>
          <p:nvPr/>
        </p:nvSpPr>
        <p:spPr>
          <a:xfrm>
            <a:off x="440436" y="146304"/>
            <a:ext cx="11311128" cy="604865"/>
          </a:xfrm>
        </p:spPr>
        <p:txBody>
          <a:bodyPr lIns="0" tIns="0" rIns="0" bIns="0" anchor="ctr">
            <a:normAutofit/>
          </a:bodyPr>
          <a:lstStyle>
            <a:lvl1pPr algn="l" defTabSz="609585" rtl="0" eaLnBrk="1" latinLnBrk="0" hangingPunct="1">
              <a:spcBef>
                <a:spcPct val="0"/>
              </a:spcBef>
              <a:buNone/>
              <a:defRPr sz="3200" b="0" i="0" kern="1200">
                <a:solidFill>
                  <a:schemeClr val="tx1"/>
                </a:solidFill>
                <a:latin typeface="Calibri"/>
                <a:ea typeface="+mj-ea"/>
                <a:cs typeface="Calibri"/>
              </a:defRPr>
            </a:lvl1pPr>
          </a:lstStyle>
          <a:p>
            <a:pPr algn="ctr"/>
            <a:r>
              <a:rPr lang="en-US" dirty="0"/>
              <a:t>Vogtle 3 &amp; 4 Quick Facts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286087" y="1123914"/>
            <a:ext cx="11465477" cy="4862437"/>
          </a:xfrm>
        </p:spPr>
        <p:txBody>
          <a:bodyPr lIns="91440" tIns="45720" rIns="91440" bIns="45720" anchor="t"/>
          <a:lstStyle/>
          <a:p>
            <a:pPr marL="230505" indent="-230505"/>
            <a:endParaRPr lang="en-US" sz="2000" dirty="0">
              <a:solidFill>
                <a:srgbClr val="3C3C3C"/>
              </a:solidFill>
              <a:latin typeface="+mn-lt"/>
            </a:endParaRPr>
          </a:p>
          <a:p>
            <a:pPr marL="0" indent="0">
              <a:buNone/>
            </a:pPr>
            <a:endParaRPr lang="en-US" dirty="0">
              <a:solidFill>
                <a:srgbClr val="3C3C3C"/>
              </a:solidFill>
              <a:latin typeface="+mn-lt"/>
            </a:endParaRPr>
          </a:p>
          <a:p>
            <a:pPr marL="230505" indent="-230505"/>
            <a:r>
              <a:rPr lang="en-US" dirty="0">
                <a:solidFill>
                  <a:srgbClr val="3C3C3C"/>
                </a:solidFill>
                <a:latin typeface="+mn-lt"/>
              </a:rPr>
              <a:t>Improving relay and digital settings database</a:t>
            </a:r>
          </a:p>
          <a:p>
            <a:pPr marL="230505" indent="-230505"/>
            <a:endParaRPr lang="en-US" dirty="0">
              <a:solidFill>
                <a:srgbClr val="3C3C3C"/>
              </a:solidFill>
              <a:latin typeface="+mn-lt"/>
            </a:endParaRPr>
          </a:p>
          <a:p>
            <a:pPr marL="230505" indent="-230505"/>
            <a:r>
              <a:rPr lang="en-US" dirty="0">
                <a:solidFill>
                  <a:srgbClr val="3C3C3C"/>
                </a:solidFill>
                <a:latin typeface="+mn-lt"/>
              </a:rPr>
              <a:t>Cleaning up meta data in document repository (Documentum) post-DATO</a:t>
            </a:r>
          </a:p>
          <a:p>
            <a:pPr marL="230505" indent="-230505"/>
            <a:endParaRPr lang="en-US" dirty="0">
              <a:solidFill>
                <a:srgbClr val="3C3C3C"/>
              </a:solidFill>
              <a:latin typeface="+mn-lt"/>
            </a:endParaRPr>
          </a:p>
          <a:p>
            <a:pPr marL="230505" indent="-230505"/>
            <a:r>
              <a:rPr lang="en-US" dirty="0">
                <a:solidFill>
                  <a:srgbClr val="3C3C3C"/>
                </a:solidFill>
                <a:latin typeface="+mn-lt"/>
              </a:rPr>
              <a:t>Further integrations between the CAP and work management databases (Maximo), document repository, CMISDP and WNEXUS to ensure design data is maintained consistently </a:t>
            </a: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lIns="91440" tIns="45720" rIns="91440" bIns="45720" anchor="ctr" anchorCtr="0">
            <a:normAutofit/>
          </a:bodyPr>
          <a:lstStyle/>
          <a:p>
            <a:r>
              <a:rPr lang="en-US" dirty="0">
                <a:solidFill>
                  <a:srgbClr val="3C3C3C"/>
                </a:solidFill>
                <a:latin typeface="+mn-lt"/>
                <a:cs typeface="Calibri"/>
              </a:rPr>
              <a:t>Other Ongoing CM Improvements</a:t>
            </a:r>
            <a:endParaRPr lang="en-US" dirty="0"/>
          </a:p>
        </p:txBody>
      </p:sp>
    </p:spTree>
    <p:extLst>
      <p:ext uri="{BB962C8B-B14F-4D97-AF65-F5344CB8AC3E}">
        <p14:creationId xmlns:p14="http://schemas.microsoft.com/office/powerpoint/2010/main" val="209034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4179606"/>
          </a:xfrm>
        </p:spPr>
        <p:txBody>
          <a:bodyPr lIns="91440" tIns="45720" rIns="91440" bIns="45720" anchor="t"/>
          <a:lstStyle/>
          <a:p>
            <a:pPr marL="0" indent="0">
              <a:buNone/>
            </a:pPr>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a:p>
            <a:pPr marL="230505" indent="-230505"/>
            <a:endParaRPr lang="en-US" sz="2000" dirty="0">
              <a:solidFill>
                <a:srgbClr val="3C3C3C"/>
              </a:solidFill>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lIns="91440" tIns="45720" rIns="91440" bIns="45720" anchor="ctr" anchorCtr="0">
            <a:normAutofit/>
          </a:bodyPr>
          <a:lstStyle/>
          <a:p>
            <a:r>
              <a:rPr lang="en-US" dirty="0">
                <a:solidFill>
                  <a:srgbClr val="3C3C3C"/>
                </a:solidFill>
                <a:latin typeface="+mn-lt"/>
                <a:cs typeface="Calibri"/>
              </a:rPr>
              <a:t>New WNEXUS Module in CMISDP</a:t>
            </a:r>
            <a:endParaRPr lang="en-US" dirty="0">
              <a:cs typeface="Calibri"/>
            </a:endParaRPr>
          </a:p>
        </p:txBody>
      </p:sp>
      <p:pic>
        <p:nvPicPr>
          <p:cNvPr id="2" name="Picture 1" descr="A screenshot of a computer&#10;&#10;Description automatically generated">
            <a:extLst>
              <a:ext uri="{FF2B5EF4-FFF2-40B4-BE49-F238E27FC236}">
                <a16:creationId xmlns:a16="http://schemas.microsoft.com/office/drawing/2014/main" id="{8645ED17-F61E-B7F3-1577-AD0C2CD12BAC}"/>
              </a:ext>
            </a:extLst>
          </p:cNvPr>
          <p:cNvPicPr>
            <a:picLocks noChangeAspect="1"/>
          </p:cNvPicPr>
          <p:nvPr/>
        </p:nvPicPr>
        <p:blipFill>
          <a:blip r:embed="rId2"/>
          <a:stretch>
            <a:fillRect/>
          </a:stretch>
        </p:blipFill>
        <p:spPr>
          <a:xfrm>
            <a:off x="900545" y="847887"/>
            <a:ext cx="10846130" cy="5686718"/>
          </a:xfrm>
          <a:prstGeom prst="rect">
            <a:avLst/>
          </a:prstGeom>
        </p:spPr>
      </p:pic>
    </p:spTree>
    <p:extLst>
      <p:ext uri="{BB962C8B-B14F-4D97-AF65-F5344CB8AC3E}">
        <p14:creationId xmlns:p14="http://schemas.microsoft.com/office/powerpoint/2010/main" val="141676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73A33-1DDE-4CB8-8664-93D737799723}"/>
              </a:ext>
            </a:extLst>
          </p:cNvPr>
          <p:cNvSpPr>
            <a:spLocks noGrp="1"/>
          </p:cNvSpPr>
          <p:nvPr>
            <p:ph type="ctrTitle"/>
          </p:nvPr>
        </p:nvSpPr>
        <p:spPr>
          <a:xfrm>
            <a:off x="654432" y="522902"/>
            <a:ext cx="10883136" cy="1328907"/>
          </a:xfrm>
        </p:spPr>
        <p:txBody>
          <a:bodyPr/>
          <a:lstStyle/>
          <a:p>
            <a:pPr algn="ctr"/>
            <a:r>
              <a:rPr lang="en-US" sz="6000" dirty="0"/>
              <a:t>Questions?</a:t>
            </a:r>
          </a:p>
        </p:txBody>
      </p:sp>
      <p:sp>
        <p:nvSpPr>
          <p:cNvPr id="4" name="Footer Placeholder 3">
            <a:extLst>
              <a:ext uri="{FF2B5EF4-FFF2-40B4-BE49-F238E27FC236}">
                <a16:creationId xmlns:a16="http://schemas.microsoft.com/office/drawing/2014/main" id="{2DE75EB9-EADA-4E94-881F-6E366C2FC459}"/>
              </a:ext>
            </a:extLst>
          </p:cNvPr>
          <p:cNvSpPr>
            <a:spLocks noGrp="1"/>
          </p:cNvSpPr>
          <p:nvPr>
            <p:ph type="ftr" sz="quarter" idx="3"/>
          </p:nvPr>
        </p:nvSpPr>
        <p:spPr/>
        <p:txBody>
          <a:bodyPr/>
          <a:lstStyle/>
          <a:p>
            <a:endParaRPr lang="en-US">
              <a:solidFill>
                <a:schemeClr val="bg1"/>
              </a:solidFill>
            </a:endParaRPr>
          </a:p>
        </p:txBody>
      </p:sp>
      <p:pic>
        <p:nvPicPr>
          <p:cNvPr id="2" name="Picture 1">
            <a:extLst>
              <a:ext uri="{FF2B5EF4-FFF2-40B4-BE49-F238E27FC236}">
                <a16:creationId xmlns:a16="http://schemas.microsoft.com/office/drawing/2014/main" id="{3BD60D04-3909-736F-1B3B-CF64EDE71585}"/>
              </a:ext>
            </a:extLst>
          </p:cNvPr>
          <p:cNvPicPr>
            <a:picLocks noChangeAspect="1"/>
          </p:cNvPicPr>
          <p:nvPr/>
        </p:nvPicPr>
        <p:blipFill>
          <a:blip r:embed="rId2"/>
          <a:stretch>
            <a:fillRect/>
          </a:stretch>
        </p:blipFill>
        <p:spPr>
          <a:xfrm>
            <a:off x="3473541" y="1980457"/>
            <a:ext cx="5244918" cy="3496612"/>
          </a:xfrm>
          <a:prstGeom prst="rect">
            <a:avLst/>
          </a:prstGeom>
        </p:spPr>
      </p:pic>
    </p:spTree>
    <p:extLst>
      <p:ext uri="{BB962C8B-B14F-4D97-AF65-F5344CB8AC3E}">
        <p14:creationId xmlns:p14="http://schemas.microsoft.com/office/powerpoint/2010/main" val="193796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530063A0-7D45-C662-BC4A-94CA0BD11D59}"/>
              </a:ext>
            </a:extLst>
          </p:cNvPr>
          <p:cNvSpPr>
            <a:spLocks noGrp="1"/>
          </p:cNvSpPr>
          <p:nvPr>
            <p:ph sz="half" idx="2"/>
          </p:nvPr>
        </p:nvSpPr>
        <p:spPr>
          <a:xfrm>
            <a:off x="501064" y="1306794"/>
            <a:ext cx="11425893" cy="2122206"/>
          </a:xfrm>
        </p:spPr>
        <p:txBody>
          <a:bodyPr/>
          <a:lstStyle/>
          <a:p>
            <a:r>
              <a:rPr lang="en-US" sz="2000" b="0" i="0" dirty="0">
                <a:solidFill>
                  <a:srgbClr val="3C3C3C"/>
                </a:solidFill>
                <a:effectLst/>
                <a:latin typeface="+mn-lt"/>
              </a:rPr>
              <a:t>The </a:t>
            </a:r>
            <a:r>
              <a:rPr lang="en-US" sz="2000" b="1" i="0" dirty="0">
                <a:solidFill>
                  <a:srgbClr val="3C3C3C"/>
                </a:solidFill>
                <a:effectLst/>
                <a:latin typeface="+mn-lt"/>
              </a:rPr>
              <a:t>AP1000</a:t>
            </a:r>
            <a:r>
              <a:rPr lang="en-US" sz="2000" b="1" i="0" baseline="30000" dirty="0">
                <a:solidFill>
                  <a:srgbClr val="3C3C3C"/>
                </a:solidFill>
                <a:effectLst/>
                <a:latin typeface="+mn-lt"/>
              </a:rPr>
              <a:t>®</a:t>
            </a:r>
            <a:r>
              <a:rPr lang="en-US" sz="2000" b="1" i="0" dirty="0">
                <a:solidFill>
                  <a:srgbClr val="3C3C3C"/>
                </a:solidFill>
                <a:effectLst/>
                <a:latin typeface="+mn-lt"/>
              </a:rPr>
              <a:t> Plant</a:t>
            </a:r>
            <a:r>
              <a:rPr lang="en-US" sz="2000" b="0" i="0" dirty="0">
                <a:solidFill>
                  <a:srgbClr val="3C3C3C"/>
                </a:solidFill>
                <a:effectLst/>
                <a:latin typeface="+mn-lt"/>
              </a:rPr>
              <a:t> is a two-loop pressurized water reactor (PWR) that uses a simplified, innovative and effective approach to safety. </a:t>
            </a:r>
          </a:p>
          <a:p>
            <a:r>
              <a:rPr lang="en-US" sz="2000" b="0" i="0" dirty="0">
                <a:solidFill>
                  <a:srgbClr val="3C3C3C"/>
                </a:solidFill>
                <a:effectLst/>
                <a:latin typeface="+mn-lt"/>
              </a:rPr>
              <a:t>Plant simplifications yield fewer components, cable and seismic building volume, all of which contribute to considerable savings in capital investment, and lower operation and maintenance costs. </a:t>
            </a:r>
            <a:endParaRPr lang="en-US" sz="2000" dirty="0">
              <a:solidFill>
                <a:srgbClr val="3C3C3C"/>
              </a:solidFill>
              <a:latin typeface="+mn-lt"/>
            </a:endParaRPr>
          </a:p>
          <a:p>
            <a:r>
              <a:rPr lang="en-US" sz="2000" b="0" i="0" u="none" strike="noStrike" baseline="0" dirty="0">
                <a:solidFill>
                  <a:srgbClr val="4D4D4D"/>
                </a:solidFill>
                <a:latin typeface="+mn-lt"/>
              </a:rPr>
              <a:t>AC electrical power is not required for safe shutdown.</a:t>
            </a:r>
            <a:endParaRPr lang="en-US" sz="2000" b="0" i="0" u="none" strike="noStrike" baseline="0" dirty="0">
              <a:solidFill>
                <a:srgbClr val="3C3C3C"/>
              </a:solidFill>
              <a:latin typeface="+mn-lt"/>
            </a:endParaRPr>
          </a:p>
          <a:p>
            <a:pPr algn="l"/>
            <a:r>
              <a:rPr lang="en-US" sz="2000" b="0" i="0" u="none" strike="noStrike" baseline="0" dirty="0">
                <a:solidFill>
                  <a:srgbClr val="4D4D4D"/>
                </a:solidFill>
                <a:latin typeface="+mn-lt"/>
              </a:rPr>
              <a:t>Operator action not required for 72 hours to maintain core and containment cooling.</a:t>
            </a:r>
            <a:endParaRPr lang="en-US" sz="2000" dirty="0">
              <a:latin typeface="+mn-lt"/>
            </a:endParaRPr>
          </a:p>
        </p:txBody>
      </p:sp>
      <p:sp>
        <p:nvSpPr>
          <p:cNvPr id="73" name="Footer Placeholder 3">
            <a:extLst>
              <a:ext uri="{FF2B5EF4-FFF2-40B4-BE49-F238E27FC236}">
                <a16:creationId xmlns:a16="http://schemas.microsoft.com/office/drawing/2014/main" id="{6D115CCF-865E-BDF0-74F6-82DF64441E2D}"/>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
        <p:nvSpPr>
          <p:cNvPr id="6" name="Title 5">
            <a:extLst>
              <a:ext uri="{FF2B5EF4-FFF2-40B4-BE49-F238E27FC236}">
                <a16:creationId xmlns:a16="http://schemas.microsoft.com/office/drawing/2014/main" id="{C197EBC0-DE3E-0745-A6EC-B422A0F5D7BC}"/>
              </a:ext>
            </a:extLst>
          </p:cNvPr>
          <p:cNvSpPr>
            <a:spLocks noGrp="1"/>
          </p:cNvSpPr>
          <p:nvPr>
            <p:ph type="title"/>
          </p:nvPr>
        </p:nvSpPr>
        <p:spPr>
          <a:xfrm>
            <a:off x="440436" y="146304"/>
            <a:ext cx="11311128" cy="604865"/>
          </a:xfrm>
        </p:spPr>
        <p:txBody>
          <a:bodyPr anchor="ctr">
            <a:normAutofit/>
          </a:bodyPr>
          <a:lstStyle/>
          <a:p>
            <a:r>
              <a:rPr lang="en-US" dirty="0"/>
              <a:t>Westinghouse AP1000 Technology</a:t>
            </a:r>
          </a:p>
        </p:txBody>
      </p:sp>
      <p:pic>
        <p:nvPicPr>
          <p:cNvPr id="1030" name="Picture 6" descr="See the source image">
            <a:extLst>
              <a:ext uri="{FF2B5EF4-FFF2-40B4-BE49-F238E27FC236}">
                <a16:creationId xmlns:a16="http://schemas.microsoft.com/office/drawing/2014/main" id="{57F97F6C-794C-4A21-90F7-E1AC09EE9280}"/>
              </a:ext>
            </a:extLst>
          </p:cNvPr>
          <p:cNvPicPr>
            <a:picLocks noGrp="1" noChangeAspect="1" noChangeArrowheads="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726351" y="3292291"/>
            <a:ext cx="4489373" cy="3419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A8000B-68F7-4631-8A54-764ABDC55760}"/>
              </a:ext>
            </a:extLst>
          </p:cNvPr>
          <p:cNvPicPr>
            <a:picLocks noChangeAspect="1"/>
          </p:cNvPicPr>
          <p:nvPr/>
        </p:nvPicPr>
        <p:blipFill>
          <a:blip r:embed="rId3"/>
          <a:stretch>
            <a:fillRect/>
          </a:stretch>
        </p:blipFill>
        <p:spPr>
          <a:xfrm>
            <a:off x="6096000" y="3327871"/>
            <a:ext cx="5079645" cy="3383825"/>
          </a:xfrm>
          <a:prstGeom prst="rect">
            <a:avLst/>
          </a:prstGeom>
        </p:spPr>
      </p:pic>
    </p:spTree>
    <p:extLst>
      <p:ext uri="{BB962C8B-B14F-4D97-AF65-F5344CB8AC3E}">
        <p14:creationId xmlns:p14="http://schemas.microsoft.com/office/powerpoint/2010/main" val="205637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BF38E192-33BA-48FF-8005-D29051404A91}"/>
              </a:ext>
            </a:extLst>
          </p:cNvPr>
          <p:cNvGraphicFramePr/>
          <p:nvPr>
            <p:extLst>
              <p:ext uri="{D42A27DB-BD31-4B8C-83A1-F6EECF244321}">
                <p14:modId xmlns:p14="http://schemas.microsoft.com/office/powerpoint/2010/main" val="305533333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94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AE7A-EB76-6392-FC75-1BE4044DF02B}"/>
              </a:ext>
            </a:extLst>
          </p:cNvPr>
          <p:cNvSpPr>
            <a:spLocks noGrp="1"/>
          </p:cNvSpPr>
          <p:nvPr>
            <p:ph type="title"/>
          </p:nvPr>
        </p:nvSpPr>
        <p:spPr/>
        <p:txBody>
          <a:bodyPr/>
          <a:lstStyle/>
          <a:p>
            <a:r>
              <a:rPr lang="en-US" sz="3600" dirty="0">
                <a:solidFill>
                  <a:srgbClr val="00B0F0"/>
                </a:solidFill>
                <a:latin typeface="+mn-lt"/>
              </a:rPr>
              <a:t>Recent Major Milestones </a:t>
            </a:r>
          </a:p>
        </p:txBody>
      </p:sp>
      <p:sp>
        <p:nvSpPr>
          <p:cNvPr id="5" name="Rectangle 4">
            <a:extLst>
              <a:ext uri="{FF2B5EF4-FFF2-40B4-BE49-F238E27FC236}">
                <a16:creationId xmlns:a16="http://schemas.microsoft.com/office/drawing/2014/main" id="{56877F38-7EEE-631D-075B-901AAA19732E}"/>
              </a:ext>
            </a:extLst>
          </p:cNvPr>
          <p:cNvSpPr/>
          <p:nvPr/>
        </p:nvSpPr>
        <p:spPr>
          <a:xfrm>
            <a:off x="9718" y="3548491"/>
            <a:ext cx="12192000" cy="45719"/>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BCF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8F9BE0-57F7-0772-A6BD-77CBC9647210}"/>
              </a:ext>
            </a:extLst>
          </p:cNvPr>
          <p:cNvSpPr txBox="1"/>
          <p:nvPr/>
        </p:nvSpPr>
        <p:spPr>
          <a:xfrm rot="10800000" flipH="1" flipV="1">
            <a:off x="162014" y="1083774"/>
            <a:ext cx="96360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Unit 3</a:t>
            </a:r>
          </a:p>
        </p:txBody>
      </p:sp>
      <p:sp>
        <p:nvSpPr>
          <p:cNvPr id="6" name="TextBox 5">
            <a:extLst>
              <a:ext uri="{FF2B5EF4-FFF2-40B4-BE49-F238E27FC236}">
                <a16:creationId xmlns:a16="http://schemas.microsoft.com/office/drawing/2014/main" id="{F5A77DEB-BE73-5546-EBC4-F250A2E7E470}"/>
              </a:ext>
            </a:extLst>
          </p:cNvPr>
          <p:cNvSpPr txBox="1"/>
          <p:nvPr/>
        </p:nvSpPr>
        <p:spPr>
          <a:xfrm rot="10800000" flipH="1" flipV="1">
            <a:off x="259718" y="5815555"/>
            <a:ext cx="96360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Unit 4</a:t>
            </a:r>
          </a:p>
        </p:txBody>
      </p:sp>
      <p:sp>
        <p:nvSpPr>
          <p:cNvPr id="7" name="TextBox 6">
            <a:extLst>
              <a:ext uri="{FF2B5EF4-FFF2-40B4-BE49-F238E27FC236}">
                <a16:creationId xmlns:a16="http://schemas.microsoft.com/office/drawing/2014/main" id="{3086ACA1-BA39-E163-3932-75FB8EFC0B5C}"/>
              </a:ext>
            </a:extLst>
          </p:cNvPr>
          <p:cNvSpPr txBox="1"/>
          <p:nvPr/>
        </p:nvSpPr>
        <p:spPr>
          <a:xfrm>
            <a:off x="112426" y="3401205"/>
            <a:ext cx="67810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2023</a:t>
            </a:r>
          </a:p>
        </p:txBody>
      </p:sp>
      <p:sp>
        <p:nvSpPr>
          <p:cNvPr id="8" name="TextBox 7">
            <a:extLst>
              <a:ext uri="{FF2B5EF4-FFF2-40B4-BE49-F238E27FC236}">
                <a16:creationId xmlns:a16="http://schemas.microsoft.com/office/drawing/2014/main" id="{E0A5DC12-D93C-FF6A-BF66-A363D39102E3}"/>
              </a:ext>
            </a:extLst>
          </p:cNvPr>
          <p:cNvSpPr txBox="1"/>
          <p:nvPr/>
        </p:nvSpPr>
        <p:spPr>
          <a:xfrm>
            <a:off x="6951173" y="3395270"/>
            <a:ext cx="67810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2024</a:t>
            </a:r>
          </a:p>
        </p:txBody>
      </p:sp>
      <p:sp>
        <p:nvSpPr>
          <p:cNvPr id="13" name="Oval 12">
            <a:extLst>
              <a:ext uri="{FF2B5EF4-FFF2-40B4-BE49-F238E27FC236}">
                <a16:creationId xmlns:a16="http://schemas.microsoft.com/office/drawing/2014/main" id="{B775A999-FFB5-EC81-500A-B4383D72A86E}"/>
              </a:ext>
            </a:extLst>
          </p:cNvPr>
          <p:cNvSpPr/>
          <p:nvPr/>
        </p:nvSpPr>
        <p:spPr>
          <a:xfrm>
            <a:off x="1648348" y="3475766"/>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9441EDF-3F49-6916-820C-1FD96A60230C}"/>
              </a:ext>
            </a:extLst>
          </p:cNvPr>
          <p:cNvSpPr/>
          <p:nvPr/>
        </p:nvSpPr>
        <p:spPr>
          <a:xfrm flipH="1">
            <a:off x="2858281" y="3473926"/>
            <a:ext cx="201334"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496C67BC-DFC9-6A04-EFEC-2CC9D2281A7D}"/>
              </a:ext>
            </a:extLst>
          </p:cNvPr>
          <p:cNvSpPr/>
          <p:nvPr/>
        </p:nvSpPr>
        <p:spPr>
          <a:xfrm>
            <a:off x="2270206" y="3465174"/>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8D0FF4E-79A5-925B-FBE1-2A5408E13D96}"/>
              </a:ext>
            </a:extLst>
          </p:cNvPr>
          <p:cNvSpPr/>
          <p:nvPr/>
        </p:nvSpPr>
        <p:spPr>
          <a:xfrm>
            <a:off x="8462121" y="3452906"/>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678B5A1-2E8B-F488-90FE-AA7D56FCF65C}"/>
              </a:ext>
            </a:extLst>
          </p:cNvPr>
          <p:cNvSpPr/>
          <p:nvPr/>
        </p:nvSpPr>
        <p:spPr>
          <a:xfrm>
            <a:off x="9176158" y="3452906"/>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92234B6-3E64-7E0D-6176-526B1D883CE3}"/>
              </a:ext>
            </a:extLst>
          </p:cNvPr>
          <p:cNvSpPr/>
          <p:nvPr/>
        </p:nvSpPr>
        <p:spPr>
          <a:xfrm>
            <a:off x="9918163" y="3465174"/>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4956D9B-E18F-70EB-A66D-63F32FADC156}"/>
              </a:ext>
            </a:extLst>
          </p:cNvPr>
          <p:cNvSpPr txBox="1"/>
          <p:nvPr/>
        </p:nvSpPr>
        <p:spPr>
          <a:xfrm>
            <a:off x="1809244" y="1381482"/>
            <a:ext cx="1206275" cy="224676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April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Unit 3 successfully synchronized and connected to the electric grid, producing electricity for the first time</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2D57A68A-B37E-50BA-FB56-E57B182E19FA}"/>
              </a:ext>
            </a:extLst>
          </p:cNvPr>
          <p:cNvSpPr txBox="1"/>
          <p:nvPr/>
        </p:nvSpPr>
        <p:spPr>
          <a:xfrm>
            <a:off x="1470926" y="4507282"/>
            <a:ext cx="1389950"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March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Hot Functional Testing started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71CB778-67D7-C8CF-60BA-70F86EAA73DE}"/>
              </a:ext>
            </a:extLst>
          </p:cNvPr>
          <p:cNvSpPr txBox="1"/>
          <p:nvPr/>
        </p:nvSpPr>
        <p:spPr>
          <a:xfrm>
            <a:off x="2530648" y="4050746"/>
            <a:ext cx="1389950"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Hot Functional Testing completed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4D90871-A715-CDD9-F216-3A8893F67EFD}"/>
              </a:ext>
            </a:extLst>
          </p:cNvPr>
          <p:cNvSpPr txBox="1"/>
          <p:nvPr/>
        </p:nvSpPr>
        <p:spPr>
          <a:xfrm>
            <a:off x="2958948" y="2006345"/>
            <a:ext cx="1274395" cy="150810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Unit 3 reached 100 percent energy output for the first time</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FA03382-DBA7-1F4E-382D-DBB36C2CF33C}"/>
              </a:ext>
            </a:extLst>
          </p:cNvPr>
          <p:cNvSpPr/>
          <p:nvPr/>
        </p:nvSpPr>
        <p:spPr>
          <a:xfrm>
            <a:off x="4278131" y="3452906"/>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D0E47B76-CE81-5EE4-2F95-378BD9E3BBBE}"/>
              </a:ext>
            </a:extLst>
          </p:cNvPr>
          <p:cNvSpPr/>
          <p:nvPr/>
        </p:nvSpPr>
        <p:spPr>
          <a:xfrm>
            <a:off x="4891500" y="3461244"/>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7C33DF69-201C-35EA-4602-82EF88731BC5}"/>
              </a:ext>
            </a:extLst>
          </p:cNvPr>
          <p:cNvSpPr/>
          <p:nvPr/>
        </p:nvSpPr>
        <p:spPr>
          <a:xfrm>
            <a:off x="5791356" y="3461244"/>
            <a:ext cx="201335" cy="22021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83FC2153-1B3F-B644-18F5-9E9CDDD4EB5D}"/>
              </a:ext>
            </a:extLst>
          </p:cNvPr>
          <p:cNvSpPr txBox="1"/>
          <p:nvPr/>
        </p:nvSpPr>
        <p:spPr>
          <a:xfrm>
            <a:off x="591420" y="2169684"/>
            <a:ext cx="1243234"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March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Initial Criticality is achieved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50D66C-29FF-93C1-B772-38E30D4C9A5D}"/>
              </a:ext>
            </a:extLst>
          </p:cNvPr>
          <p:cNvSpPr txBox="1"/>
          <p:nvPr/>
        </p:nvSpPr>
        <p:spPr>
          <a:xfrm>
            <a:off x="4233343" y="1392526"/>
            <a:ext cx="1035471" cy="132343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July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Entered commercial operation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885E493-B16C-D870-B5F7-306BA5C3C9F3}"/>
              </a:ext>
            </a:extLst>
          </p:cNvPr>
          <p:cNvSpPr txBox="1"/>
          <p:nvPr/>
        </p:nvSpPr>
        <p:spPr>
          <a:xfrm>
            <a:off x="8896219" y="4398913"/>
            <a:ext cx="1323708" cy="2062103"/>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March </a:t>
            </a:r>
          </a:p>
          <a:p>
            <a:pPr>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Calibri"/>
                <a:cs typeface="Calibri"/>
              </a:rPr>
              <a:t>Successfully synchronized and connected to the electric grid</a:t>
            </a:r>
            <a:r>
              <a:rPr lang="en-US" sz="1200" dirty="0">
                <a:solidFill>
                  <a:prstClr val="black">
                    <a:hueOff val="0"/>
                    <a:satOff val="0"/>
                    <a:lumOff val="0"/>
                    <a:alphaOff val="0"/>
                  </a:prstClr>
                </a:solidFill>
                <a:latin typeface="Calibri"/>
                <a:ea typeface="Calibri"/>
                <a:cs typeface="Calibri"/>
              </a:rPr>
              <a:t>, producing electricity for the first time</a:t>
            </a:r>
            <a:endParaRPr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Calibri"/>
              <a:cs typeface="Calibri" panose="020F050202020403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8370A77-3D00-0EBB-2FA4-B9205ECF9B6A}"/>
              </a:ext>
            </a:extLst>
          </p:cNvPr>
          <p:cNvSpPr txBox="1"/>
          <p:nvPr/>
        </p:nvSpPr>
        <p:spPr>
          <a:xfrm>
            <a:off x="7652985" y="4022901"/>
            <a:ext cx="1243234"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February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Initial Criticality is achieved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22B343F-C153-2395-D3B2-F8EBDF019E38}"/>
              </a:ext>
            </a:extLst>
          </p:cNvPr>
          <p:cNvSpPr txBox="1"/>
          <p:nvPr/>
        </p:nvSpPr>
        <p:spPr>
          <a:xfrm>
            <a:off x="10219927" y="4014193"/>
            <a:ext cx="1206275" cy="187743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April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Unit</a:t>
            </a:r>
            <a:r>
              <a:rPr lang="en-US" sz="1200" dirty="0">
                <a:solidFill>
                  <a:prstClr val="black">
                    <a:hueOff val="0"/>
                    <a:satOff val="0"/>
                    <a:lumOff val="0"/>
                    <a:alphaOff val="0"/>
                  </a:prstClr>
                </a:solidFill>
                <a:latin typeface="Calibri" panose="020F0502020204030204" pitchFamily="34" charset="0"/>
                <a:cs typeface="Calibri" panose="020F0502020204030204" pitchFamily="34" charset="0"/>
              </a:rPr>
              <a:t> 4</a:t>
            </a: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 reached 100 percent energy output for the first time</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Entered commercial operation</a:t>
            </a:r>
          </a:p>
        </p:txBody>
      </p:sp>
      <p:sp>
        <p:nvSpPr>
          <p:cNvPr id="38" name="TextBox 37">
            <a:extLst>
              <a:ext uri="{FF2B5EF4-FFF2-40B4-BE49-F238E27FC236}">
                <a16:creationId xmlns:a16="http://schemas.microsoft.com/office/drawing/2014/main" id="{EE9D7266-AF8F-26C3-0A6D-60122B8D7EAB}"/>
              </a:ext>
            </a:extLst>
          </p:cNvPr>
          <p:cNvSpPr txBox="1"/>
          <p:nvPr/>
        </p:nvSpPr>
        <p:spPr>
          <a:xfrm>
            <a:off x="4922020" y="4106525"/>
            <a:ext cx="1170612" cy="113877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Calibri" panose="020F0502020204030204"/>
              </a:rPr>
              <a:t>August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Fuel load</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solidFill>
                  <a:prstClr val="black">
                    <a:hueOff val="0"/>
                    <a:satOff val="0"/>
                    <a:lumOff val="0"/>
                    <a:alphaOff val="0"/>
                  </a:prstClr>
                </a:solidFill>
                <a:latin typeface="Calibri" panose="020F0502020204030204" pitchFamily="34" charset="0"/>
                <a:cs typeface="Calibri" panose="020F0502020204030204" pitchFamily="34" charset="0"/>
              </a:rPr>
              <a:t>completed</a:t>
            </a: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6213CF64-E7C9-A48B-AB24-C045C6E904CB}"/>
              </a:ext>
            </a:extLst>
          </p:cNvPr>
          <p:cNvSpPr txBox="1"/>
          <p:nvPr/>
        </p:nvSpPr>
        <p:spPr>
          <a:xfrm>
            <a:off x="3801415" y="4730701"/>
            <a:ext cx="1389950" cy="1877437"/>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Calibri" panose="020F0502020204030204"/>
              </a:rPr>
              <a:t>July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solidFill>
                  <a:prstClr val="black">
                    <a:hueOff val="0"/>
                    <a:satOff val="0"/>
                    <a:lumOff val="0"/>
                    <a:alphaOff val="0"/>
                  </a:prstClr>
                </a:solidFill>
                <a:latin typeface="Calibri"/>
                <a:ea typeface="Calibri"/>
                <a:cs typeface="Calibri"/>
              </a:rPr>
              <a:t>Received</a:t>
            </a: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Calibri"/>
                <a:cs typeface="Calibri"/>
              </a:rPr>
              <a:t> 10 CFR 52.103(g) finding from NRC</a:t>
            </a:r>
            <a:endParaRPr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Calibri"/>
              <a:cs typeface="Calibri"/>
            </a:endParaRPr>
          </a:p>
          <a:p>
            <a:pPr marL="0" marR="0" lvl="0" indent="0" algn="l" defTabSz="609585">
              <a:lnSpc>
                <a:spcPct val="100000"/>
              </a:lnSpc>
              <a:spcBef>
                <a:spcPts val="0"/>
              </a:spcBef>
              <a:spcAft>
                <a:spcPts val="0"/>
              </a:spcAft>
              <a:buClrTx/>
              <a:buSzTx/>
              <a:buFontTx/>
              <a:buNone/>
              <a:tabLst/>
              <a:defRPr/>
            </a:pPr>
            <a:endParaRPr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Calibri"/>
              <a:cs typeface="Calibri"/>
            </a:endParaRPr>
          </a:p>
          <a:p>
            <a:pPr>
              <a:defRPr/>
            </a:pPr>
            <a:r>
              <a:rPr lang="en-US" sz="1200" dirty="0">
                <a:solidFill>
                  <a:prstClr val="black">
                    <a:hueOff val="0"/>
                    <a:satOff val="0"/>
                    <a:lumOff val="0"/>
                    <a:alphaOff val="0"/>
                  </a:prstClr>
                </a:solidFill>
                <a:latin typeface="Calibri" panose="020F0502020204030204"/>
                <a:ea typeface="Calibri" panose="020F0502020204030204"/>
                <a:cs typeface="Calibri" panose="020F0502020204030204"/>
              </a:rPr>
              <a:t>Design Authority Turnover</a:t>
            </a:r>
          </a:p>
          <a:p>
            <a:pPr>
              <a:defRPr/>
            </a:pPr>
            <a:endParaRPr lang="en-US" dirty="0">
              <a:solidFill>
                <a:srgbClr val="000000"/>
              </a:solidFill>
              <a:latin typeface="Calibri" panose="020F0502020204030204"/>
              <a:ea typeface="Calibri" panose="020F0502020204030204"/>
              <a:cs typeface="Calibri" panose="020F0502020204030204"/>
            </a:endParaRPr>
          </a:p>
        </p:txBody>
      </p:sp>
      <p:sp>
        <p:nvSpPr>
          <p:cNvPr id="40" name="TextBox 39">
            <a:extLst>
              <a:ext uri="{FF2B5EF4-FFF2-40B4-BE49-F238E27FC236}">
                <a16:creationId xmlns:a16="http://schemas.microsoft.com/office/drawing/2014/main" id="{6EE26697-DFA2-B965-4A3B-9FB132B27103}"/>
              </a:ext>
            </a:extLst>
          </p:cNvPr>
          <p:cNvSpPr txBox="1"/>
          <p:nvPr/>
        </p:nvSpPr>
        <p:spPr>
          <a:xfrm>
            <a:off x="5574766" y="1949211"/>
            <a:ext cx="1389950" cy="150810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October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Successful standup online work management process</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D6BAE-DDEA-A4D8-5A1B-FE9FA1FEDEBD}"/>
              </a:ext>
            </a:extLst>
          </p:cNvPr>
          <p:cNvSpPr>
            <a:spLocks noGrp="1"/>
          </p:cNvSpPr>
          <p:nvPr>
            <p:ph idx="1"/>
          </p:nvPr>
        </p:nvSpPr>
        <p:spPr>
          <a:xfrm>
            <a:off x="2148840" y="1435356"/>
            <a:ext cx="7164322" cy="1554606"/>
          </a:xfrm>
        </p:spPr>
        <p:txBody>
          <a:bodyPr vert="horz" lIns="0" tIns="0" rIns="0" bIns="0" rtlCol="0" anchor="t">
            <a:noAutofit/>
          </a:bodyPr>
          <a:lstStyle/>
          <a:p>
            <a:pPr marL="230505" indent="-230505"/>
            <a:r>
              <a:rPr lang="en-US" sz="2000" dirty="0">
                <a:latin typeface="Calibri"/>
                <a:cs typeface="Calibri"/>
              </a:rPr>
              <a:t>Both units are fully connected to the grid operating at full power.</a:t>
            </a:r>
            <a:endParaRPr lang="en-US" dirty="0">
              <a:latin typeface="Calibri"/>
              <a:cs typeface="Calibri"/>
            </a:endParaRPr>
          </a:p>
          <a:p>
            <a:pPr marL="230505" indent="-230505"/>
            <a:endParaRPr lang="en-US" sz="2000" dirty="0"/>
          </a:p>
          <a:p>
            <a:pPr marL="230505" indent="-230505"/>
            <a:r>
              <a:rPr lang="en-US" sz="2000" dirty="0"/>
              <a:t>Collectively powering around half a million homes.</a:t>
            </a:r>
          </a:p>
        </p:txBody>
      </p:sp>
      <p:sp>
        <p:nvSpPr>
          <p:cNvPr id="3" name="Footer Placeholder 2">
            <a:extLst>
              <a:ext uri="{FF2B5EF4-FFF2-40B4-BE49-F238E27FC236}">
                <a16:creationId xmlns:a16="http://schemas.microsoft.com/office/drawing/2014/main" id="{83C1CFD5-DFBF-49CE-49D2-87AF5EE45810}"/>
              </a:ext>
            </a:extLst>
          </p:cNvPr>
          <p:cNvSpPr>
            <a:spLocks noGrp="1"/>
          </p:cNvSpPr>
          <p:nvPr>
            <p:ph type="ftr" sz="quarter" idx="3"/>
          </p:nvPr>
        </p:nvSpPr>
        <p:spPr/>
        <p:txBody>
          <a:bodyPr/>
          <a:lstStyle/>
          <a:p>
            <a:endParaRPr lang="en-US">
              <a:solidFill>
                <a:schemeClr val="bg1"/>
              </a:solidFill>
            </a:endParaRPr>
          </a:p>
        </p:txBody>
      </p:sp>
      <p:sp>
        <p:nvSpPr>
          <p:cNvPr id="4" name="Title 3">
            <a:extLst>
              <a:ext uri="{FF2B5EF4-FFF2-40B4-BE49-F238E27FC236}">
                <a16:creationId xmlns:a16="http://schemas.microsoft.com/office/drawing/2014/main" id="{F89EF961-7C77-D44F-44CE-81858FA85235}"/>
              </a:ext>
            </a:extLst>
          </p:cNvPr>
          <p:cNvSpPr>
            <a:spLocks noGrp="1"/>
          </p:cNvSpPr>
          <p:nvPr>
            <p:ph type="title"/>
          </p:nvPr>
        </p:nvSpPr>
        <p:spPr/>
        <p:txBody>
          <a:bodyPr/>
          <a:lstStyle/>
          <a:p>
            <a:r>
              <a:rPr lang="en-US" dirty="0"/>
              <a:t>Vogtle 3&amp;4 Commercial Output </a:t>
            </a:r>
          </a:p>
        </p:txBody>
      </p:sp>
      <p:pic>
        <p:nvPicPr>
          <p:cNvPr id="1026" name="Picture 2" descr="Utility begins loading fuel at new Georgia nuclear plant | AP News">
            <a:extLst>
              <a:ext uri="{FF2B5EF4-FFF2-40B4-BE49-F238E27FC236}">
                <a16:creationId xmlns:a16="http://schemas.microsoft.com/office/drawing/2014/main" id="{8B6DF1D9-B399-0FC6-A852-14FFFFF3E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2" t="10008" r="156" b="16722"/>
          <a:stretch/>
        </p:blipFill>
        <p:spPr bwMode="auto">
          <a:xfrm>
            <a:off x="2025395" y="2718525"/>
            <a:ext cx="7287766" cy="350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5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73A33-1DDE-4CB8-8664-93D737799723}"/>
              </a:ext>
            </a:extLst>
          </p:cNvPr>
          <p:cNvSpPr>
            <a:spLocks noGrp="1"/>
          </p:cNvSpPr>
          <p:nvPr>
            <p:ph type="ctrTitle"/>
          </p:nvPr>
        </p:nvSpPr>
        <p:spPr>
          <a:xfrm>
            <a:off x="560181" y="488272"/>
            <a:ext cx="10883136" cy="916567"/>
          </a:xfrm>
        </p:spPr>
        <p:txBody>
          <a:bodyPr/>
          <a:lstStyle/>
          <a:p>
            <a:pPr algn="ctr"/>
            <a:r>
              <a:rPr lang="en-US" sz="5400" dirty="0"/>
              <a:t>Next Steps for Vogtle 3&amp;4</a:t>
            </a:r>
          </a:p>
        </p:txBody>
      </p:sp>
      <p:sp>
        <p:nvSpPr>
          <p:cNvPr id="4" name="Footer Placeholder 3">
            <a:extLst>
              <a:ext uri="{FF2B5EF4-FFF2-40B4-BE49-F238E27FC236}">
                <a16:creationId xmlns:a16="http://schemas.microsoft.com/office/drawing/2014/main" id="{2DE75EB9-EADA-4E94-881F-6E366C2FC459}"/>
              </a:ext>
            </a:extLst>
          </p:cNvPr>
          <p:cNvSpPr>
            <a:spLocks noGrp="1"/>
          </p:cNvSpPr>
          <p:nvPr>
            <p:ph type="ftr" sz="quarter" idx="3"/>
          </p:nvPr>
        </p:nvSpPr>
        <p:spPr/>
        <p:txBody>
          <a:bodyPr/>
          <a:lstStyle/>
          <a:p>
            <a:endParaRPr lang="en-US">
              <a:solidFill>
                <a:schemeClr val="bg1"/>
              </a:solidFill>
            </a:endParaRPr>
          </a:p>
        </p:txBody>
      </p:sp>
      <p:pic>
        <p:nvPicPr>
          <p:cNvPr id="2050" name="Picture 2" descr="Westinghouse Celebrates Milestone Achievement as AP1000® Technology ...">
            <a:extLst>
              <a:ext uri="{FF2B5EF4-FFF2-40B4-BE49-F238E27FC236}">
                <a16:creationId xmlns:a16="http://schemas.microsoft.com/office/drawing/2014/main" id="{82AF3BBC-F141-422B-E591-6C8557D6D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68" r="4185"/>
          <a:stretch/>
        </p:blipFill>
        <p:spPr bwMode="auto">
          <a:xfrm>
            <a:off x="1970243" y="1546577"/>
            <a:ext cx="8251513" cy="405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9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C15192-CF3D-4CAA-84AC-4238CE1F9229}"/>
              </a:ext>
            </a:extLst>
          </p:cNvPr>
          <p:cNvSpPr>
            <a:spLocks noGrp="1"/>
          </p:cNvSpPr>
          <p:nvPr>
            <p:ph sz="half" idx="2"/>
          </p:nvPr>
        </p:nvSpPr>
        <p:spPr>
          <a:xfrm>
            <a:off x="6273259" y="1360744"/>
            <a:ext cx="6003985" cy="4982141"/>
          </a:xfrm>
        </p:spPr>
        <p:txBody>
          <a:bodyPr lIns="91440" tIns="45720" rIns="91440" bIns="45720" anchor="t"/>
          <a:lstStyle/>
          <a:p>
            <a:pPr marL="0" indent="0" algn="ctr">
              <a:buNone/>
            </a:pPr>
            <a:r>
              <a:rPr lang="en-US" sz="3200" b="1" u="sng" dirty="0">
                <a:latin typeface="Calibri"/>
                <a:ea typeface="Calibri"/>
                <a:cs typeface="Calibri"/>
              </a:rPr>
              <a:t>Unit 4</a:t>
            </a:r>
          </a:p>
          <a:p>
            <a:pPr marL="0" indent="0" algn="ctr">
              <a:buNone/>
            </a:pPr>
            <a:endParaRPr lang="en-US" sz="2000" dirty="0">
              <a:ea typeface="Calibri"/>
            </a:endParaRPr>
          </a:p>
          <a:p>
            <a:pPr marL="230505" indent="-230505"/>
            <a:r>
              <a:rPr lang="en-US" sz="2000" dirty="0">
                <a:latin typeface="Calibri"/>
                <a:ea typeface="Calibri Light"/>
                <a:cs typeface="Calibri"/>
              </a:rPr>
              <a:t>4R01 Refueling Outage in September 2025</a:t>
            </a:r>
            <a:endParaRPr lang="en-US" sz="2000" dirty="0">
              <a:solidFill>
                <a:srgbClr val="00B050"/>
              </a:solidFill>
              <a:ea typeface="Calibri"/>
            </a:endParaRPr>
          </a:p>
          <a:p>
            <a:pPr marL="230505" indent="-230505"/>
            <a:endParaRPr lang="en-US" sz="2000" dirty="0">
              <a:latin typeface="Calibri"/>
              <a:ea typeface="Calibri"/>
              <a:cs typeface="Calibri"/>
            </a:endParaRPr>
          </a:p>
          <a:p>
            <a:pPr marL="230505" indent="0"/>
            <a:endParaRPr lang="en-US" sz="2000" dirty="0">
              <a:latin typeface="Calibri Light"/>
              <a:ea typeface="Calibri Light"/>
              <a:cs typeface="Calibri"/>
            </a:endParaRPr>
          </a:p>
          <a:p>
            <a:pPr marL="454660" lvl="1" indent="-224155"/>
            <a:endParaRPr lang="en-US" sz="2000" dirty="0">
              <a:latin typeface="Calibri Light"/>
              <a:ea typeface="Calibri Light"/>
              <a:cs typeface="Calibri"/>
            </a:endParaRPr>
          </a:p>
        </p:txBody>
      </p:sp>
      <p:sp>
        <p:nvSpPr>
          <p:cNvPr id="9" name="Content Placeholder 8">
            <a:extLst>
              <a:ext uri="{FF2B5EF4-FFF2-40B4-BE49-F238E27FC236}">
                <a16:creationId xmlns:a16="http://schemas.microsoft.com/office/drawing/2014/main" id="{2AF9A803-2255-4D89-8C3F-4CCE5CA29EE2}"/>
              </a:ext>
            </a:extLst>
          </p:cNvPr>
          <p:cNvSpPr>
            <a:spLocks noGrp="1"/>
          </p:cNvSpPr>
          <p:nvPr>
            <p:ph sz="half" idx="10"/>
          </p:nvPr>
        </p:nvSpPr>
        <p:spPr>
          <a:xfrm>
            <a:off x="873467" y="1291495"/>
            <a:ext cx="5399792" cy="5120640"/>
          </a:xfrm>
          <a:ln>
            <a:noFill/>
          </a:ln>
        </p:spPr>
        <p:txBody>
          <a:bodyPr lIns="91440" tIns="45720" rIns="91440" bIns="45720" anchor="t"/>
          <a:lstStyle/>
          <a:p>
            <a:pPr marL="0" indent="0" algn="ctr">
              <a:buNone/>
            </a:pPr>
            <a:r>
              <a:rPr lang="en-US" sz="3200" b="1" u="sng" dirty="0">
                <a:latin typeface="Calibri"/>
                <a:ea typeface="Calibri"/>
                <a:cs typeface="Calibri"/>
              </a:rPr>
              <a:t>Unit 3</a:t>
            </a:r>
          </a:p>
          <a:p>
            <a:pPr marL="0" indent="0" algn="ctr">
              <a:buNone/>
            </a:pPr>
            <a:endParaRPr lang="en-US" dirty="0"/>
          </a:p>
          <a:p>
            <a:pPr marL="229870" indent="-224155"/>
            <a:r>
              <a:rPr lang="en-US" sz="2000" dirty="0">
                <a:latin typeface="Calibri"/>
                <a:ea typeface="Calibri"/>
                <a:cs typeface="Calibri"/>
              </a:rPr>
              <a:t>3R01 Refueling Outage in October 2024</a:t>
            </a:r>
            <a:endParaRPr lang="en-US" sz="2000" dirty="0">
              <a:solidFill>
                <a:schemeClr val="accent2"/>
              </a:solidFill>
            </a:endParaRPr>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lIns="91440" tIns="45720" rIns="91440" bIns="45720" anchor="ctr" anchorCtr="0"/>
          <a:lstStyle/>
          <a:p>
            <a:r>
              <a:rPr lang="en-US" dirty="0">
                <a:latin typeface="Calibri"/>
                <a:cs typeface="Calibri"/>
              </a:rPr>
              <a:t>Upcoming Major Milestones </a:t>
            </a:r>
            <a:endParaRPr lang="en-US" dirty="0"/>
          </a:p>
        </p:txBody>
      </p:sp>
      <p:pic>
        <p:nvPicPr>
          <p:cNvPr id="3074" name="Picture 2">
            <a:extLst>
              <a:ext uri="{FF2B5EF4-FFF2-40B4-BE49-F238E27FC236}">
                <a16:creationId xmlns:a16="http://schemas.microsoft.com/office/drawing/2014/main" id="{84B98D60-7DCF-C6EC-F755-EB74F96CBB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71" b="14176"/>
          <a:stretch/>
        </p:blipFill>
        <p:spPr bwMode="auto">
          <a:xfrm>
            <a:off x="2184982" y="3125104"/>
            <a:ext cx="762000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2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AF9A803-2255-4D89-8C3F-4CCE5CA29EE2}"/>
              </a:ext>
            </a:extLst>
          </p:cNvPr>
          <p:cNvSpPr>
            <a:spLocks noGrp="1"/>
          </p:cNvSpPr>
          <p:nvPr>
            <p:ph sz="half" idx="10"/>
          </p:nvPr>
        </p:nvSpPr>
        <p:spPr>
          <a:xfrm>
            <a:off x="825622" y="1392837"/>
            <a:ext cx="10925942" cy="5120640"/>
          </a:xfrm>
          <a:ln>
            <a:noFill/>
          </a:ln>
        </p:spPr>
        <p:txBody>
          <a:bodyPr lIns="91440" tIns="45720" rIns="91440" bIns="45720" anchor="t"/>
          <a:lstStyle/>
          <a:p>
            <a:pPr marL="0" indent="0" algn="ctr">
              <a:buNone/>
            </a:pPr>
            <a:endParaRPr lang="en-US" dirty="0"/>
          </a:p>
          <a:p>
            <a:pPr marL="230299" indent="-224155"/>
            <a:r>
              <a:rPr lang="en-US" sz="2000" dirty="0">
                <a:latin typeface="Calibri"/>
                <a:ea typeface="Calibri"/>
                <a:cs typeface="Calibri"/>
              </a:rPr>
              <a:t>Anticipated 10 year project for a 300-350 MW increase in output across the fleet</a:t>
            </a:r>
            <a:endParaRPr lang="en-US" sz="2000"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lIns="91440" tIns="45720" rIns="91440" bIns="45720" anchor="ctr" anchorCtr="0"/>
          <a:lstStyle/>
          <a:p>
            <a:r>
              <a:rPr lang="en-US" dirty="0">
                <a:latin typeface="Calibri"/>
                <a:cs typeface="Calibri"/>
              </a:rPr>
              <a:t>Extended Power Uprate (EPU) project</a:t>
            </a:r>
            <a:endParaRPr lang="en-US" dirty="0"/>
          </a:p>
        </p:txBody>
      </p:sp>
      <p:pic>
        <p:nvPicPr>
          <p:cNvPr id="5" name="Picture 4">
            <a:extLst>
              <a:ext uri="{FF2B5EF4-FFF2-40B4-BE49-F238E27FC236}">
                <a16:creationId xmlns:a16="http://schemas.microsoft.com/office/drawing/2014/main" id="{2410F76B-64C7-E2A7-52CB-DA8D7128B056}"/>
              </a:ext>
            </a:extLst>
          </p:cNvPr>
          <p:cNvPicPr>
            <a:picLocks noChangeAspect="1"/>
          </p:cNvPicPr>
          <p:nvPr/>
        </p:nvPicPr>
        <p:blipFill>
          <a:blip r:embed="rId2"/>
          <a:stretch>
            <a:fillRect/>
          </a:stretch>
        </p:blipFill>
        <p:spPr>
          <a:xfrm>
            <a:off x="2107909" y="2290476"/>
            <a:ext cx="7811590" cy="4105848"/>
          </a:xfrm>
          <a:prstGeom prst="rect">
            <a:avLst/>
          </a:prstGeom>
        </p:spPr>
      </p:pic>
    </p:spTree>
    <p:extLst>
      <p:ext uri="{BB962C8B-B14F-4D97-AF65-F5344CB8AC3E}">
        <p14:creationId xmlns:p14="http://schemas.microsoft.com/office/powerpoint/2010/main" val="3074387781"/>
      </p:ext>
    </p:extLst>
  </p:cSld>
  <p:clrMapOvr>
    <a:masterClrMapping/>
  </p:clrMapOvr>
</p:sld>
</file>

<file path=ppt/theme/theme1.xml><?xml version="1.0" encoding="utf-8"?>
<a:theme xmlns:a="http://schemas.openxmlformats.org/drawingml/2006/main" name="Southern Company Template_basic_final">
  <a:themeElements>
    <a:clrScheme name="SO blue family">
      <a:dk1>
        <a:srgbClr val="000000"/>
      </a:dk1>
      <a:lt1>
        <a:srgbClr val="FFFFFF"/>
      </a:lt1>
      <a:dk2>
        <a:srgbClr val="003A5D"/>
      </a:dk2>
      <a:lt2>
        <a:srgbClr val="E8E8E8"/>
      </a:lt2>
      <a:accent1>
        <a:srgbClr val="00BCF1"/>
      </a:accent1>
      <a:accent2>
        <a:srgbClr val="007DB9"/>
      </a:accent2>
      <a:accent3>
        <a:srgbClr val="00B5AF"/>
      </a:accent3>
      <a:accent4>
        <a:srgbClr val="B2D234"/>
      </a:accent4>
      <a:accent5>
        <a:srgbClr val="EC1C24"/>
      </a:accent5>
      <a:accent6>
        <a:srgbClr val="F26322"/>
      </a:accent6>
      <a:hlink>
        <a:srgbClr val="007DB9"/>
      </a:hlink>
      <a:folHlink>
        <a:srgbClr val="00BC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1" id="{E15A863A-2F40-0B4C-AB98-EAFFB152C49D}" vid="{6FA9357D-9FD9-9544-8620-6A23C4D44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8703696-a8c3-4238-bd5a-3191d737d1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90E5181CF157499B720ED8DBB67D1D" ma:contentTypeVersion="8" ma:contentTypeDescription="Create a new document." ma:contentTypeScope="" ma:versionID="6f9b0d2a5c02cb10394a72ac5eb9cd9e">
  <xsd:schema xmlns:xsd="http://www.w3.org/2001/XMLSchema" xmlns:xs="http://www.w3.org/2001/XMLSchema" xmlns:p="http://schemas.microsoft.com/office/2006/metadata/properties" xmlns:ns3="38703696-a8c3-4238-bd5a-3191d737d1b5" xmlns:ns4="0e604a15-cf09-415a-98cd-256bfbe9c642" targetNamespace="http://schemas.microsoft.com/office/2006/metadata/properties" ma:root="true" ma:fieldsID="7b1b84f98140908b7a9b314a8a18b6a4" ns3:_="" ns4:_="">
    <xsd:import namespace="38703696-a8c3-4238-bd5a-3191d737d1b5"/>
    <xsd:import namespace="0e604a15-cf09-415a-98cd-256bfbe9c64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703696-a8c3-4238-bd5a-3191d737d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604a15-cf09-415a-98cd-256bfbe9c64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118D4D-EBCF-4A4C-8784-922871080D49}">
  <ds:schemaRefs>
    <ds:schemaRef ds:uri="http://purl.org/dc/terms/"/>
    <ds:schemaRef ds:uri="0e604a15-cf09-415a-98cd-256bfbe9c642"/>
    <ds:schemaRef ds:uri="http://schemas.microsoft.com/office/2006/documentManagement/types"/>
    <ds:schemaRef ds:uri="http://schemas.openxmlformats.org/package/2006/metadata/core-properties"/>
    <ds:schemaRef ds:uri="38703696-a8c3-4238-bd5a-3191d737d1b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1971CB0-9E12-4D8B-B291-543C901E46ED}">
  <ds:schemaRefs>
    <ds:schemaRef ds:uri="http://schemas.microsoft.com/sharepoint/v3/contenttype/forms"/>
  </ds:schemaRefs>
</ds:datastoreItem>
</file>

<file path=customXml/itemProps3.xml><?xml version="1.0" encoding="utf-8"?>
<ds:datastoreItem xmlns:ds="http://schemas.openxmlformats.org/officeDocument/2006/customXml" ds:itemID="{2626ADC8-410E-4803-9DAF-0B8B3CAFF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703696-a8c3-4238-bd5a-3191d737d1b5"/>
    <ds:schemaRef ds:uri="0e604a15-cf09-415a-98cd-256bfbe9c6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3308</TotalTime>
  <Words>1088</Words>
  <Application>Microsoft Office PowerPoint</Application>
  <PresentationFormat>Widescreen</PresentationFormat>
  <Paragraphs>169</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Rockwell</vt:lpstr>
      <vt:lpstr>Segoe UI Symbol</vt:lpstr>
      <vt:lpstr>System Font Regular</vt:lpstr>
      <vt:lpstr>Southern Company Template_basic_final</vt:lpstr>
      <vt:lpstr>    Plant Vogtle 3 &amp; 4 Update</vt:lpstr>
      <vt:lpstr> </vt:lpstr>
      <vt:lpstr>Westinghouse AP1000 Technology</vt:lpstr>
      <vt:lpstr>PowerPoint Presentation</vt:lpstr>
      <vt:lpstr>Recent Major Milestones </vt:lpstr>
      <vt:lpstr>Vogtle 3&amp;4 Commercial Output </vt:lpstr>
      <vt:lpstr>Next Steps for Vogtle 3&amp;4</vt:lpstr>
      <vt:lpstr>Upcoming Major Milestones </vt:lpstr>
      <vt:lpstr>Extended Power Uprate (EPU) project</vt:lpstr>
      <vt:lpstr>Design Change Process and Configuration Management Challenges During Startup</vt:lpstr>
      <vt:lpstr>Design Authority Turnover (DATO) and CM Challenges</vt:lpstr>
      <vt:lpstr>Creating a New Design Change Process</vt:lpstr>
      <vt:lpstr>B-GEN-ENG-038 Change Process Overview</vt:lpstr>
      <vt:lpstr>B-GEN-ENG-038 Results</vt:lpstr>
      <vt:lpstr>Challenges and Lessons Learned During Startup </vt:lpstr>
      <vt:lpstr> Looking Forward for Future Configuration Management </vt:lpstr>
      <vt:lpstr>Construction Engineering Debt Closeout Project</vt:lpstr>
      <vt:lpstr>Construction Engineering Debt Closeout Project</vt:lpstr>
      <vt:lpstr>Construction Engineering Debt Closeout Project</vt:lpstr>
      <vt:lpstr>Other Ongoing CM Improvements</vt:lpstr>
      <vt:lpstr>New WNEXUS Module in CMISDP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Vogtle 3&amp;4 Update</dc:title>
  <dc:creator>Blackburn, Christin Denise</dc:creator>
  <cp:lastModifiedBy>Murray, Cory Thomas</cp:lastModifiedBy>
  <cp:revision>291</cp:revision>
  <cp:lastPrinted>2017-01-09T16:22:22Z</cp:lastPrinted>
  <dcterms:created xsi:type="dcterms:W3CDTF">2022-06-02T00:09:16Z</dcterms:created>
  <dcterms:modified xsi:type="dcterms:W3CDTF">2024-07-18T07:08:16Z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3826ce-7c18-471d-9596-93de5bae332e_Enabled">
    <vt:lpwstr>true</vt:lpwstr>
  </property>
  <property fmtid="{D5CDD505-2E9C-101B-9397-08002B2CF9AE}" pid="3" name="MSIP_Label_ed3826ce-7c18-471d-9596-93de5bae332e_SetDate">
    <vt:lpwstr>2022-11-08T17:32:36Z</vt:lpwstr>
  </property>
  <property fmtid="{D5CDD505-2E9C-101B-9397-08002B2CF9AE}" pid="4" name="MSIP_Label_ed3826ce-7c18-471d-9596-93de5bae332e_Method">
    <vt:lpwstr>Standard</vt:lpwstr>
  </property>
  <property fmtid="{D5CDD505-2E9C-101B-9397-08002B2CF9AE}" pid="5" name="MSIP_Label_ed3826ce-7c18-471d-9596-93de5bae332e_Name">
    <vt:lpwstr>Internal</vt:lpwstr>
  </property>
  <property fmtid="{D5CDD505-2E9C-101B-9397-08002B2CF9AE}" pid="6" name="MSIP_Label_ed3826ce-7c18-471d-9596-93de5bae332e_SiteId">
    <vt:lpwstr>c0a02e2d-1186-410a-8895-0a4a252ebf17</vt:lpwstr>
  </property>
  <property fmtid="{D5CDD505-2E9C-101B-9397-08002B2CF9AE}" pid="7" name="MSIP_Label_ed3826ce-7c18-471d-9596-93de5bae332e_ActionId">
    <vt:lpwstr>3b46f642-2ee2-4b0a-b8fe-975792a7e14b</vt:lpwstr>
  </property>
  <property fmtid="{D5CDD505-2E9C-101B-9397-08002B2CF9AE}" pid="8" name="MSIP_Label_ed3826ce-7c18-471d-9596-93de5bae332e_ContentBits">
    <vt:lpwstr>0</vt:lpwstr>
  </property>
  <property fmtid="{D5CDD505-2E9C-101B-9397-08002B2CF9AE}" pid="9" name="ContentTypeId">
    <vt:lpwstr>0x010100B590E5181CF157499B720ED8DBB67D1D</vt:lpwstr>
  </property>
</Properties>
</file>