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21" r:id="rId2"/>
  </p:sldMasterIdLst>
  <p:notesMasterIdLst>
    <p:notesMasterId r:id="rId31"/>
  </p:notesMasterIdLst>
  <p:sldIdLst>
    <p:sldId id="2100" r:id="rId3"/>
    <p:sldId id="2147377742" r:id="rId4"/>
    <p:sldId id="2147476024" r:id="rId5"/>
    <p:sldId id="2147474388" r:id="rId6"/>
    <p:sldId id="1284" r:id="rId7"/>
    <p:sldId id="2147476029" r:id="rId8"/>
    <p:sldId id="9489" r:id="rId9"/>
    <p:sldId id="2147476028" r:id="rId10"/>
    <p:sldId id="2147482838" r:id="rId11"/>
    <p:sldId id="1265" r:id="rId12"/>
    <p:sldId id="1058" r:id="rId13"/>
    <p:sldId id="2147476048" r:id="rId14"/>
    <p:sldId id="9490" r:id="rId15"/>
    <p:sldId id="9497" r:id="rId16"/>
    <p:sldId id="2147476049" r:id="rId17"/>
    <p:sldId id="9501" r:id="rId18"/>
    <p:sldId id="9507" r:id="rId19"/>
    <p:sldId id="9543" r:id="rId20"/>
    <p:sldId id="2147482839" r:id="rId21"/>
    <p:sldId id="1815" r:id="rId22"/>
    <p:sldId id="1196" r:id="rId23"/>
    <p:sldId id="1820" r:id="rId24"/>
    <p:sldId id="2147482840" r:id="rId25"/>
    <p:sldId id="2147377793" r:id="rId26"/>
    <p:sldId id="2114" r:id="rId27"/>
    <p:sldId id="2115" r:id="rId28"/>
    <p:sldId id="2113" r:id="rId29"/>
    <p:sldId id="2106" r:id="rId30"/>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39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3447" autoAdjust="0"/>
  </p:normalViewPr>
  <p:slideViewPr>
    <p:cSldViewPr snapToGrid="0" snapToObjects="1">
      <p:cViewPr varScale="1">
        <p:scale>
          <a:sx n="63" d="100"/>
          <a:sy n="63" d="100"/>
        </p:scale>
        <p:origin x="800" y="5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F766E-CE88-4AB0-B2F4-87B3D36046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95E5560-3BF7-4214-BBCB-66F5302175A6}">
      <dgm:prSet phldrT="[Text]" custT="1">
        <dgm:style>
          <a:lnRef idx="1">
            <a:schemeClr val="accent6"/>
          </a:lnRef>
          <a:fillRef idx="3">
            <a:schemeClr val="accent6"/>
          </a:fillRef>
          <a:effectRef idx="2">
            <a:schemeClr val="accent6"/>
          </a:effectRef>
          <a:fontRef idx="minor">
            <a:schemeClr val="lt1"/>
          </a:fontRef>
        </dgm:style>
      </dgm:prSet>
      <dgm:spPr>
        <a:solidFill>
          <a:schemeClr val="tx1">
            <a:lumMod val="50000"/>
          </a:schemeClr>
        </a:solidFill>
      </dgm:spPr>
      <dgm:t>
        <a:bodyPr/>
        <a:lstStyle/>
        <a:p>
          <a:r>
            <a:rPr lang="en-US" sz="2800" b="0" u="none" dirty="0">
              <a:latin typeface="+mn-lt"/>
            </a:rPr>
            <a:t>Utilize Industry Standards</a:t>
          </a:r>
        </a:p>
      </dgm:t>
    </dgm:pt>
    <dgm:pt modelId="{8D8178B0-4819-4460-A094-0A1D8B176A8F}" type="parTrans" cxnId="{ADE2713B-4CDA-4155-B39E-CF70E377E47B}">
      <dgm:prSet/>
      <dgm:spPr/>
      <dgm:t>
        <a:bodyPr/>
        <a:lstStyle/>
        <a:p>
          <a:endParaRPr lang="en-US">
            <a:latin typeface="+mn-lt"/>
          </a:endParaRPr>
        </a:p>
      </dgm:t>
    </dgm:pt>
    <dgm:pt modelId="{CC2B4152-1AD2-4D3B-ABFC-E66DFE13193A}" type="sibTrans" cxnId="{ADE2713B-4CDA-4155-B39E-CF70E377E47B}">
      <dgm:prSet/>
      <dgm:spPr/>
      <dgm:t>
        <a:bodyPr/>
        <a:lstStyle/>
        <a:p>
          <a:endParaRPr lang="en-US">
            <a:latin typeface="+mn-lt"/>
          </a:endParaRPr>
        </a:p>
      </dgm:t>
    </dgm:pt>
    <dgm:pt modelId="{110BC418-1D3F-474A-830B-D7A2F8B35F0A}">
      <dgm:prSet phldrT="[Text]" custT="1"/>
      <dgm:spPr>
        <a:solidFill>
          <a:schemeClr val="tx2">
            <a:lumMod val="40000"/>
            <a:lumOff val="60000"/>
            <a:alpha val="90000"/>
          </a:schemeClr>
        </a:solidFill>
      </dgm:spPr>
      <dgm:t>
        <a:bodyPr/>
        <a:lstStyle/>
        <a:p>
          <a:pPr marL="45720" indent="0">
            <a:buNone/>
          </a:pPr>
          <a:r>
            <a:rPr lang="en-US" sz="1800" dirty="0">
              <a:solidFill>
                <a:srgbClr val="002060"/>
              </a:solidFill>
              <a:latin typeface="+mn-lt"/>
            </a:rPr>
            <a:t>Use the same proven design and supply chain structures that non-nuclear safety related industries use (IEC-61508/61511/62443). This leverages the </a:t>
          </a:r>
          <a:r>
            <a:rPr lang="en-US" sz="1800" u="sng" dirty="0">
              <a:solidFill>
                <a:srgbClr val="002060"/>
              </a:solidFill>
              <a:latin typeface="+mn-lt"/>
            </a:rPr>
            <a:t>economies-of-scale achieved in other industries.</a:t>
          </a:r>
          <a:endParaRPr lang="en-US" sz="1800" dirty="0">
            <a:solidFill>
              <a:srgbClr val="002060"/>
            </a:solidFill>
            <a:latin typeface="+mn-lt"/>
          </a:endParaRPr>
        </a:p>
      </dgm:t>
    </dgm:pt>
    <dgm:pt modelId="{15D33B37-8532-4A63-A46F-B222A39E013B}" type="parTrans" cxnId="{4FE44529-55B9-4B4C-B0A1-79815331E1B5}">
      <dgm:prSet/>
      <dgm:spPr/>
      <dgm:t>
        <a:bodyPr/>
        <a:lstStyle/>
        <a:p>
          <a:endParaRPr lang="en-US">
            <a:latin typeface="+mn-lt"/>
          </a:endParaRPr>
        </a:p>
      </dgm:t>
    </dgm:pt>
    <dgm:pt modelId="{77C0DEE2-2D1C-4AFE-9A2D-B8C4B3C95464}" type="sibTrans" cxnId="{4FE44529-55B9-4B4C-B0A1-79815331E1B5}">
      <dgm:prSet/>
      <dgm:spPr/>
      <dgm:t>
        <a:bodyPr/>
        <a:lstStyle/>
        <a:p>
          <a:endParaRPr lang="en-US">
            <a:latin typeface="+mn-lt"/>
          </a:endParaRPr>
        </a:p>
      </dgm:t>
    </dgm:pt>
    <dgm:pt modelId="{726D6B89-E876-4777-ABD8-236A75A85667}">
      <dgm:prSet phldrT="[Text]" custT="1">
        <dgm:style>
          <a:lnRef idx="1">
            <a:schemeClr val="accent6"/>
          </a:lnRef>
          <a:fillRef idx="3">
            <a:schemeClr val="accent6"/>
          </a:fillRef>
          <a:effectRef idx="2">
            <a:schemeClr val="accent6"/>
          </a:effectRef>
          <a:fontRef idx="minor">
            <a:schemeClr val="lt1"/>
          </a:fontRef>
        </dgm:style>
      </dgm:prSet>
      <dgm:spPr>
        <a:solidFill>
          <a:schemeClr val="tx1">
            <a:lumMod val="50000"/>
          </a:schemeClr>
        </a:solidFill>
      </dgm:spPr>
      <dgm:t>
        <a:bodyPr/>
        <a:lstStyle/>
        <a:p>
          <a:r>
            <a:rPr lang="en-US" sz="2800" dirty="0">
              <a:latin typeface="+mn-lt"/>
            </a:rPr>
            <a:t>Use of Systems Engineering</a:t>
          </a:r>
        </a:p>
      </dgm:t>
    </dgm:pt>
    <dgm:pt modelId="{562D967D-3829-439E-BA40-0DD72964E77B}" type="parTrans" cxnId="{02E9F199-D885-4098-9BEF-79696D232AF1}">
      <dgm:prSet/>
      <dgm:spPr/>
      <dgm:t>
        <a:bodyPr/>
        <a:lstStyle/>
        <a:p>
          <a:endParaRPr lang="en-US">
            <a:latin typeface="+mn-lt"/>
          </a:endParaRPr>
        </a:p>
      </dgm:t>
    </dgm:pt>
    <dgm:pt modelId="{9813F224-0EBD-4040-A078-B1C43BEE6F68}" type="sibTrans" cxnId="{02E9F199-D885-4098-9BEF-79696D232AF1}">
      <dgm:prSet/>
      <dgm:spPr/>
      <dgm:t>
        <a:bodyPr/>
        <a:lstStyle/>
        <a:p>
          <a:endParaRPr lang="en-US">
            <a:latin typeface="+mn-lt"/>
          </a:endParaRPr>
        </a:p>
      </dgm:t>
    </dgm:pt>
    <dgm:pt modelId="{C018FFEA-0F30-40AC-81E3-0B56EE8A59B7}">
      <dgm:prSet phldrT="[Text]" custT="1"/>
      <dgm:spPr>
        <a:solidFill>
          <a:schemeClr val="tx1">
            <a:lumMod val="40000"/>
            <a:lumOff val="60000"/>
            <a:alpha val="90000"/>
          </a:schemeClr>
        </a:solidFill>
      </dgm:spPr>
      <dgm:t>
        <a:bodyPr/>
        <a:lstStyle/>
        <a:p>
          <a:pPr marL="45720" indent="0">
            <a:buNone/>
          </a:pPr>
          <a:r>
            <a:rPr lang="en-US" sz="1800" dirty="0">
              <a:solidFill>
                <a:srgbClr val="002060"/>
              </a:solidFill>
              <a:latin typeface="+mn-lt"/>
            </a:rPr>
            <a:t>Use of a modern, high performance, </a:t>
          </a:r>
          <a:r>
            <a:rPr lang="en-US" sz="1800" u="sng" dirty="0">
              <a:solidFill>
                <a:srgbClr val="002060"/>
              </a:solidFill>
              <a:latin typeface="+mn-lt"/>
            </a:rPr>
            <a:t>single</a:t>
          </a:r>
          <a:r>
            <a:rPr lang="en-US" sz="1800" dirty="0">
              <a:solidFill>
                <a:srgbClr val="002060"/>
              </a:solidFill>
              <a:latin typeface="+mn-lt"/>
            </a:rPr>
            <a:t> engineering process that leverages systems engineering in the transition to team-based engineering for conception, design, and implementation.</a:t>
          </a:r>
        </a:p>
      </dgm:t>
    </dgm:pt>
    <dgm:pt modelId="{2C251602-6CF3-4F65-B9AC-64DCD00FD75D}" type="parTrans" cxnId="{1E381C7F-AD27-48E5-BE28-56BD995D22C4}">
      <dgm:prSet/>
      <dgm:spPr/>
      <dgm:t>
        <a:bodyPr/>
        <a:lstStyle/>
        <a:p>
          <a:endParaRPr lang="en-US">
            <a:latin typeface="+mn-lt"/>
          </a:endParaRPr>
        </a:p>
      </dgm:t>
    </dgm:pt>
    <dgm:pt modelId="{95D115BC-9F9D-48CD-BE23-404BD6DA1C9D}" type="sibTrans" cxnId="{1E381C7F-AD27-48E5-BE28-56BD995D22C4}">
      <dgm:prSet/>
      <dgm:spPr/>
      <dgm:t>
        <a:bodyPr/>
        <a:lstStyle/>
        <a:p>
          <a:endParaRPr lang="en-US">
            <a:latin typeface="+mn-lt"/>
          </a:endParaRPr>
        </a:p>
      </dgm:t>
    </dgm:pt>
    <dgm:pt modelId="{91E283EA-97E5-4049-A340-E3BB2AE8EA84}">
      <dgm:prSet phldrT="[Text]" custT="1">
        <dgm:style>
          <a:lnRef idx="1">
            <a:schemeClr val="accent6"/>
          </a:lnRef>
          <a:fillRef idx="3">
            <a:schemeClr val="accent6"/>
          </a:fillRef>
          <a:effectRef idx="2">
            <a:schemeClr val="accent6"/>
          </a:effectRef>
          <a:fontRef idx="minor">
            <a:schemeClr val="lt1"/>
          </a:fontRef>
        </dgm:style>
      </dgm:prSet>
      <dgm:spPr>
        <a:solidFill>
          <a:schemeClr val="tx1">
            <a:lumMod val="50000"/>
          </a:schemeClr>
        </a:solidFill>
      </dgm:spPr>
      <dgm:t>
        <a:bodyPr/>
        <a:lstStyle/>
        <a:p>
          <a:r>
            <a:rPr lang="en-US" sz="2800" dirty="0">
              <a:latin typeface="+mn-lt"/>
            </a:rPr>
            <a:t>Risk Informed Engineering</a:t>
          </a:r>
        </a:p>
      </dgm:t>
    </dgm:pt>
    <dgm:pt modelId="{4A4F2C69-9322-4819-9450-58BEEC181A41}" type="parTrans" cxnId="{845D096F-2BB7-4D52-9239-E6D1971A1CEF}">
      <dgm:prSet/>
      <dgm:spPr/>
      <dgm:t>
        <a:bodyPr/>
        <a:lstStyle/>
        <a:p>
          <a:endParaRPr lang="en-US">
            <a:latin typeface="+mn-lt"/>
          </a:endParaRPr>
        </a:p>
      </dgm:t>
    </dgm:pt>
    <dgm:pt modelId="{912ED14E-72F9-4283-ABE9-17F1A0217D1E}" type="sibTrans" cxnId="{845D096F-2BB7-4D52-9239-E6D1971A1CEF}">
      <dgm:prSet/>
      <dgm:spPr/>
      <dgm:t>
        <a:bodyPr/>
        <a:lstStyle/>
        <a:p>
          <a:endParaRPr lang="en-US">
            <a:latin typeface="+mn-lt"/>
          </a:endParaRPr>
        </a:p>
      </dgm:t>
    </dgm:pt>
    <dgm:pt modelId="{7F8BD3A7-E51D-4F1D-97F0-DA9E229DC94C}">
      <dgm:prSet phldrT="[Text]" custT="1"/>
      <dgm:spPr>
        <a:solidFill>
          <a:schemeClr val="tx1">
            <a:lumMod val="40000"/>
            <a:lumOff val="60000"/>
            <a:alpha val="90000"/>
          </a:schemeClr>
        </a:solidFill>
      </dgm:spPr>
      <dgm:t>
        <a:bodyPr/>
        <a:lstStyle/>
        <a:p>
          <a:pPr marL="45720" indent="0">
            <a:buNone/>
          </a:pPr>
          <a:r>
            <a:rPr lang="en-US" sz="1800" dirty="0">
              <a:solidFill>
                <a:srgbClr val="002060"/>
              </a:solidFill>
              <a:latin typeface="+mn-lt"/>
            </a:rPr>
            <a:t>Making effective engineering decisions via hazards and risk analysis to integrate all engineering topics (such as cyber security and SCCF) into a </a:t>
          </a:r>
          <a:r>
            <a:rPr lang="en-US" sz="1800" u="sng" dirty="0">
              <a:solidFill>
                <a:srgbClr val="002060"/>
              </a:solidFill>
              <a:latin typeface="+mn-lt"/>
            </a:rPr>
            <a:t>single</a:t>
          </a:r>
          <a:r>
            <a:rPr lang="en-US" sz="1800" dirty="0">
              <a:solidFill>
                <a:srgbClr val="002060"/>
              </a:solidFill>
              <a:latin typeface="+mn-lt"/>
            </a:rPr>
            <a:t> engineering process.</a:t>
          </a:r>
        </a:p>
      </dgm:t>
    </dgm:pt>
    <dgm:pt modelId="{20465CE1-B765-414E-A077-6613798A7848}" type="parTrans" cxnId="{91CA5DA5-C6ED-4830-9699-64DD687B2DD1}">
      <dgm:prSet/>
      <dgm:spPr/>
      <dgm:t>
        <a:bodyPr/>
        <a:lstStyle/>
        <a:p>
          <a:endParaRPr lang="en-US">
            <a:latin typeface="+mn-lt"/>
          </a:endParaRPr>
        </a:p>
      </dgm:t>
    </dgm:pt>
    <dgm:pt modelId="{C6F354C4-3872-4BEC-949F-E3BC6A0C5258}" type="sibTrans" cxnId="{91CA5DA5-C6ED-4830-9699-64DD687B2DD1}">
      <dgm:prSet/>
      <dgm:spPr/>
      <dgm:t>
        <a:bodyPr/>
        <a:lstStyle/>
        <a:p>
          <a:endParaRPr lang="en-US">
            <a:latin typeface="+mn-lt"/>
          </a:endParaRPr>
        </a:p>
      </dgm:t>
    </dgm:pt>
    <dgm:pt modelId="{BCB0E391-BE8D-49DB-B2E0-F765AA7EE978}" type="pres">
      <dgm:prSet presAssocID="{DB1F766E-CE88-4AB0-B2F4-87B3D36046A6}" presName="Name0" presStyleCnt="0">
        <dgm:presLayoutVars>
          <dgm:dir/>
          <dgm:animLvl val="lvl"/>
          <dgm:resizeHandles val="exact"/>
        </dgm:presLayoutVars>
      </dgm:prSet>
      <dgm:spPr/>
    </dgm:pt>
    <dgm:pt modelId="{5C7E7A58-D052-4CF8-A61A-F9B1882D9135}" type="pres">
      <dgm:prSet presAssocID="{D95E5560-3BF7-4214-BBCB-66F5302175A6}" presName="linNode" presStyleCnt="0"/>
      <dgm:spPr/>
    </dgm:pt>
    <dgm:pt modelId="{029B2379-A717-45D4-B985-371E6D5EB2F1}" type="pres">
      <dgm:prSet presAssocID="{D95E5560-3BF7-4214-BBCB-66F5302175A6}" presName="parentText" presStyleLbl="node1" presStyleIdx="0" presStyleCnt="3" custScaleX="68850">
        <dgm:presLayoutVars>
          <dgm:chMax val="1"/>
          <dgm:bulletEnabled val="1"/>
        </dgm:presLayoutVars>
      </dgm:prSet>
      <dgm:spPr/>
    </dgm:pt>
    <dgm:pt modelId="{2018B1B7-1501-4687-A3CF-790AB52A36F2}" type="pres">
      <dgm:prSet presAssocID="{D95E5560-3BF7-4214-BBCB-66F5302175A6}" presName="descendantText" presStyleLbl="alignAccFollowNode1" presStyleIdx="0" presStyleCnt="3" custScaleY="117473">
        <dgm:presLayoutVars>
          <dgm:bulletEnabled val="1"/>
        </dgm:presLayoutVars>
      </dgm:prSet>
      <dgm:spPr/>
    </dgm:pt>
    <dgm:pt modelId="{04D9D534-0B07-4541-A9A7-40E234CCB6AC}" type="pres">
      <dgm:prSet presAssocID="{CC2B4152-1AD2-4D3B-ABFC-E66DFE13193A}" presName="sp" presStyleCnt="0"/>
      <dgm:spPr/>
    </dgm:pt>
    <dgm:pt modelId="{D7843E48-887E-4B96-B4A4-BBCE3C914AC0}" type="pres">
      <dgm:prSet presAssocID="{726D6B89-E876-4777-ABD8-236A75A85667}" presName="linNode" presStyleCnt="0"/>
      <dgm:spPr/>
    </dgm:pt>
    <dgm:pt modelId="{DB0D7157-42F8-46A2-9857-360FE1A243C2}" type="pres">
      <dgm:prSet presAssocID="{726D6B89-E876-4777-ABD8-236A75A85667}" presName="parentText" presStyleLbl="node1" presStyleIdx="1" presStyleCnt="3" custScaleX="68850">
        <dgm:presLayoutVars>
          <dgm:chMax val="1"/>
          <dgm:bulletEnabled val="1"/>
        </dgm:presLayoutVars>
      </dgm:prSet>
      <dgm:spPr/>
    </dgm:pt>
    <dgm:pt modelId="{34D81C71-19E6-4163-A129-DA0A18CB3E38}" type="pres">
      <dgm:prSet presAssocID="{726D6B89-E876-4777-ABD8-236A75A85667}" presName="descendantText" presStyleLbl="alignAccFollowNode1" presStyleIdx="1" presStyleCnt="3">
        <dgm:presLayoutVars>
          <dgm:bulletEnabled val="1"/>
        </dgm:presLayoutVars>
      </dgm:prSet>
      <dgm:spPr/>
    </dgm:pt>
    <dgm:pt modelId="{52E67288-C5B5-45A2-8672-E53265BA6DC7}" type="pres">
      <dgm:prSet presAssocID="{9813F224-0EBD-4040-A078-B1C43BEE6F68}" presName="sp" presStyleCnt="0"/>
      <dgm:spPr/>
    </dgm:pt>
    <dgm:pt modelId="{98820F9F-A617-42D7-A7C2-184CC843EF73}" type="pres">
      <dgm:prSet presAssocID="{91E283EA-97E5-4049-A340-E3BB2AE8EA84}" presName="linNode" presStyleCnt="0"/>
      <dgm:spPr/>
    </dgm:pt>
    <dgm:pt modelId="{A6922D8F-BC60-43CB-B6AB-76598DB811CC}" type="pres">
      <dgm:prSet presAssocID="{91E283EA-97E5-4049-A340-E3BB2AE8EA84}" presName="parentText" presStyleLbl="node1" presStyleIdx="2" presStyleCnt="3" custScaleX="68850">
        <dgm:presLayoutVars>
          <dgm:chMax val="1"/>
          <dgm:bulletEnabled val="1"/>
        </dgm:presLayoutVars>
      </dgm:prSet>
      <dgm:spPr/>
    </dgm:pt>
    <dgm:pt modelId="{BD879A98-5663-48C2-ABFA-35533ED076E6}" type="pres">
      <dgm:prSet presAssocID="{91E283EA-97E5-4049-A340-E3BB2AE8EA84}" presName="descendantText" presStyleLbl="alignAccFollowNode1" presStyleIdx="2" presStyleCnt="3">
        <dgm:presLayoutVars>
          <dgm:bulletEnabled val="1"/>
        </dgm:presLayoutVars>
      </dgm:prSet>
      <dgm:spPr/>
    </dgm:pt>
  </dgm:ptLst>
  <dgm:cxnLst>
    <dgm:cxn modelId="{4FE44529-55B9-4B4C-B0A1-79815331E1B5}" srcId="{D95E5560-3BF7-4214-BBCB-66F5302175A6}" destId="{110BC418-1D3F-474A-830B-D7A2F8B35F0A}" srcOrd="0" destOrd="0" parTransId="{15D33B37-8532-4A63-A46F-B222A39E013B}" sibTransId="{77C0DEE2-2D1C-4AFE-9A2D-B8C4B3C95464}"/>
    <dgm:cxn modelId="{5F7A3E31-86C9-4295-9BF6-FED759395F36}" type="presOf" srcId="{726D6B89-E876-4777-ABD8-236A75A85667}" destId="{DB0D7157-42F8-46A2-9857-360FE1A243C2}" srcOrd="0" destOrd="0" presId="urn:microsoft.com/office/officeart/2005/8/layout/vList5"/>
    <dgm:cxn modelId="{ADE2713B-4CDA-4155-B39E-CF70E377E47B}" srcId="{DB1F766E-CE88-4AB0-B2F4-87B3D36046A6}" destId="{D95E5560-3BF7-4214-BBCB-66F5302175A6}" srcOrd="0" destOrd="0" parTransId="{8D8178B0-4819-4460-A094-0A1D8B176A8F}" sibTransId="{CC2B4152-1AD2-4D3B-ABFC-E66DFE13193A}"/>
    <dgm:cxn modelId="{E3FC814D-928D-4AEB-9985-BCA750215779}" type="presOf" srcId="{7F8BD3A7-E51D-4F1D-97F0-DA9E229DC94C}" destId="{BD879A98-5663-48C2-ABFA-35533ED076E6}" srcOrd="0" destOrd="0" presId="urn:microsoft.com/office/officeart/2005/8/layout/vList5"/>
    <dgm:cxn modelId="{845D096F-2BB7-4D52-9239-E6D1971A1CEF}" srcId="{DB1F766E-CE88-4AB0-B2F4-87B3D36046A6}" destId="{91E283EA-97E5-4049-A340-E3BB2AE8EA84}" srcOrd="2" destOrd="0" parTransId="{4A4F2C69-9322-4819-9450-58BEEC181A41}" sibTransId="{912ED14E-72F9-4283-ABE9-17F1A0217D1E}"/>
    <dgm:cxn modelId="{F4823752-CF91-4C90-9805-DDE5BCCC6149}" type="presOf" srcId="{110BC418-1D3F-474A-830B-D7A2F8B35F0A}" destId="{2018B1B7-1501-4687-A3CF-790AB52A36F2}" srcOrd="0" destOrd="0" presId="urn:microsoft.com/office/officeart/2005/8/layout/vList5"/>
    <dgm:cxn modelId="{1E381C7F-AD27-48E5-BE28-56BD995D22C4}" srcId="{726D6B89-E876-4777-ABD8-236A75A85667}" destId="{C018FFEA-0F30-40AC-81E3-0B56EE8A59B7}" srcOrd="0" destOrd="0" parTransId="{2C251602-6CF3-4F65-B9AC-64DCD00FD75D}" sibTransId="{95D115BC-9F9D-48CD-BE23-404BD6DA1C9D}"/>
    <dgm:cxn modelId="{55620B85-18D9-4B53-9FDE-D5C19D41E555}" type="presOf" srcId="{C018FFEA-0F30-40AC-81E3-0B56EE8A59B7}" destId="{34D81C71-19E6-4163-A129-DA0A18CB3E38}" srcOrd="0" destOrd="0" presId="urn:microsoft.com/office/officeart/2005/8/layout/vList5"/>
    <dgm:cxn modelId="{25A9CA8D-14E6-46BC-B7FE-4FAF3067D938}" type="presOf" srcId="{91E283EA-97E5-4049-A340-E3BB2AE8EA84}" destId="{A6922D8F-BC60-43CB-B6AB-76598DB811CC}" srcOrd="0" destOrd="0" presId="urn:microsoft.com/office/officeart/2005/8/layout/vList5"/>
    <dgm:cxn modelId="{02E9F199-D885-4098-9BEF-79696D232AF1}" srcId="{DB1F766E-CE88-4AB0-B2F4-87B3D36046A6}" destId="{726D6B89-E876-4777-ABD8-236A75A85667}" srcOrd="1" destOrd="0" parTransId="{562D967D-3829-439E-BA40-0DD72964E77B}" sibTransId="{9813F224-0EBD-4040-A078-B1C43BEE6F68}"/>
    <dgm:cxn modelId="{91CA5DA5-C6ED-4830-9699-64DD687B2DD1}" srcId="{91E283EA-97E5-4049-A340-E3BB2AE8EA84}" destId="{7F8BD3A7-E51D-4F1D-97F0-DA9E229DC94C}" srcOrd="0" destOrd="0" parTransId="{20465CE1-B765-414E-A077-6613798A7848}" sibTransId="{C6F354C4-3872-4BEC-949F-E3BC6A0C5258}"/>
    <dgm:cxn modelId="{1FA3E3F4-D6E4-480A-AC25-88B524FDFF95}" type="presOf" srcId="{DB1F766E-CE88-4AB0-B2F4-87B3D36046A6}" destId="{BCB0E391-BE8D-49DB-B2E0-F765AA7EE978}" srcOrd="0" destOrd="0" presId="urn:microsoft.com/office/officeart/2005/8/layout/vList5"/>
    <dgm:cxn modelId="{93FF7CF8-077D-448B-9B5D-9144E2D127F8}" type="presOf" srcId="{D95E5560-3BF7-4214-BBCB-66F5302175A6}" destId="{029B2379-A717-45D4-B985-371E6D5EB2F1}" srcOrd="0" destOrd="0" presId="urn:microsoft.com/office/officeart/2005/8/layout/vList5"/>
    <dgm:cxn modelId="{6DD40EDE-7995-4CC8-895D-963B9CEC0CD4}" type="presParOf" srcId="{BCB0E391-BE8D-49DB-B2E0-F765AA7EE978}" destId="{5C7E7A58-D052-4CF8-A61A-F9B1882D9135}" srcOrd="0" destOrd="0" presId="urn:microsoft.com/office/officeart/2005/8/layout/vList5"/>
    <dgm:cxn modelId="{DF1357C3-2314-42D3-95AC-7FA8C28EDFE6}" type="presParOf" srcId="{5C7E7A58-D052-4CF8-A61A-F9B1882D9135}" destId="{029B2379-A717-45D4-B985-371E6D5EB2F1}" srcOrd="0" destOrd="0" presId="urn:microsoft.com/office/officeart/2005/8/layout/vList5"/>
    <dgm:cxn modelId="{C9B92139-EBCC-4092-80EB-C6D1B7B701BD}" type="presParOf" srcId="{5C7E7A58-D052-4CF8-A61A-F9B1882D9135}" destId="{2018B1B7-1501-4687-A3CF-790AB52A36F2}" srcOrd="1" destOrd="0" presId="urn:microsoft.com/office/officeart/2005/8/layout/vList5"/>
    <dgm:cxn modelId="{39DB595F-A63B-49CD-B8D6-5CAA7C4D2ADE}" type="presParOf" srcId="{BCB0E391-BE8D-49DB-B2E0-F765AA7EE978}" destId="{04D9D534-0B07-4541-A9A7-40E234CCB6AC}" srcOrd="1" destOrd="0" presId="urn:microsoft.com/office/officeart/2005/8/layout/vList5"/>
    <dgm:cxn modelId="{ADAC0403-BFC5-42EC-81C5-32B5DB1D8BBA}" type="presParOf" srcId="{BCB0E391-BE8D-49DB-B2E0-F765AA7EE978}" destId="{D7843E48-887E-4B96-B4A4-BBCE3C914AC0}" srcOrd="2" destOrd="0" presId="urn:microsoft.com/office/officeart/2005/8/layout/vList5"/>
    <dgm:cxn modelId="{FB67DA63-492B-42E1-9B05-712CF3432594}" type="presParOf" srcId="{D7843E48-887E-4B96-B4A4-BBCE3C914AC0}" destId="{DB0D7157-42F8-46A2-9857-360FE1A243C2}" srcOrd="0" destOrd="0" presId="urn:microsoft.com/office/officeart/2005/8/layout/vList5"/>
    <dgm:cxn modelId="{C7FED9A6-EEED-4FEC-A6F3-8BEA4B62C269}" type="presParOf" srcId="{D7843E48-887E-4B96-B4A4-BBCE3C914AC0}" destId="{34D81C71-19E6-4163-A129-DA0A18CB3E38}" srcOrd="1" destOrd="0" presId="urn:microsoft.com/office/officeart/2005/8/layout/vList5"/>
    <dgm:cxn modelId="{6BE8B811-04AD-4EED-B3B4-046A8CEB500F}" type="presParOf" srcId="{BCB0E391-BE8D-49DB-B2E0-F765AA7EE978}" destId="{52E67288-C5B5-45A2-8672-E53265BA6DC7}" srcOrd="3" destOrd="0" presId="urn:microsoft.com/office/officeart/2005/8/layout/vList5"/>
    <dgm:cxn modelId="{83307B8B-ECFD-4083-BE15-E1A0239561C1}" type="presParOf" srcId="{BCB0E391-BE8D-49DB-B2E0-F765AA7EE978}" destId="{98820F9F-A617-42D7-A7C2-184CC843EF73}" srcOrd="4" destOrd="0" presId="urn:microsoft.com/office/officeart/2005/8/layout/vList5"/>
    <dgm:cxn modelId="{E59FAFB4-9480-4E20-B34D-C5FDCC100180}" type="presParOf" srcId="{98820F9F-A617-42D7-A7C2-184CC843EF73}" destId="{A6922D8F-BC60-43CB-B6AB-76598DB811CC}" srcOrd="0" destOrd="0" presId="urn:microsoft.com/office/officeart/2005/8/layout/vList5"/>
    <dgm:cxn modelId="{6F1CB1C3-12C3-40FC-BF7A-3F1B549D542B}" type="presParOf" srcId="{98820F9F-A617-42D7-A7C2-184CC843EF73}" destId="{BD879A98-5663-48C2-ABFA-35533ED076E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25F3D-9971-47FE-A603-A6BFD79CFED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4F1CF85-F92E-41A8-9338-B95562A69BAC}">
      <dgm:prSet phldrT="[Text]"/>
      <dgm:spPr/>
      <dgm:t>
        <a:bodyPr/>
        <a:lstStyle/>
        <a:p>
          <a:r>
            <a:rPr lang="en-US" b="1" dirty="0">
              <a:solidFill>
                <a:schemeClr val="tx1"/>
              </a:solidFill>
            </a:rPr>
            <a:t>Scoping</a:t>
          </a:r>
          <a:r>
            <a:rPr lang="en-US" dirty="0">
              <a:solidFill>
                <a:schemeClr val="tx1"/>
              </a:solidFill>
            </a:rPr>
            <a:t> </a:t>
          </a:r>
        </a:p>
      </dgm:t>
    </dgm:pt>
    <dgm:pt modelId="{E3B15EB6-D66E-4D08-9248-F51A5ABE35C2}" type="parTrans" cxnId="{211EDD02-A0D7-4653-AC2E-62ACBF65E351}">
      <dgm:prSet/>
      <dgm:spPr/>
      <dgm:t>
        <a:bodyPr/>
        <a:lstStyle/>
        <a:p>
          <a:endParaRPr lang="en-US">
            <a:solidFill>
              <a:schemeClr val="tx1"/>
            </a:solidFill>
          </a:endParaRPr>
        </a:p>
      </dgm:t>
    </dgm:pt>
    <dgm:pt modelId="{3B58C292-9875-4338-A632-F2A2A9EBC69A}" type="sibTrans" cxnId="{211EDD02-A0D7-4653-AC2E-62ACBF65E351}">
      <dgm:prSet/>
      <dgm:spPr>
        <a:solidFill>
          <a:schemeClr val="tx1">
            <a:lumMod val="75000"/>
          </a:schemeClr>
        </a:solidFill>
      </dgm:spPr>
      <dgm:t>
        <a:bodyPr/>
        <a:lstStyle/>
        <a:p>
          <a:endParaRPr lang="en-US">
            <a:solidFill>
              <a:schemeClr val="tx1"/>
            </a:solidFill>
          </a:endParaRPr>
        </a:p>
      </dgm:t>
    </dgm:pt>
    <dgm:pt modelId="{C1060C2E-FA2B-45FA-9BA1-10B52EFE1D8A}">
      <dgm:prSet phldrT="[Text]"/>
      <dgm:spPr/>
      <dgm:t>
        <a:bodyPr/>
        <a:lstStyle/>
        <a:p>
          <a:r>
            <a:rPr lang="en-US" b="1" dirty="0">
              <a:solidFill>
                <a:schemeClr val="tx1"/>
              </a:solidFill>
            </a:rPr>
            <a:t>Analysis &amp; Requirements </a:t>
          </a:r>
        </a:p>
      </dgm:t>
    </dgm:pt>
    <dgm:pt modelId="{E68F8906-31A2-475F-8531-F0D2C3460C85}" type="parTrans" cxnId="{5768C374-D550-401D-A08E-0EF8E9455F9C}">
      <dgm:prSet/>
      <dgm:spPr/>
      <dgm:t>
        <a:bodyPr/>
        <a:lstStyle/>
        <a:p>
          <a:endParaRPr lang="en-US">
            <a:solidFill>
              <a:schemeClr val="tx1"/>
            </a:solidFill>
          </a:endParaRPr>
        </a:p>
      </dgm:t>
    </dgm:pt>
    <dgm:pt modelId="{F72EE7CF-5851-41EA-B093-0AFA7D889A56}" type="sibTrans" cxnId="{5768C374-D550-401D-A08E-0EF8E9455F9C}">
      <dgm:prSet/>
      <dgm:spPr>
        <a:solidFill>
          <a:schemeClr val="tx1">
            <a:lumMod val="75000"/>
          </a:schemeClr>
        </a:solidFill>
      </dgm:spPr>
      <dgm:t>
        <a:bodyPr/>
        <a:lstStyle/>
        <a:p>
          <a:endParaRPr lang="en-US">
            <a:solidFill>
              <a:schemeClr val="tx1"/>
            </a:solidFill>
          </a:endParaRPr>
        </a:p>
      </dgm:t>
    </dgm:pt>
    <dgm:pt modelId="{4BDEAEFA-2D53-41D4-8F22-57FD56704415}">
      <dgm:prSet phldrT="[Text]"/>
      <dgm:spPr/>
      <dgm:t>
        <a:bodyPr/>
        <a:lstStyle/>
        <a:p>
          <a:r>
            <a:rPr lang="en-US" b="1" dirty="0">
              <a:solidFill>
                <a:schemeClr val="tx1"/>
              </a:solidFill>
            </a:rPr>
            <a:t>Functional Allocation</a:t>
          </a:r>
        </a:p>
      </dgm:t>
    </dgm:pt>
    <dgm:pt modelId="{2440F2BE-3445-4ECF-A096-9A4598E8AB52}" type="parTrans" cxnId="{C625A4B9-AAFB-4E6B-95C3-E55FB90DD4F0}">
      <dgm:prSet/>
      <dgm:spPr/>
      <dgm:t>
        <a:bodyPr/>
        <a:lstStyle/>
        <a:p>
          <a:endParaRPr lang="en-US">
            <a:solidFill>
              <a:schemeClr val="tx1"/>
            </a:solidFill>
          </a:endParaRPr>
        </a:p>
      </dgm:t>
    </dgm:pt>
    <dgm:pt modelId="{60FD2028-3493-41AF-8FE8-299C45AE806B}" type="sibTrans" cxnId="{C625A4B9-AAFB-4E6B-95C3-E55FB90DD4F0}">
      <dgm:prSet/>
      <dgm:spPr>
        <a:solidFill>
          <a:schemeClr val="tx1">
            <a:lumMod val="75000"/>
          </a:schemeClr>
        </a:solidFill>
      </dgm:spPr>
      <dgm:t>
        <a:bodyPr/>
        <a:lstStyle/>
        <a:p>
          <a:endParaRPr lang="en-US">
            <a:solidFill>
              <a:schemeClr val="tx1"/>
            </a:solidFill>
          </a:endParaRPr>
        </a:p>
      </dgm:t>
    </dgm:pt>
    <dgm:pt modelId="{F01B89F5-1A05-4E8A-BECB-99A2D5EBC155}">
      <dgm:prSet phldrT="[Text]"/>
      <dgm:spPr/>
      <dgm:t>
        <a:bodyPr/>
        <a:lstStyle/>
        <a:p>
          <a:r>
            <a:rPr lang="en-US" b="1" dirty="0">
              <a:solidFill>
                <a:schemeClr val="tx1"/>
              </a:solidFill>
            </a:rPr>
            <a:t>Hazard Analysis</a:t>
          </a:r>
        </a:p>
      </dgm:t>
    </dgm:pt>
    <dgm:pt modelId="{58C8D347-4FD6-40C7-BCCD-AC673B04F625}" type="parTrans" cxnId="{DC55A855-0641-4678-854B-5749662326AD}">
      <dgm:prSet/>
      <dgm:spPr/>
      <dgm:t>
        <a:bodyPr/>
        <a:lstStyle/>
        <a:p>
          <a:endParaRPr lang="en-US">
            <a:solidFill>
              <a:schemeClr val="tx1"/>
            </a:solidFill>
          </a:endParaRPr>
        </a:p>
      </dgm:t>
    </dgm:pt>
    <dgm:pt modelId="{D8826034-B245-467A-980F-06C204F3F69F}" type="sibTrans" cxnId="{DC55A855-0641-4678-854B-5749662326AD}">
      <dgm:prSet/>
      <dgm:spPr>
        <a:solidFill>
          <a:schemeClr val="tx1">
            <a:lumMod val="75000"/>
          </a:schemeClr>
        </a:solidFill>
      </dgm:spPr>
      <dgm:t>
        <a:bodyPr/>
        <a:lstStyle/>
        <a:p>
          <a:endParaRPr lang="en-US">
            <a:solidFill>
              <a:schemeClr val="tx1"/>
            </a:solidFill>
          </a:endParaRPr>
        </a:p>
      </dgm:t>
    </dgm:pt>
    <dgm:pt modelId="{3CCBB284-D64A-42D9-ABCF-3625188A170C}">
      <dgm:prSet phldrT="[Text]"/>
      <dgm:spPr/>
      <dgm:t>
        <a:bodyPr/>
        <a:lstStyle/>
        <a:p>
          <a:r>
            <a:rPr lang="en-US" b="1" dirty="0">
              <a:solidFill>
                <a:schemeClr val="tx1"/>
              </a:solidFill>
            </a:rPr>
            <a:t>Synthesis &amp; Validation </a:t>
          </a:r>
        </a:p>
      </dgm:t>
    </dgm:pt>
    <dgm:pt modelId="{FDEA4B48-5F7F-4BAA-92B7-8A760CBEFD86}" type="parTrans" cxnId="{70117750-CDEB-4F14-ADE5-DF3EC4A23EEB}">
      <dgm:prSet/>
      <dgm:spPr/>
      <dgm:t>
        <a:bodyPr/>
        <a:lstStyle/>
        <a:p>
          <a:endParaRPr lang="en-US">
            <a:solidFill>
              <a:schemeClr val="tx1"/>
            </a:solidFill>
          </a:endParaRPr>
        </a:p>
      </dgm:t>
    </dgm:pt>
    <dgm:pt modelId="{FC355697-C5D5-4E91-8EA7-76287F69B627}" type="sibTrans" cxnId="{70117750-CDEB-4F14-ADE5-DF3EC4A23EEB}">
      <dgm:prSet/>
      <dgm:spPr>
        <a:solidFill>
          <a:schemeClr val="tx1">
            <a:lumMod val="75000"/>
          </a:schemeClr>
        </a:solidFill>
      </dgm:spPr>
      <dgm:t>
        <a:bodyPr/>
        <a:lstStyle/>
        <a:p>
          <a:endParaRPr lang="en-US">
            <a:solidFill>
              <a:schemeClr val="tx1"/>
            </a:solidFill>
          </a:endParaRPr>
        </a:p>
      </dgm:t>
    </dgm:pt>
    <dgm:pt modelId="{0EE9BFEC-6672-4E8F-B3B6-92F05B76C810}" type="pres">
      <dgm:prSet presAssocID="{59525F3D-9971-47FE-A603-A6BFD79CFEDF}" presName="cycle" presStyleCnt="0">
        <dgm:presLayoutVars>
          <dgm:dir/>
          <dgm:resizeHandles val="exact"/>
        </dgm:presLayoutVars>
      </dgm:prSet>
      <dgm:spPr/>
    </dgm:pt>
    <dgm:pt modelId="{FF31265A-DAD4-4A10-9B5D-E01775A7A05A}" type="pres">
      <dgm:prSet presAssocID="{54F1CF85-F92E-41A8-9338-B95562A69BAC}" presName="dummy" presStyleCnt="0"/>
      <dgm:spPr/>
    </dgm:pt>
    <dgm:pt modelId="{5D6EC510-3572-4CBB-A91F-3605DA1FFA31}" type="pres">
      <dgm:prSet presAssocID="{54F1CF85-F92E-41A8-9338-B95562A69BAC}" presName="node" presStyleLbl="revTx" presStyleIdx="0" presStyleCnt="5">
        <dgm:presLayoutVars>
          <dgm:bulletEnabled val="1"/>
        </dgm:presLayoutVars>
      </dgm:prSet>
      <dgm:spPr/>
    </dgm:pt>
    <dgm:pt modelId="{7359636A-B1F6-4122-9523-FDF0C2967C9C}" type="pres">
      <dgm:prSet presAssocID="{3B58C292-9875-4338-A632-F2A2A9EBC69A}" presName="sibTrans" presStyleLbl="node1" presStyleIdx="0" presStyleCnt="5"/>
      <dgm:spPr/>
    </dgm:pt>
    <dgm:pt modelId="{E9F4C8AC-07D4-4A61-BB5A-2ECE30C3A515}" type="pres">
      <dgm:prSet presAssocID="{C1060C2E-FA2B-45FA-9BA1-10B52EFE1D8A}" presName="dummy" presStyleCnt="0"/>
      <dgm:spPr/>
    </dgm:pt>
    <dgm:pt modelId="{F6B6A5F4-66A3-470F-A944-ECACF8652A2D}" type="pres">
      <dgm:prSet presAssocID="{C1060C2E-FA2B-45FA-9BA1-10B52EFE1D8A}" presName="node" presStyleLbl="revTx" presStyleIdx="1" presStyleCnt="5">
        <dgm:presLayoutVars>
          <dgm:bulletEnabled val="1"/>
        </dgm:presLayoutVars>
      </dgm:prSet>
      <dgm:spPr/>
    </dgm:pt>
    <dgm:pt modelId="{DB80B19F-15DC-4928-A008-43F42003EAC3}" type="pres">
      <dgm:prSet presAssocID="{F72EE7CF-5851-41EA-B093-0AFA7D889A56}" presName="sibTrans" presStyleLbl="node1" presStyleIdx="1" presStyleCnt="5"/>
      <dgm:spPr/>
    </dgm:pt>
    <dgm:pt modelId="{116603CB-2636-407C-B27F-9DEBEDB33C22}" type="pres">
      <dgm:prSet presAssocID="{4BDEAEFA-2D53-41D4-8F22-57FD56704415}" presName="dummy" presStyleCnt="0"/>
      <dgm:spPr/>
    </dgm:pt>
    <dgm:pt modelId="{4A8F5380-C146-46B5-997B-ED18FFA0F2C3}" type="pres">
      <dgm:prSet presAssocID="{4BDEAEFA-2D53-41D4-8F22-57FD56704415}" presName="node" presStyleLbl="revTx" presStyleIdx="2" presStyleCnt="5">
        <dgm:presLayoutVars>
          <dgm:bulletEnabled val="1"/>
        </dgm:presLayoutVars>
      </dgm:prSet>
      <dgm:spPr/>
    </dgm:pt>
    <dgm:pt modelId="{27701607-A1A0-4A4A-8557-74B1C51AFB4D}" type="pres">
      <dgm:prSet presAssocID="{60FD2028-3493-41AF-8FE8-299C45AE806B}" presName="sibTrans" presStyleLbl="node1" presStyleIdx="2" presStyleCnt="5"/>
      <dgm:spPr/>
    </dgm:pt>
    <dgm:pt modelId="{01F0E2D1-AB7F-4C04-92B0-665B5CAB7BBD}" type="pres">
      <dgm:prSet presAssocID="{F01B89F5-1A05-4E8A-BECB-99A2D5EBC155}" presName="dummy" presStyleCnt="0"/>
      <dgm:spPr/>
    </dgm:pt>
    <dgm:pt modelId="{EC698C88-8FC3-45B4-B7D7-2BA51744493F}" type="pres">
      <dgm:prSet presAssocID="{F01B89F5-1A05-4E8A-BECB-99A2D5EBC155}" presName="node" presStyleLbl="revTx" presStyleIdx="3" presStyleCnt="5">
        <dgm:presLayoutVars>
          <dgm:bulletEnabled val="1"/>
        </dgm:presLayoutVars>
      </dgm:prSet>
      <dgm:spPr/>
    </dgm:pt>
    <dgm:pt modelId="{5A2CA433-E02D-4295-BC76-596F65073DBE}" type="pres">
      <dgm:prSet presAssocID="{D8826034-B245-467A-980F-06C204F3F69F}" presName="sibTrans" presStyleLbl="node1" presStyleIdx="3" presStyleCnt="5"/>
      <dgm:spPr/>
    </dgm:pt>
    <dgm:pt modelId="{E1D5130A-2885-44FA-99D0-5953959B896F}" type="pres">
      <dgm:prSet presAssocID="{3CCBB284-D64A-42D9-ABCF-3625188A170C}" presName="dummy" presStyleCnt="0"/>
      <dgm:spPr/>
    </dgm:pt>
    <dgm:pt modelId="{BFC81C62-3649-4479-AFAA-B9DA0B8D7598}" type="pres">
      <dgm:prSet presAssocID="{3CCBB284-D64A-42D9-ABCF-3625188A170C}" presName="node" presStyleLbl="revTx" presStyleIdx="4" presStyleCnt="5">
        <dgm:presLayoutVars>
          <dgm:bulletEnabled val="1"/>
        </dgm:presLayoutVars>
      </dgm:prSet>
      <dgm:spPr/>
    </dgm:pt>
    <dgm:pt modelId="{D96C4977-3B99-409F-8896-56D9D17D880F}" type="pres">
      <dgm:prSet presAssocID="{FC355697-C5D5-4E91-8EA7-76287F69B627}" presName="sibTrans" presStyleLbl="node1" presStyleIdx="4" presStyleCnt="5"/>
      <dgm:spPr/>
    </dgm:pt>
  </dgm:ptLst>
  <dgm:cxnLst>
    <dgm:cxn modelId="{211EDD02-A0D7-4653-AC2E-62ACBF65E351}" srcId="{59525F3D-9971-47FE-A603-A6BFD79CFEDF}" destId="{54F1CF85-F92E-41A8-9338-B95562A69BAC}" srcOrd="0" destOrd="0" parTransId="{E3B15EB6-D66E-4D08-9248-F51A5ABE35C2}" sibTransId="{3B58C292-9875-4338-A632-F2A2A9EBC69A}"/>
    <dgm:cxn modelId="{D692F710-4353-4EB0-8751-4504851D92CC}" type="presOf" srcId="{FC355697-C5D5-4E91-8EA7-76287F69B627}" destId="{D96C4977-3B99-409F-8896-56D9D17D880F}" srcOrd="0" destOrd="0" presId="urn:microsoft.com/office/officeart/2005/8/layout/cycle1"/>
    <dgm:cxn modelId="{EFE98B24-24D2-41A2-BDD8-D4AD48D06E21}" type="presOf" srcId="{3B58C292-9875-4338-A632-F2A2A9EBC69A}" destId="{7359636A-B1F6-4122-9523-FDF0C2967C9C}" srcOrd="0" destOrd="0" presId="urn:microsoft.com/office/officeart/2005/8/layout/cycle1"/>
    <dgm:cxn modelId="{EB057D2E-63FC-4D48-AC1F-BDACC14FACC0}" type="presOf" srcId="{F01B89F5-1A05-4E8A-BECB-99A2D5EBC155}" destId="{EC698C88-8FC3-45B4-B7D7-2BA51744493F}" srcOrd="0" destOrd="0" presId="urn:microsoft.com/office/officeart/2005/8/layout/cycle1"/>
    <dgm:cxn modelId="{2F607644-E3AB-4436-BE22-6033E849F06B}" type="presOf" srcId="{D8826034-B245-467A-980F-06C204F3F69F}" destId="{5A2CA433-E02D-4295-BC76-596F65073DBE}" srcOrd="0" destOrd="0" presId="urn:microsoft.com/office/officeart/2005/8/layout/cycle1"/>
    <dgm:cxn modelId="{70117750-CDEB-4F14-ADE5-DF3EC4A23EEB}" srcId="{59525F3D-9971-47FE-A603-A6BFD79CFEDF}" destId="{3CCBB284-D64A-42D9-ABCF-3625188A170C}" srcOrd="4" destOrd="0" parTransId="{FDEA4B48-5F7F-4BAA-92B7-8A760CBEFD86}" sibTransId="{FC355697-C5D5-4E91-8EA7-76287F69B627}"/>
    <dgm:cxn modelId="{5768C374-D550-401D-A08E-0EF8E9455F9C}" srcId="{59525F3D-9971-47FE-A603-A6BFD79CFEDF}" destId="{C1060C2E-FA2B-45FA-9BA1-10B52EFE1D8A}" srcOrd="1" destOrd="0" parTransId="{E68F8906-31A2-475F-8531-F0D2C3460C85}" sibTransId="{F72EE7CF-5851-41EA-B093-0AFA7D889A56}"/>
    <dgm:cxn modelId="{DC55A855-0641-4678-854B-5749662326AD}" srcId="{59525F3D-9971-47FE-A603-A6BFD79CFEDF}" destId="{F01B89F5-1A05-4E8A-BECB-99A2D5EBC155}" srcOrd="3" destOrd="0" parTransId="{58C8D347-4FD6-40C7-BCCD-AC673B04F625}" sibTransId="{D8826034-B245-467A-980F-06C204F3F69F}"/>
    <dgm:cxn modelId="{4BFCDDA0-11F4-4C27-A239-28F7A028A2A6}" type="presOf" srcId="{4BDEAEFA-2D53-41D4-8F22-57FD56704415}" destId="{4A8F5380-C146-46B5-997B-ED18FFA0F2C3}" srcOrd="0" destOrd="0" presId="urn:microsoft.com/office/officeart/2005/8/layout/cycle1"/>
    <dgm:cxn modelId="{BF049EA7-B1EB-4B86-85BB-B5C43CAB4703}" type="presOf" srcId="{54F1CF85-F92E-41A8-9338-B95562A69BAC}" destId="{5D6EC510-3572-4CBB-A91F-3605DA1FFA31}" srcOrd="0" destOrd="0" presId="urn:microsoft.com/office/officeart/2005/8/layout/cycle1"/>
    <dgm:cxn modelId="{5EFABEA9-A6A1-41AA-BA82-52AC4A37C52A}" type="presOf" srcId="{3CCBB284-D64A-42D9-ABCF-3625188A170C}" destId="{BFC81C62-3649-4479-AFAA-B9DA0B8D7598}" srcOrd="0" destOrd="0" presId="urn:microsoft.com/office/officeart/2005/8/layout/cycle1"/>
    <dgm:cxn modelId="{B17D32B6-CD9A-4119-9C10-F13C36C13B41}" type="presOf" srcId="{C1060C2E-FA2B-45FA-9BA1-10B52EFE1D8A}" destId="{F6B6A5F4-66A3-470F-A944-ECACF8652A2D}" srcOrd="0" destOrd="0" presId="urn:microsoft.com/office/officeart/2005/8/layout/cycle1"/>
    <dgm:cxn modelId="{C625A4B9-AAFB-4E6B-95C3-E55FB90DD4F0}" srcId="{59525F3D-9971-47FE-A603-A6BFD79CFEDF}" destId="{4BDEAEFA-2D53-41D4-8F22-57FD56704415}" srcOrd="2" destOrd="0" parTransId="{2440F2BE-3445-4ECF-A096-9A4598E8AB52}" sibTransId="{60FD2028-3493-41AF-8FE8-299C45AE806B}"/>
    <dgm:cxn modelId="{A4DA06D2-ED8C-4F27-BC48-35125EA8F810}" type="presOf" srcId="{59525F3D-9971-47FE-A603-A6BFD79CFEDF}" destId="{0EE9BFEC-6672-4E8F-B3B6-92F05B76C810}" srcOrd="0" destOrd="0" presId="urn:microsoft.com/office/officeart/2005/8/layout/cycle1"/>
    <dgm:cxn modelId="{F62897EF-0F28-464C-9A16-EA103DCD449E}" type="presOf" srcId="{F72EE7CF-5851-41EA-B093-0AFA7D889A56}" destId="{DB80B19F-15DC-4928-A008-43F42003EAC3}" srcOrd="0" destOrd="0" presId="urn:microsoft.com/office/officeart/2005/8/layout/cycle1"/>
    <dgm:cxn modelId="{CA4B16F9-E1D4-4854-BD73-03AE06C30E2B}" type="presOf" srcId="{60FD2028-3493-41AF-8FE8-299C45AE806B}" destId="{27701607-A1A0-4A4A-8557-74B1C51AFB4D}" srcOrd="0" destOrd="0" presId="urn:microsoft.com/office/officeart/2005/8/layout/cycle1"/>
    <dgm:cxn modelId="{CC714D0F-51D9-4BC5-81A2-3165963803E7}" type="presParOf" srcId="{0EE9BFEC-6672-4E8F-B3B6-92F05B76C810}" destId="{FF31265A-DAD4-4A10-9B5D-E01775A7A05A}" srcOrd="0" destOrd="0" presId="urn:microsoft.com/office/officeart/2005/8/layout/cycle1"/>
    <dgm:cxn modelId="{29CBA700-828B-478D-AC88-CF5BEE684BC3}" type="presParOf" srcId="{0EE9BFEC-6672-4E8F-B3B6-92F05B76C810}" destId="{5D6EC510-3572-4CBB-A91F-3605DA1FFA31}" srcOrd="1" destOrd="0" presId="urn:microsoft.com/office/officeart/2005/8/layout/cycle1"/>
    <dgm:cxn modelId="{E4D87437-D5A1-4085-A8C3-E3173F6FF610}" type="presParOf" srcId="{0EE9BFEC-6672-4E8F-B3B6-92F05B76C810}" destId="{7359636A-B1F6-4122-9523-FDF0C2967C9C}" srcOrd="2" destOrd="0" presId="urn:microsoft.com/office/officeart/2005/8/layout/cycle1"/>
    <dgm:cxn modelId="{C33E4F0D-A38C-4E22-A85D-330C4A7D975E}" type="presParOf" srcId="{0EE9BFEC-6672-4E8F-B3B6-92F05B76C810}" destId="{E9F4C8AC-07D4-4A61-BB5A-2ECE30C3A515}" srcOrd="3" destOrd="0" presId="urn:microsoft.com/office/officeart/2005/8/layout/cycle1"/>
    <dgm:cxn modelId="{98E1DE4C-A578-4C1F-802D-52AA15FC277E}" type="presParOf" srcId="{0EE9BFEC-6672-4E8F-B3B6-92F05B76C810}" destId="{F6B6A5F4-66A3-470F-A944-ECACF8652A2D}" srcOrd="4" destOrd="0" presId="urn:microsoft.com/office/officeart/2005/8/layout/cycle1"/>
    <dgm:cxn modelId="{C28D1FFC-F191-4252-9885-15770BD49B6C}" type="presParOf" srcId="{0EE9BFEC-6672-4E8F-B3B6-92F05B76C810}" destId="{DB80B19F-15DC-4928-A008-43F42003EAC3}" srcOrd="5" destOrd="0" presId="urn:microsoft.com/office/officeart/2005/8/layout/cycle1"/>
    <dgm:cxn modelId="{A3421DF0-C66C-437E-A668-C951BDB7D012}" type="presParOf" srcId="{0EE9BFEC-6672-4E8F-B3B6-92F05B76C810}" destId="{116603CB-2636-407C-B27F-9DEBEDB33C22}" srcOrd="6" destOrd="0" presId="urn:microsoft.com/office/officeart/2005/8/layout/cycle1"/>
    <dgm:cxn modelId="{B9C32E8E-AE54-4148-ABE6-9E244E17C9EA}" type="presParOf" srcId="{0EE9BFEC-6672-4E8F-B3B6-92F05B76C810}" destId="{4A8F5380-C146-46B5-997B-ED18FFA0F2C3}" srcOrd="7" destOrd="0" presId="urn:microsoft.com/office/officeart/2005/8/layout/cycle1"/>
    <dgm:cxn modelId="{B9BB1814-1505-4038-A958-6AA2F50ECC30}" type="presParOf" srcId="{0EE9BFEC-6672-4E8F-B3B6-92F05B76C810}" destId="{27701607-A1A0-4A4A-8557-74B1C51AFB4D}" srcOrd="8" destOrd="0" presId="urn:microsoft.com/office/officeart/2005/8/layout/cycle1"/>
    <dgm:cxn modelId="{74B75395-2A8C-428A-9410-9B13BBD5F911}" type="presParOf" srcId="{0EE9BFEC-6672-4E8F-B3B6-92F05B76C810}" destId="{01F0E2D1-AB7F-4C04-92B0-665B5CAB7BBD}" srcOrd="9" destOrd="0" presId="urn:microsoft.com/office/officeart/2005/8/layout/cycle1"/>
    <dgm:cxn modelId="{D789C683-6B9E-47D4-8620-D5BB48F54739}" type="presParOf" srcId="{0EE9BFEC-6672-4E8F-B3B6-92F05B76C810}" destId="{EC698C88-8FC3-45B4-B7D7-2BA51744493F}" srcOrd="10" destOrd="0" presId="urn:microsoft.com/office/officeart/2005/8/layout/cycle1"/>
    <dgm:cxn modelId="{0EA0FF20-1B4D-4BB9-893D-6B4B4595E524}" type="presParOf" srcId="{0EE9BFEC-6672-4E8F-B3B6-92F05B76C810}" destId="{5A2CA433-E02D-4295-BC76-596F65073DBE}" srcOrd="11" destOrd="0" presId="urn:microsoft.com/office/officeart/2005/8/layout/cycle1"/>
    <dgm:cxn modelId="{13B2419B-7502-4A9B-920F-0E752767FCC4}" type="presParOf" srcId="{0EE9BFEC-6672-4E8F-B3B6-92F05B76C810}" destId="{E1D5130A-2885-44FA-99D0-5953959B896F}" srcOrd="12" destOrd="0" presId="urn:microsoft.com/office/officeart/2005/8/layout/cycle1"/>
    <dgm:cxn modelId="{BC086731-9B9F-4FD7-9CC5-1AFEB9A39D70}" type="presParOf" srcId="{0EE9BFEC-6672-4E8F-B3B6-92F05B76C810}" destId="{BFC81C62-3649-4479-AFAA-B9DA0B8D7598}" srcOrd="13" destOrd="0" presId="urn:microsoft.com/office/officeart/2005/8/layout/cycle1"/>
    <dgm:cxn modelId="{73FBEFBF-244D-447E-832A-62442627F18A}" type="presParOf" srcId="{0EE9BFEC-6672-4E8F-B3B6-92F05B76C810}" destId="{D96C4977-3B99-409F-8896-56D9D17D880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8B1B7-1501-4687-A3CF-790AB52A36F2}">
      <dsp:nvSpPr>
        <dsp:cNvPr id="0" name=""/>
        <dsp:cNvSpPr/>
      </dsp:nvSpPr>
      <dsp:spPr>
        <a:xfrm rot="5400000">
          <a:off x="6678432" y="-3105634"/>
          <a:ext cx="1152868" cy="7441724"/>
        </a:xfrm>
        <a:prstGeom prst="round2SameRect">
          <a:avLst/>
        </a:prstGeom>
        <a:solidFill>
          <a:schemeClr val="tx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5720" lvl="1" indent="0" algn="l" defTabSz="800100">
            <a:lnSpc>
              <a:spcPct val="90000"/>
            </a:lnSpc>
            <a:spcBef>
              <a:spcPct val="0"/>
            </a:spcBef>
            <a:spcAft>
              <a:spcPct val="15000"/>
            </a:spcAft>
            <a:buNone/>
          </a:pPr>
          <a:r>
            <a:rPr lang="en-US" sz="1800" kern="1200" dirty="0">
              <a:solidFill>
                <a:srgbClr val="002060"/>
              </a:solidFill>
              <a:latin typeface="+mn-lt"/>
            </a:rPr>
            <a:t>Use the same proven design and supply chain structures that non-nuclear safety related industries use (IEC-61508/61511/62443). This leverages the </a:t>
          </a:r>
          <a:r>
            <a:rPr lang="en-US" sz="1800" u="sng" kern="1200" dirty="0">
              <a:solidFill>
                <a:srgbClr val="002060"/>
              </a:solidFill>
              <a:latin typeface="+mn-lt"/>
            </a:rPr>
            <a:t>economies-of-scale achieved in other industries.</a:t>
          </a:r>
          <a:endParaRPr lang="en-US" sz="1800" kern="1200" dirty="0">
            <a:solidFill>
              <a:srgbClr val="002060"/>
            </a:solidFill>
            <a:latin typeface="+mn-lt"/>
          </a:endParaRPr>
        </a:p>
      </dsp:txBody>
      <dsp:txXfrm rot="-5400000">
        <a:off x="3534004" y="95072"/>
        <a:ext cx="7385446" cy="1040312"/>
      </dsp:txXfrm>
    </dsp:sp>
    <dsp:sp modelId="{029B2379-A717-45D4-B985-371E6D5EB2F1}">
      <dsp:nvSpPr>
        <dsp:cNvPr id="0" name=""/>
        <dsp:cNvSpPr/>
      </dsp:nvSpPr>
      <dsp:spPr>
        <a:xfrm>
          <a:off x="651964" y="1858"/>
          <a:ext cx="2882040" cy="1226737"/>
        </a:xfrm>
        <a:prstGeom prst="roundRect">
          <a:avLst/>
        </a:prstGeom>
        <a:solidFill>
          <a:schemeClr val="tx1">
            <a:lumMod val="50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u="none" kern="1200" dirty="0">
              <a:latin typeface="+mn-lt"/>
            </a:rPr>
            <a:t>Utilize Industry Standards</a:t>
          </a:r>
        </a:p>
      </dsp:txBody>
      <dsp:txXfrm>
        <a:off x="711848" y="61742"/>
        <a:ext cx="2762272" cy="1106969"/>
      </dsp:txXfrm>
    </dsp:sp>
    <dsp:sp modelId="{34D81C71-19E6-4163-A129-DA0A18CB3E38}">
      <dsp:nvSpPr>
        <dsp:cNvPr id="0" name=""/>
        <dsp:cNvSpPr/>
      </dsp:nvSpPr>
      <dsp:spPr>
        <a:xfrm rot="5400000">
          <a:off x="6764172" y="-1817560"/>
          <a:ext cx="981390" cy="7441724"/>
        </a:xfrm>
        <a:prstGeom prst="round2SameRect">
          <a:avLst/>
        </a:prstGeom>
        <a:solidFill>
          <a:schemeClr val="tx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5720" lvl="1" indent="0" algn="l" defTabSz="800100">
            <a:lnSpc>
              <a:spcPct val="90000"/>
            </a:lnSpc>
            <a:spcBef>
              <a:spcPct val="0"/>
            </a:spcBef>
            <a:spcAft>
              <a:spcPct val="15000"/>
            </a:spcAft>
            <a:buNone/>
          </a:pPr>
          <a:r>
            <a:rPr lang="en-US" sz="1800" kern="1200" dirty="0">
              <a:solidFill>
                <a:srgbClr val="002060"/>
              </a:solidFill>
              <a:latin typeface="+mn-lt"/>
            </a:rPr>
            <a:t>Use of a modern, high performance, </a:t>
          </a:r>
          <a:r>
            <a:rPr lang="en-US" sz="1800" u="sng" kern="1200" dirty="0">
              <a:solidFill>
                <a:srgbClr val="002060"/>
              </a:solidFill>
              <a:latin typeface="+mn-lt"/>
            </a:rPr>
            <a:t>single</a:t>
          </a:r>
          <a:r>
            <a:rPr lang="en-US" sz="1800" kern="1200" dirty="0">
              <a:solidFill>
                <a:srgbClr val="002060"/>
              </a:solidFill>
              <a:latin typeface="+mn-lt"/>
            </a:rPr>
            <a:t> engineering process that leverages systems engineering in the transition to team-based engineering for conception, design, and implementation.</a:t>
          </a:r>
        </a:p>
      </dsp:txBody>
      <dsp:txXfrm rot="-5400000">
        <a:off x="3534005" y="1460515"/>
        <a:ext cx="7393816" cy="885574"/>
      </dsp:txXfrm>
    </dsp:sp>
    <dsp:sp modelId="{DB0D7157-42F8-46A2-9857-360FE1A243C2}">
      <dsp:nvSpPr>
        <dsp:cNvPr id="0" name=""/>
        <dsp:cNvSpPr/>
      </dsp:nvSpPr>
      <dsp:spPr>
        <a:xfrm>
          <a:off x="651964" y="1289933"/>
          <a:ext cx="2882040" cy="1226737"/>
        </a:xfrm>
        <a:prstGeom prst="roundRect">
          <a:avLst/>
        </a:prstGeom>
        <a:solidFill>
          <a:schemeClr val="tx1">
            <a:lumMod val="50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Use of Systems Engineering</a:t>
          </a:r>
        </a:p>
      </dsp:txBody>
      <dsp:txXfrm>
        <a:off x="711848" y="1349817"/>
        <a:ext cx="2762272" cy="1106969"/>
      </dsp:txXfrm>
    </dsp:sp>
    <dsp:sp modelId="{BD879A98-5663-48C2-ABFA-35533ED076E6}">
      <dsp:nvSpPr>
        <dsp:cNvPr id="0" name=""/>
        <dsp:cNvSpPr/>
      </dsp:nvSpPr>
      <dsp:spPr>
        <a:xfrm rot="5400000">
          <a:off x="6764172" y="-529485"/>
          <a:ext cx="981390" cy="7441724"/>
        </a:xfrm>
        <a:prstGeom prst="round2SameRect">
          <a:avLst/>
        </a:prstGeom>
        <a:solidFill>
          <a:schemeClr val="tx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5720" lvl="1" indent="0" algn="l" defTabSz="800100">
            <a:lnSpc>
              <a:spcPct val="90000"/>
            </a:lnSpc>
            <a:spcBef>
              <a:spcPct val="0"/>
            </a:spcBef>
            <a:spcAft>
              <a:spcPct val="15000"/>
            </a:spcAft>
            <a:buNone/>
          </a:pPr>
          <a:r>
            <a:rPr lang="en-US" sz="1800" kern="1200" dirty="0">
              <a:solidFill>
                <a:srgbClr val="002060"/>
              </a:solidFill>
              <a:latin typeface="+mn-lt"/>
            </a:rPr>
            <a:t>Making effective engineering decisions via hazards and risk analysis to integrate all engineering topics (such as cyber security and SCCF) into a </a:t>
          </a:r>
          <a:r>
            <a:rPr lang="en-US" sz="1800" u="sng" kern="1200" dirty="0">
              <a:solidFill>
                <a:srgbClr val="002060"/>
              </a:solidFill>
              <a:latin typeface="+mn-lt"/>
            </a:rPr>
            <a:t>single</a:t>
          </a:r>
          <a:r>
            <a:rPr lang="en-US" sz="1800" kern="1200" dirty="0">
              <a:solidFill>
                <a:srgbClr val="002060"/>
              </a:solidFill>
              <a:latin typeface="+mn-lt"/>
            </a:rPr>
            <a:t> engineering process.</a:t>
          </a:r>
        </a:p>
      </dsp:txBody>
      <dsp:txXfrm rot="-5400000">
        <a:off x="3534005" y="2748590"/>
        <a:ext cx="7393816" cy="885574"/>
      </dsp:txXfrm>
    </dsp:sp>
    <dsp:sp modelId="{A6922D8F-BC60-43CB-B6AB-76598DB811CC}">
      <dsp:nvSpPr>
        <dsp:cNvPr id="0" name=""/>
        <dsp:cNvSpPr/>
      </dsp:nvSpPr>
      <dsp:spPr>
        <a:xfrm>
          <a:off x="651964" y="2578007"/>
          <a:ext cx="2882040" cy="1226737"/>
        </a:xfrm>
        <a:prstGeom prst="roundRect">
          <a:avLst/>
        </a:prstGeom>
        <a:solidFill>
          <a:schemeClr val="tx1">
            <a:lumMod val="50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Risk Informed Engineering</a:t>
          </a:r>
        </a:p>
      </dsp:txBody>
      <dsp:txXfrm>
        <a:off x="711848" y="2637891"/>
        <a:ext cx="2762272" cy="1106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EC510-3572-4CBB-A91F-3605DA1FFA31}">
      <dsp:nvSpPr>
        <dsp:cNvPr id="0" name=""/>
        <dsp:cNvSpPr/>
      </dsp:nvSpPr>
      <dsp:spPr>
        <a:xfrm>
          <a:off x="3028463" y="23577"/>
          <a:ext cx="850292" cy="85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Scoping</a:t>
          </a:r>
          <a:r>
            <a:rPr lang="en-US" sz="1100" kern="1200" dirty="0">
              <a:solidFill>
                <a:schemeClr val="tx1"/>
              </a:solidFill>
            </a:rPr>
            <a:t> </a:t>
          </a:r>
        </a:p>
      </dsp:txBody>
      <dsp:txXfrm>
        <a:off x="3028463" y="23577"/>
        <a:ext cx="850292" cy="850292"/>
      </dsp:txXfrm>
    </dsp:sp>
    <dsp:sp modelId="{7359636A-B1F6-4122-9523-FDF0C2967C9C}">
      <dsp:nvSpPr>
        <dsp:cNvPr id="0" name=""/>
        <dsp:cNvSpPr/>
      </dsp:nvSpPr>
      <dsp:spPr>
        <a:xfrm>
          <a:off x="1029147" y="-915"/>
          <a:ext cx="3186882" cy="3186882"/>
        </a:xfrm>
        <a:prstGeom prst="circularArrow">
          <a:avLst>
            <a:gd name="adj1" fmla="val 5203"/>
            <a:gd name="adj2" fmla="val 336105"/>
            <a:gd name="adj3" fmla="val 21292459"/>
            <a:gd name="adj4" fmla="val 19766925"/>
            <a:gd name="adj5" fmla="val 607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6A5F4-66A3-470F-A944-ECACF8652A2D}">
      <dsp:nvSpPr>
        <dsp:cNvPr id="0" name=""/>
        <dsp:cNvSpPr/>
      </dsp:nvSpPr>
      <dsp:spPr>
        <a:xfrm>
          <a:off x="3542062" y="1604272"/>
          <a:ext cx="850292" cy="85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Analysis &amp; Requirements </a:t>
          </a:r>
        </a:p>
      </dsp:txBody>
      <dsp:txXfrm>
        <a:off x="3542062" y="1604272"/>
        <a:ext cx="850292" cy="850292"/>
      </dsp:txXfrm>
    </dsp:sp>
    <dsp:sp modelId="{DB80B19F-15DC-4928-A008-43F42003EAC3}">
      <dsp:nvSpPr>
        <dsp:cNvPr id="0" name=""/>
        <dsp:cNvSpPr/>
      </dsp:nvSpPr>
      <dsp:spPr>
        <a:xfrm>
          <a:off x="1029147" y="-915"/>
          <a:ext cx="3186882" cy="3186882"/>
        </a:xfrm>
        <a:prstGeom prst="circularArrow">
          <a:avLst>
            <a:gd name="adj1" fmla="val 5203"/>
            <a:gd name="adj2" fmla="val 336105"/>
            <a:gd name="adj3" fmla="val 4013887"/>
            <a:gd name="adj4" fmla="val 2254177"/>
            <a:gd name="adj5" fmla="val 607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F5380-C146-46B5-997B-ED18FFA0F2C3}">
      <dsp:nvSpPr>
        <dsp:cNvPr id="0" name=""/>
        <dsp:cNvSpPr/>
      </dsp:nvSpPr>
      <dsp:spPr>
        <a:xfrm>
          <a:off x="2197442" y="2581196"/>
          <a:ext cx="850292" cy="85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Functional Allocation</a:t>
          </a:r>
        </a:p>
      </dsp:txBody>
      <dsp:txXfrm>
        <a:off x="2197442" y="2581196"/>
        <a:ext cx="850292" cy="850292"/>
      </dsp:txXfrm>
    </dsp:sp>
    <dsp:sp modelId="{27701607-A1A0-4A4A-8557-74B1C51AFB4D}">
      <dsp:nvSpPr>
        <dsp:cNvPr id="0" name=""/>
        <dsp:cNvSpPr/>
      </dsp:nvSpPr>
      <dsp:spPr>
        <a:xfrm>
          <a:off x="1029147" y="-915"/>
          <a:ext cx="3186882" cy="3186882"/>
        </a:xfrm>
        <a:prstGeom prst="circularArrow">
          <a:avLst>
            <a:gd name="adj1" fmla="val 5203"/>
            <a:gd name="adj2" fmla="val 336105"/>
            <a:gd name="adj3" fmla="val 8209717"/>
            <a:gd name="adj4" fmla="val 6450008"/>
            <a:gd name="adj5" fmla="val 607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98C88-8FC3-45B4-B7D7-2BA51744493F}">
      <dsp:nvSpPr>
        <dsp:cNvPr id="0" name=""/>
        <dsp:cNvSpPr/>
      </dsp:nvSpPr>
      <dsp:spPr>
        <a:xfrm>
          <a:off x="852822" y="1604272"/>
          <a:ext cx="850292" cy="85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Hazard Analysis</a:t>
          </a:r>
        </a:p>
      </dsp:txBody>
      <dsp:txXfrm>
        <a:off x="852822" y="1604272"/>
        <a:ext cx="850292" cy="850292"/>
      </dsp:txXfrm>
    </dsp:sp>
    <dsp:sp modelId="{5A2CA433-E02D-4295-BC76-596F65073DBE}">
      <dsp:nvSpPr>
        <dsp:cNvPr id="0" name=""/>
        <dsp:cNvSpPr/>
      </dsp:nvSpPr>
      <dsp:spPr>
        <a:xfrm>
          <a:off x="1029147" y="-915"/>
          <a:ext cx="3186882" cy="3186882"/>
        </a:xfrm>
        <a:prstGeom prst="circularArrow">
          <a:avLst>
            <a:gd name="adj1" fmla="val 5203"/>
            <a:gd name="adj2" fmla="val 336105"/>
            <a:gd name="adj3" fmla="val 12296970"/>
            <a:gd name="adj4" fmla="val 10771436"/>
            <a:gd name="adj5" fmla="val 607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81C62-3649-4479-AFAA-B9DA0B8D7598}">
      <dsp:nvSpPr>
        <dsp:cNvPr id="0" name=""/>
        <dsp:cNvSpPr/>
      </dsp:nvSpPr>
      <dsp:spPr>
        <a:xfrm>
          <a:off x="1366421" y="23577"/>
          <a:ext cx="850292" cy="85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Synthesis &amp; Validation </a:t>
          </a:r>
        </a:p>
      </dsp:txBody>
      <dsp:txXfrm>
        <a:off x="1366421" y="23577"/>
        <a:ext cx="850292" cy="850292"/>
      </dsp:txXfrm>
    </dsp:sp>
    <dsp:sp modelId="{D96C4977-3B99-409F-8896-56D9D17D880F}">
      <dsp:nvSpPr>
        <dsp:cNvPr id="0" name=""/>
        <dsp:cNvSpPr/>
      </dsp:nvSpPr>
      <dsp:spPr>
        <a:xfrm>
          <a:off x="1029147" y="-915"/>
          <a:ext cx="3186882" cy="3186882"/>
        </a:xfrm>
        <a:prstGeom prst="circularArrow">
          <a:avLst>
            <a:gd name="adj1" fmla="val 5203"/>
            <a:gd name="adj2" fmla="val 336105"/>
            <a:gd name="adj3" fmla="val 16864878"/>
            <a:gd name="adj4" fmla="val 15199017"/>
            <a:gd name="adj5" fmla="val 607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F804CF7-DD0C-4307-8A53-43640A370789}" type="datetimeFigureOut">
              <a:rPr lang="en-US" smtClean="0"/>
              <a:t>7/27/2025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B9FE699-9EEA-4992-9861-5728767E8F90}" type="slidenum">
              <a:rPr lang="en-US" smtClean="0"/>
              <a:t>‹#›</a:t>
            </a:fld>
            <a:endParaRPr lang="en-US"/>
          </a:p>
        </p:txBody>
      </p:sp>
    </p:spTree>
    <p:extLst>
      <p:ext uri="{BB962C8B-B14F-4D97-AF65-F5344CB8AC3E}">
        <p14:creationId xmlns:p14="http://schemas.microsoft.com/office/powerpoint/2010/main" val="363904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6DE649CB-0B81-4204-A849-0379B10D6E2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707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 Material for Training Only- DO NOT Distribute discard after training</a:t>
            </a:r>
          </a:p>
        </p:txBody>
      </p:sp>
      <p:sp>
        <p:nvSpPr>
          <p:cNvPr id="5" name="Slide Number Placeholder 4"/>
          <p:cNvSpPr>
            <a:spLocks noGrp="1"/>
          </p:cNvSpPr>
          <p:nvPr>
            <p:ph type="sldNum" sz="quarter" idx="5"/>
          </p:nvPr>
        </p:nvSpPr>
        <p:spPr/>
        <p:txBody>
          <a:bodyPr/>
          <a:lstStyle/>
          <a:p>
            <a:fld id="{BCB7C1FC-7CCE-4AE4-83BD-6B302B19B9FD}" type="slidenum">
              <a:rPr lang="en-US" smtClean="0"/>
              <a:t>13</a:t>
            </a:fld>
            <a:endParaRPr lang="en-US"/>
          </a:p>
        </p:txBody>
      </p:sp>
    </p:spTree>
    <p:extLst>
      <p:ext uri="{BB962C8B-B14F-4D97-AF65-F5344CB8AC3E}">
        <p14:creationId xmlns:p14="http://schemas.microsoft.com/office/powerpoint/2010/main" val="94269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3F8C6-BB09-4F80-8071-8737EE035555}" type="slidenum">
              <a:rPr lang="en-US" smtClean="0"/>
              <a:t>14</a:t>
            </a:fld>
            <a:endParaRPr lang="en-US"/>
          </a:p>
        </p:txBody>
      </p:sp>
      <p:sp>
        <p:nvSpPr>
          <p:cNvPr id="5" name="Footer Placeholder 4">
            <a:extLst>
              <a:ext uri="{FF2B5EF4-FFF2-40B4-BE49-F238E27FC236}">
                <a16:creationId xmlns:a16="http://schemas.microsoft.com/office/drawing/2014/main" id="{F38D2CE4-1984-6180-E114-0BFC3F23AB3D}"/>
              </a:ext>
            </a:extLst>
          </p:cNvPr>
          <p:cNvSpPr>
            <a:spLocks noGrp="1"/>
          </p:cNvSpPr>
          <p:nvPr>
            <p:ph type="ftr" sz="quarter" idx="4"/>
          </p:nvPr>
        </p:nvSpPr>
        <p:spPr/>
        <p:txBody>
          <a:bodyPr/>
          <a:lstStyle/>
          <a:p>
            <a:r>
              <a:rPr lang="en-US"/>
              <a:t>Draft Material for Training Only- DO NOT Distribute discard after training</a:t>
            </a:r>
          </a:p>
        </p:txBody>
      </p:sp>
    </p:spTree>
    <p:extLst>
      <p:ext uri="{BB962C8B-B14F-4D97-AF65-F5344CB8AC3E}">
        <p14:creationId xmlns:p14="http://schemas.microsoft.com/office/powerpoint/2010/main" val="31110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16</a:t>
            </a:fld>
            <a:endParaRPr lang="en-US" dirty="0"/>
          </a:p>
        </p:txBody>
      </p:sp>
      <p:sp>
        <p:nvSpPr>
          <p:cNvPr id="5" name="Footer Placeholder 4">
            <a:extLst>
              <a:ext uri="{FF2B5EF4-FFF2-40B4-BE49-F238E27FC236}">
                <a16:creationId xmlns:a16="http://schemas.microsoft.com/office/drawing/2014/main" id="{6B2B4755-3F09-8115-5548-1C504C0F2176}"/>
              </a:ext>
            </a:extLst>
          </p:cNvPr>
          <p:cNvSpPr>
            <a:spLocks noGrp="1"/>
          </p:cNvSpPr>
          <p:nvPr>
            <p:ph type="ftr" sz="quarter" idx="4"/>
          </p:nvPr>
        </p:nvSpPr>
        <p:spPr/>
        <p:txBody>
          <a:bodyPr/>
          <a:lstStyle/>
          <a:p>
            <a:r>
              <a:rPr lang="en-US"/>
              <a:t>Draft Material for Training Only- DO NOT Distribute discard after training</a:t>
            </a:r>
          </a:p>
        </p:txBody>
      </p:sp>
    </p:spTree>
    <p:extLst>
      <p:ext uri="{BB962C8B-B14F-4D97-AF65-F5344CB8AC3E}">
        <p14:creationId xmlns:p14="http://schemas.microsoft.com/office/powerpoint/2010/main" val="3307917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6DE649CB-0B81-4204-A849-0379B10D6E2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4BA23B0A-61E6-06AE-7D21-8C1C03D80ED8}"/>
              </a:ext>
            </a:extLst>
          </p:cNvPr>
          <p:cNvSpPr>
            <a:spLocks noGrp="1"/>
          </p:cNvSpPr>
          <p:nvPr>
            <p:ph type="ftr" sz="quarter" idx="4"/>
          </p:nvPr>
        </p:nvSpPr>
        <p:spPr/>
        <p:txBody>
          <a:bodyPr/>
          <a:lstStyle/>
          <a:p>
            <a:r>
              <a:rPr lang="en-US"/>
              <a:t>Draft Material for Training Only- DO NOT Distribute discard after training</a:t>
            </a:r>
          </a:p>
        </p:txBody>
      </p:sp>
    </p:spTree>
    <p:extLst>
      <p:ext uri="{BB962C8B-B14F-4D97-AF65-F5344CB8AC3E}">
        <p14:creationId xmlns:p14="http://schemas.microsoft.com/office/powerpoint/2010/main" val="952043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18</a:t>
            </a:fld>
            <a:endParaRPr lang="en-US" dirty="0"/>
          </a:p>
        </p:txBody>
      </p:sp>
      <p:sp>
        <p:nvSpPr>
          <p:cNvPr id="5" name="Footer Placeholder 4">
            <a:extLst>
              <a:ext uri="{FF2B5EF4-FFF2-40B4-BE49-F238E27FC236}">
                <a16:creationId xmlns:a16="http://schemas.microsoft.com/office/drawing/2014/main" id="{53D3305E-0E7E-3C15-CC42-E3DC5B9084F3}"/>
              </a:ext>
            </a:extLst>
          </p:cNvPr>
          <p:cNvSpPr>
            <a:spLocks noGrp="1"/>
          </p:cNvSpPr>
          <p:nvPr>
            <p:ph type="ftr" sz="quarter" idx="4"/>
          </p:nvPr>
        </p:nvSpPr>
        <p:spPr/>
        <p:txBody>
          <a:bodyPr/>
          <a:lstStyle/>
          <a:p>
            <a:r>
              <a:rPr lang="en-US"/>
              <a:t>Draft Material for Training Only- DO NOT Distribute discard after training</a:t>
            </a:r>
          </a:p>
        </p:txBody>
      </p:sp>
    </p:spTree>
    <p:extLst>
      <p:ext uri="{BB962C8B-B14F-4D97-AF65-F5344CB8AC3E}">
        <p14:creationId xmlns:p14="http://schemas.microsoft.com/office/powerpoint/2010/main" val="237907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6351-8144-41D7-9E0E-9F2CD0A4B16C}" type="slidenum">
              <a:rPr lang="en-US" smtClean="0"/>
              <a:t>19</a:t>
            </a:fld>
            <a:endParaRPr lang="en-US"/>
          </a:p>
        </p:txBody>
      </p:sp>
    </p:spTree>
    <p:extLst>
      <p:ext uri="{BB962C8B-B14F-4D97-AF65-F5344CB8AC3E}">
        <p14:creationId xmlns:p14="http://schemas.microsoft.com/office/powerpoint/2010/main" val="204145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 experience indicates there is a digital CM gap affecting existing processes, procedures, and skills within a nuclear station’s organization needed to address the unique aspects of configuration management for digital I&amp;C equipment. </a:t>
            </a:r>
          </a:p>
          <a:p>
            <a:endParaRPr lang="en-US" dirty="0"/>
          </a:p>
          <a:p>
            <a:r>
              <a:rPr lang="en-US" dirty="0"/>
              <a:t>This guideline addresses these CM gaps for digital systems by providing focused guidance for implementing configuration management for digital I&amp;C equipment and systems. It addresses both software and hardware configuration items. </a:t>
            </a:r>
          </a:p>
          <a:p>
            <a:endParaRPr lang="en-US" dirty="0"/>
          </a:p>
          <a:p>
            <a:r>
              <a:rPr lang="en-US" dirty="0"/>
              <a:t>Best practices and effective methods are identified and developed into practical guidance for owner/operator engineers and their contractors. The guideline addresses the finer points of digital CM, including methods for identifying hardware and software configuration items, controlling application logic, controlling configuration data, and optimizing and controlling documentation. </a:t>
            </a:r>
          </a:p>
          <a:p>
            <a:endParaRPr lang="en-US" dirty="0"/>
          </a:p>
          <a:p>
            <a:r>
              <a:rPr lang="en-US" dirty="0"/>
              <a:t>The guidance differentiates methods for user-controlled data, tunable parameters, safety system actuation set points, and other data sets. It complements existing methods for design control, document control, parts control, and other quality program criteria. </a:t>
            </a:r>
          </a:p>
        </p:txBody>
      </p:sp>
      <p:sp>
        <p:nvSpPr>
          <p:cNvPr id="4" name="Slide Number Placeholder 3"/>
          <p:cNvSpPr>
            <a:spLocks noGrp="1"/>
          </p:cNvSpPr>
          <p:nvPr>
            <p:ph type="sldNum" sz="quarter" idx="5"/>
          </p:nvPr>
        </p:nvSpPr>
        <p:spPr/>
        <p:txBody>
          <a:bodyPr/>
          <a:lstStyle/>
          <a:p>
            <a:fld id="{6DE649CB-0B81-4204-A849-0379B10D6E2B}" type="slidenum">
              <a:rPr lang="en-US" smtClean="0"/>
              <a:t>20</a:t>
            </a:fld>
            <a:endParaRPr lang="en-US" dirty="0"/>
          </a:p>
        </p:txBody>
      </p:sp>
    </p:spTree>
    <p:extLst>
      <p:ext uri="{BB962C8B-B14F-4D97-AF65-F5344CB8AC3E}">
        <p14:creationId xmlns:p14="http://schemas.microsoft.com/office/powerpoint/2010/main" val="3879894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a:t>Likelihood is determined by evaluating digital I&amp;C equipment configurability (from the DEG user’s perspective) because greater configurability (i.e., more decisions) implies greater opportunity for error in requirements, design, implementation, integration, installation, etc., and greater benefit from performing more DEG activities.</a:t>
            </a:r>
          </a:p>
          <a:p>
            <a:pPr marL="173370" indent="-173370">
              <a:buFont typeface="Arial" panose="020B0604020202020204" pitchFamily="34" charset="0"/>
              <a:buChar char="•"/>
            </a:pPr>
            <a:r>
              <a:rPr lang="en-US" dirty="0"/>
              <a:t>Consequences are determined by evaluating potential consequences of engineering errors, including those made performing DEG activities, malfunctions caused by installed/affected I&amp;C equipment, and malfunctions caused by human errors using installed/affected HSIs.</a:t>
            </a:r>
          </a:p>
          <a:p>
            <a:pPr marL="173370" indent="-173370" defTabSz="924641">
              <a:buFont typeface="Arial" panose="020B0604020202020204" pitchFamily="34" charset="0"/>
              <a:buChar char="•"/>
            </a:pPr>
            <a:r>
              <a:rPr lang="en-US" dirty="0"/>
              <a:t>The DEG’s graded approach is based on these concepts to determine which activities are performed and the degree of rigor and intensity in performing and documenting them.</a:t>
            </a:r>
            <a:endParaRPr lang="en-US" b="1" dirty="0"/>
          </a:p>
          <a:p>
            <a:pPr marL="173370" indent="-173370">
              <a:buFont typeface="Arial" panose="020B0604020202020204" pitchFamily="34" charset="0"/>
              <a:buChar char="•"/>
            </a:pPr>
            <a:r>
              <a:rPr lang="en-US" b="0" dirty="0"/>
              <a:t>To be clear , "low consequence" ≠ "no consequence" and “less rigor” ≠ "who cares if it's right or wrong".</a:t>
            </a:r>
            <a:endParaRPr lang="en-US" dirty="0"/>
          </a:p>
          <a:p>
            <a:pPr marL="173370" indent="-173370">
              <a:buFont typeface="Arial" panose="020B0604020202020204" pitchFamily="34" charset="0"/>
              <a:buChar char="•"/>
            </a:pPr>
            <a:r>
              <a:rPr lang="en-US" dirty="0"/>
              <a:t>This approach reduces process risk by limiting likelihood and consequences of both project execution errors and subsequent operational events.</a:t>
            </a:r>
          </a:p>
          <a:p>
            <a:endParaRPr lang="en-US" dirty="0"/>
          </a:p>
        </p:txBody>
      </p:sp>
      <p:sp>
        <p:nvSpPr>
          <p:cNvPr id="4" name="Slide Number Placeholder 3"/>
          <p:cNvSpPr>
            <a:spLocks noGrp="1"/>
          </p:cNvSpPr>
          <p:nvPr>
            <p:ph type="sldNum" sz="quarter" idx="5"/>
          </p:nvPr>
        </p:nvSpPr>
        <p:spPr/>
        <p:txBody>
          <a:bodyPr/>
          <a:lstStyle/>
          <a:p>
            <a:fld id="{0693F8C6-BB09-4F80-8071-8737EE035555}" type="slidenum">
              <a:rPr lang="en-US" smtClean="0"/>
              <a:t>21</a:t>
            </a:fld>
            <a:endParaRPr lang="en-US"/>
          </a:p>
        </p:txBody>
      </p:sp>
    </p:spTree>
    <p:extLst>
      <p:ext uri="{BB962C8B-B14F-4D97-AF65-F5344CB8AC3E}">
        <p14:creationId xmlns:p14="http://schemas.microsoft.com/office/powerpoint/2010/main" val="394078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guideline enhances an existing configuration management program such as one described in IAEA guide </a:t>
            </a:r>
            <a:r>
              <a:rPr lang="en-US" sz="1200" i="1" dirty="0">
                <a:effectLst/>
                <a:ea typeface="Times New Roman" panose="02020603050405020304" pitchFamily="18" charset="0"/>
              </a:rPr>
              <a:t>Configuration management in nuclear power plants. </a:t>
            </a:r>
            <a:r>
              <a:rPr lang="en-US" sz="1200" dirty="0">
                <a:effectLst/>
                <a:ea typeface="Times New Roman" panose="02020603050405020304" pitchFamily="18" charset="0"/>
              </a:rPr>
              <a:t>Vienna : IAEA, 2003. IAEA-TECDOC-1335</a:t>
            </a:r>
            <a:r>
              <a:rPr lang="en-US" dirty="0"/>
              <a:t>, where the objective is maintaining the balance of the three configuration elements : 1.) Design Requirements, 2.)Physical Configuration, and 3.)Configuration Information.</a:t>
            </a:r>
          </a:p>
          <a:p>
            <a:endParaRPr lang="en-US" dirty="0"/>
          </a:p>
          <a:p>
            <a:r>
              <a:rPr lang="en-US" dirty="0"/>
              <a:t>In an ideal world, the three elements are always in balance, however there are several scenarios when they can become out of balance. Usually a Design Change like those produced by the DEG will suggest a change to the balance. Periodic configuration audits required per Section 8 Configuration Audits  may discover an error in a previous design change or human error during maintenance or operation. The purpose of a Cyber Security review of configuration such as described in </a:t>
            </a:r>
            <a:r>
              <a:rPr lang="en-US" i="1" dirty="0"/>
              <a:t>TAM: Topical Guide on Baselining Configuration</a:t>
            </a:r>
            <a:r>
              <a:rPr lang="en-US" dirty="0"/>
              <a:t> is to catch malicious attempts to subvert the digital configuration of the site. When such a condition exists, CM processes will guide facility staff to restore the elements back to balance. In that sense the CM process is much like a closed control loop with feedback.</a:t>
            </a:r>
          </a:p>
        </p:txBody>
      </p:sp>
      <p:sp>
        <p:nvSpPr>
          <p:cNvPr id="4" name="Slide Number Placeholder 3"/>
          <p:cNvSpPr>
            <a:spLocks noGrp="1"/>
          </p:cNvSpPr>
          <p:nvPr>
            <p:ph type="sldNum" sz="quarter" idx="5"/>
          </p:nvPr>
        </p:nvSpPr>
        <p:spPr/>
        <p:txBody>
          <a:bodyPr/>
          <a:lstStyle/>
          <a:p>
            <a:fld id="{6DE649CB-0B81-4204-A849-0379B10D6E2B}" type="slidenum">
              <a:rPr lang="en-US" smtClean="0"/>
              <a:t>22</a:t>
            </a:fld>
            <a:endParaRPr lang="en-US" dirty="0"/>
          </a:p>
        </p:txBody>
      </p:sp>
    </p:spTree>
    <p:extLst>
      <p:ext uri="{BB962C8B-B14F-4D97-AF65-F5344CB8AC3E}">
        <p14:creationId xmlns:p14="http://schemas.microsoft.com/office/powerpoint/2010/main" val="425049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6351-8144-41D7-9E0E-9F2CD0A4B16C}" type="slidenum">
              <a:rPr lang="en-US" smtClean="0"/>
              <a:t>23</a:t>
            </a:fld>
            <a:endParaRPr lang="en-US"/>
          </a:p>
        </p:txBody>
      </p:sp>
    </p:spTree>
    <p:extLst>
      <p:ext uri="{BB962C8B-B14F-4D97-AF65-F5344CB8AC3E}">
        <p14:creationId xmlns:p14="http://schemas.microsoft.com/office/powerpoint/2010/main" val="204145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C9E446-5302-47E6-BEF4-9D3627BE752E}" type="slidenum">
              <a:rPr lang="en-US" smtClean="0"/>
              <a:t>3</a:t>
            </a:fld>
            <a:endParaRPr lang="en-US"/>
          </a:p>
        </p:txBody>
      </p:sp>
    </p:spTree>
    <p:extLst>
      <p:ext uri="{BB962C8B-B14F-4D97-AF65-F5344CB8AC3E}">
        <p14:creationId xmlns:p14="http://schemas.microsoft.com/office/powerpoint/2010/main" val="340865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FontTx/>
              <a:buNone/>
            </a:pPr>
            <a:r>
              <a:rPr lang="en-US" sz="1400" dirty="0"/>
              <a:t>Novogoratz</a:t>
            </a:r>
          </a:p>
          <a:p>
            <a:pPr marL="285750" indent="-285750">
              <a:spcAft>
                <a:spcPts val="1800"/>
              </a:spcAft>
              <a:buFontTx/>
              <a:buChar char="-"/>
            </a:pPr>
            <a:r>
              <a:rPr lang="en-US" sz="1400" dirty="0"/>
              <a:t>Refinements continue on the guide</a:t>
            </a:r>
          </a:p>
          <a:p>
            <a:pPr marL="285750" indent="-285750">
              <a:spcAft>
                <a:spcPts val="1800"/>
              </a:spcAft>
              <a:buFontTx/>
              <a:buChar char="-"/>
            </a:pPr>
            <a:r>
              <a:rPr lang="en-US" sz="1400" dirty="0"/>
              <a:t>Did a fall workshop in 2024 with utilities</a:t>
            </a:r>
          </a:p>
          <a:p>
            <a:pPr marL="285750" indent="-285750">
              <a:spcAft>
                <a:spcPts val="1800"/>
              </a:spcAft>
              <a:buFontTx/>
              <a:buChar char="-"/>
            </a:pPr>
            <a:r>
              <a:rPr lang="en-US" sz="1400" dirty="0"/>
              <a:t>Couple workshops tentatively planned for 2025 – Vogtle 3/4, and Hinkley Point (EDF UK)</a:t>
            </a:r>
          </a:p>
          <a:p>
            <a:pPr marL="285750" indent="-285750">
              <a:spcAft>
                <a:spcPts val="1800"/>
              </a:spcAft>
              <a:buFontTx/>
              <a:buChar char="-"/>
            </a:pPr>
            <a:r>
              <a:rPr lang="en-US" sz="1400" dirty="0"/>
              <a:t>Trying to get input from those utilities with Digital I&amp;C experience </a:t>
            </a:r>
          </a:p>
          <a:p>
            <a:pPr marL="285750" indent="-285750">
              <a:spcAft>
                <a:spcPts val="1800"/>
              </a:spcAft>
              <a:buFontTx/>
              <a:buChar char="-"/>
            </a:pPr>
            <a:r>
              <a:rPr lang="en-US" sz="1400" dirty="0"/>
              <a:t>Will be translated into Chinese given the data shared from CNNP</a:t>
            </a:r>
          </a:p>
          <a:p>
            <a:pPr marL="285750" indent="-285750">
              <a:spcAft>
                <a:spcPts val="1800"/>
              </a:spcAft>
              <a:buFontTx/>
              <a:buChar char="-"/>
            </a:pPr>
            <a:r>
              <a:rPr lang="en-US" sz="1400" dirty="0"/>
              <a:t>Draft posted in the DSEUG forum and comments can be provided</a:t>
            </a:r>
          </a:p>
          <a:p>
            <a:pPr marL="285750" indent="-285750">
              <a:spcAft>
                <a:spcPts val="1800"/>
              </a:spcAft>
              <a:buFontTx/>
              <a:buChar char="-"/>
            </a:pPr>
            <a:r>
              <a:rPr lang="en-US" sz="1400" dirty="0"/>
              <a:t>Draft was sent to US DSEUG members and also shared with NextEra (Steve Hedrick)</a:t>
            </a:r>
          </a:p>
          <a:p>
            <a:pPr marL="285750" indent="-285750">
              <a:spcAft>
                <a:spcPts val="1800"/>
              </a:spcAft>
              <a:buFont typeface="Arial" panose="020B0604020202020204" pitchFamily="34" charset="0"/>
              <a:buChar char="•"/>
            </a:pPr>
            <a:endParaRPr lang="en-US" sz="1400" dirty="0"/>
          </a:p>
          <a:p>
            <a:pPr marL="285750" indent="-285750">
              <a:spcAft>
                <a:spcPts val="1800"/>
              </a:spcAft>
              <a:buFont typeface="Arial" panose="020B0604020202020204" pitchFamily="34" charset="0"/>
              <a:buChar char="•"/>
            </a:pPr>
            <a:r>
              <a:rPr lang="en-US" sz="1400" dirty="0"/>
              <a:t>With the installed base of digital systems and components in the nuclear industry increasing, demand for effective digital maintenance, management, and troubleshooting guidance is on the rise.</a:t>
            </a:r>
          </a:p>
          <a:p>
            <a:pPr marL="285750" indent="-285750">
              <a:spcAft>
                <a:spcPts val="1800"/>
              </a:spcAft>
              <a:buFont typeface="Arial" panose="020B0604020202020204" pitchFamily="34" charset="0"/>
              <a:buChar char="•"/>
            </a:pPr>
            <a:r>
              <a:rPr lang="en-US" dirty="0"/>
              <a:t>Currently, there is no one-stop guidance document available to the nuclear industry on digital maintenance, management, and troubleshooting.</a:t>
            </a:r>
          </a:p>
          <a:p>
            <a:pPr marL="285750" indent="-285750">
              <a:spcAft>
                <a:spcPts val="1800"/>
              </a:spcAft>
              <a:buFont typeface="Arial" panose="020B0604020202020204" pitchFamily="34" charset="0"/>
              <a:buChar char="•"/>
            </a:pPr>
            <a:r>
              <a:rPr lang="en-US" dirty="0"/>
              <a:t>Each licensee currently maintains their own specific methods and processes to manage and troubleshoot installed digital equipment.</a:t>
            </a:r>
          </a:p>
          <a:p>
            <a:pPr marL="285750" indent="-285750">
              <a:spcAft>
                <a:spcPts val="1800"/>
              </a:spcAft>
              <a:buFont typeface="Arial" panose="020B0604020202020204" pitchFamily="34" charset="0"/>
              <a:buChar char="•"/>
            </a:pPr>
            <a:r>
              <a:rPr lang="en-US" dirty="0"/>
              <a:t>The DMG will provide case-based maintenance, management, and troubleshooting guidance for nuclear plant digital systems and equipment.</a:t>
            </a:r>
          </a:p>
          <a:p>
            <a:pPr marL="285750" indent="-285750">
              <a:spcAft>
                <a:spcPts val="1800"/>
              </a:spcAft>
              <a:buFont typeface="Arial" panose="020B0604020202020204" pitchFamily="34" charset="0"/>
              <a:buChar char="•"/>
            </a:pPr>
            <a:r>
              <a:rPr lang="en-US" dirty="0"/>
              <a:t>One-stop guidance document for digital equipment maintenance and management</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200" dirty="0">
                <a:latin typeface="+mn-lt"/>
              </a:rPr>
              <a:t>Targeted for Publication in Spring 2025</a:t>
            </a:r>
          </a:p>
          <a:p>
            <a:pPr marL="285750" indent="-285750">
              <a:spcAft>
                <a:spcPts val="1800"/>
              </a:spcAft>
              <a:buFont typeface="Arial" panose="020B0604020202020204" pitchFamily="34" charset="0"/>
              <a:buChar char="•"/>
            </a:pPr>
            <a:endParaRPr lang="en-US" dirty="0"/>
          </a:p>
          <a:p>
            <a:pPr marL="285750" indent="-285750">
              <a:spcAft>
                <a:spcPts val="18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F2C9E446-5302-47E6-BEF4-9D3627BE752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899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FFFFFF"/>
                </a:solidFill>
                <a:effectLst/>
                <a:uLnTx/>
                <a:uFillTx/>
                <a:latin typeface="Calibri"/>
                <a:ea typeface="+mn-ea"/>
                <a:cs typeface="+mn-cs"/>
              </a:rPr>
              <a:t>- DSEUG is growing and has a good representation of the industry (US and Canada)</a:t>
            </a:r>
          </a:p>
          <a:p>
            <a:pPr marL="171450" indent="-171450">
              <a:buFontTx/>
              <a:buChar char="-"/>
            </a:pPr>
            <a:r>
              <a:rPr kumimoji="0" lang="en-US" sz="1200" b="0" i="0" u="none" strike="noStrike" kern="1200" cap="none" spc="0" normalizeH="0" baseline="0" noProof="0" dirty="0">
                <a:ln>
                  <a:noFill/>
                </a:ln>
                <a:solidFill>
                  <a:srgbClr val="FFFFFF"/>
                </a:solidFill>
                <a:effectLst/>
                <a:uLnTx/>
                <a:uFillTx/>
                <a:latin typeface="Calibri"/>
                <a:ea typeface="+mn-ea"/>
                <a:cs typeface="+mn-cs"/>
              </a:rPr>
              <a:t>Next meeting is Aug 13</a:t>
            </a:r>
            <a:r>
              <a:rPr kumimoji="0" lang="en-US" sz="1200" b="0" i="0" u="none" strike="noStrike" kern="1200" cap="none" spc="0" normalizeH="0" baseline="30000" noProof="0" dirty="0">
                <a:ln>
                  <a:noFill/>
                </a:ln>
                <a:solidFill>
                  <a:srgbClr val="FFFFFF"/>
                </a:solidFill>
                <a:effectLst/>
                <a:uLnTx/>
                <a:uFillTx/>
                <a:latin typeface="Calibri"/>
                <a:ea typeface="+mn-ea"/>
                <a:cs typeface="+mn-cs"/>
              </a:rPr>
              <a:t>th</a:t>
            </a:r>
            <a:r>
              <a:rPr kumimoji="0" lang="en-US" sz="1200" b="0" i="0" u="none" strike="noStrike" kern="1200" cap="none" spc="0" normalizeH="0" baseline="0" noProof="0" dirty="0">
                <a:ln>
                  <a:noFill/>
                </a:ln>
                <a:solidFill>
                  <a:srgbClr val="FFFFFF"/>
                </a:solidFill>
                <a:effectLst/>
                <a:uLnTx/>
                <a:uFillTx/>
                <a:latin typeface="Calibri"/>
                <a:ea typeface="+mn-ea"/>
                <a:cs typeface="+mn-cs"/>
              </a:rPr>
              <a:t>- 14</a:t>
            </a:r>
            <a:r>
              <a:rPr kumimoji="0" lang="en-US" sz="1200" b="0" i="0" u="none" strike="noStrike" kern="1200" cap="none" spc="0" normalizeH="0" baseline="30000" noProof="0" dirty="0">
                <a:ln>
                  <a:noFill/>
                </a:ln>
                <a:solidFill>
                  <a:srgbClr val="FFFFFF"/>
                </a:solidFill>
                <a:effectLst/>
                <a:uLnTx/>
                <a:uFillTx/>
                <a:latin typeface="Calibri"/>
                <a:ea typeface="+mn-ea"/>
                <a:cs typeface="+mn-cs"/>
              </a:rPr>
              <a:t>th</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a:p>
            <a:pPr marL="171450" indent="-171450">
              <a:buFontTx/>
              <a:buChar char="-"/>
            </a:pPr>
            <a:r>
              <a:rPr kumimoji="0" lang="en-US" sz="1200" b="0" i="0" u="none" strike="noStrike" kern="1200" cap="none" spc="0" normalizeH="0" baseline="0" noProof="0" dirty="0">
                <a:ln>
                  <a:noFill/>
                </a:ln>
                <a:solidFill>
                  <a:srgbClr val="FFFFFF"/>
                </a:solidFill>
                <a:effectLst/>
                <a:uLnTx/>
                <a:uFillTx/>
                <a:latin typeface="Calibri"/>
                <a:ea typeface="+mn-ea"/>
                <a:cs typeface="+mn-cs"/>
              </a:rPr>
              <a:t>Digital Project Experience report is published. Members can download</a:t>
            </a:r>
          </a:p>
          <a:p>
            <a:pPr marL="171450" indent="-171450">
              <a:buFontTx/>
              <a:buChar char="-"/>
            </a:pPr>
            <a:r>
              <a:rPr kumimoji="0" lang="en-US" sz="1200" b="0" i="0" u="none" strike="noStrike" kern="1200" cap="none" spc="0" normalizeH="0" baseline="0" noProof="0" dirty="0">
                <a:ln>
                  <a:noFill/>
                </a:ln>
                <a:solidFill>
                  <a:srgbClr val="FFFFFF"/>
                </a:solidFill>
                <a:effectLst/>
                <a:uLnTx/>
                <a:uFillTx/>
                <a:latin typeface="Calibri"/>
                <a:ea typeface="+mn-ea"/>
                <a:cs typeface="+mn-cs"/>
              </a:rPr>
              <a:t>Harmonization effort is underway to sync products with planned delivery in April.</a:t>
            </a:r>
          </a:p>
          <a:p>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a:p>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a:p>
            <a:r>
              <a:rPr kumimoji="0" lang="en-US" sz="1200" b="0" i="0" u="none" strike="noStrike" kern="1200" cap="none" spc="0" normalizeH="0" baseline="0" noProof="0" dirty="0">
                <a:ln>
                  <a:noFill/>
                </a:ln>
                <a:solidFill>
                  <a:srgbClr val="FFFFFF"/>
                </a:solidFill>
                <a:effectLst/>
                <a:uLnTx/>
                <a:uFillTx/>
                <a:latin typeface="Calibri"/>
                <a:ea typeface="+mn-ea"/>
                <a:cs typeface="+mn-cs"/>
              </a:rPr>
              <a:t>DEG, Digital Engineering Guide</a:t>
            </a:r>
          </a:p>
          <a:p>
            <a:r>
              <a:rPr kumimoji="0" lang="en-US" sz="1200" b="0" i="0" u="none" strike="noStrike" kern="1200" cap="none" spc="0" normalizeH="0" baseline="0" noProof="0" dirty="0">
                <a:ln>
                  <a:noFill/>
                </a:ln>
                <a:solidFill>
                  <a:srgbClr val="FFFFFF"/>
                </a:solidFill>
                <a:effectLst/>
                <a:uLnTx/>
                <a:uFillTx/>
                <a:latin typeface="Calibri"/>
                <a:ea typeface="+mn-ea"/>
                <a:cs typeface="+mn-cs"/>
              </a:rPr>
              <a:t>HAZCADS, Hazards and Consequence Analysis for Digital Systems</a:t>
            </a:r>
          </a:p>
          <a:p>
            <a:r>
              <a:rPr kumimoji="0" lang="en-US" sz="1200" b="0" i="0" u="none" strike="noStrike" kern="1200" cap="none" spc="0" normalizeH="0" baseline="0" noProof="0" dirty="0">
                <a:ln>
                  <a:noFill/>
                </a:ln>
                <a:solidFill>
                  <a:srgbClr val="FFFFFF"/>
                </a:solidFill>
                <a:effectLst/>
                <a:uLnTx/>
                <a:uFillTx/>
                <a:latin typeface="Calibri"/>
                <a:ea typeface="+mn-ea"/>
                <a:cs typeface="+mn-cs"/>
              </a:rPr>
              <a:t>DRAM, Digital Reliability Analysis Methodology</a:t>
            </a:r>
          </a:p>
          <a:p>
            <a:r>
              <a:rPr kumimoji="0" lang="en-US" sz="1200" b="0" i="0" u="none" strike="noStrike" kern="1200" cap="none" spc="0" normalizeH="0" baseline="0" noProof="0" dirty="0">
                <a:ln>
                  <a:noFill/>
                </a:ln>
                <a:solidFill>
                  <a:srgbClr val="FFFFFF"/>
                </a:solidFill>
                <a:effectLst/>
                <a:uLnTx/>
                <a:uFillTx/>
                <a:latin typeface="Calibri"/>
                <a:ea typeface="+mn-ea"/>
                <a:cs typeface="+mn-cs"/>
              </a:rPr>
              <a:t>TAM, Cyber Security Technical Assessment Methodology</a:t>
            </a:r>
          </a:p>
          <a:p>
            <a:r>
              <a:rPr kumimoji="0" lang="en-US" sz="1200" b="0" i="0" u="none" strike="noStrike" kern="1200" cap="none" spc="0" normalizeH="0" baseline="0" noProof="0" dirty="0">
                <a:ln>
                  <a:noFill/>
                </a:ln>
                <a:solidFill>
                  <a:srgbClr val="FFFFFF"/>
                </a:solidFill>
                <a:effectLst/>
                <a:uLnTx/>
                <a:uFillTx/>
                <a:latin typeface="Calibri"/>
                <a:ea typeface="+mn-ea"/>
                <a:cs typeface="+mn-cs"/>
              </a:rPr>
              <a:t>EMCAM, Electromagnetic Compatibility Assessment Methodology</a:t>
            </a:r>
          </a:p>
          <a:p>
            <a:r>
              <a:rPr kumimoji="0" lang="en-US" sz="1200" b="0" i="0" u="none" strike="noStrike" kern="1200" cap="none" spc="0" normalizeH="0" baseline="0" noProof="0" dirty="0">
                <a:ln>
                  <a:noFill/>
                </a:ln>
                <a:solidFill>
                  <a:srgbClr val="FFFFFF"/>
                </a:solidFill>
                <a:effectLst/>
                <a:uLnTx/>
                <a:uFillTx/>
                <a:latin typeface="Calibri"/>
                <a:ea typeface="+mn-ea"/>
                <a:cs typeface="+mn-cs"/>
              </a:rPr>
              <a:t>HFAM, Human Factors Analysis Methodology</a:t>
            </a:r>
            <a:endParaRPr lang="en-US" dirty="0"/>
          </a:p>
        </p:txBody>
      </p:sp>
      <p:sp>
        <p:nvSpPr>
          <p:cNvPr id="4" name="Slide Number Placeholder 3"/>
          <p:cNvSpPr>
            <a:spLocks noGrp="1"/>
          </p:cNvSpPr>
          <p:nvPr>
            <p:ph type="sldNum" sz="quarter" idx="5"/>
          </p:nvPr>
        </p:nvSpPr>
        <p:spPr/>
        <p:txBody>
          <a:bodyPr/>
          <a:lstStyle/>
          <a:p>
            <a:fld id="{F728537D-A280-C64B-9D62-3292B9589DB2}" type="slidenum">
              <a:rPr lang="en-US" smtClean="0"/>
              <a:t>4</a:t>
            </a:fld>
            <a:endParaRPr lang="en-US"/>
          </a:p>
        </p:txBody>
      </p:sp>
    </p:spTree>
    <p:extLst>
      <p:ext uri="{BB962C8B-B14F-4D97-AF65-F5344CB8AC3E}">
        <p14:creationId xmlns:p14="http://schemas.microsoft.com/office/powerpoint/2010/main" val="331268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5</a:t>
            </a:fld>
            <a:endParaRPr lang="en-US" dirty="0"/>
          </a:p>
        </p:txBody>
      </p:sp>
    </p:spTree>
    <p:extLst>
      <p:ext uri="{BB962C8B-B14F-4D97-AF65-F5344CB8AC3E}">
        <p14:creationId xmlns:p14="http://schemas.microsoft.com/office/powerpoint/2010/main" val="3382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100" dirty="0"/>
              <a:t>The power of Systems Engineering is that it integrates </a:t>
            </a:r>
            <a:r>
              <a:rPr lang="en-US" sz="1100" u="sng" dirty="0"/>
              <a:t>everything</a:t>
            </a:r>
            <a:r>
              <a:rPr lang="en-US" sz="1100" dirty="0"/>
              <a:t>. It is one integrated process the pulls together different disciplines and topics to create or modify a complete system or subsystem – it seeks to understand the WHOLE Elephant. Here we introduce each component of the Framework including and the downstream processes that create both a loss scenario, additional reliability insight and control method developments.  Systems Engineering can now become the glue that brings order and efficiency to the emerging complexity.  It does have the potential to be disruptive as it is a profoundly different process to what is used in the US and other areas of the world. In addition, an integrated process begins converging everyone to a single process framework/model that does everything. This will be important in reducing staff and easing workforce development.</a:t>
            </a:r>
          </a:p>
          <a:p>
            <a:endParaRPr lang="en-US" sz="1100" dirty="0"/>
          </a:p>
          <a:p>
            <a:r>
              <a:rPr lang="en-US" sz="1100" dirty="0"/>
              <a:t>The Digital Engineering Guide (DEG) is the backbone of the Framework and describes the system engineering approach that brings order and efficiency to the emerging complexity. HAZCADS identifies hazards and ranks their associated risk-significance. The “downstream processes” from HAZCADS look in detail at the UCAs from the perspective of a particular technical discipline.  It is these downstream processes that develop loss scenarios and identify control methods commensurate  with reliability needed to meet the risk reduction target from HAZCADS. </a:t>
            </a:r>
          </a:p>
          <a:p>
            <a:endParaRPr lang="en-US" sz="1100" dirty="0"/>
          </a:p>
          <a:p>
            <a:r>
              <a:rPr lang="en-US" sz="1100" dirty="0"/>
              <a:t>DRAM – looks at digital reliability, including hardware and software</a:t>
            </a:r>
          </a:p>
          <a:p>
            <a:r>
              <a:rPr lang="en-US" sz="1100" dirty="0"/>
              <a:t>TAM – looks at cyber security</a:t>
            </a:r>
          </a:p>
          <a:p>
            <a:r>
              <a:rPr lang="en-US" sz="1100" dirty="0"/>
              <a:t>HFAM – looks at human factors </a:t>
            </a:r>
          </a:p>
          <a:p>
            <a:r>
              <a:rPr lang="en-US" sz="1100" dirty="0"/>
              <a:t>EMCAM looks at electromagnetic compatibility</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93B553F2-F7E4-4899-91BA-54300F1F495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860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complete list of the twelve digital systems engineering framework guides for reference. These guides are available separately and are used in conjunction with the other elements of the framework.</a:t>
            </a:r>
          </a:p>
        </p:txBody>
      </p:sp>
      <p:sp>
        <p:nvSpPr>
          <p:cNvPr id="4" name="Slide Number Placeholder 3"/>
          <p:cNvSpPr>
            <a:spLocks noGrp="1"/>
          </p:cNvSpPr>
          <p:nvPr>
            <p:ph type="sldNum" sz="quarter" idx="5"/>
          </p:nvPr>
        </p:nvSpPr>
        <p:spPr/>
        <p:txBody>
          <a:bodyPr/>
          <a:lstStyle/>
          <a:p>
            <a:fld id="{6B336679-1A8C-4DFE-9A77-9B17108C650D}" type="slidenum">
              <a:rPr lang="en-US" smtClean="0"/>
              <a:t>8</a:t>
            </a:fld>
            <a:endParaRPr lang="en-US"/>
          </a:p>
        </p:txBody>
      </p:sp>
    </p:spTree>
    <p:extLst>
      <p:ext uri="{BB962C8B-B14F-4D97-AF65-F5344CB8AC3E}">
        <p14:creationId xmlns:p14="http://schemas.microsoft.com/office/powerpoint/2010/main" val="282836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6351-8144-41D7-9E0E-9F2CD0A4B16C}" type="slidenum">
              <a:rPr lang="en-US" smtClean="0"/>
              <a:t>9</a:t>
            </a:fld>
            <a:endParaRPr lang="en-US"/>
          </a:p>
        </p:txBody>
      </p:sp>
    </p:spTree>
    <p:extLst>
      <p:ext uri="{BB962C8B-B14F-4D97-AF65-F5344CB8AC3E}">
        <p14:creationId xmlns:p14="http://schemas.microsoft.com/office/powerpoint/2010/main" val="204145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DE649CB-0B81-4204-A849-0379B10D6E2B}" type="slidenum">
              <a:rPr lang="en-US" smtClean="0"/>
              <a:t>10</a:t>
            </a:fld>
            <a:endParaRPr lang="en-US" dirty="0"/>
          </a:p>
        </p:txBody>
      </p:sp>
    </p:spTree>
    <p:extLst>
      <p:ext uri="{BB962C8B-B14F-4D97-AF65-F5344CB8AC3E}">
        <p14:creationId xmlns:p14="http://schemas.microsoft.com/office/powerpoint/2010/main" val="5388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362" y="4594326"/>
            <a:ext cx="5807587" cy="4001729"/>
          </a:xfrm>
        </p:spPr>
        <p:txBody>
          <a:bodyPr/>
          <a:lstStyle/>
          <a:p>
            <a:pPr marL="173370" indent="-1733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11</a:t>
            </a:fld>
            <a:endParaRPr lang="en-US" dirty="0"/>
          </a:p>
        </p:txBody>
      </p:sp>
    </p:spTree>
    <p:extLst>
      <p:ext uri="{BB962C8B-B14F-4D97-AF65-F5344CB8AC3E}">
        <p14:creationId xmlns:p14="http://schemas.microsoft.com/office/powerpoint/2010/main" val="29767228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hyperlink" Target="https://twitter.com/EPRINews" TargetMode="External"/><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www.epri.com/" TargetMode="External"/><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hyperlink" Target="https://twitter.com/EPRINews"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PRI/" TargetMode="External"/><Relationship Id="rId9" Type="http://schemas.openxmlformats.org/officeDocument/2006/relationships/hyperlink" Target="https://www.linkedin.com/company/epri"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hyperlink" Target="https://twitter.com/EPRINews" TargetMode="External"/><Relationship Id="rId2" Type="http://schemas.openxmlformats.org/officeDocument/2006/relationships/image" Target="../media/image19.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www.epri.com/"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twitter.com/EPRINews"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PRI/" TargetMode="External"/><Relationship Id="rId9" Type="http://schemas.openxmlformats.org/officeDocument/2006/relationships/hyperlink" Target="https://www.linkedin.com/company/epri"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background image" descr="A person and person wearing hardhats and reflective jackets&#10;&#10;Description automatically generated">
            <a:extLst>
              <a:ext uri="{FF2B5EF4-FFF2-40B4-BE49-F238E27FC236}">
                <a16:creationId xmlns:a16="http://schemas.microsoft.com/office/drawing/2014/main" id="{938F2F93-6415-8751-9148-E0192AB06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7" name="blue overlay">
            <a:extLst>
              <a:ext uri="{FF2B5EF4-FFF2-40B4-BE49-F238E27FC236}">
                <a16:creationId xmlns:a16="http://schemas.microsoft.com/office/drawing/2014/main" id="{277DD01C-684B-2E10-C96E-F0F2D0468E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665B53A2-5D5B-3554-44DE-DE228C2D751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06D69970-CB2E-A4D3-9146-4D77DC12C16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1EAE9E6E-7841-12E5-B766-CF31590FAB8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032DEA1-8BED-4154-F494-203D3B3D722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5"/>
              <a:extLst>
                <a:ext uri="{FF2B5EF4-FFF2-40B4-BE49-F238E27FC236}">
                  <a16:creationId xmlns:a16="http://schemas.microsoft.com/office/drawing/2014/main" id="{CB7D4E98-F8FB-1966-7A8D-9C42EBC3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7"/>
              <a:extLst>
                <a:ext uri="{FF2B5EF4-FFF2-40B4-BE49-F238E27FC236}">
                  <a16:creationId xmlns:a16="http://schemas.microsoft.com/office/drawing/2014/main" id="{B1F99100-371F-0020-1E61-B732D84E8B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8" name="LinkedIn icon">
              <a:hlinkClick r:id="rId10"/>
              <a:extLst>
                <a:ext uri="{FF2B5EF4-FFF2-40B4-BE49-F238E27FC236}">
                  <a16:creationId xmlns:a16="http://schemas.microsoft.com/office/drawing/2014/main" id="{EA833105-9EE7-D3DB-F43C-6F8D369297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pic>
        <p:nvPicPr>
          <p:cNvPr id="35" name="EPRI circle">
            <a:extLst>
              <a:ext uri="{FF2B5EF4-FFF2-40B4-BE49-F238E27FC236}">
                <a16:creationId xmlns:a16="http://schemas.microsoft.com/office/drawing/2014/main" id="{5C3C3AAE-15C1-0B61-484F-8E1DDA7747F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
        <p:nvSpPr>
          <p:cNvPr id="18" name="speaker text">
            <a:extLst>
              <a:ext uri="{FF2B5EF4-FFF2-40B4-BE49-F238E27FC236}">
                <a16:creationId xmlns:a16="http://schemas.microsoft.com/office/drawing/2014/main" id="{01DFD416-66D5-47F4-B045-0C53E6F9148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6" name="subtitle">
            <a:extLst>
              <a:ext uri="{FF2B5EF4-FFF2-40B4-BE49-F238E27FC236}">
                <a16:creationId xmlns:a16="http://schemas.microsoft.com/office/drawing/2014/main" id="{C9B9DF57-48D2-92F0-1A74-79C183A6DF3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9" name="title text">
            <a:extLst>
              <a:ext uri="{FF2B5EF4-FFF2-40B4-BE49-F238E27FC236}">
                <a16:creationId xmlns:a16="http://schemas.microsoft.com/office/drawing/2014/main" id="{7D1329EF-297E-646E-A5E8-5228C5D39C0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1367522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87111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68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59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78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24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21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398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72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45692E6-EDAD-DF6C-8A58-619B4C8435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3767F768-ED46-028C-D989-F07FD1EED6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7423B5B-85F0-21B6-E298-00C4FAC48CA5}"/>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3DD38CE9-593A-E67E-E078-3C0EA5902A0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1D5D9006-F992-A3E8-62F5-33BCD37369C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B1365DF2-0AA8-EDD5-FF5A-80EB176BD20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50C19077-6864-9995-6353-CBFF64A44A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518F86B4-4A21-3E4E-5235-5FC87D24CF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FD06B89F-E67F-93C3-9735-75E2A4079A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5E0A3DC-CC19-F07D-2596-4D3B20E5263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F102AB87-F538-AF67-56D7-6193CBA7126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B03ECE38-024F-0FDB-EF5C-7C77BD789A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E9935480-2219-B667-1F4A-771008FFECD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2080677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91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1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DAEE8-1A37-EBB5-4503-B6013CD4C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35"/>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3870382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7" name="LinkedIn icon">
              <a:hlinkClick r:id="rId10"/>
              <a:extLst>
                <a:ext uri="{FF2B5EF4-FFF2-40B4-BE49-F238E27FC236}">
                  <a16:creationId xmlns:a16="http://schemas.microsoft.com/office/drawing/2014/main" id="{F406FCCA-87B9-BDB0-DB6A-BD197625436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995853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2" name="background image" descr="A person and person wearing hardhats and reflective jackets&#10;&#10;Description automatically generated">
            <a:extLst>
              <a:ext uri="{FF2B5EF4-FFF2-40B4-BE49-F238E27FC236}">
                <a16:creationId xmlns:a16="http://schemas.microsoft.com/office/drawing/2014/main" id="{209227F5-4A1B-965C-3F0A-A69C495B1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0A0E3FA6-7366-DC1E-90E6-EBA989CA3D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55A66F40-1629-EB9C-199A-3F6AC73652DA}"/>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18743082-BE25-F152-36B2-7508F0E861A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2107DB2B-44DD-B772-B528-1AF20CD4C80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5C34348A-6019-5BFA-4BD5-AEBBBC5A37A3}"/>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10" name="Facebook icon">
              <a:hlinkClick r:id="rId5"/>
              <a:extLst>
                <a:ext uri="{FF2B5EF4-FFF2-40B4-BE49-F238E27FC236}">
                  <a16:creationId xmlns:a16="http://schemas.microsoft.com/office/drawing/2014/main" id="{852747FA-33F9-D028-93E0-85F52F8F90B5}"/>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1" name="X icon">
              <a:hlinkClick r:id="rId7"/>
              <a:extLst>
                <a:ext uri="{FF2B5EF4-FFF2-40B4-BE49-F238E27FC236}">
                  <a16:creationId xmlns:a16="http://schemas.microsoft.com/office/drawing/2014/main" id="{0784FC26-76DE-AA93-6D92-FF6F5F32AF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2" name="LinkedIn icon">
              <a:hlinkClick r:id="rId10"/>
              <a:extLst>
                <a:ext uri="{FF2B5EF4-FFF2-40B4-BE49-F238E27FC236}">
                  <a16:creationId xmlns:a16="http://schemas.microsoft.com/office/drawing/2014/main" id="{67FE4F9E-E2DC-8147-A573-7E1448EBDFD9}"/>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6" name="speaker text">
            <a:extLst>
              <a:ext uri="{FF2B5EF4-FFF2-40B4-BE49-F238E27FC236}">
                <a16:creationId xmlns:a16="http://schemas.microsoft.com/office/drawing/2014/main" id="{1BCE3155-C230-367A-82F6-EDAD19B5B71D}"/>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7" name="subtitle">
            <a:extLst>
              <a:ext uri="{FF2B5EF4-FFF2-40B4-BE49-F238E27FC236}">
                <a16:creationId xmlns:a16="http://schemas.microsoft.com/office/drawing/2014/main" id="{ECAB6D08-1626-B6D3-793F-AFDD5F43E90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8" name="title text">
            <a:extLst>
              <a:ext uri="{FF2B5EF4-FFF2-40B4-BE49-F238E27FC236}">
                <a16:creationId xmlns:a16="http://schemas.microsoft.com/office/drawing/2014/main" id="{555B4AC3-DC34-05C7-B417-904B4B3CCBD1}"/>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8" name="EPRI circle">
            <a:extLst>
              <a:ext uri="{FF2B5EF4-FFF2-40B4-BE49-F238E27FC236}">
                <a16:creationId xmlns:a16="http://schemas.microsoft.com/office/drawing/2014/main" id="{CE52AC9E-8F3C-4723-33AF-3A3DD635E78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Tree>
    <p:extLst>
      <p:ext uri="{BB962C8B-B14F-4D97-AF65-F5344CB8AC3E}">
        <p14:creationId xmlns:p14="http://schemas.microsoft.com/office/powerpoint/2010/main" val="2463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9FCDD035-94E4-9590-7CD5-1F6691CB2E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9A03D634-B6FD-7D6B-AC4D-6BAD19836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FAEC5DAC-B36D-A285-97E9-DC0437FE28B2}"/>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421F22B9-8B3D-7357-5B20-4E2A47C4C03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6CBA713B-25B5-7850-6C4B-D6D47581896E}"/>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A0BBE58-E3FB-CB80-5863-75BD68D274B4}"/>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23380AB7-43A7-B2E1-8C5C-F25A1D8D33BB}"/>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08D55FED-4BB4-4952-70E8-3391F76475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1160DAF1-C5BA-9FA1-6337-FC1679B84339}"/>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2" name="speaker text">
            <a:extLst>
              <a:ext uri="{FF2B5EF4-FFF2-40B4-BE49-F238E27FC236}">
                <a16:creationId xmlns:a16="http://schemas.microsoft.com/office/drawing/2014/main" id="{C074BDF4-6456-7E7A-4E71-722C73E33937}"/>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3" name="subtitle">
            <a:extLst>
              <a:ext uri="{FF2B5EF4-FFF2-40B4-BE49-F238E27FC236}">
                <a16:creationId xmlns:a16="http://schemas.microsoft.com/office/drawing/2014/main" id="{619AF573-59AC-EBC6-20E6-9FB4AAE0E10A}"/>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4" name="title text">
            <a:extLst>
              <a:ext uri="{FF2B5EF4-FFF2-40B4-BE49-F238E27FC236}">
                <a16:creationId xmlns:a16="http://schemas.microsoft.com/office/drawing/2014/main" id="{CB63F239-9E02-41B0-3636-632640F47CDD}"/>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F420B49C-6311-4EE2-F9D8-6A057DC6540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3390356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amp;SES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BCC9C19D-D5D2-9749-C983-F1B81607A7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8A627788-49C7-906C-0A1B-ED1F0921BC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94CA83FE-1F0A-B462-235E-8A008AFCDAB8}"/>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FA932F1E-56CC-FF9E-0ED1-C578BC4C6349}"/>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052B5345-65BC-1CAC-F8B4-D3D12CE253AE}"/>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A85C1C88-02F7-A03A-A7BC-F768D412E539}"/>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869A3AF1-4EE1-4433-3188-8BFE111EEE2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6CF2B7FB-9B4C-8491-DC73-3ED72BE541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214B55C6-C15A-ACDE-70DE-AF2F052003D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3653F2B8-613E-4B82-BE78-B7C7E630945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C0AC67A4-001B-04F1-D28B-84FA841FB379}"/>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23578392-B3F2-7BC5-E2C6-4FA3D4D135ED}"/>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29C17C1E-B26D-7615-7183-BA179EBBF36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397586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1373D42C-CBBA-391F-21F7-B4510450BF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 name="blue overlay">
            <a:extLst>
              <a:ext uri="{FF2B5EF4-FFF2-40B4-BE49-F238E27FC236}">
                <a16:creationId xmlns:a16="http://schemas.microsoft.com/office/drawing/2014/main" id="{79BB2736-9B17-7163-2688-AE88BFB093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B0F8EE7C-24F4-864F-AD3E-3CF473DF4AC5}"/>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9B485631-C324-B9B1-3D94-F7CC1D01ACE6}"/>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166F6A56-D1AF-0AE6-98A8-C60A44CEFB8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50EA5B3-67A8-8029-1374-0FCA71835298}"/>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C6BDAF72-49C7-1A94-D09B-E1AEA9329827}"/>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C51B15C1-7999-6AA6-AEA2-F51B7AEC26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3A84B0D4-DFB0-B0D6-F2FC-CDA8A24C13AC}"/>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0DAC79C3-299F-B678-84CD-C1DC696328AE}"/>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134010B5-5A80-552A-1AD6-8ABB755EEAE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55BFF3A1-E624-5107-AB0A-B45884A3915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1CD67E3A-D658-44DF-E991-19D98A0A864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95851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amp;LCR Title Slide">
    <p:spTree>
      <p:nvGrpSpPr>
        <p:cNvPr id="1" name=""/>
        <p:cNvGrpSpPr/>
        <p:nvPr/>
      </p:nvGrpSpPr>
      <p:grpSpPr>
        <a:xfrm>
          <a:off x="0" y="0"/>
          <a:ext cx="0" cy="0"/>
          <a:chOff x="0" y="0"/>
          <a:chExt cx="0" cy="0"/>
        </a:xfrm>
      </p:grpSpPr>
      <p:pic>
        <p:nvPicPr>
          <p:cNvPr id="29" name="background image">
            <a:extLst>
              <a:ext uri="{FF2B5EF4-FFF2-40B4-BE49-F238E27FC236}">
                <a16:creationId xmlns:a16="http://schemas.microsoft.com/office/drawing/2014/main" id="{DAB1C664-71AD-49CE-6D6D-0B0D610C8B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blue overlay">
            <a:extLst>
              <a:ext uri="{FF2B5EF4-FFF2-40B4-BE49-F238E27FC236}">
                <a16:creationId xmlns:a16="http://schemas.microsoft.com/office/drawing/2014/main" id="{A1D4C176-71BB-86EB-73F7-919A83D637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DB1BD9BD-9071-9C77-EE85-EC072D87BD74}"/>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29A4EFE8-8417-6FD3-1043-41240225C854}"/>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85F5921C-A960-EFBF-501E-A74AD522D4B4}"/>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73B1BEBF-B105-7769-E745-BAEE824399C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5"/>
              <a:extLst>
                <a:ext uri="{FF2B5EF4-FFF2-40B4-BE49-F238E27FC236}">
                  <a16:creationId xmlns:a16="http://schemas.microsoft.com/office/drawing/2014/main" id="{CC27F5FD-2F18-C717-91D7-83AD50249EC8}"/>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9B616F39-0CBF-93E7-FB4D-304711B90A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0" name="LinkedIn icon">
              <a:hlinkClick r:id="rId10"/>
              <a:extLst>
                <a:ext uri="{FF2B5EF4-FFF2-40B4-BE49-F238E27FC236}">
                  <a16:creationId xmlns:a16="http://schemas.microsoft.com/office/drawing/2014/main" id="{9F74D7A3-DFF3-BBF7-160D-A7F2A346A5C2}"/>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F31585A3-D526-0320-3DC6-2D729EDB6CC5}"/>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B16CD310-AB30-148D-9B43-A05799164AA0}"/>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0DBECFDB-0814-C7DE-D06D-E92D460A216B}"/>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177A37DA-1513-C8ED-046F-4703F6B61F8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3850243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G&amp;ES Title Slide">
    <p:spTree>
      <p:nvGrpSpPr>
        <p:cNvPr id="1" name=""/>
        <p:cNvGrpSpPr/>
        <p:nvPr/>
      </p:nvGrpSpPr>
      <p:grpSpPr>
        <a:xfrm>
          <a:off x="0" y="0"/>
          <a:ext cx="0" cy="0"/>
          <a:chOff x="0" y="0"/>
          <a:chExt cx="0" cy="0"/>
        </a:xfrm>
      </p:grpSpPr>
      <p:pic>
        <p:nvPicPr>
          <p:cNvPr id="3" name="blue overlay">
            <a:extLst>
              <a:ext uri="{FF2B5EF4-FFF2-40B4-BE49-F238E27FC236}">
                <a16:creationId xmlns:a16="http://schemas.microsoft.com/office/drawing/2014/main" id="{5CDCF74C-2278-86AA-332B-E2CE3A62C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00CDDEB3-CDDC-8FF7-4DF1-82C47289F24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CC2A23EB-C40C-F68A-177E-098A6DA0048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3"/>
              <a:extLst>
                <a:ext uri="{FF2B5EF4-FFF2-40B4-BE49-F238E27FC236}">
                  <a16:creationId xmlns:a16="http://schemas.microsoft.com/office/drawing/2014/main" id="{4064B745-EBBF-EA54-4188-64FE4B44EAC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A118925B-53A6-EBC0-9989-553A0D7A12F1}"/>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8" name="Facebook icon">
              <a:hlinkClick r:id="rId4"/>
              <a:extLst>
                <a:ext uri="{FF2B5EF4-FFF2-40B4-BE49-F238E27FC236}">
                  <a16:creationId xmlns:a16="http://schemas.microsoft.com/office/drawing/2014/main" id="{A5B1ED42-FF49-D3E2-628A-F4F153F5D9CC}"/>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6"/>
              <a:extLst>
                <a:ext uri="{FF2B5EF4-FFF2-40B4-BE49-F238E27FC236}">
                  <a16:creationId xmlns:a16="http://schemas.microsoft.com/office/drawing/2014/main" id="{92528C3C-7157-DF20-BBFD-E0346117B6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0" name="LinkedIn icon">
              <a:hlinkClick r:id="rId9"/>
              <a:extLst>
                <a:ext uri="{FF2B5EF4-FFF2-40B4-BE49-F238E27FC236}">
                  <a16:creationId xmlns:a16="http://schemas.microsoft.com/office/drawing/2014/main" id="{314DAC87-0C01-C910-0FF8-8B0B9D3D9F14}"/>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1" name="speaker text">
            <a:extLst>
              <a:ext uri="{FF2B5EF4-FFF2-40B4-BE49-F238E27FC236}">
                <a16:creationId xmlns:a16="http://schemas.microsoft.com/office/drawing/2014/main" id="{DD528A35-58AF-69CB-378C-4F2B18DBCEFC}"/>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2" name="subtitle">
            <a:extLst>
              <a:ext uri="{FF2B5EF4-FFF2-40B4-BE49-F238E27FC236}">
                <a16:creationId xmlns:a16="http://schemas.microsoft.com/office/drawing/2014/main" id="{A4637C06-B34A-6FD5-0469-D6FE277527B8}"/>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3" name="title text">
            <a:extLst>
              <a:ext uri="{FF2B5EF4-FFF2-40B4-BE49-F238E27FC236}">
                <a16:creationId xmlns:a16="http://schemas.microsoft.com/office/drawing/2014/main" id="{A35CEE68-40B0-CEB6-9BCC-C90BE1B34461}"/>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337206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D&amp;CS">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B92655FF-6A8B-C949-E8BD-096134D3C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0E945622-E11A-F0C7-9C27-2639FB5F98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9FB51C15-C5E9-6004-8441-FF0CCB5EF80E}"/>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11E89AEC-ECC5-D98C-0F9D-696C38ACBB8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99AD82CA-54EE-805A-5896-92EC95281F3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7E8FA601-A1E5-F0D8-3176-370E0662450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887FA5DF-A3BA-CEE3-D30A-E51081C659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6A79BD85-5892-7747-BCE4-121DC97967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E86B58BC-A073-2A7C-EF86-EF73B4FDB7C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A209E74-D79D-BE74-D453-C76F9D43104B}"/>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CB37810F-BB70-4E0F-A055-1694DC1A4E82}"/>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33FA43E6-CEF5-689E-EA7B-8FF2A6BD01BC}"/>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B3636D6-B888-DA07-7304-1BB1F0C3E3C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006912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261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07560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0702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690012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66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4123979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1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10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330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38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FC91837-166B-150E-620A-BA45B8ED0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5B364F2F-6C23-6563-106C-04281A6C93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66F2B49F-CE72-398F-EEB8-ED3A4CC2107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5762FB12-E80E-156F-7AC8-BCD03A9A1EB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F01C36E6-89FC-536A-3951-F6A2915F995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D69AA640-1743-B12E-A08A-75B601DED5B1}"/>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C7D59FCA-EDE0-054A-9339-39062A798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7C2AF711-5EF7-7698-659A-ADA6248010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4A43C534-DEA8-63FC-C178-659A27815C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EA5D5FD2-5920-C3CB-8CFF-DC28910152E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DAE2E599-E511-97D7-0971-353127BCC4B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982FB38-9694-4115-599A-EB69527759A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9B083F23-AC0B-EA2A-8577-747D0C55C0C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350022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42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724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0B7D13D-E750-F24C-98D8-229475F706DD}"/>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1BCFEA89-A612-6146-AED8-9EEC1242D8E1}"/>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94C9D970-D9E8-9B45-8D42-631009789964}"/>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256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660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29801-41A6-3A62-CDAA-5D5AD11918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35">
            <a:extLst>
              <a:ext uri="{FF2B5EF4-FFF2-40B4-BE49-F238E27FC236}">
                <a16:creationId xmlns:a16="http://schemas.microsoft.com/office/drawing/2014/main" id="{7DB0A78F-77DF-4662-7185-DCFB72C7DD40}"/>
              </a:ext>
            </a:extLst>
          </p:cNvPr>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673161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7" name="LinkedIn icon">
              <a:hlinkClick r:id="rId10"/>
              <a:extLst>
                <a:ext uri="{FF2B5EF4-FFF2-40B4-BE49-F238E27FC236}">
                  <a16:creationId xmlns:a16="http://schemas.microsoft.com/office/drawing/2014/main" id="{F406FCCA-87B9-BDB0-DB6A-BD197625436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01660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eneration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020FB78A-2161-5ECA-E92E-31F1638422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FAD3CE2B-EA29-C8AA-DFA2-EC421D0C9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B40987F-DED8-8FAE-484C-F0C6A2C696B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9D35857E-D1F2-C206-9261-98B56E65229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E25D64C2-BF79-EAA3-3193-9879E499A7E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521EE2C2-DD35-3460-A577-CB86E297D99C}"/>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2B859428-A33F-5E64-E10F-697315B6AF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4E5CE492-9E22-767D-48C6-03B71595E1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C0E85798-1AFD-9F01-2921-0AFA897108B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D3921533-CAA0-812A-1AB1-D67ADB4FAD5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0CA200C2-5A7A-4C42-8FC0-1985E72DF48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D30C69B-0C25-50A8-0789-2678925737C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181B888-7332-A61C-8E6E-B93563071B5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162571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PRI Title Slide Blank">
    <p:spTree>
      <p:nvGrpSpPr>
        <p:cNvPr id="1" name=""/>
        <p:cNvGrpSpPr/>
        <p:nvPr/>
      </p:nvGrpSpPr>
      <p:grpSpPr>
        <a:xfrm>
          <a:off x="0" y="0"/>
          <a:ext cx="0" cy="0"/>
          <a:chOff x="0" y="0"/>
          <a:chExt cx="0" cy="0"/>
        </a:xfrm>
      </p:grpSpPr>
      <p:pic>
        <p:nvPicPr>
          <p:cNvPr id="4" name="blue overlay">
            <a:extLst>
              <a:ext uri="{FF2B5EF4-FFF2-40B4-BE49-F238E27FC236}">
                <a16:creationId xmlns:a16="http://schemas.microsoft.com/office/drawing/2014/main" id="{B353821B-5806-80FD-107F-C999CA945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icons &amp; copyright">
            <a:extLst>
              <a:ext uri="{FF2B5EF4-FFF2-40B4-BE49-F238E27FC236}">
                <a16:creationId xmlns:a16="http://schemas.microsoft.com/office/drawing/2014/main" id="{CE488C3C-A9A4-1D3C-13E1-50690F7DADDD}"/>
              </a:ext>
            </a:extLst>
          </p:cNvPr>
          <p:cNvGrpSpPr/>
          <p:nvPr userDrawn="1"/>
        </p:nvGrpSpPr>
        <p:grpSpPr>
          <a:xfrm>
            <a:off x="338624" y="6181725"/>
            <a:ext cx="4435668" cy="542465"/>
            <a:chOff x="338624" y="6181725"/>
            <a:chExt cx="4435668" cy="542465"/>
          </a:xfrm>
        </p:grpSpPr>
        <p:sp>
          <p:nvSpPr>
            <p:cNvPr id="6" name="copyright">
              <a:extLst>
                <a:ext uri="{FF2B5EF4-FFF2-40B4-BE49-F238E27FC236}">
                  <a16:creationId xmlns:a16="http://schemas.microsoft.com/office/drawing/2014/main" id="{562FCE10-BA5B-4C9E-1D7D-B71A43E706F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7" name="epri.com">
              <a:hlinkClick r:id="rId3"/>
              <a:extLst>
                <a:ext uri="{FF2B5EF4-FFF2-40B4-BE49-F238E27FC236}">
                  <a16:creationId xmlns:a16="http://schemas.microsoft.com/office/drawing/2014/main" id="{B03686A8-94A0-05D2-388A-EAE6D10ADF1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8" name="Straight Connector 7">
              <a:extLst>
                <a:ext uri="{FF2B5EF4-FFF2-40B4-BE49-F238E27FC236}">
                  <a16:creationId xmlns:a16="http://schemas.microsoft.com/office/drawing/2014/main" id="{DE0F9ADC-2052-3E8D-99D4-C94D0C62490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4"/>
              <a:extLst>
                <a:ext uri="{FF2B5EF4-FFF2-40B4-BE49-F238E27FC236}">
                  <a16:creationId xmlns:a16="http://schemas.microsoft.com/office/drawing/2014/main" id="{365C340B-BE95-041F-F1F3-45894DF2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6"/>
              <a:extLst>
                <a:ext uri="{FF2B5EF4-FFF2-40B4-BE49-F238E27FC236}">
                  <a16:creationId xmlns:a16="http://schemas.microsoft.com/office/drawing/2014/main" id="{4672498D-AF42-75B6-A8A8-F4B36049A6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1" name="LinkedIn icon">
              <a:hlinkClick r:id="rId9"/>
              <a:extLst>
                <a:ext uri="{FF2B5EF4-FFF2-40B4-BE49-F238E27FC236}">
                  <a16:creationId xmlns:a16="http://schemas.microsoft.com/office/drawing/2014/main" id="{2EF6D652-6A4B-3F8A-1D75-3AFBBEB49D5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BF795B14-26A0-4BA4-590D-C2036A5E7F63}"/>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7BD98C25-08F2-3BB2-F03A-C28DAAEAA9B4}"/>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5" name="title text">
            <a:extLst>
              <a:ext uri="{FF2B5EF4-FFF2-40B4-BE49-F238E27FC236}">
                <a16:creationId xmlns:a16="http://schemas.microsoft.com/office/drawing/2014/main" id="{6041FC6F-34C0-0171-8EF5-5AA721FA59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4214376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2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24.sv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23.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55"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8" r:id="rId15"/>
    <p:sldLayoutId id="2147483743" r:id="rId16"/>
    <p:sldLayoutId id="2147483744" r:id="rId17"/>
    <p:sldLayoutId id="2147483745" r:id="rId18"/>
    <p:sldLayoutId id="2147483754" r:id="rId19"/>
    <p:sldLayoutId id="2147483742" r:id="rId20"/>
    <p:sldLayoutId id="2147483747" r:id="rId21"/>
    <p:sldLayoutId id="2147483715" r:id="rId22"/>
    <p:sldLayoutId id="2147483753" r:id="rId23"/>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p:nvSpPr>
        <p:spPr bwMode="auto">
          <a:xfrm>
            <a:off x="0" y="1"/>
            <a:ext cx="12192000" cy="6858000"/>
          </a:xfrm>
          <a:prstGeom prst="rect">
            <a:avLst/>
          </a:prstGeom>
          <a:solidFill>
            <a:srgbClr val="1B139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p:nvSpPr>
        <p:spPr>
          <a:xfrm>
            <a:off x="0" y="6675437"/>
            <a:ext cx="12192000" cy="1841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389779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48" r:id="rId16"/>
    <p:sldLayoutId id="2147483749" r:id="rId17"/>
    <p:sldLayoutId id="2147483750" r:id="rId18"/>
    <p:sldLayoutId id="2147483751" r:id="rId19"/>
    <p:sldLayoutId id="2147483738" r:id="rId20"/>
    <p:sldLayoutId id="2147483740" r:id="rId21"/>
    <p:sldLayoutId id="2147483756" r:id="rId22"/>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mailto:mgibson@epri.com"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jpeg"/><Relationship Id="rId18" Type="http://schemas.openxmlformats.org/officeDocument/2006/relationships/image" Target="../media/image38.png"/><Relationship Id="rId3" Type="http://schemas.openxmlformats.org/officeDocument/2006/relationships/hyperlink" Target="mailto:mthow@epri.com" TargetMode="External"/><Relationship Id="rId7" Type="http://schemas.openxmlformats.org/officeDocument/2006/relationships/hyperlink" Target="mailto:fferrante@epri.com" TargetMode="External"/><Relationship Id="rId12" Type="http://schemas.openxmlformats.org/officeDocument/2006/relationships/image" Target="../media/image33.png"/><Relationship Id="rId17" Type="http://schemas.openxmlformats.org/officeDocument/2006/relationships/image" Target="../media/image37.jpeg"/><Relationship Id="rId2" Type="http://schemas.openxmlformats.org/officeDocument/2006/relationships/notesSlide" Target="../notesSlides/notesSlide2.xml"/><Relationship Id="rId16" Type="http://schemas.openxmlformats.org/officeDocument/2006/relationships/hyperlink" Target="mailto:jcastro@epri.com" TargetMode="External"/><Relationship Id="rId1" Type="http://schemas.openxmlformats.org/officeDocument/2006/relationships/slideLayout" Target="../slideLayouts/slideLayout7.xml"/><Relationship Id="rId6" Type="http://schemas.openxmlformats.org/officeDocument/2006/relationships/hyperlink" Target="mailto:slopez@epri.com" TargetMode="External"/><Relationship Id="rId11" Type="http://schemas.openxmlformats.org/officeDocument/2006/relationships/image" Target="../media/image32.jpeg"/><Relationship Id="rId5" Type="http://schemas.openxmlformats.org/officeDocument/2006/relationships/hyperlink" Target="mailto:mgibson@epri.com" TargetMode="External"/><Relationship Id="rId15" Type="http://schemas.openxmlformats.org/officeDocument/2006/relationships/image" Target="../media/image36.svg"/><Relationship Id="rId10" Type="http://schemas.openxmlformats.org/officeDocument/2006/relationships/hyperlink" Target="mailto:ccorrales@epri.com" TargetMode="External"/><Relationship Id="rId4" Type="http://schemas.openxmlformats.org/officeDocument/2006/relationships/image" Target="../media/image30.jpeg"/><Relationship Id="rId9" Type="http://schemas.openxmlformats.org/officeDocument/2006/relationships/hyperlink" Target="mailto:cnovogoratz@epri.com" TargetMode="External"/><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https://www.epri.com/research/products/000000003002029458"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78A4264-AAC1-DFF7-BC8C-4E7E6A324968}"/>
              </a:ext>
            </a:extLst>
          </p:cNvPr>
          <p:cNvSpPr>
            <a:spLocks noGrp="1"/>
          </p:cNvSpPr>
          <p:nvPr>
            <p:ph type="subTitle" sz="quarter" idx="1"/>
          </p:nvPr>
        </p:nvSpPr>
        <p:spPr/>
        <p:txBody>
          <a:bodyPr/>
          <a:lstStyle/>
          <a:p>
            <a:r>
              <a:rPr lang="en-US" dirty="0"/>
              <a:t>Jason Castro</a:t>
            </a:r>
          </a:p>
          <a:p>
            <a:r>
              <a:rPr lang="en-US" dirty="0"/>
              <a:t>Principal Technical Leader</a:t>
            </a:r>
          </a:p>
          <a:p>
            <a:r>
              <a:rPr lang="en-US" dirty="0"/>
              <a:t>July 28, 2025</a:t>
            </a:r>
          </a:p>
        </p:txBody>
      </p:sp>
      <p:sp>
        <p:nvSpPr>
          <p:cNvPr id="3" name="Text Placeholder 2">
            <a:extLst>
              <a:ext uri="{FF2B5EF4-FFF2-40B4-BE49-F238E27FC236}">
                <a16:creationId xmlns:a16="http://schemas.microsoft.com/office/drawing/2014/main" id="{3D7C4972-0EC0-2479-343D-297ECCBC927B}"/>
              </a:ext>
            </a:extLst>
          </p:cNvPr>
          <p:cNvSpPr>
            <a:spLocks noGrp="1"/>
          </p:cNvSpPr>
          <p:nvPr>
            <p:ph type="body" sz="quarter" idx="10"/>
          </p:nvPr>
        </p:nvSpPr>
        <p:spPr/>
        <p:txBody>
          <a:bodyPr>
            <a:normAutofit fontScale="92500" lnSpcReduction="10000"/>
          </a:bodyPr>
          <a:lstStyle/>
          <a:p>
            <a:r>
              <a:rPr lang="en-US" dirty="0"/>
              <a:t>CMBG Update</a:t>
            </a:r>
          </a:p>
        </p:txBody>
      </p:sp>
      <p:sp>
        <p:nvSpPr>
          <p:cNvPr id="4" name="Title 3">
            <a:extLst>
              <a:ext uri="{FF2B5EF4-FFF2-40B4-BE49-F238E27FC236}">
                <a16:creationId xmlns:a16="http://schemas.microsoft.com/office/drawing/2014/main" id="{EA9B2880-2751-C70A-E2D9-62EB6E011341}"/>
              </a:ext>
            </a:extLst>
          </p:cNvPr>
          <p:cNvSpPr>
            <a:spLocks noGrp="1"/>
          </p:cNvSpPr>
          <p:nvPr>
            <p:ph type="ctrTitle" sz="quarter"/>
          </p:nvPr>
        </p:nvSpPr>
        <p:spPr/>
        <p:txBody>
          <a:bodyPr/>
          <a:lstStyle/>
          <a:p>
            <a:r>
              <a:rPr lang="en-US" dirty="0"/>
              <a:t>EPRI Plant Reliability and Resilience Program </a:t>
            </a:r>
          </a:p>
        </p:txBody>
      </p:sp>
    </p:spTree>
    <p:extLst>
      <p:ext uri="{BB962C8B-B14F-4D97-AF65-F5344CB8AC3E}">
        <p14:creationId xmlns:p14="http://schemas.microsoft.com/office/powerpoint/2010/main" val="306810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90" y="65944"/>
            <a:ext cx="11430000" cy="731520"/>
          </a:xfrm>
        </p:spPr>
        <p:txBody>
          <a:bodyPr>
            <a:normAutofit/>
          </a:bodyPr>
          <a:lstStyle/>
          <a:p>
            <a:r>
              <a:rPr lang="en-US" dirty="0">
                <a:solidFill>
                  <a:schemeClr val="bg2">
                    <a:lumMod val="10000"/>
                  </a:schemeClr>
                </a:solidFill>
              </a:rPr>
              <a:t>Digital Engineering Guide (DEG) – Systems Engineering  </a:t>
            </a:r>
          </a:p>
        </p:txBody>
      </p:sp>
      <p:sp>
        <p:nvSpPr>
          <p:cNvPr id="3" name="Content Placeholder 2"/>
          <p:cNvSpPr>
            <a:spLocks noGrp="1"/>
          </p:cNvSpPr>
          <p:nvPr>
            <p:ph idx="1"/>
          </p:nvPr>
        </p:nvSpPr>
        <p:spPr>
          <a:xfrm>
            <a:off x="4140199" y="826367"/>
            <a:ext cx="7748869" cy="2885536"/>
          </a:xfrm>
        </p:spPr>
        <p:txBody>
          <a:bodyPr>
            <a:normAutofit fontScale="92500" lnSpcReduction="20000"/>
          </a:bodyPr>
          <a:lstStyle/>
          <a:p>
            <a:r>
              <a:rPr lang="en-US" sz="2800" b="1" dirty="0"/>
              <a:t>Synthesized from the ISO/IEC/IEEE-15288/15289/12207 Framework</a:t>
            </a:r>
          </a:p>
          <a:p>
            <a:r>
              <a:rPr lang="en-US" sz="2800" b="1" dirty="0"/>
              <a:t>Life Cycle Phase, Activity, and Level of Interest Based</a:t>
            </a:r>
          </a:p>
          <a:p>
            <a:r>
              <a:rPr lang="en-US" sz="2800" b="1" dirty="0"/>
              <a:t>Iterates through the SE process for each phase in a </a:t>
            </a:r>
            <a:br>
              <a:rPr lang="en-US" sz="2800" b="1" dirty="0"/>
            </a:br>
            <a:r>
              <a:rPr lang="en-US" sz="2800" b="1" u="sng" dirty="0"/>
              <a:t>non-linear fashion</a:t>
            </a:r>
          </a:p>
          <a:p>
            <a:r>
              <a:rPr lang="en-US" sz="2800" b="1" dirty="0"/>
              <a:t>Includes topical guidance for each phase</a:t>
            </a:r>
          </a:p>
          <a:p>
            <a:r>
              <a:rPr lang="en-US" sz="2800" b="1" dirty="0"/>
              <a:t>Iteratively converges on the final synthesized design </a:t>
            </a:r>
          </a:p>
        </p:txBody>
      </p:sp>
      <p:grpSp>
        <p:nvGrpSpPr>
          <p:cNvPr id="7" name="Group 6">
            <a:extLst>
              <a:ext uri="{FF2B5EF4-FFF2-40B4-BE49-F238E27FC236}">
                <a16:creationId xmlns:a16="http://schemas.microsoft.com/office/drawing/2014/main" id="{4C00A5EA-F365-4110-AA4E-F6D9D082A6B6}"/>
              </a:ext>
            </a:extLst>
          </p:cNvPr>
          <p:cNvGrpSpPr/>
          <p:nvPr/>
        </p:nvGrpSpPr>
        <p:grpSpPr>
          <a:xfrm>
            <a:off x="-620911" y="678503"/>
            <a:ext cx="5245177" cy="3431636"/>
            <a:chOff x="3484732" y="719666"/>
            <a:chExt cx="8128000" cy="5418667"/>
          </a:xfrm>
        </p:grpSpPr>
        <p:graphicFrame>
          <p:nvGraphicFramePr>
            <p:cNvPr id="8" name="Diagram 7">
              <a:extLst>
                <a:ext uri="{FF2B5EF4-FFF2-40B4-BE49-F238E27FC236}">
                  <a16:creationId xmlns:a16="http://schemas.microsoft.com/office/drawing/2014/main" id="{4C34AD93-3269-4389-9A76-5F67E8AB8682}"/>
                </a:ext>
              </a:extLst>
            </p:cNvPr>
            <p:cNvGraphicFramePr/>
            <p:nvPr/>
          </p:nvGraphicFramePr>
          <p:xfrm>
            <a:off x="3484732"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owchart: Connector 8">
              <a:extLst>
                <a:ext uri="{FF2B5EF4-FFF2-40B4-BE49-F238E27FC236}">
                  <a16:creationId xmlns:a16="http://schemas.microsoft.com/office/drawing/2014/main" id="{F22A4778-D144-4B70-AB95-01A1F5FDE44B}"/>
                </a:ext>
              </a:extLst>
            </p:cNvPr>
            <p:cNvSpPr/>
            <p:nvPr/>
          </p:nvSpPr>
          <p:spPr bwMode="auto">
            <a:xfrm>
              <a:off x="6029443" y="1693484"/>
              <a:ext cx="3038573" cy="3029776"/>
            </a:xfrm>
            <a:prstGeom prst="flowChartConnector">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600" b="1" i="0" u="none" strike="noStrike" cap="none" normalizeH="0" baseline="0" dirty="0">
                  <a:ln>
                    <a:noFill/>
                  </a:ln>
                  <a:solidFill>
                    <a:schemeClr val="bg1"/>
                  </a:solidFill>
                  <a:effectLst/>
                  <a:latin typeface="+mn-lt"/>
                </a:rPr>
                <a:t>Systems Engineering</a:t>
              </a:r>
            </a:p>
          </p:txBody>
        </p:sp>
      </p:grpSp>
      <p:sp>
        <p:nvSpPr>
          <p:cNvPr id="4" name="Content Placeholder 2">
            <a:extLst>
              <a:ext uri="{FF2B5EF4-FFF2-40B4-BE49-F238E27FC236}">
                <a16:creationId xmlns:a16="http://schemas.microsoft.com/office/drawing/2014/main" id="{DD1078F7-9F19-FBBC-78E3-9B1C813A30FB}"/>
              </a:ext>
            </a:extLst>
          </p:cNvPr>
          <p:cNvSpPr txBox="1">
            <a:spLocks/>
          </p:cNvSpPr>
          <p:nvPr/>
        </p:nvSpPr>
        <p:spPr bwMode="auto">
          <a:xfrm>
            <a:off x="0" y="4236564"/>
            <a:ext cx="6795457" cy="23283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31775" indent="-23177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lvl="1"/>
            <a:r>
              <a:rPr lang="en-US" sz="1800" kern="0" dirty="0">
                <a:solidFill>
                  <a:schemeClr val="bg2">
                    <a:lumMod val="10000"/>
                  </a:schemeClr>
                </a:solidFill>
              </a:rPr>
              <a:t>Division of Responsibility (DOR)</a:t>
            </a:r>
          </a:p>
          <a:p>
            <a:pPr lvl="1"/>
            <a:r>
              <a:rPr lang="en-US" sz="1800" kern="0" dirty="0">
                <a:solidFill>
                  <a:schemeClr val="bg2">
                    <a:lumMod val="10000"/>
                  </a:schemeClr>
                </a:solidFill>
              </a:rPr>
              <a:t>Interface Analysis</a:t>
            </a:r>
          </a:p>
          <a:p>
            <a:pPr lvl="1"/>
            <a:r>
              <a:rPr lang="en-US" sz="1800" kern="0" dirty="0">
                <a:solidFill>
                  <a:schemeClr val="bg2">
                    <a:lumMod val="10000"/>
                  </a:schemeClr>
                </a:solidFill>
              </a:rPr>
              <a:t>Topical Elements (Cyber, HFE, Procurement, EMC,CM, Data Comm)</a:t>
            </a:r>
          </a:p>
          <a:p>
            <a:pPr lvl="1"/>
            <a:r>
              <a:rPr lang="en-US" sz="1800" kern="0" dirty="0">
                <a:solidFill>
                  <a:schemeClr val="bg2">
                    <a:lumMod val="10000"/>
                  </a:schemeClr>
                </a:solidFill>
              </a:rPr>
              <a:t>Requirements Development</a:t>
            </a:r>
          </a:p>
          <a:p>
            <a:pPr lvl="1"/>
            <a:r>
              <a:rPr lang="en-US" sz="1800" kern="0" dirty="0">
                <a:solidFill>
                  <a:schemeClr val="bg2">
                    <a:lumMod val="10000"/>
                  </a:schemeClr>
                </a:solidFill>
              </a:rPr>
              <a:t>Architecture Development including Relationship Sets</a:t>
            </a:r>
          </a:p>
        </p:txBody>
      </p:sp>
      <p:sp>
        <p:nvSpPr>
          <p:cNvPr id="5" name="Content Placeholder 2">
            <a:extLst>
              <a:ext uri="{FF2B5EF4-FFF2-40B4-BE49-F238E27FC236}">
                <a16:creationId xmlns:a16="http://schemas.microsoft.com/office/drawing/2014/main" id="{6C74C387-53F1-8894-D573-EB7528284637}"/>
              </a:ext>
            </a:extLst>
          </p:cNvPr>
          <p:cNvSpPr txBox="1">
            <a:spLocks/>
          </p:cNvSpPr>
          <p:nvPr/>
        </p:nvSpPr>
        <p:spPr bwMode="auto">
          <a:xfrm>
            <a:off x="6418071" y="3794249"/>
            <a:ext cx="5575146" cy="5697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31775" indent="-23177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lumMod val="60000"/>
                  <a:lumOff val="40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lumMod val="60000"/>
                  <a:lumOff val="40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lvl="1"/>
            <a:endParaRPr lang="en-US" sz="1800" kern="0" dirty="0">
              <a:solidFill>
                <a:schemeClr val="bg2">
                  <a:lumMod val="10000"/>
                </a:schemeClr>
              </a:solidFill>
            </a:endParaRPr>
          </a:p>
          <a:p>
            <a:pPr lvl="1"/>
            <a:r>
              <a:rPr lang="en-US" sz="1800" kern="0" dirty="0">
                <a:solidFill>
                  <a:schemeClr val="bg2">
                    <a:lumMod val="10000"/>
                  </a:schemeClr>
                </a:solidFill>
              </a:rPr>
              <a:t>Functional Allocation ( including Human/System Allocation)</a:t>
            </a:r>
          </a:p>
          <a:p>
            <a:pPr lvl="1"/>
            <a:r>
              <a:rPr lang="en-US" sz="1800" kern="0" dirty="0">
                <a:solidFill>
                  <a:schemeClr val="bg2">
                    <a:lumMod val="10000"/>
                  </a:schemeClr>
                </a:solidFill>
              </a:rPr>
              <a:t>Hazard Analysis , Reliability Analysis (including CCF) and Mitigations ( 2.4.10. 2.4.11. 2.4.12)</a:t>
            </a:r>
          </a:p>
          <a:p>
            <a:pPr lvl="1"/>
            <a:r>
              <a:rPr lang="en-US" sz="1800" kern="0" dirty="0">
                <a:solidFill>
                  <a:schemeClr val="bg2">
                    <a:lumMod val="10000"/>
                  </a:schemeClr>
                </a:solidFill>
              </a:rPr>
              <a:t>Verification and Validation (V&amp;V)</a:t>
            </a:r>
          </a:p>
          <a:p>
            <a:pPr lvl="1"/>
            <a:r>
              <a:rPr lang="en-US" sz="1800" kern="0" dirty="0">
                <a:solidFill>
                  <a:schemeClr val="bg2">
                    <a:lumMod val="10000"/>
                  </a:schemeClr>
                </a:solidFill>
              </a:rPr>
              <a:t>Testing &amp; Discovery</a:t>
            </a:r>
          </a:p>
          <a:p>
            <a:pPr lvl="1"/>
            <a:r>
              <a:rPr lang="en-US" sz="1800" kern="0" dirty="0">
                <a:solidFill>
                  <a:schemeClr val="bg2">
                    <a:lumMod val="10000"/>
                  </a:schemeClr>
                </a:solidFill>
              </a:rPr>
              <a:t>Transition to the O&amp;M Phase   </a:t>
            </a:r>
          </a:p>
        </p:txBody>
      </p:sp>
      <p:sp>
        <p:nvSpPr>
          <p:cNvPr id="6" name="TextBox 5">
            <a:extLst>
              <a:ext uri="{FF2B5EF4-FFF2-40B4-BE49-F238E27FC236}">
                <a16:creationId xmlns:a16="http://schemas.microsoft.com/office/drawing/2014/main" id="{12F63FC6-D75C-28A9-EB6A-99582B622246}"/>
              </a:ext>
            </a:extLst>
          </p:cNvPr>
          <p:cNvSpPr txBox="1"/>
          <p:nvPr/>
        </p:nvSpPr>
        <p:spPr>
          <a:xfrm>
            <a:off x="4429176" y="3590377"/>
            <a:ext cx="4710630" cy="369332"/>
          </a:xfrm>
          <a:prstGeom prst="rect">
            <a:avLst/>
          </a:prstGeom>
          <a:solidFill>
            <a:schemeClr val="accent2">
              <a:lumMod val="20000"/>
              <a:lumOff val="80000"/>
            </a:schemeClr>
          </a:solidFill>
        </p:spPr>
        <p:txBody>
          <a:bodyPr wrap="square" rtlCol="0">
            <a:spAutoFit/>
          </a:bodyPr>
          <a:lstStyle/>
          <a:p>
            <a:pPr>
              <a:spcBef>
                <a:spcPts val="0"/>
              </a:spcBef>
            </a:pPr>
            <a:r>
              <a:rPr lang="en-US" sz="1800" b="1" dirty="0">
                <a:solidFill>
                  <a:schemeClr val="tx1"/>
                </a:solidFill>
                <a:latin typeface="+mn-lt"/>
              </a:rPr>
              <a:t>The DEG Addresses The Following Areas</a:t>
            </a:r>
          </a:p>
        </p:txBody>
      </p:sp>
    </p:spTree>
    <p:extLst>
      <p:ext uri="{BB962C8B-B14F-4D97-AF65-F5344CB8AC3E}">
        <p14:creationId xmlns:p14="http://schemas.microsoft.com/office/powerpoint/2010/main" val="35887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Down 19">
            <a:extLst>
              <a:ext uri="{FF2B5EF4-FFF2-40B4-BE49-F238E27FC236}">
                <a16:creationId xmlns:a16="http://schemas.microsoft.com/office/drawing/2014/main" id="{5BAAEFC5-F52C-47CF-9FFA-01D2CFA5145A}"/>
              </a:ext>
            </a:extLst>
          </p:cNvPr>
          <p:cNvSpPr/>
          <p:nvPr/>
        </p:nvSpPr>
        <p:spPr>
          <a:xfrm rot="4509039" flipH="1">
            <a:off x="7868093" y="2432351"/>
            <a:ext cx="394282" cy="743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19" name="Arrow: Down 18">
            <a:extLst>
              <a:ext uri="{FF2B5EF4-FFF2-40B4-BE49-F238E27FC236}">
                <a16:creationId xmlns:a16="http://schemas.microsoft.com/office/drawing/2014/main" id="{1B5E8B23-C142-4973-8CE6-4508CF42619C}"/>
              </a:ext>
            </a:extLst>
          </p:cNvPr>
          <p:cNvSpPr/>
          <p:nvPr/>
        </p:nvSpPr>
        <p:spPr>
          <a:xfrm rot="17090961">
            <a:off x="3964708" y="2475589"/>
            <a:ext cx="394282" cy="674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4" name="Picture 3">
            <a:extLst>
              <a:ext uri="{FF2B5EF4-FFF2-40B4-BE49-F238E27FC236}">
                <a16:creationId xmlns:a16="http://schemas.microsoft.com/office/drawing/2014/main" id="{63813FA1-3F9C-4640-902B-BD301A905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69" y="676994"/>
            <a:ext cx="2843958" cy="3682632"/>
          </a:xfrm>
          <a:prstGeom prst="rect">
            <a:avLst/>
          </a:prstGeom>
          <a:ln w="28575">
            <a:solidFill>
              <a:srgbClr val="002060"/>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BE8A357-0798-436B-97D3-B5B79CE3E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2875" y="678660"/>
            <a:ext cx="2843958" cy="3679300"/>
          </a:xfrm>
          <a:prstGeom prst="rect">
            <a:avLst/>
          </a:prstGeom>
          <a:ln w="28575">
            <a:solidFill>
              <a:srgbClr val="002060"/>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55A9378-E258-46C2-8DFA-EBD3E269F5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4021" y="2177513"/>
            <a:ext cx="2843958" cy="3679300"/>
          </a:xfrm>
          <a:prstGeom prst="rect">
            <a:avLst/>
          </a:prstGeom>
          <a:ln w="28575">
            <a:solidFill>
              <a:srgbClr val="002060"/>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52B0885-3085-4931-975D-F3447B0EA274}"/>
              </a:ext>
            </a:extLst>
          </p:cNvPr>
          <p:cNvSpPr/>
          <p:nvPr/>
        </p:nvSpPr>
        <p:spPr>
          <a:xfrm>
            <a:off x="8612490" y="4454389"/>
            <a:ext cx="2724727" cy="1815882"/>
          </a:xfrm>
          <a:prstGeom prst="rect">
            <a:avLst/>
          </a:prstGeom>
        </p:spPr>
        <p:txBody>
          <a:bodyPr wrap="square">
            <a:spAutoFit/>
          </a:bodyPr>
          <a:lstStyle/>
          <a:p>
            <a:r>
              <a:rPr lang="en-US" sz="1400" b="1" dirty="0"/>
              <a:t>“This document </a:t>
            </a:r>
            <a:r>
              <a:rPr lang="en-US" sz="1400" b="1" i="1" u="sng" dirty="0"/>
              <a:t>does not detail information items</a:t>
            </a:r>
            <a:r>
              <a:rPr lang="en-US" sz="1400" b="1" dirty="0"/>
              <a:t> in terms, of name, format, explicit content and recording media. ISO/IEC/IEEE 15289 addresses the content for life cycle process information items (documentation).”</a:t>
            </a:r>
          </a:p>
        </p:txBody>
      </p:sp>
      <p:sp>
        <p:nvSpPr>
          <p:cNvPr id="12" name="Rectangle 11">
            <a:extLst>
              <a:ext uri="{FF2B5EF4-FFF2-40B4-BE49-F238E27FC236}">
                <a16:creationId xmlns:a16="http://schemas.microsoft.com/office/drawing/2014/main" id="{FC4C9F48-3C7D-4667-8372-7F467351C21C}"/>
              </a:ext>
            </a:extLst>
          </p:cNvPr>
          <p:cNvSpPr/>
          <p:nvPr/>
        </p:nvSpPr>
        <p:spPr>
          <a:xfrm>
            <a:off x="734709" y="4439000"/>
            <a:ext cx="2843959" cy="1815882"/>
          </a:xfrm>
          <a:prstGeom prst="rect">
            <a:avLst/>
          </a:prstGeom>
        </p:spPr>
        <p:txBody>
          <a:bodyPr wrap="square">
            <a:spAutoFit/>
          </a:bodyPr>
          <a:lstStyle/>
          <a:p>
            <a:r>
              <a:rPr lang="en-US" sz="1400" b="1" dirty="0"/>
              <a:t>“This International Standard </a:t>
            </a:r>
            <a:r>
              <a:rPr lang="en-US" sz="1400" b="1" i="1" u="sng" dirty="0"/>
              <a:t>does not detail information items</a:t>
            </a:r>
            <a:r>
              <a:rPr lang="en-US" sz="1400" b="1" dirty="0"/>
              <a:t> in terms of name, format, explicit content and recording media. ISO/IEC/IEEE 15289 addresses the content for life cycle process information item (documentation).”</a:t>
            </a:r>
          </a:p>
        </p:txBody>
      </p:sp>
      <p:sp>
        <p:nvSpPr>
          <p:cNvPr id="13" name="Rectangle 12">
            <a:extLst>
              <a:ext uri="{FF2B5EF4-FFF2-40B4-BE49-F238E27FC236}">
                <a16:creationId xmlns:a16="http://schemas.microsoft.com/office/drawing/2014/main" id="{881FE1BE-2CEE-4147-980E-419989848B25}"/>
              </a:ext>
            </a:extLst>
          </p:cNvPr>
          <p:cNvSpPr/>
          <p:nvPr/>
        </p:nvSpPr>
        <p:spPr>
          <a:xfrm>
            <a:off x="4258350" y="436506"/>
            <a:ext cx="3675302" cy="830997"/>
          </a:xfrm>
          <a:prstGeom prst="rect">
            <a:avLst/>
          </a:prstGeom>
        </p:spPr>
        <p:txBody>
          <a:bodyPr wrap="square">
            <a:spAutoFit/>
          </a:bodyPr>
          <a:lstStyle/>
          <a:p>
            <a:r>
              <a:rPr lang="en-US" b="1" dirty="0"/>
              <a:t>“This document </a:t>
            </a:r>
            <a:r>
              <a:rPr lang="en-US" b="1" i="1" u="sng" dirty="0"/>
              <a:t>specifies the purpose and content</a:t>
            </a:r>
            <a:r>
              <a:rPr lang="en-US" b="1" dirty="0"/>
              <a:t> of all identified systems and software life‐cycle </a:t>
            </a:r>
            <a:r>
              <a:rPr lang="en-US" b="1" i="1" u="sng" dirty="0"/>
              <a:t>information items</a:t>
            </a:r>
            <a:r>
              <a:rPr lang="en-US" b="1" dirty="0"/>
              <a:t>…”</a:t>
            </a:r>
          </a:p>
        </p:txBody>
      </p:sp>
      <p:sp>
        <p:nvSpPr>
          <p:cNvPr id="16" name="Freeform: Shape 15">
            <a:extLst>
              <a:ext uri="{FF2B5EF4-FFF2-40B4-BE49-F238E27FC236}">
                <a16:creationId xmlns:a16="http://schemas.microsoft.com/office/drawing/2014/main" id="{4B1F0268-C002-4A7D-BE7F-7AE9494ECEA7}"/>
              </a:ext>
            </a:extLst>
          </p:cNvPr>
          <p:cNvSpPr/>
          <p:nvPr/>
        </p:nvSpPr>
        <p:spPr>
          <a:xfrm rot="20331471">
            <a:off x="721584" y="4393045"/>
            <a:ext cx="123338" cy="333837"/>
          </a:xfrm>
          <a:custGeom>
            <a:avLst/>
            <a:gdLst>
              <a:gd name="connsiteX0" fmla="*/ 437177 w 533661"/>
              <a:gd name="connsiteY0" fmla="*/ 835459 h 835459"/>
              <a:gd name="connsiteX1" fmla="*/ 809 w 533661"/>
              <a:gd name="connsiteY1" fmla="*/ 403477 h 835459"/>
              <a:gd name="connsiteX2" fmla="*/ 533661 w 533661"/>
              <a:gd name="connsiteY2" fmla="*/ 0 h 835459"/>
            </a:gdLst>
            <a:ahLst/>
            <a:cxnLst>
              <a:cxn ang="0">
                <a:pos x="connsiteX0" y="connsiteY0"/>
              </a:cxn>
              <a:cxn ang="0">
                <a:pos x="connsiteX1" y="connsiteY1"/>
              </a:cxn>
              <a:cxn ang="0">
                <a:pos x="connsiteX2" y="connsiteY2"/>
              </a:cxn>
            </a:cxnLst>
            <a:rect l="l" t="t" r="r" b="b"/>
            <a:pathLst>
              <a:path w="533661" h="835459">
                <a:moveTo>
                  <a:pt x="437177" y="835459"/>
                </a:moveTo>
                <a:cubicBezTo>
                  <a:pt x="210952" y="689089"/>
                  <a:pt x="-15272" y="542720"/>
                  <a:pt x="809" y="403477"/>
                </a:cubicBezTo>
                <a:cubicBezTo>
                  <a:pt x="16890" y="264234"/>
                  <a:pt x="275275" y="132117"/>
                  <a:pt x="533661" y="0"/>
                </a:cubicBezTo>
              </a:path>
            </a:pathLst>
          </a:custGeom>
          <a:noFill/>
          <a:ln w="28575">
            <a:solidFill>
              <a:srgbClr val="00206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17" name="Freeform: Shape 16">
            <a:extLst>
              <a:ext uri="{FF2B5EF4-FFF2-40B4-BE49-F238E27FC236}">
                <a16:creationId xmlns:a16="http://schemas.microsoft.com/office/drawing/2014/main" id="{0E461220-9390-4644-9B5B-14772A0FBA12}"/>
              </a:ext>
            </a:extLst>
          </p:cNvPr>
          <p:cNvSpPr/>
          <p:nvPr/>
        </p:nvSpPr>
        <p:spPr>
          <a:xfrm rot="1268529" flipH="1">
            <a:off x="11363069" y="4393045"/>
            <a:ext cx="123338" cy="333837"/>
          </a:xfrm>
          <a:custGeom>
            <a:avLst/>
            <a:gdLst>
              <a:gd name="connsiteX0" fmla="*/ 437177 w 533661"/>
              <a:gd name="connsiteY0" fmla="*/ 835459 h 835459"/>
              <a:gd name="connsiteX1" fmla="*/ 809 w 533661"/>
              <a:gd name="connsiteY1" fmla="*/ 403477 h 835459"/>
              <a:gd name="connsiteX2" fmla="*/ 533661 w 533661"/>
              <a:gd name="connsiteY2" fmla="*/ 0 h 835459"/>
            </a:gdLst>
            <a:ahLst/>
            <a:cxnLst>
              <a:cxn ang="0">
                <a:pos x="connsiteX0" y="connsiteY0"/>
              </a:cxn>
              <a:cxn ang="0">
                <a:pos x="connsiteX1" y="connsiteY1"/>
              </a:cxn>
              <a:cxn ang="0">
                <a:pos x="connsiteX2" y="connsiteY2"/>
              </a:cxn>
            </a:cxnLst>
            <a:rect l="l" t="t" r="r" b="b"/>
            <a:pathLst>
              <a:path w="533661" h="835459">
                <a:moveTo>
                  <a:pt x="437177" y="835459"/>
                </a:moveTo>
                <a:cubicBezTo>
                  <a:pt x="210952" y="689089"/>
                  <a:pt x="-15272" y="542720"/>
                  <a:pt x="809" y="403477"/>
                </a:cubicBezTo>
                <a:cubicBezTo>
                  <a:pt x="16890" y="264234"/>
                  <a:pt x="275275" y="132117"/>
                  <a:pt x="533661" y="0"/>
                </a:cubicBezTo>
              </a:path>
            </a:pathLst>
          </a:custGeom>
          <a:noFill/>
          <a:ln w="28575">
            <a:solidFill>
              <a:srgbClr val="00206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18" name="Arrow: Down 17">
            <a:extLst>
              <a:ext uri="{FF2B5EF4-FFF2-40B4-BE49-F238E27FC236}">
                <a16:creationId xmlns:a16="http://schemas.microsoft.com/office/drawing/2014/main" id="{52C0139A-8D5E-439D-B488-F1E1F26EB1AD}"/>
              </a:ext>
            </a:extLst>
          </p:cNvPr>
          <p:cNvSpPr/>
          <p:nvPr/>
        </p:nvSpPr>
        <p:spPr>
          <a:xfrm>
            <a:off x="5898860" y="1493000"/>
            <a:ext cx="394282" cy="590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21" name="TextBox 20">
            <a:extLst>
              <a:ext uri="{FF2B5EF4-FFF2-40B4-BE49-F238E27FC236}">
                <a16:creationId xmlns:a16="http://schemas.microsoft.com/office/drawing/2014/main" id="{2CD0A866-D624-4F4D-BC56-0A430DE6C61F}"/>
              </a:ext>
            </a:extLst>
          </p:cNvPr>
          <p:cNvSpPr txBox="1"/>
          <p:nvPr/>
        </p:nvSpPr>
        <p:spPr>
          <a:xfrm>
            <a:off x="8856906" y="2658506"/>
            <a:ext cx="2235894" cy="646331"/>
          </a:xfrm>
          <a:prstGeom prst="rect">
            <a:avLst/>
          </a:prstGeom>
          <a:noFill/>
        </p:spPr>
        <p:txBody>
          <a:bodyPr wrap="square" rtlCol="0">
            <a:spAutoFit/>
          </a:bodyPr>
          <a:lstStyle/>
          <a:p>
            <a:r>
              <a:rPr lang="en-US" b="1" dirty="0"/>
              <a:t>ISO/IEC/IEEE Std. 12207-2017</a:t>
            </a:r>
          </a:p>
        </p:txBody>
      </p:sp>
      <p:sp>
        <p:nvSpPr>
          <p:cNvPr id="22" name="TextBox 21">
            <a:extLst>
              <a:ext uri="{FF2B5EF4-FFF2-40B4-BE49-F238E27FC236}">
                <a16:creationId xmlns:a16="http://schemas.microsoft.com/office/drawing/2014/main" id="{3C6575D9-D508-49DB-AEB6-B5486F4AA057}"/>
              </a:ext>
            </a:extLst>
          </p:cNvPr>
          <p:cNvSpPr txBox="1"/>
          <p:nvPr/>
        </p:nvSpPr>
        <p:spPr>
          <a:xfrm>
            <a:off x="1065364" y="2658506"/>
            <a:ext cx="2100624" cy="646331"/>
          </a:xfrm>
          <a:prstGeom prst="rect">
            <a:avLst/>
          </a:prstGeom>
          <a:noFill/>
        </p:spPr>
        <p:txBody>
          <a:bodyPr wrap="square" rtlCol="0">
            <a:spAutoFit/>
          </a:bodyPr>
          <a:lstStyle/>
          <a:p>
            <a:r>
              <a:rPr lang="en-US" b="1" dirty="0"/>
              <a:t>ISO/IEC/IEEE Std. 15288-2015</a:t>
            </a:r>
          </a:p>
        </p:txBody>
      </p:sp>
      <p:sp>
        <p:nvSpPr>
          <p:cNvPr id="23" name="TextBox 22">
            <a:extLst>
              <a:ext uri="{FF2B5EF4-FFF2-40B4-BE49-F238E27FC236}">
                <a16:creationId xmlns:a16="http://schemas.microsoft.com/office/drawing/2014/main" id="{EB9FC4AB-310E-4A07-B814-15A7B8675CA4}"/>
              </a:ext>
            </a:extLst>
          </p:cNvPr>
          <p:cNvSpPr txBox="1"/>
          <p:nvPr/>
        </p:nvSpPr>
        <p:spPr>
          <a:xfrm>
            <a:off x="5103693" y="4017163"/>
            <a:ext cx="1979023" cy="646331"/>
          </a:xfrm>
          <a:prstGeom prst="rect">
            <a:avLst/>
          </a:prstGeom>
          <a:noFill/>
        </p:spPr>
        <p:txBody>
          <a:bodyPr wrap="square" rtlCol="0">
            <a:spAutoFit/>
          </a:bodyPr>
          <a:lstStyle/>
          <a:p>
            <a:r>
              <a:rPr lang="en-US" b="1" dirty="0"/>
              <a:t>ISO/IEC/IEEE Std. 15289-2017</a:t>
            </a:r>
          </a:p>
        </p:txBody>
      </p:sp>
      <p:sp>
        <p:nvSpPr>
          <p:cNvPr id="2" name="TextBox 1"/>
          <p:cNvSpPr txBox="1"/>
          <p:nvPr/>
        </p:nvSpPr>
        <p:spPr>
          <a:xfrm>
            <a:off x="3476110" y="6028146"/>
            <a:ext cx="5309153" cy="338554"/>
          </a:xfrm>
          <a:prstGeom prst="rect">
            <a:avLst/>
          </a:prstGeom>
          <a:solidFill>
            <a:srgbClr val="FFC000"/>
          </a:solidFill>
        </p:spPr>
        <p:txBody>
          <a:bodyPr wrap="square" rtlCol="0">
            <a:spAutoFit/>
          </a:bodyPr>
          <a:lstStyle/>
          <a:p>
            <a:r>
              <a:rPr lang="en-US" b="1" dirty="0"/>
              <a:t>Standards are Synthesized into Actionable Guidance</a:t>
            </a:r>
          </a:p>
        </p:txBody>
      </p:sp>
    </p:spTree>
    <p:custDataLst>
      <p:tags r:id="rId1"/>
    </p:custDataLst>
    <p:extLst>
      <p:ext uri="{BB962C8B-B14F-4D97-AF65-F5344CB8AC3E}">
        <p14:creationId xmlns:p14="http://schemas.microsoft.com/office/powerpoint/2010/main" val="223983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9064-7F84-CBE8-B2C2-22ED1C39ECC8}"/>
              </a:ext>
            </a:extLst>
          </p:cNvPr>
          <p:cNvSpPr>
            <a:spLocks noGrp="1"/>
          </p:cNvSpPr>
          <p:nvPr>
            <p:ph type="title"/>
          </p:nvPr>
        </p:nvSpPr>
        <p:spPr>
          <a:xfrm>
            <a:off x="0" y="0"/>
            <a:ext cx="12192000" cy="926983"/>
          </a:xfrm>
        </p:spPr>
        <p:txBody>
          <a:bodyPr/>
          <a:lstStyle/>
          <a:p>
            <a:r>
              <a:rPr lang="en-US" dirty="0">
                <a:solidFill>
                  <a:schemeClr val="bg2">
                    <a:lumMod val="10000"/>
                  </a:schemeClr>
                </a:solidFill>
              </a:rPr>
              <a:t>DEG R1 Activity Phases </a:t>
            </a:r>
          </a:p>
        </p:txBody>
      </p:sp>
      <p:sp>
        <p:nvSpPr>
          <p:cNvPr id="3" name="Content Placeholder 2">
            <a:extLst>
              <a:ext uri="{FF2B5EF4-FFF2-40B4-BE49-F238E27FC236}">
                <a16:creationId xmlns:a16="http://schemas.microsoft.com/office/drawing/2014/main" id="{CE01369D-FB84-3808-F147-4DADBB01E5F0}"/>
              </a:ext>
            </a:extLst>
          </p:cNvPr>
          <p:cNvSpPr>
            <a:spLocks noGrp="1"/>
          </p:cNvSpPr>
          <p:nvPr>
            <p:ph idx="1"/>
          </p:nvPr>
        </p:nvSpPr>
        <p:spPr>
          <a:xfrm>
            <a:off x="364100" y="926983"/>
            <a:ext cx="11214705" cy="4351338"/>
          </a:xfrm>
        </p:spPr>
        <p:txBody>
          <a:bodyPr>
            <a:normAutofit fontScale="85000" lnSpcReduction="20000"/>
          </a:bodyPr>
          <a:lstStyle/>
          <a:p>
            <a:r>
              <a:rPr lang="en-US" dirty="0"/>
              <a:t>The DEG is organized by Phases. This phases match most lifecycle models that implement new or modified designs for systems or facilities. Activity numbers are formatted by [</a:t>
            </a:r>
            <a:r>
              <a:rPr lang="en-US" dirty="0" err="1"/>
              <a:t>Phase.Topic.Sequence</a:t>
            </a:r>
            <a:r>
              <a:rPr lang="en-US" dirty="0"/>
              <a:t>]. The Phases are:</a:t>
            </a:r>
          </a:p>
          <a:p>
            <a:r>
              <a:rPr lang="en-US" dirty="0"/>
              <a:t>Phase 1- Initial Scoping  (1.X.X)</a:t>
            </a:r>
          </a:p>
          <a:p>
            <a:r>
              <a:rPr lang="en-US" dirty="0"/>
              <a:t>Phase 2- Conceptual Design (2.X.X)</a:t>
            </a:r>
          </a:p>
          <a:p>
            <a:r>
              <a:rPr lang="en-US" dirty="0"/>
              <a:t>Phase 3- Detailed Design (3.X.X)</a:t>
            </a:r>
          </a:p>
          <a:p>
            <a:r>
              <a:rPr lang="en-US" dirty="0"/>
              <a:t>Phase 4- Installation Planning Phase (4.X.X) </a:t>
            </a:r>
          </a:p>
          <a:p>
            <a:r>
              <a:rPr lang="en-US" dirty="0"/>
              <a:t>Phase 5- Installation and Test Phase  (5.X.X)</a:t>
            </a:r>
          </a:p>
          <a:p>
            <a:r>
              <a:rPr lang="en-US" dirty="0"/>
              <a:t>Phase 6- Closeout Phase (6.X.X)</a:t>
            </a:r>
          </a:p>
          <a:p>
            <a:r>
              <a:rPr lang="en-US" dirty="0"/>
              <a:t>Phase 7- Operations and Maintenance Phase (7.X.X)</a:t>
            </a:r>
          </a:p>
          <a:p>
            <a:endParaRPr lang="en-US" dirty="0"/>
          </a:p>
        </p:txBody>
      </p:sp>
    </p:spTree>
    <p:extLst>
      <p:ext uri="{BB962C8B-B14F-4D97-AF65-F5344CB8AC3E}">
        <p14:creationId xmlns:p14="http://schemas.microsoft.com/office/powerpoint/2010/main" val="32427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10ED-60B9-C2C7-882A-F4D1ABA46C33}"/>
              </a:ext>
            </a:extLst>
          </p:cNvPr>
          <p:cNvSpPr>
            <a:spLocks noGrp="1"/>
          </p:cNvSpPr>
          <p:nvPr>
            <p:ph type="title"/>
          </p:nvPr>
        </p:nvSpPr>
        <p:spPr>
          <a:xfrm>
            <a:off x="0" y="0"/>
            <a:ext cx="12192000" cy="822121"/>
          </a:xfrm>
        </p:spPr>
        <p:txBody>
          <a:bodyPr/>
          <a:lstStyle/>
          <a:p>
            <a:r>
              <a:rPr lang="en-US" dirty="0"/>
              <a:t>DEG R1 Activity Topics</a:t>
            </a:r>
          </a:p>
        </p:txBody>
      </p:sp>
      <p:sp>
        <p:nvSpPr>
          <p:cNvPr id="3" name="Content Placeholder 2">
            <a:extLst>
              <a:ext uri="{FF2B5EF4-FFF2-40B4-BE49-F238E27FC236}">
                <a16:creationId xmlns:a16="http://schemas.microsoft.com/office/drawing/2014/main" id="{44F9A65C-D528-6A15-D17B-EC37841D221D}"/>
              </a:ext>
            </a:extLst>
          </p:cNvPr>
          <p:cNvSpPr>
            <a:spLocks noGrp="1"/>
          </p:cNvSpPr>
          <p:nvPr>
            <p:ph idx="1"/>
          </p:nvPr>
        </p:nvSpPr>
        <p:spPr>
          <a:xfrm>
            <a:off x="301379" y="822121"/>
            <a:ext cx="11214705" cy="4351338"/>
          </a:xfrm>
        </p:spPr>
        <p:txBody>
          <a:bodyPr>
            <a:normAutofit fontScale="92500" lnSpcReduction="20000"/>
          </a:bodyPr>
          <a:lstStyle/>
          <a:p>
            <a:r>
              <a:rPr lang="en-US" dirty="0"/>
              <a:t>Topic 4 – Systems Engineering  (X.4.X)</a:t>
            </a:r>
          </a:p>
          <a:p>
            <a:r>
              <a:rPr lang="en-US" dirty="0"/>
              <a:t>Topic 5 – Procurement  (X.5.X)</a:t>
            </a:r>
          </a:p>
          <a:p>
            <a:r>
              <a:rPr lang="en-US" dirty="0"/>
              <a:t>Topic 6 – Human Factors Engineering  (X.6.X)</a:t>
            </a:r>
          </a:p>
          <a:p>
            <a:r>
              <a:rPr lang="en-US" dirty="0"/>
              <a:t>Topic 7 – Data Communications Engineering  (X.7.X)</a:t>
            </a:r>
          </a:p>
          <a:p>
            <a:r>
              <a:rPr lang="en-US" dirty="0"/>
              <a:t>Topic 8 – Cyber Security Engineering  (X.8.X)</a:t>
            </a:r>
          </a:p>
          <a:p>
            <a:r>
              <a:rPr lang="en-US" dirty="0"/>
              <a:t>Topic 9 – Plant Integration Engineering   (X.9.X)</a:t>
            </a:r>
          </a:p>
          <a:p>
            <a:r>
              <a:rPr lang="en-US" dirty="0"/>
              <a:t>Topic 10 – Testing  (X.10.X)</a:t>
            </a:r>
          </a:p>
          <a:p>
            <a:r>
              <a:rPr lang="en-US" dirty="0">
                <a:highlight>
                  <a:srgbClr val="FFFF00"/>
                </a:highlight>
              </a:rPr>
              <a:t>Topic 11 – Configuration Management  (X.11.X)</a:t>
            </a:r>
          </a:p>
          <a:p>
            <a:r>
              <a:rPr lang="en-US" dirty="0"/>
              <a:t>Topic 12 – Obsolescence Management  (X.12.X)</a:t>
            </a:r>
          </a:p>
        </p:txBody>
      </p:sp>
      <p:sp>
        <p:nvSpPr>
          <p:cNvPr id="4" name="TextBox 3">
            <a:extLst>
              <a:ext uri="{FF2B5EF4-FFF2-40B4-BE49-F238E27FC236}">
                <a16:creationId xmlns:a16="http://schemas.microsoft.com/office/drawing/2014/main" id="{3558EFFB-6CDA-AFDB-EBBB-F31CA1C83154}"/>
              </a:ext>
            </a:extLst>
          </p:cNvPr>
          <p:cNvSpPr txBox="1"/>
          <p:nvPr/>
        </p:nvSpPr>
        <p:spPr>
          <a:xfrm>
            <a:off x="381074" y="5741663"/>
            <a:ext cx="1417832" cy="25391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t>Systems Engineering</a:t>
            </a:r>
          </a:p>
        </p:txBody>
      </p:sp>
      <p:sp>
        <p:nvSpPr>
          <p:cNvPr id="5" name="TextBox 4">
            <a:extLst>
              <a:ext uri="{FF2B5EF4-FFF2-40B4-BE49-F238E27FC236}">
                <a16:creationId xmlns:a16="http://schemas.microsoft.com/office/drawing/2014/main" id="{7F45874A-229B-35C3-CC31-C5183ACAB7E9}"/>
              </a:ext>
            </a:extLst>
          </p:cNvPr>
          <p:cNvSpPr txBox="1"/>
          <p:nvPr/>
        </p:nvSpPr>
        <p:spPr>
          <a:xfrm>
            <a:off x="1798907" y="5741663"/>
            <a:ext cx="1315090" cy="253917"/>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t>Procurement</a:t>
            </a:r>
          </a:p>
        </p:txBody>
      </p:sp>
      <p:sp>
        <p:nvSpPr>
          <p:cNvPr id="6" name="TextBox 5">
            <a:extLst>
              <a:ext uri="{FF2B5EF4-FFF2-40B4-BE49-F238E27FC236}">
                <a16:creationId xmlns:a16="http://schemas.microsoft.com/office/drawing/2014/main" id="{ABB4523F-732E-62A6-DFC7-4490E7F07D30}"/>
              </a:ext>
            </a:extLst>
          </p:cNvPr>
          <p:cNvSpPr txBox="1"/>
          <p:nvPr/>
        </p:nvSpPr>
        <p:spPr>
          <a:xfrm>
            <a:off x="3113997" y="5741663"/>
            <a:ext cx="1137006" cy="253917"/>
          </a:xfrm>
          <a:prstGeom prst="rect">
            <a:avLst/>
          </a:prstGeom>
          <a:solidFill>
            <a:schemeClr val="accent3">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t>HFE</a:t>
            </a:r>
          </a:p>
        </p:txBody>
      </p:sp>
      <p:sp>
        <p:nvSpPr>
          <p:cNvPr id="7" name="TextBox 6">
            <a:extLst>
              <a:ext uri="{FF2B5EF4-FFF2-40B4-BE49-F238E27FC236}">
                <a16:creationId xmlns:a16="http://schemas.microsoft.com/office/drawing/2014/main" id="{E3481991-3FDC-131F-326A-22F98EA38CA3}"/>
              </a:ext>
            </a:extLst>
          </p:cNvPr>
          <p:cNvSpPr txBox="1"/>
          <p:nvPr/>
        </p:nvSpPr>
        <p:spPr>
          <a:xfrm>
            <a:off x="4251004" y="5741663"/>
            <a:ext cx="1332215" cy="253917"/>
          </a:xfrm>
          <a:prstGeom prst="rect">
            <a:avLst/>
          </a:prstGeom>
          <a:solidFill>
            <a:srgbClr val="FFFDB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t>Data Comms</a:t>
            </a:r>
          </a:p>
        </p:txBody>
      </p:sp>
      <p:sp>
        <p:nvSpPr>
          <p:cNvPr id="8" name="TextBox 7">
            <a:extLst>
              <a:ext uri="{FF2B5EF4-FFF2-40B4-BE49-F238E27FC236}">
                <a16:creationId xmlns:a16="http://schemas.microsoft.com/office/drawing/2014/main" id="{731275A4-A442-C338-0B28-77EE0508CDA6}"/>
              </a:ext>
            </a:extLst>
          </p:cNvPr>
          <p:cNvSpPr txBox="1"/>
          <p:nvPr/>
        </p:nvSpPr>
        <p:spPr>
          <a:xfrm>
            <a:off x="5583220" y="5741663"/>
            <a:ext cx="1246596" cy="253917"/>
          </a:xfrm>
          <a:prstGeom prst="rect">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t>     Cyber Security</a:t>
            </a:r>
          </a:p>
        </p:txBody>
      </p:sp>
      <p:sp>
        <p:nvSpPr>
          <p:cNvPr id="9" name="TextBox 8">
            <a:extLst>
              <a:ext uri="{FF2B5EF4-FFF2-40B4-BE49-F238E27FC236}">
                <a16:creationId xmlns:a16="http://schemas.microsoft.com/office/drawing/2014/main" id="{B9A359C2-D984-F2E8-3113-5348A0171023}"/>
              </a:ext>
            </a:extLst>
          </p:cNvPr>
          <p:cNvSpPr txBox="1"/>
          <p:nvPr/>
        </p:nvSpPr>
        <p:spPr>
          <a:xfrm>
            <a:off x="6829816" y="5741663"/>
            <a:ext cx="1471805" cy="253917"/>
          </a:xfrm>
          <a:prstGeom prst="rect">
            <a:avLst/>
          </a:prstGeom>
          <a:solidFill>
            <a:schemeClr val="accent6">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solidFill>
                  <a:schemeClr val="bg1"/>
                </a:solidFill>
              </a:rPr>
              <a:t>   Plant Integration</a:t>
            </a:r>
          </a:p>
        </p:txBody>
      </p:sp>
      <p:sp>
        <p:nvSpPr>
          <p:cNvPr id="10" name="TextBox 9">
            <a:extLst>
              <a:ext uri="{FF2B5EF4-FFF2-40B4-BE49-F238E27FC236}">
                <a16:creationId xmlns:a16="http://schemas.microsoft.com/office/drawing/2014/main" id="{11B1B041-F552-0B80-44B8-22C64E2FCD85}"/>
              </a:ext>
            </a:extLst>
          </p:cNvPr>
          <p:cNvSpPr txBox="1"/>
          <p:nvPr/>
        </p:nvSpPr>
        <p:spPr>
          <a:xfrm>
            <a:off x="9213421" y="5741663"/>
            <a:ext cx="1137005" cy="253917"/>
          </a:xfrm>
          <a:prstGeom prst="rect">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t>Config. Mgmt.</a:t>
            </a:r>
          </a:p>
        </p:txBody>
      </p:sp>
      <p:sp>
        <p:nvSpPr>
          <p:cNvPr id="11" name="TextBox 10">
            <a:extLst>
              <a:ext uri="{FF2B5EF4-FFF2-40B4-BE49-F238E27FC236}">
                <a16:creationId xmlns:a16="http://schemas.microsoft.com/office/drawing/2014/main" id="{5F283A8A-AF82-1309-7C08-D64C1F28EFBB}"/>
              </a:ext>
            </a:extLst>
          </p:cNvPr>
          <p:cNvSpPr txBox="1"/>
          <p:nvPr/>
        </p:nvSpPr>
        <p:spPr>
          <a:xfrm>
            <a:off x="8304712" y="5741663"/>
            <a:ext cx="905618" cy="253917"/>
          </a:xfrm>
          <a:prstGeom prst="rect">
            <a:avLst/>
          </a:prstGeom>
          <a:solidFill>
            <a:schemeClr val="bg2">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sz="900" dirty="0">
                <a:solidFill>
                  <a:schemeClr val="bg1"/>
                </a:solidFill>
              </a:rPr>
              <a:t>Testing</a:t>
            </a:r>
          </a:p>
        </p:txBody>
      </p:sp>
      <p:sp>
        <p:nvSpPr>
          <p:cNvPr id="12" name="TextBox 11">
            <a:extLst>
              <a:ext uri="{FF2B5EF4-FFF2-40B4-BE49-F238E27FC236}">
                <a16:creationId xmlns:a16="http://schemas.microsoft.com/office/drawing/2014/main" id="{15C763FD-56F1-6A1D-80FA-05426A85090E}"/>
              </a:ext>
            </a:extLst>
          </p:cNvPr>
          <p:cNvSpPr txBox="1"/>
          <p:nvPr/>
        </p:nvSpPr>
        <p:spPr>
          <a:xfrm>
            <a:off x="10350427" y="5741663"/>
            <a:ext cx="1619889" cy="253917"/>
          </a:xfrm>
          <a:prstGeom prst="rect">
            <a:avLst/>
          </a:prstGeom>
          <a:solidFill>
            <a:srgbClr val="E7F6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800" b="1">
                <a:solidFill>
                  <a:schemeClr val="tx1"/>
                </a:solidFill>
                <a:latin typeface="+mn-lt"/>
              </a:defRPr>
            </a:lvl1pPr>
          </a:lstStyle>
          <a:p>
            <a:r>
              <a:rPr lang="en-US" sz="900" dirty="0"/>
              <a:t>    Obsolescence Mgmt.</a:t>
            </a:r>
          </a:p>
        </p:txBody>
      </p:sp>
    </p:spTree>
    <p:extLst>
      <p:ext uri="{BB962C8B-B14F-4D97-AF65-F5344CB8AC3E}">
        <p14:creationId xmlns:p14="http://schemas.microsoft.com/office/powerpoint/2010/main" val="33865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E941-B7C5-42AC-A5DC-E2F8741FE27B}"/>
              </a:ext>
            </a:extLst>
          </p:cNvPr>
          <p:cNvSpPr>
            <a:spLocks noGrp="1"/>
          </p:cNvSpPr>
          <p:nvPr>
            <p:ph type="title"/>
          </p:nvPr>
        </p:nvSpPr>
        <p:spPr/>
        <p:txBody>
          <a:bodyPr/>
          <a:lstStyle/>
          <a:p>
            <a:r>
              <a:rPr lang="en-US" sz="2800" dirty="0"/>
              <a:t>Topic 11 – Configuration Management		Activities X.11.X</a:t>
            </a:r>
          </a:p>
        </p:txBody>
      </p:sp>
      <p:sp>
        <p:nvSpPr>
          <p:cNvPr id="22" name="Content Placeholder 21">
            <a:extLst>
              <a:ext uri="{FF2B5EF4-FFF2-40B4-BE49-F238E27FC236}">
                <a16:creationId xmlns:a16="http://schemas.microsoft.com/office/drawing/2014/main" id="{91305F2E-C78D-4258-98B8-C93E15629345}"/>
              </a:ext>
            </a:extLst>
          </p:cNvPr>
          <p:cNvSpPr>
            <a:spLocks noGrp="1"/>
          </p:cNvSpPr>
          <p:nvPr>
            <p:ph idx="1"/>
          </p:nvPr>
        </p:nvSpPr>
        <p:spPr/>
        <p:txBody>
          <a:bodyPr>
            <a:normAutofit/>
          </a:bodyPr>
          <a:lstStyle/>
          <a:p>
            <a:pPr>
              <a:buFont typeface="Arial" panose="020B0604020202020204" pitchFamily="34" charset="0"/>
              <a:buChar char="•"/>
            </a:pPr>
            <a:r>
              <a:rPr lang="en-US" dirty="0"/>
              <a:t>Identification of Digital Configuration Items</a:t>
            </a:r>
          </a:p>
          <a:p>
            <a:pPr>
              <a:buFont typeface="Arial" panose="020B0604020202020204" pitchFamily="34" charset="0"/>
              <a:buChar char="•"/>
            </a:pPr>
            <a:r>
              <a:rPr lang="en-US" dirty="0"/>
              <a:t>Configuration (Change) Control</a:t>
            </a:r>
          </a:p>
          <a:p>
            <a:pPr>
              <a:buFont typeface="Arial" panose="020B0604020202020204" pitchFamily="34" charset="0"/>
              <a:buChar char="•"/>
            </a:pPr>
            <a:r>
              <a:rPr lang="en-US" dirty="0"/>
              <a:t>Configuration Status Accounting</a:t>
            </a:r>
          </a:p>
          <a:p>
            <a:pPr>
              <a:buFont typeface="Arial" panose="020B0604020202020204" pitchFamily="34" charset="0"/>
              <a:buChar char="•"/>
            </a:pPr>
            <a:r>
              <a:rPr lang="en-US" dirty="0"/>
              <a:t>Configuration Audits</a:t>
            </a:r>
          </a:p>
          <a:p>
            <a:pPr>
              <a:buFont typeface="Arial" panose="020B0604020202020204" pitchFamily="34" charset="0"/>
              <a:buChar char="•"/>
            </a:pPr>
            <a:r>
              <a:rPr lang="en-US" dirty="0"/>
              <a:t>System Configuration Management Plans</a:t>
            </a:r>
          </a:p>
          <a:p>
            <a:pPr>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C42F22BA-D715-208A-B952-F337F674E9F6}"/>
              </a:ext>
            </a:extLst>
          </p:cNvPr>
          <p:cNvSpPr txBox="1"/>
          <p:nvPr/>
        </p:nvSpPr>
        <p:spPr>
          <a:xfrm>
            <a:off x="301379" y="6263234"/>
            <a:ext cx="1417832" cy="25391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Systems Engineering</a:t>
            </a:r>
          </a:p>
        </p:txBody>
      </p:sp>
      <p:sp>
        <p:nvSpPr>
          <p:cNvPr id="13" name="TextBox 12">
            <a:extLst>
              <a:ext uri="{FF2B5EF4-FFF2-40B4-BE49-F238E27FC236}">
                <a16:creationId xmlns:a16="http://schemas.microsoft.com/office/drawing/2014/main" id="{C9CB10DB-F69F-F90A-0671-2680F5815A25}"/>
              </a:ext>
            </a:extLst>
          </p:cNvPr>
          <p:cNvSpPr txBox="1"/>
          <p:nvPr/>
        </p:nvSpPr>
        <p:spPr>
          <a:xfrm>
            <a:off x="1719212" y="6263234"/>
            <a:ext cx="1315090" cy="253917"/>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Procurement</a:t>
            </a:r>
          </a:p>
        </p:txBody>
      </p:sp>
      <p:sp>
        <p:nvSpPr>
          <p:cNvPr id="14" name="TextBox 13">
            <a:extLst>
              <a:ext uri="{FF2B5EF4-FFF2-40B4-BE49-F238E27FC236}">
                <a16:creationId xmlns:a16="http://schemas.microsoft.com/office/drawing/2014/main" id="{E725DDFB-3342-EB10-877F-6B06A11931FF}"/>
              </a:ext>
            </a:extLst>
          </p:cNvPr>
          <p:cNvSpPr txBox="1"/>
          <p:nvPr/>
        </p:nvSpPr>
        <p:spPr>
          <a:xfrm>
            <a:off x="3034302" y="6263234"/>
            <a:ext cx="1137006" cy="253917"/>
          </a:xfrm>
          <a:prstGeom prst="rect">
            <a:avLst/>
          </a:prstGeom>
          <a:solidFill>
            <a:schemeClr val="accent3">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HFE</a:t>
            </a:r>
          </a:p>
        </p:txBody>
      </p:sp>
      <p:sp>
        <p:nvSpPr>
          <p:cNvPr id="15" name="TextBox 14">
            <a:extLst>
              <a:ext uri="{FF2B5EF4-FFF2-40B4-BE49-F238E27FC236}">
                <a16:creationId xmlns:a16="http://schemas.microsoft.com/office/drawing/2014/main" id="{29F4D697-8825-0ADA-165C-09F8C125EB8F}"/>
              </a:ext>
            </a:extLst>
          </p:cNvPr>
          <p:cNvSpPr txBox="1"/>
          <p:nvPr/>
        </p:nvSpPr>
        <p:spPr>
          <a:xfrm>
            <a:off x="4171309" y="6263234"/>
            <a:ext cx="1332215" cy="253917"/>
          </a:xfrm>
          <a:prstGeom prst="rect">
            <a:avLst/>
          </a:prstGeom>
          <a:solidFill>
            <a:srgbClr val="FFFDB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Data Comms</a:t>
            </a:r>
          </a:p>
        </p:txBody>
      </p:sp>
      <p:sp>
        <p:nvSpPr>
          <p:cNvPr id="16" name="TextBox 15">
            <a:extLst>
              <a:ext uri="{FF2B5EF4-FFF2-40B4-BE49-F238E27FC236}">
                <a16:creationId xmlns:a16="http://schemas.microsoft.com/office/drawing/2014/main" id="{D235189C-E663-79BB-8A50-9CE9B98928F0}"/>
              </a:ext>
            </a:extLst>
          </p:cNvPr>
          <p:cNvSpPr txBox="1"/>
          <p:nvPr/>
        </p:nvSpPr>
        <p:spPr>
          <a:xfrm>
            <a:off x="5503525" y="6263234"/>
            <a:ext cx="1246596" cy="253917"/>
          </a:xfrm>
          <a:prstGeom prst="rect">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     Cyber Security</a:t>
            </a:r>
          </a:p>
        </p:txBody>
      </p:sp>
      <p:sp>
        <p:nvSpPr>
          <p:cNvPr id="17" name="TextBox 16">
            <a:extLst>
              <a:ext uri="{FF2B5EF4-FFF2-40B4-BE49-F238E27FC236}">
                <a16:creationId xmlns:a16="http://schemas.microsoft.com/office/drawing/2014/main" id="{1B8387E1-F1C7-0AA4-197A-66EBD97F72D8}"/>
              </a:ext>
            </a:extLst>
          </p:cNvPr>
          <p:cNvSpPr txBox="1"/>
          <p:nvPr/>
        </p:nvSpPr>
        <p:spPr>
          <a:xfrm>
            <a:off x="6750121" y="6263234"/>
            <a:ext cx="1471805" cy="253917"/>
          </a:xfrm>
          <a:prstGeom prst="rect">
            <a:avLst/>
          </a:prstGeom>
          <a:solidFill>
            <a:schemeClr val="accent6">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solidFill>
                  <a:schemeClr val="bg1"/>
                </a:solidFill>
              </a:rPr>
              <a:t>   Plant Integration</a:t>
            </a:r>
          </a:p>
        </p:txBody>
      </p:sp>
      <p:sp>
        <p:nvSpPr>
          <p:cNvPr id="18" name="TextBox 17">
            <a:extLst>
              <a:ext uri="{FF2B5EF4-FFF2-40B4-BE49-F238E27FC236}">
                <a16:creationId xmlns:a16="http://schemas.microsoft.com/office/drawing/2014/main" id="{1590838A-5778-D1AC-5F26-5C4A87C124D8}"/>
              </a:ext>
            </a:extLst>
          </p:cNvPr>
          <p:cNvSpPr txBox="1"/>
          <p:nvPr/>
        </p:nvSpPr>
        <p:spPr>
          <a:xfrm>
            <a:off x="9133726" y="6263234"/>
            <a:ext cx="1137005" cy="253917"/>
          </a:xfrm>
          <a:prstGeom prst="rect">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Config. Mgmt.</a:t>
            </a:r>
          </a:p>
        </p:txBody>
      </p:sp>
      <p:sp>
        <p:nvSpPr>
          <p:cNvPr id="19" name="TextBox 18">
            <a:extLst>
              <a:ext uri="{FF2B5EF4-FFF2-40B4-BE49-F238E27FC236}">
                <a16:creationId xmlns:a16="http://schemas.microsoft.com/office/drawing/2014/main" id="{05D3FFFC-48EE-13B8-790F-8F0007D3D174}"/>
              </a:ext>
            </a:extLst>
          </p:cNvPr>
          <p:cNvSpPr txBox="1"/>
          <p:nvPr/>
        </p:nvSpPr>
        <p:spPr>
          <a:xfrm>
            <a:off x="8225017" y="6263234"/>
            <a:ext cx="905618" cy="253917"/>
          </a:xfrm>
          <a:prstGeom prst="rect">
            <a:avLst/>
          </a:prstGeom>
          <a:solidFill>
            <a:schemeClr val="bg2">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solidFill>
                  <a:schemeClr val="bg1"/>
                </a:solidFill>
              </a:rPr>
              <a:t>Testing</a:t>
            </a:r>
          </a:p>
        </p:txBody>
      </p:sp>
      <p:sp>
        <p:nvSpPr>
          <p:cNvPr id="20" name="TextBox 19">
            <a:extLst>
              <a:ext uri="{FF2B5EF4-FFF2-40B4-BE49-F238E27FC236}">
                <a16:creationId xmlns:a16="http://schemas.microsoft.com/office/drawing/2014/main" id="{BCA1A8D5-6A50-E81F-CD67-FDB7BB0FC9C8}"/>
              </a:ext>
            </a:extLst>
          </p:cNvPr>
          <p:cNvSpPr txBox="1"/>
          <p:nvPr/>
        </p:nvSpPr>
        <p:spPr>
          <a:xfrm>
            <a:off x="10270732" y="6263234"/>
            <a:ext cx="1619889" cy="253917"/>
          </a:xfrm>
          <a:prstGeom prst="rect">
            <a:avLst/>
          </a:prstGeom>
          <a:solidFill>
            <a:srgbClr val="E7F6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800" b="1">
                <a:solidFill>
                  <a:schemeClr val="tx1"/>
                </a:solidFill>
                <a:latin typeface="+mn-lt"/>
              </a:defRPr>
            </a:lvl1pPr>
          </a:lstStyle>
          <a:p>
            <a:r>
              <a:rPr lang="en-US" sz="1100" dirty="0"/>
              <a:t> Lifecycle  Mgmt.</a:t>
            </a:r>
          </a:p>
        </p:txBody>
      </p:sp>
      <p:sp>
        <p:nvSpPr>
          <p:cNvPr id="21" name="Rectangle: Rounded Corners 20">
            <a:extLst>
              <a:ext uri="{FF2B5EF4-FFF2-40B4-BE49-F238E27FC236}">
                <a16:creationId xmlns:a16="http://schemas.microsoft.com/office/drawing/2014/main" id="{F48DE3A6-5AAD-3CE7-8C85-810D5430BF3B}"/>
              </a:ext>
            </a:extLst>
          </p:cNvPr>
          <p:cNvSpPr/>
          <p:nvPr/>
        </p:nvSpPr>
        <p:spPr bwMode="auto">
          <a:xfrm>
            <a:off x="9101043" y="6236542"/>
            <a:ext cx="1200013" cy="307299"/>
          </a:xfrm>
          <a:prstGeom prst="roundRect">
            <a:avLst>
              <a:gd name="adj" fmla="val 13097"/>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3" name="TextBox 2">
            <a:extLst>
              <a:ext uri="{FF2B5EF4-FFF2-40B4-BE49-F238E27FC236}">
                <a16:creationId xmlns:a16="http://schemas.microsoft.com/office/drawing/2014/main" id="{778012C6-B0EA-405D-B35B-80FCF2BA7837}"/>
              </a:ext>
            </a:extLst>
          </p:cNvPr>
          <p:cNvSpPr txBox="1"/>
          <p:nvPr/>
        </p:nvSpPr>
        <p:spPr>
          <a:xfrm>
            <a:off x="7422854" y="4447541"/>
            <a:ext cx="4558748" cy="1754326"/>
          </a:xfrm>
          <a:prstGeom prst="rect">
            <a:avLst/>
          </a:prstGeom>
          <a:solidFill>
            <a:schemeClr val="accent4">
              <a:lumMod val="40000"/>
              <a:lumOff val="60000"/>
            </a:schemeClr>
          </a:solidFill>
        </p:spPr>
        <p:txBody>
          <a:bodyPr wrap="square" rtlCol="0">
            <a:spAutoFit/>
          </a:bodyPr>
          <a:lstStyle/>
          <a:p>
            <a:pPr algn="l">
              <a:spcBef>
                <a:spcPts val="0"/>
              </a:spcBef>
            </a:pPr>
            <a:r>
              <a:rPr lang="en-US" sz="1800" b="1" dirty="0">
                <a:solidFill>
                  <a:schemeClr val="tx1"/>
                </a:solidFill>
                <a:latin typeface="+mn-lt"/>
              </a:rPr>
              <a:t>Detail Guidance Can be found in the EPRI 3002031210:</a:t>
            </a:r>
            <a:r>
              <a:rPr lang="en-US" sz="1800" b="1" i="1" dirty="0">
                <a:solidFill>
                  <a:schemeClr val="tx1"/>
                </a:solidFill>
                <a:latin typeface="+mn-lt"/>
              </a:rPr>
              <a:t> Digital Systems Configuration Management Guide (DCMG): R1</a:t>
            </a:r>
          </a:p>
          <a:p>
            <a:pPr algn="l">
              <a:spcBef>
                <a:spcPts val="0"/>
              </a:spcBef>
            </a:pPr>
            <a:endParaRPr lang="en-US" sz="1800" b="1" i="1" dirty="0">
              <a:solidFill>
                <a:schemeClr val="tx1"/>
              </a:solidFill>
              <a:latin typeface="+mn-lt"/>
            </a:endParaRPr>
          </a:p>
          <a:p>
            <a:pPr algn="l">
              <a:spcBef>
                <a:spcPts val="0"/>
              </a:spcBef>
            </a:pPr>
            <a:endParaRPr lang="en-US" sz="1800" b="1" i="1" dirty="0">
              <a:solidFill>
                <a:schemeClr val="tx1"/>
              </a:solidFill>
              <a:latin typeface="+mn-lt"/>
            </a:endParaRPr>
          </a:p>
          <a:p>
            <a:pPr algn="l">
              <a:spcBef>
                <a:spcPts val="0"/>
              </a:spcBef>
            </a:pPr>
            <a:endParaRPr lang="en-US" sz="1800" i="1" dirty="0">
              <a:solidFill>
                <a:schemeClr val="tx1"/>
              </a:solidFill>
              <a:latin typeface="+mn-lt"/>
            </a:endParaRPr>
          </a:p>
        </p:txBody>
      </p:sp>
    </p:spTree>
    <p:extLst>
      <p:ext uri="{BB962C8B-B14F-4D97-AF65-F5344CB8AC3E}">
        <p14:creationId xmlns:p14="http://schemas.microsoft.com/office/powerpoint/2010/main" val="390343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15D6-51C8-4C6A-EEC1-E8BB80C1340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D1F1C8C-4D0A-2107-61D8-9D7E8B11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191" y="2831316"/>
            <a:ext cx="6304711" cy="3079288"/>
          </a:xfrm>
          <a:prstGeom prst="rect">
            <a:avLst/>
          </a:prstGeom>
          <a:ln w="19050">
            <a:solidFill>
              <a:schemeClr val="accent1"/>
            </a:solidFill>
          </a:ln>
        </p:spPr>
      </p:pic>
      <p:sp>
        <p:nvSpPr>
          <p:cNvPr id="24" name="TextBox 23">
            <a:extLst>
              <a:ext uri="{FF2B5EF4-FFF2-40B4-BE49-F238E27FC236}">
                <a16:creationId xmlns:a16="http://schemas.microsoft.com/office/drawing/2014/main" id="{21520B3B-07C9-AF55-D4B2-060ECBE5DF9B}"/>
              </a:ext>
            </a:extLst>
          </p:cNvPr>
          <p:cNvSpPr txBox="1"/>
          <p:nvPr/>
        </p:nvSpPr>
        <p:spPr>
          <a:xfrm>
            <a:off x="250444" y="783875"/>
            <a:ext cx="10974148" cy="1361911"/>
          </a:xfrm>
          <a:prstGeom prst="rect">
            <a:avLst/>
          </a:prstGeom>
          <a:solidFill>
            <a:schemeClr val="tx1">
              <a:lumMod val="75000"/>
            </a:schemeClr>
          </a:solidFill>
          <a:ln w="12700">
            <a:noFill/>
          </a:ln>
        </p:spPr>
        <p:txBody>
          <a:bodyPr wrap="square" rtlCol="0">
            <a:spAutoFit/>
          </a:bodyPr>
          <a:lstStyle/>
          <a:p>
            <a:r>
              <a:rPr lang="en-US" sz="1500" b="1" dirty="0">
                <a:solidFill>
                  <a:schemeClr val="bg1"/>
                </a:solidFill>
              </a:rPr>
              <a:t>“</a:t>
            </a:r>
            <a:r>
              <a:rPr lang="en-US" sz="1500" dirty="0">
                <a:solidFill>
                  <a:schemeClr val="bg1"/>
                </a:solidFill>
              </a:rPr>
              <a:t>Activity groups” are clusters of related activities that promote engineering efficiency in digital projects by:</a:t>
            </a:r>
          </a:p>
          <a:p>
            <a:pPr marL="1258888" lvl="2" indent="-168275" algn="l">
              <a:buFont typeface="Arial" panose="020B0604020202020204" pitchFamily="34" charset="0"/>
              <a:buChar char="•"/>
            </a:pPr>
            <a:r>
              <a:rPr lang="en-US" sz="1500" dirty="0">
                <a:solidFill>
                  <a:schemeClr val="bg1"/>
                </a:solidFill>
              </a:rPr>
              <a:t>Focusing on key technical decisions</a:t>
            </a:r>
          </a:p>
          <a:p>
            <a:pPr marL="1258888" lvl="2" indent="-168275" algn="l">
              <a:buFont typeface="Arial" panose="020B0604020202020204" pitchFamily="34" charset="0"/>
              <a:buChar char="•"/>
            </a:pPr>
            <a:r>
              <a:rPr lang="en-US" sz="1500" dirty="0">
                <a:solidFill>
                  <a:schemeClr val="bg1"/>
                </a:solidFill>
              </a:rPr>
              <a:t>Promoting distillation of technical information into key information items</a:t>
            </a:r>
          </a:p>
          <a:p>
            <a:pPr marL="1258888" lvl="2" indent="-168275" algn="l">
              <a:buFont typeface="Arial" panose="020B0604020202020204" pitchFamily="34" charset="0"/>
              <a:buChar char="•"/>
            </a:pPr>
            <a:r>
              <a:rPr lang="en-US" sz="1500" dirty="0">
                <a:solidFill>
                  <a:schemeClr val="bg1"/>
                </a:solidFill>
              </a:rPr>
              <a:t>Helping you make decisions that are informed by various topics, instead of thinking about each topic in isolation</a:t>
            </a:r>
          </a:p>
        </p:txBody>
      </p:sp>
      <p:sp>
        <p:nvSpPr>
          <p:cNvPr id="27" name="TextBox 26">
            <a:extLst>
              <a:ext uri="{FF2B5EF4-FFF2-40B4-BE49-F238E27FC236}">
                <a16:creationId xmlns:a16="http://schemas.microsoft.com/office/drawing/2014/main" id="{6E4D89E0-59EF-7B28-EF12-96AD85544D44}"/>
              </a:ext>
            </a:extLst>
          </p:cNvPr>
          <p:cNvSpPr txBox="1"/>
          <p:nvPr/>
        </p:nvSpPr>
        <p:spPr>
          <a:xfrm>
            <a:off x="9594634" y="5178708"/>
            <a:ext cx="1945355" cy="954107"/>
          </a:xfrm>
          <a:prstGeom prst="rect">
            <a:avLst/>
          </a:prstGeom>
          <a:noFill/>
          <a:ln w="12700">
            <a:solidFill>
              <a:schemeClr val="accent1"/>
            </a:solidFill>
          </a:ln>
        </p:spPr>
        <p:txBody>
          <a:bodyPr wrap="square" rtlCol="0">
            <a:spAutoFit/>
          </a:bodyPr>
          <a:lstStyle/>
          <a:p>
            <a:pPr algn="ctr"/>
            <a:r>
              <a:rPr lang="en-US" sz="1400" dirty="0">
                <a:solidFill>
                  <a:schemeClr val="accent1"/>
                </a:solidFill>
              </a:rPr>
              <a:t>This activity group covers route one (risk informed analysis) of the two routes</a:t>
            </a:r>
          </a:p>
        </p:txBody>
      </p:sp>
      <p:cxnSp>
        <p:nvCxnSpPr>
          <p:cNvPr id="29" name="Straight Arrow Connector 28">
            <a:extLst>
              <a:ext uri="{FF2B5EF4-FFF2-40B4-BE49-F238E27FC236}">
                <a16:creationId xmlns:a16="http://schemas.microsoft.com/office/drawing/2014/main" id="{E87CE08C-092D-9908-620A-34658469AFFA}"/>
              </a:ext>
            </a:extLst>
          </p:cNvPr>
          <p:cNvCxnSpPr>
            <a:cxnSpLocks/>
          </p:cNvCxnSpPr>
          <p:nvPr/>
        </p:nvCxnSpPr>
        <p:spPr>
          <a:xfrm flipH="1" flipV="1">
            <a:off x="9089756" y="5501544"/>
            <a:ext cx="504878" cy="1568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9FFE6BC-022E-9851-AB5A-2896AABF4D9A}"/>
              </a:ext>
            </a:extLst>
          </p:cNvPr>
          <p:cNvSpPr txBox="1"/>
          <p:nvPr/>
        </p:nvSpPr>
        <p:spPr>
          <a:xfrm>
            <a:off x="9594633" y="2340435"/>
            <a:ext cx="1945355" cy="523220"/>
          </a:xfrm>
          <a:prstGeom prst="rect">
            <a:avLst/>
          </a:prstGeom>
          <a:noFill/>
          <a:ln w="12700">
            <a:solidFill>
              <a:schemeClr val="accent1"/>
            </a:solidFill>
          </a:ln>
        </p:spPr>
        <p:txBody>
          <a:bodyPr wrap="square" rtlCol="0">
            <a:spAutoFit/>
          </a:bodyPr>
          <a:lstStyle/>
          <a:p>
            <a:pPr algn="ctr"/>
            <a:r>
              <a:rPr lang="en-US" sz="1400" dirty="0">
                <a:solidFill>
                  <a:schemeClr val="accent1"/>
                </a:solidFill>
              </a:rPr>
              <a:t>The “T”s indicate “topical screens”</a:t>
            </a:r>
          </a:p>
        </p:txBody>
      </p:sp>
      <p:cxnSp>
        <p:nvCxnSpPr>
          <p:cNvPr id="40" name="Straight Arrow Connector 39">
            <a:extLst>
              <a:ext uri="{FF2B5EF4-FFF2-40B4-BE49-F238E27FC236}">
                <a16:creationId xmlns:a16="http://schemas.microsoft.com/office/drawing/2014/main" id="{0D5916CA-8C37-908A-728F-AD8588CF93D8}"/>
              </a:ext>
            </a:extLst>
          </p:cNvPr>
          <p:cNvCxnSpPr>
            <a:cxnSpLocks/>
            <a:stCxn id="44" idx="1"/>
          </p:cNvCxnSpPr>
          <p:nvPr/>
        </p:nvCxnSpPr>
        <p:spPr>
          <a:xfrm flipH="1">
            <a:off x="7415939" y="4094364"/>
            <a:ext cx="2178694" cy="431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8350A1E-B5F7-CF15-2A46-32BE6CC59BAE}"/>
              </a:ext>
            </a:extLst>
          </p:cNvPr>
          <p:cNvSpPr txBox="1"/>
          <p:nvPr/>
        </p:nvSpPr>
        <p:spPr>
          <a:xfrm>
            <a:off x="9594633" y="3725032"/>
            <a:ext cx="1945355" cy="738664"/>
          </a:xfrm>
          <a:prstGeom prst="rect">
            <a:avLst/>
          </a:prstGeom>
          <a:noFill/>
          <a:ln w="12700">
            <a:solidFill>
              <a:schemeClr val="accent1"/>
            </a:solidFill>
          </a:ln>
        </p:spPr>
        <p:txBody>
          <a:bodyPr wrap="square" rtlCol="0">
            <a:spAutoFit/>
          </a:bodyPr>
          <a:lstStyle/>
          <a:p>
            <a:pPr algn="ctr"/>
            <a:r>
              <a:rPr lang="en-US" sz="1400" dirty="0">
                <a:solidFill>
                  <a:schemeClr val="accent1"/>
                </a:solidFill>
              </a:rPr>
              <a:t>The blue outer circles indicate “conditional screens”</a:t>
            </a:r>
          </a:p>
        </p:txBody>
      </p:sp>
      <p:cxnSp>
        <p:nvCxnSpPr>
          <p:cNvPr id="45" name="Straight Arrow Connector 44">
            <a:extLst>
              <a:ext uri="{FF2B5EF4-FFF2-40B4-BE49-F238E27FC236}">
                <a16:creationId xmlns:a16="http://schemas.microsoft.com/office/drawing/2014/main" id="{07B77F3B-D7B9-2F38-78D5-6EDFDB9E37EB}"/>
              </a:ext>
            </a:extLst>
          </p:cNvPr>
          <p:cNvCxnSpPr>
            <a:cxnSpLocks/>
            <a:stCxn id="39" idx="1"/>
          </p:cNvCxnSpPr>
          <p:nvPr/>
        </p:nvCxnSpPr>
        <p:spPr>
          <a:xfrm flipH="1">
            <a:off x="8996766" y="2602045"/>
            <a:ext cx="597867" cy="5232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3581E95-3437-831E-FF65-F3207A1A965B}"/>
              </a:ext>
            </a:extLst>
          </p:cNvPr>
          <p:cNvSpPr txBox="1"/>
          <p:nvPr/>
        </p:nvSpPr>
        <p:spPr>
          <a:xfrm>
            <a:off x="356461" y="3445867"/>
            <a:ext cx="2045928" cy="1169551"/>
          </a:xfrm>
          <a:prstGeom prst="rect">
            <a:avLst/>
          </a:prstGeom>
          <a:noFill/>
          <a:ln w="12700">
            <a:solidFill>
              <a:schemeClr val="accent1"/>
            </a:solidFill>
          </a:ln>
        </p:spPr>
        <p:txBody>
          <a:bodyPr wrap="square" rtlCol="0">
            <a:spAutoFit/>
          </a:bodyPr>
          <a:lstStyle/>
          <a:p>
            <a:pPr algn="ctr"/>
            <a:r>
              <a:rPr lang="en-US" sz="1400" dirty="0">
                <a:solidFill>
                  <a:schemeClr val="accent1"/>
                </a:solidFill>
              </a:rPr>
              <a:t>The letters “A-F” refer to connections to other activities, which in turn are labeled with these letters</a:t>
            </a:r>
          </a:p>
        </p:txBody>
      </p:sp>
      <p:cxnSp>
        <p:nvCxnSpPr>
          <p:cNvPr id="53" name="Straight Arrow Connector 52">
            <a:extLst>
              <a:ext uri="{FF2B5EF4-FFF2-40B4-BE49-F238E27FC236}">
                <a16:creationId xmlns:a16="http://schemas.microsoft.com/office/drawing/2014/main" id="{9324F285-2EAC-6121-DB03-EE45137D3C70}"/>
              </a:ext>
            </a:extLst>
          </p:cNvPr>
          <p:cNvCxnSpPr>
            <a:cxnSpLocks/>
            <a:stCxn id="50" idx="3"/>
          </p:cNvCxnSpPr>
          <p:nvPr/>
        </p:nvCxnSpPr>
        <p:spPr>
          <a:xfrm flipV="1">
            <a:off x="2402389" y="3922921"/>
            <a:ext cx="584027" cy="1077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448ECC3-BF31-DD77-C6FD-D62D1DC6548C}"/>
              </a:ext>
            </a:extLst>
          </p:cNvPr>
          <p:cNvSpPr txBox="1"/>
          <p:nvPr/>
        </p:nvSpPr>
        <p:spPr>
          <a:xfrm>
            <a:off x="356461" y="5229969"/>
            <a:ext cx="2045928" cy="954107"/>
          </a:xfrm>
          <a:prstGeom prst="rect">
            <a:avLst/>
          </a:prstGeom>
          <a:noFill/>
          <a:ln w="12700">
            <a:solidFill>
              <a:schemeClr val="accent1"/>
            </a:solidFill>
          </a:ln>
        </p:spPr>
        <p:txBody>
          <a:bodyPr wrap="square" rtlCol="0">
            <a:spAutoFit/>
          </a:bodyPr>
          <a:lstStyle/>
          <a:p>
            <a:pPr algn="ctr"/>
            <a:r>
              <a:rPr lang="en-US" sz="1400" dirty="0">
                <a:solidFill>
                  <a:schemeClr val="accent1"/>
                </a:solidFill>
              </a:rPr>
              <a:t>These are the nine “topics,” which are color-coded in the activity bubbles</a:t>
            </a:r>
          </a:p>
        </p:txBody>
      </p:sp>
      <p:cxnSp>
        <p:nvCxnSpPr>
          <p:cNvPr id="64" name="Straight Arrow Connector 63">
            <a:extLst>
              <a:ext uri="{FF2B5EF4-FFF2-40B4-BE49-F238E27FC236}">
                <a16:creationId xmlns:a16="http://schemas.microsoft.com/office/drawing/2014/main" id="{AA54FBE2-DE7A-C920-9DF2-B60664EFA417}"/>
              </a:ext>
            </a:extLst>
          </p:cNvPr>
          <p:cNvCxnSpPr>
            <a:cxnSpLocks/>
            <a:stCxn id="63" idx="3"/>
          </p:cNvCxnSpPr>
          <p:nvPr/>
        </p:nvCxnSpPr>
        <p:spPr>
          <a:xfrm>
            <a:off x="2402389" y="5707023"/>
            <a:ext cx="511292" cy="58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5ED178-C3AD-71DD-1DA0-138127C06752}"/>
              </a:ext>
            </a:extLst>
          </p:cNvPr>
          <p:cNvSpPr txBox="1"/>
          <p:nvPr/>
        </p:nvSpPr>
        <p:spPr>
          <a:xfrm>
            <a:off x="356461" y="30895"/>
            <a:ext cx="3922677" cy="584775"/>
          </a:xfrm>
          <a:prstGeom prst="rect">
            <a:avLst/>
          </a:prstGeom>
          <a:noFill/>
        </p:spPr>
        <p:txBody>
          <a:bodyPr wrap="none" rtlCol="0">
            <a:spAutoFit/>
          </a:bodyPr>
          <a:lstStyle/>
          <a:p>
            <a:r>
              <a:rPr lang="en-US" sz="3200" dirty="0">
                <a:solidFill>
                  <a:schemeClr val="accent1"/>
                </a:solidFill>
              </a:rPr>
              <a:t>DEG Activity Groups</a:t>
            </a:r>
          </a:p>
        </p:txBody>
      </p:sp>
      <p:sp>
        <p:nvSpPr>
          <p:cNvPr id="16" name="TextBox 15">
            <a:extLst>
              <a:ext uri="{FF2B5EF4-FFF2-40B4-BE49-F238E27FC236}">
                <a16:creationId xmlns:a16="http://schemas.microsoft.com/office/drawing/2014/main" id="{60F85BB7-AE86-660C-2855-93A8143FBD2F}"/>
              </a:ext>
            </a:extLst>
          </p:cNvPr>
          <p:cNvSpPr txBox="1"/>
          <p:nvPr/>
        </p:nvSpPr>
        <p:spPr>
          <a:xfrm>
            <a:off x="2597367" y="2301328"/>
            <a:ext cx="2598975" cy="307777"/>
          </a:xfrm>
          <a:prstGeom prst="rect">
            <a:avLst/>
          </a:prstGeom>
          <a:noFill/>
          <a:ln w="12700">
            <a:solidFill>
              <a:schemeClr val="accent1"/>
            </a:solidFill>
          </a:ln>
        </p:spPr>
        <p:txBody>
          <a:bodyPr wrap="square" rtlCol="0">
            <a:spAutoFit/>
          </a:bodyPr>
          <a:lstStyle/>
          <a:p>
            <a:pPr algn="ctr"/>
            <a:r>
              <a:rPr lang="en-US" sz="1400" dirty="0">
                <a:solidFill>
                  <a:schemeClr val="accent1"/>
                </a:solidFill>
              </a:rPr>
              <a:t>This is an example “activity”</a:t>
            </a:r>
          </a:p>
        </p:txBody>
      </p:sp>
      <p:cxnSp>
        <p:nvCxnSpPr>
          <p:cNvPr id="20" name="Straight Arrow Connector 19">
            <a:extLst>
              <a:ext uri="{FF2B5EF4-FFF2-40B4-BE49-F238E27FC236}">
                <a16:creationId xmlns:a16="http://schemas.microsoft.com/office/drawing/2014/main" id="{3A55961F-AEA1-6720-083F-3E92DCDADA91}"/>
              </a:ext>
            </a:extLst>
          </p:cNvPr>
          <p:cNvCxnSpPr>
            <a:cxnSpLocks/>
          </p:cNvCxnSpPr>
          <p:nvPr/>
        </p:nvCxnSpPr>
        <p:spPr>
          <a:xfrm>
            <a:off x="5196342" y="2609105"/>
            <a:ext cx="652952" cy="406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6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animBg="1"/>
      <p:bldP spid="44" grpId="0" animBg="1"/>
      <p:bldP spid="50" grpId="0" animBg="1"/>
      <p:bldP spid="6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A509FEF-CEA4-A23C-9E39-B067B4FE8C60}"/>
              </a:ext>
            </a:extLst>
          </p:cNvPr>
          <p:cNvGrpSpPr/>
          <p:nvPr/>
        </p:nvGrpSpPr>
        <p:grpSpPr>
          <a:xfrm>
            <a:off x="5792726" y="2020942"/>
            <a:ext cx="2159970" cy="1346200"/>
            <a:chOff x="5836748" y="1452578"/>
            <a:chExt cx="2159970" cy="1346200"/>
          </a:xfrm>
        </p:grpSpPr>
        <p:sp>
          <p:nvSpPr>
            <p:cNvPr id="5" name="Oval 4">
              <a:extLst>
                <a:ext uri="{FF2B5EF4-FFF2-40B4-BE49-F238E27FC236}">
                  <a16:creationId xmlns:a16="http://schemas.microsoft.com/office/drawing/2014/main" id="{33322D09-4B42-B033-B349-ECD3F951BD82}"/>
                </a:ext>
              </a:extLst>
            </p:cNvPr>
            <p:cNvSpPr>
              <a:spLocks noChangeAspect="1"/>
            </p:cNvSpPr>
            <p:nvPr/>
          </p:nvSpPr>
          <p:spPr bwMode="auto">
            <a:xfrm>
              <a:off x="5836748" y="1452578"/>
              <a:ext cx="2159970" cy="13462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2000" b="1" dirty="0">
                  <a:solidFill>
                    <a:schemeClr val="tx1"/>
                  </a:solidFill>
                  <a:latin typeface="+mn-lt"/>
                </a:rPr>
                <a:t>Level of Interest</a:t>
              </a:r>
              <a:endParaRPr kumimoji="0" lang="en-US" sz="2000" b="1" i="0" u="none" strike="noStrike" cap="none" normalizeH="0" baseline="0" dirty="0">
                <a:solidFill>
                  <a:schemeClr val="tx1"/>
                </a:solidFill>
                <a:effectLst/>
                <a:latin typeface="+mn-lt"/>
              </a:endParaRPr>
            </a:p>
          </p:txBody>
        </p:sp>
        <p:sp>
          <p:nvSpPr>
            <p:cNvPr id="7" name="TextBox 6">
              <a:extLst>
                <a:ext uri="{FF2B5EF4-FFF2-40B4-BE49-F238E27FC236}">
                  <a16:creationId xmlns:a16="http://schemas.microsoft.com/office/drawing/2014/main" id="{2160B652-523C-71FA-4497-1D71031FCAB5}"/>
                </a:ext>
              </a:extLst>
            </p:cNvPr>
            <p:cNvSpPr txBox="1"/>
            <p:nvPr/>
          </p:nvSpPr>
          <p:spPr>
            <a:xfrm>
              <a:off x="6686271" y="2461424"/>
              <a:ext cx="503664" cy="276999"/>
            </a:xfrm>
            <a:prstGeom prst="rect">
              <a:avLst/>
            </a:prstGeom>
            <a:noFill/>
          </p:spPr>
          <p:txBody>
            <a:bodyPr wrap="none" rtlCol="0">
              <a:spAutoFit/>
            </a:bodyPr>
            <a:lstStyle/>
            <a:p>
              <a:pPr algn="l">
                <a:spcBef>
                  <a:spcPts val="0"/>
                </a:spcBef>
              </a:pPr>
              <a:r>
                <a:rPr lang="en-US" sz="1200" b="1" dirty="0">
                  <a:solidFill>
                    <a:schemeClr val="tx1"/>
                  </a:solidFill>
                  <a:latin typeface="+mn-lt"/>
                </a:rPr>
                <a:t>1.4.1</a:t>
              </a:r>
            </a:p>
          </p:txBody>
        </p:sp>
      </p:grpSp>
      <p:sp>
        <p:nvSpPr>
          <p:cNvPr id="10" name="TextBox 9">
            <a:extLst>
              <a:ext uri="{FF2B5EF4-FFF2-40B4-BE49-F238E27FC236}">
                <a16:creationId xmlns:a16="http://schemas.microsoft.com/office/drawing/2014/main" id="{FDF6A50E-5E0C-F623-9BD4-751EA9E48326}"/>
              </a:ext>
            </a:extLst>
          </p:cNvPr>
          <p:cNvSpPr txBox="1"/>
          <p:nvPr/>
        </p:nvSpPr>
        <p:spPr>
          <a:xfrm>
            <a:off x="301379" y="6263234"/>
            <a:ext cx="1417832" cy="25391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Systems Engineering</a:t>
            </a:r>
          </a:p>
        </p:txBody>
      </p:sp>
      <p:sp>
        <p:nvSpPr>
          <p:cNvPr id="11" name="TextBox 10">
            <a:extLst>
              <a:ext uri="{FF2B5EF4-FFF2-40B4-BE49-F238E27FC236}">
                <a16:creationId xmlns:a16="http://schemas.microsoft.com/office/drawing/2014/main" id="{9C87FC1D-1A36-DFC8-DDD5-C553BFD785DA}"/>
              </a:ext>
            </a:extLst>
          </p:cNvPr>
          <p:cNvSpPr txBox="1"/>
          <p:nvPr/>
        </p:nvSpPr>
        <p:spPr>
          <a:xfrm>
            <a:off x="1719212" y="6263234"/>
            <a:ext cx="1315090" cy="253917"/>
          </a:xfrm>
          <a:prstGeom prst="rect">
            <a:avLst/>
          </a:prstGeom>
          <a:solidFill>
            <a:schemeClr val="tx2">
              <a:lumMod val="60000"/>
              <a:lumOff val="4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solidFill>
                  <a:schemeClr val="bg1"/>
                </a:solidFill>
              </a:rPr>
              <a:t>Procurement</a:t>
            </a:r>
          </a:p>
        </p:txBody>
      </p:sp>
      <p:sp>
        <p:nvSpPr>
          <p:cNvPr id="12" name="TextBox 11">
            <a:extLst>
              <a:ext uri="{FF2B5EF4-FFF2-40B4-BE49-F238E27FC236}">
                <a16:creationId xmlns:a16="http://schemas.microsoft.com/office/drawing/2014/main" id="{2440931F-728D-9FEE-57B7-EC6605DE33F4}"/>
              </a:ext>
            </a:extLst>
          </p:cNvPr>
          <p:cNvSpPr txBox="1"/>
          <p:nvPr/>
        </p:nvSpPr>
        <p:spPr>
          <a:xfrm>
            <a:off x="3034302" y="6263234"/>
            <a:ext cx="1137006" cy="253917"/>
          </a:xfrm>
          <a:prstGeom prst="rect">
            <a:avLst/>
          </a:prstGeom>
          <a:solidFill>
            <a:schemeClr val="accent3">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HFE</a:t>
            </a:r>
          </a:p>
        </p:txBody>
      </p:sp>
      <p:sp>
        <p:nvSpPr>
          <p:cNvPr id="13" name="TextBox 12">
            <a:extLst>
              <a:ext uri="{FF2B5EF4-FFF2-40B4-BE49-F238E27FC236}">
                <a16:creationId xmlns:a16="http://schemas.microsoft.com/office/drawing/2014/main" id="{A3125F3B-8924-3DD3-EF70-DD1C97D6C721}"/>
              </a:ext>
            </a:extLst>
          </p:cNvPr>
          <p:cNvSpPr txBox="1"/>
          <p:nvPr/>
        </p:nvSpPr>
        <p:spPr>
          <a:xfrm>
            <a:off x="4171309" y="6263234"/>
            <a:ext cx="1332215" cy="253917"/>
          </a:xfrm>
          <a:prstGeom prst="rect">
            <a:avLst/>
          </a:prstGeom>
          <a:solidFill>
            <a:srgbClr val="FFFDB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Data Comms</a:t>
            </a:r>
          </a:p>
        </p:txBody>
      </p:sp>
      <p:sp>
        <p:nvSpPr>
          <p:cNvPr id="14" name="TextBox 13">
            <a:extLst>
              <a:ext uri="{FF2B5EF4-FFF2-40B4-BE49-F238E27FC236}">
                <a16:creationId xmlns:a16="http://schemas.microsoft.com/office/drawing/2014/main" id="{56DCFD3B-A615-1084-1191-3D5058A3BE14}"/>
              </a:ext>
            </a:extLst>
          </p:cNvPr>
          <p:cNvSpPr txBox="1"/>
          <p:nvPr/>
        </p:nvSpPr>
        <p:spPr>
          <a:xfrm>
            <a:off x="5503525" y="6263234"/>
            <a:ext cx="1246596" cy="253917"/>
          </a:xfrm>
          <a:prstGeom prst="rect">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     Cyber Security</a:t>
            </a:r>
          </a:p>
        </p:txBody>
      </p:sp>
      <p:sp>
        <p:nvSpPr>
          <p:cNvPr id="15" name="TextBox 14">
            <a:extLst>
              <a:ext uri="{FF2B5EF4-FFF2-40B4-BE49-F238E27FC236}">
                <a16:creationId xmlns:a16="http://schemas.microsoft.com/office/drawing/2014/main" id="{3F97DE03-07E9-C667-DEA0-F13D068EA924}"/>
              </a:ext>
            </a:extLst>
          </p:cNvPr>
          <p:cNvSpPr txBox="1"/>
          <p:nvPr/>
        </p:nvSpPr>
        <p:spPr>
          <a:xfrm>
            <a:off x="6750121" y="6263234"/>
            <a:ext cx="1471805" cy="253917"/>
          </a:xfrm>
          <a:prstGeom prst="rect">
            <a:avLst/>
          </a:prstGeom>
          <a:solidFill>
            <a:schemeClr val="accent6">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solidFill>
                  <a:schemeClr val="bg1"/>
                </a:solidFill>
              </a:rPr>
              <a:t>   Plant Integration</a:t>
            </a:r>
          </a:p>
        </p:txBody>
      </p:sp>
      <p:sp>
        <p:nvSpPr>
          <p:cNvPr id="16" name="TextBox 15">
            <a:extLst>
              <a:ext uri="{FF2B5EF4-FFF2-40B4-BE49-F238E27FC236}">
                <a16:creationId xmlns:a16="http://schemas.microsoft.com/office/drawing/2014/main" id="{1B273943-BECA-ECB9-900A-320AE81FA611}"/>
              </a:ext>
            </a:extLst>
          </p:cNvPr>
          <p:cNvSpPr txBox="1"/>
          <p:nvPr/>
        </p:nvSpPr>
        <p:spPr>
          <a:xfrm>
            <a:off x="9133726" y="6263234"/>
            <a:ext cx="1137005" cy="253917"/>
          </a:xfrm>
          <a:prstGeom prst="rect">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Config. Mgmt.</a:t>
            </a:r>
          </a:p>
        </p:txBody>
      </p:sp>
      <p:sp>
        <p:nvSpPr>
          <p:cNvPr id="17" name="TextBox 16">
            <a:extLst>
              <a:ext uri="{FF2B5EF4-FFF2-40B4-BE49-F238E27FC236}">
                <a16:creationId xmlns:a16="http://schemas.microsoft.com/office/drawing/2014/main" id="{751CC6C0-1AC2-5231-8BAC-1F6AB881F213}"/>
              </a:ext>
            </a:extLst>
          </p:cNvPr>
          <p:cNvSpPr txBox="1"/>
          <p:nvPr/>
        </p:nvSpPr>
        <p:spPr>
          <a:xfrm>
            <a:off x="8225017" y="6263234"/>
            <a:ext cx="905618" cy="253917"/>
          </a:xfrm>
          <a:prstGeom prst="rect">
            <a:avLst/>
          </a:prstGeom>
          <a:solidFill>
            <a:schemeClr val="bg2">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solidFill>
                  <a:schemeClr val="bg1"/>
                </a:solidFill>
              </a:rPr>
              <a:t>Testing</a:t>
            </a:r>
          </a:p>
        </p:txBody>
      </p:sp>
      <p:sp>
        <p:nvSpPr>
          <p:cNvPr id="18" name="TextBox 17">
            <a:extLst>
              <a:ext uri="{FF2B5EF4-FFF2-40B4-BE49-F238E27FC236}">
                <a16:creationId xmlns:a16="http://schemas.microsoft.com/office/drawing/2014/main" id="{96501131-1999-F54C-D7D7-E081D9D32EC3}"/>
              </a:ext>
            </a:extLst>
          </p:cNvPr>
          <p:cNvSpPr txBox="1"/>
          <p:nvPr/>
        </p:nvSpPr>
        <p:spPr>
          <a:xfrm>
            <a:off x="10270732" y="6263234"/>
            <a:ext cx="1619889" cy="253917"/>
          </a:xfrm>
          <a:prstGeom prst="rect">
            <a:avLst/>
          </a:prstGeom>
          <a:solidFill>
            <a:srgbClr val="E7F6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800" b="1">
                <a:solidFill>
                  <a:schemeClr val="tx1"/>
                </a:solidFill>
                <a:latin typeface="+mn-lt"/>
              </a:defRPr>
            </a:lvl1pPr>
          </a:lstStyle>
          <a:p>
            <a:r>
              <a:rPr lang="en-US" sz="1100" dirty="0"/>
              <a:t>    Lifecycle Mgmt.</a:t>
            </a:r>
          </a:p>
        </p:txBody>
      </p:sp>
      <p:grpSp>
        <p:nvGrpSpPr>
          <p:cNvPr id="117" name="Group 116">
            <a:extLst>
              <a:ext uri="{FF2B5EF4-FFF2-40B4-BE49-F238E27FC236}">
                <a16:creationId xmlns:a16="http://schemas.microsoft.com/office/drawing/2014/main" id="{75CBEBBF-E549-E4AB-5C3F-5574D9314347}"/>
              </a:ext>
            </a:extLst>
          </p:cNvPr>
          <p:cNvGrpSpPr/>
          <p:nvPr/>
        </p:nvGrpSpPr>
        <p:grpSpPr>
          <a:xfrm>
            <a:off x="6956841" y="-44452"/>
            <a:ext cx="1711948" cy="3230636"/>
            <a:chOff x="3697034" y="298259"/>
            <a:chExt cx="1711948" cy="3230636"/>
          </a:xfrm>
        </p:grpSpPr>
        <p:grpSp>
          <p:nvGrpSpPr>
            <p:cNvPr id="34" name="Group 33">
              <a:extLst>
                <a:ext uri="{FF2B5EF4-FFF2-40B4-BE49-F238E27FC236}">
                  <a16:creationId xmlns:a16="http://schemas.microsoft.com/office/drawing/2014/main" id="{66C585C1-E5A0-0595-A0B8-DC99986810E3}"/>
                </a:ext>
              </a:extLst>
            </p:cNvPr>
            <p:cNvGrpSpPr/>
            <p:nvPr/>
          </p:nvGrpSpPr>
          <p:grpSpPr>
            <a:xfrm>
              <a:off x="3697034" y="852500"/>
              <a:ext cx="1711948" cy="912231"/>
              <a:chOff x="3650080" y="1607534"/>
              <a:chExt cx="1503985" cy="1072021"/>
            </a:xfrm>
          </p:grpSpPr>
          <p:sp>
            <p:nvSpPr>
              <p:cNvPr id="25" name="Oval 24">
                <a:extLst>
                  <a:ext uri="{FF2B5EF4-FFF2-40B4-BE49-F238E27FC236}">
                    <a16:creationId xmlns:a16="http://schemas.microsoft.com/office/drawing/2014/main" id="{2686EF19-5431-A7E5-E925-10840178E9A0}"/>
                  </a:ext>
                </a:extLst>
              </p:cNvPr>
              <p:cNvSpPr>
                <a:spLocks noChangeAspect="1"/>
              </p:cNvSpPr>
              <p:nvPr/>
            </p:nvSpPr>
            <p:spPr bwMode="auto">
              <a:xfrm>
                <a:off x="3650080" y="1607534"/>
                <a:ext cx="1503985" cy="1072021"/>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a:solidFill>
                      <a:schemeClr val="tx1"/>
                    </a:solidFill>
                    <a:effectLst/>
                    <a:latin typeface="+mn-lt"/>
                  </a:rPr>
                  <a:t>Affected</a:t>
                </a:r>
                <a:endParaRPr lang="en-US" sz="1400" b="1" dirty="0">
                  <a:solidFill>
                    <a:schemeClr val="tx1"/>
                  </a:solidFill>
                  <a:latin typeface="+mn-lt"/>
                </a:endParaRPr>
              </a:p>
              <a:p>
                <a:pPr marR="0"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a:solidFill>
                      <a:schemeClr val="tx1"/>
                    </a:solidFill>
                    <a:effectLst/>
                    <a:latin typeface="+mn-lt"/>
                  </a:rPr>
                  <a:t>Info Items</a:t>
                </a:r>
              </a:p>
            </p:txBody>
          </p:sp>
          <p:sp>
            <p:nvSpPr>
              <p:cNvPr id="26" name="TextBox 25">
                <a:extLst>
                  <a:ext uri="{FF2B5EF4-FFF2-40B4-BE49-F238E27FC236}">
                    <a16:creationId xmlns:a16="http://schemas.microsoft.com/office/drawing/2014/main" id="{A06F96C7-496F-0ED7-EF0D-23152CC47915}"/>
                  </a:ext>
                </a:extLst>
              </p:cNvPr>
              <p:cNvSpPr txBox="1"/>
              <p:nvPr/>
            </p:nvSpPr>
            <p:spPr>
              <a:xfrm>
                <a:off x="4140493" y="2343196"/>
                <a:ext cx="466421" cy="298393"/>
              </a:xfrm>
              <a:prstGeom prst="rect">
                <a:avLst/>
              </a:prstGeom>
              <a:noFill/>
            </p:spPr>
            <p:txBody>
              <a:bodyPr wrap="none" rtlCol="0">
                <a:spAutoFit/>
              </a:bodyPr>
              <a:lstStyle/>
              <a:p>
                <a:pPr>
                  <a:spcBef>
                    <a:spcPts val="0"/>
                  </a:spcBef>
                </a:pPr>
                <a:r>
                  <a:rPr lang="en-US" sz="1050" b="1" dirty="0">
                    <a:solidFill>
                      <a:schemeClr val="tx1"/>
                    </a:solidFill>
                    <a:latin typeface="+mn-lt"/>
                  </a:rPr>
                  <a:t>1.11.2</a:t>
                </a:r>
              </a:p>
            </p:txBody>
          </p:sp>
        </p:grpSp>
        <p:sp>
          <p:nvSpPr>
            <p:cNvPr id="22" name="Arc 21">
              <a:extLst>
                <a:ext uri="{FF2B5EF4-FFF2-40B4-BE49-F238E27FC236}">
                  <a16:creationId xmlns:a16="http://schemas.microsoft.com/office/drawing/2014/main" id="{AD9F9AB0-192D-A017-2A3C-3DA529104438}"/>
                </a:ext>
              </a:extLst>
            </p:cNvPr>
            <p:cNvSpPr/>
            <p:nvPr/>
          </p:nvSpPr>
          <p:spPr bwMode="auto">
            <a:xfrm rot="17235877" flipH="1">
              <a:off x="2979205" y="1674513"/>
              <a:ext cx="3230636" cy="478127"/>
            </a:xfrm>
            <a:prstGeom prst="arc">
              <a:avLst>
                <a:gd name="adj1" fmla="val 16686647"/>
                <a:gd name="adj2" fmla="val 20084804"/>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sp>
        <p:nvSpPr>
          <p:cNvPr id="49" name="Title 48">
            <a:extLst>
              <a:ext uri="{FF2B5EF4-FFF2-40B4-BE49-F238E27FC236}">
                <a16:creationId xmlns:a16="http://schemas.microsoft.com/office/drawing/2014/main" id="{67C78868-12A3-0E2C-30D2-8F844B30682F}"/>
              </a:ext>
            </a:extLst>
          </p:cNvPr>
          <p:cNvSpPr>
            <a:spLocks noGrp="1"/>
          </p:cNvSpPr>
          <p:nvPr>
            <p:ph type="title"/>
          </p:nvPr>
        </p:nvSpPr>
        <p:spPr/>
        <p:txBody>
          <a:bodyPr>
            <a:normAutofit/>
          </a:bodyPr>
          <a:lstStyle/>
          <a:p>
            <a:r>
              <a:rPr lang="en-US" dirty="0"/>
              <a:t>Initial Scoping</a:t>
            </a:r>
          </a:p>
        </p:txBody>
      </p:sp>
      <p:grpSp>
        <p:nvGrpSpPr>
          <p:cNvPr id="121" name="Group 120">
            <a:extLst>
              <a:ext uri="{FF2B5EF4-FFF2-40B4-BE49-F238E27FC236}">
                <a16:creationId xmlns:a16="http://schemas.microsoft.com/office/drawing/2014/main" id="{C50A7D3F-4A1F-4B97-9A22-4C2297846EEE}"/>
              </a:ext>
            </a:extLst>
          </p:cNvPr>
          <p:cNvGrpSpPr/>
          <p:nvPr/>
        </p:nvGrpSpPr>
        <p:grpSpPr>
          <a:xfrm>
            <a:off x="6998365" y="2283179"/>
            <a:ext cx="3528832" cy="995312"/>
            <a:chOff x="3661086" y="4203271"/>
            <a:chExt cx="3528832" cy="995312"/>
          </a:xfrm>
        </p:grpSpPr>
        <p:grpSp>
          <p:nvGrpSpPr>
            <p:cNvPr id="56" name="Group 55">
              <a:extLst>
                <a:ext uri="{FF2B5EF4-FFF2-40B4-BE49-F238E27FC236}">
                  <a16:creationId xmlns:a16="http://schemas.microsoft.com/office/drawing/2014/main" id="{5B64B111-9C49-C869-FC03-0B31081E11BF}"/>
                </a:ext>
              </a:extLst>
            </p:cNvPr>
            <p:cNvGrpSpPr/>
            <p:nvPr/>
          </p:nvGrpSpPr>
          <p:grpSpPr>
            <a:xfrm>
              <a:off x="5595789" y="4203271"/>
              <a:ext cx="1594129" cy="912232"/>
              <a:chOff x="3581747" y="1846810"/>
              <a:chExt cx="1503985" cy="1072023"/>
            </a:xfrm>
          </p:grpSpPr>
          <p:sp>
            <p:nvSpPr>
              <p:cNvPr id="57" name="Oval 56">
                <a:extLst>
                  <a:ext uri="{FF2B5EF4-FFF2-40B4-BE49-F238E27FC236}">
                    <a16:creationId xmlns:a16="http://schemas.microsoft.com/office/drawing/2014/main" id="{FF7A24CF-0276-EBA8-2D40-8DBC38D02AF2}"/>
                  </a:ext>
                </a:extLst>
              </p:cNvPr>
              <p:cNvSpPr>
                <a:spLocks noChangeAspect="1"/>
              </p:cNvSpPr>
              <p:nvPr/>
            </p:nvSpPr>
            <p:spPr bwMode="auto">
              <a:xfrm>
                <a:off x="3581747" y="1846810"/>
                <a:ext cx="1503985" cy="1072023"/>
              </a:xfrm>
              <a:prstGeom prst="ellipse">
                <a:avLst/>
              </a:prstGeom>
              <a:solidFill>
                <a:srgbClr val="6D6D6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bg1"/>
                    </a:solidFill>
                    <a:latin typeface="+mn-lt"/>
                  </a:rPr>
                  <a:t>Test </a:t>
                </a:r>
              </a:p>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bg1"/>
                    </a:solidFill>
                    <a:latin typeface="+mn-lt"/>
                  </a:rPr>
                  <a:t>Strategy</a:t>
                </a:r>
                <a:endParaRPr kumimoji="0" lang="en-US" sz="1400" b="1" i="0" u="none" strike="noStrike" cap="none" normalizeH="0" baseline="0" dirty="0">
                  <a:solidFill>
                    <a:schemeClr val="bg1"/>
                  </a:solidFill>
                  <a:effectLst/>
                  <a:latin typeface="+mn-lt"/>
                </a:endParaRPr>
              </a:p>
            </p:txBody>
          </p:sp>
          <p:sp>
            <p:nvSpPr>
              <p:cNvPr id="58" name="TextBox 57">
                <a:extLst>
                  <a:ext uri="{FF2B5EF4-FFF2-40B4-BE49-F238E27FC236}">
                    <a16:creationId xmlns:a16="http://schemas.microsoft.com/office/drawing/2014/main" id="{D99D6A87-FE5D-E58E-8686-2489C199D0ED}"/>
                  </a:ext>
                </a:extLst>
              </p:cNvPr>
              <p:cNvSpPr txBox="1"/>
              <p:nvPr/>
            </p:nvSpPr>
            <p:spPr>
              <a:xfrm>
                <a:off x="4083292" y="2560736"/>
                <a:ext cx="500893" cy="298393"/>
              </a:xfrm>
              <a:prstGeom prst="rect">
                <a:avLst/>
              </a:prstGeom>
              <a:noFill/>
            </p:spPr>
            <p:txBody>
              <a:bodyPr wrap="none" rtlCol="0">
                <a:spAutoFit/>
              </a:bodyPr>
              <a:lstStyle/>
              <a:p>
                <a:pPr algn="l">
                  <a:spcBef>
                    <a:spcPts val="0"/>
                  </a:spcBef>
                </a:pPr>
                <a:r>
                  <a:rPr lang="en-US" sz="1050" b="1" dirty="0">
                    <a:solidFill>
                      <a:schemeClr val="bg1"/>
                    </a:solidFill>
                    <a:latin typeface="+mn-lt"/>
                  </a:rPr>
                  <a:t>1.10.1</a:t>
                </a:r>
              </a:p>
            </p:txBody>
          </p:sp>
        </p:grpSp>
        <p:sp>
          <p:nvSpPr>
            <p:cNvPr id="103" name="Arc 102">
              <a:extLst>
                <a:ext uri="{FF2B5EF4-FFF2-40B4-BE49-F238E27FC236}">
                  <a16:creationId xmlns:a16="http://schemas.microsoft.com/office/drawing/2014/main" id="{671941FE-966D-A035-769A-C9E0D388237A}"/>
                </a:ext>
              </a:extLst>
            </p:cNvPr>
            <p:cNvSpPr/>
            <p:nvPr/>
          </p:nvSpPr>
          <p:spPr bwMode="auto">
            <a:xfrm rot="21101773">
              <a:off x="3661086" y="4686376"/>
              <a:ext cx="2273545" cy="512207"/>
            </a:xfrm>
            <a:prstGeom prst="arc">
              <a:avLst>
                <a:gd name="adj1" fmla="val 15232914"/>
                <a:gd name="adj2" fmla="val 20681669"/>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bg1"/>
                </a:solidFill>
                <a:effectLst/>
                <a:latin typeface="Arial" charset="0"/>
              </a:endParaRPr>
            </a:p>
          </p:txBody>
        </p:sp>
      </p:grpSp>
      <p:grpSp>
        <p:nvGrpSpPr>
          <p:cNvPr id="126" name="Group 125">
            <a:extLst>
              <a:ext uri="{FF2B5EF4-FFF2-40B4-BE49-F238E27FC236}">
                <a16:creationId xmlns:a16="http://schemas.microsoft.com/office/drawing/2014/main" id="{BCC1C771-7495-E7F0-136D-2246A05828B4}"/>
              </a:ext>
            </a:extLst>
          </p:cNvPr>
          <p:cNvGrpSpPr/>
          <p:nvPr/>
        </p:nvGrpSpPr>
        <p:grpSpPr>
          <a:xfrm>
            <a:off x="7804621" y="1053689"/>
            <a:ext cx="2615008" cy="1501465"/>
            <a:chOff x="5495654" y="897211"/>
            <a:chExt cx="2615008" cy="1501465"/>
          </a:xfrm>
        </p:grpSpPr>
        <p:grpSp>
          <p:nvGrpSpPr>
            <p:cNvPr id="59" name="Group 58">
              <a:extLst>
                <a:ext uri="{FF2B5EF4-FFF2-40B4-BE49-F238E27FC236}">
                  <a16:creationId xmlns:a16="http://schemas.microsoft.com/office/drawing/2014/main" id="{4FB9F063-1D12-AA54-727F-B3AE9393F6F0}"/>
                </a:ext>
              </a:extLst>
            </p:cNvPr>
            <p:cNvGrpSpPr/>
            <p:nvPr/>
          </p:nvGrpSpPr>
          <p:grpSpPr>
            <a:xfrm>
              <a:off x="6460332" y="897211"/>
              <a:ext cx="1650330" cy="912231"/>
              <a:chOff x="3645409" y="1944881"/>
              <a:chExt cx="1557008" cy="1072022"/>
            </a:xfrm>
          </p:grpSpPr>
          <p:sp>
            <p:nvSpPr>
              <p:cNvPr id="60" name="Oval 59">
                <a:extLst>
                  <a:ext uri="{FF2B5EF4-FFF2-40B4-BE49-F238E27FC236}">
                    <a16:creationId xmlns:a16="http://schemas.microsoft.com/office/drawing/2014/main" id="{AD854CAD-AD9D-1671-848D-3BA182346068}"/>
                  </a:ext>
                </a:extLst>
              </p:cNvPr>
              <p:cNvSpPr>
                <a:spLocks noChangeAspect="1"/>
              </p:cNvSpPr>
              <p:nvPr/>
            </p:nvSpPr>
            <p:spPr bwMode="auto">
              <a:xfrm>
                <a:off x="3645409" y="1944881"/>
                <a:ext cx="1557008" cy="1072022"/>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Affected Config. Items</a:t>
                </a:r>
              </a:p>
            </p:txBody>
          </p:sp>
          <p:sp>
            <p:nvSpPr>
              <p:cNvPr id="61" name="TextBox 60">
                <a:extLst>
                  <a:ext uri="{FF2B5EF4-FFF2-40B4-BE49-F238E27FC236}">
                    <a16:creationId xmlns:a16="http://schemas.microsoft.com/office/drawing/2014/main" id="{F4D44774-9A23-6161-217C-807262B8BF26}"/>
                  </a:ext>
                </a:extLst>
              </p:cNvPr>
              <p:cNvSpPr txBox="1"/>
              <p:nvPr/>
            </p:nvSpPr>
            <p:spPr>
              <a:xfrm>
                <a:off x="4252924" y="2698896"/>
                <a:ext cx="500893" cy="298393"/>
              </a:xfrm>
              <a:prstGeom prst="rect">
                <a:avLst/>
              </a:prstGeom>
              <a:noFill/>
            </p:spPr>
            <p:txBody>
              <a:bodyPr wrap="none" rtlCol="0">
                <a:spAutoFit/>
              </a:bodyPr>
              <a:lstStyle/>
              <a:p>
                <a:pPr algn="l">
                  <a:spcBef>
                    <a:spcPts val="0"/>
                  </a:spcBef>
                </a:pPr>
                <a:r>
                  <a:rPr lang="en-US" sz="1050" b="1" dirty="0">
                    <a:solidFill>
                      <a:schemeClr val="tx1"/>
                    </a:solidFill>
                    <a:latin typeface="+mn-lt"/>
                  </a:rPr>
                  <a:t>1.11.1</a:t>
                </a:r>
              </a:p>
            </p:txBody>
          </p:sp>
        </p:grpSp>
        <p:sp>
          <p:nvSpPr>
            <p:cNvPr id="115" name="Arc 114">
              <a:extLst>
                <a:ext uri="{FF2B5EF4-FFF2-40B4-BE49-F238E27FC236}">
                  <a16:creationId xmlns:a16="http://schemas.microsoft.com/office/drawing/2014/main" id="{A18A82D0-2116-B690-DB3B-378BDEB1122E}"/>
                </a:ext>
              </a:extLst>
            </p:cNvPr>
            <p:cNvSpPr/>
            <p:nvPr/>
          </p:nvSpPr>
          <p:spPr bwMode="auto">
            <a:xfrm rot="19663622">
              <a:off x="5495654" y="1830667"/>
              <a:ext cx="1615715" cy="568009"/>
            </a:xfrm>
            <a:prstGeom prst="arc">
              <a:avLst>
                <a:gd name="adj1" fmla="val 12110572"/>
                <a:gd name="adj2" fmla="val 19705531"/>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grpSp>
        <p:nvGrpSpPr>
          <p:cNvPr id="24" name="Group 23">
            <a:extLst>
              <a:ext uri="{FF2B5EF4-FFF2-40B4-BE49-F238E27FC236}">
                <a16:creationId xmlns:a16="http://schemas.microsoft.com/office/drawing/2014/main" id="{140222EF-7DD7-2997-BAA0-690C65C456B8}"/>
              </a:ext>
            </a:extLst>
          </p:cNvPr>
          <p:cNvGrpSpPr/>
          <p:nvPr/>
        </p:nvGrpSpPr>
        <p:grpSpPr>
          <a:xfrm>
            <a:off x="2775928" y="946507"/>
            <a:ext cx="3686381" cy="1321123"/>
            <a:chOff x="9030054" y="1344900"/>
            <a:chExt cx="3686381" cy="1321123"/>
          </a:xfrm>
        </p:grpSpPr>
        <p:grpSp>
          <p:nvGrpSpPr>
            <p:cNvPr id="125" name="Group 124">
              <a:extLst>
                <a:ext uri="{FF2B5EF4-FFF2-40B4-BE49-F238E27FC236}">
                  <a16:creationId xmlns:a16="http://schemas.microsoft.com/office/drawing/2014/main" id="{106182F7-1D21-5929-28B0-0E54107BE361}"/>
                </a:ext>
              </a:extLst>
            </p:cNvPr>
            <p:cNvGrpSpPr/>
            <p:nvPr/>
          </p:nvGrpSpPr>
          <p:grpSpPr>
            <a:xfrm>
              <a:off x="9030054" y="1344900"/>
              <a:ext cx="3686381" cy="1321123"/>
              <a:chOff x="8676601" y="1858483"/>
              <a:chExt cx="3686381" cy="1321123"/>
            </a:xfrm>
          </p:grpSpPr>
          <p:grpSp>
            <p:nvGrpSpPr>
              <p:cNvPr id="98" name="Group 97">
                <a:extLst>
                  <a:ext uri="{FF2B5EF4-FFF2-40B4-BE49-F238E27FC236}">
                    <a16:creationId xmlns:a16="http://schemas.microsoft.com/office/drawing/2014/main" id="{360E65A8-B747-C44F-BA9E-9FDCDF5A9050}"/>
                  </a:ext>
                </a:extLst>
              </p:cNvPr>
              <p:cNvGrpSpPr/>
              <p:nvPr/>
            </p:nvGrpSpPr>
            <p:grpSpPr>
              <a:xfrm>
                <a:off x="8676601" y="1858483"/>
                <a:ext cx="1875865" cy="912233"/>
                <a:chOff x="3504610" y="1726755"/>
                <a:chExt cx="1769790" cy="1072023"/>
              </a:xfrm>
            </p:grpSpPr>
            <p:sp>
              <p:nvSpPr>
                <p:cNvPr id="99" name="Oval 98">
                  <a:extLst>
                    <a:ext uri="{FF2B5EF4-FFF2-40B4-BE49-F238E27FC236}">
                      <a16:creationId xmlns:a16="http://schemas.microsoft.com/office/drawing/2014/main" id="{20250A01-33F1-7335-C57F-1ED46F16E2E4}"/>
                    </a:ext>
                  </a:extLst>
                </p:cNvPr>
                <p:cNvSpPr>
                  <a:spLocks noChangeAspect="1"/>
                </p:cNvSpPr>
                <p:nvPr/>
              </p:nvSpPr>
              <p:spPr bwMode="auto">
                <a:xfrm>
                  <a:off x="3504610" y="1726755"/>
                  <a:ext cx="1769790" cy="1072023"/>
                </a:xfrm>
                <a:prstGeom prst="ellipse">
                  <a:avLst/>
                </a:prstGeom>
                <a:solidFill>
                  <a:srgbClr val="E7F6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Lifecycle Mgmt. Impacts</a:t>
                  </a:r>
                </a:p>
              </p:txBody>
            </p:sp>
            <p:sp>
              <p:nvSpPr>
                <p:cNvPr id="100" name="TextBox 99">
                  <a:extLst>
                    <a:ext uri="{FF2B5EF4-FFF2-40B4-BE49-F238E27FC236}">
                      <a16:creationId xmlns:a16="http://schemas.microsoft.com/office/drawing/2014/main" id="{8FCC9AC9-4523-7FEA-5981-964172CCC5CF}"/>
                    </a:ext>
                  </a:extLst>
                </p:cNvPr>
                <p:cNvSpPr txBox="1"/>
                <p:nvPr/>
              </p:nvSpPr>
              <p:spPr>
                <a:xfrm>
                  <a:off x="4187727" y="2461300"/>
                  <a:ext cx="500893" cy="298393"/>
                </a:xfrm>
                <a:prstGeom prst="rect">
                  <a:avLst/>
                </a:prstGeom>
                <a:noFill/>
              </p:spPr>
              <p:txBody>
                <a:bodyPr wrap="none" rtlCol="0">
                  <a:spAutoFit/>
                </a:bodyPr>
                <a:lstStyle/>
                <a:p>
                  <a:pPr algn="l">
                    <a:spcBef>
                      <a:spcPts val="0"/>
                    </a:spcBef>
                  </a:pPr>
                  <a:r>
                    <a:rPr lang="en-US" sz="1050" b="1" dirty="0">
                      <a:solidFill>
                        <a:schemeClr val="tx1"/>
                      </a:solidFill>
                      <a:latin typeface="+mn-lt"/>
                    </a:rPr>
                    <a:t>1.12.1</a:t>
                  </a:r>
                </a:p>
              </p:txBody>
            </p:sp>
          </p:grpSp>
          <p:sp>
            <p:nvSpPr>
              <p:cNvPr id="112" name="Arc 111">
                <a:extLst>
                  <a:ext uri="{FF2B5EF4-FFF2-40B4-BE49-F238E27FC236}">
                    <a16:creationId xmlns:a16="http://schemas.microsoft.com/office/drawing/2014/main" id="{5CD3633C-AB9E-EB62-70D2-A7BAB48B29C3}"/>
                  </a:ext>
                </a:extLst>
              </p:cNvPr>
              <p:cNvSpPr/>
              <p:nvPr/>
            </p:nvSpPr>
            <p:spPr bwMode="auto">
              <a:xfrm rot="1362428" flipH="1">
                <a:off x="9729233" y="2840481"/>
                <a:ext cx="2633749" cy="339125"/>
              </a:xfrm>
              <a:prstGeom prst="arc">
                <a:avLst>
                  <a:gd name="adj1" fmla="val 11515810"/>
                  <a:gd name="adj2" fmla="val 20712938"/>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sp>
          <p:nvSpPr>
            <p:cNvPr id="63" name="Oval 62">
              <a:extLst>
                <a:ext uri="{FF2B5EF4-FFF2-40B4-BE49-F238E27FC236}">
                  <a16:creationId xmlns:a16="http://schemas.microsoft.com/office/drawing/2014/main" id="{0D6B9C6B-8B0C-F9C5-B872-09C38C1ABC64}"/>
                </a:ext>
              </a:extLst>
            </p:cNvPr>
            <p:cNvSpPr/>
            <p:nvPr/>
          </p:nvSpPr>
          <p:spPr bwMode="auto">
            <a:xfrm>
              <a:off x="10662301" y="1709576"/>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44" name="Group 43">
            <a:extLst>
              <a:ext uri="{FF2B5EF4-FFF2-40B4-BE49-F238E27FC236}">
                <a16:creationId xmlns:a16="http://schemas.microsoft.com/office/drawing/2014/main" id="{0FC86235-DABF-BEB7-3D9C-27B8E635CCB7}"/>
              </a:ext>
            </a:extLst>
          </p:cNvPr>
          <p:cNvGrpSpPr/>
          <p:nvPr/>
        </p:nvGrpSpPr>
        <p:grpSpPr>
          <a:xfrm>
            <a:off x="7049689" y="3529512"/>
            <a:ext cx="3679167" cy="1902618"/>
            <a:chOff x="7049689" y="3529512"/>
            <a:chExt cx="3679167" cy="1902618"/>
          </a:xfrm>
        </p:grpSpPr>
        <p:grpSp>
          <p:nvGrpSpPr>
            <p:cNvPr id="123" name="Group 122">
              <a:extLst>
                <a:ext uri="{FF2B5EF4-FFF2-40B4-BE49-F238E27FC236}">
                  <a16:creationId xmlns:a16="http://schemas.microsoft.com/office/drawing/2014/main" id="{67392448-89E3-4E70-51D9-1FA7559F08F5}"/>
                </a:ext>
              </a:extLst>
            </p:cNvPr>
            <p:cNvGrpSpPr/>
            <p:nvPr/>
          </p:nvGrpSpPr>
          <p:grpSpPr>
            <a:xfrm>
              <a:off x="7049689" y="3529512"/>
              <a:ext cx="3679167" cy="1902618"/>
              <a:chOff x="6756209" y="3079161"/>
              <a:chExt cx="3679167" cy="1902618"/>
            </a:xfrm>
          </p:grpSpPr>
          <p:grpSp>
            <p:nvGrpSpPr>
              <p:cNvPr id="95" name="Group 94">
                <a:extLst>
                  <a:ext uri="{FF2B5EF4-FFF2-40B4-BE49-F238E27FC236}">
                    <a16:creationId xmlns:a16="http://schemas.microsoft.com/office/drawing/2014/main" id="{90FCA131-CDAE-3B28-FC1C-0F4D78A44483}"/>
                  </a:ext>
                </a:extLst>
              </p:cNvPr>
              <p:cNvGrpSpPr/>
              <p:nvPr/>
            </p:nvGrpSpPr>
            <p:grpSpPr>
              <a:xfrm>
                <a:off x="8841247" y="4051470"/>
                <a:ext cx="1594129" cy="930309"/>
                <a:chOff x="3504610" y="1726756"/>
                <a:chExt cx="1503985" cy="1093266"/>
              </a:xfrm>
            </p:grpSpPr>
            <p:sp>
              <p:nvSpPr>
                <p:cNvPr id="96" name="Oval 95">
                  <a:extLst>
                    <a:ext uri="{FF2B5EF4-FFF2-40B4-BE49-F238E27FC236}">
                      <a16:creationId xmlns:a16="http://schemas.microsoft.com/office/drawing/2014/main" id="{7A5BA7F6-8F3A-E614-6A46-D6775066F3D4}"/>
                    </a:ext>
                  </a:extLst>
                </p:cNvPr>
                <p:cNvSpPr>
                  <a:spLocks noChangeAspect="1"/>
                </p:cNvSpPr>
                <p:nvPr/>
              </p:nvSpPr>
              <p:spPr bwMode="auto">
                <a:xfrm>
                  <a:off x="3504610" y="1726756"/>
                  <a:ext cx="1503985" cy="1072022"/>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Defensive Strategy</a:t>
                  </a:r>
                </a:p>
              </p:txBody>
            </p:sp>
            <p:sp>
              <p:nvSpPr>
                <p:cNvPr id="97" name="TextBox 96">
                  <a:extLst>
                    <a:ext uri="{FF2B5EF4-FFF2-40B4-BE49-F238E27FC236}">
                      <a16:creationId xmlns:a16="http://schemas.microsoft.com/office/drawing/2014/main" id="{6FEB6BD5-7616-23D4-C53D-DD25E6B4F568}"/>
                    </a:ext>
                  </a:extLst>
                </p:cNvPr>
                <p:cNvSpPr txBox="1"/>
                <p:nvPr/>
              </p:nvSpPr>
              <p:spPr>
                <a:xfrm>
                  <a:off x="4059532" y="2521629"/>
                  <a:ext cx="435862" cy="298393"/>
                </a:xfrm>
                <a:prstGeom prst="rect">
                  <a:avLst/>
                </a:prstGeom>
                <a:noFill/>
              </p:spPr>
              <p:txBody>
                <a:bodyPr wrap="none" rtlCol="0">
                  <a:spAutoFit/>
                </a:bodyPr>
                <a:lstStyle/>
                <a:p>
                  <a:pPr algn="l">
                    <a:spcBef>
                      <a:spcPts val="0"/>
                    </a:spcBef>
                  </a:pPr>
                  <a:r>
                    <a:rPr lang="en-US" sz="1050" b="1" dirty="0">
                      <a:solidFill>
                        <a:schemeClr val="tx1"/>
                      </a:solidFill>
                      <a:latin typeface="+mn-lt"/>
                    </a:rPr>
                    <a:t>1.8.2</a:t>
                  </a:r>
                </a:p>
              </p:txBody>
            </p:sp>
          </p:grpSp>
          <p:sp>
            <p:nvSpPr>
              <p:cNvPr id="111" name="Arc 110">
                <a:extLst>
                  <a:ext uri="{FF2B5EF4-FFF2-40B4-BE49-F238E27FC236}">
                    <a16:creationId xmlns:a16="http://schemas.microsoft.com/office/drawing/2014/main" id="{A0E30114-ED46-48D5-F61A-6970360D4B93}"/>
                  </a:ext>
                </a:extLst>
              </p:cNvPr>
              <p:cNvSpPr/>
              <p:nvPr/>
            </p:nvSpPr>
            <p:spPr bwMode="auto">
              <a:xfrm rot="13299924" flipH="1">
                <a:off x="6756209" y="3079161"/>
                <a:ext cx="3172353" cy="641624"/>
              </a:xfrm>
              <a:prstGeom prst="arc">
                <a:avLst>
                  <a:gd name="adj1" fmla="val 11459254"/>
                  <a:gd name="adj2" fmla="val 20727033"/>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sp>
          <p:nvSpPr>
            <p:cNvPr id="64" name="Oval 63">
              <a:extLst>
                <a:ext uri="{FF2B5EF4-FFF2-40B4-BE49-F238E27FC236}">
                  <a16:creationId xmlns:a16="http://schemas.microsoft.com/office/drawing/2014/main" id="{4EDE84D3-9172-7686-75DF-25925BC21C07}"/>
                </a:ext>
              </a:extLst>
            </p:cNvPr>
            <p:cNvSpPr/>
            <p:nvPr/>
          </p:nvSpPr>
          <p:spPr bwMode="auto">
            <a:xfrm>
              <a:off x="10451662" y="4857719"/>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39" name="Group 38">
            <a:extLst>
              <a:ext uri="{FF2B5EF4-FFF2-40B4-BE49-F238E27FC236}">
                <a16:creationId xmlns:a16="http://schemas.microsoft.com/office/drawing/2014/main" id="{EF15B7FA-BA09-5393-9B70-EEA8A7213679}"/>
              </a:ext>
            </a:extLst>
          </p:cNvPr>
          <p:cNvGrpSpPr/>
          <p:nvPr/>
        </p:nvGrpSpPr>
        <p:grpSpPr>
          <a:xfrm>
            <a:off x="7403676" y="2919021"/>
            <a:ext cx="1663570" cy="3109558"/>
            <a:chOff x="7403676" y="2919021"/>
            <a:chExt cx="1663570" cy="3109558"/>
          </a:xfrm>
        </p:grpSpPr>
        <p:grpSp>
          <p:nvGrpSpPr>
            <p:cNvPr id="122" name="Group 121">
              <a:extLst>
                <a:ext uri="{FF2B5EF4-FFF2-40B4-BE49-F238E27FC236}">
                  <a16:creationId xmlns:a16="http://schemas.microsoft.com/office/drawing/2014/main" id="{55F01B28-09B7-DDCD-B850-16C4D2328D76}"/>
                </a:ext>
              </a:extLst>
            </p:cNvPr>
            <p:cNvGrpSpPr/>
            <p:nvPr/>
          </p:nvGrpSpPr>
          <p:grpSpPr>
            <a:xfrm>
              <a:off x="7403676" y="2919021"/>
              <a:ext cx="1663570" cy="3109558"/>
              <a:chOff x="7079212" y="2833738"/>
              <a:chExt cx="1663570" cy="3109558"/>
            </a:xfrm>
          </p:grpSpPr>
          <p:grpSp>
            <p:nvGrpSpPr>
              <p:cNvPr id="92" name="Group 91">
                <a:extLst>
                  <a:ext uri="{FF2B5EF4-FFF2-40B4-BE49-F238E27FC236}">
                    <a16:creationId xmlns:a16="http://schemas.microsoft.com/office/drawing/2014/main" id="{7ACA14E8-C9EB-1903-B268-AC8CD37E9E67}"/>
                  </a:ext>
                </a:extLst>
              </p:cNvPr>
              <p:cNvGrpSpPr/>
              <p:nvPr/>
            </p:nvGrpSpPr>
            <p:grpSpPr>
              <a:xfrm>
                <a:off x="7148653" y="4943035"/>
                <a:ext cx="1594129" cy="930309"/>
                <a:chOff x="3504610" y="1726756"/>
                <a:chExt cx="1503985" cy="1093266"/>
              </a:xfrm>
            </p:grpSpPr>
            <p:sp>
              <p:nvSpPr>
                <p:cNvPr id="93" name="Oval 92">
                  <a:extLst>
                    <a:ext uri="{FF2B5EF4-FFF2-40B4-BE49-F238E27FC236}">
                      <a16:creationId xmlns:a16="http://schemas.microsoft.com/office/drawing/2014/main" id="{439DC8A8-152E-1D3B-213B-6770805E633D}"/>
                    </a:ext>
                  </a:extLst>
                </p:cNvPr>
                <p:cNvSpPr>
                  <a:spLocks noChangeAspect="1"/>
                </p:cNvSpPr>
                <p:nvPr/>
              </p:nvSpPr>
              <p:spPr bwMode="auto">
                <a:xfrm>
                  <a:off x="3504610" y="1726756"/>
                  <a:ext cx="1503985" cy="1072023"/>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Affected Assets</a:t>
                  </a:r>
                </a:p>
              </p:txBody>
            </p:sp>
            <p:sp>
              <p:nvSpPr>
                <p:cNvPr id="94" name="TextBox 93">
                  <a:extLst>
                    <a:ext uri="{FF2B5EF4-FFF2-40B4-BE49-F238E27FC236}">
                      <a16:creationId xmlns:a16="http://schemas.microsoft.com/office/drawing/2014/main" id="{502563BB-DAB6-C5E3-97EC-9BD5B1119171}"/>
                    </a:ext>
                  </a:extLst>
                </p:cNvPr>
                <p:cNvSpPr txBox="1"/>
                <p:nvPr/>
              </p:nvSpPr>
              <p:spPr>
                <a:xfrm>
                  <a:off x="4059532" y="2521629"/>
                  <a:ext cx="435862" cy="298393"/>
                </a:xfrm>
                <a:prstGeom prst="rect">
                  <a:avLst/>
                </a:prstGeom>
                <a:noFill/>
              </p:spPr>
              <p:txBody>
                <a:bodyPr wrap="none" rtlCol="0">
                  <a:spAutoFit/>
                </a:bodyPr>
                <a:lstStyle/>
                <a:p>
                  <a:pPr algn="l">
                    <a:spcBef>
                      <a:spcPts val="0"/>
                    </a:spcBef>
                  </a:pPr>
                  <a:r>
                    <a:rPr lang="en-US" sz="1050" b="1" dirty="0">
                      <a:solidFill>
                        <a:schemeClr val="tx1"/>
                      </a:solidFill>
                      <a:latin typeface="+mn-lt"/>
                    </a:rPr>
                    <a:t>1.8.1</a:t>
                  </a:r>
                </a:p>
              </p:txBody>
            </p:sp>
          </p:grpSp>
          <p:sp>
            <p:nvSpPr>
              <p:cNvPr id="43" name="Arc 42">
                <a:extLst>
                  <a:ext uri="{FF2B5EF4-FFF2-40B4-BE49-F238E27FC236}">
                    <a16:creationId xmlns:a16="http://schemas.microsoft.com/office/drawing/2014/main" id="{A1748A60-4DAC-5D3E-E519-58B2529C51A8}"/>
                  </a:ext>
                </a:extLst>
              </p:cNvPr>
              <p:cNvSpPr/>
              <p:nvPr/>
            </p:nvSpPr>
            <p:spPr bwMode="auto">
              <a:xfrm rot="3881392" flipH="1">
                <a:off x="5788672" y="4124278"/>
                <a:ext cx="3109558" cy="528478"/>
              </a:xfrm>
              <a:prstGeom prst="arc">
                <a:avLst>
                  <a:gd name="adj1" fmla="val 12111317"/>
                  <a:gd name="adj2" fmla="val 20818087"/>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grpSp>
        <p:sp>
          <p:nvSpPr>
            <p:cNvPr id="71" name="Oval 70">
              <a:extLst>
                <a:ext uri="{FF2B5EF4-FFF2-40B4-BE49-F238E27FC236}">
                  <a16:creationId xmlns:a16="http://schemas.microsoft.com/office/drawing/2014/main" id="{2046B493-A581-0354-6154-853884F2E48C}"/>
                </a:ext>
              </a:extLst>
            </p:cNvPr>
            <p:cNvSpPr/>
            <p:nvPr/>
          </p:nvSpPr>
          <p:spPr bwMode="auto">
            <a:xfrm>
              <a:off x="8817862" y="5384282"/>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133" name="Group 132">
            <a:extLst>
              <a:ext uri="{FF2B5EF4-FFF2-40B4-BE49-F238E27FC236}">
                <a16:creationId xmlns:a16="http://schemas.microsoft.com/office/drawing/2014/main" id="{08B2710D-96CE-15A8-6559-5782A7DEC184}"/>
              </a:ext>
            </a:extLst>
          </p:cNvPr>
          <p:cNvGrpSpPr/>
          <p:nvPr/>
        </p:nvGrpSpPr>
        <p:grpSpPr>
          <a:xfrm>
            <a:off x="365760" y="5433115"/>
            <a:ext cx="1166761" cy="625951"/>
            <a:chOff x="365760" y="5433115"/>
            <a:chExt cx="1166761" cy="625951"/>
          </a:xfrm>
        </p:grpSpPr>
        <p:grpSp>
          <p:nvGrpSpPr>
            <p:cNvPr id="32" name="Group 31">
              <a:extLst>
                <a:ext uri="{FF2B5EF4-FFF2-40B4-BE49-F238E27FC236}">
                  <a16:creationId xmlns:a16="http://schemas.microsoft.com/office/drawing/2014/main" id="{ECB2F779-1FBD-11B7-09F4-DB14A10B7260}"/>
                </a:ext>
              </a:extLst>
            </p:cNvPr>
            <p:cNvGrpSpPr/>
            <p:nvPr/>
          </p:nvGrpSpPr>
          <p:grpSpPr>
            <a:xfrm>
              <a:off x="556408" y="5433115"/>
              <a:ext cx="759559" cy="261610"/>
              <a:chOff x="296129" y="5940006"/>
              <a:chExt cx="759559" cy="261610"/>
            </a:xfrm>
          </p:grpSpPr>
          <p:sp>
            <p:nvSpPr>
              <p:cNvPr id="40" name="Oval 39">
                <a:extLst>
                  <a:ext uri="{FF2B5EF4-FFF2-40B4-BE49-F238E27FC236}">
                    <a16:creationId xmlns:a16="http://schemas.microsoft.com/office/drawing/2014/main" id="{CB721276-E8CF-C124-4A7B-3B164D5114B4}"/>
                  </a:ext>
                </a:extLst>
              </p:cNvPr>
              <p:cNvSpPr/>
              <p:nvPr/>
            </p:nvSpPr>
            <p:spPr bwMode="auto">
              <a:xfrm>
                <a:off x="296129" y="5973523"/>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sp>
            <p:nvSpPr>
              <p:cNvPr id="41" name="TextBox 40">
                <a:extLst>
                  <a:ext uri="{FF2B5EF4-FFF2-40B4-BE49-F238E27FC236}">
                    <a16:creationId xmlns:a16="http://schemas.microsoft.com/office/drawing/2014/main" id="{8DE61A02-5BDF-A2E7-E1C0-B5B2FEC41F98}"/>
                  </a:ext>
                </a:extLst>
              </p:cNvPr>
              <p:cNvSpPr txBox="1"/>
              <p:nvPr/>
            </p:nvSpPr>
            <p:spPr>
              <a:xfrm>
                <a:off x="451035" y="5940006"/>
                <a:ext cx="604653" cy="261610"/>
              </a:xfrm>
              <a:prstGeom prst="rect">
                <a:avLst/>
              </a:prstGeom>
              <a:noFill/>
            </p:spPr>
            <p:txBody>
              <a:bodyPr wrap="none" rtlCol="0">
                <a:spAutoFit/>
              </a:bodyPr>
              <a:lstStyle/>
              <a:p>
                <a:pPr algn="l">
                  <a:spcBef>
                    <a:spcPts val="0"/>
                  </a:spcBef>
                </a:pPr>
                <a:r>
                  <a:rPr lang="en-US" sz="1100" b="1" dirty="0">
                    <a:solidFill>
                      <a:schemeClr val="tx1"/>
                    </a:solidFill>
                    <a:latin typeface="+mn-lt"/>
                  </a:rPr>
                  <a:t>Topical</a:t>
                </a:r>
              </a:p>
            </p:txBody>
          </p:sp>
        </p:grpSp>
        <p:sp>
          <p:nvSpPr>
            <p:cNvPr id="28" name="Oval 27">
              <a:extLst>
                <a:ext uri="{FF2B5EF4-FFF2-40B4-BE49-F238E27FC236}">
                  <a16:creationId xmlns:a16="http://schemas.microsoft.com/office/drawing/2014/main" id="{C0989043-3DC3-79FF-2A1B-6A5090E062AB}"/>
                </a:ext>
              </a:extLst>
            </p:cNvPr>
            <p:cNvSpPr/>
            <p:nvPr/>
          </p:nvSpPr>
          <p:spPr bwMode="auto">
            <a:xfrm>
              <a:off x="365760" y="5738829"/>
              <a:ext cx="1166761" cy="320237"/>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r>
                <a:rPr lang="en-US" sz="1050" b="1" dirty="0">
                  <a:solidFill>
                    <a:schemeClr val="tx1"/>
                  </a:solidFill>
                  <a:latin typeface="+mn-lt"/>
                </a:rPr>
                <a:t>Conditional</a:t>
              </a:r>
            </a:p>
          </p:txBody>
        </p:sp>
      </p:grpSp>
      <p:grpSp>
        <p:nvGrpSpPr>
          <p:cNvPr id="45" name="Group 44">
            <a:extLst>
              <a:ext uri="{FF2B5EF4-FFF2-40B4-BE49-F238E27FC236}">
                <a16:creationId xmlns:a16="http://schemas.microsoft.com/office/drawing/2014/main" id="{8BC1F8CB-0E70-7008-C285-D35DBDDF881C}"/>
              </a:ext>
            </a:extLst>
          </p:cNvPr>
          <p:cNvGrpSpPr/>
          <p:nvPr/>
        </p:nvGrpSpPr>
        <p:grpSpPr>
          <a:xfrm>
            <a:off x="4839352" y="556115"/>
            <a:ext cx="1933273" cy="2146284"/>
            <a:chOff x="4839352" y="556115"/>
            <a:chExt cx="1933273" cy="2146284"/>
          </a:xfrm>
        </p:grpSpPr>
        <p:sp>
          <p:nvSpPr>
            <p:cNvPr id="33" name="Oval 32">
              <a:extLst>
                <a:ext uri="{FF2B5EF4-FFF2-40B4-BE49-F238E27FC236}">
                  <a16:creationId xmlns:a16="http://schemas.microsoft.com/office/drawing/2014/main" id="{533CB2AC-F8F9-34F1-1A11-A5656F1497D0}"/>
                </a:ext>
              </a:extLst>
            </p:cNvPr>
            <p:cNvSpPr/>
            <p:nvPr/>
          </p:nvSpPr>
          <p:spPr bwMode="auto">
            <a:xfrm>
              <a:off x="4839352" y="556115"/>
              <a:ext cx="1933273" cy="1032207"/>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nvGrpSpPr>
            <p:cNvPr id="127" name="Group 126">
              <a:extLst>
                <a:ext uri="{FF2B5EF4-FFF2-40B4-BE49-F238E27FC236}">
                  <a16:creationId xmlns:a16="http://schemas.microsoft.com/office/drawing/2014/main" id="{AEAC8107-68D5-8C28-B236-FC4E907BBD4D}"/>
                </a:ext>
              </a:extLst>
            </p:cNvPr>
            <p:cNvGrpSpPr/>
            <p:nvPr/>
          </p:nvGrpSpPr>
          <p:grpSpPr>
            <a:xfrm>
              <a:off x="4917076" y="609546"/>
              <a:ext cx="1830931" cy="2092853"/>
              <a:chOff x="967692" y="1201535"/>
              <a:chExt cx="1830931" cy="2092853"/>
            </a:xfrm>
          </p:grpSpPr>
          <p:grpSp>
            <p:nvGrpSpPr>
              <p:cNvPr id="89" name="Group 88">
                <a:extLst>
                  <a:ext uri="{FF2B5EF4-FFF2-40B4-BE49-F238E27FC236}">
                    <a16:creationId xmlns:a16="http://schemas.microsoft.com/office/drawing/2014/main" id="{9D804729-ADB3-84C2-9DCE-AA8578107E7D}"/>
                  </a:ext>
                </a:extLst>
              </p:cNvPr>
              <p:cNvGrpSpPr/>
              <p:nvPr/>
            </p:nvGrpSpPr>
            <p:grpSpPr>
              <a:xfrm>
                <a:off x="967692" y="1201535"/>
                <a:ext cx="1783690" cy="920117"/>
                <a:chOff x="3324003" y="1728112"/>
                <a:chExt cx="1682827" cy="1081289"/>
              </a:xfrm>
            </p:grpSpPr>
            <p:sp>
              <p:nvSpPr>
                <p:cNvPr id="90" name="Oval 89">
                  <a:extLst>
                    <a:ext uri="{FF2B5EF4-FFF2-40B4-BE49-F238E27FC236}">
                      <a16:creationId xmlns:a16="http://schemas.microsoft.com/office/drawing/2014/main" id="{7DEA10D9-2968-B97D-E178-C83359E52446}"/>
                    </a:ext>
                  </a:extLst>
                </p:cNvPr>
                <p:cNvSpPr>
                  <a:spLocks noChangeAspect="1"/>
                </p:cNvSpPr>
                <p:nvPr/>
              </p:nvSpPr>
              <p:spPr bwMode="auto">
                <a:xfrm>
                  <a:off x="3324003" y="1728112"/>
                  <a:ext cx="1682827" cy="1072023"/>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Config. Mgmt. Interfaces</a:t>
                  </a:r>
                  <a:endParaRPr kumimoji="0" lang="en-US" sz="1400" b="1" i="0" u="none" strike="noStrike" cap="none" normalizeH="0" baseline="0" dirty="0">
                    <a:solidFill>
                      <a:schemeClr val="tx1"/>
                    </a:solidFill>
                    <a:effectLst/>
                    <a:latin typeface="+mn-lt"/>
                  </a:endParaRPr>
                </a:p>
              </p:txBody>
            </p:sp>
            <p:sp>
              <p:nvSpPr>
                <p:cNvPr id="91" name="TextBox 90">
                  <a:extLst>
                    <a:ext uri="{FF2B5EF4-FFF2-40B4-BE49-F238E27FC236}">
                      <a16:creationId xmlns:a16="http://schemas.microsoft.com/office/drawing/2014/main" id="{7EABFD6C-3319-6BCB-E492-4AA3C1F0AD32}"/>
                    </a:ext>
                  </a:extLst>
                </p:cNvPr>
                <p:cNvSpPr txBox="1"/>
                <p:nvPr/>
              </p:nvSpPr>
              <p:spPr>
                <a:xfrm>
                  <a:off x="3958164" y="2511008"/>
                  <a:ext cx="500893" cy="298393"/>
                </a:xfrm>
                <a:prstGeom prst="rect">
                  <a:avLst/>
                </a:prstGeom>
                <a:noFill/>
              </p:spPr>
              <p:txBody>
                <a:bodyPr wrap="none" rtlCol="0">
                  <a:spAutoFit/>
                </a:bodyPr>
                <a:lstStyle/>
                <a:p>
                  <a:pPr algn="l">
                    <a:spcBef>
                      <a:spcPts val="0"/>
                    </a:spcBef>
                  </a:pPr>
                  <a:r>
                    <a:rPr lang="en-US" sz="1050" b="1" dirty="0">
                      <a:solidFill>
                        <a:schemeClr val="tx1"/>
                      </a:solidFill>
                      <a:latin typeface="+mn-lt"/>
                    </a:rPr>
                    <a:t>1.11.3</a:t>
                  </a:r>
                </a:p>
              </p:txBody>
            </p:sp>
          </p:grpSp>
          <p:sp>
            <p:nvSpPr>
              <p:cNvPr id="23" name="Arc 22">
                <a:extLst>
                  <a:ext uri="{FF2B5EF4-FFF2-40B4-BE49-F238E27FC236}">
                    <a16:creationId xmlns:a16="http://schemas.microsoft.com/office/drawing/2014/main" id="{34A7785A-1CC6-238B-F9E4-0D697E2F5135}"/>
                  </a:ext>
                </a:extLst>
              </p:cNvPr>
              <p:cNvSpPr/>
              <p:nvPr/>
            </p:nvSpPr>
            <p:spPr bwMode="auto">
              <a:xfrm rot="4010020" flipH="1">
                <a:off x="1936168" y="2431932"/>
                <a:ext cx="1284728" cy="440183"/>
              </a:xfrm>
              <a:prstGeom prst="arc">
                <a:avLst>
                  <a:gd name="adj1" fmla="val 16081448"/>
                  <a:gd name="adj2" fmla="val 20727033"/>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grpSp>
      <p:grpSp>
        <p:nvGrpSpPr>
          <p:cNvPr id="29" name="Group 28">
            <a:extLst>
              <a:ext uri="{FF2B5EF4-FFF2-40B4-BE49-F238E27FC236}">
                <a16:creationId xmlns:a16="http://schemas.microsoft.com/office/drawing/2014/main" id="{DB0D91A5-82C7-11D7-BC21-E5C9C5219F7F}"/>
              </a:ext>
            </a:extLst>
          </p:cNvPr>
          <p:cNvGrpSpPr/>
          <p:nvPr/>
        </p:nvGrpSpPr>
        <p:grpSpPr>
          <a:xfrm>
            <a:off x="3458691" y="3047753"/>
            <a:ext cx="2546638" cy="1050969"/>
            <a:chOff x="3244915" y="3059275"/>
            <a:chExt cx="2546638" cy="1050969"/>
          </a:xfrm>
        </p:grpSpPr>
        <p:grpSp>
          <p:nvGrpSpPr>
            <p:cNvPr id="118" name="Group 117">
              <a:extLst>
                <a:ext uri="{FF2B5EF4-FFF2-40B4-BE49-F238E27FC236}">
                  <a16:creationId xmlns:a16="http://schemas.microsoft.com/office/drawing/2014/main" id="{2A1B9A28-D493-85E5-0C3D-FBE3CACE086B}"/>
                </a:ext>
              </a:extLst>
            </p:cNvPr>
            <p:cNvGrpSpPr/>
            <p:nvPr/>
          </p:nvGrpSpPr>
          <p:grpSpPr>
            <a:xfrm>
              <a:off x="3343421" y="3059275"/>
              <a:ext cx="2448132" cy="1002980"/>
              <a:chOff x="2802993" y="2008753"/>
              <a:chExt cx="2448132" cy="1002980"/>
            </a:xfrm>
          </p:grpSpPr>
          <p:grpSp>
            <p:nvGrpSpPr>
              <p:cNvPr id="53" name="Group 52">
                <a:extLst>
                  <a:ext uri="{FF2B5EF4-FFF2-40B4-BE49-F238E27FC236}">
                    <a16:creationId xmlns:a16="http://schemas.microsoft.com/office/drawing/2014/main" id="{59011B69-E248-714F-D766-A51690D04400}"/>
                  </a:ext>
                </a:extLst>
              </p:cNvPr>
              <p:cNvGrpSpPr/>
              <p:nvPr/>
            </p:nvGrpSpPr>
            <p:grpSpPr>
              <a:xfrm>
                <a:off x="2802993" y="2084375"/>
                <a:ext cx="1740661" cy="927358"/>
                <a:chOff x="3866152" y="1551310"/>
                <a:chExt cx="1466251" cy="1089798"/>
              </a:xfrm>
            </p:grpSpPr>
            <p:sp>
              <p:nvSpPr>
                <p:cNvPr id="54" name="Oval 53">
                  <a:extLst>
                    <a:ext uri="{FF2B5EF4-FFF2-40B4-BE49-F238E27FC236}">
                      <a16:creationId xmlns:a16="http://schemas.microsoft.com/office/drawing/2014/main" id="{27365EDF-D277-77E6-DF28-A205D803F3B4}"/>
                    </a:ext>
                  </a:extLst>
                </p:cNvPr>
                <p:cNvSpPr>
                  <a:spLocks noChangeAspect="1"/>
                </p:cNvSpPr>
                <p:nvPr/>
              </p:nvSpPr>
              <p:spPr bwMode="auto">
                <a:xfrm>
                  <a:off x="3866152" y="1551310"/>
                  <a:ext cx="1466251" cy="1072021"/>
                </a:xfrm>
                <a:prstGeom prst="ellipse">
                  <a:avLst/>
                </a:prstGeom>
                <a:solidFill>
                  <a:schemeClr val="tx2">
                    <a:lumMod val="60000"/>
                    <a:lumOff val="4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a:solidFill>
                        <a:schemeClr val="bg1"/>
                      </a:solidFill>
                      <a:effectLst/>
                      <a:latin typeface="+mn-lt"/>
                    </a:rPr>
                    <a:t>Procurement Strategy</a:t>
                  </a:r>
                </a:p>
              </p:txBody>
            </p:sp>
            <p:sp>
              <p:nvSpPr>
                <p:cNvPr id="55" name="TextBox 54">
                  <a:extLst>
                    <a:ext uri="{FF2B5EF4-FFF2-40B4-BE49-F238E27FC236}">
                      <a16:creationId xmlns:a16="http://schemas.microsoft.com/office/drawing/2014/main" id="{600D150E-53C5-8C73-C48C-C58A6FD238D1}"/>
                    </a:ext>
                  </a:extLst>
                </p:cNvPr>
                <p:cNvSpPr txBox="1"/>
                <p:nvPr/>
              </p:nvSpPr>
              <p:spPr>
                <a:xfrm>
                  <a:off x="4423568" y="2342715"/>
                  <a:ext cx="389155" cy="298393"/>
                </a:xfrm>
                <a:prstGeom prst="rect">
                  <a:avLst/>
                </a:prstGeom>
                <a:noFill/>
              </p:spPr>
              <p:txBody>
                <a:bodyPr wrap="none" rtlCol="0">
                  <a:spAutoFit/>
                </a:bodyPr>
                <a:lstStyle/>
                <a:p>
                  <a:pPr>
                    <a:spcBef>
                      <a:spcPts val="0"/>
                    </a:spcBef>
                  </a:pPr>
                  <a:r>
                    <a:rPr lang="en-US" sz="1050" b="1" dirty="0">
                      <a:solidFill>
                        <a:schemeClr val="bg1"/>
                      </a:solidFill>
                      <a:latin typeface="+mn-lt"/>
                    </a:rPr>
                    <a:t>1.5.1</a:t>
                  </a:r>
                </a:p>
              </p:txBody>
            </p:sp>
          </p:grpSp>
          <p:sp>
            <p:nvSpPr>
              <p:cNvPr id="102" name="Arc 101">
                <a:extLst>
                  <a:ext uri="{FF2B5EF4-FFF2-40B4-BE49-F238E27FC236}">
                    <a16:creationId xmlns:a16="http://schemas.microsoft.com/office/drawing/2014/main" id="{B5AEFDE8-8C36-2893-C8FA-AC5F8DB240A9}"/>
                  </a:ext>
                </a:extLst>
              </p:cNvPr>
              <p:cNvSpPr/>
              <p:nvPr/>
            </p:nvSpPr>
            <p:spPr bwMode="auto">
              <a:xfrm rot="9327456">
                <a:off x="4437544" y="2008753"/>
                <a:ext cx="813581" cy="178734"/>
              </a:xfrm>
              <a:prstGeom prst="arc">
                <a:avLst>
                  <a:gd name="adj1" fmla="val 11406440"/>
                  <a:gd name="adj2" fmla="val 20774081"/>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grpSp>
        <p:sp>
          <p:nvSpPr>
            <p:cNvPr id="38" name="Oval 37">
              <a:extLst>
                <a:ext uri="{FF2B5EF4-FFF2-40B4-BE49-F238E27FC236}">
                  <a16:creationId xmlns:a16="http://schemas.microsoft.com/office/drawing/2014/main" id="{F8B93ADB-77B8-E17A-A01D-AC15E58E0332}"/>
                </a:ext>
              </a:extLst>
            </p:cNvPr>
            <p:cNvSpPr/>
            <p:nvPr/>
          </p:nvSpPr>
          <p:spPr bwMode="auto">
            <a:xfrm>
              <a:off x="3244915" y="3065120"/>
              <a:ext cx="1933273" cy="1045124"/>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sp>
          <p:nvSpPr>
            <p:cNvPr id="72" name="Oval 71">
              <a:extLst>
                <a:ext uri="{FF2B5EF4-FFF2-40B4-BE49-F238E27FC236}">
                  <a16:creationId xmlns:a16="http://schemas.microsoft.com/office/drawing/2014/main" id="{33C74A9A-D2BB-E908-3FF4-506469050816}"/>
                </a:ext>
              </a:extLst>
            </p:cNvPr>
            <p:cNvSpPr/>
            <p:nvPr/>
          </p:nvSpPr>
          <p:spPr bwMode="auto">
            <a:xfrm>
              <a:off x="4833058" y="3489503"/>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62" name="Group 61">
            <a:extLst>
              <a:ext uri="{FF2B5EF4-FFF2-40B4-BE49-F238E27FC236}">
                <a16:creationId xmlns:a16="http://schemas.microsoft.com/office/drawing/2014/main" id="{FC2294D2-9C7D-F0BE-F129-80A213645A22}"/>
              </a:ext>
            </a:extLst>
          </p:cNvPr>
          <p:cNvGrpSpPr/>
          <p:nvPr/>
        </p:nvGrpSpPr>
        <p:grpSpPr>
          <a:xfrm>
            <a:off x="2426947" y="3345503"/>
            <a:ext cx="5074049" cy="2113821"/>
            <a:chOff x="2426947" y="3345503"/>
            <a:chExt cx="5074049" cy="2113821"/>
          </a:xfrm>
        </p:grpSpPr>
        <p:grpSp>
          <p:nvGrpSpPr>
            <p:cNvPr id="48" name="Group 47">
              <a:extLst>
                <a:ext uri="{FF2B5EF4-FFF2-40B4-BE49-F238E27FC236}">
                  <a16:creationId xmlns:a16="http://schemas.microsoft.com/office/drawing/2014/main" id="{AF11C2BC-B6A1-290F-958C-898BFC89A4A6}"/>
                </a:ext>
              </a:extLst>
            </p:cNvPr>
            <p:cNvGrpSpPr/>
            <p:nvPr/>
          </p:nvGrpSpPr>
          <p:grpSpPr>
            <a:xfrm>
              <a:off x="2426947" y="3345503"/>
              <a:ext cx="5074049" cy="2113821"/>
              <a:chOff x="2426947" y="3345503"/>
              <a:chExt cx="5074049" cy="2113821"/>
            </a:xfrm>
          </p:grpSpPr>
          <p:grpSp>
            <p:nvGrpSpPr>
              <p:cNvPr id="119" name="Group 118">
                <a:extLst>
                  <a:ext uri="{FF2B5EF4-FFF2-40B4-BE49-F238E27FC236}">
                    <a16:creationId xmlns:a16="http://schemas.microsoft.com/office/drawing/2014/main" id="{3CF7D912-126A-71CC-E95E-F6DE4E0E9889}"/>
                  </a:ext>
                </a:extLst>
              </p:cNvPr>
              <p:cNvGrpSpPr/>
              <p:nvPr/>
            </p:nvGrpSpPr>
            <p:grpSpPr>
              <a:xfrm>
                <a:off x="2495847" y="3345503"/>
                <a:ext cx="5005149" cy="2050066"/>
                <a:chOff x="3448056" y="2596039"/>
                <a:chExt cx="5005149" cy="2050066"/>
              </a:xfrm>
            </p:grpSpPr>
            <p:grpSp>
              <p:nvGrpSpPr>
                <p:cNvPr id="50" name="Group 49">
                  <a:extLst>
                    <a:ext uri="{FF2B5EF4-FFF2-40B4-BE49-F238E27FC236}">
                      <a16:creationId xmlns:a16="http://schemas.microsoft.com/office/drawing/2014/main" id="{77D7EFED-6930-DE25-911F-A41735F7A582}"/>
                    </a:ext>
                  </a:extLst>
                </p:cNvPr>
                <p:cNvGrpSpPr/>
                <p:nvPr/>
              </p:nvGrpSpPr>
              <p:grpSpPr>
                <a:xfrm>
                  <a:off x="3448056" y="3733874"/>
                  <a:ext cx="1785457" cy="912231"/>
                  <a:chOff x="3500688" y="1688798"/>
                  <a:chExt cx="1503985" cy="1072021"/>
                </a:xfrm>
              </p:grpSpPr>
              <p:sp>
                <p:nvSpPr>
                  <p:cNvPr id="51" name="Oval 50">
                    <a:extLst>
                      <a:ext uri="{FF2B5EF4-FFF2-40B4-BE49-F238E27FC236}">
                        <a16:creationId xmlns:a16="http://schemas.microsoft.com/office/drawing/2014/main" id="{09A02D9B-8EC0-E5FB-78AF-BBF7018AEF1A}"/>
                      </a:ext>
                    </a:extLst>
                  </p:cNvPr>
                  <p:cNvSpPr>
                    <a:spLocks noChangeAspect="1"/>
                  </p:cNvSpPr>
                  <p:nvPr/>
                </p:nvSpPr>
                <p:spPr bwMode="auto">
                  <a:xfrm>
                    <a:off x="3500688" y="1688798"/>
                    <a:ext cx="1503985" cy="1072021"/>
                  </a:xfrm>
                  <a:prstGeom prst="ellipse">
                    <a:avLst/>
                  </a:prstGeom>
                  <a:solidFill>
                    <a:srgbClr val="FEE5CB"/>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HFE Impacts</a:t>
                    </a:r>
                    <a:br>
                      <a:rPr lang="en-US" sz="1400" b="1" dirty="0">
                        <a:solidFill>
                          <a:schemeClr val="tx1"/>
                        </a:solidFill>
                        <a:latin typeface="+mn-lt"/>
                      </a:rPr>
                    </a:br>
                    <a:r>
                      <a:rPr lang="en-US" sz="1400" b="1" dirty="0">
                        <a:solidFill>
                          <a:schemeClr val="tx1"/>
                        </a:solidFill>
                        <a:latin typeface="+mn-lt"/>
                      </a:rPr>
                      <a:t>&amp; User Needs</a:t>
                    </a:r>
                    <a:endParaRPr kumimoji="0" lang="en-US" sz="1400" b="1" i="0" u="none" strike="noStrike" cap="none" normalizeH="0" baseline="0" dirty="0">
                      <a:solidFill>
                        <a:schemeClr val="tx1"/>
                      </a:solidFill>
                      <a:effectLst/>
                      <a:latin typeface="+mn-lt"/>
                    </a:endParaRPr>
                  </a:p>
                </p:txBody>
              </p:sp>
              <p:sp>
                <p:nvSpPr>
                  <p:cNvPr id="52" name="TextBox 51">
                    <a:extLst>
                      <a:ext uri="{FF2B5EF4-FFF2-40B4-BE49-F238E27FC236}">
                        <a16:creationId xmlns:a16="http://schemas.microsoft.com/office/drawing/2014/main" id="{6D85D8EE-B5CC-A5CD-EA91-0185C934F232}"/>
                      </a:ext>
                    </a:extLst>
                  </p:cNvPr>
                  <p:cNvSpPr txBox="1"/>
                  <p:nvPr/>
                </p:nvSpPr>
                <p:spPr>
                  <a:xfrm>
                    <a:off x="4078723" y="2421824"/>
                    <a:ext cx="389155" cy="298393"/>
                  </a:xfrm>
                  <a:prstGeom prst="rect">
                    <a:avLst/>
                  </a:prstGeom>
                  <a:noFill/>
                </p:spPr>
                <p:txBody>
                  <a:bodyPr wrap="none" rtlCol="0">
                    <a:spAutoFit/>
                  </a:bodyPr>
                  <a:lstStyle/>
                  <a:p>
                    <a:pPr>
                      <a:spcBef>
                        <a:spcPts val="0"/>
                      </a:spcBef>
                    </a:pPr>
                    <a:r>
                      <a:rPr lang="en-US" sz="1050" b="1" dirty="0">
                        <a:solidFill>
                          <a:schemeClr val="tx1"/>
                        </a:solidFill>
                        <a:latin typeface="+mn-lt"/>
                      </a:rPr>
                      <a:t>1.6.1</a:t>
                    </a:r>
                  </a:p>
                </p:txBody>
              </p:sp>
            </p:grpSp>
            <p:sp>
              <p:nvSpPr>
                <p:cNvPr id="30" name="Arc 29">
                  <a:extLst>
                    <a:ext uri="{FF2B5EF4-FFF2-40B4-BE49-F238E27FC236}">
                      <a16:creationId xmlns:a16="http://schemas.microsoft.com/office/drawing/2014/main" id="{A314B188-2F1D-BD28-8E89-4887EBE990F5}"/>
                    </a:ext>
                  </a:extLst>
                </p:cNvPr>
                <p:cNvSpPr/>
                <p:nvPr/>
              </p:nvSpPr>
              <p:spPr bwMode="auto">
                <a:xfrm rot="8537263" flipH="1">
                  <a:off x="4690971" y="2596039"/>
                  <a:ext cx="3762234" cy="301647"/>
                </a:xfrm>
                <a:prstGeom prst="arc">
                  <a:avLst>
                    <a:gd name="adj1" fmla="val 10891906"/>
                    <a:gd name="adj2" fmla="val 20482273"/>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sp>
            <p:nvSpPr>
              <p:cNvPr id="47" name="Oval 46">
                <a:extLst>
                  <a:ext uri="{FF2B5EF4-FFF2-40B4-BE49-F238E27FC236}">
                    <a16:creationId xmlns:a16="http://schemas.microsoft.com/office/drawing/2014/main" id="{F416A168-BC18-9FCA-7B2D-1B46995A6DD7}"/>
                  </a:ext>
                </a:extLst>
              </p:cNvPr>
              <p:cNvSpPr/>
              <p:nvPr/>
            </p:nvSpPr>
            <p:spPr bwMode="auto">
              <a:xfrm>
                <a:off x="2426947" y="4412396"/>
                <a:ext cx="1920033" cy="1046928"/>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sp>
          <p:nvSpPr>
            <p:cNvPr id="73" name="Oval 72">
              <a:extLst>
                <a:ext uri="{FF2B5EF4-FFF2-40B4-BE49-F238E27FC236}">
                  <a16:creationId xmlns:a16="http://schemas.microsoft.com/office/drawing/2014/main" id="{03361D29-31E5-6940-4E15-B5AF995DEB2D}"/>
                </a:ext>
              </a:extLst>
            </p:cNvPr>
            <p:cNvSpPr/>
            <p:nvPr/>
          </p:nvSpPr>
          <p:spPr bwMode="auto">
            <a:xfrm>
              <a:off x="4018454" y="4830467"/>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36" name="Group 35">
            <a:extLst>
              <a:ext uri="{FF2B5EF4-FFF2-40B4-BE49-F238E27FC236}">
                <a16:creationId xmlns:a16="http://schemas.microsoft.com/office/drawing/2014/main" id="{CAFCA136-1943-C8FA-A88B-6FA8B960CB94}"/>
              </a:ext>
            </a:extLst>
          </p:cNvPr>
          <p:cNvGrpSpPr/>
          <p:nvPr/>
        </p:nvGrpSpPr>
        <p:grpSpPr>
          <a:xfrm>
            <a:off x="5865573" y="2844003"/>
            <a:ext cx="1727321" cy="2299082"/>
            <a:chOff x="5865573" y="2844003"/>
            <a:chExt cx="1727321" cy="2299082"/>
          </a:xfrm>
        </p:grpSpPr>
        <p:sp>
          <p:nvSpPr>
            <p:cNvPr id="37" name="Oval 36">
              <a:extLst>
                <a:ext uri="{FF2B5EF4-FFF2-40B4-BE49-F238E27FC236}">
                  <a16:creationId xmlns:a16="http://schemas.microsoft.com/office/drawing/2014/main" id="{B2967B24-8E4C-54FA-0395-45A7354BE464}"/>
                </a:ext>
              </a:extLst>
            </p:cNvPr>
            <p:cNvSpPr/>
            <p:nvPr/>
          </p:nvSpPr>
          <p:spPr bwMode="auto">
            <a:xfrm>
              <a:off x="5865573" y="4096157"/>
              <a:ext cx="1727321" cy="1046928"/>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nvGrpSpPr>
            <p:cNvPr id="129" name="Group 128">
              <a:extLst>
                <a:ext uri="{FF2B5EF4-FFF2-40B4-BE49-F238E27FC236}">
                  <a16:creationId xmlns:a16="http://schemas.microsoft.com/office/drawing/2014/main" id="{2CABFDA7-75CC-A84B-99A4-71BF71DEC258}"/>
                </a:ext>
              </a:extLst>
            </p:cNvPr>
            <p:cNvGrpSpPr/>
            <p:nvPr/>
          </p:nvGrpSpPr>
          <p:grpSpPr>
            <a:xfrm>
              <a:off x="5943786" y="2844003"/>
              <a:ext cx="1594129" cy="2249811"/>
              <a:chOff x="1291511" y="2788138"/>
              <a:chExt cx="1594129" cy="2249811"/>
            </a:xfrm>
          </p:grpSpPr>
          <p:grpSp>
            <p:nvGrpSpPr>
              <p:cNvPr id="83" name="Group 82">
                <a:extLst>
                  <a:ext uri="{FF2B5EF4-FFF2-40B4-BE49-F238E27FC236}">
                    <a16:creationId xmlns:a16="http://schemas.microsoft.com/office/drawing/2014/main" id="{03690A0F-1C51-974C-18A6-F64BC3E1A88C}"/>
                  </a:ext>
                </a:extLst>
              </p:cNvPr>
              <p:cNvGrpSpPr/>
              <p:nvPr/>
            </p:nvGrpSpPr>
            <p:grpSpPr>
              <a:xfrm>
                <a:off x="1291511" y="4107640"/>
                <a:ext cx="1594129" cy="930309"/>
                <a:chOff x="3504610" y="1726756"/>
                <a:chExt cx="1503985" cy="1093266"/>
              </a:xfrm>
            </p:grpSpPr>
            <p:sp>
              <p:nvSpPr>
                <p:cNvPr id="84" name="Oval 83">
                  <a:extLst>
                    <a:ext uri="{FF2B5EF4-FFF2-40B4-BE49-F238E27FC236}">
                      <a16:creationId xmlns:a16="http://schemas.microsoft.com/office/drawing/2014/main" id="{CE82A048-C290-1EFD-9FCD-D690D8F07A66}"/>
                    </a:ext>
                  </a:extLst>
                </p:cNvPr>
                <p:cNvSpPr>
                  <a:spLocks noChangeAspect="1"/>
                </p:cNvSpPr>
                <p:nvPr/>
              </p:nvSpPr>
              <p:spPr bwMode="auto">
                <a:xfrm>
                  <a:off x="3504610" y="1726756"/>
                  <a:ext cx="1503985" cy="1072023"/>
                </a:xfrm>
                <a:prstGeom prst="ellipse">
                  <a:avLst/>
                </a:prstGeom>
                <a:solidFill>
                  <a:srgbClr val="FFFDB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a:solidFill>
                        <a:schemeClr val="tx1"/>
                      </a:solidFill>
                      <a:effectLst/>
                      <a:latin typeface="+mn-lt"/>
                    </a:rPr>
                    <a:t>Data Comms Use Cases</a:t>
                  </a:r>
                </a:p>
              </p:txBody>
            </p:sp>
            <p:sp>
              <p:nvSpPr>
                <p:cNvPr id="85" name="TextBox 84">
                  <a:extLst>
                    <a:ext uri="{FF2B5EF4-FFF2-40B4-BE49-F238E27FC236}">
                      <a16:creationId xmlns:a16="http://schemas.microsoft.com/office/drawing/2014/main" id="{0B93CB24-632F-6510-0232-ADB72A1F48A8}"/>
                    </a:ext>
                  </a:extLst>
                </p:cNvPr>
                <p:cNvSpPr txBox="1"/>
                <p:nvPr/>
              </p:nvSpPr>
              <p:spPr>
                <a:xfrm>
                  <a:off x="4059532" y="2521629"/>
                  <a:ext cx="435862" cy="298393"/>
                </a:xfrm>
                <a:prstGeom prst="rect">
                  <a:avLst/>
                </a:prstGeom>
                <a:noFill/>
              </p:spPr>
              <p:txBody>
                <a:bodyPr wrap="none" rtlCol="0">
                  <a:spAutoFit/>
                </a:bodyPr>
                <a:lstStyle/>
                <a:p>
                  <a:pPr algn="l">
                    <a:spcBef>
                      <a:spcPts val="0"/>
                    </a:spcBef>
                  </a:pPr>
                  <a:r>
                    <a:rPr lang="en-US" sz="1050" b="1" dirty="0">
                      <a:solidFill>
                        <a:schemeClr val="tx1"/>
                      </a:solidFill>
                      <a:latin typeface="+mn-lt"/>
                    </a:rPr>
                    <a:t>1.7.1</a:t>
                  </a:r>
                </a:p>
              </p:txBody>
            </p:sp>
          </p:grpSp>
          <p:sp>
            <p:nvSpPr>
              <p:cNvPr id="42" name="Arc 41">
                <a:extLst>
                  <a:ext uri="{FF2B5EF4-FFF2-40B4-BE49-F238E27FC236}">
                    <a16:creationId xmlns:a16="http://schemas.microsoft.com/office/drawing/2014/main" id="{2C31C955-6258-7444-6296-2C3CE1EB5650}"/>
                  </a:ext>
                </a:extLst>
              </p:cNvPr>
              <p:cNvSpPr/>
              <p:nvPr/>
            </p:nvSpPr>
            <p:spPr bwMode="auto">
              <a:xfrm rot="16200000" flipV="1">
                <a:off x="972926" y="3711506"/>
                <a:ext cx="2084586" cy="237850"/>
              </a:xfrm>
              <a:prstGeom prst="arc">
                <a:avLst>
                  <a:gd name="adj1" fmla="val 13384120"/>
                  <a:gd name="adj2" fmla="val 2082824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sp>
          <p:nvSpPr>
            <p:cNvPr id="2" name="Oval 1">
              <a:extLst>
                <a:ext uri="{FF2B5EF4-FFF2-40B4-BE49-F238E27FC236}">
                  <a16:creationId xmlns:a16="http://schemas.microsoft.com/office/drawing/2014/main" id="{20ABC051-6638-5E78-B775-A0B3A801AF81}"/>
                </a:ext>
              </a:extLst>
            </p:cNvPr>
            <p:cNvSpPr/>
            <p:nvPr/>
          </p:nvSpPr>
          <p:spPr bwMode="auto">
            <a:xfrm>
              <a:off x="7268854" y="4534800"/>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21" name="Group 20">
            <a:extLst>
              <a:ext uri="{FF2B5EF4-FFF2-40B4-BE49-F238E27FC236}">
                <a16:creationId xmlns:a16="http://schemas.microsoft.com/office/drawing/2014/main" id="{76E6FB8B-E4F1-D5FE-87DE-5BB014318432}"/>
              </a:ext>
            </a:extLst>
          </p:cNvPr>
          <p:cNvGrpSpPr/>
          <p:nvPr/>
        </p:nvGrpSpPr>
        <p:grpSpPr>
          <a:xfrm>
            <a:off x="555123" y="1213767"/>
            <a:ext cx="5590459" cy="1046928"/>
            <a:chOff x="517934" y="2750607"/>
            <a:chExt cx="5590459" cy="1046928"/>
          </a:xfrm>
        </p:grpSpPr>
        <p:sp>
          <p:nvSpPr>
            <p:cNvPr id="6" name="Oval 5">
              <a:extLst>
                <a:ext uri="{FF2B5EF4-FFF2-40B4-BE49-F238E27FC236}">
                  <a16:creationId xmlns:a16="http://schemas.microsoft.com/office/drawing/2014/main" id="{F223CFE9-5BB7-972B-58AC-2D597A69C22C}"/>
                </a:ext>
              </a:extLst>
            </p:cNvPr>
            <p:cNvSpPr>
              <a:spLocks noChangeAspect="1"/>
            </p:cNvSpPr>
            <p:nvPr/>
          </p:nvSpPr>
          <p:spPr bwMode="auto">
            <a:xfrm>
              <a:off x="590932" y="2815532"/>
              <a:ext cx="1785457" cy="912231"/>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Plan for Discovery</a:t>
              </a:r>
              <a:endParaRPr kumimoji="0" lang="en-US" sz="1400" b="1" i="0" u="none" strike="noStrike" cap="none" normalizeH="0" baseline="0" dirty="0">
                <a:solidFill>
                  <a:schemeClr val="tx1"/>
                </a:solidFill>
                <a:effectLst/>
                <a:latin typeface="+mn-lt"/>
              </a:endParaRPr>
            </a:p>
          </p:txBody>
        </p:sp>
        <p:sp>
          <p:nvSpPr>
            <p:cNvPr id="8" name="Arc 7">
              <a:extLst>
                <a:ext uri="{FF2B5EF4-FFF2-40B4-BE49-F238E27FC236}">
                  <a16:creationId xmlns:a16="http://schemas.microsoft.com/office/drawing/2014/main" id="{5B381763-A759-6C0E-94F2-947046AAB6AA}"/>
                </a:ext>
              </a:extLst>
            </p:cNvPr>
            <p:cNvSpPr/>
            <p:nvPr/>
          </p:nvSpPr>
          <p:spPr bwMode="auto">
            <a:xfrm rot="11290419">
              <a:off x="1854137" y="3054198"/>
              <a:ext cx="4254256" cy="705626"/>
            </a:xfrm>
            <a:prstGeom prst="arc">
              <a:avLst>
                <a:gd name="adj1" fmla="val 11354372"/>
                <a:gd name="adj2" fmla="val 21031741"/>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9" name="TextBox 8">
              <a:extLst>
                <a:ext uri="{FF2B5EF4-FFF2-40B4-BE49-F238E27FC236}">
                  <a16:creationId xmlns:a16="http://schemas.microsoft.com/office/drawing/2014/main" id="{617B023E-027A-98F8-0F5C-EF984484A0DF}"/>
                </a:ext>
              </a:extLst>
            </p:cNvPr>
            <p:cNvSpPr txBox="1"/>
            <p:nvPr/>
          </p:nvSpPr>
          <p:spPr>
            <a:xfrm>
              <a:off x="1270415" y="3465352"/>
              <a:ext cx="461986" cy="253916"/>
            </a:xfrm>
            <a:prstGeom prst="rect">
              <a:avLst/>
            </a:prstGeom>
            <a:noFill/>
          </p:spPr>
          <p:txBody>
            <a:bodyPr wrap="none" rtlCol="0">
              <a:spAutoFit/>
            </a:bodyPr>
            <a:lstStyle/>
            <a:p>
              <a:pPr algn="l">
                <a:spcBef>
                  <a:spcPts val="0"/>
                </a:spcBef>
              </a:pPr>
              <a:r>
                <a:rPr lang="en-US" sz="1050" b="1" dirty="0">
                  <a:solidFill>
                    <a:schemeClr val="tx1"/>
                  </a:solidFill>
                  <a:latin typeface="+mn-lt"/>
                </a:rPr>
                <a:t>1.4.2</a:t>
              </a:r>
            </a:p>
          </p:txBody>
        </p:sp>
        <p:sp>
          <p:nvSpPr>
            <p:cNvPr id="19" name="Oval 18">
              <a:extLst>
                <a:ext uri="{FF2B5EF4-FFF2-40B4-BE49-F238E27FC236}">
                  <a16:creationId xmlns:a16="http://schemas.microsoft.com/office/drawing/2014/main" id="{25A080BC-1A67-37E6-34B1-CE105792291D}"/>
                </a:ext>
              </a:extLst>
            </p:cNvPr>
            <p:cNvSpPr/>
            <p:nvPr/>
          </p:nvSpPr>
          <p:spPr bwMode="auto">
            <a:xfrm>
              <a:off x="517934" y="2750607"/>
              <a:ext cx="1920033" cy="1046928"/>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grpSp>
        <p:nvGrpSpPr>
          <p:cNvPr id="35" name="Group 34">
            <a:extLst>
              <a:ext uri="{FF2B5EF4-FFF2-40B4-BE49-F238E27FC236}">
                <a16:creationId xmlns:a16="http://schemas.microsoft.com/office/drawing/2014/main" id="{FEDEBCD4-1F87-9CC7-7C57-C45FC219B9B4}"/>
              </a:ext>
            </a:extLst>
          </p:cNvPr>
          <p:cNvGrpSpPr/>
          <p:nvPr/>
        </p:nvGrpSpPr>
        <p:grpSpPr>
          <a:xfrm>
            <a:off x="4299535" y="2924136"/>
            <a:ext cx="1797167" cy="3305686"/>
            <a:chOff x="4299535" y="2924136"/>
            <a:chExt cx="1797167" cy="3305686"/>
          </a:xfrm>
        </p:grpSpPr>
        <p:grpSp>
          <p:nvGrpSpPr>
            <p:cNvPr id="120" name="Group 119">
              <a:extLst>
                <a:ext uri="{FF2B5EF4-FFF2-40B4-BE49-F238E27FC236}">
                  <a16:creationId xmlns:a16="http://schemas.microsoft.com/office/drawing/2014/main" id="{5769FBA4-62E5-2D31-7FE0-BADCC548C95A}"/>
                </a:ext>
              </a:extLst>
            </p:cNvPr>
            <p:cNvGrpSpPr/>
            <p:nvPr/>
          </p:nvGrpSpPr>
          <p:grpSpPr>
            <a:xfrm>
              <a:off x="4364044" y="2924136"/>
              <a:ext cx="1732658" cy="3305686"/>
              <a:chOff x="3994867" y="2978899"/>
              <a:chExt cx="1732658" cy="3305686"/>
            </a:xfrm>
          </p:grpSpPr>
          <p:grpSp>
            <p:nvGrpSpPr>
              <p:cNvPr id="65" name="Group 64">
                <a:extLst>
                  <a:ext uri="{FF2B5EF4-FFF2-40B4-BE49-F238E27FC236}">
                    <a16:creationId xmlns:a16="http://schemas.microsoft.com/office/drawing/2014/main" id="{5A37C80C-6385-8F9B-444E-079879D00B8C}"/>
                  </a:ext>
                </a:extLst>
              </p:cNvPr>
              <p:cNvGrpSpPr/>
              <p:nvPr/>
            </p:nvGrpSpPr>
            <p:grpSpPr>
              <a:xfrm>
                <a:off x="3994867" y="5136951"/>
                <a:ext cx="1594129" cy="936403"/>
                <a:chOff x="3522541" y="1855459"/>
                <a:chExt cx="1503985" cy="1100428"/>
              </a:xfrm>
            </p:grpSpPr>
            <p:sp>
              <p:nvSpPr>
                <p:cNvPr id="66" name="Oval 65">
                  <a:extLst>
                    <a:ext uri="{FF2B5EF4-FFF2-40B4-BE49-F238E27FC236}">
                      <a16:creationId xmlns:a16="http://schemas.microsoft.com/office/drawing/2014/main" id="{FDBFDBE5-9344-69D2-0F81-2B1BE1391AB7}"/>
                    </a:ext>
                  </a:extLst>
                </p:cNvPr>
                <p:cNvSpPr>
                  <a:spLocks noChangeAspect="1"/>
                </p:cNvSpPr>
                <p:nvPr/>
              </p:nvSpPr>
              <p:spPr bwMode="auto">
                <a:xfrm>
                  <a:off x="3522541" y="1855459"/>
                  <a:ext cx="1503985" cy="1072023"/>
                </a:xfrm>
                <a:prstGeom prst="ellipse">
                  <a:avLst/>
                </a:prstGeom>
                <a:solidFill>
                  <a:srgbClr val="FEE5CB"/>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HFE Planning</a:t>
                  </a:r>
                </a:p>
              </p:txBody>
            </p:sp>
            <p:sp>
              <p:nvSpPr>
                <p:cNvPr id="67" name="TextBox 66">
                  <a:extLst>
                    <a:ext uri="{FF2B5EF4-FFF2-40B4-BE49-F238E27FC236}">
                      <a16:creationId xmlns:a16="http://schemas.microsoft.com/office/drawing/2014/main" id="{0E28843C-A8B2-7916-D22E-6F6E18514A6E}"/>
                    </a:ext>
                  </a:extLst>
                </p:cNvPr>
                <p:cNvSpPr txBox="1"/>
                <p:nvPr/>
              </p:nvSpPr>
              <p:spPr>
                <a:xfrm>
                  <a:off x="4059532" y="2657494"/>
                  <a:ext cx="435862" cy="298393"/>
                </a:xfrm>
                <a:prstGeom prst="rect">
                  <a:avLst/>
                </a:prstGeom>
                <a:noFill/>
              </p:spPr>
              <p:txBody>
                <a:bodyPr wrap="none" rtlCol="0">
                  <a:spAutoFit/>
                </a:bodyPr>
                <a:lstStyle/>
                <a:p>
                  <a:pPr algn="l">
                    <a:spcBef>
                      <a:spcPts val="0"/>
                    </a:spcBef>
                  </a:pPr>
                  <a:r>
                    <a:rPr lang="en-US" sz="1050" b="1" dirty="0">
                      <a:solidFill>
                        <a:schemeClr val="tx1"/>
                      </a:solidFill>
                      <a:latin typeface="+mn-lt"/>
                    </a:rPr>
                    <a:t>1.6.2</a:t>
                  </a:r>
                </a:p>
              </p:txBody>
            </p:sp>
          </p:grpSp>
          <p:sp>
            <p:nvSpPr>
              <p:cNvPr id="31" name="Arc 30">
                <a:extLst>
                  <a:ext uri="{FF2B5EF4-FFF2-40B4-BE49-F238E27FC236}">
                    <a16:creationId xmlns:a16="http://schemas.microsoft.com/office/drawing/2014/main" id="{64ED7F7D-F963-070C-6CBE-9B4ED53C5D5F}"/>
                  </a:ext>
                </a:extLst>
              </p:cNvPr>
              <p:cNvSpPr/>
              <p:nvPr/>
            </p:nvSpPr>
            <p:spPr bwMode="auto">
              <a:xfrm rot="6974283" flipV="1">
                <a:off x="3826757" y="4383816"/>
                <a:ext cx="3305686" cy="495851"/>
              </a:xfrm>
              <a:prstGeom prst="arc">
                <a:avLst>
                  <a:gd name="adj1" fmla="val 11231284"/>
                  <a:gd name="adj2" fmla="val 19982255"/>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sp>
          <p:nvSpPr>
            <p:cNvPr id="3" name="Oval 2">
              <a:extLst>
                <a:ext uri="{FF2B5EF4-FFF2-40B4-BE49-F238E27FC236}">
                  <a16:creationId xmlns:a16="http://schemas.microsoft.com/office/drawing/2014/main" id="{F98EFE78-ADE3-D22E-AFD0-66CE8CD81838}"/>
                </a:ext>
              </a:extLst>
            </p:cNvPr>
            <p:cNvSpPr/>
            <p:nvPr/>
          </p:nvSpPr>
          <p:spPr bwMode="auto">
            <a:xfrm>
              <a:off x="5665310" y="5446864"/>
              <a:ext cx="200327"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sp>
          <p:nvSpPr>
            <p:cNvPr id="20" name="Oval 19">
              <a:extLst>
                <a:ext uri="{FF2B5EF4-FFF2-40B4-BE49-F238E27FC236}">
                  <a16:creationId xmlns:a16="http://schemas.microsoft.com/office/drawing/2014/main" id="{92FC2E21-4743-2C93-DCA6-0671398D31CD}"/>
                </a:ext>
              </a:extLst>
            </p:cNvPr>
            <p:cNvSpPr/>
            <p:nvPr/>
          </p:nvSpPr>
          <p:spPr bwMode="auto">
            <a:xfrm>
              <a:off x="4299535" y="5012138"/>
              <a:ext cx="1727322" cy="1046928"/>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grpSp>
        <p:nvGrpSpPr>
          <p:cNvPr id="46" name="Group 45">
            <a:extLst>
              <a:ext uri="{FF2B5EF4-FFF2-40B4-BE49-F238E27FC236}">
                <a16:creationId xmlns:a16="http://schemas.microsoft.com/office/drawing/2014/main" id="{1EC73B25-9F54-AF77-E15E-CA314F75155C}"/>
              </a:ext>
            </a:extLst>
          </p:cNvPr>
          <p:cNvGrpSpPr/>
          <p:nvPr/>
        </p:nvGrpSpPr>
        <p:grpSpPr>
          <a:xfrm>
            <a:off x="7746016" y="3013910"/>
            <a:ext cx="3007875" cy="1294422"/>
            <a:chOff x="7746016" y="3013910"/>
            <a:chExt cx="3007875" cy="1294422"/>
          </a:xfrm>
        </p:grpSpPr>
        <p:grpSp>
          <p:nvGrpSpPr>
            <p:cNvPr id="124" name="Group 123">
              <a:extLst>
                <a:ext uri="{FF2B5EF4-FFF2-40B4-BE49-F238E27FC236}">
                  <a16:creationId xmlns:a16="http://schemas.microsoft.com/office/drawing/2014/main" id="{36EA59C3-513A-623B-79C1-846C8AAE7F2B}"/>
                </a:ext>
              </a:extLst>
            </p:cNvPr>
            <p:cNvGrpSpPr/>
            <p:nvPr/>
          </p:nvGrpSpPr>
          <p:grpSpPr>
            <a:xfrm>
              <a:off x="7746016" y="3013910"/>
              <a:ext cx="3007875" cy="1294422"/>
              <a:chOff x="5439680" y="2916053"/>
              <a:chExt cx="3007875" cy="1294422"/>
            </a:xfrm>
          </p:grpSpPr>
          <p:grpSp>
            <p:nvGrpSpPr>
              <p:cNvPr id="68" name="Group 67">
                <a:extLst>
                  <a:ext uri="{FF2B5EF4-FFF2-40B4-BE49-F238E27FC236}">
                    <a16:creationId xmlns:a16="http://schemas.microsoft.com/office/drawing/2014/main" id="{DA8628F6-7A89-4C26-A13E-E29FA59A0592}"/>
                  </a:ext>
                </a:extLst>
              </p:cNvPr>
              <p:cNvGrpSpPr/>
              <p:nvPr/>
            </p:nvGrpSpPr>
            <p:grpSpPr>
              <a:xfrm>
                <a:off x="6853426" y="3298244"/>
                <a:ext cx="1594129" cy="912231"/>
                <a:chOff x="2899525" y="2209508"/>
                <a:chExt cx="1503985" cy="1072022"/>
              </a:xfrm>
            </p:grpSpPr>
            <p:sp>
              <p:nvSpPr>
                <p:cNvPr id="69" name="Oval 68">
                  <a:extLst>
                    <a:ext uri="{FF2B5EF4-FFF2-40B4-BE49-F238E27FC236}">
                      <a16:creationId xmlns:a16="http://schemas.microsoft.com/office/drawing/2014/main" id="{B6A5AFA5-E5BD-402E-FDB4-1D9E89020B9B}"/>
                    </a:ext>
                  </a:extLst>
                </p:cNvPr>
                <p:cNvSpPr>
                  <a:spLocks noChangeAspect="1"/>
                </p:cNvSpPr>
                <p:nvPr/>
              </p:nvSpPr>
              <p:spPr bwMode="auto">
                <a:xfrm>
                  <a:off x="2899525" y="2209508"/>
                  <a:ext cx="1503985" cy="1072022"/>
                </a:xfrm>
                <a:prstGeom prst="ellipse">
                  <a:avLst/>
                </a:prstGeom>
                <a:solidFill>
                  <a:srgbClr val="239592"/>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bg1"/>
                      </a:solidFill>
                      <a:latin typeface="+mn-lt"/>
                    </a:rPr>
                    <a:t>Project Boundary</a:t>
                  </a:r>
                </a:p>
              </p:txBody>
            </p:sp>
            <p:sp>
              <p:nvSpPr>
                <p:cNvPr id="70" name="TextBox 69">
                  <a:extLst>
                    <a:ext uri="{FF2B5EF4-FFF2-40B4-BE49-F238E27FC236}">
                      <a16:creationId xmlns:a16="http://schemas.microsoft.com/office/drawing/2014/main" id="{B880973A-CC5D-F202-3377-60566804D967}"/>
                    </a:ext>
                  </a:extLst>
                </p:cNvPr>
                <p:cNvSpPr txBox="1"/>
                <p:nvPr/>
              </p:nvSpPr>
              <p:spPr>
                <a:xfrm>
                  <a:off x="3486463" y="2954147"/>
                  <a:ext cx="435862" cy="298393"/>
                </a:xfrm>
                <a:prstGeom prst="rect">
                  <a:avLst/>
                </a:prstGeom>
                <a:noFill/>
              </p:spPr>
              <p:txBody>
                <a:bodyPr wrap="none" rtlCol="0">
                  <a:spAutoFit/>
                </a:bodyPr>
                <a:lstStyle/>
                <a:p>
                  <a:pPr algn="l">
                    <a:spcBef>
                      <a:spcPts val="0"/>
                    </a:spcBef>
                  </a:pPr>
                  <a:r>
                    <a:rPr lang="en-US" sz="1050" b="1" dirty="0">
                      <a:solidFill>
                        <a:schemeClr val="bg1"/>
                      </a:solidFill>
                      <a:latin typeface="+mn-lt"/>
                    </a:rPr>
                    <a:t>1.9.1</a:t>
                  </a:r>
                </a:p>
              </p:txBody>
            </p:sp>
          </p:grpSp>
          <p:sp>
            <p:nvSpPr>
              <p:cNvPr id="109" name="Arc 108">
                <a:extLst>
                  <a:ext uri="{FF2B5EF4-FFF2-40B4-BE49-F238E27FC236}">
                    <a16:creationId xmlns:a16="http://schemas.microsoft.com/office/drawing/2014/main" id="{9E6F594E-0C0E-AD49-BD29-6128A4FE21E5}"/>
                  </a:ext>
                </a:extLst>
              </p:cNvPr>
              <p:cNvSpPr/>
              <p:nvPr/>
            </p:nvSpPr>
            <p:spPr bwMode="auto">
              <a:xfrm rot="12718852" flipH="1">
                <a:off x="5439680" y="2916053"/>
                <a:ext cx="1845546" cy="408928"/>
              </a:xfrm>
              <a:prstGeom prst="arc">
                <a:avLst>
                  <a:gd name="adj1" fmla="val 11450673"/>
                  <a:gd name="adj2" fmla="val 20602292"/>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grpSp>
        <p:sp>
          <p:nvSpPr>
            <p:cNvPr id="4" name="Oval 3">
              <a:extLst>
                <a:ext uri="{FF2B5EF4-FFF2-40B4-BE49-F238E27FC236}">
                  <a16:creationId xmlns:a16="http://schemas.microsoft.com/office/drawing/2014/main" id="{B243F15A-D368-3239-B745-E0CB8EDE1A1E}"/>
                </a:ext>
              </a:extLst>
            </p:cNvPr>
            <p:cNvSpPr/>
            <p:nvPr/>
          </p:nvSpPr>
          <p:spPr bwMode="auto">
            <a:xfrm>
              <a:off x="10500431" y="3736975"/>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74" name="Group 73">
            <a:extLst>
              <a:ext uri="{FF2B5EF4-FFF2-40B4-BE49-F238E27FC236}">
                <a16:creationId xmlns:a16="http://schemas.microsoft.com/office/drawing/2014/main" id="{D0BD6DA4-436A-4ED8-BC35-AC110F71F876}"/>
              </a:ext>
            </a:extLst>
          </p:cNvPr>
          <p:cNvGrpSpPr/>
          <p:nvPr/>
        </p:nvGrpSpPr>
        <p:grpSpPr>
          <a:xfrm>
            <a:off x="391520" y="2419174"/>
            <a:ext cx="6122140" cy="1046928"/>
            <a:chOff x="2318270" y="3355494"/>
            <a:chExt cx="6122140" cy="1046928"/>
          </a:xfrm>
        </p:grpSpPr>
        <p:sp>
          <p:nvSpPr>
            <p:cNvPr id="75" name="Oval 74">
              <a:extLst>
                <a:ext uri="{FF2B5EF4-FFF2-40B4-BE49-F238E27FC236}">
                  <a16:creationId xmlns:a16="http://schemas.microsoft.com/office/drawing/2014/main" id="{0F072F5E-67A1-654D-7093-B134A05379C1}"/>
                </a:ext>
              </a:extLst>
            </p:cNvPr>
            <p:cNvSpPr>
              <a:spLocks noChangeAspect="1"/>
            </p:cNvSpPr>
            <p:nvPr/>
          </p:nvSpPr>
          <p:spPr bwMode="auto">
            <a:xfrm>
              <a:off x="2391268" y="3420419"/>
              <a:ext cx="1785457" cy="912231"/>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Info. Mgmt.</a:t>
              </a:r>
            </a:p>
            <a:p>
              <a:pPr marR="0"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a:solidFill>
                    <a:schemeClr val="tx1"/>
                  </a:solidFill>
                  <a:effectLst/>
                  <a:latin typeface="+mn-lt"/>
                </a:rPr>
                <a:t>Strategy</a:t>
              </a:r>
            </a:p>
          </p:txBody>
        </p:sp>
        <p:sp>
          <p:nvSpPr>
            <p:cNvPr id="76" name="Arc 75">
              <a:extLst>
                <a:ext uri="{FF2B5EF4-FFF2-40B4-BE49-F238E27FC236}">
                  <a16:creationId xmlns:a16="http://schemas.microsoft.com/office/drawing/2014/main" id="{07DF4EEB-CDC8-D369-CFF7-8D25F6DCA9D2}"/>
                </a:ext>
              </a:extLst>
            </p:cNvPr>
            <p:cNvSpPr/>
            <p:nvPr/>
          </p:nvSpPr>
          <p:spPr bwMode="auto">
            <a:xfrm>
              <a:off x="4185694" y="3588300"/>
              <a:ext cx="4254716" cy="465882"/>
            </a:xfrm>
            <a:prstGeom prst="arc">
              <a:avLst>
                <a:gd name="adj1" fmla="val 10948208"/>
                <a:gd name="adj2" fmla="val 21031741"/>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77" name="TextBox 76">
              <a:extLst>
                <a:ext uri="{FF2B5EF4-FFF2-40B4-BE49-F238E27FC236}">
                  <a16:creationId xmlns:a16="http://schemas.microsoft.com/office/drawing/2014/main" id="{7E8ECB95-D25D-CD8E-74D1-6F7BF1FF2375}"/>
                </a:ext>
              </a:extLst>
            </p:cNvPr>
            <p:cNvSpPr txBox="1"/>
            <p:nvPr/>
          </p:nvSpPr>
          <p:spPr>
            <a:xfrm>
              <a:off x="3070751" y="4070239"/>
              <a:ext cx="461986" cy="253916"/>
            </a:xfrm>
            <a:prstGeom prst="rect">
              <a:avLst/>
            </a:prstGeom>
            <a:noFill/>
          </p:spPr>
          <p:txBody>
            <a:bodyPr wrap="none" rtlCol="0">
              <a:spAutoFit/>
            </a:bodyPr>
            <a:lstStyle/>
            <a:p>
              <a:pPr algn="l">
                <a:spcBef>
                  <a:spcPts val="0"/>
                </a:spcBef>
              </a:pPr>
              <a:r>
                <a:rPr lang="en-US" sz="1050" b="1" dirty="0">
                  <a:solidFill>
                    <a:schemeClr val="tx1"/>
                  </a:solidFill>
                  <a:latin typeface="+mn-lt"/>
                </a:rPr>
                <a:t>1.4.3</a:t>
              </a:r>
            </a:p>
          </p:txBody>
        </p:sp>
        <p:sp>
          <p:nvSpPr>
            <p:cNvPr id="78" name="Oval 77">
              <a:extLst>
                <a:ext uri="{FF2B5EF4-FFF2-40B4-BE49-F238E27FC236}">
                  <a16:creationId xmlns:a16="http://schemas.microsoft.com/office/drawing/2014/main" id="{4ED80C94-2052-E80F-AA5F-66C887A782DA}"/>
                </a:ext>
              </a:extLst>
            </p:cNvPr>
            <p:cNvSpPr/>
            <p:nvPr/>
          </p:nvSpPr>
          <p:spPr bwMode="auto">
            <a:xfrm>
              <a:off x="2318270" y="3355494"/>
              <a:ext cx="1920033" cy="1046928"/>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grpSp>
        <p:nvGrpSpPr>
          <p:cNvPr id="79" name="Group 78">
            <a:extLst>
              <a:ext uri="{FF2B5EF4-FFF2-40B4-BE49-F238E27FC236}">
                <a16:creationId xmlns:a16="http://schemas.microsoft.com/office/drawing/2014/main" id="{7221EB60-3A75-1F04-9EED-EE6838598772}"/>
              </a:ext>
            </a:extLst>
          </p:cNvPr>
          <p:cNvGrpSpPr/>
          <p:nvPr/>
        </p:nvGrpSpPr>
        <p:grpSpPr>
          <a:xfrm>
            <a:off x="378421" y="3069297"/>
            <a:ext cx="5426831" cy="1787551"/>
            <a:chOff x="2132718" y="2524324"/>
            <a:chExt cx="5426831" cy="1787551"/>
          </a:xfrm>
        </p:grpSpPr>
        <p:sp>
          <p:nvSpPr>
            <p:cNvPr id="80" name="Oval 79">
              <a:extLst>
                <a:ext uri="{FF2B5EF4-FFF2-40B4-BE49-F238E27FC236}">
                  <a16:creationId xmlns:a16="http://schemas.microsoft.com/office/drawing/2014/main" id="{919DA4EF-2824-404A-31D9-5D82CA765ABB}"/>
                </a:ext>
              </a:extLst>
            </p:cNvPr>
            <p:cNvSpPr>
              <a:spLocks noChangeAspect="1"/>
            </p:cNvSpPr>
            <p:nvPr/>
          </p:nvSpPr>
          <p:spPr bwMode="auto">
            <a:xfrm>
              <a:off x="2205716" y="3329872"/>
              <a:ext cx="1785457" cy="912231"/>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Project Meas.</a:t>
              </a:r>
            </a:p>
            <a:p>
              <a:pPr marR="0"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a:solidFill>
                    <a:schemeClr val="tx1"/>
                  </a:solidFill>
                  <a:effectLst/>
                  <a:latin typeface="+mn-lt"/>
                </a:rPr>
                <a:t>Strategy</a:t>
              </a:r>
            </a:p>
          </p:txBody>
        </p:sp>
        <p:sp>
          <p:nvSpPr>
            <p:cNvPr id="81" name="Arc 80">
              <a:extLst>
                <a:ext uri="{FF2B5EF4-FFF2-40B4-BE49-F238E27FC236}">
                  <a16:creationId xmlns:a16="http://schemas.microsoft.com/office/drawing/2014/main" id="{61064597-16A0-3EB5-F0FE-F1D17CEA8478}"/>
                </a:ext>
              </a:extLst>
            </p:cNvPr>
            <p:cNvSpPr/>
            <p:nvPr/>
          </p:nvSpPr>
          <p:spPr bwMode="auto">
            <a:xfrm rot="20739845">
              <a:off x="3577026" y="2524324"/>
              <a:ext cx="3982523" cy="690018"/>
            </a:xfrm>
            <a:prstGeom prst="arc">
              <a:avLst>
                <a:gd name="adj1" fmla="val 10959698"/>
                <a:gd name="adj2" fmla="val 21282504"/>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2" name="TextBox 81">
              <a:extLst>
                <a:ext uri="{FF2B5EF4-FFF2-40B4-BE49-F238E27FC236}">
                  <a16:creationId xmlns:a16="http://schemas.microsoft.com/office/drawing/2014/main" id="{16A149C2-17FF-B874-631D-60FDD951DE68}"/>
                </a:ext>
              </a:extLst>
            </p:cNvPr>
            <p:cNvSpPr txBox="1"/>
            <p:nvPr/>
          </p:nvSpPr>
          <p:spPr>
            <a:xfrm>
              <a:off x="2885199" y="3979692"/>
              <a:ext cx="461986" cy="253916"/>
            </a:xfrm>
            <a:prstGeom prst="rect">
              <a:avLst/>
            </a:prstGeom>
            <a:noFill/>
          </p:spPr>
          <p:txBody>
            <a:bodyPr wrap="none" rtlCol="0">
              <a:spAutoFit/>
            </a:bodyPr>
            <a:lstStyle/>
            <a:p>
              <a:pPr algn="l">
                <a:spcBef>
                  <a:spcPts val="0"/>
                </a:spcBef>
              </a:pPr>
              <a:r>
                <a:rPr lang="en-US" sz="1050" b="1" dirty="0">
                  <a:solidFill>
                    <a:schemeClr val="tx1"/>
                  </a:solidFill>
                  <a:latin typeface="+mn-lt"/>
                </a:rPr>
                <a:t>1.4.4</a:t>
              </a:r>
            </a:p>
          </p:txBody>
        </p:sp>
        <p:sp>
          <p:nvSpPr>
            <p:cNvPr id="86" name="Oval 85">
              <a:extLst>
                <a:ext uri="{FF2B5EF4-FFF2-40B4-BE49-F238E27FC236}">
                  <a16:creationId xmlns:a16="http://schemas.microsoft.com/office/drawing/2014/main" id="{F96C4C6A-572E-26A7-9B50-0AB9D0D7E746}"/>
                </a:ext>
              </a:extLst>
            </p:cNvPr>
            <p:cNvSpPr/>
            <p:nvPr/>
          </p:nvSpPr>
          <p:spPr bwMode="auto">
            <a:xfrm>
              <a:off x="2132718" y="3264947"/>
              <a:ext cx="1920033" cy="1046928"/>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spTree>
    <p:extLst>
      <p:ext uri="{BB962C8B-B14F-4D97-AF65-F5344CB8AC3E}">
        <p14:creationId xmlns:p14="http://schemas.microsoft.com/office/powerpoint/2010/main" val="317158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F6A50E-5E0C-F623-9BD4-751EA9E48326}"/>
              </a:ext>
            </a:extLst>
          </p:cNvPr>
          <p:cNvSpPr txBox="1"/>
          <p:nvPr/>
        </p:nvSpPr>
        <p:spPr>
          <a:xfrm>
            <a:off x="301379" y="6263234"/>
            <a:ext cx="1417832" cy="25391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Systems Engineering</a:t>
            </a:r>
          </a:p>
        </p:txBody>
      </p:sp>
      <p:sp>
        <p:nvSpPr>
          <p:cNvPr id="11" name="TextBox 10">
            <a:extLst>
              <a:ext uri="{FF2B5EF4-FFF2-40B4-BE49-F238E27FC236}">
                <a16:creationId xmlns:a16="http://schemas.microsoft.com/office/drawing/2014/main" id="{9C87FC1D-1A36-DFC8-DDD5-C553BFD785DA}"/>
              </a:ext>
            </a:extLst>
          </p:cNvPr>
          <p:cNvSpPr txBox="1"/>
          <p:nvPr/>
        </p:nvSpPr>
        <p:spPr>
          <a:xfrm>
            <a:off x="1719212" y="6263234"/>
            <a:ext cx="1315090" cy="253917"/>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Procurement</a:t>
            </a:r>
          </a:p>
        </p:txBody>
      </p:sp>
      <p:sp>
        <p:nvSpPr>
          <p:cNvPr id="12" name="TextBox 11">
            <a:extLst>
              <a:ext uri="{FF2B5EF4-FFF2-40B4-BE49-F238E27FC236}">
                <a16:creationId xmlns:a16="http://schemas.microsoft.com/office/drawing/2014/main" id="{2440931F-728D-9FEE-57B7-EC6605DE33F4}"/>
              </a:ext>
            </a:extLst>
          </p:cNvPr>
          <p:cNvSpPr txBox="1"/>
          <p:nvPr/>
        </p:nvSpPr>
        <p:spPr>
          <a:xfrm>
            <a:off x="3034302" y="6263234"/>
            <a:ext cx="1137006" cy="253917"/>
          </a:xfrm>
          <a:prstGeom prst="rect">
            <a:avLst/>
          </a:prstGeom>
          <a:solidFill>
            <a:schemeClr val="accent3">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HFE</a:t>
            </a:r>
          </a:p>
        </p:txBody>
      </p:sp>
      <p:sp>
        <p:nvSpPr>
          <p:cNvPr id="13" name="TextBox 12">
            <a:extLst>
              <a:ext uri="{FF2B5EF4-FFF2-40B4-BE49-F238E27FC236}">
                <a16:creationId xmlns:a16="http://schemas.microsoft.com/office/drawing/2014/main" id="{A3125F3B-8924-3DD3-EF70-DD1C97D6C721}"/>
              </a:ext>
            </a:extLst>
          </p:cNvPr>
          <p:cNvSpPr txBox="1"/>
          <p:nvPr/>
        </p:nvSpPr>
        <p:spPr>
          <a:xfrm>
            <a:off x="4171309" y="6263234"/>
            <a:ext cx="1332215" cy="253917"/>
          </a:xfrm>
          <a:prstGeom prst="rect">
            <a:avLst/>
          </a:prstGeom>
          <a:solidFill>
            <a:srgbClr val="FFFDB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Data Comms</a:t>
            </a:r>
          </a:p>
        </p:txBody>
      </p:sp>
      <p:sp>
        <p:nvSpPr>
          <p:cNvPr id="14" name="TextBox 13">
            <a:extLst>
              <a:ext uri="{FF2B5EF4-FFF2-40B4-BE49-F238E27FC236}">
                <a16:creationId xmlns:a16="http://schemas.microsoft.com/office/drawing/2014/main" id="{56DCFD3B-A615-1084-1191-3D5058A3BE14}"/>
              </a:ext>
            </a:extLst>
          </p:cNvPr>
          <p:cNvSpPr txBox="1"/>
          <p:nvPr/>
        </p:nvSpPr>
        <p:spPr>
          <a:xfrm>
            <a:off x="5503525" y="6263234"/>
            <a:ext cx="1246596" cy="253917"/>
          </a:xfrm>
          <a:prstGeom prst="rect">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Cyber Security</a:t>
            </a:r>
          </a:p>
        </p:txBody>
      </p:sp>
      <p:sp>
        <p:nvSpPr>
          <p:cNvPr id="15" name="TextBox 14">
            <a:extLst>
              <a:ext uri="{FF2B5EF4-FFF2-40B4-BE49-F238E27FC236}">
                <a16:creationId xmlns:a16="http://schemas.microsoft.com/office/drawing/2014/main" id="{3F97DE03-07E9-C667-DEA0-F13D068EA924}"/>
              </a:ext>
            </a:extLst>
          </p:cNvPr>
          <p:cNvSpPr txBox="1"/>
          <p:nvPr/>
        </p:nvSpPr>
        <p:spPr>
          <a:xfrm>
            <a:off x="6750121" y="6263234"/>
            <a:ext cx="1471805" cy="253917"/>
          </a:xfrm>
          <a:prstGeom prst="rect">
            <a:avLst/>
          </a:prstGeom>
          <a:solidFill>
            <a:schemeClr val="accent6">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   Plant Integration</a:t>
            </a:r>
          </a:p>
        </p:txBody>
      </p:sp>
      <p:sp>
        <p:nvSpPr>
          <p:cNvPr id="16" name="TextBox 15">
            <a:extLst>
              <a:ext uri="{FF2B5EF4-FFF2-40B4-BE49-F238E27FC236}">
                <a16:creationId xmlns:a16="http://schemas.microsoft.com/office/drawing/2014/main" id="{1B273943-BECA-ECB9-900A-320AE81FA611}"/>
              </a:ext>
            </a:extLst>
          </p:cNvPr>
          <p:cNvSpPr txBox="1"/>
          <p:nvPr/>
        </p:nvSpPr>
        <p:spPr>
          <a:xfrm>
            <a:off x="9133726" y="6263234"/>
            <a:ext cx="1137005" cy="253917"/>
          </a:xfrm>
          <a:prstGeom prst="rect">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Config. Mgmt.</a:t>
            </a:r>
          </a:p>
        </p:txBody>
      </p:sp>
      <p:sp>
        <p:nvSpPr>
          <p:cNvPr id="17" name="TextBox 16">
            <a:extLst>
              <a:ext uri="{FF2B5EF4-FFF2-40B4-BE49-F238E27FC236}">
                <a16:creationId xmlns:a16="http://schemas.microsoft.com/office/drawing/2014/main" id="{751CC6C0-1AC2-5231-8BAC-1F6AB881F213}"/>
              </a:ext>
            </a:extLst>
          </p:cNvPr>
          <p:cNvSpPr txBox="1"/>
          <p:nvPr/>
        </p:nvSpPr>
        <p:spPr>
          <a:xfrm>
            <a:off x="8225017" y="6263234"/>
            <a:ext cx="905618" cy="253917"/>
          </a:xfrm>
          <a:prstGeom prst="rect">
            <a:avLst/>
          </a:prstGeom>
          <a:solidFill>
            <a:schemeClr val="bg2">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Testing</a:t>
            </a:r>
          </a:p>
        </p:txBody>
      </p:sp>
      <p:sp>
        <p:nvSpPr>
          <p:cNvPr id="18" name="TextBox 17">
            <a:extLst>
              <a:ext uri="{FF2B5EF4-FFF2-40B4-BE49-F238E27FC236}">
                <a16:creationId xmlns:a16="http://schemas.microsoft.com/office/drawing/2014/main" id="{96501131-1999-F54C-D7D7-E081D9D32EC3}"/>
              </a:ext>
            </a:extLst>
          </p:cNvPr>
          <p:cNvSpPr txBox="1"/>
          <p:nvPr/>
        </p:nvSpPr>
        <p:spPr>
          <a:xfrm>
            <a:off x="10270732" y="6263234"/>
            <a:ext cx="1619889" cy="253917"/>
          </a:xfrm>
          <a:prstGeom prst="rect">
            <a:avLst/>
          </a:prstGeom>
          <a:solidFill>
            <a:srgbClr val="E7F6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800" b="1">
                <a:solidFill>
                  <a:schemeClr val="tx1"/>
                </a:solidFill>
                <a:latin typeface="+mn-lt"/>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    Lifecycle Mgmt.</a:t>
            </a:r>
          </a:p>
        </p:txBody>
      </p:sp>
      <p:sp>
        <p:nvSpPr>
          <p:cNvPr id="49" name="Title 48">
            <a:extLst>
              <a:ext uri="{FF2B5EF4-FFF2-40B4-BE49-F238E27FC236}">
                <a16:creationId xmlns:a16="http://schemas.microsoft.com/office/drawing/2014/main" id="{67C78868-12A3-0E2C-30D2-8F844B30682F}"/>
              </a:ext>
            </a:extLst>
          </p:cNvPr>
          <p:cNvSpPr>
            <a:spLocks noGrp="1"/>
          </p:cNvSpPr>
          <p:nvPr>
            <p:ph type="title"/>
          </p:nvPr>
        </p:nvSpPr>
        <p:spPr/>
        <p:txBody>
          <a:bodyPr>
            <a:noAutofit/>
          </a:bodyPr>
          <a:lstStyle/>
          <a:p>
            <a:r>
              <a:rPr lang="en-US" sz="2800" dirty="0"/>
              <a:t>System Verification &amp; Validation in the Conceptual Design Phase</a:t>
            </a:r>
          </a:p>
        </p:txBody>
      </p:sp>
      <p:grpSp>
        <p:nvGrpSpPr>
          <p:cNvPr id="133" name="Group 132">
            <a:extLst>
              <a:ext uri="{FF2B5EF4-FFF2-40B4-BE49-F238E27FC236}">
                <a16:creationId xmlns:a16="http://schemas.microsoft.com/office/drawing/2014/main" id="{08B2710D-96CE-15A8-6559-5782A7DEC184}"/>
              </a:ext>
            </a:extLst>
          </p:cNvPr>
          <p:cNvGrpSpPr/>
          <p:nvPr/>
        </p:nvGrpSpPr>
        <p:grpSpPr>
          <a:xfrm>
            <a:off x="365760" y="5433115"/>
            <a:ext cx="1166761" cy="625951"/>
            <a:chOff x="365760" y="5433115"/>
            <a:chExt cx="1166761" cy="625951"/>
          </a:xfrm>
        </p:grpSpPr>
        <p:grpSp>
          <p:nvGrpSpPr>
            <p:cNvPr id="32" name="Group 31">
              <a:extLst>
                <a:ext uri="{FF2B5EF4-FFF2-40B4-BE49-F238E27FC236}">
                  <a16:creationId xmlns:a16="http://schemas.microsoft.com/office/drawing/2014/main" id="{ECB2F779-1FBD-11B7-09F4-DB14A10B7260}"/>
                </a:ext>
              </a:extLst>
            </p:cNvPr>
            <p:cNvGrpSpPr/>
            <p:nvPr/>
          </p:nvGrpSpPr>
          <p:grpSpPr>
            <a:xfrm>
              <a:off x="556408" y="5433115"/>
              <a:ext cx="759559" cy="261610"/>
              <a:chOff x="296129" y="5940006"/>
              <a:chExt cx="759559" cy="261610"/>
            </a:xfrm>
          </p:grpSpPr>
          <p:sp>
            <p:nvSpPr>
              <p:cNvPr id="40" name="Oval 39">
                <a:extLst>
                  <a:ext uri="{FF2B5EF4-FFF2-40B4-BE49-F238E27FC236}">
                    <a16:creationId xmlns:a16="http://schemas.microsoft.com/office/drawing/2014/main" id="{CB721276-E8CF-C124-4A7B-3B164D5114B4}"/>
                  </a:ext>
                </a:extLst>
              </p:cNvPr>
              <p:cNvSpPr/>
              <p:nvPr/>
            </p:nvSpPr>
            <p:spPr bwMode="auto">
              <a:xfrm>
                <a:off x="296129" y="5973523"/>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T</a:t>
                </a:r>
              </a:p>
            </p:txBody>
          </p:sp>
          <p:sp>
            <p:nvSpPr>
              <p:cNvPr id="41" name="TextBox 40">
                <a:extLst>
                  <a:ext uri="{FF2B5EF4-FFF2-40B4-BE49-F238E27FC236}">
                    <a16:creationId xmlns:a16="http://schemas.microsoft.com/office/drawing/2014/main" id="{8DE61A02-5BDF-A2E7-E1C0-B5B2FEC41F98}"/>
                  </a:ext>
                </a:extLst>
              </p:cNvPr>
              <p:cNvSpPr txBox="1"/>
              <p:nvPr/>
            </p:nvSpPr>
            <p:spPr>
              <a:xfrm>
                <a:off x="451035" y="5940006"/>
                <a:ext cx="604653"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Topical</a:t>
                </a:r>
              </a:p>
            </p:txBody>
          </p:sp>
        </p:grpSp>
        <p:sp>
          <p:nvSpPr>
            <p:cNvPr id="28" name="Oval 27">
              <a:extLst>
                <a:ext uri="{FF2B5EF4-FFF2-40B4-BE49-F238E27FC236}">
                  <a16:creationId xmlns:a16="http://schemas.microsoft.com/office/drawing/2014/main" id="{C0989043-3DC3-79FF-2A1B-6A5090E062AB}"/>
                </a:ext>
              </a:extLst>
            </p:cNvPr>
            <p:cNvSpPr/>
            <p:nvPr/>
          </p:nvSpPr>
          <p:spPr bwMode="auto">
            <a:xfrm>
              <a:off x="365760" y="5738829"/>
              <a:ext cx="1166761" cy="320237"/>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Conditional</a:t>
              </a:r>
            </a:p>
          </p:txBody>
        </p:sp>
      </p:grpSp>
      <p:grpSp>
        <p:nvGrpSpPr>
          <p:cNvPr id="27" name="Group 26">
            <a:extLst>
              <a:ext uri="{FF2B5EF4-FFF2-40B4-BE49-F238E27FC236}">
                <a16:creationId xmlns:a16="http://schemas.microsoft.com/office/drawing/2014/main" id="{AA509FEF-CEA4-A23C-9E39-B067B4FE8C60}"/>
              </a:ext>
            </a:extLst>
          </p:cNvPr>
          <p:cNvGrpSpPr/>
          <p:nvPr/>
        </p:nvGrpSpPr>
        <p:grpSpPr>
          <a:xfrm>
            <a:off x="3203164" y="2917400"/>
            <a:ext cx="2410156" cy="1346200"/>
            <a:chOff x="5836748" y="1452578"/>
            <a:chExt cx="2159970" cy="1346200"/>
          </a:xfrm>
        </p:grpSpPr>
        <p:sp>
          <p:nvSpPr>
            <p:cNvPr id="5" name="Oval 4">
              <a:extLst>
                <a:ext uri="{FF2B5EF4-FFF2-40B4-BE49-F238E27FC236}">
                  <a16:creationId xmlns:a16="http://schemas.microsoft.com/office/drawing/2014/main" id="{33322D09-4B42-B033-B349-ECD3F951BD82}"/>
                </a:ext>
              </a:extLst>
            </p:cNvPr>
            <p:cNvSpPr>
              <a:spLocks noChangeAspect="1"/>
            </p:cNvSpPr>
            <p:nvPr/>
          </p:nvSpPr>
          <p:spPr bwMode="auto">
            <a:xfrm>
              <a:off x="5836748" y="1452578"/>
              <a:ext cx="2159970" cy="13462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Verification &amp; Validation</a:t>
              </a:r>
            </a:p>
          </p:txBody>
        </p:sp>
        <p:sp>
          <p:nvSpPr>
            <p:cNvPr id="7" name="TextBox 6">
              <a:extLst>
                <a:ext uri="{FF2B5EF4-FFF2-40B4-BE49-F238E27FC236}">
                  <a16:creationId xmlns:a16="http://schemas.microsoft.com/office/drawing/2014/main" id="{2160B652-523C-71FA-4497-1D71031FCAB5}"/>
                </a:ext>
              </a:extLst>
            </p:cNvPr>
            <p:cNvSpPr txBox="1"/>
            <p:nvPr/>
          </p:nvSpPr>
          <p:spPr>
            <a:xfrm>
              <a:off x="6697087" y="2509945"/>
              <a:ext cx="521775"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2.4.14</a:t>
              </a:r>
            </a:p>
          </p:txBody>
        </p:sp>
      </p:grpSp>
      <p:grpSp>
        <p:nvGrpSpPr>
          <p:cNvPr id="22" name="Group 21">
            <a:extLst>
              <a:ext uri="{FF2B5EF4-FFF2-40B4-BE49-F238E27FC236}">
                <a16:creationId xmlns:a16="http://schemas.microsoft.com/office/drawing/2014/main" id="{39415484-9C80-5BF2-984C-D430AB0EA403}"/>
              </a:ext>
            </a:extLst>
          </p:cNvPr>
          <p:cNvGrpSpPr/>
          <p:nvPr/>
        </p:nvGrpSpPr>
        <p:grpSpPr>
          <a:xfrm>
            <a:off x="1171435" y="1764590"/>
            <a:ext cx="2733445" cy="1284632"/>
            <a:chOff x="1171435" y="1764590"/>
            <a:chExt cx="2733445" cy="1284632"/>
          </a:xfrm>
        </p:grpSpPr>
        <p:grpSp>
          <p:nvGrpSpPr>
            <p:cNvPr id="3" name="Group 2">
              <a:extLst>
                <a:ext uri="{FF2B5EF4-FFF2-40B4-BE49-F238E27FC236}">
                  <a16:creationId xmlns:a16="http://schemas.microsoft.com/office/drawing/2014/main" id="{ED20B233-27BD-8A21-7222-9EEA890839D1}"/>
                </a:ext>
              </a:extLst>
            </p:cNvPr>
            <p:cNvGrpSpPr/>
            <p:nvPr/>
          </p:nvGrpSpPr>
          <p:grpSpPr>
            <a:xfrm>
              <a:off x="1171435" y="1764590"/>
              <a:ext cx="1970832" cy="1118666"/>
              <a:chOff x="6080192" y="1452578"/>
              <a:chExt cx="1916525" cy="1118666"/>
            </a:xfrm>
          </p:grpSpPr>
          <p:sp>
            <p:nvSpPr>
              <p:cNvPr id="4" name="Oval 3">
                <a:extLst>
                  <a:ext uri="{FF2B5EF4-FFF2-40B4-BE49-F238E27FC236}">
                    <a16:creationId xmlns:a16="http://schemas.microsoft.com/office/drawing/2014/main" id="{51E7FF74-17CF-127C-EB47-ABE79A68A637}"/>
                  </a:ext>
                </a:extLst>
              </p:cNvPr>
              <p:cNvSpPr>
                <a:spLocks noChangeAspect="1"/>
              </p:cNvSpPr>
              <p:nvPr/>
            </p:nvSpPr>
            <p:spPr bwMode="auto">
              <a:xfrm>
                <a:off x="6080192" y="1452578"/>
                <a:ext cx="1916525" cy="1118666"/>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System Architecture</a:t>
                </a:r>
              </a:p>
            </p:txBody>
          </p:sp>
          <p:sp>
            <p:nvSpPr>
              <p:cNvPr id="6" name="TextBox 5">
                <a:extLst>
                  <a:ext uri="{FF2B5EF4-FFF2-40B4-BE49-F238E27FC236}">
                    <a16:creationId xmlns:a16="http://schemas.microsoft.com/office/drawing/2014/main" id="{FD170BEF-3D1E-EB6D-0085-F2D38410B42F}"/>
                  </a:ext>
                </a:extLst>
              </p:cNvPr>
              <p:cNvSpPr txBox="1"/>
              <p:nvPr/>
            </p:nvSpPr>
            <p:spPr>
              <a:xfrm>
                <a:off x="6804878" y="2267656"/>
                <a:ext cx="503664"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2.4.8</a:t>
                </a:r>
              </a:p>
            </p:txBody>
          </p:sp>
        </p:grpSp>
        <p:sp>
          <p:nvSpPr>
            <p:cNvPr id="136" name="Arc 135">
              <a:extLst>
                <a:ext uri="{FF2B5EF4-FFF2-40B4-BE49-F238E27FC236}">
                  <a16:creationId xmlns:a16="http://schemas.microsoft.com/office/drawing/2014/main" id="{AEF1598E-CE41-E8D3-0456-A4A5F9C9A0E3}"/>
                </a:ext>
              </a:extLst>
            </p:cNvPr>
            <p:cNvSpPr/>
            <p:nvPr/>
          </p:nvSpPr>
          <p:spPr bwMode="auto">
            <a:xfrm rot="2674870">
              <a:off x="2705924" y="2906482"/>
              <a:ext cx="1198956" cy="142740"/>
            </a:xfrm>
            <a:prstGeom prst="arc">
              <a:avLst>
                <a:gd name="adj1" fmla="val 11278669"/>
                <a:gd name="adj2" fmla="val 20496657"/>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3" name="Group 22">
            <a:extLst>
              <a:ext uri="{FF2B5EF4-FFF2-40B4-BE49-F238E27FC236}">
                <a16:creationId xmlns:a16="http://schemas.microsoft.com/office/drawing/2014/main" id="{5030D9AA-B5DB-A67C-F875-DBB8ECD34F8D}"/>
              </a:ext>
            </a:extLst>
          </p:cNvPr>
          <p:cNvGrpSpPr/>
          <p:nvPr/>
        </p:nvGrpSpPr>
        <p:grpSpPr>
          <a:xfrm>
            <a:off x="446958" y="3202841"/>
            <a:ext cx="3043875" cy="1118667"/>
            <a:chOff x="446958" y="3202841"/>
            <a:chExt cx="3043875" cy="1118667"/>
          </a:xfrm>
        </p:grpSpPr>
        <p:grpSp>
          <p:nvGrpSpPr>
            <p:cNvPr id="120" name="Group 119">
              <a:extLst>
                <a:ext uri="{FF2B5EF4-FFF2-40B4-BE49-F238E27FC236}">
                  <a16:creationId xmlns:a16="http://schemas.microsoft.com/office/drawing/2014/main" id="{2019AD3B-6172-3D8C-B04E-842DF349B7A4}"/>
                </a:ext>
              </a:extLst>
            </p:cNvPr>
            <p:cNvGrpSpPr/>
            <p:nvPr/>
          </p:nvGrpSpPr>
          <p:grpSpPr>
            <a:xfrm>
              <a:off x="446958" y="3202841"/>
              <a:ext cx="1927947" cy="1118667"/>
              <a:chOff x="6080192" y="1452578"/>
              <a:chExt cx="1916525" cy="1118666"/>
            </a:xfrm>
          </p:grpSpPr>
          <p:sp>
            <p:nvSpPr>
              <p:cNvPr id="121" name="Oval 120">
                <a:extLst>
                  <a:ext uri="{FF2B5EF4-FFF2-40B4-BE49-F238E27FC236}">
                    <a16:creationId xmlns:a16="http://schemas.microsoft.com/office/drawing/2014/main" id="{FF99B6CB-E288-EF29-BD0D-C638CAA02497}"/>
                  </a:ext>
                </a:extLst>
              </p:cNvPr>
              <p:cNvSpPr>
                <a:spLocks noChangeAspect="1"/>
              </p:cNvSpPr>
              <p:nvPr/>
            </p:nvSpPr>
            <p:spPr bwMode="auto">
              <a:xfrm>
                <a:off x="6080192" y="1452578"/>
                <a:ext cx="1916525" cy="1118666"/>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System</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Design</a:t>
                </a:r>
              </a:p>
            </p:txBody>
          </p:sp>
          <p:sp>
            <p:nvSpPr>
              <p:cNvPr id="122" name="TextBox 121">
                <a:extLst>
                  <a:ext uri="{FF2B5EF4-FFF2-40B4-BE49-F238E27FC236}">
                    <a16:creationId xmlns:a16="http://schemas.microsoft.com/office/drawing/2014/main" id="{2864C63A-E9DD-DC90-B82C-AACDC0535EAC}"/>
                  </a:ext>
                </a:extLst>
              </p:cNvPr>
              <p:cNvSpPr txBox="1"/>
              <p:nvPr/>
            </p:nvSpPr>
            <p:spPr>
              <a:xfrm>
                <a:off x="6804878" y="2267656"/>
                <a:ext cx="503664"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2.4.9</a:t>
                </a:r>
              </a:p>
            </p:txBody>
          </p:sp>
        </p:grpSp>
        <p:sp>
          <p:nvSpPr>
            <p:cNvPr id="95" name="Arc 94">
              <a:extLst>
                <a:ext uri="{FF2B5EF4-FFF2-40B4-BE49-F238E27FC236}">
                  <a16:creationId xmlns:a16="http://schemas.microsoft.com/office/drawing/2014/main" id="{A9B37958-D145-4BC6-A761-B04C19EC37E4}"/>
                </a:ext>
              </a:extLst>
            </p:cNvPr>
            <p:cNvSpPr/>
            <p:nvPr/>
          </p:nvSpPr>
          <p:spPr bwMode="auto">
            <a:xfrm flipV="1">
              <a:off x="2065384" y="3606689"/>
              <a:ext cx="1425449" cy="83162"/>
            </a:xfrm>
            <a:prstGeom prst="arc">
              <a:avLst>
                <a:gd name="adj1" fmla="val 11189883"/>
                <a:gd name="adj2" fmla="val 2122950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1" name="Group 20">
            <a:extLst>
              <a:ext uri="{FF2B5EF4-FFF2-40B4-BE49-F238E27FC236}">
                <a16:creationId xmlns:a16="http://schemas.microsoft.com/office/drawing/2014/main" id="{2D8EBA89-5746-B71E-717C-A2C853DB9C50}"/>
              </a:ext>
            </a:extLst>
          </p:cNvPr>
          <p:cNvGrpSpPr/>
          <p:nvPr/>
        </p:nvGrpSpPr>
        <p:grpSpPr>
          <a:xfrm>
            <a:off x="3316521" y="1054768"/>
            <a:ext cx="1916525" cy="2246607"/>
            <a:chOff x="3316521" y="1054768"/>
            <a:chExt cx="1916525" cy="2246607"/>
          </a:xfrm>
        </p:grpSpPr>
        <p:grpSp>
          <p:nvGrpSpPr>
            <p:cNvPr id="123" name="Group 122">
              <a:extLst>
                <a:ext uri="{FF2B5EF4-FFF2-40B4-BE49-F238E27FC236}">
                  <a16:creationId xmlns:a16="http://schemas.microsoft.com/office/drawing/2014/main" id="{BD459E72-AD58-3469-1203-422C1183AF68}"/>
                </a:ext>
              </a:extLst>
            </p:cNvPr>
            <p:cNvGrpSpPr/>
            <p:nvPr/>
          </p:nvGrpSpPr>
          <p:grpSpPr>
            <a:xfrm>
              <a:off x="3316521" y="1054768"/>
              <a:ext cx="1916525" cy="1118666"/>
              <a:chOff x="6080192" y="1452578"/>
              <a:chExt cx="1916525" cy="1118666"/>
            </a:xfrm>
          </p:grpSpPr>
          <p:sp>
            <p:nvSpPr>
              <p:cNvPr id="124" name="Oval 123">
                <a:extLst>
                  <a:ext uri="{FF2B5EF4-FFF2-40B4-BE49-F238E27FC236}">
                    <a16:creationId xmlns:a16="http://schemas.microsoft.com/office/drawing/2014/main" id="{ACD5A962-71F7-8433-01C2-52C81B0198B9}"/>
                  </a:ext>
                </a:extLst>
              </p:cNvPr>
              <p:cNvSpPr>
                <a:spLocks noChangeAspect="1"/>
              </p:cNvSpPr>
              <p:nvPr/>
            </p:nvSpPr>
            <p:spPr bwMode="auto">
              <a:xfrm>
                <a:off x="6080192" y="1452578"/>
                <a:ext cx="1916525" cy="1118666"/>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Bounding Technical Requirements</a:t>
                </a:r>
              </a:p>
            </p:txBody>
          </p:sp>
          <p:sp>
            <p:nvSpPr>
              <p:cNvPr id="125" name="TextBox 124">
                <a:extLst>
                  <a:ext uri="{FF2B5EF4-FFF2-40B4-BE49-F238E27FC236}">
                    <a16:creationId xmlns:a16="http://schemas.microsoft.com/office/drawing/2014/main" id="{43C0FC2F-A1E9-1A5B-03A2-FA7B07527170}"/>
                  </a:ext>
                </a:extLst>
              </p:cNvPr>
              <p:cNvSpPr txBox="1"/>
              <p:nvPr/>
            </p:nvSpPr>
            <p:spPr>
              <a:xfrm>
                <a:off x="6804878" y="2267656"/>
                <a:ext cx="503664"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2.4.5</a:t>
                </a:r>
              </a:p>
            </p:txBody>
          </p:sp>
        </p:grpSp>
        <p:sp>
          <p:nvSpPr>
            <p:cNvPr id="99" name="Arc 98">
              <a:extLst>
                <a:ext uri="{FF2B5EF4-FFF2-40B4-BE49-F238E27FC236}">
                  <a16:creationId xmlns:a16="http://schemas.microsoft.com/office/drawing/2014/main" id="{8BECE77B-7423-F03E-FB3A-38F5559EFCD8}"/>
                </a:ext>
              </a:extLst>
            </p:cNvPr>
            <p:cNvSpPr/>
            <p:nvPr/>
          </p:nvSpPr>
          <p:spPr bwMode="auto">
            <a:xfrm rot="16005097" flipV="1">
              <a:off x="3643685" y="2564733"/>
              <a:ext cx="1425449" cy="47836"/>
            </a:xfrm>
            <a:prstGeom prst="arc">
              <a:avLst>
                <a:gd name="adj1" fmla="val 11189883"/>
                <a:gd name="adj2" fmla="val 2134787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4" name="Group 23">
            <a:extLst>
              <a:ext uri="{FF2B5EF4-FFF2-40B4-BE49-F238E27FC236}">
                <a16:creationId xmlns:a16="http://schemas.microsoft.com/office/drawing/2014/main" id="{BC1943A5-38DE-4557-9222-B7695E873FA6}"/>
              </a:ext>
            </a:extLst>
          </p:cNvPr>
          <p:cNvGrpSpPr/>
          <p:nvPr/>
        </p:nvGrpSpPr>
        <p:grpSpPr>
          <a:xfrm>
            <a:off x="1609649" y="3960730"/>
            <a:ext cx="2225743" cy="1856617"/>
            <a:chOff x="1609649" y="3960730"/>
            <a:chExt cx="2225743" cy="1856617"/>
          </a:xfrm>
        </p:grpSpPr>
        <p:sp>
          <p:nvSpPr>
            <p:cNvPr id="137" name="Arc 136">
              <a:extLst>
                <a:ext uri="{FF2B5EF4-FFF2-40B4-BE49-F238E27FC236}">
                  <a16:creationId xmlns:a16="http://schemas.microsoft.com/office/drawing/2014/main" id="{26BEBEBB-A46C-430E-AA5D-83805A127DE8}"/>
                </a:ext>
              </a:extLst>
            </p:cNvPr>
            <p:cNvSpPr/>
            <p:nvPr/>
          </p:nvSpPr>
          <p:spPr bwMode="auto">
            <a:xfrm rot="18171568">
              <a:off x="2939351" y="4488838"/>
              <a:ext cx="1198956" cy="142740"/>
            </a:xfrm>
            <a:prstGeom prst="arc">
              <a:avLst>
                <a:gd name="adj1" fmla="val 12002989"/>
                <a:gd name="adj2" fmla="val 21035969"/>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2" name="Group 41">
              <a:extLst>
                <a:ext uri="{FF2B5EF4-FFF2-40B4-BE49-F238E27FC236}">
                  <a16:creationId xmlns:a16="http://schemas.microsoft.com/office/drawing/2014/main" id="{1FB4D7BE-0B98-FA5D-0E2A-86DB7358162E}"/>
                </a:ext>
              </a:extLst>
            </p:cNvPr>
            <p:cNvGrpSpPr/>
            <p:nvPr/>
          </p:nvGrpSpPr>
          <p:grpSpPr>
            <a:xfrm>
              <a:off x="1609649" y="4676698"/>
              <a:ext cx="2225743" cy="1140649"/>
              <a:chOff x="3462798" y="2600974"/>
              <a:chExt cx="2224784" cy="1289253"/>
            </a:xfrm>
          </p:grpSpPr>
          <p:grpSp>
            <p:nvGrpSpPr>
              <p:cNvPr id="8" name="Group 7">
                <a:extLst>
                  <a:ext uri="{FF2B5EF4-FFF2-40B4-BE49-F238E27FC236}">
                    <a16:creationId xmlns:a16="http://schemas.microsoft.com/office/drawing/2014/main" id="{E52D3A63-E85A-1032-D4ED-3ACA1F50293D}"/>
                  </a:ext>
                </a:extLst>
              </p:cNvPr>
              <p:cNvGrpSpPr/>
              <p:nvPr/>
            </p:nvGrpSpPr>
            <p:grpSpPr>
              <a:xfrm>
                <a:off x="3569252" y="2681829"/>
                <a:ext cx="2011876" cy="1118666"/>
                <a:chOff x="6080192" y="1452578"/>
                <a:chExt cx="2011876" cy="1118666"/>
              </a:xfrm>
            </p:grpSpPr>
            <p:sp>
              <p:nvSpPr>
                <p:cNvPr id="9" name="Oval 8">
                  <a:extLst>
                    <a:ext uri="{FF2B5EF4-FFF2-40B4-BE49-F238E27FC236}">
                      <a16:creationId xmlns:a16="http://schemas.microsoft.com/office/drawing/2014/main" id="{3C848BBB-AB35-0FF9-EA80-C916C4E0DAF6}"/>
                    </a:ext>
                  </a:extLst>
                </p:cNvPr>
                <p:cNvSpPr>
                  <a:spLocks noChangeAspect="1"/>
                </p:cNvSpPr>
                <p:nvPr/>
              </p:nvSpPr>
              <p:spPr bwMode="auto">
                <a:xfrm>
                  <a:off x="6080192" y="1452578"/>
                  <a:ext cx="2011876" cy="1118666"/>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Implementation</a:t>
                  </a:r>
                </a:p>
              </p:txBody>
            </p:sp>
            <p:sp>
              <p:nvSpPr>
                <p:cNvPr id="19" name="TextBox 18">
                  <a:extLst>
                    <a:ext uri="{FF2B5EF4-FFF2-40B4-BE49-F238E27FC236}">
                      <a16:creationId xmlns:a16="http://schemas.microsoft.com/office/drawing/2014/main" id="{934DBBD4-1263-3183-E34F-28111744DE1B}"/>
                    </a:ext>
                  </a:extLst>
                </p:cNvPr>
                <p:cNvSpPr txBox="1"/>
                <p:nvPr/>
              </p:nvSpPr>
              <p:spPr>
                <a:xfrm>
                  <a:off x="6828685" y="2263250"/>
                  <a:ext cx="582211"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2.4.13</a:t>
                  </a:r>
                </a:p>
              </p:txBody>
            </p:sp>
          </p:grpSp>
          <p:sp>
            <p:nvSpPr>
              <p:cNvPr id="31" name="Oval 30">
                <a:extLst>
                  <a:ext uri="{FF2B5EF4-FFF2-40B4-BE49-F238E27FC236}">
                    <a16:creationId xmlns:a16="http://schemas.microsoft.com/office/drawing/2014/main" id="{F60F9C33-F2F6-7801-6EE2-008971A1BB26}"/>
                  </a:ext>
                </a:extLst>
              </p:cNvPr>
              <p:cNvSpPr/>
              <p:nvPr/>
            </p:nvSpPr>
            <p:spPr bwMode="auto">
              <a:xfrm>
                <a:off x="3462798" y="2600974"/>
                <a:ext cx="2224784"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grpSp>
        <p:nvGrpSpPr>
          <p:cNvPr id="25" name="Group 24">
            <a:extLst>
              <a:ext uri="{FF2B5EF4-FFF2-40B4-BE49-F238E27FC236}">
                <a16:creationId xmlns:a16="http://schemas.microsoft.com/office/drawing/2014/main" id="{1336091E-DE70-3EF4-C050-66F40DE19A73}"/>
              </a:ext>
            </a:extLst>
          </p:cNvPr>
          <p:cNvGrpSpPr/>
          <p:nvPr/>
        </p:nvGrpSpPr>
        <p:grpSpPr>
          <a:xfrm>
            <a:off x="3429484" y="4597856"/>
            <a:ext cx="8487916" cy="1277915"/>
            <a:chOff x="3429484" y="4597856"/>
            <a:chExt cx="8487916" cy="1277915"/>
          </a:xfrm>
        </p:grpSpPr>
        <p:grpSp>
          <p:nvGrpSpPr>
            <p:cNvPr id="90" name="Group 89">
              <a:extLst>
                <a:ext uri="{FF2B5EF4-FFF2-40B4-BE49-F238E27FC236}">
                  <a16:creationId xmlns:a16="http://schemas.microsoft.com/office/drawing/2014/main" id="{ABDE8120-6C92-C650-8188-FEB0E00A85AF}"/>
                </a:ext>
              </a:extLst>
            </p:cNvPr>
            <p:cNvGrpSpPr/>
            <p:nvPr/>
          </p:nvGrpSpPr>
          <p:grpSpPr>
            <a:xfrm>
              <a:off x="4496553" y="4707747"/>
              <a:ext cx="2092162" cy="1168024"/>
              <a:chOff x="3489526" y="4340797"/>
              <a:chExt cx="2152283" cy="1289253"/>
            </a:xfrm>
          </p:grpSpPr>
          <p:grpSp>
            <p:nvGrpSpPr>
              <p:cNvPr id="43" name="Group 42">
                <a:extLst>
                  <a:ext uri="{FF2B5EF4-FFF2-40B4-BE49-F238E27FC236}">
                    <a16:creationId xmlns:a16="http://schemas.microsoft.com/office/drawing/2014/main" id="{7E4E3146-52BC-A774-0DF9-E9C645CA8079}"/>
                  </a:ext>
                </a:extLst>
              </p:cNvPr>
              <p:cNvGrpSpPr/>
              <p:nvPr/>
            </p:nvGrpSpPr>
            <p:grpSpPr>
              <a:xfrm>
                <a:off x="3602805" y="4420115"/>
                <a:ext cx="1916525" cy="1118666"/>
                <a:chOff x="6080192" y="1452578"/>
                <a:chExt cx="1916525" cy="1118666"/>
              </a:xfrm>
            </p:grpSpPr>
            <p:sp>
              <p:nvSpPr>
                <p:cNvPr id="56" name="Oval 55">
                  <a:extLst>
                    <a:ext uri="{FF2B5EF4-FFF2-40B4-BE49-F238E27FC236}">
                      <a16:creationId xmlns:a16="http://schemas.microsoft.com/office/drawing/2014/main" id="{F47B3706-F2C7-478E-2B01-2FA749359CDF}"/>
                    </a:ext>
                  </a:extLst>
                </p:cNvPr>
                <p:cNvSpPr>
                  <a:spLocks noChangeAspect="1"/>
                </p:cNvSpPr>
                <p:nvPr/>
              </p:nvSpPr>
              <p:spPr bwMode="auto">
                <a:xfrm>
                  <a:off x="6080192" y="1452578"/>
                  <a:ext cx="1916525" cy="1118666"/>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Configuration Identification</a:t>
                  </a:r>
                </a:p>
              </p:txBody>
            </p:sp>
            <p:sp>
              <p:nvSpPr>
                <p:cNvPr id="57" name="TextBox 56">
                  <a:extLst>
                    <a:ext uri="{FF2B5EF4-FFF2-40B4-BE49-F238E27FC236}">
                      <a16:creationId xmlns:a16="http://schemas.microsoft.com/office/drawing/2014/main" id="{619D1EFD-4D93-D6EE-8097-943AA6D0CF91}"/>
                    </a:ext>
                  </a:extLst>
                </p:cNvPr>
                <p:cNvSpPr txBox="1"/>
                <p:nvPr/>
              </p:nvSpPr>
              <p:spPr>
                <a:xfrm>
                  <a:off x="6703153" y="2270680"/>
                  <a:ext cx="667732"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2.11.1</a:t>
                  </a:r>
                </a:p>
              </p:txBody>
            </p:sp>
          </p:grpSp>
          <p:sp>
            <p:nvSpPr>
              <p:cNvPr id="75" name="Oval 74">
                <a:extLst>
                  <a:ext uri="{FF2B5EF4-FFF2-40B4-BE49-F238E27FC236}">
                    <a16:creationId xmlns:a16="http://schemas.microsoft.com/office/drawing/2014/main" id="{B519A319-B7F2-B7D0-C9C5-B68342550EDA}"/>
                  </a:ext>
                </a:extLst>
              </p:cNvPr>
              <p:cNvSpPr/>
              <p:nvPr/>
            </p:nvSpPr>
            <p:spPr bwMode="auto">
              <a:xfrm>
                <a:off x="3489526" y="4340797"/>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1" name="Group 90">
              <a:extLst>
                <a:ext uri="{FF2B5EF4-FFF2-40B4-BE49-F238E27FC236}">
                  <a16:creationId xmlns:a16="http://schemas.microsoft.com/office/drawing/2014/main" id="{476D3DF3-8C75-2248-0391-1EE69F608A78}"/>
                </a:ext>
              </a:extLst>
            </p:cNvPr>
            <p:cNvGrpSpPr/>
            <p:nvPr/>
          </p:nvGrpSpPr>
          <p:grpSpPr>
            <a:xfrm>
              <a:off x="9944749" y="4597856"/>
              <a:ext cx="1972651" cy="1247320"/>
              <a:chOff x="5910602" y="4717989"/>
              <a:chExt cx="2152283" cy="1289253"/>
            </a:xfrm>
          </p:grpSpPr>
          <p:grpSp>
            <p:nvGrpSpPr>
              <p:cNvPr id="70" name="Group 69">
                <a:extLst>
                  <a:ext uri="{FF2B5EF4-FFF2-40B4-BE49-F238E27FC236}">
                    <a16:creationId xmlns:a16="http://schemas.microsoft.com/office/drawing/2014/main" id="{700C7631-94F6-53C4-4E4F-741B2EC1505F}"/>
                  </a:ext>
                </a:extLst>
              </p:cNvPr>
              <p:cNvGrpSpPr/>
              <p:nvPr/>
            </p:nvGrpSpPr>
            <p:grpSpPr>
              <a:xfrm>
                <a:off x="6033436" y="4789574"/>
                <a:ext cx="1916525" cy="1118666"/>
                <a:chOff x="6080192" y="1452578"/>
                <a:chExt cx="1916525" cy="1118666"/>
              </a:xfrm>
            </p:grpSpPr>
            <p:sp>
              <p:nvSpPr>
                <p:cNvPr id="71" name="Oval 70">
                  <a:extLst>
                    <a:ext uri="{FF2B5EF4-FFF2-40B4-BE49-F238E27FC236}">
                      <a16:creationId xmlns:a16="http://schemas.microsoft.com/office/drawing/2014/main" id="{25CED6F5-C1E1-0EE6-45B3-1D89CFEFBFC7}"/>
                    </a:ext>
                  </a:extLst>
                </p:cNvPr>
                <p:cNvSpPr>
                  <a:spLocks noChangeAspect="1"/>
                </p:cNvSpPr>
                <p:nvPr/>
              </p:nvSpPr>
              <p:spPr bwMode="auto">
                <a:xfrm>
                  <a:off x="6080192" y="1452578"/>
                  <a:ext cx="1916525" cy="1118666"/>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Config. Status</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Accounting </a:t>
                  </a:r>
                </a:p>
              </p:txBody>
            </p:sp>
            <p:sp>
              <p:nvSpPr>
                <p:cNvPr id="72" name="TextBox 71">
                  <a:extLst>
                    <a:ext uri="{FF2B5EF4-FFF2-40B4-BE49-F238E27FC236}">
                      <a16:creationId xmlns:a16="http://schemas.microsoft.com/office/drawing/2014/main" id="{C01009A6-A545-0861-B41D-88F23F659FD6}"/>
                    </a:ext>
                  </a:extLst>
                </p:cNvPr>
                <p:cNvSpPr txBox="1"/>
                <p:nvPr/>
              </p:nvSpPr>
              <p:spPr>
                <a:xfrm>
                  <a:off x="6704588" y="2289372"/>
                  <a:ext cx="667732"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2.11.3</a:t>
                  </a:r>
                </a:p>
              </p:txBody>
            </p:sp>
          </p:grpSp>
          <p:sp>
            <p:nvSpPr>
              <p:cNvPr id="89" name="Oval 88">
                <a:extLst>
                  <a:ext uri="{FF2B5EF4-FFF2-40B4-BE49-F238E27FC236}">
                    <a16:creationId xmlns:a16="http://schemas.microsoft.com/office/drawing/2014/main" id="{1426C14A-D762-23AB-3319-A9D738D40709}"/>
                  </a:ext>
                </a:extLst>
              </p:cNvPr>
              <p:cNvSpPr/>
              <p:nvPr/>
            </p:nvSpPr>
            <p:spPr bwMode="auto">
              <a:xfrm>
                <a:off x="5910602" y="4717989"/>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321B8096-1FD1-4317-AE2C-DA79843F2FC3}"/>
                </a:ext>
              </a:extLst>
            </p:cNvPr>
            <p:cNvGrpSpPr/>
            <p:nvPr/>
          </p:nvGrpSpPr>
          <p:grpSpPr>
            <a:xfrm>
              <a:off x="7270198" y="4667113"/>
              <a:ext cx="2005254" cy="1181679"/>
              <a:chOff x="7016952" y="3873462"/>
              <a:chExt cx="2152283" cy="1289253"/>
            </a:xfrm>
          </p:grpSpPr>
          <p:grpSp>
            <p:nvGrpSpPr>
              <p:cNvPr id="58" name="Group 57">
                <a:extLst>
                  <a:ext uri="{FF2B5EF4-FFF2-40B4-BE49-F238E27FC236}">
                    <a16:creationId xmlns:a16="http://schemas.microsoft.com/office/drawing/2014/main" id="{5DE48403-928B-CF49-DA09-0B3FDF3DD072}"/>
                  </a:ext>
                </a:extLst>
              </p:cNvPr>
              <p:cNvGrpSpPr/>
              <p:nvPr/>
            </p:nvGrpSpPr>
            <p:grpSpPr>
              <a:xfrm>
                <a:off x="7134832" y="3952780"/>
                <a:ext cx="1916525" cy="1118666"/>
                <a:chOff x="6080192" y="1452578"/>
                <a:chExt cx="1916525" cy="1118666"/>
              </a:xfrm>
            </p:grpSpPr>
            <p:sp>
              <p:nvSpPr>
                <p:cNvPr id="68" name="Oval 67">
                  <a:extLst>
                    <a:ext uri="{FF2B5EF4-FFF2-40B4-BE49-F238E27FC236}">
                      <a16:creationId xmlns:a16="http://schemas.microsoft.com/office/drawing/2014/main" id="{1CE3A9A3-3E1D-7C0F-319D-ACFBD37915DA}"/>
                    </a:ext>
                  </a:extLst>
                </p:cNvPr>
                <p:cNvSpPr>
                  <a:spLocks noChangeAspect="1"/>
                </p:cNvSpPr>
                <p:nvPr/>
              </p:nvSpPr>
              <p:spPr bwMode="auto">
                <a:xfrm>
                  <a:off x="6080192" y="1452578"/>
                  <a:ext cx="1916525" cy="1118666"/>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Configuration Control</a:t>
                  </a:r>
                </a:p>
              </p:txBody>
            </p:sp>
            <p:sp>
              <p:nvSpPr>
                <p:cNvPr id="69" name="TextBox 68">
                  <a:extLst>
                    <a:ext uri="{FF2B5EF4-FFF2-40B4-BE49-F238E27FC236}">
                      <a16:creationId xmlns:a16="http://schemas.microsoft.com/office/drawing/2014/main" id="{7095E65F-5FEC-64E9-4AD6-6D0697296548}"/>
                    </a:ext>
                  </a:extLst>
                </p:cNvPr>
                <p:cNvSpPr txBox="1"/>
                <p:nvPr/>
              </p:nvSpPr>
              <p:spPr>
                <a:xfrm>
                  <a:off x="6704588" y="2289372"/>
                  <a:ext cx="667732"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2.11.2</a:t>
                  </a:r>
                </a:p>
              </p:txBody>
            </p:sp>
          </p:grpSp>
          <p:sp>
            <p:nvSpPr>
              <p:cNvPr id="92" name="Oval 91">
                <a:extLst>
                  <a:ext uri="{FF2B5EF4-FFF2-40B4-BE49-F238E27FC236}">
                    <a16:creationId xmlns:a16="http://schemas.microsoft.com/office/drawing/2014/main" id="{B28961A1-CBEC-F89F-8496-FA4725E4D73C}"/>
                  </a:ext>
                </a:extLst>
              </p:cNvPr>
              <p:cNvSpPr/>
              <p:nvPr/>
            </p:nvSpPr>
            <p:spPr bwMode="auto">
              <a:xfrm>
                <a:off x="7016952" y="3873462"/>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102" name="Arc 101">
              <a:extLst>
                <a:ext uri="{FF2B5EF4-FFF2-40B4-BE49-F238E27FC236}">
                  <a16:creationId xmlns:a16="http://schemas.microsoft.com/office/drawing/2014/main" id="{EBD68291-9A12-07D3-C58B-D05AF34B8929}"/>
                </a:ext>
              </a:extLst>
            </p:cNvPr>
            <p:cNvSpPr/>
            <p:nvPr/>
          </p:nvSpPr>
          <p:spPr bwMode="auto">
            <a:xfrm flipV="1">
              <a:off x="3429484" y="5223012"/>
              <a:ext cx="1425449" cy="47836"/>
            </a:xfrm>
            <a:prstGeom prst="arc">
              <a:avLst>
                <a:gd name="adj1" fmla="val 11189883"/>
                <a:gd name="adj2" fmla="val 21347876"/>
              </a:avLst>
            </a:prstGeom>
            <a:noFill/>
            <a:ln w="19050" cap="flat" cmpd="sng" algn="ctr">
              <a:solidFill>
                <a:schemeClr val="tx1"/>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Arc 104">
              <a:extLst>
                <a:ext uri="{FF2B5EF4-FFF2-40B4-BE49-F238E27FC236}">
                  <a16:creationId xmlns:a16="http://schemas.microsoft.com/office/drawing/2014/main" id="{6EDCEEDB-CD63-96BB-0D53-8350B9EFF072}"/>
                </a:ext>
              </a:extLst>
            </p:cNvPr>
            <p:cNvSpPr/>
            <p:nvPr/>
          </p:nvSpPr>
          <p:spPr bwMode="auto">
            <a:xfrm flipV="1">
              <a:off x="6172441" y="5173680"/>
              <a:ext cx="1425449" cy="47836"/>
            </a:xfrm>
            <a:prstGeom prst="arc">
              <a:avLst>
                <a:gd name="adj1" fmla="val 11189883"/>
                <a:gd name="adj2" fmla="val 21347876"/>
              </a:avLst>
            </a:prstGeom>
            <a:noFill/>
            <a:ln w="19050" cap="flat" cmpd="sng" algn="ctr">
              <a:solidFill>
                <a:schemeClr val="tx1"/>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Arc 105">
              <a:extLst>
                <a:ext uri="{FF2B5EF4-FFF2-40B4-BE49-F238E27FC236}">
                  <a16:creationId xmlns:a16="http://schemas.microsoft.com/office/drawing/2014/main" id="{46ECC8FC-1F63-3F2F-BCA2-531766A2D532}"/>
                </a:ext>
              </a:extLst>
            </p:cNvPr>
            <p:cNvSpPr/>
            <p:nvPr/>
          </p:nvSpPr>
          <p:spPr bwMode="auto">
            <a:xfrm flipV="1">
              <a:off x="8845110" y="5155416"/>
              <a:ext cx="1425449" cy="47836"/>
            </a:xfrm>
            <a:prstGeom prst="arc">
              <a:avLst>
                <a:gd name="adj1" fmla="val 11189883"/>
                <a:gd name="adj2" fmla="val 21347876"/>
              </a:avLst>
            </a:prstGeom>
            <a:noFill/>
            <a:ln w="19050" cap="flat" cmpd="sng" algn="ctr">
              <a:solidFill>
                <a:schemeClr val="tx1"/>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08" name="Group 107">
            <a:extLst>
              <a:ext uri="{FF2B5EF4-FFF2-40B4-BE49-F238E27FC236}">
                <a16:creationId xmlns:a16="http://schemas.microsoft.com/office/drawing/2014/main" id="{186A2DBD-8EDB-2A8D-E1D6-C2E9CDEAB385}"/>
              </a:ext>
            </a:extLst>
          </p:cNvPr>
          <p:cNvGrpSpPr/>
          <p:nvPr/>
        </p:nvGrpSpPr>
        <p:grpSpPr>
          <a:xfrm>
            <a:off x="9741829" y="3087381"/>
            <a:ext cx="2121448" cy="1204940"/>
            <a:chOff x="5910602" y="4705446"/>
            <a:chExt cx="2152283" cy="1289253"/>
          </a:xfrm>
        </p:grpSpPr>
        <p:grpSp>
          <p:nvGrpSpPr>
            <p:cNvPr id="109" name="Group 108">
              <a:extLst>
                <a:ext uri="{FF2B5EF4-FFF2-40B4-BE49-F238E27FC236}">
                  <a16:creationId xmlns:a16="http://schemas.microsoft.com/office/drawing/2014/main" id="{9F5B3983-8097-0C89-9E1F-16D718BB08A3}"/>
                </a:ext>
              </a:extLst>
            </p:cNvPr>
            <p:cNvGrpSpPr/>
            <p:nvPr/>
          </p:nvGrpSpPr>
          <p:grpSpPr>
            <a:xfrm>
              <a:off x="6033436" y="4789574"/>
              <a:ext cx="1916525" cy="1118666"/>
              <a:chOff x="6080192" y="1452578"/>
              <a:chExt cx="1916525" cy="1118666"/>
            </a:xfrm>
          </p:grpSpPr>
          <p:sp>
            <p:nvSpPr>
              <p:cNvPr id="112" name="Oval 111">
                <a:extLst>
                  <a:ext uri="{FF2B5EF4-FFF2-40B4-BE49-F238E27FC236}">
                    <a16:creationId xmlns:a16="http://schemas.microsoft.com/office/drawing/2014/main" id="{CA7C0817-D633-6E70-F66C-A8D6DEC0C82A}"/>
                  </a:ext>
                </a:extLst>
              </p:cNvPr>
              <p:cNvSpPr>
                <a:spLocks noChangeAspect="1"/>
              </p:cNvSpPr>
              <p:nvPr/>
            </p:nvSpPr>
            <p:spPr bwMode="auto">
              <a:xfrm>
                <a:off x="6080192" y="1452578"/>
                <a:ext cx="1916525" cy="1118666"/>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System Config. Mgmt. Plan</a:t>
                </a:r>
              </a:p>
            </p:txBody>
          </p:sp>
          <p:sp>
            <p:nvSpPr>
              <p:cNvPr id="114" name="TextBox 113">
                <a:extLst>
                  <a:ext uri="{FF2B5EF4-FFF2-40B4-BE49-F238E27FC236}">
                    <a16:creationId xmlns:a16="http://schemas.microsoft.com/office/drawing/2014/main" id="{F63B2FC3-CBFF-F301-8326-290E4C35D631}"/>
                  </a:ext>
                </a:extLst>
              </p:cNvPr>
              <p:cNvSpPr txBox="1"/>
              <p:nvPr/>
            </p:nvSpPr>
            <p:spPr>
              <a:xfrm>
                <a:off x="6704588" y="2289372"/>
                <a:ext cx="667732"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2.11.4</a:t>
                </a:r>
              </a:p>
            </p:txBody>
          </p:sp>
        </p:grpSp>
        <p:sp>
          <p:nvSpPr>
            <p:cNvPr id="111" name="Oval 110">
              <a:extLst>
                <a:ext uri="{FF2B5EF4-FFF2-40B4-BE49-F238E27FC236}">
                  <a16:creationId xmlns:a16="http://schemas.microsoft.com/office/drawing/2014/main" id="{F8AD0BF2-1BEA-8594-C2F4-0554DEAD33BB}"/>
                </a:ext>
              </a:extLst>
            </p:cNvPr>
            <p:cNvSpPr/>
            <p:nvPr/>
          </p:nvSpPr>
          <p:spPr bwMode="auto">
            <a:xfrm>
              <a:off x="5910602" y="4705446"/>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372FB2C7-6853-204F-43E7-C0E1105DC524}"/>
              </a:ext>
            </a:extLst>
          </p:cNvPr>
          <p:cNvGrpSpPr/>
          <p:nvPr/>
        </p:nvGrpSpPr>
        <p:grpSpPr>
          <a:xfrm>
            <a:off x="5358851" y="3307863"/>
            <a:ext cx="2975576" cy="1162214"/>
            <a:chOff x="5358851" y="3307863"/>
            <a:chExt cx="2975576" cy="1162214"/>
          </a:xfrm>
        </p:grpSpPr>
        <p:grpSp>
          <p:nvGrpSpPr>
            <p:cNvPr id="144" name="Group 143">
              <a:extLst>
                <a:ext uri="{FF2B5EF4-FFF2-40B4-BE49-F238E27FC236}">
                  <a16:creationId xmlns:a16="http://schemas.microsoft.com/office/drawing/2014/main" id="{8D222ED9-ADC8-C4D8-73F9-34956A010D2C}"/>
                </a:ext>
              </a:extLst>
            </p:cNvPr>
            <p:cNvGrpSpPr/>
            <p:nvPr/>
          </p:nvGrpSpPr>
          <p:grpSpPr>
            <a:xfrm>
              <a:off x="6251803" y="3307863"/>
              <a:ext cx="2082624" cy="1162214"/>
              <a:chOff x="5779659" y="4152014"/>
              <a:chExt cx="1956528" cy="1045137"/>
            </a:xfrm>
          </p:grpSpPr>
          <p:grpSp>
            <p:nvGrpSpPr>
              <p:cNvPr id="148" name="Group 147">
                <a:extLst>
                  <a:ext uri="{FF2B5EF4-FFF2-40B4-BE49-F238E27FC236}">
                    <a16:creationId xmlns:a16="http://schemas.microsoft.com/office/drawing/2014/main" id="{2DC89FE3-2620-83FC-1AF6-1B5E77844088}"/>
                  </a:ext>
                </a:extLst>
              </p:cNvPr>
              <p:cNvGrpSpPr/>
              <p:nvPr/>
            </p:nvGrpSpPr>
            <p:grpSpPr>
              <a:xfrm>
                <a:off x="5876882" y="4217694"/>
                <a:ext cx="1775633" cy="912233"/>
                <a:chOff x="3337409" y="1936449"/>
                <a:chExt cx="1675225" cy="1072023"/>
              </a:xfrm>
              <a:solidFill>
                <a:srgbClr val="239592"/>
              </a:solidFill>
            </p:grpSpPr>
            <p:sp>
              <p:nvSpPr>
                <p:cNvPr id="154" name="Oval 153">
                  <a:extLst>
                    <a:ext uri="{FF2B5EF4-FFF2-40B4-BE49-F238E27FC236}">
                      <a16:creationId xmlns:a16="http://schemas.microsoft.com/office/drawing/2014/main" id="{C46B3FC2-8FE7-B90B-35FF-913ED078A406}"/>
                    </a:ext>
                  </a:extLst>
                </p:cNvPr>
                <p:cNvSpPr>
                  <a:spLocks noChangeAspect="1"/>
                </p:cNvSpPr>
                <p:nvPr/>
              </p:nvSpPr>
              <p:spPr bwMode="auto">
                <a:xfrm>
                  <a:off x="3337409" y="1936449"/>
                  <a:ext cx="1675225" cy="1072023"/>
                </a:xfrm>
                <a:prstGeom prst="ellipse">
                  <a:avLst/>
                </a:prstGeom>
                <a:solidFill>
                  <a:srgbClr val="FEE5CB"/>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HFE</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V&amp;V</a:t>
                  </a: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155" name="TextBox 154">
                  <a:extLst>
                    <a:ext uri="{FF2B5EF4-FFF2-40B4-BE49-F238E27FC236}">
                      <a16:creationId xmlns:a16="http://schemas.microsoft.com/office/drawing/2014/main" id="{BF5B6A5A-E65A-F5CC-D5A7-266CC65F9BA2}"/>
                    </a:ext>
                  </a:extLst>
                </p:cNvPr>
                <p:cNvSpPr txBox="1"/>
                <p:nvPr/>
              </p:nvSpPr>
              <p:spPr>
                <a:xfrm>
                  <a:off x="3951815" y="2715465"/>
                  <a:ext cx="446412" cy="292728"/>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2.6.7</a:t>
                  </a:r>
                </a:p>
              </p:txBody>
            </p:sp>
          </p:grpSp>
          <p:sp>
            <p:nvSpPr>
              <p:cNvPr id="149" name="Oval 148">
                <a:extLst>
                  <a:ext uri="{FF2B5EF4-FFF2-40B4-BE49-F238E27FC236}">
                    <a16:creationId xmlns:a16="http://schemas.microsoft.com/office/drawing/2014/main" id="{D87D071A-F839-DFDE-8AD8-AF96FA6E7830}"/>
                  </a:ext>
                </a:extLst>
              </p:cNvPr>
              <p:cNvSpPr/>
              <p:nvPr/>
            </p:nvSpPr>
            <p:spPr bwMode="auto">
              <a:xfrm>
                <a:off x="5779659" y="4152014"/>
                <a:ext cx="1956528" cy="1045137"/>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0" name="Oval 149">
                <a:extLst>
                  <a:ext uri="{FF2B5EF4-FFF2-40B4-BE49-F238E27FC236}">
                    <a16:creationId xmlns:a16="http://schemas.microsoft.com/office/drawing/2014/main" id="{052FE2DD-4452-C944-5E1C-7FD802FD80AD}"/>
                  </a:ext>
                </a:extLst>
              </p:cNvPr>
              <p:cNvSpPr/>
              <p:nvPr/>
            </p:nvSpPr>
            <p:spPr bwMode="auto">
              <a:xfrm>
                <a:off x="7396302" y="4582665"/>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T</a:t>
                </a:r>
              </a:p>
            </p:txBody>
          </p:sp>
        </p:grpSp>
        <p:sp>
          <p:nvSpPr>
            <p:cNvPr id="157" name="Arc 156">
              <a:extLst>
                <a:ext uri="{FF2B5EF4-FFF2-40B4-BE49-F238E27FC236}">
                  <a16:creationId xmlns:a16="http://schemas.microsoft.com/office/drawing/2014/main" id="{14C03B51-52BB-0097-85B8-D8A97140C9FA}"/>
                </a:ext>
              </a:extLst>
            </p:cNvPr>
            <p:cNvSpPr/>
            <p:nvPr/>
          </p:nvSpPr>
          <p:spPr bwMode="auto">
            <a:xfrm rot="11366678" flipV="1">
              <a:off x="5358851" y="3778387"/>
              <a:ext cx="1162694" cy="45719"/>
            </a:xfrm>
            <a:prstGeom prst="arc">
              <a:avLst>
                <a:gd name="adj1" fmla="val 11189883"/>
                <a:gd name="adj2" fmla="val 2134787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0" name="Group 29">
            <a:extLst>
              <a:ext uri="{FF2B5EF4-FFF2-40B4-BE49-F238E27FC236}">
                <a16:creationId xmlns:a16="http://schemas.microsoft.com/office/drawing/2014/main" id="{7F2D50FE-3DAE-ADCA-3849-30037439C900}"/>
              </a:ext>
            </a:extLst>
          </p:cNvPr>
          <p:cNvGrpSpPr/>
          <p:nvPr/>
        </p:nvGrpSpPr>
        <p:grpSpPr>
          <a:xfrm>
            <a:off x="5517011" y="1631122"/>
            <a:ext cx="4332271" cy="1721739"/>
            <a:chOff x="5517011" y="1631122"/>
            <a:chExt cx="4332271" cy="1721739"/>
          </a:xfrm>
        </p:grpSpPr>
        <p:sp>
          <p:nvSpPr>
            <p:cNvPr id="101" name="Arc 100">
              <a:extLst>
                <a:ext uri="{FF2B5EF4-FFF2-40B4-BE49-F238E27FC236}">
                  <a16:creationId xmlns:a16="http://schemas.microsoft.com/office/drawing/2014/main" id="{A7D0CC37-0AFF-E25D-237D-C74AB206C6BB}"/>
                </a:ext>
              </a:extLst>
            </p:cNvPr>
            <p:cNvSpPr/>
            <p:nvPr/>
          </p:nvSpPr>
          <p:spPr bwMode="auto">
            <a:xfrm rot="18684162" flipH="1">
              <a:off x="5128125" y="2800848"/>
              <a:ext cx="940899" cy="163127"/>
            </a:xfrm>
            <a:prstGeom prst="arc">
              <a:avLst>
                <a:gd name="adj1" fmla="val 11578896"/>
                <a:gd name="adj2" fmla="val 20797615"/>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58" name="Group 157">
              <a:extLst>
                <a:ext uri="{FF2B5EF4-FFF2-40B4-BE49-F238E27FC236}">
                  <a16:creationId xmlns:a16="http://schemas.microsoft.com/office/drawing/2014/main" id="{0E3ABDDE-1DD0-4132-9F6E-2DBF8DA4CA10}"/>
                </a:ext>
              </a:extLst>
            </p:cNvPr>
            <p:cNvGrpSpPr/>
            <p:nvPr/>
          </p:nvGrpSpPr>
          <p:grpSpPr>
            <a:xfrm>
              <a:off x="5520288" y="1631122"/>
              <a:ext cx="1916525" cy="1120932"/>
              <a:chOff x="6080192" y="1452578"/>
              <a:chExt cx="1916525" cy="1120932"/>
            </a:xfrm>
          </p:grpSpPr>
          <p:sp>
            <p:nvSpPr>
              <p:cNvPr id="159" name="Oval 158">
                <a:extLst>
                  <a:ext uri="{FF2B5EF4-FFF2-40B4-BE49-F238E27FC236}">
                    <a16:creationId xmlns:a16="http://schemas.microsoft.com/office/drawing/2014/main" id="{6B7C011E-B799-A971-DFDF-8FBEBBDEA53F}"/>
                  </a:ext>
                </a:extLst>
              </p:cNvPr>
              <p:cNvSpPr>
                <a:spLocks noChangeAspect="1"/>
              </p:cNvSpPr>
              <p:nvPr/>
            </p:nvSpPr>
            <p:spPr bwMode="auto">
              <a:xfrm>
                <a:off x="6080192" y="1452578"/>
                <a:ext cx="1916525" cy="1118666"/>
              </a:xfrm>
              <a:prstGeom prst="ellipse">
                <a:avLst/>
              </a:prstGeom>
              <a:solidFill>
                <a:srgbClr val="6D6D6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Overall Test Strategy</a:t>
                </a:r>
              </a:p>
            </p:txBody>
          </p:sp>
          <p:sp>
            <p:nvSpPr>
              <p:cNvPr id="160" name="TextBox 159">
                <a:extLst>
                  <a:ext uri="{FF2B5EF4-FFF2-40B4-BE49-F238E27FC236}">
                    <a16:creationId xmlns:a16="http://schemas.microsoft.com/office/drawing/2014/main" id="{945CB9A9-F054-9D77-13A3-91C01F072111}"/>
                  </a:ext>
                </a:extLst>
              </p:cNvPr>
              <p:cNvSpPr txBox="1"/>
              <p:nvPr/>
            </p:nvSpPr>
            <p:spPr>
              <a:xfrm>
                <a:off x="6739157" y="2296511"/>
                <a:ext cx="59859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2.10.3</a:t>
                </a:r>
              </a:p>
            </p:txBody>
          </p:sp>
        </p:grpSp>
        <p:grpSp>
          <p:nvGrpSpPr>
            <p:cNvPr id="166" name="Group 165">
              <a:extLst>
                <a:ext uri="{FF2B5EF4-FFF2-40B4-BE49-F238E27FC236}">
                  <a16:creationId xmlns:a16="http://schemas.microsoft.com/office/drawing/2014/main" id="{3E3135CE-C7F3-1E17-EFBC-D3963369FBF3}"/>
                </a:ext>
              </a:extLst>
            </p:cNvPr>
            <p:cNvGrpSpPr/>
            <p:nvPr/>
          </p:nvGrpSpPr>
          <p:grpSpPr>
            <a:xfrm>
              <a:off x="7932757" y="2225560"/>
              <a:ext cx="1916525" cy="1120932"/>
              <a:chOff x="6080192" y="1452578"/>
              <a:chExt cx="1916525" cy="1120932"/>
            </a:xfrm>
          </p:grpSpPr>
          <p:sp>
            <p:nvSpPr>
              <p:cNvPr id="167" name="Oval 166">
                <a:extLst>
                  <a:ext uri="{FF2B5EF4-FFF2-40B4-BE49-F238E27FC236}">
                    <a16:creationId xmlns:a16="http://schemas.microsoft.com/office/drawing/2014/main" id="{017D506D-680B-6BE5-5890-E6FD66447C7E}"/>
                  </a:ext>
                </a:extLst>
              </p:cNvPr>
              <p:cNvSpPr>
                <a:spLocks noChangeAspect="1"/>
              </p:cNvSpPr>
              <p:nvPr/>
            </p:nvSpPr>
            <p:spPr bwMode="auto">
              <a:xfrm>
                <a:off x="6080192" y="1452578"/>
                <a:ext cx="1916525" cy="1118666"/>
              </a:xfrm>
              <a:prstGeom prst="ellipse">
                <a:avLst/>
              </a:prstGeom>
              <a:solidFill>
                <a:srgbClr val="6D6D6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Test</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Methods</a:t>
                </a:r>
              </a:p>
            </p:txBody>
          </p:sp>
          <p:sp>
            <p:nvSpPr>
              <p:cNvPr id="169" name="TextBox 168">
                <a:extLst>
                  <a:ext uri="{FF2B5EF4-FFF2-40B4-BE49-F238E27FC236}">
                    <a16:creationId xmlns:a16="http://schemas.microsoft.com/office/drawing/2014/main" id="{EEDE3DA3-D82A-B418-1223-137C07408B6B}"/>
                  </a:ext>
                </a:extLst>
              </p:cNvPr>
              <p:cNvSpPr txBox="1"/>
              <p:nvPr/>
            </p:nvSpPr>
            <p:spPr>
              <a:xfrm>
                <a:off x="6750308" y="2296511"/>
                <a:ext cx="59859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2.10.2</a:t>
                </a:r>
              </a:p>
            </p:txBody>
          </p:sp>
        </p:grpSp>
        <p:sp>
          <p:nvSpPr>
            <p:cNvPr id="174" name="Arc 173">
              <a:extLst>
                <a:ext uri="{FF2B5EF4-FFF2-40B4-BE49-F238E27FC236}">
                  <a16:creationId xmlns:a16="http://schemas.microsoft.com/office/drawing/2014/main" id="{0ACF8151-ABE6-2CD4-0306-A3101A835EBE}"/>
                </a:ext>
              </a:extLst>
            </p:cNvPr>
            <p:cNvSpPr/>
            <p:nvPr/>
          </p:nvSpPr>
          <p:spPr bwMode="auto">
            <a:xfrm rot="12096121">
              <a:off x="6979878" y="2306313"/>
              <a:ext cx="1472097" cy="186270"/>
            </a:xfrm>
            <a:prstGeom prst="arc">
              <a:avLst>
                <a:gd name="adj1" fmla="val 12128006"/>
                <a:gd name="adj2" fmla="val 20319527"/>
              </a:avLst>
            </a:prstGeom>
            <a:noFill/>
            <a:ln w="19050" cap="flat" cmpd="sng" algn="ctr">
              <a:solidFill>
                <a:schemeClr val="tx1"/>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3" name="Group 32">
            <a:extLst>
              <a:ext uri="{FF2B5EF4-FFF2-40B4-BE49-F238E27FC236}">
                <a16:creationId xmlns:a16="http://schemas.microsoft.com/office/drawing/2014/main" id="{F0F83C40-E922-AEAE-EC48-53AC6B08EEB9}"/>
              </a:ext>
            </a:extLst>
          </p:cNvPr>
          <p:cNvGrpSpPr/>
          <p:nvPr/>
        </p:nvGrpSpPr>
        <p:grpSpPr>
          <a:xfrm>
            <a:off x="7161927" y="776307"/>
            <a:ext cx="2747183" cy="1241283"/>
            <a:chOff x="7161927" y="776307"/>
            <a:chExt cx="2747183" cy="1241283"/>
          </a:xfrm>
        </p:grpSpPr>
        <p:sp>
          <p:nvSpPr>
            <p:cNvPr id="179" name="Arc 178">
              <a:extLst>
                <a:ext uri="{FF2B5EF4-FFF2-40B4-BE49-F238E27FC236}">
                  <a16:creationId xmlns:a16="http://schemas.microsoft.com/office/drawing/2014/main" id="{9743F8A2-9AF9-8F1D-CDC7-F2041AAC47A6}"/>
                </a:ext>
              </a:extLst>
            </p:cNvPr>
            <p:cNvSpPr/>
            <p:nvPr/>
          </p:nvSpPr>
          <p:spPr bwMode="auto">
            <a:xfrm rot="19697829" flipH="1">
              <a:off x="7161927" y="1764400"/>
              <a:ext cx="940899" cy="127318"/>
            </a:xfrm>
            <a:prstGeom prst="arc">
              <a:avLst>
                <a:gd name="adj1" fmla="val 11449368"/>
                <a:gd name="adj2" fmla="val 20797615"/>
              </a:avLst>
            </a:prstGeom>
            <a:noFill/>
            <a:ln w="19050" cap="flat" cmpd="sng" algn="ctr">
              <a:solidFill>
                <a:schemeClr val="tx1"/>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0" name="Group 19">
              <a:extLst>
                <a:ext uri="{FF2B5EF4-FFF2-40B4-BE49-F238E27FC236}">
                  <a16:creationId xmlns:a16="http://schemas.microsoft.com/office/drawing/2014/main" id="{8AAE495C-35CA-5D39-5104-7F13B03890CE}"/>
                </a:ext>
              </a:extLst>
            </p:cNvPr>
            <p:cNvGrpSpPr/>
            <p:nvPr/>
          </p:nvGrpSpPr>
          <p:grpSpPr>
            <a:xfrm>
              <a:off x="7841445" y="776307"/>
              <a:ext cx="2067665" cy="1241283"/>
              <a:chOff x="7841445" y="776307"/>
              <a:chExt cx="2067665" cy="1241283"/>
            </a:xfrm>
          </p:grpSpPr>
          <p:sp>
            <p:nvSpPr>
              <p:cNvPr id="164" name="Oval 163">
                <a:extLst>
                  <a:ext uri="{FF2B5EF4-FFF2-40B4-BE49-F238E27FC236}">
                    <a16:creationId xmlns:a16="http://schemas.microsoft.com/office/drawing/2014/main" id="{99E99EA1-09BB-DF58-0632-5C1A8125B154}"/>
                  </a:ext>
                </a:extLst>
              </p:cNvPr>
              <p:cNvSpPr>
                <a:spLocks noChangeAspect="1"/>
              </p:cNvSpPr>
              <p:nvPr/>
            </p:nvSpPr>
            <p:spPr bwMode="auto">
              <a:xfrm>
                <a:off x="7916263" y="835866"/>
                <a:ext cx="1916525" cy="1118666"/>
              </a:xfrm>
              <a:prstGeom prst="ellipse">
                <a:avLst/>
              </a:prstGeom>
              <a:solidFill>
                <a:srgbClr val="6D6D6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Regression Analysis</a:t>
                </a:r>
              </a:p>
            </p:txBody>
          </p:sp>
          <p:sp>
            <p:nvSpPr>
              <p:cNvPr id="165" name="TextBox 164">
                <a:extLst>
                  <a:ext uri="{FF2B5EF4-FFF2-40B4-BE49-F238E27FC236}">
                    <a16:creationId xmlns:a16="http://schemas.microsoft.com/office/drawing/2014/main" id="{2EE4CBDB-5ED9-2249-0470-8E39CFDEBF5E}"/>
                  </a:ext>
                </a:extLst>
              </p:cNvPr>
              <p:cNvSpPr txBox="1"/>
              <p:nvPr/>
            </p:nvSpPr>
            <p:spPr>
              <a:xfrm>
                <a:off x="8575228" y="1679799"/>
                <a:ext cx="59859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2.10.1</a:t>
                </a:r>
              </a:p>
            </p:txBody>
          </p:sp>
          <p:sp>
            <p:nvSpPr>
              <p:cNvPr id="2" name="Oval 1">
                <a:extLst>
                  <a:ext uri="{FF2B5EF4-FFF2-40B4-BE49-F238E27FC236}">
                    <a16:creationId xmlns:a16="http://schemas.microsoft.com/office/drawing/2014/main" id="{736B39A2-87BD-04F5-2044-96B96AB6CE01}"/>
                  </a:ext>
                </a:extLst>
              </p:cNvPr>
              <p:cNvSpPr/>
              <p:nvPr/>
            </p:nvSpPr>
            <p:spPr bwMode="auto">
              <a:xfrm>
                <a:off x="7841445" y="776307"/>
                <a:ext cx="2067665" cy="124128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spTree>
    <p:extLst>
      <p:ext uri="{BB962C8B-B14F-4D97-AF65-F5344CB8AC3E}">
        <p14:creationId xmlns:p14="http://schemas.microsoft.com/office/powerpoint/2010/main" val="141383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F6A50E-5E0C-F623-9BD4-751EA9E48326}"/>
              </a:ext>
            </a:extLst>
          </p:cNvPr>
          <p:cNvSpPr txBox="1"/>
          <p:nvPr/>
        </p:nvSpPr>
        <p:spPr>
          <a:xfrm>
            <a:off x="301379" y="6263234"/>
            <a:ext cx="1417832" cy="25391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Systems Engineering</a:t>
            </a:r>
          </a:p>
        </p:txBody>
      </p:sp>
      <p:sp>
        <p:nvSpPr>
          <p:cNvPr id="11" name="TextBox 10">
            <a:extLst>
              <a:ext uri="{FF2B5EF4-FFF2-40B4-BE49-F238E27FC236}">
                <a16:creationId xmlns:a16="http://schemas.microsoft.com/office/drawing/2014/main" id="{9C87FC1D-1A36-DFC8-DDD5-C553BFD785DA}"/>
              </a:ext>
            </a:extLst>
          </p:cNvPr>
          <p:cNvSpPr txBox="1"/>
          <p:nvPr/>
        </p:nvSpPr>
        <p:spPr>
          <a:xfrm>
            <a:off x="1719212" y="6263234"/>
            <a:ext cx="1315090" cy="253917"/>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Procurement</a:t>
            </a:r>
          </a:p>
        </p:txBody>
      </p:sp>
      <p:sp>
        <p:nvSpPr>
          <p:cNvPr id="12" name="TextBox 11">
            <a:extLst>
              <a:ext uri="{FF2B5EF4-FFF2-40B4-BE49-F238E27FC236}">
                <a16:creationId xmlns:a16="http://schemas.microsoft.com/office/drawing/2014/main" id="{2440931F-728D-9FEE-57B7-EC6605DE33F4}"/>
              </a:ext>
            </a:extLst>
          </p:cNvPr>
          <p:cNvSpPr txBox="1"/>
          <p:nvPr/>
        </p:nvSpPr>
        <p:spPr>
          <a:xfrm>
            <a:off x="3034302" y="6263234"/>
            <a:ext cx="1137006" cy="253917"/>
          </a:xfrm>
          <a:prstGeom prst="rect">
            <a:avLst/>
          </a:prstGeom>
          <a:solidFill>
            <a:schemeClr val="accent3">
              <a:lumMod val="20000"/>
              <a:lumOff val="80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HFE</a:t>
            </a:r>
          </a:p>
        </p:txBody>
      </p:sp>
      <p:sp>
        <p:nvSpPr>
          <p:cNvPr id="13" name="TextBox 12">
            <a:extLst>
              <a:ext uri="{FF2B5EF4-FFF2-40B4-BE49-F238E27FC236}">
                <a16:creationId xmlns:a16="http://schemas.microsoft.com/office/drawing/2014/main" id="{A3125F3B-8924-3DD3-EF70-DD1C97D6C721}"/>
              </a:ext>
            </a:extLst>
          </p:cNvPr>
          <p:cNvSpPr txBox="1"/>
          <p:nvPr/>
        </p:nvSpPr>
        <p:spPr>
          <a:xfrm>
            <a:off x="4171309" y="6263234"/>
            <a:ext cx="1332215" cy="253917"/>
          </a:xfrm>
          <a:prstGeom prst="rect">
            <a:avLst/>
          </a:prstGeom>
          <a:solidFill>
            <a:srgbClr val="FFFDB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Data Comms</a:t>
            </a:r>
          </a:p>
        </p:txBody>
      </p:sp>
      <p:sp>
        <p:nvSpPr>
          <p:cNvPr id="14" name="TextBox 13">
            <a:extLst>
              <a:ext uri="{FF2B5EF4-FFF2-40B4-BE49-F238E27FC236}">
                <a16:creationId xmlns:a16="http://schemas.microsoft.com/office/drawing/2014/main" id="{56DCFD3B-A615-1084-1191-3D5058A3BE14}"/>
              </a:ext>
            </a:extLst>
          </p:cNvPr>
          <p:cNvSpPr txBox="1"/>
          <p:nvPr/>
        </p:nvSpPr>
        <p:spPr>
          <a:xfrm>
            <a:off x="5503525" y="6263234"/>
            <a:ext cx="1246596" cy="253917"/>
          </a:xfrm>
          <a:prstGeom prst="rect">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Cyber Security</a:t>
            </a:r>
          </a:p>
        </p:txBody>
      </p:sp>
      <p:sp>
        <p:nvSpPr>
          <p:cNvPr id="15" name="TextBox 14">
            <a:extLst>
              <a:ext uri="{FF2B5EF4-FFF2-40B4-BE49-F238E27FC236}">
                <a16:creationId xmlns:a16="http://schemas.microsoft.com/office/drawing/2014/main" id="{3F97DE03-07E9-C667-DEA0-F13D068EA924}"/>
              </a:ext>
            </a:extLst>
          </p:cNvPr>
          <p:cNvSpPr txBox="1"/>
          <p:nvPr/>
        </p:nvSpPr>
        <p:spPr>
          <a:xfrm>
            <a:off x="6750121" y="6263234"/>
            <a:ext cx="1471805" cy="253917"/>
          </a:xfrm>
          <a:prstGeom prst="rect">
            <a:avLst/>
          </a:prstGeom>
          <a:solidFill>
            <a:schemeClr val="accent6">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solidFill>
                  <a:schemeClr val="bg1"/>
                </a:solidFill>
              </a:rPr>
              <a:t>   Plant Integration</a:t>
            </a:r>
          </a:p>
        </p:txBody>
      </p:sp>
      <p:sp>
        <p:nvSpPr>
          <p:cNvPr id="16" name="TextBox 15">
            <a:extLst>
              <a:ext uri="{FF2B5EF4-FFF2-40B4-BE49-F238E27FC236}">
                <a16:creationId xmlns:a16="http://schemas.microsoft.com/office/drawing/2014/main" id="{1B273943-BECA-ECB9-900A-320AE81FA611}"/>
              </a:ext>
            </a:extLst>
          </p:cNvPr>
          <p:cNvSpPr txBox="1"/>
          <p:nvPr/>
        </p:nvSpPr>
        <p:spPr>
          <a:xfrm>
            <a:off x="9133726" y="6263234"/>
            <a:ext cx="1137005" cy="253917"/>
          </a:xfrm>
          <a:prstGeom prst="rect">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t>Config. Mgmt.</a:t>
            </a:r>
          </a:p>
        </p:txBody>
      </p:sp>
      <p:sp>
        <p:nvSpPr>
          <p:cNvPr id="17" name="TextBox 16">
            <a:extLst>
              <a:ext uri="{FF2B5EF4-FFF2-40B4-BE49-F238E27FC236}">
                <a16:creationId xmlns:a16="http://schemas.microsoft.com/office/drawing/2014/main" id="{751CC6C0-1AC2-5231-8BAC-1F6AB881F213}"/>
              </a:ext>
            </a:extLst>
          </p:cNvPr>
          <p:cNvSpPr txBox="1"/>
          <p:nvPr/>
        </p:nvSpPr>
        <p:spPr>
          <a:xfrm>
            <a:off x="8225017" y="6263234"/>
            <a:ext cx="905618" cy="253917"/>
          </a:xfrm>
          <a:prstGeom prst="rect">
            <a:avLst/>
          </a:prstGeom>
          <a:solidFill>
            <a:schemeClr val="bg2">
              <a:lumMod val="75000"/>
            </a:schemeClr>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100" b="1">
                <a:solidFill>
                  <a:schemeClr val="tx1"/>
                </a:solidFill>
                <a:latin typeface="+mn-lt"/>
              </a:defRPr>
            </a:lvl1pPr>
          </a:lstStyle>
          <a:p>
            <a:r>
              <a:rPr lang="en-US" dirty="0">
                <a:solidFill>
                  <a:schemeClr val="bg1"/>
                </a:solidFill>
              </a:rPr>
              <a:t>Testing</a:t>
            </a:r>
          </a:p>
        </p:txBody>
      </p:sp>
      <p:sp>
        <p:nvSpPr>
          <p:cNvPr id="18" name="TextBox 17">
            <a:extLst>
              <a:ext uri="{FF2B5EF4-FFF2-40B4-BE49-F238E27FC236}">
                <a16:creationId xmlns:a16="http://schemas.microsoft.com/office/drawing/2014/main" id="{96501131-1999-F54C-D7D7-E081D9D32EC3}"/>
              </a:ext>
            </a:extLst>
          </p:cNvPr>
          <p:cNvSpPr txBox="1"/>
          <p:nvPr/>
        </p:nvSpPr>
        <p:spPr>
          <a:xfrm>
            <a:off x="10270732" y="6263234"/>
            <a:ext cx="1619889" cy="253917"/>
          </a:xfrm>
          <a:prstGeom prst="rect">
            <a:avLst/>
          </a:prstGeom>
          <a:solidFill>
            <a:srgbClr val="E7F6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defTabSz="914400" latinLnBrk="0">
              <a:lnSpc>
                <a:spcPct val="100000"/>
              </a:lnSpc>
              <a:spcBef>
                <a:spcPts val="0"/>
              </a:spcBef>
              <a:buClrTx/>
              <a:buSzTx/>
              <a:buFontTx/>
              <a:buNone/>
              <a:tabLst/>
              <a:defRPr sz="1800" b="1">
                <a:solidFill>
                  <a:schemeClr val="tx1"/>
                </a:solidFill>
                <a:latin typeface="+mn-lt"/>
              </a:defRPr>
            </a:lvl1pPr>
          </a:lstStyle>
          <a:p>
            <a:r>
              <a:rPr lang="en-US" sz="1100" dirty="0"/>
              <a:t>    Lifecycle Mgmt.</a:t>
            </a:r>
          </a:p>
        </p:txBody>
      </p:sp>
      <p:sp>
        <p:nvSpPr>
          <p:cNvPr id="49" name="Title 48">
            <a:extLst>
              <a:ext uri="{FF2B5EF4-FFF2-40B4-BE49-F238E27FC236}">
                <a16:creationId xmlns:a16="http://schemas.microsoft.com/office/drawing/2014/main" id="{67C78868-12A3-0E2C-30D2-8F844B30682F}"/>
              </a:ext>
            </a:extLst>
          </p:cNvPr>
          <p:cNvSpPr>
            <a:spLocks noGrp="1"/>
          </p:cNvSpPr>
          <p:nvPr>
            <p:ph type="title"/>
          </p:nvPr>
        </p:nvSpPr>
        <p:spPr/>
        <p:txBody>
          <a:bodyPr>
            <a:noAutofit/>
          </a:bodyPr>
          <a:lstStyle/>
          <a:p>
            <a:r>
              <a:rPr lang="en-US" sz="2800" dirty="0"/>
              <a:t>Operations &amp; Maintenance Phase (continued)</a:t>
            </a:r>
          </a:p>
        </p:txBody>
      </p:sp>
      <p:grpSp>
        <p:nvGrpSpPr>
          <p:cNvPr id="133" name="Group 132">
            <a:extLst>
              <a:ext uri="{FF2B5EF4-FFF2-40B4-BE49-F238E27FC236}">
                <a16:creationId xmlns:a16="http://schemas.microsoft.com/office/drawing/2014/main" id="{08B2710D-96CE-15A8-6559-5782A7DEC184}"/>
              </a:ext>
            </a:extLst>
          </p:cNvPr>
          <p:cNvGrpSpPr/>
          <p:nvPr/>
        </p:nvGrpSpPr>
        <p:grpSpPr>
          <a:xfrm>
            <a:off x="365760" y="5433115"/>
            <a:ext cx="1166761" cy="625951"/>
            <a:chOff x="365760" y="5433115"/>
            <a:chExt cx="1166761" cy="625951"/>
          </a:xfrm>
        </p:grpSpPr>
        <p:grpSp>
          <p:nvGrpSpPr>
            <p:cNvPr id="32" name="Group 31">
              <a:extLst>
                <a:ext uri="{FF2B5EF4-FFF2-40B4-BE49-F238E27FC236}">
                  <a16:creationId xmlns:a16="http://schemas.microsoft.com/office/drawing/2014/main" id="{ECB2F779-1FBD-11B7-09F4-DB14A10B7260}"/>
                </a:ext>
              </a:extLst>
            </p:cNvPr>
            <p:cNvGrpSpPr/>
            <p:nvPr/>
          </p:nvGrpSpPr>
          <p:grpSpPr>
            <a:xfrm>
              <a:off x="556408" y="5433115"/>
              <a:ext cx="759559" cy="261610"/>
              <a:chOff x="296129" y="5940006"/>
              <a:chExt cx="759559" cy="261610"/>
            </a:xfrm>
          </p:grpSpPr>
          <p:sp>
            <p:nvSpPr>
              <p:cNvPr id="40" name="Oval 39">
                <a:extLst>
                  <a:ext uri="{FF2B5EF4-FFF2-40B4-BE49-F238E27FC236}">
                    <a16:creationId xmlns:a16="http://schemas.microsoft.com/office/drawing/2014/main" id="{CB721276-E8CF-C124-4A7B-3B164D5114B4}"/>
                  </a:ext>
                </a:extLst>
              </p:cNvPr>
              <p:cNvSpPr/>
              <p:nvPr/>
            </p:nvSpPr>
            <p:spPr bwMode="auto">
              <a:xfrm>
                <a:off x="296129" y="5973523"/>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sp>
            <p:nvSpPr>
              <p:cNvPr id="41" name="TextBox 40">
                <a:extLst>
                  <a:ext uri="{FF2B5EF4-FFF2-40B4-BE49-F238E27FC236}">
                    <a16:creationId xmlns:a16="http://schemas.microsoft.com/office/drawing/2014/main" id="{8DE61A02-5BDF-A2E7-E1C0-B5B2FEC41F98}"/>
                  </a:ext>
                </a:extLst>
              </p:cNvPr>
              <p:cNvSpPr txBox="1"/>
              <p:nvPr/>
            </p:nvSpPr>
            <p:spPr>
              <a:xfrm>
                <a:off x="451035" y="5940006"/>
                <a:ext cx="604653" cy="261610"/>
              </a:xfrm>
              <a:prstGeom prst="rect">
                <a:avLst/>
              </a:prstGeom>
              <a:noFill/>
            </p:spPr>
            <p:txBody>
              <a:bodyPr wrap="none" rtlCol="0">
                <a:spAutoFit/>
              </a:bodyPr>
              <a:lstStyle/>
              <a:p>
                <a:pPr algn="l">
                  <a:spcBef>
                    <a:spcPts val="0"/>
                  </a:spcBef>
                </a:pPr>
                <a:r>
                  <a:rPr lang="en-US" sz="1100" b="1" dirty="0">
                    <a:solidFill>
                      <a:schemeClr val="tx1"/>
                    </a:solidFill>
                    <a:latin typeface="+mn-lt"/>
                  </a:rPr>
                  <a:t>Topical</a:t>
                </a:r>
              </a:p>
            </p:txBody>
          </p:sp>
        </p:grpSp>
        <p:sp>
          <p:nvSpPr>
            <p:cNvPr id="28" name="Oval 27">
              <a:extLst>
                <a:ext uri="{FF2B5EF4-FFF2-40B4-BE49-F238E27FC236}">
                  <a16:creationId xmlns:a16="http://schemas.microsoft.com/office/drawing/2014/main" id="{C0989043-3DC3-79FF-2A1B-6A5090E062AB}"/>
                </a:ext>
              </a:extLst>
            </p:cNvPr>
            <p:cNvSpPr/>
            <p:nvPr/>
          </p:nvSpPr>
          <p:spPr bwMode="auto">
            <a:xfrm>
              <a:off x="365760" y="5738829"/>
              <a:ext cx="1166761" cy="320237"/>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r>
                <a:rPr lang="en-US" sz="1050" b="1" dirty="0">
                  <a:solidFill>
                    <a:schemeClr val="tx1"/>
                  </a:solidFill>
                  <a:latin typeface="+mn-lt"/>
                </a:rPr>
                <a:t>Conditional</a:t>
              </a:r>
            </a:p>
          </p:txBody>
        </p:sp>
      </p:grpSp>
      <p:grpSp>
        <p:nvGrpSpPr>
          <p:cNvPr id="27" name="Group 26">
            <a:extLst>
              <a:ext uri="{FF2B5EF4-FFF2-40B4-BE49-F238E27FC236}">
                <a16:creationId xmlns:a16="http://schemas.microsoft.com/office/drawing/2014/main" id="{AA509FEF-CEA4-A23C-9E39-B067B4FE8C60}"/>
              </a:ext>
            </a:extLst>
          </p:cNvPr>
          <p:cNvGrpSpPr/>
          <p:nvPr/>
        </p:nvGrpSpPr>
        <p:grpSpPr>
          <a:xfrm>
            <a:off x="4787036" y="2908534"/>
            <a:ext cx="2410156" cy="1346200"/>
            <a:chOff x="5836748" y="1452578"/>
            <a:chExt cx="2159970" cy="1346200"/>
          </a:xfrm>
        </p:grpSpPr>
        <p:sp>
          <p:nvSpPr>
            <p:cNvPr id="5" name="Oval 4">
              <a:extLst>
                <a:ext uri="{FF2B5EF4-FFF2-40B4-BE49-F238E27FC236}">
                  <a16:creationId xmlns:a16="http://schemas.microsoft.com/office/drawing/2014/main" id="{33322D09-4B42-B033-B349-ECD3F951BD82}"/>
                </a:ext>
              </a:extLst>
            </p:cNvPr>
            <p:cNvSpPr>
              <a:spLocks noChangeAspect="1"/>
            </p:cNvSpPr>
            <p:nvPr/>
          </p:nvSpPr>
          <p:spPr bwMode="auto">
            <a:xfrm>
              <a:off x="5836748" y="1452578"/>
              <a:ext cx="2159970" cy="13462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800" b="1" dirty="0">
                  <a:solidFill>
                    <a:schemeClr val="tx1"/>
                  </a:solidFill>
                  <a:latin typeface="+mn-lt"/>
                </a:rPr>
                <a:t>Support O&amp;M Activities</a:t>
              </a:r>
              <a:endParaRPr kumimoji="0" lang="en-US" sz="1800" b="1" i="0" u="none" strike="noStrike" cap="none" normalizeH="0" baseline="0" dirty="0">
                <a:solidFill>
                  <a:schemeClr val="tx1"/>
                </a:solidFill>
                <a:effectLst/>
                <a:latin typeface="+mn-lt"/>
              </a:endParaRPr>
            </a:p>
          </p:txBody>
        </p:sp>
        <p:sp>
          <p:nvSpPr>
            <p:cNvPr id="7" name="TextBox 6">
              <a:extLst>
                <a:ext uri="{FF2B5EF4-FFF2-40B4-BE49-F238E27FC236}">
                  <a16:creationId xmlns:a16="http://schemas.microsoft.com/office/drawing/2014/main" id="{2160B652-523C-71FA-4497-1D71031FCAB5}"/>
                </a:ext>
              </a:extLst>
            </p:cNvPr>
            <p:cNvSpPr txBox="1"/>
            <p:nvPr/>
          </p:nvSpPr>
          <p:spPr>
            <a:xfrm>
              <a:off x="6697087" y="2509945"/>
              <a:ext cx="451381" cy="276999"/>
            </a:xfrm>
            <a:prstGeom prst="rect">
              <a:avLst/>
            </a:prstGeom>
            <a:noFill/>
          </p:spPr>
          <p:txBody>
            <a:bodyPr wrap="none" rtlCol="0">
              <a:spAutoFit/>
            </a:bodyPr>
            <a:lstStyle/>
            <a:p>
              <a:pPr algn="l">
                <a:spcBef>
                  <a:spcPts val="0"/>
                </a:spcBef>
              </a:pPr>
              <a:r>
                <a:rPr lang="en-US" sz="1200" b="1" dirty="0">
                  <a:solidFill>
                    <a:schemeClr val="tx1"/>
                  </a:solidFill>
                  <a:latin typeface="+mn-lt"/>
                </a:rPr>
                <a:t>7.4.1</a:t>
              </a:r>
            </a:p>
          </p:txBody>
        </p:sp>
      </p:grpSp>
      <p:grpSp>
        <p:nvGrpSpPr>
          <p:cNvPr id="19" name="Group 18">
            <a:extLst>
              <a:ext uri="{FF2B5EF4-FFF2-40B4-BE49-F238E27FC236}">
                <a16:creationId xmlns:a16="http://schemas.microsoft.com/office/drawing/2014/main" id="{F8EB6652-2575-E08F-FD5B-E9CC39C63C54}"/>
              </a:ext>
            </a:extLst>
          </p:cNvPr>
          <p:cNvGrpSpPr/>
          <p:nvPr/>
        </p:nvGrpSpPr>
        <p:grpSpPr>
          <a:xfrm>
            <a:off x="4485956" y="1055493"/>
            <a:ext cx="4726510" cy="2330110"/>
            <a:chOff x="4485956" y="1055493"/>
            <a:chExt cx="4726510" cy="2330110"/>
          </a:xfrm>
        </p:grpSpPr>
        <p:sp>
          <p:nvSpPr>
            <p:cNvPr id="101" name="Arc 100">
              <a:extLst>
                <a:ext uri="{FF2B5EF4-FFF2-40B4-BE49-F238E27FC236}">
                  <a16:creationId xmlns:a16="http://schemas.microsoft.com/office/drawing/2014/main" id="{A7D0CC37-0AFF-E25D-237D-C74AB206C6BB}"/>
                </a:ext>
              </a:extLst>
            </p:cNvPr>
            <p:cNvSpPr/>
            <p:nvPr/>
          </p:nvSpPr>
          <p:spPr bwMode="auto">
            <a:xfrm rot="18481297" flipH="1">
              <a:off x="6667568" y="2605465"/>
              <a:ext cx="1147523" cy="163127"/>
            </a:xfrm>
            <a:prstGeom prst="arc">
              <a:avLst>
                <a:gd name="adj1" fmla="val 11374139"/>
                <a:gd name="adj2" fmla="val 20984917"/>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dirty="0"/>
            </a:p>
          </p:txBody>
        </p:sp>
        <p:sp>
          <p:nvSpPr>
            <p:cNvPr id="99" name="Arc 98">
              <a:extLst>
                <a:ext uri="{FF2B5EF4-FFF2-40B4-BE49-F238E27FC236}">
                  <a16:creationId xmlns:a16="http://schemas.microsoft.com/office/drawing/2014/main" id="{8BECE77B-7423-F03E-FB3A-38F5559EFCD8}"/>
                </a:ext>
              </a:extLst>
            </p:cNvPr>
            <p:cNvSpPr/>
            <p:nvPr/>
          </p:nvSpPr>
          <p:spPr bwMode="auto">
            <a:xfrm rot="15380437" flipV="1">
              <a:off x="4995579" y="2635347"/>
              <a:ext cx="1425449" cy="75063"/>
            </a:xfrm>
            <a:prstGeom prst="arc">
              <a:avLst>
                <a:gd name="adj1" fmla="val 11572995"/>
                <a:gd name="adj2" fmla="val 2134787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sp>
          <p:nvSpPr>
            <p:cNvPr id="105" name="Arc 104">
              <a:extLst>
                <a:ext uri="{FF2B5EF4-FFF2-40B4-BE49-F238E27FC236}">
                  <a16:creationId xmlns:a16="http://schemas.microsoft.com/office/drawing/2014/main" id="{6EDCEEDB-CD63-96BB-0D53-8350B9EFF072}"/>
                </a:ext>
              </a:extLst>
            </p:cNvPr>
            <p:cNvSpPr/>
            <p:nvPr/>
          </p:nvSpPr>
          <p:spPr bwMode="auto">
            <a:xfrm flipV="1">
              <a:off x="6185955" y="1649652"/>
              <a:ext cx="1179026" cy="74006"/>
            </a:xfrm>
            <a:prstGeom prst="arc">
              <a:avLst>
                <a:gd name="adj1" fmla="val 11189883"/>
                <a:gd name="adj2" fmla="val 21347876"/>
              </a:avLst>
            </a:prstGeom>
            <a:noFill/>
            <a:ln w="19050" cap="flat" cmpd="sng" algn="ctr">
              <a:solidFill>
                <a:schemeClr val="tx1"/>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grpSp>
          <p:nvGrpSpPr>
            <p:cNvPr id="44" name="Group 43">
              <a:extLst>
                <a:ext uri="{FF2B5EF4-FFF2-40B4-BE49-F238E27FC236}">
                  <a16:creationId xmlns:a16="http://schemas.microsoft.com/office/drawing/2014/main" id="{D31B7F20-0556-C182-6A19-B67263E2F258}"/>
                </a:ext>
              </a:extLst>
            </p:cNvPr>
            <p:cNvGrpSpPr/>
            <p:nvPr/>
          </p:nvGrpSpPr>
          <p:grpSpPr>
            <a:xfrm>
              <a:off x="4485956" y="1055493"/>
              <a:ext cx="1889068" cy="1059068"/>
              <a:chOff x="6080192" y="1452578"/>
              <a:chExt cx="1916525" cy="1133174"/>
            </a:xfrm>
          </p:grpSpPr>
          <p:sp>
            <p:nvSpPr>
              <p:cNvPr id="46" name="Oval 45">
                <a:extLst>
                  <a:ext uri="{FF2B5EF4-FFF2-40B4-BE49-F238E27FC236}">
                    <a16:creationId xmlns:a16="http://schemas.microsoft.com/office/drawing/2014/main" id="{DE347FE4-EFDB-7C89-6993-0F3AF66D1528}"/>
                  </a:ext>
                </a:extLst>
              </p:cNvPr>
              <p:cNvSpPr>
                <a:spLocks noChangeAspect="1"/>
              </p:cNvSpPr>
              <p:nvPr/>
            </p:nvSpPr>
            <p:spPr bwMode="auto">
              <a:xfrm>
                <a:off x="6080192" y="1452578"/>
                <a:ext cx="1916525" cy="1118666"/>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Maintain Config. Control</a:t>
                </a:r>
                <a:endParaRPr kumimoji="0" lang="en-US" sz="1400" b="1" i="0" u="none" strike="noStrike" cap="none" normalizeH="0" baseline="0" dirty="0">
                  <a:solidFill>
                    <a:schemeClr val="tx1"/>
                  </a:solidFill>
                  <a:effectLst/>
                  <a:latin typeface="+mn-lt"/>
                </a:endParaRPr>
              </a:p>
            </p:txBody>
          </p:sp>
          <p:sp>
            <p:nvSpPr>
              <p:cNvPr id="47" name="TextBox 46">
                <a:extLst>
                  <a:ext uri="{FF2B5EF4-FFF2-40B4-BE49-F238E27FC236}">
                    <a16:creationId xmlns:a16="http://schemas.microsoft.com/office/drawing/2014/main" id="{E01CA260-7BA5-EC28-73AC-F4AA6D70BFAD}"/>
                  </a:ext>
                </a:extLst>
              </p:cNvPr>
              <p:cNvSpPr txBox="1"/>
              <p:nvPr/>
            </p:nvSpPr>
            <p:spPr>
              <a:xfrm>
                <a:off x="6704588" y="2289371"/>
                <a:ext cx="667732" cy="296381"/>
              </a:xfrm>
              <a:prstGeom prst="rect">
                <a:avLst/>
              </a:prstGeom>
              <a:noFill/>
            </p:spPr>
            <p:txBody>
              <a:bodyPr wrap="square" rtlCol="0">
                <a:spAutoFit/>
              </a:bodyPr>
              <a:lstStyle/>
              <a:p>
                <a:pPr>
                  <a:spcBef>
                    <a:spcPts val="0"/>
                  </a:spcBef>
                </a:pPr>
                <a:r>
                  <a:rPr lang="en-US" sz="1200" b="1" dirty="0">
                    <a:solidFill>
                      <a:schemeClr val="tx1"/>
                    </a:solidFill>
                    <a:latin typeface="+mn-lt"/>
                  </a:rPr>
                  <a:t>7.11.2</a:t>
                </a:r>
              </a:p>
            </p:txBody>
          </p:sp>
        </p:grpSp>
        <p:grpSp>
          <p:nvGrpSpPr>
            <p:cNvPr id="50" name="Group 49">
              <a:extLst>
                <a:ext uri="{FF2B5EF4-FFF2-40B4-BE49-F238E27FC236}">
                  <a16:creationId xmlns:a16="http://schemas.microsoft.com/office/drawing/2014/main" id="{ABFEE804-0153-1BA3-0034-E74444222C12}"/>
                </a:ext>
              </a:extLst>
            </p:cNvPr>
            <p:cNvGrpSpPr/>
            <p:nvPr/>
          </p:nvGrpSpPr>
          <p:grpSpPr>
            <a:xfrm>
              <a:off x="7323398" y="1212473"/>
              <a:ext cx="1889068" cy="1059068"/>
              <a:chOff x="6080192" y="1452578"/>
              <a:chExt cx="1916525" cy="1133174"/>
            </a:xfrm>
          </p:grpSpPr>
          <p:sp>
            <p:nvSpPr>
              <p:cNvPr id="52" name="Oval 51">
                <a:extLst>
                  <a:ext uri="{FF2B5EF4-FFF2-40B4-BE49-F238E27FC236}">
                    <a16:creationId xmlns:a16="http://schemas.microsoft.com/office/drawing/2014/main" id="{FCE8C8D2-7C40-EEE9-E47F-A7D0095D711F}"/>
                  </a:ext>
                </a:extLst>
              </p:cNvPr>
              <p:cNvSpPr>
                <a:spLocks noChangeAspect="1"/>
              </p:cNvSpPr>
              <p:nvPr/>
            </p:nvSpPr>
            <p:spPr bwMode="auto">
              <a:xfrm>
                <a:off x="6080192" y="1452578"/>
                <a:ext cx="1916525" cy="1118666"/>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Perform Config. Accg.</a:t>
                </a:r>
                <a:endParaRPr kumimoji="0" lang="en-US" sz="1400" b="1" i="0" u="none" strike="noStrike" cap="none" normalizeH="0" baseline="0" dirty="0">
                  <a:solidFill>
                    <a:schemeClr val="tx1"/>
                  </a:solidFill>
                  <a:effectLst/>
                  <a:latin typeface="+mn-lt"/>
                </a:endParaRPr>
              </a:p>
            </p:txBody>
          </p:sp>
          <p:sp>
            <p:nvSpPr>
              <p:cNvPr id="53" name="TextBox 52">
                <a:extLst>
                  <a:ext uri="{FF2B5EF4-FFF2-40B4-BE49-F238E27FC236}">
                    <a16:creationId xmlns:a16="http://schemas.microsoft.com/office/drawing/2014/main" id="{054DE3AB-1789-5C0F-65D9-9E30B2E231A1}"/>
                  </a:ext>
                </a:extLst>
              </p:cNvPr>
              <p:cNvSpPr txBox="1"/>
              <p:nvPr/>
            </p:nvSpPr>
            <p:spPr>
              <a:xfrm>
                <a:off x="6704588" y="2289371"/>
                <a:ext cx="667732" cy="296381"/>
              </a:xfrm>
              <a:prstGeom prst="rect">
                <a:avLst/>
              </a:prstGeom>
              <a:noFill/>
            </p:spPr>
            <p:txBody>
              <a:bodyPr wrap="square" rtlCol="0">
                <a:spAutoFit/>
              </a:bodyPr>
              <a:lstStyle/>
              <a:p>
                <a:pPr>
                  <a:spcBef>
                    <a:spcPts val="0"/>
                  </a:spcBef>
                </a:pPr>
                <a:r>
                  <a:rPr lang="en-US" sz="1200" b="1" dirty="0">
                    <a:solidFill>
                      <a:schemeClr val="tx1"/>
                    </a:solidFill>
                    <a:latin typeface="+mn-lt"/>
                  </a:rPr>
                  <a:t>7.11.3</a:t>
                </a:r>
              </a:p>
            </p:txBody>
          </p:sp>
        </p:grpSp>
      </p:grpSp>
      <p:grpSp>
        <p:nvGrpSpPr>
          <p:cNvPr id="9" name="Group 8">
            <a:extLst>
              <a:ext uri="{FF2B5EF4-FFF2-40B4-BE49-F238E27FC236}">
                <a16:creationId xmlns:a16="http://schemas.microsoft.com/office/drawing/2014/main" id="{5B718CBC-7A3E-87B1-244F-E49F4844CEA9}"/>
              </a:ext>
            </a:extLst>
          </p:cNvPr>
          <p:cNvGrpSpPr/>
          <p:nvPr/>
        </p:nvGrpSpPr>
        <p:grpSpPr>
          <a:xfrm>
            <a:off x="7101592" y="2534383"/>
            <a:ext cx="3254068" cy="1204940"/>
            <a:chOff x="7101592" y="2534383"/>
            <a:chExt cx="3254068" cy="1204940"/>
          </a:xfrm>
        </p:grpSpPr>
        <p:grpSp>
          <p:nvGrpSpPr>
            <p:cNvPr id="34" name="Group 33">
              <a:extLst>
                <a:ext uri="{FF2B5EF4-FFF2-40B4-BE49-F238E27FC236}">
                  <a16:creationId xmlns:a16="http://schemas.microsoft.com/office/drawing/2014/main" id="{C1F76620-00EF-2E04-3266-082B4025B32A}"/>
                </a:ext>
              </a:extLst>
            </p:cNvPr>
            <p:cNvGrpSpPr/>
            <p:nvPr/>
          </p:nvGrpSpPr>
          <p:grpSpPr>
            <a:xfrm>
              <a:off x="8234212" y="2534383"/>
              <a:ext cx="2121448" cy="1204940"/>
              <a:chOff x="5910602" y="4705446"/>
              <a:chExt cx="2152283" cy="1289253"/>
            </a:xfrm>
          </p:grpSpPr>
          <p:grpSp>
            <p:nvGrpSpPr>
              <p:cNvPr id="35" name="Group 34">
                <a:extLst>
                  <a:ext uri="{FF2B5EF4-FFF2-40B4-BE49-F238E27FC236}">
                    <a16:creationId xmlns:a16="http://schemas.microsoft.com/office/drawing/2014/main" id="{CC3C0746-1EA6-184D-1848-2F322D200035}"/>
                  </a:ext>
                </a:extLst>
              </p:cNvPr>
              <p:cNvGrpSpPr/>
              <p:nvPr/>
            </p:nvGrpSpPr>
            <p:grpSpPr>
              <a:xfrm>
                <a:off x="6033436" y="4789574"/>
                <a:ext cx="1916525" cy="1133174"/>
                <a:chOff x="6080192" y="1452578"/>
                <a:chExt cx="1916525" cy="1133174"/>
              </a:xfrm>
            </p:grpSpPr>
            <p:sp>
              <p:nvSpPr>
                <p:cNvPr id="37" name="Oval 36">
                  <a:extLst>
                    <a:ext uri="{FF2B5EF4-FFF2-40B4-BE49-F238E27FC236}">
                      <a16:creationId xmlns:a16="http://schemas.microsoft.com/office/drawing/2014/main" id="{CC1BE0FB-4EA7-7037-E54C-6EE5EBFE9811}"/>
                    </a:ext>
                  </a:extLst>
                </p:cNvPr>
                <p:cNvSpPr>
                  <a:spLocks noChangeAspect="1"/>
                </p:cNvSpPr>
                <p:nvPr/>
              </p:nvSpPr>
              <p:spPr bwMode="auto">
                <a:xfrm>
                  <a:off x="6080192" y="1452578"/>
                  <a:ext cx="1916525" cy="1118666"/>
                </a:xfrm>
                <a:prstGeom prst="ellipse">
                  <a:avLst/>
                </a:prstGeom>
                <a:solidFill>
                  <a:srgbClr val="CCFFCC"/>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Perform Phys. Config Audits</a:t>
                  </a:r>
                  <a:endParaRPr kumimoji="0" lang="en-US" sz="1400" b="1" i="0" u="none" strike="noStrike" cap="none" normalizeH="0" baseline="0" dirty="0">
                    <a:solidFill>
                      <a:schemeClr val="tx1"/>
                    </a:solidFill>
                    <a:effectLst/>
                    <a:latin typeface="+mn-lt"/>
                  </a:endParaRPr>
                </a:p>
              </p:txBody>
            </p:sp>
            <p:sp>
              <p:nvSpPr>
                <p:cNvPr id="38" name="TextBox 37">
                  <a:extLst>
                    <a:ext uri="{FF2B5EF4-FFF2-40B4-BE49-F238E27FC236}">
                      <a16:creationId xmlns:a16="http://schemas.microsoft.com/office/drawing/2014/main" id="{372AB5B7-60EE-4CB0-2641-9A496D28628B}"/>
                    </a:ext>
                  </a:extLst>
                </p:cNvPr>
                <p:cNvSpPr txBox="1"/>
                <p:nvPr/>
              </p:nvSpPr>
              <p:spPr>
                <a:xfrm>
                  <a:off x="6704588" y="2289371"/>
                  <a:ext cx="667732" cy="296381"/>
                </a:xfrm>
                <a:prstGeom prst="rect">
                  <a:avLst/>
                </a:prstGeom>
                <a:noFill/>
              </p:spPr>
              <p:txBody>
                <a:bodyPr wrap="square" rtlCol="0">
                  <a:spAutoFit/>
                </a:bodyPr>
                <a:lstStyle/>
                <a:p>
                  <a:pPr>
                    <a:spcBef>
                      <a:spcPts val="0"/>
                    </a:spcBef>
                  </a:pPr>
                  <a:r>
                    <a:rPr lang="en-US" sz="1200" b="1" dirty="0">
                      <a:solidFill>
                        <a:schemeClr val="tx1"/>
                      </a:solidFill>
                      <a:latin typeface="+mn-lt"/>
                    </a:rPr>
                    <a:t>7.11.1</a:t>
                  </a:r>
                </a:p>
              </p:txBody>
            </p:sp>
          </p:grpSp>
          <p:sp>
            <p:nvSpPr>
              <p:cNvPr id="36" name="Oval 35">
                <a:extLst>
                  <a:ext uri="{FF2B5EF4-FFF2-40B4-BE49-F238E27FC236}">
                    <a16:creationId xmlns:a16="http://schemas.microsoft.com/office/drawing/2014/main" id="{7062AFB5-382B-BEF1-826E-9DC786BE7B68}"/>
                  </a:ext>
                </a:extLst>
              </p:cNvPr>
              <p:cNvSpPr/>
              <p:nvPr/>
            </p:nvSpPr>
            <p:spPr bwMode="auto">
              <a:xfrm>
                <a:off x="5910602" y="4705446"/>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sp>
          <p:nvSpPr>
            <p:cNvPr id="76" name="Arc 75">
              <a:extLst>
                <a:ext uri="{FF2B5EF4-FFF2-40B4-BE49-F238E27FC236}">
                  <a16:creationId xmlns:a16="http://schemas.microsoft.com/office/drawing/2014/main" id="{144EEEE8-0820-7D54-6A15-5053FB0A863C}"/>
                </a:ext>
              </a:extLst>
            </p:cNvPr>
            <p:cNvSpPr/>
            <p:nvPr/>
          </p:nvSpPr>
          <p:spPr bwMode="auto">
            <a:xfrm rot="10219919">
              <a:off x="7101592" y="3251104"/>
              <a:ext cx="1162694" cy="83576"/>
            </a:xfrm>
            <a:prstGeom prst="arc">
              <a:avLst>
                <a:gd name="adj1" fmla="val 11189883"/>
                <a:gd name="adj2" fmla="val 2134787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grpSp>
      <p:grpSp>
        <p:nvGrpSpPr>
          <p:cNvPr id="8" name="Group 7">
            <a:extLst>
              <a:ext uri="{FF2B5EF4-FFF2-40B4-BE49-F238E27FC236}">
                <a16:creationId xmlns:a16="http://schemas.microsoft.com/office/drawing/2014/main" id="{02CA29CD-BAD3-0BB2-24D4-3E8CEAF9D96F}"/>
              </a:ext>
            </a:extLst>
          </p:cNvPr>
          <p:cNvGrpSpPr/>
          <p:nvPr/>
        </p:nvGrpSpPr>
        <p:grpSpPr>
          <a:xfrm>
            <a:off x="6850103" y="4022409"/>
            <a:ext cx="2918250" cy="1307717"/>
            <a:chOff x="6850103" y="4022409"/>
            <a:chExt cx="2918250" cy="1307717"/>
          </a:xfrm>
        </p:grpSpPr>
        <p:sp>
          <p:nvSpPr>
            <p:cNvPr id="157" name="Arc 156">
              <a:extLst>
                <a:ext uri="{FF2B5EF4-FFF2-40B4-BE49-F238E27FC236}">
                  <a16:creationId xmlns:a16="http://schemas.microsoft.com/office/drawing/2014/main" id="{14C03B51-52BB-0097-85B8-D8A97140C9FA}"/>
                </a:ext>
              </a:extLst>
            </p:cNvPr>
            <p:cNvSpPr/>
            <p:nvPr/>
          </p:nvSpPr>
          <p:spPr bwMode="auto">
            <a:xfrm rot="2047661">
              <a:off x="6850103" y="4022409"/>
              <a:ext cx="1162694" cy="83576"/>
            </a:xfrm>
            <a:prstGeom prst="arc">
              <a:avLst>
                <a:gd name="adj1" fmla="val 11189883"/>
                <a:gd name="adj2" fmla="val 2134787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grpSp>
          <p:nvGrpSpPr>
            <p:cNvPr id="80" name="Group 79">
              <a:extLst>
                <a:ext uri="{FF2B5EF4-FFF2-40B4-BE49-F238E27FC236}">
                  <a16:creationId xmlns:a16="http://schemas.microsoft.com/office/drawing/2014/main" id="{47AF6A3B-F645-ADAB-FFC6-2235F7EBEF22}"/>
                </a:ext>
              </a:extLst>
            </p:cNvPr>
            <p:cNvGrpSpPr/>
            <p:nvPr/>
          </p:nvGrpSpPr>
          <p:grpSpPr>
            <a:xfrm>
              <a:off x="7646905" y="4057765"/>
              <a:ext cx="2121448" cy="1272361"/>
              <a:chOff x="7646905" y="4057765"/>
              <a:chExt cx="2121448" cy="1272361"/>
            </a:xfrm>
          </p:grpSpPr>
          <p:grpSp>
            <p:nvGrpSpPr>
              <p:cNvPr id="29" name="Group 28">
                <a:extLst>
                  <a:ext uri="{FF2B5EF4-FFF2-40B4-BE49-F238E27FC236}">
                    <a16:creationId xmlns:a16="http://schemas.microsoft.com/office/drawing/2014/main" id="{768B0CAD-D52A-2542-3FEC-00BD2B48E556}"/>
                  </a:ext>
                </a:extLst>
              </p:cNvPr>
              <p:cNvGrpSpPr/>
              <p:nvPr/>
            </p:nvGrpSpPr>
            <p:grpSpPr>
              <a:xfrm>
                <a:off x="7759487" y="4129059"/>
                <a:ext cx="1916525" cy="1120932"/>
                <a:chOff x="6080192" y="1452578"/>
                <a:chExt cx="1916525" cy="1120932"/>
              </a:xfrm>
            </p:grpSpPr>
            <p:sp>
              <p:nvSpPr>
                <p:cNvPr id="30" name="Oval 29">
                  <a:extLst>
                    <a:ext uri="{FF2B5EF4-FFF2-40B4-BE49-F238E27FC236}">
                      <a16:creationId xmlns:a16="http://schemas.microsoft.com/office/drawing/2014/main" id="{74F1817F-D021-B4E2-52DF-9376743E9886}"/>
                    </a:ext>
                  </a:extLst>
                </p:cNvPr>
                <p:cNvSpPr>
                  <a:spLocks noChangeAspect="1"/>
                </p:cNvSpPr>
                <p:nvPr/>
              </p:nvSpPr>
              <p:spPr bwMode="auto">
                <a:xfrm>
                  <a:off x="6080192" y="1452578"/>
                  <a:ext cx="1916525" cy="1118666"/>
                </a:xfrm>
                <a:prstGeom prst="ellipse">
                  <a:avLst/>
                </a:prstGeom>
                <a:solidFill>
                  <a:srgbClr val="6D6D6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bg1"/>
                      </a:solidFill>
                      <a:latin typeface="+mn-lt"/>
                    </a:rPr>
                    <a:t>Execute O&amp;M Tests</a:t>
                  </a:r>
                  <a:endParaRPr kumimoji="0" lang="en-US" sz="1400" b="1" i="0" u="none" strike="noStrike" cap="none" normalizeH="0" baseline="0" dirty="0">
                    <a:solidFill>
                      <a:schemeClr val="bg1"/>
                    </a:solidFill>
                    <a:effectLst/>
                    <a:latin typeface="+mn-lt"/>
                  </a:endParaRPr>
                </a:p>
              </p:txBody>
            </p:sp>
            <p:sp>
              <p:nvSpPr>
                <p:cNvPr id="33" name="TextBox 32">
                  <a:extLst>
                    <a:ext uri="{FF2B5EF4-FFF2-40B4-BE49-F238E27FC236}">
                      <a16:creationId xmlns:a16="http://schemas.microsoft.com/office/drawing/2014/main" id="{333DE1AB-CE59-2189-B364-06B6A212EA2D}"/>
                    </a:ext>
                  </a:extLst>
                </p:cNvPr>
                <p:cNvSpPr txBox="1"/>
                <p:nvPr/>
              </p:nvSpPr>
              <p:spPr>
                <a:xfrm>
                  <a:off x="6739157" y="2296511"/>
                  <a:ext cx="598593" cy="276999"/>
                </a:xfrm>
                <a:prstGeom prst="rect">
                  <a:avLst/>
                </a:prstGeom>
                <a:noFill/>
              </p:spPr>
              <p:txBody>
                <a:bodyPr wrap="square" rtlCol="0">
                  <a:spAutoFit/>
                </a:bodyPr>
                <a:lstStyle/>
                <a:p>
                  <a:pPr algn="l">
                    <a:spcBef>
                      <a:spcPts val="0"/>
                    </a:spcBef>
                  </a:pPr>
                  <a:r>
                    <a:rPr lang="en-US" sz="1200" b="1" dirty="0">
                      <a:solidFill>
                        <a:schemeClr val="bg1"/>
                      </a:solidFill>
                      <a:latin typeface="+mn-lt"/>
                    </a:rPr>
                    <a:t>7.10.1</a:t>
                  </a:r>
                </a:p>
              </p:txBody>
            </p:sp>
          </p:grpSp>
          <p:sp>
            <p:nvSpPr>
              <p:cNvPr id="79" name="Oval 78">
                <a:extLst>
                  <a:ext uri="{FF2B5EF4-FFF2-40B4-BE49-F238E27FC236}">
                    <a16:creationId xmlns:a16="http://schemas.microsoft.com/office/drawing/2014/main" id="{37D34120-AAAF-3458-58D3-E1A1AC1B533B}"/>
                  </a:ext>
                </a:extLst>
              </p:cNvPr>
              <p:cNvSpPr/>
              <p:nvPr/>
            </p:nvSpPr>
            <p:spPr bwMode="auto">
              <a:xfrm>
                <a:off x="7646905" y="4057765"/>
                <a:ext cx="2121448" cy="1272361"/>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grpSp>
      <p:grpSp>
        <p:nvGrpSpPr>
          <p:cNvPr id="22" name="Group 21">
            <a:extLst>
              <a:ext uri="{FF2B5EF4-FFF2-40B4-BE49-F238E27FC236}">
                <a16:creationId xmlns:a16="http://schemas.microsoft.com/office/drawing/2014/main" id="{09E147E9-2C5F-512D-ED47-148ED791A9D2}"/>
              </a:ext>
            </a:extLst>
          </p:cNvPr>
          <p:cNvGrpSpPr/>
          <p:nvPr/>
        </p:nvGrpSpPr>
        <p:grpSpPr>
          <a:xfrm>
            <a:off x="2034351" y="1602718"/>
            <a:ext cx="3287078" cy="1522821"/>
            <a:chOff x="2034351" y="1602718"/>
            <a:chExt cx="3287078" cy="1522821"/>
          </a:xfrm>
        </p:grpSpPr>
        <p:sp>
          <p:nvSpPr>
            <p:cNvPr id="136" name="Arc 135">
              <a:extLst>
                <a:ext uri="{FF2B5EF4-FFF2-40B4-BE49-F238E27FC236}">
                  <a16:creationId xmlns:a16="http://schemas.microsoft.com/office/drawing/2014/main" id="{AEF1598E-CE41-E8D3-0456-A4A5F9C9A0E3}"/>
                </a:ext>
              </a:extLst>
            </p:cNvPr>
            <p:cNvSpPr/>
            <p:nvPr/>
          </p:nvSpPr>
          <p:spPr bwMode="auto">
            <a:xfrm rot="2155196">
              <a:off x="3870913" y="2916673"/>
              <a:ext cx="1450516" cy="208866"/>
            </a:xfrm>
            <a:prstGeom prst="arc">
              <a:avLst>
                <a:gd name="adj1" fmla="val 11278669"/>
                <a:gd name="adj2" fmla="val 20496657"/>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grpSp>
          <p:nvGrpSpPr>
            <p:cNvPr id="54" name="Group 53">
              <a:extLst>
                <a:ext uri="{FF2B5EF4-FFF2-40B4-BE49-F238E27FC236}">
                  <a16:creationId xmlns:a16="http://schemas.microsoft.com/office/drawing/2014/main" id="{DB6AC26F-4045-DCDA-54A4-C7AA08801BD3}"/>
                </a:ext>
              </a:extLst>
            </p:cNvPr>
            <p:cNvGrpSpPr/>
            <p:nvPr/>
          </p:nvGrpSpPr>
          <p:grpSpPr>
            <a:xfrm>
              <a:off x="2034351" y="1602718"/>
              <a:ext cx="2121448" cy="1204940"/>
              <a:chOff x="5910602" y="4705446"/>
              <a:chExt cx="2152283" cy="1289253"/>
            </a:xfrm>
          </p:grpSpPr>
          <p:grpSp>
            <p:nvGrpSpPr>
              <p:cNvPr id="55" name="Group 54">
                <a:extLst>
                  <a:ext uri="{FF2B5EF4-FFF2-40B4-BE49-F238E27FC236}">
                    <a16:creationId xmlns:a16="http://schemas.microsoft.com/office/drawing/2014/main" id="{7765740F-1941-CBB2-09DB-379D9829381C}"/>
                  </a:ext>
                </a:extLst>
              </p:cNvPr>
              <p:cNvGrpSpPr/>
              <p:nvPr/>
            </p:nvGrpSpPr>
            <p:grpSpPr>
              <a:xfrm>
                <a:off x="6033436" y="4789574"/>
                <a:ext cx="1916525" cy="1133174"/>
                <a:chOff x="6080192" y="1452578"/>
                <a:chExt cx="1916525" cy="1133174"/>
              </a:xfrm>
            </p:grpSpPr>
            <p:sp>
              <p:nvSpPr>
                <p:cNvPr id="60" name="Oval 59">
                  <a:extLst>
                    <a:ext uri="{FF2B5EF4-FFF2-40B4-BE49-F238E27FC236}">
                      <a16:creationId xmlns:a16="http://schemas.microsoft.com/office/drawing/2014/main" id="{7F59050C-1F96-F87A-01CA-162EAB4E7E4D}"/>
                    </a:ext>
                  </a:extLst>
                </p:cNvPr>
                <p:cNvSpPr>
                  <a:spLocks noChangeAspect="1"/>
                </p:cNvSpPr>
                <p:nvPr/>
              </p:nvSpPr>
              <p:spPr bwMode="auto">
                <a:xfrm>
                  <a:off x="6080192" y="1452578"/>
                  <a:ext cx="1916525" cy="1118666"/>
                </a:xfrm>
                <a:prstGeom prst="ellipse">
                  <a:avLst/>
                </a:prstGeom>
                <a:solidFill>
                  <a:srgbClr val="E7F6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Assess Lifecycle Management</a:t>
                  </a:r>
                  <a:endParaRPr kumimoji="0" lang="en-US" sz="1400" b="1" i="0" u="none" strike="noStrike" cap="none" normalizeH="0" baseline="0" dirty="0">
                    <a:solidFill>
                      <a:schemeClr val="tx1"/>
                    </a:solidFill>
                    <a:effectLst/>
                    <a:latin typeface="+mn-lt"/>
                  </a:endParaRPr>
                </a:p>
              </p:txBody>
            </p:sp>
            <p:sp>
              <p:nvSpPr>
                <p:cNvPr id="61" name="TextBox 60">
                  <a:extLst>
                    <a:ext uri="{FF2B5EF4-FFF2-40B4-BE49-F238E27FC236}">
                      <a16:creationId xmlns:a16="http://schemas.microsoft.com/office/drawing/2014/main" id="{0B3AFAE3-8700-4870-8C0E-71D312B29685}"/>
                    </a:ext>
                  </a:extLst>
                </p:cNvPr>
                <p:cNvSpPr txBox="1"/>
                <p:nvPr/>
              </p:nvSpPr>
              <p:spPr>
                <a:xfrm>
                  <a:off x="6704588" y="2289371"/>
                  <a:ext cx="667732" cy="296381"/>
                </a:xfrm>
                <a:prstGeom prst="rect">
                  <a:avLst/>
                </a:prstGeom>
                <a:noFill/>
              </p:spPr>
              <p:txBody>
                <a:bodyPr wrap="square" rtlCol="0">
                  <a:spAutoFit/>
                </a:bodyPr>
                <a:lstStyle/>
                <a:p>
                  <a:pPr>
                    <a:spcBef>
                      <a:spcPts val="0"/>
                    </a:spcBef>
                  </a:pPr>
                  <a:r>
                    <a:rPr lang="en-US" sz="1200" b="1" dirty="0">
                      <a:solidFill>
                        <a:schemeClr val="tx1"/>
                      </a:solidFill>
                      <a:latin typeface="+mn-lt"/>
                    </a:rPr>
                    <a:t>7.12.1</a:t>
                  </a:r>
                </a:p>
              </p:txBody>
            </p:sp>
          </p:grpSp>
          <p:sp>
            <p:nvSpPr>
              <p:cNvPr id="59" name="Oval 58">
                <a:extLst>
                  <a:ext uri="{FF2B5EF4-FFF2-40B4-BE49-F238E27FC236}">
                    <a16:creationId xmlns:a16="http://schemas.microsoft.com/office/drawing/2014/main" id="{192654DB-C21B-CEAA-4D8C-E3A61130A0C9}"/>
                  </a:ext>
                </a:extLst>
              </p:cNvPr>
              <p:cNvSpPr/>
              <p:nvPr/>
            </p:nvSpPr>
            <p:spPr bwMode="auto">
              <a:xfrm>
                <a:off x="5910602" y="4705446"/>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sp>
          <p:nvSpPr>
            <p:cNvPr id="81" name="Oval 80">
              <a:extLst>
                <a:ext uri="{FF2B5EF4-FFF2-40B4-BE49-F238E27FC236}">
                  <a16:creationId xmlns:a16="http://schemas.microsoft.com/office/drawing/2014/main" id="{A2CAFFFE-FBFF-EE7E-FB9F-FFE8C5B0A059}"/>
                </a:ext>
              </a:extLst>
            </p:cNvPr>
            <p:cNvSpPr/>
            <p:nvPr/>
          </p:nvSpPr>
          <p:spPr bwMode="auto">
            <a:xfrm>
              <a:off x="3765144" y="2101002"/>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23" name="Group 22">
            <a:extLst>
              <a:ext uri="{FF2B5EF4-FFF2-40B4-BE49-F238E27FC236}">
                <a16:creationId xmlns:a16="http://schemas.microsoft.com/office/drawing/2014/main" id="{FCDEC84A-1345-0A76-4EA8-2D8A5EAF5C4E}"/>
              </a:ext>
            </a:extLst>
          </p:cNvPr>
          <p:cNvGrpSpPr/>
          <p:nvPr/>
        </p:nvGrpSpPr>
        <p:grpSpPr>
          <a:xfrm>
            <a:off x="1764422" y="3135727"/>
            <a:ext cx="5565255" cy="2888738"/>
            <a:chOff x="1764422" y="3135727"/>
            <a:chExt cx="5565255" cy="2888738"/>
          </a:xfrm>
        </p:grpSpPr>
        <p:grpSp>
          <p:nvGrpSpPr>
            <p:cNvPr id="3" name="Group 2">
              <a:extLst>
                <a:ext uri="{FF2B5EF4-FFF2-40B4-BE49-F238E27FC236}">
                  <a16:creationId xmlns:a16="http://schemas.microsoft.com/office/drawing/2014/main" id="{3CA1BD0B-D02F-ECDB-3089-730779CE148A}"/>
                </a:ext>
              </a:extLst>
            </p:cNvPr>
            <p:cNvGrpSpPr/>
            <p:nvPr/>
          </p:nvGrpSpPr>
          <p:grpSpPr>
            <a:xfrm>
              <a:off x="1764422" y="3135727"/>
              <a:ext cx="3263832" cy="1168024"/>
              <a:chOff x="1764422" y="3135727"/>
              <a:chExt cx="3263832" cy="1168024"/>
            </a:xfrm>
          </p:grpSpPr>
          <p:sp>
            <p:nvSpPr>
              <p:cNvPr id="95" name="Arc 94">
                <a:extLst>
                  <a:ext uri="{FF2B5EF4-FFF2-40B4-BE49-F238E27FC236}">
                    <a16:creationId xmlns:a16="http://schemas.microsoft.com/office/drawing/2014/main" id="{A9B37958-D145-4BC6-A761-B04C19EC37E4}"/>
                  </a:ext>
                </a:extLst>
              </p:cNvPr>
              <p:cNvSpPr/>
              <p:nvPr/>
            </p:nvSpPr>
            <p:spPr bwMode="auto">
              <a:xfrm flipV="1">
                <a:off x="3602805" y="3608609"/>
                <a:ext cx="1425449" cy="83162"/>
              </a:xfrm>
              <a:prstGeom prst="arc">
                <a:avLst>
                  <a:gd name="adj1" fmla="val 11189883"/>
                  <a:gd name="adj2" fmla="val 21229506"/>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grpSp>
            <p:nvGrpSpPr>
              <p:cNvPr id="2" name="Group 1">
                <a:extLst>
                  <a:ext uri="{FF2B5EF4-FFF2-40B4-BE49-F238E27FC236}">
                    <a16:creationId xmlns:a16="http://schemas.microsoft.com/office/drawing/2014/main" id="{4D27001C-E3D5-6370-2F81-8CFB9E818AF5}"/>
                  </a:ext>
                </a:extLst>
              </p:cNvPr>
              <p:cNvGrpSpPr/>
              <p:nvPr/>
            </p:nvGrpSpPr>
            <p:grpSpPr>
              <a:xfrm>
                <a:off x="1764422" y="3135727"/>
                <a:ext cx="2092162" cy="1168024"/>
                <a:chOff x="3489526" y="4340797"/>
                <a:chExt cx="2152283" cy="1289253"/>
              </a:xfrm>
            </p:grpSpPr>
            <p:grpSp>
              <p:nvGrpSpPr>
                <p:cNvPr id="20" name="Group 19">
                  <a:extLst>
                    <a:ext uri="{FF2B5EF4-FFF2-40B4-BE49-F238E27FC236}">
                      <a16:creationId xmlns:a16="http://schemas.microsoft.com/office/drawing/2014/main" id="{E3A210D0-C6D4-C2A6-435E-73DB5494E6CA}"/>
                    </a:ext>
                  </a:extLst>
                </p:cNvPr>
                <p:cNvGrpSpPr/>
                <p:nvPr/>
              </p:nvGrpSpPr>
              <p:grpSpPr>
                <a:xfrm>
                  <a:off x="3602805" y="4420115"/>
                  <a:ext cx="1916525" cy="1123851"/>
                  <a:chOff x="6080192" y="1452578"/>
                  <a:chExt cx="1916525" cy="1123851"/>
                </a:xfrm>
              </p:grpSpPr>
              <p:sp>
                <p:nvSpPr>
                  <p:cNvPr id="62" name="Oval 61">
                    <a:extLst>
                      <a:ext uri="{FF2B5EF4-FFF2-40B4-BE49-F238E27FC236}">
                        <a16:creationId xmlns:a16="http://schemas.microsoft.com/office/drawing/2014/main" id="{7843F68A-8E36-31A1-39DF-2CB37F5D4FDE}"/>
                      </a:ext>
                    </a:extLst>
                  </p:cNvPr>
                  <p:cNvSpPr>
                    <a:spLocks noChangeAspect="1"/>
                  </p:cNvSpPr>
                  <p:nvPr/>
                </p:nvSpPr>
                <p:spPr bwMode="auto">
                  <a:xfrm>
                    <a:off x="6080192" y="1452578"/>
                    <a:ext cx="1916525" cy="1118666"/>
                  </a:xfrm>
                  <a:prstGeom prst="ellipse">
                    <a:avLst/>
                  </a:prstGeom>
                  <a:solidFill>
                    <a:srgbClr val="FEE5CB"/>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Monitor Human Perf.</a:t>
                    </a:r>
                    <a:endParaRPr kumimoji="0" lang="en-US" sz="1400" b="1" i="0" u="none" strike="noStrike" cap="none" normalizeH="0" baseline="0" dirty="0">
                      <a:solidFill>
                        <a:schemeClr val="tx1"/>
                      </a:solidFill>
                      <a:effectLst/>
                      <a:latin typeface="+mn-lt"/>
                    </a:endParaRPr>
                  </a:p>
                </p:txBody>
              </p:sp>
              <p:sp>
                <p:nvSpPr>
                  <p:cNvPr id="63" name="TextBox 62">
                    <a:extLst>
                      <a:ext uri="{FF2B5EF4-FFF2-40B4-BE49-F238E27FC236}">
                        <a16:creationId xmlns:a16="http://schemas.microsoft.com/office/drawing/2014/main" id="{8E809C29-6096-EA68-0B57-FC9464A26086}"/>
                      </a:ext>
                    </a:extLst>
                  </p:cNvPr>
                  <p:cNvSpPr txBox="1"/>
                  <p:nvPr/>
                </p:nvSpPr>
                <p:spPr>
                  <a:xfrm>
                    <a:off x="6703153" y="2270680"/>
                    <a:ext cx="667732" cy="305749"/>
                  </a:xfrm>
                  <a:prstGeom prst="rect">
                    <a:avLst/>
                  </a:prstGeom>
                  <a:noFill/>
                </p:spPr>
                <p:txBody>
                  <a:bodyPr wrap="square" rtlCol="0">
                    <a:spAutoFit/>
                  </a:bodyPr>
                  <a:lstStyle/>
                  <a:p>
                    <a:pPr>
                      <a:spcBef>
                        <a:spcPts val="0"/>
                      </a:spcBef>
                    </a:pPr>
                    <a:r>
                      <a:rPr lang="en-US" sz="1200" b="1" dirty="0">
                        <a:solidFill>
                          <a:schemeClr val="tx1"/>
                        </a:solidFill>
                        <a:latin typeface="+mn-lt"/>
                      </a:rPr>
                      <a:t>7.6.1</a:t>
                    </a:r>
                  </a:p>
                </p:txBody>
              </p:sp>
            </p:grpSp>
            <p:sp>
              <p:nvSpPr>
                <p:cNvPr id="21" name="Oval 20">
                  <a:extLst>
                    <a:ext uri="{FF2B5EF4-FFF2-40B4-BE49-F238E27FC236}">
                      <a16:creationId xmlns:a16="http://schemas.microsoft.com/office/drawing/2014/main" id="{8CCA8430-6313-62EC-9036-9B692879BB78}"/>
                    </a:ext>
                  </a:extLst>
                </p:cNvPr>
                <p:cNvSpPr/>
                <p:nvPr/>
              </p:nvSpPr>
              <p:spPr bwMode="auto">
                <a:xfrm>
                  <a:off x="3489526" y="4340797"/>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sp>
            <p:nvSpPr>
              <p:cNvPr id="77" name="Oval 76">
                <a:extLst>
                  <a:ext uri="{FF2B5EF4-FFF2-40B4-BE49-F238E27FC236}">
                    <a16:creationId xmlns:a16="http://schemas.microsoft.com/office/drawing/2014/main" id="{E07A3683-A406-9066-46BE-3E34685ACA7E}"/>
                  </a:ext>
                </a:extLst>
              </p:cNvPr>
              <p:cNvSpPr/>
              <p:nvPr/>
            </p:nvSpPr>
            <p:spPr bwMode="auto">
              <a:xfrm>
                <a:off x="3465246" y="3603182"/>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4" name="Group 3">
              <a:extLst>
                <a:ext uri="{FF2B5EF4-FFF2-40B4-BE49-F238E27FC236}">
                  <a16:creationId xmlns:a16="http://schemas.microsoft.com/office/drawing/2014/main" id="{07CA7FD5-7BED-59C1-8250-A150EA74709B}"/>
                </a:ext>
              </a:extLst>
            </p:cNvPr>
            <p:cNvGrpSpPr/>
            <p:nvPr/>
          </p:nvGrpSpPr>
          <p:grpSpPr>
            <a:xfrm>
              <a:off x="2932803" y="3880941"/>
              <a:ext cx="2030361" cy="1842282"/>
              <a:chOff x="2932803" y="3880941"/>
              <a:chExt cx="2030361" cy="1842282"/>
            </a:xfrm>
          </p:grpSpPr>
          <p:sp>
            <p:nvSpPr>
              <p:cNvPr id="137" name="Arc 136">
                <a:extLst>
                  <a:ext uri="{FF2B5EF4-FFF2-40B4-BE49-F238E27FC236}">
                    <a16:creationId xmlns:a16="http://schemas.microsoft.com/office/drawing/2014/main" id="{26BEBEBB-A46C-430E-AA5D-83805A127DE8}"/>
                  </a:ext>
                </a:extLst>
              </p:cNvPr>
              <p:cNvSpPr/>
              <p:nvPr/>
            </p:nvSpPr>
            <p:spPr bwMode="auto">
              <a:xfrm rot="18726732">
                <a:off x="4292316" y="4409049"/>
                <a:ext cx="1198956" cy="142740"/>
              </a:xfrm>
              <a:prstGeom prst="arc">
                <a:avLst>
                  <a:gd name="adj1" fmla="val 12002989"/>
                  <a:gd name="adj2" fmla="val 21035969"/>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grpSp>
            <p:nvGrpSpPr>
              <p:cNvPr id="64" name="Group 63">
                <a:extLst>
                  <a:ext uri="{FF2B5EF4-FFF2-40B4-BE49-F238E27FC236}">
                    <a16:creationId xmlns:a16="http://schemas.microsoft.com/office/drawing/2014/main" id="{BF917699-7AA7-C9EE-1635-64F54ED7D90C}"/>
                  </a:ext>
                </a:extLst>
              </p:cNvPr>
              <p:cNvGrpSpPr/>
              <p:nvPr/>
            </p:nvGrpSpPr>
            <p:grpSpPr>
              <a:xfrm>
                <a:off x="2932803" y="4541544"/>
                <a:ext cx="2005254" cy="1181679"/>
                <a:chOff x="7016952" y="3873462"/>
                <a:chExt cx="2152283" cy="1289253"/>
              </a:xfrm>
            </p:grpSpPr>
            <p:grpSp>
              <p:nvGrpSpPr>
                <p:cNvPr id="65" name="Group 64">
                  <a:extLst>
                    <a:ext uri="{FF2B5EF4-FFF2-40B4-BE49-F238E27FC236}">
                      <a16:creationId xmlns:a16="http://schemas.microsoft.com/office/drawing/2014/main" id="{F97F5D0C-B855-C1F2-75AE-4C7D4FED59F3}"/>
                    </a:ext>
                  </a:extLst>
                </p:cNvPr>
                <p:cNvGrpSpPr/>
                <p:nvPr/>
              </p:nvGrpSpPr>
              <p:grpSpPr>
                <a:xfrm>
                  <a:off x="7134832" y="3952780"/>
                  <a:ext cx="1916525" cy="1139009"/>
                  <a:chOff x="6080192" y="1452578"/>
                  <a:chExt cx="1916525" cy="1139009"/>
                </a:xfrm>
              </p:grpSpPr>
              <p:sp>
                <p:nvSpPr>
                  <p:cNvPr id="67" name="Oval 66">
                    <a:extLst>
                      <a:ext uri="{FF2B5EF4-FFF2-40B4-BE49-F238E27FC236}">
                        <a16:creationId xmlns:a16="http://schemas.microsoft.com/office/drawing/2014/main" id="{516DC86C-1AAF-42D7-F529-682F7DF7BEEC}"/>
                      </a:ext>
                    </a:extLst>
                  </p:cNvPr>
                  <p:cNvSpPr>
                    <a:spLocks noChangeAspect="1"/>
                  </p:cNvSpPr>
                  <p:nvPr/>
                </p:nvSpPr>
                <p:spPr bwMode="auto">
                  <a:xfrm>
                    <a:off x="6080192" y="1452578"/>
                    <a:ext cx="1916525" cy="1118666"/>
                  </a:xfrm>
                  <a:prstGeom prst="ellipse">
                    <a:avLst/>
                  </a:prstGeom>
                  <a:solidFill>
                    <a:srgbClr val="FFFDBD"/>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Monitor Data Comms.</a:t>
                    </a:r>
                    <a:endParaRPr kumimoji="0" lang="en-US" sz="1400" b="1" i="0" u="none" strike="noStrike" cap="none" normalizeH="0" baseline="0" dirty="0">
                      <a:solidFill>
                        <a:schemeClr val="tx1"/>
                      </a:solidFill>
                      <a:effectLst/>
                      <a:latin typeface="+mn-lt"/>
                    </a:endParaRPr>
                  </a:p>
                </p:txBody>
              </p:sp>
              <p:sp>
                <p:nvSpPr>
                  <p:cNvPr id="73" name="TextBox 72">
                    <a:extLst>
                      <a:ext uri="{FF2B5EF4-FFF2-40B4-BE49-F238E27FC236}">
                        <a16:creationId xmlns:a16="http://schemas.microsoft.com/office/drawing/2014/main" id="{5A5EB360-0163-E2AB-AB8E-D433D4D55F7E}"/>
                      </a:ext>
                    </a:extLst>
                  </p:cNvPr>
                  <p:cNvSpPr txBox="1"/>
                  <p:nvPr/>
                </p:nvSpPr>
                <p:spPr>
                  <a:xfrm>
                    <a:off x="6704587" y="2289372"/>
                    <a:ext cx="667732" cy="302215"/>
                  </a:xfrm>
                  <a:prstGeom prst="rect">
                    <a:avLst/>
                  </a:prstGeom>
                  <a:noFill/>
                </p:spPr>
                <p:txBody>
                  <a:bodyPr wrap="square" rtlCol="0">
                    <a:spAutoFit/>
                  </a:bodyPr>
                  <a:lstStyle/>
                  <a:p>
                    <a:pPr>
                      <a:spcBef>
                        <a:spcPts val="0"/>
                      </a:spcBef>
                    </a:pPr>
                    <a:r>
                      <a:rPr lang="en-US" sz="1200" b="1" dirty="0">
                        <a:solidFill>
                          <a:schemeClr val="tx1"/>
                        </a:solidFill>
                        <a:latin typeface="+mn-lt"/>
                      </a:rPr>
                      <a:t>7.7.1</a:t>
                    </a:r>
                  </a:p>
                </p:txBody>
              </p:sp>
            </p:grpSp>
            <p:sp>
              <p:nvSpPr>
                <p:cNvPr id="66" name="Oval 65">
                  <a:extLst>
                    <a:ext uri="{FF2B5EF4-FFF2-40B4-BE49-F238E27FC236}">
                      <a16:creationId xmlns:a16="http://schemas.microsoft.com/office/drawing/2014/main" id="{29B47FA5-8EE8-9FD9-4BCC-B793489C580D}"/>
                    </a:ext>
                  </a:extLst>
                </p:cNvPr>
                <p:cNvSpPr/>
                <p:nvPr/>
              </p:nvSpPr>
              <p:spPr bwMode="auto">
                <a:xfrm>
                  <a:off x="7016952" y="3873462"/>
                  <a:ext cx="2152283" cy="1289253"/>
                </a:xfrm>
                <a:prstGeom prst="ellipse">
                  <a:avLst/>
                </a:prstGeom>
                <a:noFill/>
                <a:ln w="38100" cap="flat" cmpd="sng" algn="ctr">
                  <a:solidFill>
                    <a:srgbClr val="3333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pPr>
                  <a:endParaRPr lang="en-US" sz="1800" dirty="0">
                    <a:solidFill>
                      <a:schemeClr val="tx1"/>
                    </a:solidFill>
                    <a:latin typeface="+mn-lt"/>
                  </a:endParaRPr>
                </a:p>
              </p:txBody>
            </p:sp>
          </p:grpSp>
          <p:sp>
            <p:nvSpPr>
              <p:cNvPr id="78" name="Oval 77">
                <a:extLst>
                  <a:ext uri="{FF2B5EF4-FFF2-40B4-BE49-F238E27FC236}">
                    <a16:creationId xmlns:a16="http://schemas.microsoft.com/office/drawing/2014/main" id="{1084467C-EAE3-F926-6287-BB7DB27463BB}"/>
                  </a:ext>
                </a:extLst>
              </p:cNvPr>
              <p:cNvSpPr/>
              <p:nvPr/>
            </p:nvSpPr>
            <p:spPr bwMode="auto">
              <a:xfrm>
                <a:off x="4529565" y="5058444"/>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nvGrpSpPr>
            <p:cNvPr id="6" name="Group 5">
              <a:extLst>
                <a:ext uri="{FF2B5EF4-FFF2-40B4-BE49-F238E27FC236}">
                  <a16:creationId xmlns:a16="http://schemas.microsoft.com/office/drawing/2014/main" id="{6C13B519-D771-8B42-3ABD-B09C272ACE05}"/>
                </a:ext>
              </a:extLst>
            </p:cNvPr>
            <p:cNvGrpSpPr/>
            <p:nvPr/>
          </p:nvGrpSpPr>
          <p:grpSpPr>
            <a:xfrm>
              <a:off x="5573107" y="3907541"/>
              <a:ext cx="1756570" cy="2116924"/>
              <a:chOff x="5573107" y="3907541"/>
              <a:chExt cx="1756570" cy="2116924"/>
            </a:xfrm>
          </p:grpSpPr>
          <p:grpSp>
            <p:nvGrpSpPr>
              <p:cNvPr id="70" name="Group 69">
                <a:extLst>
                  <a:ext uri="{FF2B5EF4-FFF2-40B4-BE49-F238E27FC236}">
                    <a16:creationId xmlns:a16="http://schemas.microsoft.com/office/drawing/2014/main" id="{700C7631-94F6-53C4-4E4F-741B2EC1505F}"/>
                  </a:ext>
                </a:extLst>
              </p:cNvPr>
              <p:cNvGrpSpPr/>
              <p:nvPr/>
            </p:nvGrpSpPr>
            <p:grpSpPr>
              <a:xfrm>
                <a:off x="5573107" y="4937889"/>
                <a:ext cx="1756570" cy="1086576"/>
                <a:chOff x="6080192" y="1452578"/>
                <a:chExt cx="1916525" cy="1123105"/>
              </a:xfrm>
            </p:grpSpPr>
            <p:sp>
              <p:nvSpPr>
                <p:cNvPr id="71" name="Oval 70">
                  <a:extLst>
                    <a:ext uri="{FF2B5EF4-FFF2-40B4-BE49-F238E27FC236}">
                      <a16:creationId xmlns:a16="http://schemas.microsoft.com/office/drawing/2014/main" id="{25CED6F5-C1E1-0EE6-45B3-1D89CFEFBFC7}"/>
                    </a:ext>
                  </a:extLst>
                </p:cNvPr>
                <p:cNvSpPr>
                  <a:spLocks noChangeAspect="1"/>
                </p:cNvSpPr>
                <p:nvPr/>
              </p:nvSpPr>
              <p:spPr bwMode="auto">
                <a:xfrm>
                  <a:off x="6080192" y="1452578"/>
                  <a:ext cx="1916525" cy="1118666"/>
                </a:xfrm>
                <a:prstGeom prst="ellipse">
                  <a:avLst/>
                </a:prstGeom>
                <a:solidFill>
                  <a:srgbClr val="FFCCFF"/>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ts val="0"/>
                    </a:spcBef>
                    <a:spcAft>
                      <a:spcPct val="0"/>
                    </a:spcAft>
                    <a:buClrTx/>
                    <a:buSzTx/>
                    <a:buFontTx/>
                    <a:buNone/>
                    <a:tabLst/>
                  </a:pPr>
                  <a:r>
                    <a:rPr lang="en-US" sz="1400" b="1" dirty="0">
                      <a:solidFill>
                        <a:schemeClr val="tx1"/>
                      </a:solidFill>
                      <a:latin typeface="+mn-lt"/>
                    </a:rPr>
                    <a:t>Assess Adversary Capabilities</a:t>
                  </a:r>
                  <a:endParaRPr kumimoji="0" lang="en-US" sz="1400" b="1" i="0" u="none" strike="noStrike" cap="none" normalizeH="0" baseline="0" dirty="0">
                    <a:solidFill>
                      <a:schemeClr val="tx1"/>
                    </a:solidFill>
                    <a:effectLst/>
                    <a:latin typeface="+mn-lt"/>
                  </a:endParaRPr>
                </a:p>
              </p:txBody>
            </p:sp>
            <p:sp>
              <p:nvSpPr>
                <p:cNvPr id="72" name="TextBox 71">
                  <a:extLst>
                    <a:ext uri="{FF2B5EF4-FFF2-40B4-BE49-F238E27FC236}">
                      <a16:creationId xmlns:a16="http://schemas.microsoft.com/office/drawing/2014/main" id="{C01009A6-A545-0861-B41D-88F23F659FD6}"/>
                    </a:ext>
                  </a:extLst>
                </p:cNvPr>
                <p:cNvSpPr txBox="1"/>
                <p:nvPr/>
              </p:nvSpPr>
              <p:spPr>
                <a:xfrm>
                  <a:off x="6704588" y="2289372"/>
                  <a:ext cx="667732" cy="286311"/>
                </a:xfrm>
                <a:prstGeom prst="rect">
                  <a:avLst/>
                </a:prstGeom>
                <a:noFill/>
              </p:spPr>
              <p:txBody>
                <a:bodyPr wrap="square" rtlCol="0">
                  <a:spAutoFit/>
                </a:bodyPr>
                <a:lstStyle/>
                <a:p>
                  <a:pPr>
                    <a:spcBef>
                      <a:spcPts val="0"/>
                    </a:spcBef>
                  </a:pPr>
                  <a:r>
                    <a:rPr lang="en-US" sz="1200" b="1" dirty="0">
                      <a:solidFill>
                        <a:schemeClr val="tx1"/>
                      </a:solidFill>
                      <a:latin typeface="+mn-lt"/>
                    </a:rPr>
                    <a:t>7.8.1</a:t>
                  </a:r>
                </a:p>
              </p:txBody>
            </p:sp>
          </p:grpSp>
          <p:sp>
            <p:nvSpPr>
              <p:cNvPr id="74" name="Arc 73">
                <a:extLst>
                  <a:ext uri="{FF2B5EF4-FFF2-40B4-BE49-F238E27FC236}">
                    <a16:creationId xmlns:a16="http://schemas.microsoft.com/office/drawing/2014/main" id="{41C265B1-DCFE-3B51-70A1-5C5ED82B25E0}"/>
                  </a:ext>
                </a:extLst>
              </p:cNvPr>
              <p:cNvSpPr/>
              <p:nvPr/>
            </p:nvSpPr>
            <p:spPr bwMode="auto">
              <a:xfrm rot="4632475">
                <a:off x="5625674" y="4435649"/>
                <a:ext cx="1198956" cy="142740"/>
              </a:xfrm>
              <a:prstGeom prst="arc">
                <a:avLst>
                  <a:gd name="adj1" fmla="val 12002989"/>
                  <a:gd name="adj2" fmla="val 21035969"/>
                </a:avLst>
              </a:prstGeom>
              <a:noFill/>
              <a:ln w="19050" cap="flat" cmpd="sng" algn="ctr">
                <a:solidFill>
                  <a:schemeClr val="tx1"/>
                </a:solidFill>
                <a:prstDash val="solid"/>
                <a:round/>
                <a:headEnd type="arrow" w="lg" len="lg"/>
                <a:tailEnd type="arrow" w="lg" len="lg"/>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sp>
            <p:nvSpPr>
              <p:cNvPr id="84" name="Oval 83">
                <a:extLst>
                  <a:ext uri="{FF2B5EF4-FFF2-40B4-BE49-F238E27FC236}">
                    <a16:creationId xmlns:a16="http://schemas.microsoft.com/office/drawing/2014/main" id="{27BBD83E-7E86-6122-0162-862D3FCBE49D}"/>
                  </a:ext>
                </a:extLst>
              </p:cNvPr>
              <p:cNvSpPr/>
              <p:nvPr/>
            </p:nvSpPr>
            <p:spPr bwMode="auto">
              <a:xfrm>
                <a:off x="7058449" y="5387589"/>
                <a:ext cx="182880" cy="18288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100" b="1" i="0" u="none" strike="noStrike" cap="none" normalizeH="0" baseline="0" dirty="0">
                    <a:ln>
                      <a:noFill/>
                    </a:ln>
                    <a:solidFill>
                      <a:schemeClr val="tx1"/>
                    </a:solidFill>
                    <a:effectLst/>
                    <a:latin typeface="+mn-lt"/>
                  </a:rPr>
                  <a:t>T</a:t>
                </a:r>
              </a:p>
            </p:txBody>
          </p:sp>
        </p:grpSp>
      </p:grpSp>
    </p:spTree>
    <p:extLst>
      <p:ext uri="{BB962C8B-B14F-4D97-AF65-F5344CB8AC3E}">
        <p14:creationId xmlns:p14="http://schemas.microsoft.com/office/powerpoint/2010/main" val="317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6B618-6B8E-79F6-56D6-1103F0B97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52E0E-65E4-25F6-F053-0A624D294F85}"/>
              </a:ext>
            </a:extLst>
          </p:cNvPr>
          <p:cNvSpPr>
            <a:spLocks noGrp="1"/>
          </p:cNvSpPr>
          <p:nvPr>
            <p:ph type="ctrTitle" sz="quarter"/>
          </p:nvPr>
        </p:nvSpPr>
        <p:spPr/>
        <p:txBody>
          <a:bodyPr>
            <a:normAutofit/>
          </a:bodyPr>
          <a:lstStyle/>
          <a:p>
            <a:r>
              <a:rPr lang="en-US" dirty="0"/>
              <a:t>Configuration Management Guide Revision 1</a:t>
            </a:r>
          </a:p>
        </p:txBody>
      </p:sp>
    </p:spTree>
    <p:extLst>
      <p:ext uri="{BB962C8B-B14F-4D97-AF65-F5344CB8AC3E}">
        <p14:creationId xmlns:p14="http://schemas.microsoft.com/office/powerpoint/2010/main" val="5258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FFA946-7562-4626-B3CA-14B94DD740B3}"/>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23622" y="489934"/>
            <a:ext cx="7868377" cy="5252850"/>
          </a:xfrm>
          <a:prstGeom prst="rect">
            <a:avLst/>
          </a:prstGeom>
        </p:spPr>
      </p:pic>
      <p:sp>
        <p:nvSpPr>
          <p:cNvPr id="11" name="Parallelogram 10">
            <a:extLst>
              <a:ext uri="{FF2B5EF4-FFF2-40B4-BE49-F238E27FC236}">
                <a16:creationId xmlns:a16="http://schemas.microsoft.com/office/drawing/2014/main" id="{1ECF2078-7016-4BA4-8073-504131F4484D}"/>
              </a:ext>
            </a:extLst>
          </p:cNvPr>
          <p:cNvSpPr/>
          <p:nvPr/>
        </p:nvSpPr>
        <p:spPr bwMode="auto">
          <a:xfrm>
            <a:off x="6909183" y="92410"/>
            <a:ext cx="4043680" cy="6174575"/>
          </a:xfrm>
          <a:prstGeom prst="parallelogram">
            <a:avLst>
              <a:gd name="adj" fmla="val 33543"/>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DC03B72-8C81-4C71-A4CC-BD65D0DD5188}"/>
              </a:ext>
            </a:extLst>
          </p:cNvPr>
          <p:cNvPicPr>
            <a:picLocks noChangeAspect="1"/>
          </p:cNvPicPr>
          <p:nvPr/>
        </p:nvPicPr>
        <p:blipFill>
          <a:blip r:embed="rId5">
            <a:alphaModFix/>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7184420" y="1599954"/>
            <a:ext cx="5007580" cy="3111681"/>
          </a:xfrm>
          <a:prstGeom prst="rect">
            <a:avLst/>
          </a:prstGeom>
        </p:spPr>
      </p:pic>
      <p:sp>
        <p:nvSpPr>
          <p:cNvPr id="5" name="Rectangle 4">
            <a:extLst>
              <a:ext uri="{FF2B5EF4-FFF2-40B4-BE49-F238E27FC236}">
                <a16:creationId xmlns:a16="http://schemas.microsoft.com/office/drawing/2014/main" id="{0CAE9730-162A-4264-9673-AC723F02D43A}"/>
              </a:ext>
            </a:extLst>
          </p:cNvPr>
          <p:cNvSpPr/>
          <p:nvPr/>
        </p:nvSpPr>
        <p:spPr>
          <a:xfrm>
            <a:off x="359917" y="5743765"/>
            <a:ext cx="9204763" cy="523220"/>
          </a:xfrm>
          <a:prstGeom prst="rect">
            <a:avLst/>
          </a:prstGeom>
          <a:solidFill>
            <a:schemeClr val="tx2">
              <a:lumMod val="75000"/>
            </a:schemeClr>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0" i="1" u="none" strike="noStrike" kern="1200" cap="none" spc="0" normalizeH="0" baseline="0" noProof="0" dirty="0">
                <a:ln>
                  <a:noFill/>
                </a:ln>
                <a:solidFill>
                  <a:srgbClr val="FFFFFF"/>
                </a:solidFill>
                <a:effectLst/>
                <a:uLnTx/>
                <a:uFillTx/>
                <a:latin typeface="Century Gothic"/>
                <a:ea typeface="+mn-ea"/>
                <a:cs typeface="+mn-cs"/>
              </a:rPr>
              <a:t>Together…Shaping the Future of </a:t>
            </a:r>
            <a:r>
              <a:rPr kumimoji="0" lang="en-US" sz="2800" b="0" i="1" u="none" strike="noStrike" kern="1200" cap="none" spc="0" normalizeH="0" baseline="0" noProof="0" dirty="0">
                <a:ln>
                  <a:noFill/>
                </a:ln>
                <a:solidFill>
                  <a:schemeClr val="bg1"/>
                </a:solidFill>
                <a:effectLst/>
                <a:uLnTx/>
                <a:uFillTx/>
                <a:latin typeface="Century Gothic"/>
                <a:ea typeface="+mn-ea"/>
                <a:cs typeface="+mn-cs"/>
              </a:rPr>
              <a:t>Energy</a:t>
            </a:r>
            <a:r>
              <a:rPr kumimoji="0" lang="en-US" sz="2800" b="0" i="1" u="none" strike="noStrike" kern="1200" cap="none" spc="0" normalizeH="0" baseline="30000" noProof="0" dirty="0">
                <a:ln>
                  <a:noFill/>
                </a:ln>
                <a:solidFill>
                  <a:schemeClr val="bg1"/>
                </a:solidFill>
                <a:effectLst/>
                <a:uLnTx/>
                <a:uFillTx/>
                <a:latin typeface="Century Gothic"/>
                <a:ea typeface="+mn-ea"/>
                <a:cs typeface="+mn-cs"/>
              </a:rPr>
              <a:t>®</a:t>
            </a:r>
            <a:endParaRPr kumimoji="0" lang="en-US" sz="2800" b="0" i="0" u="none" strike="noStrike" kern="1200" cap="none" spc="0" normalizeH="0" baseline="30000" noProof="0" dirty="0">
              <a:ln>
                <a:noFill/>
              </a:ln>
              <a:solidFill>
                <a:schemeClr val="bg1"/>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854D009C-F9D3-7D45-AAD0-089E322292E2}"/>
              </a:ext>
            </a:extLst>
          </p:cNvPr>
          <p:cNvSpPr txBox="1"/>
          <p:nvPr/>
        </p:nvSpPr>
        <p:spPr>
          <a:xfrm>
            <a:off x="282463" y="779794"/>
            <a:ext cx="6997111" cy="3016210"/>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entury Gothic"/>
                <a:ea typeface="+mn-ea"/>
                <a:cs typeface="+mn-cs"/>
              </a:rPr>
              <a:t>MISSION</a:t>
            </a:r>
          </a:p>
          <a:p>
            <a:pPr marL="12700" algn="l"/>
            <a:r>
              <a:rPr lang="en-US" sz="1800" dirty="0">
                <a:latin typeface="Calibri"/>
                <a:cs typeface="Calibri"/>
              </a:rPr>
              <a:t>To</a:t>
            </a:r>
            <a:r>
              <a:rPr lang="en-US" sz="1800" dirty="0">
                <a:solidFill>
                  <a:schemeClr val="tx1"/>
                </a:solidFill>
                <a:latin typeface="Calibri"/>
                <a:cs typeface="Calibri"/>
              </a:rPr>
              <a:t> provide </a:t>
            </a:r>
            <a:r>
              <a:rPr lang="en-US" sz="1800" dirty="0">
                <a:latin typeface="Calibri"/>
                <a:cs typeface="Calibri"/>
              </a:rPr>
              <a:t>industry leading tools, technologies, methods, and knowledge transfer, that support the implementation of modern information and operational technologies in both new and existing facilities. </a:t>
            </a:r>
          </a:p>
          <a:p>
            <a:pPr marL="12700" algn="l"/>
            <a:r>
              <a:rPr lang="en-US" sz="1800" dirty="0">
                <a:latin typeface="Calibri"/>
                <a:cs typeface="Calibri"/>
              </a:rPr>
              <a:t>Our goal is to advance system reliability and performance through direct engagement and research developed with a strong technical basis and demonstrated efficacy.</a:t>
            </a:r>
          </a:p>
          <a:p>
            <a:pPr marL="0" marR="0" lvl="0" indent="0" algn="l" defTabSz="914400" rtl="0" eaLnBrk="0" fontAlgn="base" latinLnBrk="0" hangingPunct="0">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304733D-73B3-484E-80F1-11E037B4A1D9}"/>
              </a:ext>
            </a:extLst>
          </p:cNvPr>
          <p:cNvSpPr/>
          <p:nvPr/>
        </p:nvSpPr>
        <p:spPr bwMode="auto">
          <a:xfrm>
            <a:off x="294591" y="1306876"/>
            <a:ext cx="1889091" cy="502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4E2270D6-6F5E-4849-AEE1-10650E8F3678}"/>
              </a:ext>
            </a:extLst>
          </p:cNvPr>
          <p:cNvSpPr txBox="1"/>
          <p:nvPr/>
        </p:nvSpPr>
        <p:spPr>
          <a:xfrm>
            <a:off x="282462" y="3262079"/>
            <a:ext cx="6138003" cy="2546851"/>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lang="en-US" sz="3000" b="1" dirty="0">
                <a:latin typeface="Century Gothic"/>
              </a:rPr>
              <a:t>EXECUTION</a:t>
            </a:r>
            <a:endParaRPr kumimoji="0" lang="en-US" sz="3000" b="1" i="0" u="none" strike="noStrike" kern="1200" cap="none" spc="0" normalizeH="0" baseline="0" noProof="0" dirty="0">
              <a:ln>
                <a:noFill/>
              </a:ln>
              <a:solidFill>
                <a:srgbClr val="000000"/>
              </a:solidFill>
              <a:effectLst/>
              <a:uLnTx/>
              <a:uFillTx/>
              <a:latin typeface="Century Gothic"/>
              <a:ea typeface="+mn-ea"/>
              <a:cs typeface="+mn-cs"/>
            </a:endParaRPr>
          </a:p>
          <a:p>
            <a:pPr marL="12700" algn="l"/>
            <a:r>
              <a:rPr lang="en-US" sz="1800" dirty="0">
                <a:latin typeface="Calibri"/>
                <a:cs typeface="Calibri"/>
              </a:rPr>
              <a:t>This mission achieved</a:t>
            </a:r>
            <a:r>
              <a:rPr lang="en-US" sz="1800" spc="-5" dirty="0">
                <a:latin typeface="Calibri"/>
                <a:cs typeface="Calibri"/>
              </a:rPr>
              <a:t> </a:t>
            </a:r>
            <a:r>
              <a:rPr lang="en-US" sz="1800" spc="-10" dirty="0">
                <a:latin typeface="Calibri"/>
                <a:cs typeface="Calibri"/>
              </a:rPr>
              <a:t>through…</a:t>
            </a:r>
            <a:endParaRPr lang="en-US" sz="1800" dirty="0">
              <a:latin typeface="Calibri"/>
              <a:cs typeface="Calibri"/>
            </a:endParaRPr>
          </a:p>
          <a:p>
            <a:pPr marL="355600" lvl="1" indent="-342900" algn="l">
              <a:spcBef>
                <a:spcPts val="300"/>
              </a:spcBef>
              <a:buFont typeface="Arial" panose="020B0604020202020204" pitchFamily="34" charset="0"/>
              <a:buChar char="•"/>
              <a:tabLst>
                <a:tab pos="170180" algn="l"/>
              </a:tabLst>
            </a:pPr>
            <a:r>
              <a:rPr lang="en-US" sz="1800" dirty="0">
                <a:latin typeface="Calibri"/>
              </a:rPr>
              <a:t>Use of modern </a:t>
            </a:r>
            <a:r>
              <a:rPr lang="en-US" sz="1800" u="sng" dirty="0">
                <a:solidFill>
                  <a:srgbClr val="0070C0"/>
                </a:solidFill>
                <a:latin typeface="Calibri"/>
              </a:rPr>
              <a:t>international, industry standards</a:t>
            </a:r>
          </a:p>
          <a:p>
            <a:pPr marL="355600" lvl="1" indent="-342900" algn="l">
              <a:spcBef>
                <a:spcPts val="300"/>
              </a:spcBef>
              <a:buFont typeface="Arial" panose="020B0604020202020204" pitchFamily="34" charset="0"/>
              <a:buChar char="•"/>
              <a:tabLst>
                <a:tab pos="170180" algn="l"/>
              </a:tabLst>
            </a:pPr>
            <a:r>
              <a:rPr lang="en-US" sz="1800" dirty="0">
                <a:latin typeface="Calibri"/>
              </a:rPr>
              <a:t>Demonstration of new technologies and </a:t>
            </a:r>
            <a:r>
              <a:rPr lang="en-US" sz="1800" u="sng" dirty="0">
                <a:solidFill>
                  <a:srgbClr val="0070C0"/>
                </a:solidFill>
                <a:latin typeface="Calibri"/>
              </a:rPr>
              <a:t>risk-informed </a:t>
            </a:r>
            <a:r>
              <a:rPr lang="en-US" sz="1800" dirty="0">
                <a:latin typeface="Calibri"/>
              </a:rPr>
              <a:t>methods and processes</a:t>
            </a:r>
          </a:p>
          <a:p>
            <a:pPr marL="355600" lvl="1" indent="-342900" algn="l">
              <a:spcBef>
                <a:spcPts val="300"/>
              </a:spcBef>
              <a:buFont typeface="Arial" panose="020B0604020202020204" pitchFamily="34" charset="0"/>
              <a:buChar char="•"/>
              <a:tabLst>
                <a:tab pos="170180" algn="l"/>
              </a:tabLst>
            </a:pPr>
            <a:r>
              <a:rPr lang="en-US" sz="1800" dirty="0">
                <a:latin typeface="Calibri"/>
              </a:rPr>
              <a:t>Advances in </a:t>
            </a:r>
            <a:r>
              <a:rPr lang="en-US" sz="1800" u="sng" dirty="0">
                <a:solidFill>
                  <a:srgbClr val="0070C0"/>
                </a:solidFill>
                <a:latin typeface="Calibri"/>
              </a:rPr>
              <a:t>knowledge transfer and training</a:t>
            </a:r>
            <a:r>
              <a:rPr lang="en-US" sz="1800" dirty="0">
                <a:solidFill>
                  <a:srgbClr val="0070C0"/>
                </a:solidFill>
                <a:latin typeface="Calibri"/>
              </a:rPr>
              <a:t> </a:t>
            </a:r>
            <a:r>
              <a:rPr lang="en-US" sz="1800" dirty="0">
                <a:latin typeface="Calibri"/>
              </a:rPr>
              <a:t>to support rapidly and continuously changing technology</a:t>
            </a:r>
          </a:p>
        </p:txBody>
      </p:sp>
      <p:sp>
        <p:nvSpPr>
          <p:cNvPr id="20" name="Rectangle 19">
            <a:extLst>
              <a:ext uri="{FF2B5EF4-FFF2-40B4-BE49-F238E27FC236}">
                <a16:creationId xmlns:a16="http://schemas.microsoft.com/office/drawing/2014/main" id="{B3E70127-7304-6F41-8A10-3EF80584DFB3}"/>
              </a:ext>
            </a:extLst>
          </p:cNvPr>
          <p:cNvSpPr/>
          <p:nvPr/>
        </p:nvSpPr>
        <p:spPr bwMode="auto">
          <a:xfrm>
            <a:off x="317202" y="3797706"/>
            <a:ext cx="2579201" cy="45719"/>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2D2F7575-8130-2646-89BE-E6A70634EF46}"/>
              </a:ext>
            </a:extLst>
          </p:cNvPr>
          <p:cNvSpPr txBox="1"/>
          <p:nvPr/>
        </p:nvSpPr>
        <p:spPr>
          <a:xfrm>
            <a:off x="267696" y="157913"/>
            <a:ext cx="9836797" cy="646331"/>
          </a:xfrm>
          <a:prstGeom prst="rect">
            <a:avLst/>
          </a:prstGeom>
          <a:noFill/>
        </p:spPr>
        <p:txBody>
          <a:bodyPr wrap="square" rtlCol="0">
            <a:spAutoFit/>
          </a:bodyPr>
          <a:lstStyle/>
          <a:p>
            <a:pPr algn="l">
              <a:spcBef>
                <a:spcPts val="600"/>
              </a:spcBef>
              <a:spcAft>
                <a:spcPts val="600"/>
              </a:spcAft>
              <a:defRPr/>
            </a:pPr>
            <a:r>
              <a:rPr kumimoji="0" lang="en-US" sz="3600" b="1" i="0" u="none" strike="noStrike" kern="1200" cap="none" spc="0" normalizeH="0" baseline="0" noProof="0" dirty="0">
                <a:ln>
                  <a:noFill/>
                </a:ln>
                <a:solidFill>
                  <a:schemeClr val="tx1"/>
                </a:solidFill>
                <a:effectLst/>
                <a:uLnTx/>
                <a:uFillTx/>
                <a:latin typeface="Century Gothic"/>
                <a:ea typeface="+mn-ea"/>
                <a:cs typeface="+mn-cs"/>
              </a:rPr>
              <a:t>PRR: Instrumentation</a:t>
            </a:r>
            <a:r>
              <a:rPr lang="en-US" sz="3600" b="1" dirty="0">
                <a:solidFill>
                  <a:schemeClr val="tx1"/>
                </a:solidFill>
                <a:latin typeface="Century Gothic"/>
              </a:rPr>
              <a:t> &amp; Control</a:t>
            </a:r>
            <a:endParaRPr kumimoji="0" lang="en-US" sz="3600" b="1" i="0" u="none" strike="noStrike" kern="1200" cap="none" spc="0" normalizeH="0" baseline="0" noProof="0" dirty="0">
              <a:ln>
                <a:noFill/>
              </a:ln>
              <a:solidFill>
                <a:schemeClr val="tx1"/>
              </a:solidFill>
              <a:effectLst/>
              <a:uLnTx/>
              <a:uFillTx/>
              <a:latin typeface="Century Gothic"/>
              <a:ea typeface="+mn-ea"/>
              <a:cs typeface="+mn-cs"/>
            </a:endParaRPr>
          </a:p>
        </p:txBody>
      </p:sp>
      <p:pic>
        <p:nvPicPr>
          <p:cNvPr id="13" name="Picture 12" descr="A close up of a person's face&#10;&#10;Description automatically generated with medium confidence">
            <a:extLst>
              <a:ext uri="{FF2B5EF4-FFF2-40B4-BE49-F238E27FC236}">
                <a16:creationId xmlns:a16="http://schemas.microsoft.com/office/drawing/2014/main" id="{3B2768D0-C990-3B41-8B89-4477F75D6D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2981" y="695347"/>
            <a:ext cx="2532104" cy="506421"/>
          </a:xfrm>
          <a:prstGeom prst="rect">
            <a:avLst/>
          </a:prstGeom>
        </p:spPr>
      </p:pic>
    </p:spTree>
    <p:extLst>
      <p:ext uri="{BB962C8B-B14F-4D97-AF65-F5344CB8AC3E}">
        <p14:creationId xmlns:p14="http://schemas.microsoft.com/office/powerpoint/2010/main" val="57677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FDDF-7C07-4B8C-99D7-A0FE0C72889A}"/>
              </a:ext>
            </a:extLst>
          </p:cNvPr>
          <p:cNvSpPr>
            <a:spLocks noGrp="1"/>
          </p:cNvSpPr>
          <p:nvPr>
            <p:ph type="title"/>
          </p:nvPr>
        </p:nvSpPr>
        <p:spPr>
          <a:xfrm>
            <a:off x="365760" y="182563"/>
            <a:ext cx="11430000" cy="731520"/>
          </a:xfrm>
        </p:spPr>
        <p:txBody>
          <a:bodyPr vert="horz" wrap="square" lIns="91440" tIns="45720" rIns="91440" bIns="45720" numCol="1" anchor="t" anchorCtr="0" compatLnSpc="1">
            <a:prstTxWarp prst="textNoShape">
              <a:avLst/>
            </a:prstTxWarp>
            <a:normAutofit/>
          </a:bodyPr>
          <a:lstStyle/>
          <a:p>
            <a:pPr>
              <a:lnSpc>
                <a:spcPct val="90000"/>
              </a:lnSpc>
            </a:pPr>
            <a:r>
              <a:rPr lang="en-US" b="1" dirty="0">
                <a:latin typeface="+mj-lt"/>
                <a:ea typeface="+mj-ea"/>
                <a:cs typeface="+mj-cs"/>
              </a:rPr>
              <a:t>Configuration Management Guideline 30020</a:t>
            </a:r>
            <a:r>
              <a:rPr lang="en-US" dirty="0"/>
              <a:t>3120</a:t>
            </a:r>
            <a:endParaRPr lang="en-US" b="1" dirty="0">
              <a:latin typeface="+mj-lt"/>
              <a:ea typeface="+mj-ea"/>
              <a:cs typeface="+mj-cs"/>
            </a:endParaRPr>
          </a:p>
        </p:txBody>
      </p:sp>
      <p:sp>
        <p:nvSpPr>
          <p:cNvPr id="3" name="Content Placeholder 2">
            <a:extLst>
              <a:ext uri="{FF2B5EF4-FFF2-40B4-BE49-F238E27FC236}">
                <a16:creationId xmlns:a16="http://schemas.microsoft.com/office/drawing/2014/main" id="{8A6234A2-253B-4686-8317-25713AFFBD96}"/>
              </a:ext>
            </a:extLst>
          </p:cNvPr>
          <p:cNvSpPr txBox="1">
            <a:spLocks/>
          </p:cNvSpPr>
          <p:nvPr/>
        </p:nvSpPr>
        <p:spPr bwMode="auto">
          <a:xfrm>
            <a:off x="254247" y="782816"/>
            <a:ext cx="7588976" cy="4846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231775" marR="0" lvl="0" indent="-231775" algn="l" defTabSz="914400" rtl="0" eaLnBrk="1" fontAlgn="base" latinLnBrk="0" hangingPunct="1">
              <a:lnSpc>
                <a:spcPct val="100000"/>
              </a:lnSpc>
              <a:spcBef>
                <a:spcPct val="0"/>
              </a:spcBef>
              <a:spcAft>
                <a:spcPts val="600"/>
              </a:spcAft>
              <a:buClr>
                <a:srgbClr val="000000">
                  <a:lumMod val="65000"/>
                  <a:lumOff val="35000"/>
                </a:srgbClr>
              </a:buClr>
              <a:buSzPct val="80000"/>
              <a:buFont typeface="Wingdings" panose="05000000000000000000" pitchFamily="2" charset="2"/>
              <a:buChar char="§"/>
              <a:tabLst/>
              <a:defRPr/>
            </a:pPr>
            <a:r>
              <a:rPr lang="en-US" sz="2400" kern="0" dirty="0">
                <a:solidFill>
                  <a:srgbClr val="000000"/>
                </a:solidFill>
                <a:latin typeface="Calibri"/>
              </a:rPr>
              <a:t>Will s</a:t>
            </a:r>
            <a:r>
              <a:rPr kumimoji="0" lang="en-US" sz="2400" b="0" i="0" u="none" strike="noStrike" kern="0" cap="none" spc="0" normalizeH="0" baseline="0" noProof="0" dirty="0" err="1">
                <a:ln>
                  <a:noFill/>
                </a:ln>
                <a:solidFill>
                  <a:srgbClr val="000000"/>
                </a:solidFill>
                <a:effectLst/>
                <a:uLnTx/>
                <a:uFillTx/>
                <a:latin typeface="Calibri"/>
                <a:ea typeface="+mn-ea"/>
                <a:cs typeface="+mn-cs"/>
              </a:rPr>
              <a:t>upercede</a:t>
            </a:r>
            <a:r>
              <a:rPr kumimoji="0" lang="en-US" sz="2400" b="0" i="0" u="none" strike="noStrike" kern="0" cap="none" spc="0" normalizeH="0" baseline="0" noProof="0" dirty="0">
                <a:ln>
                  <a:noFill/>
                </a:ln>
                <a:solidFill>
                  <a:srgbClr val="000000"/>
                </a:solidFill>
                <a:effectLst/>
                <a:uLnTx/>
                <a:uFillTx/>
                <a:latin typeface="Calibri"/>
                <a:ea typeface="+mn-ea"/>
                <a:cs typeface="+mn-cs"/>
              </a:rPr>
              <a:t> Revision 0, 3002015755</a:t>
            </a:r>
          </a:p>
          <a:p>
            <a:pPr lvl="1" indent="-231775">
              <a:buClr>
                <a:srgbClr val="000000">
                  <a:lumMod val="65000"/>
                  <a:lumOff val="35000"/>
                </a:srgbClr>
              </a:buClr>
              <a:buFont typeface="Wingdings" panose="05000000000000000000" pitchFamily="2" charset="2"/>
              <a:buChar char="§"/>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Defines critical CM elements for digital</a:t>
            </a:r>
          </a:p>
          <a:p>
            <a:pPr lvl="1" indent="-231775">
              <a:buClr>
                <a:srgbClr val="000000">
                  <a:lumMod val="65000"/>
                  <a:lumOff val="35000"/>
                </a:srgbClr>
              </a:buClr>
              <a:buFont typeface="Wingdings" panose="05000000000000000000" pitchFamily="2" charset="2"/>
              <a:buChar char="§"/>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Details CM processes for digital systems</a:t>
            </a:r>
          </a:p>
          <a:p>
            <a:pPr lvl="1" indent="-231775">
              <a:buClr>
                <a:srgbClr val="000000">
                  <a:lumMod val="65000"/>
                  <a:lumOff val="35000"/>
                </a:srgbClr>
              </a:buClr>
              <a:buFont typeface="Wingdings" panose="05000000000000000000" pitchFamily="2" charset="2"/>
              <a:buChar char="§"/>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Describes CM documentation approaches</a:t>
            </a:r>
          </a:p>
          <a:p>
            <a:pPr lvl="1" indent="-231775">
              <a:buClr>
                <a:srgbClr val="000000">
                  <a:lumMod val="65000"/>
                  <a:lumOff val="35000"/>
                </a:srgbClr>
              </a:buClr>
              <a:buFont typeface="Wingdings" panose="05000000000000000000" pitchFamily="2" charset="2"/>
              <a:buChar char="§"/>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Explains change control methods for digital</a:t>
            </a:r>
          </a:p>
          <a:p>
            <a:pPr lvl="1" indent="-231775">
              <a:buClr>
                <a:srgbClr val="000000">
                  <a:lumMod val="65000"/>
                  <a:lumOff val="35000"/>
                </a:srgbClr>
              </a:buClr>
              <a:buFont typeface="Wingdings" panose="05000000000000000000" pitchFamily="2" charset="2"/>
              <a:buChar char="§"/>
              <a:defRPr/>
            </a:pPr>
            <a:r>
              <a:rPr lang="en-US" sz="2400" kern="0" dirty="0">
                <a:solidFill>
                  <a:srgbClr val="000000"/>
                </a:solidFill>
                <a:latin typeface="Calibri"/>
              </a:rPr>
              <a:t>Uses the Graded Approach from the EPRI Digital Engineering Guide(DEG) Revision 1, 3002031218 </a:t>
            </a:r>
            <a:endParaRPr kumimoji="0" lang="en-US" sz="2400" b="0" i="0" u="none" strike="noStrike" kern="0" cap="none" spc="0" normalizeH="0" baseline="0" noProof="0" dirty="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13B6E36-9309-43AF-8972-CB855F63B7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3223" y="782816"/>
            <a:ext cx="3641324" cy="4846320"/>
          </a:xfrm>
          <a:prstGeom prst="rect">
            <a:avLst/>
          </a:prstGeom>
          <a:noFill/>
        </p:spPr>
      </p:pic>
      <p:sp>
        <p:nvSpPr>
          <p:cNvPr id="9" name="Text Placeholder 4">
            <a:extLst>
              <a:ext uri="{FF2B5EF4-FFF2-40B4-BE49-F238E27FC236}">
                <a16:creationId xmlns:a16="http://schemas.microsoft.com/office/drawing/2014/main" id="{E430A2F6-0383-4A81-80BD-DFE2D1F35BC8}"/>
              </a:ext>
            </a:extLst>
          </p:cNvPr>
          <p:cNvSpPr>
            <a:spLocks noGrp="1"/>
          </p:cNvSpPr>
          <p:nvPr>
            <p:ph type="body" sz="quarter" idx="10"/>
          </p:nvPr>
        </p:nvSpPr>
        <p:spPr>
          <a:xfrm>
            <a:off x="365760" y="5800864"/>
            <a:ext cx="11430000" cy="548640"/>
          </a:xfrm>
        </p:spPr>
        <p:txBody>
          <a:bodyPr>
            <a:normAutofit/>
          </a:bodyPr>
          <a:lstStyle/>
          <a:p>
            <a:r>
              <a:rPr lang="en-US" dirty="0"/>
              <a:t>Integrates with the DEG  – Topic 11</a:t>
            </a:r>
          </a:p>
        </p:txBody>
      </p:sp>
    </p:spTree>
    <p:extLst>
      <p:ext uri="{BB962C8B-B14F-4D97-AF65-F5344CB8AC3E}">
        <p14:creationId xmlns:p14="http://schemas.microsoft.com/office/powerpoint/2010/main" val="200173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8669-37AE-4A2F-9EAA-DD9F3ADF5F7A}"/>
              </a:ext>
            </a:extLst>
          </p:cNvPr>
          <p:cNvSpPr>
            <a:spLocks noGrp="1"/>
          </p:cNvSpPr>
          <p:nvPr>
            <p:ph type="title"/>
          </p:nvPr>
        </p:nvSpPr>
        <p:spPr>
          <a:xfrm>
            <a:off x="365760" y="182562"/>
            <a:ext cx="11457940" cy="1062037"/>
          </a:xfrm>
        </p:spPr>
        <p:txBody>
          <a:bodyPr/>
          <a:lstStyle/>
          <a:p>
            <a:r>
              <a:rPr lang="en-US" dirty="0"/>
              <a:t>Risk Informed Graded Approach in the DEG</a:t>
            </a:r>
            <a:br>
              <a:rPr lang="en-US" dirty="0"/>
            </a:br>
            <a:endParaRPr lang="en-US" dirty="0"/>
          </a:p>
        </p:txBody>
      </p:sp>
      <p:pic>
        <p:nvPicPr>
          <p:cNvPr id="10" name="Content Placeholder 9">
            <a:extLst>
              <a:ext uri="{FF2B5EF4-FFF2-40B4-BE49-F238E27FC236}">
                <a16:creationId xmlns:a16="http://schemas.microsoft.com/office/drawing/2014/main" id="{43F5CD97-6FB8-408E-B249-1B241C0787B6}"/>
              </a:ext>
            </a:extLst>
          </p:cNvPr>
          <p:cNvPicPr>
            <a:picLocks noGrp="1" noChangeAspect="1"/>
          </p:cNvPicPr>
          <p:nvPr>
            <p:ph idx="1"/>
          </p:nvPr>
        </p:nvPicPr>
        <p:blipFill>
          <a:blip r:embed="rId3"/>
          <a:stretch>
            <a:fillRect/>
          </a:stretch>
        </p:blipFill>
        <p:spPr>
          <a:xfrm>
            <a:off x="-174702" y="1102257"/>
            <a:ext cx="7929076" cy="4653485"/>
          </a:xfrm>
          <a:prstGeom prst="rect">
            <a:avLst/>
          </a:prstGeom>
        </p:spPr>
      </p:pic>
      <p:sp>
        <p:nvSpPr>
          <p:cNvPr id="3" name="TextBox 2">
            <a:extLst>
              <a:ext uri="{FF2B5EF4-FFF2-40B4-BE49-F238E27FC236}">
                <a16:creationId xmlns:a16="http://schemas.microsoft.com/office/drawing/2014/main" id="{85188BB9-32DB-4871-87BB-D1ABAFB2DB19}"/>
              </a:ext>
            </a:extLst>
          </p:cNvPr>
          <p:cNvSpPr txBox="1"/>
          <p:nvPr/>
        </p:nvSpPr>
        <p:spPr>
          <a:xfrm>
            <a:off x="7754374" y="1460810"/>
            <a:ext cx="4277793" cy="1477328"/>
          </a:xfrm>
          <a:prstGeom prst="rect">
            <a:avLst/>
          </a:prstGeom>
          <a:solidFill>
            <a:schemeClr val="accent6">
              <a:lumMod val="40000"/>
              <a:lumOff val="60000"/>
            </a:schemeClr>
          </a:solidFill>
        </p:spPr>
        <p:txBody>
          <a:bodyPr wrap="square" rtlCol="0">
            <a:spAutoFit/>
          </a:bodyPr>
          <a:lstStyle/>
          <a:p>
            <a:pPr marL="285750" indent="-285750" algn="l">
              <a:spcBef>
                <a:spcPts val="0"/>
              </a:spcBef>
              <a:buFont typeface="Wingdings" panose="05000000000000000000" pitchFamily="2" charset="2"/>
              <a:buChar char="§"/>
            </a:pPr>
            <a:r>
              <a:rPr lang="en-US" sz="1800" b="1" dirty="0">
                <a:solidFill>
                  <a:schemeClr val="tx1"/>
                </a:solidFill>
                <a:latin typeface="+mn-lt"/>
              </a:rPr>
              <a:t>This is Risk at the Project level not the Facility Design level  </a:t>
            </a:r>
          </a:p>
          <a:p>
            <a:pPr marL="285750" indent="-285750" algn="l">
              <a:spcBef>
                <a:spcPts val="0"/>
              </a:spcBef>
              <a:buFont typeface="Wingdings" panose="05000000000000000000" pitchFamily="2" charset="2"/>
              <a:buChar char="§"/>
            </a:pPr>
            <a:endParaRPr lang="en-US" sz="1800" b="1" dirty="0">
              <a:solidFill>
                <a:schemeClr val="tx1"/>
              </a:solidFill>
              <a:latin typeface="+mn-lt"/>
            </a:endParaRPr>
          </a:p>
          <a:p>
            <a:pPr marL="285750" indent="-285750" algn="l">
              <a:spcBef>
                <a:spcPts val="0"/>
              </a:spcBef>
              <a:buFont typeface="Wingdings" panose="05000000000000000000" pitchFamily="2" charset="2"/>
              <a:buChar char="§"/>
            </a:pPr>
            <a:r>
              <a:rPr lang="en-US" sz="1800" b="1" dirty="0">
                <a:solidFill>
                  <a:schemeClr val="tx1"/>
                </a:solidFill>
                <a:latin typeface="+mn-lt"/>
              </a:rPr>
              <a:t>Facility Design Risk is addressed within the DEG/CM process</a:t>
            </a:r>
          </a:p>
        </p:txBody>
      </p:sp>
    </p:spTree>
    <p:extLst>
      <p:ext uri="{BB962C8B-B14F-4D97-AF65-F5344CB8AC3E}">
        <p14:creationId xmlns:p14="http://schemas.microsoft.com/office/powerpoint/2010/main" val="351673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Configuration Equilibrium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0" y="6788573"/>
            <a:ext cx="11430000" cy="4846320"/>
          </a:xfrm>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Identification of Configuration Items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CM interfaces </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Configuration Control </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Developing a Configuration Management Plan</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Configuration Audits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Disaster Recovery Planning</a:t>
            </a:r>
            <a:endParaRPr lang="en-US" dirty="0"/>
          </a:p>
        </p:txBody>
      </p:sp>
      <p:sp>
        <p:nvSpPr>
          <p:cNvPr id="4" name="Text Placeholder 3"/>
          <p:cNvSpPr>
            <a:spLocks noGrp="1"/>
          </p:cNvSpPr>
          <p:nvPr>
            <p:ph type="body" sz="quarter" idx="10"/>
          </p:nvPr>
        </p:nvSpPr>
        <p:spPr/>
        <p:txBody>
          <a:bodyPr>
            <a:normAutofit/>
          </a:bodyPr>
          <a:lstStyle/>
          <a:p>
            <a:r>
              <a:rPr lang="en-US" dirty="0"/>
              <a:t>This is the CM “Big Picture”</a:t>
            </a:r>
          </a:p>
        </p:txBody>
      </p:sp>
      <p:pic>
        <p:nvPicPr>
          <p:cNvPr id="7" name="Picture 6">
            <a:extLst>
              <a:ext uri="{FF2B5EF4-FFF2-40B4-BE49-F238E27FC236}">
                <a16:creationId xmlns:a16="http://schemas.microsoft.com/office/drawing/2014/main" id="{1D639B97-7279-49DF-9200-8BAB0AC8B195}"/>
              </a:ext>
            </a:extLst>
          </p:cNvPr>
          <p:cNvPicPr>
            <a:picLocks noChangeAspect="1"/>
          </p:cNvPicPr>
          <p:nvPr/>
        </p:nvPicPr>
        <p:blipFill>
          <a:blip r:embed="rId3"/>
          <a:stretch>
            <a:fillRect/>
          </a:stretch>
        </p:blipFill>
        <p:spPr>
          <a:xfrm>
            <a:off x="232834" y="853221"/>
            <a:ext cx="7996767" cy="5090379"/>
          </a:xfrm>
          <a:prstGeom prst="rect">
            <a:avLst/>
          </a:prstGeom>
        </p:spPr>
      </p:pic>
      <p:sp>
        <p:nvSpPr>
          <p:cNvPr id="8" name="TextBox 7">
            <a:extLst>
              <a:ext uri="{FF2B5EF4-FFF2-40B4-BE49-F238E27FC236}">
                <a16:creationId xmlns:a16="http://schemas.microsoft.com/office/drawing/2014/main" id="{6C6779AE-A403-440E-88BC-D171CF20DE42}"/>
              </a:ext>
            </a:extLst>
          </p:cNvPr>
          <p:cNvSpPr txBox="1"/>
          <p:nvPr/>
        </p:nvSpPr>
        <p:spPr>
          <a:xfrm>
            <a:off x="8398932" y="1439333"/>
            <a:ext cx="3793067" cy="3323987"/>
          </a:xfrm>
          <a:prstGeom prst="rect">
            <a:avLst/>
          </a:prstGeom>
          <a:noFill/>
        </p:spPr>
        <p:txBody>
          <a:bodyPr wrap="square" rtlCol="0">
            <a:spAutoFit/>
          </a:bodyPr>
          <a:lstStyle/>
          <a:p>
            <a:pPr algn="l">
              <a:spcBef>
                <a:spcPts val="0"/>
              </a:spcBef>
            </a:pPr>
            <a:r>
              <a:rPr lang="en-US" sz="2400" dirty="0">
                <a:solidFill>
                  <a:schemeClr val="tx1"/>
                </a:solidFill>
                <a:latin typeface="+mn-lt"/>
              </a:rPr>
              <a:t>Configuration Management maintains the balance or </a:t>
            </a:r>
            <a:r>
              <a:rPr lang="en-US" sz="2400" b="1" dirty="0">
                <a:solidFill>
                  <a:schemeClr val="tx1"/>
                </a:solidFill>
                <a:latin typeface="+mn-lt"/>
              </a:rPr>
              <a:t>equilibrium</a:t>
            </a:r>
            <a:r>
              <a:rPr lang="en-US" sz="2400" dirty="0">
                <a:solidFill>
                  <a:schemeClr val="tx1"/>
                </a:solidFill>
                <a:latin typeface="+mn-lt"/>
              </a:rPr>
              <a:t> across the three configuration elements:</a:t>
            </a:r>
            <a:br>
              <a:rPr lang="en-US" sz="2400" dirty="0">
                <a:solidFill>
                  <a:schemeClr val="tx1"/>
                </a:solidFill>
                <a:latin typeface="+mn-lt"/>
              </a:rPr>
            </a:br>
            <a:br>
              <a:rPr lang="en-US" sz="2400" dirty="0">
                <a:solidFill>
                  <a:schemeClr val="tx1"/>
                </a:solidFill>
                <a:latin typeface="+mn-lt"/>
              </a:rPr>
            </a:br>
            <a:r>
              <a:rPr lang="en-US" sz="1800" dirty="0">
                <a:solidFill>
                  <a:schemeClr val="tx1"/>
                </a:solidFill>
                <a:latin typeface="+mn-lt"/>
              </a:rPr>
              <a:t> </a:t>
            </a:r>
          </a:p>
          <a:p>
            <a:pPr marL="285750" indent="-285750" algn="l">
              <a:spcBef>
                <a:spcPts val="0"/>
              </a:spcBef>
              <a:buFont typeface="Wingdings" panose="05000000000000000000" pitchFamily="2" charset="2"/>
              <a:buChar char="§"/>
            </a:pPr>
            <a:r>
              <a:rPr lang="en-US" sz="2400" dirty="0">
                <a:solidFill>
                  <a:schemeClr val="tx1"/>
                </a:solidFill>
                <a:latin typeface="+mn-lt"/>
              </a:rPr>
              <a:t>Design Requirements</a:t>
            </a:r>
          </a:p>
          <a:p>
            <a:pPr marL="285750" indent="-285750" algn="l">
              <a:spcBef>
                <a:spcPts val="0"/>
              </a:spcBef>
              <a:buFont typeface="Wingdings" panose="05000000000000000000" pitchFamily="2" charset="2"/>
              <a:buChar char="§"/>
            </a:pPr>
            <a:r>
              <a:rPr lang="en-US" sz="2400" dirty="0">
                <a:solidFill>
                  <a:schemeClr val="tx1"/>
                </a:solidFill>
                <a:latin typeface="+mn-lt"/>
              </a:rPr>
              <a:t>Physical Configuration</a:t>
            </a:r>
          </a:p>
          <a:p>
            <a:pPr marL="285750" indent="-285750" algn="l">
              <a:spcBef>
                <a:spcPts val="0"/>
              </a:spcBef>
              <a:buFont typeface="Wingdings" panose="05000000000000000000" pitchFamily="2" charset="2"/>
              <a:buChar char="§"/>
            </a:pPr>
            <a:r>
              <a:rPr lang="en-US" sz="2400" dirty="0">
                <a:solidFill>
                  <a:schemeClr val="tx1"/>
                </a:solidFill>
                <a:latin typeface="+mn-lt"/>
              </a:rPr>
              <a:t>Configuration Information</a:t>
            </a:r>
            <a:r>
              <a:rPr lang="en-US" sz="1800" dirty="0">
                <a:solidFill>
                  <a:schemeClr val="tx1"/>
                </a:solidFill>
                <a:latin typeface="+mn-lt"/>
              </a:rPr>
              <a:t>.</a:t>
            </a:r>
          </a:p>
        </p:txBody>
      </p:sp>
      <p:sp>
        <p:nvSpPr>
          <p:cNvPr id="9" name="TextBox 8">
            <a:extLst>
              <a:ext uri="{FF2B5EF4-FFF2-40B4-BE49-F238E27FC236}">
                <a16:creationId xmlns:a16="http://schemas.microsoft.com/office/drawing/2014/main" id="{FA641B2B-8801-4BEA-B043-2CBD8E0251E9}"/>
              </a:ext>
            </a:extLst>
          </p:cNvPr>
          <p:cNvSpPr txBox="1"/>
          <p:nvPr/>
        </p:nvSpPr>
        <p:spPr>
          <a:xfrm>
            <a:off x="1117600" y="1338520"/>
            <a:ext cx="931333" cy="246221"/>
          </a:xfrm>
          <a:prstGeom prst="rect">
            <a:avLst/>
          </a:prstGeom>
          <a:noFill/>
        </p:spPr>
        <p:txBody>
          <a:bodyPr wrap="square" rtlCol="0">
            <a:spAutoFit/>
          </a:bodyPr>
          <a:lstStyle/>
          <a:p>
            <a:pPr algn="l">
              <a:spcBef>
                <a:spcPts val="0"/>
              </a:spcBef>
            </a:pPr>
            <a:r>
              <a:rPr lang="en-US" sz="1000" b="1" dirty="0">
                <a:solidFill>
                  <a:schemeClr val="tx1"/>
                </a:solidFill>
                <a:latin typeface="+mn-lt"/>
              </a:rPr>
              <a:t>Requirements </a:t>
            </a:r>
          </a:p>
        </p:txBody>
      </p:sp>
      <p:sp>
        <p:nvSpPr>
          <p:cNvPr id="11" name="TextBox 10">
            <a:extLst>
              <a:ext uri="{FF2B5EF4-FFF2-40B4-BE49-F238E27FC236}">
                <a16:creationId xmlns:a16="http://schemas.microsoft.com/office/drawing/2014/main" id="{F81B77A0-65B9-4B63-B128-48550A4CBED2}"/>
              </a:ext>
            </a:extLst>
          </p:cNvPr>
          <p:cNvSpPr txBox="1"/>
          <p:nvPr/>
        </p:nvSpPr>
        <p:spPr>
          <a:xfrm>
            <a:off x="1413933" y="2094363"/>
            <a:ext cx="931333" cy="246221"/>
          </a:xfrm>
          <a:prstGeom prst="rect">
            <a:avLst/>
          </a:prstGeom>
          <a:noFill/>
        </p:spPr>
        <p:txBody>
          <a:bodyPr wrap="square" rtlCol="0">
            <a:spAutoFit/>
          </a:bodyPr>
          <a:lstStyle/>
          <a:p>
            <a:pPr algn="l">
              <a:spcBef>
                <a:spcPts val="0"/>
              </a:spcBef>
            </a:pPr>
            <a:r>
              <a:rPr lang="en-US" sz="1000" b="1" dirty="0">
                <a:solidFill>
                  <a:schemeClr val="tx1"/>
                </a:solidFill>
                <a:latin typeface="+mn-lt"/>
              </a:rPr>
              <a:t>Information</a:t>
            </a:r>
            <a:r>
              <a:rPr lang="en-US" sz="1000" dirty="0">
                <a:solidFill>
                  <a:schemeClr val="tx1"/>
                </a:solidFill>
                <a:latin typeface="+mn-lt"/>
              </a:rPr>
              <a:t> </a:t>
            </a:r>
          </a:p>
        </p:txBody>
      </p:sp>
      <p:sp>
        <p:nvSpPr>
          <p:cNvPr id="13" name="TextBox 12">
            <a:extLst>
              <a:ext uri="{FF2B5EF4-FFF2-40B4-BE49-F238E27FC236}">
                <a16:creationId xmlns:a16="http://schemas.microsoft.com/office/drawing/2014/main" id="{799EFD87-5A73-44A0-A877-D50633C00342}"/>
              </a:ext>
            </a:extLst>
          </p:cNvPr>
          <p:cNvSpPr txBox="1"/>
          <p:nvPr/>
        </p:nvSpPr>
        <p:spPr>
          <a:xfrm>
            <a:off x="432858" y="2255399"/>
            <a:ext cx="931333" cy="400110"/>
          </a:xfrm>
          <a:prstGeom prst="rect">
            <a:avLst/>
          </a:prstGeom>
          <a:noFill/>
        </p:spPr>
        <p:txBody>
          <a:bodyPr wrap="square" rtlCol="0">
            <a:spAutoFit/>
          </a:bodyPr>
          <a:lstStyle/>
          <a:p>
            <a:pPr algn="l">
              <a:spcBef>
                <a:spcPts val="0"/>
              </a:spcBef>
            </a:pPr>
            <a:r>
              <a:rPr lang="en-US" sz="1000" b="1" dirty="0">
                <a:solidFill>
                  <a:schemeClr val="tx1"/>
                </a:solidFill>
                <a:latin typeface="+mn-lt"/>
              </a:rPr>
              <a:t>Physical Configuration </a:t>
            </a:r>
          </a:p>
        </p:txBody>
      </p:sp>
    </p:spTree>
    <p:extLst>
      <p:ext uri="{BB962C8B-B14F-4D97-AF65-F5344CB8AC3E}">
        <p14:creationId xmlns:p14="http://schemas.microsoft.com/office/powerpoint/2010/main" val="181080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6B618-6B8E-79F6-56D6-1103F0B97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52E0E-65E4-25F6-F053-0A624D294F85}"/>
              </a:ext>
            </a:extLst>
          </p:cNvPr>
          <p:cNvSpPr>
            <a:spLocks noGrp="1"/>
          </p:cNvSpPr>
          <p:nvPr>
            <p:ph type="ctrTitle" sz="quarter"/>
          </p:nvPr>
        </p:nvSpPr>
        <p:spPr/>
        <p:txBody>
          <a:bodyPr>
            <a:normAutofit/>
          </a:bodyPr>
          <a:lstStyle/>
          <a:p>
            <a:r>
              <a:rPr lang="en-US" dirty="0"/>
              <a:t>Digital Maintenance Guide</a:t>
            </a:r>
          </a:p>
        </p:txBody>
      </p:sp>
    </p:spTree>
    <p:extLst>
      <p:ext uri="{BB962C8B-B14F-4D97-AF65-F5344CB8AC3E}">
        <p14:creationId xmlns:p14="http://schemas.microsoft.com/office/powerpoint/2010/main" val="3827229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6C2790-47C8-65A8-B630-1441507A160E}"/>
              </a:ext>
            </a:extLst>
          </p:cNvPr>
          <p:cNvSpPr>
            <a:spLocks noGrp="1"/>
          </p:cNvSpPr>
          <p:nvPr>
            <p:ph type="title"/>
          </p:nvPr>
        </p:nvSpPr>
        <p:spPr>
          <a:xfrm>
            <a:off x="365760" y="182563"/>
            <a:ext cx="11430000" cy="731520"/>
          </a:xfrm>
        </p:spPr>
        <p:txBody>
          <a:bodyPr/>
          <a:lstStyle/>
          <a:p>
            <a:r>
              <a:rPr lang="en-US" dirty="0"/>
              <a:t>Digital Maintenance Guide</a:t>
            </a:r>
            <a:endParaRPr lang="en-US" dirty="0">
              <a:highlight>
                <a:srgbClr val="FFFF00"/>
              </a:highlight>
            </a:endParaRPr>
          </a:p>
        </p:txBody>
      </p:sp>
      <p:sp>
        <p:nvSpPr>
          <p:cNvPr id="5" name="TextBox 4">
            <a:extLst>
              <a:ext uri="{FF2B5EF4-FFF2-40B4-BE49-F238E27FC236}">
                <a16:creationId xmlns:a16="http://schemas.microsoft.com/office/drawing/2014/main" id="{506DF2B2-9D05-1505-1F22-9213822021CA}"/>
              </a:ext>
            </a:extLst>
          </p:cNvPr>
          <p:cNvSpPr txBox="1"/>
          <p:nvPr/>
        </p:nvSpPr>
        <p:spPr>
          <a:xfrm>
            <a:off x="375516" y="760046"/>
            <a:ext cx="572780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43C8">
                    <a:lumMod val="60000"/>
                    <a:lumOff val="40000"/>
                  </a:srgbClr>
                </a:solidFill>
                <a:effectLst/>
                <a:uLnTx/>
                <a:uFillTx/>
                <a:latin typeface="Calibri"/>
                <a:ea typeface="+mn-ea"/>
                <a:cs typeface="+mn-cs"/>
              </a:rPr>
              <a:t>Sustaining Modern Technology </a:t>
            </a:r>
          </a:p>
        </p:txBody>
      </p:sp>
      <p:sp>
        <p:nvSpPr>
          <p:cNvPr id="2" name="Freeform 360">
            <a:extLst>
              <a:ext uri="{FF2B5EF4-FFF2-40B4-BE49-F238E27FC236}">
                <a16:creationId xmlns:a16="http://schemas.microsoft.com/office/drawing/2014/main" id="{A7692680-4935-0784-6492-E98D93492232}"/>
              </a:ext>
            </a:extLst>
          </p:cNvPr>
          <p:cNvSpPr>
            <a:spLocks noChangeArrowheads="1"/>
          </p:cNvSpPr>
          <p:nvPr/>
        </p:nvSpPr>
        <p:spPr bwMode="auto">
          <a:xfrm>
            <a:off x="7342230" y="2559699"/>
            <a:ext cx="560216" cy="1690475"/>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chemeClr val="accent2">
              <a:lumMod val="60000"/>
              <a:lumOff val="40000"/>
            </a:schemeClr>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Freeform 362">
            <a:extLst>
              <a:ext uri="{FF2B5EF4-FFF2-40B4-BE49-F238E27FC236}">
                <a16:creationId xmlns:a16="http://schemas.microsoft.com/office/drawing/2014/main" id="{639B8883-37BA-2E12-823F-4D0DD6B480B5}"/>
              </a:ext>
            </a:extLst>
          </p:cNvPr>
          <p:cNvSpPr>
            <a:spLocks noChangeArrowheads="1"/>
          </p:cNvSpPr>
          <p:nvPr/>
        </p:nvSpPr>
        <p:spPr bwMode="auto">
          <a:xfrm>
            <a:off x="5226678" y="763571"/>
            <a:ext cx="1611848" cy="879637"/>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chemeClr val="accent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reeform 364">
            <a:extLst>
              <a:ext uri="{FF2B5EF4-FFF2-40B4-BE49-F238E27FC236}">
                <a16:creationId xmlns:a16="http://schemas.microsoft.com/office/drawing/2014/main" id="{6FD45D01-155A-256A-2462-DE6765416075}"/>
              </a:ext>
            </a:extLst>
          </p:cNvPr>
          <p:cNvSpPr>
            <a:spLocks noChangeArrowheads="1"/>
          </p:cNvSpPr>
          <p:nvPr/>
        </p:nvSpPr>
        <p:spPr bwMode="auto">
          <a:xfrm>
            <a:off x="6526477" y="1247616"/>
            <a:ext cx="1255570" cy="150865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chemeClr val="accent2"/>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Freeform 366">
            <a:extLst>
              <a:ext uri="{FF2B5EF4-FFF2-40B4-BE49-F238E27FC236}">
                <a16:creationId xmlns:a16="http://schemas.microsoft.com/office/drawing/2014/main" id="{520F25E2-0388-947C-055B-9A84310BB979}"/>
              </a:ext>
            </a:extLst>
          </p:cNvPr>
          <p:cNvSpPr>
            <a:spLocks noChangeArrowheads="1"/>
          </p:cNvSpPr>
          <p:nvPr/>
        </p:nvSpPr>
        <p:spPr bwMode="auto">
          <a:xfrm>
            <a:off x="5226678" y="5169124"/>
            <a:ext cx="1611848" cy="88455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chemeClr val="tx2">
              <a:lumMod val="75000"/>
            </a:schemeClr>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reeform 368">
            <a:extLst>
              <a:ext uri="{FF2B5EF4-FFF2-40B4-BE49-F238E27FC236}">
                <a16:creationId xmlns:a16="http://schemas.microsoft.com/office/drawing/2014/main" id="{9451EE36-28BB-11E6-A765-16125D6010A8}"/>
              </a:ext>
            </a:extLst>
          </p:cNvPr>
          <p:cNvSpPr>
            <a:spLocks noChangeArrowheads="1"/>
          </p:cNvSpPr>
          <p:nvPr/>
        </p:nvSpPr>
        <p:spPr bwMode="auto">
          <a:xfrm>
            <a:off x="6526477" y="4058521"/>
            <a:ext cx="1255570" cy="1506194"/>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chemeClr val="accent4"/>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Line 370">
            <a:extLst>
              <a:ext uri="{FF2B5EF4-FFF2-40B4-BE49-F238E27FC236}">
                <a16:creationId xmlns:a16="http://schemas.microsoft.com/office/drawing/2014/main" id="{E43466B3-DC99-E967-2331-6069BEFD3962}"/>
              </a:ext>
            </a:extLst>
          </p:cNvPr>
          <p:cNvSpPr>
            <a:spLocks noChangeShapeType="1"/>
          </p:cNvSpPr>
          <p:nvPr/>
        </p:nvSpPr>
        <p:spPr bwMode="auto">
          <a:xfrm flipH="1">
            <a:off x="7627251" y="815169"/>
            <a:ext cx="76169"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Line 371">
            <a:extLst>
              <a:ext uri="{FF2B5EF4-FFF2-40B4-BE49-F238E27FC236}">
                <a16:creationId xmlns:a16="http://schemas.microsoft.com/office/drawing/2014/main" id="{5A5ECA9E-AA0B-8EEA-DFCE-C2E11CA84E33}"/>
              </a:ext>
            </a:extLst>
          </p:cNvPr>
          <p:cNvSpPr>
            <a:spLocks noChangeShapeType="1"/>
          </p:cNvSpPr>
          <p:nvPr/>
        </p:nvSpPr>
        <p:spPr bwMode="auto">
          <a:xfrm flipH="1">
            <a:off x="7487197" y="815169"/>
            <a:ext cx="76171"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Line 372">
            <a:extLst>
              <a:ext uri="{FF2B5EF4-FFF2-40B4-BE49-F238E27FC236}">
                <a16:creationId xmlns:a16="http://schemas.microsoft.com/office/drawing/2014/main" id="{D5D9E066-F2CA-3080-602E-E55A5666ECA6}"/>
              </a:ext>
            </a:extLst>
          </p:cNvPr>
          <p:cNvSpPr>
            <a:spLocks noChangeShapeType="1"/>
          </p:cNvSpPr>
          <p:nvPr/>
        </p:nvSpPr>
        <p:spPr bwMode="auto">
          <a:xfrm flipH="1">
            <a:off x="7344686" y="815169"/>
            <a:ext cx="76171"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Line 373">
            <a:extLst>
              <a:ext uri="{FF2B5EF4-FFF2-40B4-BE49-F238E27FC236}">
                <a16:creationId xmlns:a16="http://schemas.microsoft.com/office/drawing/2014/main" id="{C7C02CF8-99CC-6179-E555-BC87D7530F97}"/>
              </a:ext>
            </a:extLst>
          </p:cNvPr>
          <p:cNvSpPr>
            <a:spLocks noChangeShapeType="1"/>
          </p:cNvSpPr>
          <p:nvPr/>
        </p:nvSpPr>
        <p:spPr bwMode="auto">
          <a:xfrm flipH="1">
            <a:off x="7202175" y="815169"/>
            <a:ext cx="76171"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Line 374">
            <a:extLst>
              <a:ext uri="{FF2B5EF4-FFF2-40B4-BE49-F238E27FC236}">
                <a16:creationId xmlns:a16="http://schemas.microsoft.com/office/drawing/2014/main" id="{BF395BD1-52F0-5662-62B8-12F4EF347544}"/>
              </a:ext>
            </a:extLst>
          </p:cNvPr>
          <p:cNvSpPr>
            <a:spLocks noChangeShapeType="1"/>
          </p:cNvSpPr>
          <p:nvPr/>
        </p:nvSpPr>
        <p:spPr bwMode="auto">
          <a:xfrm flipH="1">
            <a:off x="7059664" y="815169"/>
            <a:ext cx="76171"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Line 375">
            <a:extLst>
              <a:ext uri="{FF2B5EF4-FFF2-40B4-BE49-F238E27FC236}">
                <a16:creationId xmlns:a16="http://schemas.microsoft.com/office/drawing/2014/main" id="{2DBFFD15-FACF-5876-356C-5300A08887D5}"/>
              </a:ext>
            </a:extLst>
          </p:cNvPr>
          <p:cNvSpPr>
            <a:spLocks noChangeShapeType="1"/>
          </p:cNvSpPr>
          <p:nvPr/>
        </p:nvSpPr>
        <p:spPr bwMode="auto">
          <a:xfrm flipH="1">
            <a:off x="6919611" y="815169"/>
            <a:ext cx="76169"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Line 376">
            <a:extLst>
              <a:ext uri="{FF2B5EF4-FFF2-40B4-BE49-F238E27FC236}">
                <a16:creationId xmlns:a16="http://schemas.microsoft.com/office/drawing/2014/main" id="{99AFC029-E810-C764-E73C-E3592B170B10}"/>
              </a:ext>
            </a:extLst>
          </p:cNvPr>
          <p:cNvSpPr>
            <a:spLocks noChangeShapeType="1"/>
          </p:cNvSpPr>
          <p:nvPr/>
        </p:nvSpPr>
        <p:spPr bwMode="auto">
          <a:xfrm flipH="1">
            <a:off x="6777100" y="815169"/>
            <a:ext cx="76169"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Line 377">
            <a:extLst>
              <a:ext uri="{FF2B5EF4-FFF2-40B4-BE49-F238E27FC236}">
                <a16:creationId xmlns:a16="http://schemas.microsoft.com/office/drawing/2014/main" id="{03541FBD-DF2C-9F57-85E2-DAAF71AB3C98}"/>
              </a:ext>
            </a:extLst>
          </p:cNvPr>
          <p:cNvSpPr>
            <a:spLocks noChangeShapeType="1"/>
          </p:cNvSpPr>
          <p:nvPr/>
        </p:nvSpPr>
        <p:spPr bwMode="auto">
          <a:xfrm flipH="1">
            <a:off x="6634589" y="815169"/>
            <a:ext cx="76169"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Line 378">
            <a:extLst>
              <a:ext uri="{FF2B5EF4-FFF2-40B4-BE49-F238E27FC236}">
                <a16:creationId xmlns:a16="http://schemas.microsoft.com/office/drawing/2014/main" id="{FFCBE7DC-7CD2-A44C-9FCD-B14588D195CE}"/>
              </a:ext>
            </a:extLst>
          </p:cNvPr>
          <p:cNvSpPr>
            <a:spLocks noChangeShapeType="1"/>
          </p:cNvSpPr>
          <p:nvPr/>
        </p:nvSpPr>
        <p:spPr bwMode="auto">
          <a:xfrm flipH="1">
            <a:off x="6492078" y="815169"/>
            <a:ext cx="76169" cy="2458"/>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Freeform 379">
            <a:extLst>
              <a:ext uri="{FF2B5EF4-FFF2-40B4-BE49-F238E27FC236}">
                <a16:creationId xmlns:a16="http://schemas.microsoft.com/office/drawing/2014/main" id="{BA148029-D9A7-62FE-A4FF-B584F8D75286}"/>
              </a:ext>
            </a:extLst>
          </p:cNvPr>
          <p:cNvSpPr>
            <a:spLocks noChangeArrowheads="1"/>
          </p:cNvSpPr>
          <p:nvPr/>
        </p:nvSpPr>
        <p:spPr bwMode="auto">
          <a:xfrm>
            <a:off x="6361852" y="815169"/>
            <a:ext cx="63884" cy="22115"/>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Line 380">
            <a:extLst>
              <a:ext uri="{FF2B5EF4-FFF2-40B4-BE49-F238E27FC236}">
                <a16:creationId xmlns:a16="http://schemas.microsoft.com/office/drawing/2014/main" id="{2C8CDCA1-DAED-C369-87BA-16FFF428DE8F}"/>
              </a:ext>
            </a:extLst>
          </p:cNvPr>
          <p:cNvSpPr>
            <a:spLocks noChangeShapeType="1"/>
          </p:cNvSpPr>
          <p:nvPr/>
        </p:nvSpPr>
        <p:spPr bwMode="auto">
          <a:xfrm flipH="1">
            <a:off x="6266026" y="891339"/>
            <a:ext cx="49142" cy="5405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Line 381">
            <a:extLst>
              <a:ext uri="{FF2B5EF4-FFF2-40B4-BE49-F238E27FC236}">
                <a16:creationId xmlns:a16="http://schemas.microsoft.com/office/drawing/2014/main" id="{4CBC0F87-7C83-8280-63B8-12048EE7315A}"/>
              </a:ext>
            </a:extLst>
          </p:cNvPr>
          <p:cNvSpPr>
            <a:spLocks noChangeShapeType="1"/>
          </p:cNvSpPr>
          <p:nvPr/>
        </p:nvSpPr>
        <p:spPr bwMode="auto">
          <a:xfrm>
            <a:off x="7418398" y="1938057"/>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Line 382">
            <a:extLst>
              <a:ext uri="{FF2B5EF4-FFF2-40B4-BE49-F238E27FC236}">
                <a16:creationId xmlns:a16="http://schemas.microsoft.com/office/drawing/2014/main" id="{674A73A0-AA98-C2E9-3490-A52EDD4BB14B}"/>
              </a:ext>
            </a:extLst>
          </p:cNvPr>
          <p:cNvSpPr>
            <a:spLocks noChangeShapeType="1"/>
          </p:cNvSpPr>
          <p:nvPr/>
        </p:nvSpPr>
        <p:spPr bwMode="auto">
          <a:xfrm>
            <a:off x="7560909" y="1938057"/>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Line 383">
            <a:extLst>
              <a:ext uri="{FF2B5EF4-FFF2-40B4-BE49-F238E27FC236}">
                <a16:creationId xmlns:a16="http://schemas.microsoft.com/office/drawing/2014/main" id="{418C21C3-B4BF-D1A5-5B9E-EB8CB2BA527D}"/>
              </a:ext>
            </a:extLst>
          </p:cNvPr>
          <p:cNvSpPr>
            <a:spLocks noChangeShapeType="1"/>
          </p:cNvSpPr>
          <p:nvPr/>
        </p:nvSpPr>
        <p:spPr bwMode="auto">
          <a:xfrm>
            <a:off x="7700964" y="1938057"/>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Line 384">
            <a:extLst>
              <a:ext uri="{FF2B5EF4-FFF2-40B4-BE49-F238E27FC236}">
                <a16:creationId xmlns:a16="http://schemas.microsoft.com/office/drawing/2014/main" id="{20BAB09B-3532-0035-333F-6B9EC323CE72}"/>
              </a:ext>
            </a:extLst>
          </p:cNvPr>
          <p:cNvSpPr>
            <a:spLocks noChangeShapeType="1"/>
          </p:cNvSpPr>
          <p:nvPr/>
        </p:nvSpPr>
        <p:spPr bwMode="auto">
          <a:xfrm>
            <a:off x="7843475" y="1938057"/>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Line 385">
            <a:extLst>
              <a:ext uri="{FF2B5EF4-FFF2-40B4-BE49-F238E27FC236}">
                <a16:creationId xmlns:a16="http://schemas.microsoft.com/office/drawing/2014/main" id="{38E53868-A827-CC17-91EF-6C491D60C60B}"/>
              </a:ext>
            </a:extLst>
          </p:cNvPr>
          <p:cNvSpPr>
            <a:spLocks noChangeShapeType="1"/>
          </p:cNvSpPr>
          <p:nvPr/>
        </p:nvSpPr>
        <p:spPr bwMode="auto">
          <a:xfrm>
            <a:off x="7985986" y="1938057"/>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Line 386">
            <a:extLst>
              <a:ext uri="{FF2B5EF4-FFF2-40B4-BE49-F238E27FC236}">
                <a16:creationId xmlns:a16="http://schemas.microsoft.com/office/drawing/2014/main" id="{83C3B29D-8F77-5A77-CEF1-EA3A508D5DA6}"/>
              </a:ext>
            </a:extLst>
          </p:cNvPr>
          <p:cNvSpPr>
            <a:spLocks noChangeShapeType="1"/>
          </p:cNvSpPr>
          <p:nvPr/>
        </p:nvSpPr>
        <p:spPr bwMode="auto">
          <a:xfrm>
            <a:off x="8128497" y="1938057"/>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Line 387">
            <a:extLst>
              <a:ext uri="{FF2B5EF4-FFF2-40B4-BE49-F238E27FC236}">
                <a16:creationId xmlns:a16="http://schemas.microsoft.com/office/drawing/2014/main" id="{0060A533-B307-3D48-9710-D213897C6F9D}"/>
              </a:ext>
            </a:extLst>
          </p:cNvPr>
          <p:cNvSpPr>
            <a:spLocks noChangeShapeType="1"/>
          </p:cNvSpPr>
          <p:nvPr/>
        </p:nvSpPr>
        <p:spPr bwMode="auto">
          <a:xfrm>
            <a:off x="8271008" y="1938057"/>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Line 388">
            <a:extLst>
              <a:ext uri="{FF2B5EF4-FFF2-40B4-BE49-F238E27FC236}">
                <a16:creationId xmlns:a16="http://schemas.microsoft.com/office/drawing/2014/main" id="{329B103F-0A3C-C081-1E0E-6383AB407CF4}"/>
              </a:ext>
            </a:extLst>
          </p:cNvPr>
          <p:cNvSpPr>
            <a:spLocks noChangeShapeType="1"/>
          </p:cNvSpPr>
          <p:nvPr/>
        </p:nvSpPr>
        <p:spPr bwMode="auto">
          <a:xfrm>
            <a:off x="8411061" y="1938057"/>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Line 389">
            <a:extLst>
              <a:ext uri="{FF2B5EF4-FFF2-40B4-BE49-F238E27FC236}">
                <a16:creationId xmlns:a16="http://schemas.microsoft.com/office/drawing/2014/main" id="{E8A708E2-E2C1-45FB-6DC6-C9CDB0A059D3}"/>
              </a:ext>
            </a:extLst>
          </p:cNvPr>
          <p:cNvSpPr>
            <a:spLocks noChangeShapeType="1"/>
          </p:cNvSpPr>
          <p:nvPr/>
        </p:nvSpPr>
        <p:spPr bwMode="auto">
          <a:xfrm>
            <a:off x="8553572" y="1938057"/>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Line 390">
            <a:extLst>
              <a:ext uri="{FF2B5EF4-FFF2-40B4-BE49-F238E27FC236}">
                <a16:creationId xmlns:a16="http://schemas.microsoft.com/office/drawing/2014/main" id="{161AE771-E800-B0E5-A0F8-79002785A2D3}"/>
              </a:ext>
            </a:extLst>
          </p:cNvPr>
          <p:cNvSpPr>
            <a:spLocks noChangeShapeType="1"/>
          </p:cNvSpPr>
          <p:nvPr/>
        </p:nvSpPr>
        <p:spPr bwMode="auto">
          <a:xfrm>
            <a:off x="8696083" y="1938057"/>
            <a:ext cx="39314"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Line 391">
            <a:extLst>
              <a:ext uri="{FF2B5EF4-FFF2-40B4-BE49-F238E27FC236}">
                <a16:creationId xmlns:a16="http://schemas.microsoft.com/office/drawing/2014/main" id="{4E76BF24-88F8-95F5-4FBD-CC313CE28C9D}"/>
              </a:ext>
            </a:extLst>
          </p:cNvPr>
          <p:cNvSpPr>
            <a:spLocks noChangeShapeType="1"/>
          </p:cNvSpPr>
          <p:nvPr/>
        </p:nvSpPr>
        <p:spPr bwMode="auto">
          <a:xfrm>
            <a:off x="7875416" y="3407394"/>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Line 392">
            <a:extLst>
              <a:ext uri="{FF2B5EF4-FFF2-40B4-BE49-F238E27FC236}">
                <a16:creationId xmlns:a16="http://schemas.microsoft.com/office/drawing/2014/main" id="{975EF0DF-2D4E-2A1B-B40C-5E099992D778}"/>
              </a:ext>
            </a:extLst>
          </p:cNvPr>
          <p:cNvSpPr>
            <a:spLocks noChangeShapeType="1"/>
          </p:cNvSpPr>
          <p:nvPr/>
        </p:nvSpPr>
        <p:spPr bwMode="auto">
          <a:xfrm>
            <a:off x="8017927" y="3407394"/>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Line 393">
            <a:extLst>
              <a:ext uri="{FF2B5EF4-FFF2-40B4-BE49-F238E27FC236}">
                <a16:creationId xmlns:a16="http://schemas.microsoft.com/office/drawing/2014/main" id="{B00794A7-ABA1-8A74-3C58-9F73F7361FDC}"/>
              </a:ext>
            </a:extLst>
          </p:cNvPr>
          <p:cNvSpPr>
            <a:spLocks noChangeShapeType="1"/>
          </p:cNvSpPr>
          <p:nvPr/>
        </p:nvSpPr>
        <p:spPr bwMode="auto">
          <a:xfrm>
            <a:off x="8160438" y="3407394"/>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Line 394">
            <a:extLst>
              <a:ext uri="{FF2B5EF4-FFF2-40B4-BE49-F238E27FC236}">
                <a16:creationId xmlns:a16="http://schemas.microsoft.com/office/drawing/2014/main" id="{1FF9BF30-FBA4-8814-1812-08670478E863}"/>
              </a:ext>
            </a:extLst>
          </p:cNvPr>
          <p:cNvSpPr>
            <a:spLocks noChangeShapeType="1"/>
          </p:cNvSpPr>
          <p:nvPr/>
        </p:nvSpPr>
        <p:spPr bwMode="auto">
          <a:xfrm>
            <a:off x="8300493" y="3407394"/>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Line 395">
            <a:extLst>
              <a:ext uri="{FF2B5EF4-FFF2-40B4-BE49-F238E27FC236}">
                <a16:creationId xmlns:a16="http://schemas.microsoft.com/office/drawing/2014/main" id="{CCE1C55E-672F-F2E4-8312-C5E2B226657C}"/>
              </a:ext>
            </a:extLst>
          </p:cNvPr>
          <p:cNvSpPr>
            <a:spLocks noChangeShapeType="1"/>
          </p:cNvSpPr>
          <p:nvPr/>
        </p:nvSpPr>
        <p:spPr bwMode="auto">
          <a:xfrm>
            <a:off x="8443004" y="3407394"/>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Line 396">
            <a:extLst>
              <a:ext uri="{FF2B5EF4-FFF2-40B4-BE49-F238E27FC236}">
                <a16:creationId xmlns:a16="http://schemas.microsoft.com/office/drawing/2014/main" id="{14E8DCD2-33C8-FBEA-AE33-A657BAA2F8C3}"/>
              </a:ext>
            </a:extLst>
          </p:cNvPr>
          <p:cNvSpPr>
            <a:spLocks noChangeShapeType="1"/>
          </p:cNvSpPr>
          <p:nvPr/>
        </p:nvSpPr>
        <p:spPr bwMode="auto">
          <a:xfrm>
            <a:off x="8585515" y="3407394"/>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Line 397">
            <a:extLst>
              <a:ext uri="{FF2B5EF4-FFF2-40B4-BE49-F238E27FC236}">
                <a16:creationId xmlns:a16="http://schemas.microsoft.com/office/drawing/2014/main" id="{5FE4602B-800E-DA4F-B162-44DC520AD712}"/>
              </a:ext>
            </a:extLst>
          </p:cNvPr>
          <p:cNvSpPr>
            <a:spLocks noChangeShapeType="1"/>
          </p:cNvSpPr>
          <p:nvPr/>
        </p:nvSpPr>
        <p:spPr bwMode="auto">
          <a:xfrm>
            <a:off x="8728026" y="3407394"/>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Line 398">
            <a:extLst>
              <a:ext uri="{FF2B5EF4-FFF2-40B4-BE49-F238E27FC236}">
                <a16:creationId xmlns:a16="http://schemas.microsoft.com/office/drawing/2014/main" id="{F916E391-5E22-8E50-2682-9ADC8FAC0894}"/>
              </a:ext>
            </a:extLst>
          </p:cNvPr>
          <p:cNvSpPr>
            <a:spLocks noChangeShapeType="1"/>
          </p:cNvSpPr>
          <p:nvPr/>
        </p:nvSpPr>
        <p:spPr bwMode="auto">
          <a:xfrm>
            <a:off x="8870537" y="3407394"/>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Line 399">
            <a:extLst>
              <a:ext uri="{FF2B5EF4-FFF2-40B4-BE49-F238E27FC236}">
                <a16:creationId xmlns:a16="http://schemas.microsoft.com/office/drawing/2014/main" id="{6D2A6DF3-E431-8FF4-0D8F-61C336BE0B77}"/>
              </a:ext>
            </a:extLst>
          </p:cNvPr>
          <p:cNvSpPr>
            <a:spLocks noChangeShapeType="1"/>
          </p:cNvSpPr>
          <p:nvPr/>
        </p:nvSpPr>
        <p:spPr bwMode="auto">
          <a:xfrm>
            <a:off x="9010590" y="3407394"/>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Line 400">
            <a:extLst>
              <a:ext uri="{FF2B5EF4-FFF2-40B4-BE49-F238E27FC236}">
                <a16:creationId xmlns:a16="http://schemas.microsoft.com/office/drawing/2014/main" id="{B21EF51A-5A5F-7D83-DE08-AEED83876B9B}"/>
              </a:ext>
            </a:extLst>
          </p:cNvPr>
          <p:cNvSpPr>
            <a:spLocks noChangeShapeType="1"/>
          </p:cNvSpPr>
          <p:nvPr/>
        </p:nvSpPr>
        <p:spPr bwMode="auto">
          <a:xfrm>
            <a:off x="9153101" y="3407394"/>
            <a:ext cx="36857"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Line 401">
            <a:extLst>
              <a:ext uri="{FF2B5EF4-FFF2-40B4-BE49-F238E27FC236}">
                <a16:creationId xmlns:a16="http://schemas.microsoft.com/office/drawing/2014/main" id="{B580AC1F-B7D2-A989-EE69-EB500CC74DFC}"/>
              </a:ext>
            </a:extLst>
          </p:cNvPr>
          <p:cNvSpPr>
            <a:spLocks noChangeShapeType="1"/>
          </p:cNvSpPr>
          <p:nvPr/>
        </p:nvSpPr>
        <p:spPr bwMode="auto">
          <a:xfrm>
            <a:off x="7418398" y="4807933"/>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Line 402">
            <a:extLst>
              <a:ext uri="{FF2B5EF4-FFF2-40B4-BE49-F238E27FC236}">
                <a16:creationId xmlns:a16="http://schemas.microsoft.com/office/drawing/2014/main" id="{86210B77-6B4D-8212-6B93-28885B588A2C}"/>
              </a:ext>
            </a:extLst>
          </p:cNvPr>
          <p:cNvSpPr>
            <a:spLocks noChangeShapeType="1"/>
          </p:cNvSpPr>
          <p:nvPr/>
        </p:nvSpPr>
        <p:spPr bwMode="auto">
          <a:xfrm>
            <a:off x="7560909" y="4807933"/>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Line 403">
            <a:extLst>
              <a:ext uri="{FF2B5EF4-FFF2-40B4-BE49-F238E27FC236}">
                <a16:creationId xmlns:a16="http://schemas.microsoft.com/office/drawing/2014/main" id="{847A717F-F25B-06D1-262B-8C3041450D78}"/>
              </a:ext>
            </a:extLst>
          </p:cNvPr>
          <p:cNvSpPr>
            <a:spLocks noChangeShapeType="1"/>
          </p:cNvSpPr>
          <p:nvPr/>
        </p:nvSpPr>
        <p:spPr bwMode="auto">
          <a:xfrm>
            <a:off x="7700964" y="4807933"/>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Line 404">
            <a:extLst>
              <a:ext uri="{FF2B5EF4-FFF2-40B4-BE49-F238E27FC236}">
                <a16:creationId xmlns:a16="http://schemas.microsoft.com/office/drawing/2014/main" id="{D4111A49-4CE2-8349-CD28-BE7D867D42A2}"/>
              </a:ext>
            </a:extLst>
          </p:cNvPr>
          <p:cNvSpPr>
            <a:spLocks noChangeShapeType="1"/>
          </p:cNvSpPr>
          <p:nvPr/>
        </p:nvSpPr>
        <p:spPr bwMode="auto">
          <a:xfrm>
            <a:off x="7843475" y="4807933"/>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Line 405">
            <a:extLst>
              <a:ext uri="{FF2B5EF4-FFF2-40B4-BE49-F238E27FC236}">
                <a16:creationId xmlns:a16="http://schemas.microsoft.com/office/drawing/2014/main" id="{FE1D0677-A3AF-7BFD-C74F-A3AB4BBACB9F}"/>
              </a:ext>
            </a:extLst>
          </p:cNvPr>
          <p:cNvSpPr>
            <a:spLocks noChangeShapeType="1"/>
          </p:cNvSpPr>
          <p:nvPr/>
        </p:nvSpPr>
        <p:spPr bwMode="auto">
          <a:xfrm>
            <a:off x="7985986" y="4807933"/>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Line 406">
            <a:extLst>
              <a:ext uri="{FF2B5EF4-FFF2-40B4-BE49-F238E27FC236}">
                <a16:creationId xmlns:a16="http://schemas.microsoft.com/office/drawing/2014/main" id="{677128F6-E1B3-8C5B-C6D6-E62E10113D70}"/>
              </a:ext>
            </a:extLst>
          </p:cNvPr>
          <p:cNvSpPr>
            <a:spLocks noChangeShapeType="1"/>
          </p:cNvSpPr>
          <p:nvPr/>
        </p:nvSpPr>
        <p:spPr bwMode="auto">
          <a:xfrm>
            <a:off x="8128497" y="4807933"/>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Line 407">
            <a:extLst>
              <a:ext uri="{FF2B5EF4-FFF2-40B4-BE49-F238E27FC236}">
                <a16:creationId xmlns:a16="http://schemas.microsoft.com/office/drawing/2014/main" id="{DFE617CB-744E-3C43-46A1-50D3F02E41A6}"/>
              </a:ext>
            </a:extLst>
          </p:cNvPr>
          <p:cNvSpPr>
            <a:spLocks noChangeShapeType="1"/>
          </p:cNvSpPr>
          <p:nvPr/>
        </p:nvSpPr>
        <p:spPr bwMode="auto">
          <a:xfrm>
            <a:off x="8271008" y="4807933"/>
            <a:ext cx="71255"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Line 408">
            <a:extLst>
              <a:ext uri="{FF2B5EF4-FFF2-40B4-BE49-F238E27FC236}">
                <a16:creationId xmlns:a16="http://schemas.microsoft.com/office/drawing/2014/main" id="{8D2E732A-E723-B263-BE02-84A6FFE040CB}"/>
              </a:ext>
            </a:extLst>
          </p:cNvPr>
          <p:cNvSpPr>
            <a:spLocks noChangeShapeType="1"/>
          </p:cNvSpPr>
          <p:nvPr/>
        </p:nvSpPr>
        <p:spPr bwMode="auto">
          <a:xfrm>
            <a:off x="8411061" y="4807933"/>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Line 409">
            <a:extLst>
              <a:ext uri="{FF2B5EF4-FFF2-40B4-BE49-F238E27FC236}">
                <a16:creationId xmlns:a16="http://schemas.microsoft.com/office/drawing/2014/main" id="{ACD04B49-B9A2-0849-CF47-196CAC4E4185}"/>
              </a:ext>
            </a:extLst>
          </p:cNvPr>
          <p:cNvSpPr>
            <a:spLocks noChangeShapeType="1"/>
          </p:cNvSpPr>
          <p:nvPr/>
        </p:nvSpPr>
        <p:spPr bwMode="auto">
          <a:xfrm>
            <a:off x="8553572" y="4807933"/>
            <a:ext cx="71256"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 name="Line 410">
            <a:extLst>
              <a:ext uri="{FF2B5EF4-FFF2-40B4-BE49-F238E27FC236}">
                <a16:creationId xmlns:a16="http://schemas.microsoft.com/office/drawing/2014/main" id="{3F88BF98-E670-1BE2-B0B6-1A2C43CC7920}"/>
              </a:ext>
            </a:extLst>
          </p:cNvPr>
          <p:cNvSpPr>
            <a:spLocks noChangeShapeType="1"/>
          </p:cNvSpPr>
          <p:nvPr/>
        </p:nvSpPr>
        <p:spPr bwMode="auto">
          <a:xfrm>
            <a:off x="8696083" y="4807933"/>
            <a:ext cx="39314"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Line 411">
            <a:extLst>
              <a:ext uri="{FF2B5EF4-FFF2-40B4-BE49-F238E27FC236}">
                <a16:creationId xmlns:a16="http://schemas.microsoft.com/office/drawing/2014/main" id="{EE6C1344-2730-BC95-C475-6B6FCBC769A0}"/>
              </a:ext>
            </a:extLst>
          </p:cNvPr>
          <p:cNvSpPr>
            <a:spLocks noChangeShapeType="1"/>
          </p:cNvSpPr>
          <p:nvPr/>
        </p:nvSpPr>
        <p:spPr bwMode="auto">
          <a:xfrm flipH="1">
            <a:off x="7614965" y="5997162"/>
            <a:ext cx="76171"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Line 412">
            <a:extLst>
              <a:ext uri="{FF2B5EF4-FFF2-40B4-BE49-F238E27FC236}">
                <a16:creationId xmlns:a16="http://schemas.microsoft.com/office/drawing/2014/main" id="{3130C66D-2107-2226-C703-D76A75827668}"/>
              </a:ext>
            </a:extLst>
          </p:cNvPr>
          <p:cNvSpPr>
            <a:spLocks noChangeShapeType="1"/>
          </p:cNvSpPr>
          <p:nvPr/>
        </p:nvSpPr>
        <p:spPr bwMode="auto">
          <a:xfrm flipH="1">
            <a:off x="7472454" y="5997162"/>
            <a:ext cx="76171"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Line 413">
            <a:extLst>
              <a:ext uri="{FF2B5EF4-FFF2-40B4-BE49-F238E27FC236}">
                <a16:creationId xmlns:a16="http://schemas.microsoft.com/office/drawing/2014/main" id="{A15A7C52-3DDA-A3E8-4680-44878FC618AF}"/>
              </a:ext>
            </a:extLst>
          </p:cNvPr>
          <p:cNvSpPr>
            <a:spLocks noChangeShapeType="1"/>
          </p:cNvSpPr>
          <p:nvPr/>
        </p:nvSpPr>
        <p:spPr bwMode="auto">
          <a:xfrm flipH="1">
            <a:off x="7332401" y="5997162"/>
            <a:ext cx="76169"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Line 414">
            <a:extLst>
              <a:ext uri="{FF2B5EF4-FFF2-40B4-BE49-F238E27FC236}">
                <a16:creationId xmlns:a16="http://schemas.microsoft.com/office/drawing/2014/main" id="{41C68899-A186-DBD5-00FF-A32F5316702C}"/>
              </a:ext>
            </a:extLst>
          </p:cNvPr>
          <p:cNvSpPr>
            <a:spLocks noChangeShapeType="1"/>
          </p:cNvSpPr>
          <p:nvPr/>
        </p:nvSpPr>
        <p:spPr bwMode="auto">
          <a:xfrm flipH="1">
            <a:off x="7189890" y="5997162"/>
            <a:ext cx="76169"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Line 415">
            <a:extLst>
              <a:ext uri="{FF2B5EF4-FFF2-40B4-BE49-F238E27FC236}">
                <a16:creationId xmlns:a16="http://schemas.microsoft.com/office/drawing/2014/main" id="{1B89F8AE-06E5-D510-B49D-6614AB9DEBA7}"/>
              </a:ext>
            </a:extLst>
          </p:cNvPr>
          <p:cNvSpPr>
            <a:spLocks noChangeShapeType="1"/>
          </p:cNvSpPr>
          <p:nvPr/>
        </p:nvSpPr>
        <p:spPr bwMode="auto">
          <a:xfrm flipH="1">
            <a:off x="7047379" y="5997162"/>
            <a:ext cx="76169"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Line 416">
            <a:extLst>
              <a:ext uri="{FF2B5EF4-FFF2-40B4-BE49-F238E27FC236}">
                <a16:creationId xmlns:a16="http://schemas.microsoft.com/office/drawing/2014/main" id="{8FA484C1-BEFB-A1EC-3182-710A899F395A}"/>
              </a:ext>
            </a:extLst>
          </p:cNvPr>
          <p:cNvSpPr>
            <a:spLocks noChangeShapeType="1"/>
          </p:cNvSpPr>
          <p:nvPr/>
        </p:nvSpPr>
        <p:spPr bwMode="auto">
          <a:xfrm flipH="1">
            <a:off x="6904868" y="5997162"/>
            <a:ext cx="76169"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Line 417">
            <a:extLst>
              <a:ext uri="{FF2B5EF4-FFF2-40B4-BE49-F238E27FC236}">
                <a16:creationId xmlns:a16="http://schemas.microsoft.com/office/drawing/2014/main" id="{DD0435E5-256B-CF97-6D66-9C75DD7FB73C}"/>
              </a:ext>
            </a:extLst>
          </p:cNvPr>
          <p:cNvSpPr>
            <a:spLocks noChangeShapeType="1"/>
          </p:cNvSpPr>
          <p:nvPr/>
        </p:nvSpPr>
        <p:spPr bwMode="auto">
          <a:xfrm flipH="1">
            <a:off x="6762357" y="5997162"/>
            <a:ext cx="76169"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Line 418">
            <a:extLst>
              <a:ext uri="{FF2B5EF4-FFF2-40B4-BE49-F238E27FC236}">
                <a16:creationId xmlns:a16="http://schemas.microsoft.com/office/drawing/2014/main" id="{CE06906E-69CB-B0C6-A240-12C846E9CFFD}"/>
              </a:ext>
            </a:extLst>
          </p:cNvPr>
          <p:cNvSpPr>
            <a:spLocks noChangeShapeType="1"/>
          </p:cNvSpPr>
          <p:nvPr/>
        </p:nvSpPr>
        <p:spPr bwMode="auto">
          <a:xfrm flipH="1">
            <a:off x="6622303" y="5997162"/>
            <a:ext cx="76171"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 name="Line 419">
            <a:extLst>
              <a:ext uri="{FF2B5EF4-FFF2-40B4-BE49-F238E27FC236}">
                <a16:creationId xmlns:a16="http://schemas.microsoft.com/office/drawing/2014/main" id="{5EC73AFA-2ABC-BA55-495A-A4A8447996FD}"/>
              </a:ext>
            </a:extLst>
          </p:cNvPr>
          <p:cNvSpPr>
            <a:spLocks noChangeShapeType="1"/>
          </p:cNvSpPr>
          <p:nvPr/>
        </p:nvSpPr>
        <p:spPr bwMode="auto">
          <a:xfrm flipH="1">
            <a:off x="6479792" y="5997162"/>
            <a:ext cx="76171" cy="2457"/>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Freeform 420">
            <a:extLst>
              <a:ext uri="{FF2B5EF4-FFF2-40B4-BE49-F238E27FC236}">
                <a16:creationId xmlns:a16="http://schemas.microsoft.com/office/drawing/2014/main" id="{F0D93EAA-7F03-577E-01E0-4C6C6C363976}"/>
              </a:ext>
            </a:extLst>
          </p:cNvPr>
          <p:cNvSpPr>
            <a:spLocks noChangeArrowheads="1"/>
          </p:cNvSpPr>
          <p:nvPr/>
        </p:nvSpPr>
        <p:spPr bwMode="auto">
          <a:xfrm>
            <a:off x="6356938" y="5970133"/>
            <a:ext cx="54056" cy="27029"/>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Line 421">
            <a:extLst>
              <a:ext uri="{FF2B5EF4-FFF2-40B4-BE49-F238E27FC236}">
                <a16:creationId xmlns:a16="http://schemas.microsoft.com/office/drawing/2014/main" id="{863C5138-E643-9953-6325-D70CD8B89A2A}"/>
              </a:ext>
            </a:extLst>
          </p:cNvPr>
          <p:cNvSpPr>
            <a:spLocks noChangeShapeType="1"/>
          </p:cNvSpPr>
          <p:nvPr/>
        </p:nvSpPr>
        <p:spPr bwMode="auto">
          <a:xfrm flipH="1" flipV="1">
            <a:off x="6280769" y="5844823"/>
            <a:ext cx="44228" cy="6634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Freeform 422">
            <a:extLst>
              <a:ext uri="{FF2B5EF4-FFF2-40B4-BE49-F238E27FC236}">
                <a16:creationId xmlns:a16="http://schemas.microsoft.com/office/drawing/2014/main" id="{5B70263A-6132-1BEB-192B-CB06F691A7D9}"/>
              </a:ext>
            </a:extLst>
          </p:cNvPr>
          <p:cNvSpPr>
            <a:spLocks noChangeArrowheads="1"/>
          </p:cNvSpPr>
          <p:nvPr/>
        </p:nvSpPr>
        <p:spPr bwMode="auto">
          <a:xfrm>
            <a:off x="7826275" y="390094"/>
            <a:ext cx="977920" cy="847694"/>
          </a:xfrm>
          <a:custGeom>
            <a:avLst/>
            <a:gdLst>
              <a:gd name="T0" fmla="*/ 1314 w 1753"/>
              <a:gd name="T1" fmla="*/ 0 h 1522"/>
              <a:gd name="T2" fmla="*/ 438 w 1753"/>
              <a:gd name="T3" fmla="*/ 0 h 1522"/>
              <a:gd name="T4" fmla="*/ 0 w 1753"/>
              <a:gd name="T5" fmla="*/ 764 h 1522"/>
              <a:gd name="T6" fmla="*/ 438 w 1753"/>
              <a:gd name="T7" fmla="*/ 1521 h 1522"/>
              <a:gd name="T8" fmla="*/ 1314 w 1753"/>
              <a:gd name="T9" fmla="*/ 1521 h 1522"/>
              <a:gd name="T10" fmla="*/ 1752 w 1753"/>
              <a:gd name="T11" fmla="*/ 764 h 1522"/>
              <a:gd name="T12" fmla="*/ 1314 w 1753"/>
              <a:gd name="T13" fmla="*/ 0 h 1522"/>
            </a:gdLst>
            <a:ahLst/>
            <a:cxnLst>
              <a:cxn ang="0">
                <a:pos x="T0" y="T1"/>
              </a:cxn>
              <a:cxn ang="0">
                <a:pos x="T2" y="T3"/>
              </a:cxn>
              <a:cxn ang="0">
                <a:pos x="T4" y="T5"/>
              </a:cxn>
              <a:cxn ang="0">
                <a:pos x="T6" y="T7"/>
              </a:cxn>
              <a:cxn ang="0">
                <a:pos x="T8" y="T9"/>
              </a:cxn>
              <a:cxn ang="0">
                <a:pos x="T10" y="T11"/>
              </a:cxn>
              <a:cxn ang="0">
                <a:pos x="T12" y="T13"/>
              </a:cxn>
            </a:cxnLst>
            <a:rect l="0" t="0" r="r" b="b"/>
            <a:pathLst>
              <a:path w="1753" h="1522">
                <a:moveTo>
                  <a:pt x="1314" y="0"/>
                </a:moveTo>
                <a:lnTo>
                  <a:pt x="438" y="0"/>
                </a:lnTo>
                <a:lnTo>
                  <a:pt x="0" y="764"/>
                </a:lnTo>
                <a:lnTo>
                  <a:pt x="438" y="1521"/>
                </a:lnTo>
                <a:lnTo>
                  <a:pt x="1314" y="1521"/>
                </a:lnTo>
                <a:lnTo>
                  <a:pt x="1752" y="764"/>
                </a:lnTo>
                <a:lnTo>
                  <a:pt x="1314" y="0"/>
                </a:lnTo>
              </a:path>
            </a:pathLst>
          </a:custGeom>
          <a:solidFill>
            <a:schemeClr val="accent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Freeform 423">
            <a:extLst>
              <a:ext uri="{FF2B5EF4-FFF2-40B4-BE49-F238E27FC236}">
                <a16:creationId xmlns:a16="http://schemas.microsoft.com/office/drawing/2014/main" id="{B7748AAD-0DE0-DF37-502E-67F2912BF9C4}"/>
              </a:ext>
            </a:extLst>
          </p:cNvPr>
          <p:cNvSpPr>
            <a:spLocks noChangeArrowheads="1"/>
          </p:cNvSpPr>
          <p:nvPr/>
        </p:nvSpPr>
        <p:spPr bwMode="auto">
          <a:xfrm>
            <a:off x="7826275" y="5572086"/>
            <a:ext cx="977920" cy="847695"/>
          </a:xfrm>
          <a:custGeom>
            <a:avLst/>
            <a:gdLst>
              <a:gd name="T0" fmla="*/ 1314 w 1753"/>
              <a:gd name="T1" fmla="*/ 0 h 1522"/>
              <a:gd name="T2" fmla="*/ 438 w 1753"/>
              <a:gd name="T3" fmla="*/ 0 h 1522"/>
              <a:gd name="T4" fmla="*/ 0 w 1753"/>
              <a:gd name="T5" fmla="*/ 764 h 1522"/>
              <a:gd name="T6" fmla="*/ 438 w 1753"/>
              <a:gd name="T7" fmla="*/ 1521 h 1522"/>
              <a:gd name="T8" fmla="*/ 1314 w 1753"/>
              <a:gd name="T9" fmla="*/ 1521 h 1522"/>
              <a:gd name="T10" fmla="*/ 1752 w 1753"/>
              <a:gd name="T11" fmla="*/ 764 h 1522"/>
              <a:gd name="T12" fmla="*/ 1314 w 1753"/>
              <a:gd name="T13" fmla="*/ 0 h 1522"/>
            </a:gdLst>
            <a:ahLst/>
            <a:cxnLst>
              <a:cxn ang="0">
                <a:pos x="T0" y="T1"/>
              </a:cxn>
              <a:cxn ang="0">
                <a:pos x="T2" y="T3"/>
              </a:cxn>
              <a:cxn ang="0">
                <a:pos x="T4" y="T5"/>
              </a:cxn>
              <a:cxn ang="0">
                <a:pos x="T6" y="T7"/>
              </a:cxn>
              <a:cxn ang="0">
                <a:pos x="T8" y="T9"/>
              </a:cxn>
              <a:cxn ang="0">
                <a:pos x="T10" y="T11"/>
              </a:cxn>
              <a:cxn ang="0">
                <a:pos x="T12" y="T13"/>
              </a:cxn>
            </a:cxnLst>
            <a:rect l="0" t="0" r="r" b="b"/>
            <a:pathLst>
              <a:path w="1753" h="1522">
                <a:moveTo>
                  <a:pt x="1314" y="0"/>
                </a:moveTo>
                <a:lnTo>
                  <a:pt x="438" y="0"/>
                </a:lnTo>
                <a:lnTo>
                  <a:pt x="0" y="764"/>
                </a:lnTo>
                <a:lnTo>
                  <a:pt x="438" y="1521"/>
                </a:lnTo>
                <a:lnTo>
                  <a:pt x="1314" y="1521"/>
                </a:lnTo>
                <a:lnTo>
                  <a:pt x="1752" y="764"/>
                </a:lnTo>
                <a:lnTo>
                  <a:pt x="1314" y="0"/>
                </a:lnTo>
              </a:path>
            </a:pathLst>
          </a:custGeom>
          <a:solidFill>
            <a:schemeClr val="tx2">
              <a:lumMod val="75000"/>
            </a:schemeClr>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Freeform 424">
            <a:extLst>
              <a:ext uri="{FF2B5EF4-FFF2-40B4-BE49-F238E27FC236}">
                <a16:creationId xmlns:a16="http://schemas.microsoft.com/office/drawing/2014/main" id="{D6035BB8-E1A0-48F3-91B2-C814DBE09AA3}"/>
              </a:ext>
            </a:extLst>
          </p:cNvPr>
          <p:cNvSpPr>
            <a:spLocks noChangeArrowheads="1"/>
          </p:cNvSpPr>
          <p:nvPr/>
        </p:nvSpPr>
        <p:spPr bwMode="auto">
          <a:xfrm>
            <a:off x="8843508" y="1517895"/>
            <a:ext cx="977920" cy="847695"/>
          </a:xfrm>
          <a:custGeom>
            <a:avLst/>
            <a:gdLst>
              <a:gd name="T0" fmla="*/ 1314 w 1753"/>
              <a:gd name="T1" fmla="*/ 0 h 1522"/>
              <a:gd name="T2" fmla="*/ 438 w 1753"/>
              <a:gd name="T3" fmla="*/ 0 h 1522"/>
              <a:gd name="T4" fmla="*/ 0 w 1753"/>
              <a:gd name="T5" fmla="*/ 757 h 1522"/>
              <a:gd name="T6" fmla="*/ 438 w 1753"/>
              <a:gd name="T7" fmla="*/ 1521 h 1522"/>
              <a:gd name="T8" fmla="*/ 1314 w 1753"/>
              <a:gd name="T9" fmla="*/ 1521 h 1522"/>
              <a:gd name="T10" fmla="*/ 1752 w 1753"/>
              <a:gd name="T11" fmla="*/ 757 h 1522"/>
              <a:gd name="T12" fmla="*/ 1314 w 1753"/>
              <a:gd name="T13" fmla="*/ 0 h 1522"/>
            </a:gdLst>
            <a:ahLst/>
            <a:cxnLst>
              <a:cxn ang="0">
                <a:pos x="T0" y="T1"/>
              </a:cxn>
              <a:cxn ang="0">
                <a:pos x="T2" y="T3"/>
              </a:cxn>
              <a:cxn ang="0">
                <a:pos x="T4" y="T5"/>
              </a:cxn>
              <a:cxn ang="0">
                <a:pos x="T6" y="T7"/>
              </a:cxn>
              <a:cxn ang="0">
                <a:pos x="T8" y="T9"/>
              </a:cxn>
              <a:cxn ang="0">
                <a:pos x="T10" y="T11"/>
              </a:cxn>
              <a:cxn ang="0">
                <a:pos x="T12" y="T13"/>
              </a:cxn>
            </a:cxnLst>
            <a:rect l="0" t="0" r="r" b="b"/>
            <a:pathLst>
              <a:path w="1753" h="1522">
                <a:moveTo>
                  <a:pt x="1314" y="0"/>
                </a:moveTo>
                <a:lnTo>
                  <a:pt x="438" y="0"/>
                </a:lnTo>
                <a:lnTo>
                  <a:pt x="0" y="757"/>
                </a:lnTo>
                <a:lnTo>
                  <a:pt x="438" y="1521"/>
                </a:lnTo>
                <a:lnTo>
                  <a:pt x="1314" y="1521"/>
                </a:lnTo>
                <a:lnTo>
                  <a:pt x="1752" y="757"/>
                </a:lnTo>
                <a:lnTo>
                  <a:pt x="1314" y="0"/>
                </a:lnTo>
              </a:path>
            </a:pathLst>
          </a:custGeom>
          <a:solidFill>
            <a:schemeClr val="accent2"/>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Freeform 425">
            <a:extLst>
              <a:ext uri="{FF2B5EF4-FFF2-40B4-BE49-F238E27FC236}">
                <a16:creationId xmlns:a16="http://schemas.microsoft.com/office/drawing/2014/main" id="{FA675A87-E706-A4F4-73CA-A3116C163551}"/>
              </a:ext>
            </a:extLst>
          </p:cNvPr>
          <p:cNvSpPr>
            <a:spLocks noChangeArrowheads="1"/>
          </p:cNvSpPr>
          <p:nvPr/>
        </p:nvSpPr>
        <p:spPr bwMode="auto">
          <a:xfrm>
            <a:off x="8843508" y="4387771"/>
            <a:ext cx="977920" cy="842781"/>
          </a:xfrm>
          <a:custGeom>
            <a:avLst/>
            <a:gdLst>
              <a:gd name="T0" fmla="*/ 1314 w 1753"/>
              <a:gd name="T1" fmla="*/ 0 h 1514"/>
              <a:gd name="T2" fmla="*/ 438 w 1753"/>
              <a:gd name="T3" fmla="*/ 0 h 1514"/>
              <a:gd name="T4" fmla="*/ 0 w 1753"/>
              <a:gd name="T5" fmla="*/ 756 h 1514"/>
              <a:gd name="T6" fmla="*/ 438 w 1753"/>
              <a:gd name="T7" fmla="*/ 1513 h 1514"/>
              <a:gd name="T8" fmla="*/ 1314 w 1753"/>
              <a:gd name="T9" fmla="*/ 1513 h 1514"/>
              <a:gd name="T10" fmla="*/ 1752 w 1753"/>
              <a:gd name="T11" fmla="*/ 756 h 1514"/>
              <a:gd name="T12" fmla="*/ 1314 w 1753"/>
              <a:gd name="T13" fmla="*/ 0 h 1514"/>
            </a:gdLst>
            <a:ahLst/>
            <a:cxnLst>
              <a:cxn ang="0">
                <a:pos x="T0" y="T1"/>
              </a:cxn>
              <a:cxn ang="0">
                <a:pos x="T2" y="T3"/>
              </a:cxn>
              <a:cxn ang="0">
                <a:pos x="T4" y="T5"/>
              </a:cxn>
              <a:cxn ang="0">
                <a:pos x="T6" y="T7"/>
              </a:cxn>
              <a:cxn ang="0">
                <a:pos x="T8" y="T9"/>
              </a:cxn>
              <a:cxn ang="0">
                <a:pos x="T10" y="T11"/>
              </a:cxn>
              <a:cxn ang="0">
                <a:pos x="T12" y="T13"/>
              </a:cxn>
            </a:cxnLst>
            <a:rect l="0" t="0" r="r" b="b"/>
            <a:pathLst>
              <a:path w="1753" h="1514">
                <a:moveTo>
                  <a:pt x="1314" y="0"/>
                </a:moveTo>
                <a:lnTo>
                  <a:pt x="438" y="0"/>
                </a:lnTo>
                <a:lnTo>
                  <a:pt x="0" y="756"/>
                </a:lnTo>
                <a:lnTo>
                  <a:pt x="438" y="1513"/>
                </a:lnTo>
                <a:lnTo>
                  <a:pt x="1314" y="1513"/>
                </a:lnTo>
                <a:lnTo>
                  <a:pt x="1752" y="756"/>
                </a:lnTo>
                <a:lnTo>
                  <a:pt x="1314" y="0"/>
                </a:lnTo>
              </a:path>
            </a:pathLst>
          </a:custGeom>
          <a:solidFill>
            <a:schemeClr val="accent4"/>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Freeform 426">
            <a:extLst>
              <a:ext uri="{FF2B5EF4-FFF2-40B4-BE49-F238E27FC236}">
                <a16:creationId xmlns:a16="http://schemas.microsoft.com/office/drawing/2014/main" id="{8F9ADC6F-4D0E-C7A3-806E-AD7664355E82}"/>
              </a:ext>
            </a:extLst>
          </p:cNvPr>
          <p:cNvSpPr>
            <a:spLocks noChangeArrowheads="1"/>
          </p:cNvSpPr>
          <p:nvPr/>
        </p:nvSpPr>
        <p:spPr bwMode="auto">
          <a:xfrm>
            <a:off x="9280869" y="2982318"/>
            <a:ext cx="980378" cy="847695"/>
          </a:xfrm>
          <a:custGeom>
            <a:avLst/>
            <a:gdLst>
              <a:gd name="T0" fmla="*/ 1322 w 1761"/>
              <a:gd name="T1" fmla="*/ 0 h 1521"/>
              <a:gd name="T2" fmla="*/ 438 w 1761"/>
              <a:gd name="T3" fmla="*/ 0 h 1521"/>
              <a:gd name="T4" fmla="*/ 0 w 1761"/>
              <a:gd name="T5" fmla="*/ 764 h 1521"/>
              <a:gd name="T6" fmla="*/ 438 w 1761"/>
              <a:gd name="T7" fmla="*/ 1520 h 1521"/>
              <a:gd name="T8" fmla="*/ 1322 w 1761"/>
              <a:gd name="T9" fmla="*/ 1520 h 1521"/>
              <a:gd name="T10" fmla="*/ 1760 w 1761"/>
              <a:gd name="T11" fmla="*/ 764 h 1521"/>
              <a:gd name="T12" fmla="*/ 1322 w 1761"/>
              <a:gd name="T13" fmla="*/ 0 h 1521"/>
            </a:gdLst>
            <a:ahLst/>
            <a:cxnLst>
              <a:cxn ang="0">
                <a:pos x="T0" y="T1"/>
              </a:cxn>
              <a:cxn ang="0">
                <a:pos x="T2" y="T3"/>
              </a:cxn>
              <a:cxn ang="0">
                <a:pos x="T4" y="T5"/>
              </a:cxn>
              <a:cxn ang="0">
                <a:pos x="T6" y="T7"/>
              </a:cxn>
              <a:cxn ang="0">
                <a:pos x="T8" y="T9"/>
              </a:cxn>
              <a:cxn ang="0">
                <a:pos x="T10" y="T11"/>
              </a:cxn>
              <a:cxn ang="0">
                <a:pos x="T12" y="T13"/>
              </a:cxn>
            </a:cxnLst>
            <a:rect l="0" t="0" r="r" b="b"/>
            <a:pathLst>
              <a:path w="1761" h="1521">
                <a:moveTo>
                  <a:pt x="1322" y="0"/>
                </a:moveTo>
                <a:lnTo>
                  <a:pt x="438" y="0"/>
                </a:lnTo>
                <a:lnTo>
                  <a:pt x="0" y="764"/>
                </a:lnTo>
                <a:lnTo>
                  <a:pt x="438" y="1520"/>
                </a:lnTo>
                <a:lnTo>
                  <a:pt x="1322" y="1520"/>
                </a:lnTo>
                <a:lnTo>
                  <a:pt x="1760" y="764"/>
                </a:lnTo>
                <a:lnTo>
                  <a:pt x="1322" y="0"/>
                </a:lnTo>
              </a:path>
            </a:pathLst>
          </a:custGeom>
          <a:solidFill>
            <a:schemeClr val="accent2">
              <a:lumMod val="60000"/>
              <a:lumOff val="40000"/>
            </a:schemeClr>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Freeform 427">
            <a:extLst>
              <a:ext uri="{FF2B5EF4-FFF2-40B4-BE49-F238E27FC236}">
                <a16:creationId xmlns:a16="http://schemas.microsoft.com/office/drawing/2014/main" id="{A9E95CA6-04CA-C48E-D2B3-3074197214D0}"/>
              </a:ext>
            </a:extLst>
          </p:cNvPr>
          <p:cNvSpPr>
            <a:spLocks noChangeArrowheads="1"/>
          </p:cNvSpPr>
          <p:nvPr/>
        </p:nvSpPr>
        <p:spPr bwMode="auto">
          <a:xfrm>
            <a:off x="8145696" y="643173"/>
            <a:ext cx="169540" cy="169540"/>
          </a:xfrm>
          <a:custGeom>
            <a:avLst/>
            <a:gdLst>
              <a:gd name="T0" fmla="*/ 151 w 303"/>
              <a:gd name="T1" fmla="*/ 303 h 304"/>
              <a:gd name="T2" fmla="*/ 151 w 303"/>
              <a:gd name="T3" fmla="*/ 303 h 304"/>
              <a:gd name="T4" fmla="*/ 0 w 303"/>
              <a:gd name="T5" fmla="*/ 151 h 304"/>
              <a:gd name="T6" fmla="*/ 151 w 303"/>
              <a:gd name="T7" fmla="*/ 0 h 304"/>
              <a:gd name="T8" fmla="*/ 302 w 303"/>
              <a:gd name="T9" fmla="*/ 151 h 304"/>
              <a:gd name="T10" fmla="*/ 151 w 303"/>
              <a:gd name="T11" fmla="*/ 303 h 304"/>
              <a:gd name="T12" fmla="*/ 151 w 303"/>
              <a:gd name="T13" fmla="*/ 56 h 304"/>
              <a:gd name="T14" fmla="*/ 151 w 303"/>
              <a:gd name="T15" fmla="*/ 56 h 304"/>
              <a:gd name="T16" fmla="*/ 47 w 303"/>
              <a:gd name="T17" fmla="*/ 151 h 304"/>
              <a:gd name="T18" fmla="*/ 151 w 303"/>
              <a:gd name="T19" fmla="*/ 247 h 304"/>
              <a:gd name="T20" fmla="*/ 247 w 303"/>
              <a:gd name="T21" fmla="*/ 151 h 304"/>
              <a:gd name="T22" fmla="*/ 151 w 303"/>
              <a:gd name="T23" fmla="*/ 5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304">
                <a:moveTo>
                  <a:pt x="151" y="303"/>
                </a:moveTo>
                <a:lnTo>
                  <a:pt x="151" y="303"/>
                </a:lnTo>
                <a:cubicBezTo>
                  <a:pt x="63" y="303"/>
                  <a:pt x="0" y="239"/>
                  <a:pt x="0" y="151"/>
                </a:cubicBezTo>
                <a:cubicBezTo>
                  <a:pt x="0" y="71"/>
                  <a:pt x="63" y="0"/>
                  <a:pt x="151" y="0"/>
                </a:cubicBezTo>
                <a:cubicBezTo>
                  <a:pt x="231" y="0"/>
                  <a:pt x="302" y="71"/>
                  <a:pt x="302" y="151"/>
                </a:cubicBezTo>
                <a:cubicBezTo>
                  <a:pt x="302" y="239"/>
                  <a:pt x="231" y="303"/>
                  <a:pt x="151" y="303"/>
                </a:cubicBezTo>
                <a:close/>
                <a:moveTo>
                  <a:pt x="151" y="56"/>
                </a:moveTo>
                <a:lnTo>
                  <a:pt x="151" y="56"/>
                </a:lnTo>
                <a:cubicBezTo>
                  <a:pt x="95" y="56"/>
                  <a:pt x="47" y="95"/>
                  <a:pt x="47" y="151"/>
                </a:cubicBezTo>
                <a:cubicBezTo>
                  <a:pt x="47" y="207"/>
                  <a:pt x="95" y="247"/>
                  <a:pt x="151" y="247"/>
                </a:cubicBezTo>
                <a:cubicBezTo>
                  <a:pt x="207" y="247"/>
                  <a:pt x="247" y="207"/>
                  <a:pt x="247" y="151"/>
                </a:cubicBezTo>
                <a:cubicBezTo>
                  <a:pt x="247" y="95"/>
                  <a:pt x="207" y="56"/>
                  <a:pt x="151" y="56"/>
                </a:cubicBezTo>
                <a:close/>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Freeform 428">
            <a:extLst>
              <a:ext uri="{FF2B5EF4-FFF2-40B4-BE49-F238E27FC236}">
                <a16:creationId xmlns:a16="http://schemas.microsoft.com/office/drawing/2014/main" id="{EC4FC4F8-0B45-226B-7262-C9DB80EF5212}"/>
              </a:ext>
            </a:extLst>
          </p:cNvPr>
          <p:cNvSpPr>
            <a:spLocks noChangeArrowheads="1"/>
          </p:cNvSpPr>
          <p:nvPr/>
        </p:nvSpPr>
        <p:spPr bwMode="auto">
          <a:xfrm>
            <a:off x="8089184" y="829911"/>
            <a:ext cx="285022" cy="159712"/>
          </a:xfrm>
          <a:custGeom>
            <a:avLst/>
            <a:gdLst>
              <a:gd name="T0" fmla="*/ 486 w 511"/>
              <a:gd name="T1" fmla="*/ 287 h 288"/>
              <a:gd name="T2" fmla="*/ 486 w 511"/>
              <a:gd name="T3" fmla="*/ 287 h 288"/>
              <a:gd name="T4" fmla="*/ 24 w 511"/>
              <a:gd name="T5" fmla="*/ 287 h 288"/>
              <a:gd name="T6" fmla="*/ 0 w 511"/>
              <a:gd name="T7" fmla="*/ 255 h 288"/>
              <a:gd name="T8" fmla="*/ 0 w 511"/>
              <a:gd name="T9" fmla="*/ 152 h 288"/>
              <a:gd name="T10" fmla="*/ 48 w 511"/>
              <a:gd name="T11" fmla="*/ 56 h 288"/>
              <a:gd name="T12" fmla="*/ 255 w 511"/>
              <a:gd name="T13" fmla="*/ 0 h 288"/>
              <a:gd name="T14" fmla="*/ 462 w 511"/>
              <a:gd name="T15" fmla="*/ 64 h 288"/>
              <a:gd name="T16" fmla="*/ 510 w 511"/>
              <a:gd name="T17" fmla="*/ 152 h 288"/>
              <a:gd name="T18" fmla="*/ 510 w 511"/>
              <a:gd name="T19" fmla="*/ 255 h 288"/>
              <a:gd name="T20" fmla="*/ 486 w 511"/>
              <a:gd name="T21" fmla="*/ 287 h 288"/>
              <a:gd name="T22" fmla="*/ 48 w 511"/>
              <a:gd name="T23" fmla="*/ 231 h 288"/>
              <a:gd name="T24" fmla="*/ 48 w 511"/>
              <a:gd name="T25" fmla="*/ 231 h 288"/>
              <a:gd name="T26" fmla="*/ 454 w 511"/>
              <a:gd name="T27" fmla="*/ 231 h 288"/>
              <a:gd name="T28" fmla="*/ 454 w 511"/>
              <a:gd name="T29" fmla="*/ 152 h 288"/>
              <a:gd name="T30" fmla="*/ 430 w 511"/>
              <a:gd name="T31" fmla="*/ 104 h 288"/>
              <a:gd name="T32" fmla="*/ 255 w 511"/>
              <a:gd name="T33" fmla="*/ 48 h 288"/>
              <a:gd name="T34" fmla="*/ 80 w 511"/>
              <a:gd name="T35" fmla="*/ 104 h 288"/>
              <a:gd name="T36" fmla="*/ 48 w 511"/>
              <a:gd name="T37" fmla="*/ 152 h 288"/>
              <a:gd name="T38" fmla="*/ 48 w 511"/>
              <a:gd name="T39" fmla="*/ 23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1" h="288">
                <a:moveTo>
                  <a:pt x="486" y="287"/>
                </a:moveTo>
                <a:lnTo>
                  <a:pt x="486" y="287"/>
                </a:lnTo>
                <a:cubicBezTo>
                  <a:pt x="24" y="287"/>
                  <a:pt x="24" y="287"/>
                  <a:pt x="24" y="287"/>
                </a:cubicBezTo>
                <a:cubicBezTo>
                  <a:pt x="8" y="287"/>
                  <a:pt x="0" y="271"/>
                  <a:pt x="0" y="255"/>
                </a:cubicBezTo>
                <a:cubicBezTo>
                  <a:pt x="0" y="152"/>
                  <a:pt x="0" y="152"/>
                  <a:pt x="0" y="152"/>
                </a:cubicBezTo>
                <a:cubicBezTo>
                  <a:pt x="0" y="112"/>
                  <a:pt x="16" y="80"/>
                  <a:pt x="48" y="56"/>
                </a:cubicBezTo>
                <a:cubicBezTo>
                  <a:pt x="104" y="16"/>
                  <a:pt x="175" y="0"/>
                  <a:pt x="255" y="0"/>
                </a:cubicBezTo>
                <a:cubicBezTo>
                  <a:pt x="327" y="0"/>
                  <a:pt x="406" y="16"/>
                  <a:pt x="462" y="64"/>
                </a:cubicBezTo>
                <a:cubicBezTo>
                  <a:pt x="494" y="80"/>
                  <a:pt x="510" y="112"/>
                  <a:pt x="510" y="152"/>
                </a:cubicBezTo>
                <a:cubicBezTo>
                  <a:pt x="510" y="183"/>
                  <a:pt x="510" y="223"/>
                  <a:pt x="510" y="255"/>
                </a:cubicBezTo>
                <a:cubicBezTo>
                  <a:pt x="510" y="271"/>
                  <a:pt x="494" y="287"/>
                  <a:pt x="486" y="287"/>
                </a:cubicBezTo>
                <a:close/>
                <a:moveTo>
                  <a:pt x="48" y="231"/>
                </a:moveTo>
                <a:lnTo>
                  <a:pt x="48" y="231"/>
                </a:lnTo>
                <a:cubicBezTo>
                  <a:pt x="454" y="231"/>
                  <a:pt x="454" y="231"/>
                  <a:pt x="454" y="231"/>
                </a:cubicBezTo>
                <a:cubicBezTo>
                  <a:pt x="454" y="199"/>
                  <a:pt x="454" y="175"/>
                  <a:pt x="454" y="152"/>
                </a:cubicBezTo>
                <a:cubicBezTo>
                  <a:pt x="454" y="136"/>
                  <a:pt x="446" y="112"/>
                  <a:pt x="430" y="104"/>
                </a:cubicBezTo>
                <a:cubicBezTo>
                  <a:pt x="382" y="72"/>
                  <a:pt x="319" y="48"/>
                  <a:pt x="255" y="48"/>
                </a:cubicBezTo>
                <a:cubicBezTo>
                  <a:pt x="191" y="48"/>
                  <a:pt x="128" y="72"/>
                  <a:pt x="80" y="104"/>
                </a:cubicBezTo>
                <a:cubicBezTo>
                  <a:pt x="64" y="112"/>
                  <a:pt x="48" y="136"/>
                  <a:pt x="48" y="152"/>
                </a:cubicBezTo>
                <a:lnTo>
                  <a:pt x="48" y="231"/>
                </a:lnTo>
                <a:close/>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Freeform 429">
            <a:extLst>
              <a:ext uri="{FF2B5EF4-FFF2-40B4-BE49-F238E27FC236}">
                <a16:creationId xmlns:a16="http://schemas.microsoft.com/office/drawing/2014/main" id="{312AD555-8E5B-4852-222D-45CA22827614}"/>
              </a:ext>
            </a:extLst>
          </p:cNvPr>
          <p:cNvSpPr>
            <a:spLocks noChangeArrowheads="1"/>
          </p:cNvSpPr>
          <p:nvPr/>
        </p:nvSpPr>
        <p:spPr bwMode="auto">
          <a:xfrm>
            <a:off x="8337348" y="675116"/>
            <a:ext cx="142511" cy="142511"/>
          </a:xfrm>
          <a:custGeom>
            <a:avLst/>
            <a:gdLst>
              <a:gd name="T0" fmla="*/ 128 w 256"/>
              <a:gd name="T1" fmla="*/ 254 h 255"/>
              <a:gd name="T2" fmla="*/ 128 w 256"/>
              <a:gd name="T3" fmla="*/ 254 h 255"/>
              <a:gd name="T4" fmla="*/ 0 w 256"/>
              <a:gd name="T5" fmla="*/ 127 h 255"/>
              <a:gd name="T6" fmla="*/ 128 w 256"/>
              <a:gd name="T7" fmla="*/ 0 h 255"/>
              <a:gd name="T8" fmla="*/ 255 w 256"/>
              <a:gd name="T9" fmla="*/ 127 h 255"/>
              <a:gd name="T10" fmla="*/ 128 w 256"/>
              <a:gd name="T11" fmla="*/ 254 h 255"/>
              <a:gd name="T12" fmla="*/ 128 w 256"/>
              <a:gd name="T13" fmla="*/ 55 h 255"/>
              <a:gd name="T14" fmla="*/ 128 w 256"/>
              <a:gd name="T15" fmla="*/ 55 h 255"/>
              <a:gd name="T16" fmla="*/ 56 w 256"/>
              <a:gd name="T17" fmla="*/ 127 h 255"/>
              <a:gd name="T18" fmla="*/ 128 w 256"/>
              <a:gd name="T19" fmla="*/ 199 h 255"/>
              <a:gd name="T20" fmla="*/ 207 w 256"/>
              <a:gd name="T21" fmla="*/ 127 h 255"/>
              <a:gd name="T22" fmla="*/ 128 w 256"/>
              <a:gd name="T23" fmla="*/ 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5">
                <a:moveTo>
                  <a:pt x="128" y="254"/>
                </a:moveTo>
                <a:lnTo>
                  <a:pt x="128" y="254"/>
                </a:lnTo>
                <a:cubicBezTo>
                  <a:pt x="64" y="254"/>
                  <a:pt x="0" y="199"/>
                  <a:pt x="0" y="127"/>
                </a:cubicBezTo>
                <a:cubicBezTo>
                  <a:pt x="0" y="55"/>
                  <a:pt x="64" y="0"/>
                  <a:pt x="128" y="0"/>
                </a:cubicBezTo>
                <a:cubicBezTo>
                  <a:pt x="199" y="0"/>
                  <a:pt x="255" y="55"/>
                  <a:pt x="255" y="127"/>
                </a:cubicBezTo>
                <a:cubicBezTo>
                  <a:pt x="255" y="199"/>
                  <a:pt x="199" y="254"/>
                  <a:pt x="128" y="254"/>
                </a:cubicBezTo>
                <a:close/>
                <a:moveTo>
                  <a:pt x="128" y="55"/>
                </a:moveTo>
                <a:lnTo>
                  <a:pt x="128" y="55"/>
                </a:lnTo>
                <a:cubicBezTo>
                  <a:pt x="88" y="55"/>
                  <a:pt x="56" y="87"/>
                  <a:pt x="56" y="127"/>
                </a:cubicBezTo>
                <a:cubicBezTo>
                  <a:pt x="56" y="167"/>
                  <a:pt x="88" y="199"/>
                  <a:pt x="128" y="199"/>
                </a:cubicBezTo>
                <a:cubicBezTo>
                  <a:pt x="167" y="199"/>
                  <a:pt x="207" y="167"/>
                  <a:pt x="207" y="127"/>
                </a:cubicBezTo>
                <a:cubicBezTo>
                  <a:pt x="207" y="87"/>
                  <a:pt x="167" y="55"/>
                  <a:pt x="128" y="55"/>
                </a:cubicBezTo>
                <a:close/>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Freeform 430">
            <a:extLst>
              <a:ext uri="{FF2B5EF4-FFF2-40B4-BE49-F238E27FC236}">
                <a16:creationId xmlns:a16="http://schemas.microsoft.com/office/drawing/2014/main" id="{3A7C328E-9901-4C57-7511-B101D0771530}"/>
              </a:ext>
            </a:extLst>
          </p:cNvPr>
          <p:cNvSpPr>
            <a:spLocks noChangeArrowheads="1"/>
          </p:cNvSpPr>
          <p:nvPr/>
        </p:nvSpPr>
        <p:spPr bwMode="auto">
          <a:xfrm>
            <a:off x="8359463" y="834825"/>
            <a:ext cx="181825" cy="147425"/>
          </a:xfrm>
          <a:custGeom>
            <a:avLst/>
            <a:gdLst>
              <a:gd name="T0" fmla="*/ 294 w 327"/>
              <a:gd name="T1" fmla="*/ 263 h 264"/>
              <a:gd name="T2" fmla="*/ 294 w 327"/>
              <a:gd name="T3" fmla="*/ 263 h 264"/>
              <a:gd name="T4" fmla="*/ 95 w 327"/>
              <a:gd name="T5" fmla="*/ 263 h 264"/>
              <a:gd name="T6" fmla="*/ 71 w 327"/>
              <a:gd name="T7" fmla="*/ 239 h 264"/>
              <a:gd name="T8" fmla="*/ 95 w 327"/>
              <a:gd name="T9" fmla="*/ 207 h 264"/>
              <a:gd name="T10" fmla="*/ 271 w 327"/>
              <a:gd name="T11" fmla="*/ 207 h 264"/>
              <a:gd name="T12" fmla="*/ 271 w 327"/>
              <a:gd name="T13" fmla="*/ 144 h 264"/>
              <a:gd name="T14" fmla="*/ 247 w 327"/>
              <a:gd name="T15" fmla="*/ 104 h 264"/>
              <a:gd name="T16" fmla="*/ 95 w 327"/>
              <a:gd name="T17" fmla="*/ 56 h 264"/>
              <a:gd name="T18" fmla="*/ 32 w 327"/>
              <a:gd name="T19" fmla="*/ 64 h 264"/>
              <a:gd name="T20" fmla="*/ 0 w 327"/>
              <a:gd name="T21" fmla="*/ 40 h 264"/>
              <a:gd name="T22" fmla="*/ 24 w 327"/>
              <a:gd name="T23" fmla="*/ 8 h 264"/>
              <a:gd name="T24" fmla="*/ 95 w 327"/>
              <a:gd name="T25" fmla="*/ 0 h 264"/>
              <a:gd name="T26" fmla="*/ 279 w 327"/>
              <a:gd name="T27" fmla="*/ 56 h 264"/>
              <a:gd name="T28" fmla="*/ 326 w 327"/>
              <a:gd name="T29" fmla="*/ 144 h 264"/>
              <a:gd name="T30" fmla="*/ 326 w 327"/>
              <a:gd name="T31" fmla="*/ 239 h 264"/>
              <a:gd name="T32" fmla="*/ 294 w 327"/>
              <a:gd name="T33"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264">
                <a:moveTo>
                  <a:pt x="294" y="263"/>
                </a:moveTo>
                <a:lnTo>
                  <a:pt x="294" y="263"/>
                </a:lnTo>
                <a:cubicBezTo>
                  <a:pt x="95" y="263"/>
                  <a:pt x="95" y="263"/>
                  <a:pt x="95" y="263"/>
                </a:cubicBezTo>
                <a:cubicBezTo>
                  <a:pt x="79" y="263"/>
                  <a:pt x="71" y="247"/>
                  <a:pt x="71" y="239"/>
                </a:cubicBezTo>
                <a:cubicBezTo>
                  <a:pt x="71" y="223"/>
                  <a:pt x="79" y="207"/>
                  <a:pt x="95" y="207"/>
                </a:cubicBezTo>
                <a:cubicBezTo>
                  <a:pt x="271" y="207"/>
                  <a:pt x="271" y="207"/>
                  <a:pt x="271" y="207"/>
                </a:cubicBezTo>
                <a:cubicBezTo>
                  <a:pt x="271" y="184"/>
                  <a:pt x="271" y="160"/>
                  <a:pt x="271" y="144"/>
                </a:cubicBezTo>
                <a:cubicBezTo>
                  <a:pt x="271" y="128"/>
                  <a:pt x="263" y="112"/>
                  <a:pt x="247" y="104"/>
                </a:cubicBezTo>
                <a:cubicBezTo>
                  <a:pt x="207" y="72"/>
                  <a:pt x="151" y="56"/>
                  <a:pt x="95" y="56"/>
                </a:cubicBezTo>
                <a:cubicBezTo>
                  <a:pt x="71" y="56"/>
                  <a:pt x="56" y="56"/>
                  <a:pt x="32" y="64"/>
                </a:cubicBezTo>
                <a:cubicBezTo>
                  <a:pt x="16" y="64"/>
                  <a:pt x="8" y="56"/>
                  <a:pt x="0" y="40"/>
                </a:cubicBezTo>
                <a:cubicBezTo>
                  <a:pt x="0" y="24"/>
                  <a:pt x="8" y="16"/>
                  <a:pt x="24" y="8"/>
                </a:cubicBezTo>
                <a:cubicBezTo>
                  <a:pt x="48" y="8"/>
                  <a:pt x="71" y="0"/>
                  <a:pt x="95" y="0"/>
                </a:cubicBezTo>
                <a:cubicBezTo>
                  <a:pt x="159" y="0"/>
                  <a:pt x="231" y="24"/>
                  <a:pt x="279" y="56"/>
                </a:cubicBezTo>
                <a:cubicBezTo>
                  <a:pt x="311" y="80"/>
                  <a:pt x="326" y="112"/>
                  <a:pt x="326" y="144"/>
                </a:cubicBezTo>
                <a:cubicBezTo>
                  <a:pt x="326" y="167"/>
                  <a:pt x="326" y="207"/>
                  <a:pt x="326" y="239"/>
                </a:cubicBezTo>
                <a:cubicBezTo>
                  <a:pt x="326" y="247"/>
                  <a:pt x="311" y="263"/>
                  <a:pt x="294" y="263"/>
                </a:cubicBezTo>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Freeform 431">
            <a:extLst>
              <a:ext uri="{FF2B5EF4-FFF2-40B4-BE49-F238E27FC236}">
                <a16:creationId xmlns:a16="http://schemas.microsoft.com/office/drawing/2014/main" id="{EF7F4732-FD61-1318-E2D3-37114CC9E20F}"/>
              </a:ext>
            </a:extLst>
          </p:cNvPr>
          <p:cNvSpPr>
            <a:spLocks noChangeArrowheads="1"/>
          </p:cNvSpPr>
          <p:nvPr/>
        </p:nvSpPr>
        <p:spPr bwMode="auto">
          <a:xfrm>
            <a:off x="9158015" y="1704634"/>
            <a:ext cx="351364" cy="474218"/>
          </a:xfrm>
          <a:custGeom>
            <a:avLst/>
            <a:gdLst>
              <a:gd name="T0" fmla="*/ 589 w 630"/>
              <a:gd name="T1" fmla="*/ 88 h 853"/>
              <a:gd name="T2" fmla="*/ 589 w 630"/>
              <a:gd name="T3" fmla="*/ 88 h 853"/>
              <a:gd name="T4" fmla="*/ 462 w 630"/>
              <a:gd name="T5" fmla="*/ 88 h 853"/>
              <a:gd name="T6" fmla="*/ 406 w 630"/>
              <a:gd name="T7" fmla="*/ 24 h 853"/>
              <a:gd name="T8" fmla="*/ 311 w 630"/>
              <a:gd name="T9" fmla="*/ 0 h 853"/>
              <a:gd name="T10" fmla="*/ 215 w 630"/>
              <a:gd name="T11" fmla="*/ 24 h 853"/>
              <a:gd name="T12" fmla="*/ 167 w 630"/>
              <a:gd name="T13" fmla="*/ 88 h 853"/>
              <a:gd name="T14" fmla="*/ 32 w 630"/>
              <a:gd name="T15" fmla="*/ 88 h 853"/>
              <a:gd name="T16" fmla="*/ 0 w 630"/>
              <a:gd name="T17" fmla="*/ 135 h 853"/>
              <a:gd name="T18" fmla="*/ 0 w 630"/>
              <a:gd name="T19" fmla="*/ 828 h 853"/>
              <a:gd name="T20" fmla="*/ 24 w 630"/>
              <a:gd name="T21" fmla="*/ 852 h 853"/>
              <a:gd name="T22" fmla="*/ 598 w 630"/>
              <a:gd name="T23" fmla="*/ 852 h 853"/>
              <a:gd name="T24" fmla="*/ 629 w 630"/>
              <a:gd name="T25" fmla="*/ 828 h 853"/>
              <a:gd name="T26" fmla="*/ 629 w 630"/>
              <a:gd name="T27" fmla="*/ 135 h 853"/>
              <a:gd name="T28" fmla="*/ 589 w 630"/>
              <a:gd name="T29" fmla="*/ 88 h 853"/>
              <a:gd name="T30" fmla="*/ 207 w 630"/>
              <a:gd name="T31" fmla="*/ 120 h 853"/>
              <a:gd name="T32" fmla="*/ 207 w 630"/>
              <a:gd name="T33" fmla="*/ 120 h 853"/>
              <a:gd name="T34" fmla="*/ 247 w 630"/>
              <a:gd name="T35" fmla="*/ 72 h 853"/>
              <a:gd name="T36" fmla="*/ 311 w 630"/>
              <a:gd name="T37" fmla="*/ 48 h 853"/>
              <a:gd name="T38" fmla="*/ 383 w 630"/>
              <a:gd name="T39" fmla="*/ 72 h 853"/>
              <a:gd name="T40" fmla="*/ 422 w 630"/>
              <a:gd name="T41" fmla="*/ 120 h 853"/>
              <a:gd name="T42" fmla="*/ 422 w 630"/>
              <a:gd name="T43" fmla="*/ 159 h 853"/>
              <a:gd name="T44" fmla="*/ 207 w 630"/>
              <a:gd name="T45" fmla="*/ 159 h 853"/>
              <a:gd name="T46" fmla="*/ 207 w 630"/>
              <a:gd name="T47" fmla="*/ 120 h 853"/>
              <a:gd name="T48" fmla="*/ 128 w 630"/>
              <a:gd name="T49" fmla="*/ 135 h 853"/>
              <a:gd name="T50" fmla="*/ 128 w 630"/>
              <a:gd name="T51" fmla="*/ 135 h 853"/>
              <a:gd name="T52" fmla="*/ 152 w 630"/>
              <a:gd name="T53" fmla="*/ 135 h 853"/>
              <a:gd name="T54" fmla="*/ 152 w 630"/>
              <a:gd name="T55" fmla="*/ 183 h 853"/>
              <a:gd name="T56" fmla="*/ 183 w 630"/>
              <a:gd name="T57" fmla="*/ 215 h 853"/>
              <a:gd name="T58" fmla="*/ 438 w 630"/>
              <a:gd name="T59" fmla="*/ 215 h 853"/>
              <a:gd name="T60" fmla="*/ 470 w 630"/>
              <a:gd name="T61" fmla="*/ 183 h 853"/>
              <a:gd name="T62" fmla="*/ 470 w 630"/>
              <a:gd name="T63" fmla="*/ 135 h 853"/>
              <a:gd name="T64" fmla="*/ 502 w 630"/>
              <a:gd name="T65" fmla="*/ 135 h 853"/>
              <a:gd name="T66" fmla="*/ 502 w 630"/>
              <a:gd name="T67" fmla="*/ 717 h 853"/>
              <a:gd name="T68" fmla="*/ 128 w 630"/>
              <a:gd name="T69" fmla="*/ 717 h 853"/>
              <a:gd name="T70" fmla="*/ 128 w 630"/>
              <a:gd name="T71" fmla="*/ 135 h 853"/>
              <a:gd name="T72" fmla="*/ 574 w 630"/>
              <a:gd name="T73" fmla="*/ 804 h 853"/>
              <a:gd name="T74" fmla="*/ 574 w 630"/>
              <a:gd name="T75" fmla="*/ 804 h 853"/>
              <a:gd name="T76" fmla="*/ 48 w 630"/>
              <a:gd name="T77" fmla="*/ 804 h 853"/>
              <a:gd name="T78" fmla="*/ 48 w 630"/>
              <a:gd name="T79" fmla="*/ 135 h 853"/>
              <a:gd name="T80" fmla="*/ 80 w 630"/>
              <a:gd name="T81" fmla="*/ 135 h 853"/>
              <a:gd name="T82" fmla="*/ 80 w 630"/>
              <a:gd name="T83" fmla="*/ 741 h 853"/>
              <a:gd name="T84" fmla="*/ 104 w 630"/>
              <a:gd name="T85" fmla="*/ 764 h 853"/>
              <a:gd name="T86" fmla="*/ 526 w 630"/>
              <a:gd name="T87" fmla="*/ 764 h 853"/>
              <a:gd name="T88" fmla="*/ 550 w 630"/>
              <a:gd name="T89" fmla="*/ 741 h 853"/>
              <a:gd name="T90" fmla="*/ 550 w 630"/>
              <a:gd name="T91" fmla="*/ 135 h 853"/>
              <a:gd name="T92" fmla="*/ 574 w 630"/>
              <a:gd name="T93" fmla="*/ 135 h 853"/>
              <a:gd name="T94" fmla="*/ 574 w 630"/>
              <a:gd name="T95" fmla="*/ 804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0" h="853">
                <a:moveTo>
                  <a:pt x="589" y="88"/>
                </a:moveTo>
                <a:lnTo>
                  <a:pt x="589" y="88"/>
                </a:lnTo>
                <a:cubicBezTo>
                  <a:pt x="462" y="88"/>
                  <a:pt x="462" y="88"/>
                  <a:pt x="462" y="88"/>
                </a:cubicBezTo>
                <a:cubicBezTo>
                  <a:pt x="446" y="64"/>
                  <a:pt x="430" y="40"/>
                  <a:pt x="406" y="24"/>
                </a:cubicBezTo>
                <a:cubicBezTo>
                  <a:pt x="383" y="8"/>
                  <a:pt x="351" y="0"/>
                  <a:pt x="311" y="0"/>
                </a:cubicBezTo>
                <a:cubicBezTo>
                  <a:pt x="279" y="0"/>
                  <a:pt x="247" y="8"/>
                  <a:pt x="215" y="24"/>
                </a:cubicBezTo>
                <a:cubicBezTo>
                  <a:pt x="191" y="40"/>
                  <a:pt x="175" y="64"/>
                  <a:pt x="167" y="88"/>
                </a:cubicBezTo>
                <a:cubicBezTo>
                  <a:pt x="32" y="88"/>
                  <a:pt x="32" y="88"/>
                  <a:pt x="32" y="88"/>
                </a:cubicBezTo>
                <a:cubicBezTo>
                  <a:pt x="16" y="88"/>
                  <a:pt x="0" y="103"/>
                  <a:pt x="0" y="135"/>
                </a:cubicBezTo>
                <a:cubicBezTo>
                  <a:pt x="0" y="828"/>
                  <a:pt x="0" y="828"/>
                  <a:pt x="0" y="828"/>
                </a:cubicBezTo>
                <a:cubicBezTo>
                  <a:pt x="0" y="844"/>
                  <a:pt x="8" y="852"/>
                  <a:pt x="24" y="852"/>
                </a:cubicBezTo>
                <a:cubicBezTo>
                  <a:pt x="598" y="852"/>
                  <a:pt x="598" y="852"/>
                  <a:pt x="598" y="852"/>
                </a:cubicBezTo>
                <a:cubicBezTo>
                  <a:pt x="613" y="852"/>
                  <a:pt x="629" y="844"/>
                  <a:pt x="629" y="828"/>
                </a:cubicBezTo>
                <a:cubicBezTo>
                  <a:pt x="629" y="135"/>
                  <a:pt x="629" y="135"/>
                  <a:pt x="629" y="135"/>
                </a:cubicBezTo>
                <a:cubicBezTo>
                  <a:pt x="629" y="103"/>
                  <a:pt x="613" y="88"/>
                  <a:pt x="589" y="88"/>
                </a:cubicBezTo>
                <a:close/>
                <a:moveTo>
                  <a:pt x="207" y="120"/>
                </a:moveTo>
                <a:lnTo>
                  <a:pt x="207" y="120"/>
                </a:lnTo>
                <a:cubicBezTo>
                  <a:pt x="215" y="96"/>
                  <a:pt x="231" y="80"/>
                  <a:pt x="247" y="72"/>
                </a:cubicBezTo>
                <a:cubicBezTo>
                  <a:pt x="263" y="56"/>
                  <a:pt x="287" y="48"/>
                  <a:pt x="311" y="48"/>
                </a:cubicBezTo>
                <a:cubicBezTo>
                  <a:pt x="335" y="48"/>
                  <a:pt x="359" y="56"/>
                  <a:pt x="383" y="72"/>
                </a:cubicBezTo>
                <a:cubicBezTo>
                  <a:pt x="398" y="80"/>
                  <a:pt x="414" y="96"/>
                  <a:pt x="422" y="120"/>
                </a:cubicBezTo>
                <a:cubicBezTo>
                  <a:pt x="422" y="159"/>
                  <a:pt x="422" y="159"/>
                  <a:pt x="422" y="159"/>
                </a:cubicBezTo>
                <a:cubicBezTo>
                  <a:pt x="207" y="159"/>
                  <a:pt x="207" y="159"/>
                  <a:pt x="207" y="159"/>
                </a:cubicBezTo>
                <a:lnTo>
                  <a:pt x="207" y="120"/>
                </a:lnTo>
                <a:close/>
                <a:moveTo>
                  <a:pt x="128" y="135"/>
                </a:moveTo>
                <a:lnTo>
                  <a:pt x="128" y="135"/>
                </a:lnTo>
                <a:cubicBezTo>
                  <a:pt x="152" y="135"/>
                  <a:pt x="152" y="135"/>
                  <a:pt x="152" y="135"/>
                </a:cubicBezTo>
                <a:cubicBezTo>
                  <a:pt x="152" y="183"/>
                  <a:pt x="152" y="183"/>
                  <a:pt x="152" y="183"/>
                </a:cubicBezTo>
                <a:cubicBezTo>
                  <a:pt x="152" y="199"/>
                  <a:pt x="167" y="215"/>
                  <a:pt x="183" y="215"/>
                </a:cubicBezTo>
                <a:cubicBezTo>
                  <a:pt x="438" y="215"/>
                  <a:pt x="438" y="215"/>
                  <a:pt x="438" y="215"/>
                </a:cubicBezTo>
                <a:cubicBezTo>
                  <a:pt x="462" y="215"/>
                  <a:pt x="470" y="199"/>
                  <a:pt x="470" y="183"/>
                </a:cubicBezTo>
                <a:cubicBezTo>
                  <a:pt x="470" y="135"/>
                  <a:pt x="470" y="135"/>
                  <a:pt x="470" y="135"/>
                </a:cubicBezTo>
                <a:cubicBezTo>
                  <a:pt x="502" y="135"/>
                  <a:pt x="502" y="135"/>
                  <a:pt x="502" y="135"/>
                </a:cubicBezTo>
                <a:cubicBezTo>
                  <a:pt x="502" y="717"/>
                  <a:pt x="502" y="717"/>
                  <a:pt x="502" y="717"/>
                </a:cubicBezTo>
                <a:cubicBezTo>
                  <a:pt x="128" y="717"/>
                  <a:pt x="128" y="717"/>
                  <a:pt x="128" y="717"/>
                </a:cubicBezTo>
                <a:lnTo>
                  <a:pt x="128" y="135"/>
                </a:lnTo>
                <a:close/>
                <a:moveTo>
                  <a:pt x="574" y="804"/>
                </a:moveTo>
                <a:lnTo>
                  <a:pt x="574" y="804"/>
                </a:lnTo>
                <a:cubicBezTo>
                  <a:pt x="48" y="804"/>
                  <a:pt x="48" y="804"/>
                  <a:pt x="48" y="804"/>
                </a:cubicBezTo>
                <a:cubicBezTo>
                  <a:pt x="48" y="135"/>
                  <a:pt x="48" y="135"/>
                  <a:pt x="48" y="135"/>
                </a:cubicBezTo>
                <a:cubicBezTo>
                  <a:pt x="80" y="135"/>
                  <a:pt x="80" y="135"/>
                  <a:pt x="80" y="135"/>
                </a:cubicBezTo>
                <a:cubicBezTo>
                  <a:pt x="80" y="741"/>
                  <a:pt x="80" y="741"/>
                  <a:pt x="80" y="741"/>
                </a:cubicBezTo>
                <a:cubicBezTo>
                  <a:pt x="80" y="757"/>
                  <a:pt x="88" y="764"/>
                  <a:pt x="104" y="764"/>
                </a:cubicBezTo>
                <a:cubicBezTo>
                  <a:pt x="526" y="764"/>
                  <a:pt x="526" y="764"/>
                  <a:pt x="526" y="764"/>
                </a:cubicBezTo>
                <a:cubicBezTo>
                  <a:pt x="534" y="764"/>
                  <a:pt x="550" y="757"/>
                  <a:pt x="550" y="741"/>
                </a:cubicBezTo>
                <a:cubicBezTo>
                  <a:pt x="550" y="135"/>
                  <a:pt x="550" y="135"/>
                  <a:pt x="550" y="135"/>
                </a:cubicBezTo>
                <a:cubicBezTo>
                  <a:pt x="574" y="135"/>
                  <a:pt x="574" y="135"/>
                  <a:pt x="574" y="135"/>
                </a:cubicBezTo>
                <a:lnTo>
                  <a:pt x="574" y="804"/>
                </a:lnTo>
                <a:close/>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Freeform 432">
            <a:extLst>
              <a:ext uri="{FF2B5EF4-FFF2-40B4-BE49-F238E27FC236}">
                <a16:creationId xmlns:a16="http://schemas.microsoft.com/office/drawing/2014/main" id="{6ADA6057-103A-C7EA-A9FF-3DE3EB43A105}"/>
              </a:ext>
            </a:extLst>
          </p:cNvPr>
          <p:cNvSpPr>
            <a:spLocks noChangeArrowheads="1"/>
          </p:cNvSpPr>
          <p:nvPr/>
        </p:nvSpPr>
        <p:spPr bwMode="auto">
          <a:xfrm>
            <a:off x="9268584" y="1854517"/>
            <a:ext cx="130225" cy="27027"/>
          </a:xfrm>
          <a:custGeom>
            <a:avLst/>
            <a:gdLst>
              <a:gd name="T0" fmla="*/ 24 w 232"/>
              <a:gd name="T1" fmla="*/ 48 h 49"/>
              <a:gd name="T2" fmla="*/ 24 w 232"/>
              <a:gd name="T3" fmla="*/ 48 h 49"/>
              <a:gd name="T4" fmla="*/ 207 w 232"/>
              <a:gd name="T5" fmla="*/ 48 h 49"/>
              <a:gd name="T6" fmla="*/ 231 w 232"/>
              <a:gd name="T7" fmla="*/ 24 h 49"/>
              <a:gd name="T8" fmla="*/ 207 w 232"/>
              <a:gd name="T9" fmla="*/ 0 h 49"/>
              <a:gd name="T10" fmla="*/ 24 w 232"/>
              <a:gd name="T11" fmla="*/ 0 h 49"/>
              <a:gd name="T12" fmla="*/ 0 w 232"/>
              <a:gd name="T13" fmla="*/ 24 h 49"/>
              <a:gd name="T14" fmla="*/ 24 w 232"/>
              <a:gd name="T15" fmla="*/ 4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
                <a:moveTo>
                  <a:pt x="24" y="48"/>
                </a:moveTo>
                <a:lnTo>
                  <a:pt x="24" y="48"/>
                </a:lnTo>
                <a:cubicBezTo>
                  <a:pt x="207" y="48"/>
                  <a:pt x="207" y="48"/>
                  <a:pt x="207" y="48"/>
                </a:cubicBezTo>
                <a:cubicBezTo>
                  <a:pt x="215" y="48"/>
                  <a:pt x="231" y="40"/>
                  <a:pt x="231" y="24"/>
                </a:cubicBezTo>
                <a:cubicBezTo>
                  <a:pt x="231" y="8"/>
                  <a:pt x="215" y="0"/>
                  <a:pt x="207" y="0"/>
                </a:cubicBezTo>
                <a:cubicBezTo>
                  <a:pt x="24" y="0"/>
                  <a:pt x="24" y="0"/>
                  <a:pt x="24" y="0"/>
                </a:cubicBezTo>
                <a:cubicBezTo>
                  <a:pt x="8" y="0"/>
                  <a:pt x="0" y="8"/>
                  <a:pt x="0" y="24"/>
                </a:cubicBezTo>
                <a:cubicBezTo>
                  <a:pt x="0" y="40"/>
                  <a:pt x="8" y="48"/>
                  <a:pt x="24" y="48"/>
                </a:cubicBezTo>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Freeform 433">
            <a:extLst>
              <a:ext uri="{FF2B5EF4-FFF2-40B4-BE49-F238E27FC236}">
                <a16:creationId xmlns:a16="http://schemas.microsoft.com/office/drawing/2014/main" id="{CBE37BF4-0F8F-EBE8-21F2-09E6312B0B17}"/>
              </a:ext>
            </a:extLst>
          </p:cNvPr>
          <p:cNvSpPr>
            <a:spLocks noChangeArrowheads="1"/>
          </p:cNvSpPr>
          <p:nvPr/>
        </p:nvSpPr>
        <p:spPr bwMode="auto">
          <a:xfrm>
            <a:off x="9268584" y="1930685"/>
            <a:ext cx="130225" cy="27029"/>
          </a:xfrm>
          <a:custGeom>
            <a:avLst/>
            <a:gdLst>
              <a:gd name="T0" fmla="*/ 24 w 232"/>
              <a:gd name="T1" fmla="*/ 48 h 49"/>
              <a:gd name="T2" fmla="*/ 24 w 232"/>
              <a:gd name="T3" fmla="*/ 48 h 49"/>
              <a:gd name="T4" fmla="*/ 207 w 232"/>
              <a:gd name="T5" fmla="*/ 48 h 49"/>
              <a:gd name="T6" fmla="*/ 231 w 232"/>
              <a:gd name="T7" fmla="*/ 24 h 49"/>
              <a:gd name="T8" fmla="*/ 207 w 232"/>
              <a:gd name="T9" fmla="*/ 0 h 49"/>
              <a:gd name="T10" fmla="*/ 24 w 232"/>
              <a:gd name="T11" fmla="*/ 0 h 49"/>
              <a:gd name="T12" fmla="*/ 0 w 232"/>
              <a:gd name="T13" fmla="*/ 24 h 49"/>
              <a:gd name="T14" fmla="*/ 24 w 232"/>
              <a:gd name="T15" fmla="*/ 48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
                <a:moveTo>
                  <a:pt x="24" y="48"/>
                </a:moveTo>
                <a:lnTo>
                  <a:pt x="24" y="48"/>
                </a:lnTo>
                <a:cubicBezTo>
                  <a:pt x="207" y="48"/>
                  <a:pt x="207" y="48"/>
                  <a:pt x="207" y="48"/>
                </a:cubicBezTo>
                <a:cubicBezTo>
                  <a:pt x="215" y="48"/>
                  <a:pt x="231" y="40"/>
                  <a:pt x="231" y="24"/>
                </a:cubicBezTo>
                <a:cubicBezTo>
                  <a:pt x="231" y="16"/>
                  <a:pt x="215" y="0"/>
                  <a:pt x="207" y="0"/>
                </a:cubicBezTo>
                <a:cubicBezTo>
                  <a:pt x="24" y="0"/>
                  <a:pt x="24" y="0"/>
                  <a:pt x="24" y="0"/>
                </a:cubicBezTo>
                <a:cubicBezTo>
                  <a:pt x="8" y="0"/>
                  <a:pt x="0" y="16"/>
                  <a:pt x="0" y="24"/>
                </a:cubicBezTo>
                <a:cubicBezTo>
                  <a:pt x="0" y="40"/>
                  <a:pt x="8" y="48"/>
                  <a:pt x="24" y="48"/>
                </a:cubicBezTo>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 name="Freeform 434">
            <a:extLst>
              <a:ext uri="{FF2B5EF4-FFF2-40B4-BE49-F238E27FC236}">
                <a16:creationId xmlns:a16="http://schemas.microsoft.com/office/drawing/2014/main" id="{6A1F3A16-88D9-C792-CE26-C7C29AB7EFCE}"/>
              </a:ext>
            </a:extLst>
          </p:cNvPr>
          <p:cNvSpPr>
            <a:spLocks noChangeArrowheads="1"/>
          </p:cNvSpPr>
          <p:nvPr/>
        </p:nvSpPr>
        <p:spPr bwMode="auto">
          <a:xfrm>
            <a:off x="9268584" y="2004398"/>
            <a:ext cx="130225" cy="27029"/>
          </a:xfrm>
          <a:custGeom>
            <a:avLst/>
            <a:gdLst>
              <a:gd name="T0" fmla="*/ 24 w 232"/>
              <a:gd name="T1" fmla="*/ 47 h 48"/>
              <a:gd name="T2" fmla="*/ 24 w 232"/>
              <a:gd name="T3" fmla="*/ 47 h 48"/>
              <a:gd name="T4" fmla="*/ 207 w 232"/>
              <a:gd name="T5" fmla="*/ 47 h 48"/>
              <a:gd name="T6" fmla="*/ 231 w 232"/>
              <a:gd name="T7" fmla="*/ 23 h 48"/>
              <a:gd name="T8" fmla="*/ 207 w 232"/>
              <a:gd name="T9" fmla="*/ 0 h 48"/>
              <a:gd name="T10" fmla="*/ 24 w 232"/>
              <a:gd name="T11" fmla="*/ 0 h 48"/>
              <a:gd name="T12" fmla="*/ 0 w 232"/>
              <a:gd name="T13" fmla="*/ 23 h 48"/>
              <a:gd name="T14" fmla="*/ 24 w 232"/>
              <a:gd name="T15" fmla="*/ 4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8">
                <a:moveTo>
                  <a:pt x="24" y="47"/>
                </a:moveTo>
                <a:lnTo>
                  <a:pt x="24" y="47"/>
                </a:lnTo>
                <a:cubicBezTo>
                  <a:pt x="207" y="47"/>
                  <a:pt x="207" y="47"/>
                  <a:pt x="207" y="47"/>
                </a:cubicBezTo>
                <a:cubicBezTo>
                  <a:pt x="215" y="47"/>
                  <a:pt x="231" y="39"/>
                  <a:pt x="231" y="23"/>
                </a:cubicBezTo>
                <a:cubicBezTo>
                  <a:pt x="231" y="15"/>
                  <a:pt x="215" y="0"/>
                  <a:pt x="207" y="0"/>
                </a:cubicBezTo>
                <a:cubicBezTo>
                  <a:pt x="24" y="0"/>
                  <a:pt x="24" y="0"/>
                  <a:pt x="24" y="0"/>
                </a:cubicBezTo>
                <a:cubicBezTo>
                  <a:pt x="8" y="0"/>
                  <a:pt x="0" y="15"/>
                  <a:pt x="0" y="23"/>
                </a:cubicBezTo>
                <a:cubicBezTo>
                  <a:pt x="0" y="39"/>
                  <a:pt x="8" y="47"/>
                  <a:pt x="24" y="47"/>
                </a:cubicBezTo>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Freeform 435">
            <a:extLst>
              <a:ext uri="{FF2B5EF4-FFF2-40B4-BE49-F238E27FC236}">
                <a16:creationId xmlns:a16="http://schemas.microsoft.com/office/drawing/2014/main" id="{1CDA81F2-7325-95A1-C317-A4D5DAC6A414}"/>
              </a:ext>
            </a:extLst>
          </p:cNvPr>
          <p:cNvSpPr>
            <a:spLocks noChangeArrowheads="1"/>
          </p:cNvSpPr>
          <p:nvPr/>
        </p:nvSpPr>
        <p:spPr bwMode="auto">
          <a:xfrm>
            <a:off x="9548692" y="3164142"/>
            <a:ext cx="449646" cy="484047"/>
          </a:xfrm>
          <a:custGeom>
            <a:avLst/>
            <a:gdLst>
              <a:gd name="T0" fmla="*/ 621 w 805"/>
              <a:gd name="T1" fmla="*/ 867 h 868"/>
              <a:gd name="T2" fmla="*/ 502 w 805"/>
              <a:gd name="T3" fmla="*/ 851 h 868"/>
              <a:gd name="T4" fmla="*/ 462 w 805"/>
              <a:gd name="T5" fmla="*/ 843 h 868"/>
              <a:gd name="T6" fmla="*/ 199 w 805"/>
              <a:gd name="T7" fmla="*/ 787 h 868"/>
              <a:gd name="T8" fmla="*/ 48 w 805"/>
              <a:gd name="T9" fmla="*/ 755 h 868"/>
              <a:gd name="T10" fmla="*/ 56 w 805"/>
              <a:gd name="T11" fmla="*/ 398 h 868"/>
              <a:gd name="T12" fmla="*/ 215 w 805"/>
              <a:gd name="T13" fmla="*/ 382 h 868"/>
              <a:gd name="T14" fmla="*/ 334 w 805"/>
              <a:gd name="T15" fmla="*/ 231 h 868"/>
              <a:gd name="T16" fmla="*/ 319 w 805"/>
              <a:gd name="T17" fmla="*/ 87 h 868"/>
              <a:gd name="T18" fmla="*/ 446 w 805"/>
              <a:gd name="T19" fmla="*/ 24 h 868"/>
              <a:gd name="T20" fmla="*/ 534 w 805"/>
              <a:gd name="T21" fmla="*/ 239 h 868"/>
              <a:gd name="T22" fmla="*/ 525 w 805"/>
              <a:gd name="T23" fmla="*/ 310 h 868"/>
              <a:gd name="T24" fmla="*/ 725 w 805"/>
              <a:gd name="T25" fmla="*/ 342 h 868"/>
              <a:gd name="T26" fmla="*/ 772 w 805"/>
              <a:gd name="T27" fmla="*/ 493 h 868"/>
              <a:gd name="T28" fmla="*/ 765 w 805"/>
              <a:gd name="T29" fmla="*/ 628 h 868"/>
              <a:gd name="T30" fmla="*/ 725 w 805"/>
              <a:gd name="T31" fmla="*/ 747 h 868"/>
              <a:gd name="T32" fmla="*/ 701 w 805"/>
              <a:gd name="T33" fmla="*/ 843 h 868"/>
              <a:gd name="T34" fmla="*/ 478 w 805"/>
              <a:gd name="T35" fmla="*/ 787 h 868"/>
              <a:gd name="T36" fmla="*/ 518 w 805"/>
              <a:gd name="T37" fmla="*/ 795 h 868"/>
              <a:gd name="T38" fmla="*/ 661 w 805"/>
              <a:gd name="T39" fmla="*/ 803 h 868"/>
              <a:gd name="T40" fmla="*/ 669 w 805"/>
              <a:gd name="T41" fmla="*/ 747 h 868"/>
              <a:gd name="T42" fmla="*/ 685 w 805"/>
              <a:gd name="T43" fmla="*/ 707 h 868"/>
              <a:gd name="T44" fmla="*/ 701 w 805"/>
              <a:gd name="T45" fmla="*/ 636 h 868"/>
              <a:gd name="T46" fmla="*/ 717 w 805"/>
              <a:gd name="T47" fmla="*/ 588 h 868"/>
              <a:gd name="T48" fmla="*/ 748 w 805"/>
              <a:gd name="T49" fmla="*/ 548 h 868"/>
              <a:gd name="T50" fmla="*/ 701 w 805"/>
              <a:gd name="T51" fmla="*/ 493 h 868"/>
              <a:gd name="T52" fmla="*/ 741 w 805"/>
              <a:gd name="T53" fmla="*/ 437 h 868"/>
              <a:gd name="T54" fmla="*/ 645 w 805"/>
              <a:gd name="T55" fmla="*/ 390 h 868"/>
              <a:gd name="T56" fmla="*/ 478 w 805"/>
              <a:gd name="T57" fmla="*/ 231 h 868"/>
              <a:gd name="T58" fmla="*/ 390 w 805"/>
              <a:gd name="T59" fmla="*/ 63 h 868"/>
              <a:gd name="T60" fmla="*/ 374 w 805"/>
              <a:gd name="T61" fmla="*/ 95 h 868"/>
              <a:gd name="T62" fmla="*/ 319 w 805"/>
              <a:gd name="T63" fmla="*/ 350 h 868"/>
              <a:gd name="T64" fmla="*/ 231 w 805"/>
              <a:gd name="T65" fmla="*/ 437 h 868"/>
              <a:gd name="T66" fmla="*/ 111 w 805"/>
              <a:gd name="T67" fmla="*/ 430 h 868"/>
              <a:gd name="T68" fmla="*/ 56 w 805"/>
              <a:gd name="T69" fmla="*/ 588 h 868"/>
              <a:gd name="T70" fmla="*/ 151 w 805"/>
              <a:gd name="T71" fmla="*/ 739 h 868"/>
              <a:gd name="T72" fmla="*/ 239 w 805"/>
              <a:gd name="T73" fmla="*/ 723 h 868"/>
              <a:gd name="T74" fmla="*/ 303 w 805"/>
              <a:gd name="T75" fmla="*/ 723 h 868"/>
              <a:gd name="T76" fmla="*/ 470 w 805"/>
              <a:gd name="T77" fmla="*/ 787 h 868"/>
              <a:gd name="T78" fmla="*/ 366 w 805"/>
              <a:gd name="T79" fmla="*/ 8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5" h="868">
                <a:moveTo>
                  <a:pt x="621" y="867"/>
                </a:moveTo>
                <a:lnTo>
                  <a:pt x="621" y="867"/>
                </a:lnTo>
                <a:cubicBezTo>
                  <a:pt x="613" y="867"/>
                  <a:pt x="605" y="867"/>
                  <a:pt x="597" y="867"/>
                </a:cubicBezTo>
                <a:cubicBezTo>
                  <a:pt x="566" y="859"/>
                  <a:pt x="525" y="851"/>
                  <a:pt x="502" y="851"/>
                </a:cubicBezTo>
                <a:cubicBezTo>
                  <a:pt x="494" y="843"/>
                  <a:pt x="486" y="843"/>
                  <a:pt x="470" y="843"/>
                </a:cubicBezTo>
                <a:cubicBezTo>
                  <a:pt x="470" y="843"/>
                  <a:pt x="470" y="843"/>
                  <a:pt x="462" y="843"/>
                </a:cubicBezTo>
                <a:cubicBezTo>
                  <a:pt x="414" y="843"/>
                  <a:pt x="334" y="827"/>
                  <a:pt x="271" y="771"/>
                </a:cubicBezTo>
                <a:cubicBezTo>
                  <a:pt x="255" y="771"/>
                  <a:pt x="215" y="779"/>
                  <a:pt x="199" y="787"/>
                </a:cubicBezTo>
                <a:cubicBezTo>
                  <a:pt x="191" y="787"/>
                  <a:pt x="175" y="795"/>
                  <a:pt x="167" y="795"/>
                </a:cubicBezTo>
                <a:cubicBezTo>
                  <a:pt x="127" y="803"/>
                  <a:pt x="80" y="795"/>
                  <a:pt x="48" y="755"/>
                </a:cubicBezTo>
                <a:cubicBezTo>
                  <a:pt x="16" y="716"/>
                  <a:pt x="0" y="660"/>
                  <a:pt x="0" y="588"/>
                </a:cubicBezTo>
                <a:cubicBezTo>
                  <a:pt x="0" y="477"/>
                  <a:pt x="32" y="422"/>
                  <a:pt x="56" y="398"/>
                </a:cubicBezTo>
                <a:cubicBezTo>
                  <a:pt x="72" y="382"/>
                  <a:pt x="96" y="374"/>
                  <a:pt x="120" y="374"/>
                </a:cubicBezTo>
                <a:cubicBezTo>
                  <a:pt x="215" y="382"/>
                  <a:pt x="215" y="382"/>
                  <a:pt x="215" y="382"/>
                </a:cubicBezTo>
                <a:cubicBezTo>
                  <a:pt x="231" y="366"/>
                  <a:pt x="255" y="342"/>
                  <a:pt x="271" y="318"/>
                </a:cubicBezTo>
                <a:cubicBezTo>
                  <a:pt x="334" y="247"/>
                  <a:pt x="334" y="231"/>
                  <a:pt x="334" y="231"/>
                </a:cubicBezTo>
                <a:cubicBezTo>
                  <a:pt x="334" y="143"/>
                  <a:pt x="326" y="127"/>
                  <a:pt x="319" y="111"/>
                </a:cubicBezTo>
                <a:cubicBezTo>
                  <a:pt x="319" y="103"/>
                  <a:pt x="319" y="95"/>
                  <a:pt x="319" y="87"/>
                </a:cubicBezTo>
                <a:cubicBezTo>
                  <a:pt x="311" y="56"/>
                  <a:pt x="334" y="24"/>
                  <a:pt x="366" y="16"/>
                </a:cubicBezTo>
                <a:cubicBezTo>
                  <a:pt x="390" y="0"/>
                  <a:pt x="422" y="8"/>
                  <a:pt x="446" y="24"/>
                </a:cubicBezTo>
                <a:cubicBezTo>
                  <a:pt x="478" y="40"/>
                  <a:pt x="510" y="71"/>
                  <a:pt x="525" y="119"/>
                </a:cubicBezTo>
                <a:cubicBezTo>
                  <a:pt x="542" y="151"/>
                  <a:pt x="542" y="191"/>
                  <a:pt x="534" y="239"/>
                </a:cubicBezTo>
                <a:cubicBezTo>
                  <a:pt x="534" y="255"/>
                  <a:pt x="525" y="271"/>
                  <a:pt x="525" y="286"/>
                </a:cubicBezTo>
                <a:cubicBezTo>
                  <a:pt x="525" y="303"/>
                  <a:pt x="525" y="303"/>
                  <a:pt x="525" y="310"/>
                </a:cubicBezTo>
                <a:cubicBezTo>
                  <a:pt x="566" y="334"/>
                  <a:pt x="597" y="334"/>
                  <a:pt x="645" y="334"/>
                </a:cubicBezTo>
                <a:cubicBezTo>
                  <a:pt x="669" y="334"/>
                  <a:pt x="693" y="334"/>
                  <a:pt x="725" y="342"/>
                </a:cubicBezTo>
                <a:cubicBezTo>
                  <a:pt x="780" y="350"/>
                  <a:pt x="804" y="382"/>
                  <a:pt x="796" y="445"/>
                </a:cubicBezTo>
                <a:cubicBezTo>
                  <a:pt x="796" y="461"/>
                  <a:pt x="780" y="477"/>
                  <a:pt x="772" y="493"/>
                </a:cubicBezTo>
                <a:cubicBezTo>
                  <a:pt x="788" y="508"/>
                  <a:pt x="804" y="532"/>
                  <a:pt x="804" y="548"/>
                </a:cubicBezTo>
                <a:cubicBezTo>
                  <a:pt x="804" y="588"/>
                  <a:pt x="780" y="612"/>
                  <a:pt x="765" y="628"/>
                </a:cubicBezTo>
                <a:cubicBezTo>
                  <a:pt x="772" y="644"/>
                  <a:pt x="780" y="668"/>
                  <a:pt x="772" y="692"/>
                </a:cubicBezTo>
                <a:cubicBezTo>
                  <a:pt x="772" y="716"/>
                  <a:pt x="757" y="739"/>
                  <a:pt x="725" y="747"/>
                </a:cubicBezTo>
                <a:lnTo>
                  <a:pt x="725" y="755"/>
                </a:lnTo>
                <a:cubicBezTo>
                  <a:pt x="733" y="787"/>
                  <a:pt x="725" y="819"/>
                  <a:pt x="701" y="843"/>
                </a:cubicBezTo>
                <a:cubicBezTo>
                  <a:pt x="685" y="859"/>
                  <a:pt x="653" y="867"/>
                  <a:pt x="621" y="867"/>
                </a:cubicBezTo>
                <a:close/>
                <a:moveTo>
                  <a:pt x="478" y="787"/>
                </a:moveTo>
                <a:lnTo>
                  <a:pt x="478" y="787"/>
                </a:lnTo>
                <a:cubicBezTo>
                  <a:pt x="494" y="787"/>
                  <a:pt x="510" y="787"/>
                  <a:pt x="518" y="795"/>
                </a:cubicBezTo>
                <a:cubicBezTo>
                  <a:pt x="542" y="803"/>
                  <a:pt x="573" y="803"/>
                  <a:pt x="597" y="811"/>
                </a:cubicBezTo>
                <a:cubicBezTo>
                  <a:pt x="645" y="811"/>
                  <a:pt x="661" y="803"/>
                  <a:pt x="661" y="803"/>
                </a:cubicBezTo>
                <a:cubicBezTo>
                  <a:pt x="669" y="787"/>
                  <a:pt x="677" y="779"/>
                  <a:pt x="677" y="771"/>
                </a:cubicBezTo>
                <a:cubicBezTo>
                  <a:pt x="669" y="755"/>
                  <a:pt x="669" y="747"/>
                  <a:pt x="669" y="747"/>
                </a:cubicBezTo>
                <a:cubicBezTo>
                  <a:pt x="661" y="739"/>
                  <a:pt x="661" y="731"/>
                  <a:pt x="661" y="723"/>
                </a:cubicBezTo>
                <a:cubicBezTo>
                  <a:pt x="669" y="716"/>
                  <a:pt x="669" y="707"/>
                  <a:pt x="685" y="707"/>
                </a:cubicBezTo>
                <a:cubicBezTo>
                  <a:pt x="701" y="700"/>
                  <a:pt x="717" y="692"/>
                  <a:pt x="725" y="684"/>
                </a:cubicBezTo>
                <a:cubicBezTo>
                  <a:pt x="725" y="668"/>
                  <a:pt x="709" y="644"/>
                  <a:pt x="701" y="636"/>
                </a:cubicBezTo>
                <a:cubicBezTo>
                  <a:pt x="693" y="628"/>
                  <a:pt x="693" y="620"/>
                  <a:pt x="693" y="612"/>
                </a:cubicBezTo>
                <a:cubicBezTo>
                  <a:pt x="701" y="596"/>
                  <a:pt x="709" y="588"/>
                  <a:pt x="717" y="588"/>
                </a:cubicBezTo>
                <a:cubicBezTo>
                  <a:pt x="717" y="588"/>
                  <a:pt x="725" y="588"/>
                  <a:pt x="733" y="580"/>
                </a:cubicBezTo>
                <a:cubicBezTo>
                  <a:pt x="741" y="572"/>
                  <a:pt x="748" y="564"/>
                  <a:pt x="748" y="548"/>
                </a:cubicBezTo>
                <a:cubicBezTo>
                  <a:pt x="748" y="548"/>
                  <a:pt x="748" y="532"/>
                  <a:pt x="717" y="516"/>
                </a:cubicBezTo>
                <a:cubicBezTo>
                  <a:pt x="701" y="508"/>
                  <a:pt x="701" y="501"/>
                  <a:pt x="701" y="493"/>
                </a:cubicBezTo>
                <a:cubicBezTo>
                  <a:pt x="701" y="484"/>
                  <a:pt x="701" y="469"/>
                  <a:pt x="717" y="469"/>
                </a:cubicBezTo>
                <a:cubicBezTo>
                  <a:pt x="725" y="461"/>
                  <a:pt x="741" y="445"/>
                  <a:pt x="741" y="437"/>
                </a:cubicBezTo>
                <a:cubicBezTo>
                  <a:pt x="741" y="398"/>
                  <a:pt x="733" y="398"/>
                  <a:pt x="717" y="398"/>
                </a:cubicBezTo>
                <a:cubicBezTo>
                  <a:pt x="693" y="390"/>
                  <a:pt x="669" y="390"/>
                  <a:pt x="645" y="390"/>
                </a:cubicBezTo>
                <a:cubicBezTo>
                  <a:pt x="597" y="390"/>
                  <a:pt x="542" y="390"/>
                  <a:pt x="494" y="350"/>
                </a:cubicBezTo>
                <a:cubicBezTo>
                  <a:pt x="462" y="326"/>
                  <a:pt x="470" y="279"/>
                  <a:pt x="478" y="231"/>
                </a:cubicBezTo>
                <a:cubicBezTo>
                  <a:pt x="478" y="199"/>
                  <a:pt x="486" y="159"/>
                  <a:pt x="478" y="143"/>
                </a:cubicBezTo>
                <a:cubicBezTo>
                  <a:pt x="454" y="87"/>
                  <a:pt x="422" y="56"/>
                  <a:pt x="390" y="63"/>
                </a:cubicBezTo>
                <a:cubicBezTo>
                  <a:pt x="374" y="63"/>
                  <a:pt x="374" y="71"/>
                  <a:pt x="366" y="80"/>
                </a:cubicBezTo>
                <a:cubicBezTo>
                  <a:pt x="374" y="80"/>
                  <a:pt x="374" y="87"/>
                  <a:pt x="374" y="95"/>
                </a:cubicBezTo>
                <a:cubicBezTo>
                  <a:pt x="382" y="111"/>
                  <a:pt x="390" y="135"/>
                  <a:pt x="390" y="231"/>
                </a:cubicBezTo>
                <a:cubicBezTo>
                  <a:pt x="390" y="247"/>
                  <a:pt x="382" y="279"/>
                  <a:pt x="319" y="350"/>
                </a:cubicBezTo>
                <a:cubicBezTo>
                  <a:pt x="287" y="390"/>
                  <a:pt x="255" y="430"/>
                  <a:pt x="247" y="430"/>
                </a:cubicBezTo>
                <a:cubicBezTo>
                  <a:pt x="247" y="437"/>
                  <a:pt x="239" y="437"/>
                  <a:pt x="231" y="437"/>
                </a:cubicBezTo>
                <a:cubicBezTo>
                  <a:pt x="111" y="430"/>
                  <a:pt x="111" y="430"/>
                  <a:pt x="111" y="430"/>
                </a:cubicBezTo>
                <a:lnTo>
                  <a:pt x="111" y="430"/>
                </a:lnTo>
                <a:cubicBezTo>
                  <a:pt x="104" y="430"/>
                  <a:pt x="104" y="430"/>
                  <a:pt x="96" y="430"/>
                </a:cubicBezTo>
                <a:cubicBezTo>
                  <a:pt x="88" y="445"/>
                  <a:pt x="56" y="493"/>
                  <a:pt x="56" y="588"/>
                </a:cubicBezTo>
                <a:cubicBezTo>
                  <a:pt x="56" y="644"/>
                  <a:pt x="72" y="692"/>
                  <a:pt x="96" y="723"/>
                </a:cubicBezTo>
                <a:cubicBezTo>
                  <a:pt x="111" y="739"/>
                  <a:pt x="135" y="747"/>
                  <a:pt x="151" y="739"/>
                </a:cubicBezTo>
                <a:cubicBezTo>
                  <a:pt x="167" y="739"/>
                  <a:pt x="175" y="731"/>
                  <a:pt x="183" y="731"/>
                </a:cubicBezTo>
                <a:cubicBezTo>
                  <a:pt x="199" y="731"/>
                  <a:pt x="223" y="723"/>
                  <a:pt x="239" y="723"/>
                </a:cubicBezTo>
                <a:cubicBezTo>
                  <a:pt x="247" y="716"/>
                  <a:pt x="255" y="716"/>
                  <a:pt x="263" y="716"/>
                </a:cubicBezTo>
                <a:cubicBezTo>
                  <a:pt x="279" y="716"/>
                  <a:pt x="287" y="716"/>
                  <a:pt x="303" y="723"/>
                </a:cubicBezTo>
                <a:cubicBezTo>
                  <a:pt x="334" y="747"/>
                  <a:pt x="366" y="771"/>
                  <a:pt x="398" y="779"/>
                </a:cubicBezTo>
                <a:cubicBezTo>
                  <a:pt x="430" y="787"/>
                  <a:pt x="454" y="795"/>
                  <a:pt x="470" y="787"/>
                </a:cubicBezTo>
                <a:lnTo>
                  <a:pt x="478" y="787"/>
                </a:lnTo>
                <a:close/>
                <a:moveTo>
                  <a:pt x="366" y="80"/>
                </a:moveTo>
                <a:lnTo>
                  <a:pt x="366" y="80"/>
                </a:lnTo>
                <a:close/>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Freeform 436">
            <a:extLst>
              <a:ext uri="{FF2B5EF4-FFF2-40B4-BE49-F238E27FC236}">
                <a16:creationId xmlns:a16="http://schemas.microsoft.com/office/drawing/2014/main" id="{8B5C9969-A757-1583-13EA-A43541BC23AC}"/>
              </a:ext>
            </a:extLst>
          </p:cNvPr>
          <p:cNvSpPr>
            <a:spLocks noChangeArrowheads="1"/>
          </p:cNvSpPr>
          <p:nvPr/>
        </p:nvSpPr>
        <p:spPr bwMode="auto">
          <a:xfrm>
            <a:off x="9162929" y="4675250"/>
            <a:ext cx="307137" cy="302221"/>
          </a:xfrm>
          <a:custGeom>
            <a:avLst/>
            <a:gdLst>
              <a:gd name="T0" fmla="*/ 526 w 551"/>
              <a:gd name="T1" fmla="*/ 247 h 543"/>
              <a:gd name="T2" fmla="*/ 526 w 551"/>
              <a:gd name="T3" fmla="*/ 247 h 543"/>
              <a:gd name="T4" fmla="*/ 502 w 551"/>
              <a:gd name="T5" fmla="*/ 271 h 543"/>
              <a:gd name="T6" fmla="*/ 502 w 551"/>
              <a:gd name="T7" fmla="*/ 494 h 543"/>
              <a:gd name="T8" fmla="*/ 48 w 551"/>
              <a:gd name="T9" fmla="*/ 494 h 543"/>
              <a:gd name="T10" fmla="*/ 48 w 551"/>
              <a:gd name="T11" fmla="*/ 40 h 543"/>
              <a:gd name="T12" fmla="*/ 271 w 551"/>
              <a:gd name="T13" fmla="*/ 40 h 543"/>
              <a:gd name="T14" fmla="*/ 295 w 551"/>
              <a:gd name="T15" fmla="*/ 24 h 543"/>
              <a:gd name="T16" fmla="*/ 271 w 551"/>
              <a:gd name="T17" fmla="*/ 0 h 543"/>
              <a:gd name="T18" fmla="*/ 32 w 551"/>
              <a:gd name="T19" fmla="*/ 0 h 543"/>
              <a:gd name="T20" fmla="*/ 0 w 551"/>
              <a:gd name="T21" fmla="*/ 32 h 543"/>
              <a:gd name="T22" fmla="*/ 0 w 551"/>
              <a:gd name="T23" fmla="*/ 510 h 543"/>
              <a:gd name="T24" fmla="*/ 32 w 551"/>
              <a:gd name="T25" fmla="*/ 542 h 543"/>
              <a:gd name="T26" fmla="*/ 518 w 551"/>
              <a:gd name="T27" fmla="*/ 542 h 543"/>
              <a:gd name="T28" fmla="*/ 550 w 551"/>
              <a:gd name="T29" fmla="*/ 510 h 543"/>
              <a:gd name="T30" fmla="*/ 550 w 551"/>
              <a:gd name="T31" fmla="*/ 271 h 543"/>
              <a:gd name="T32" fmla="*/ 526 w 551"/>
              <a:gd name="T33" fmla="*/ 24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 h="543">
                <a:moveTo>
                  <a:pt x="526" y="247"/>
                </a:moveTo>
                <a:lnTo>
                  <a:pt x="526" y="247"/>
                </a:lnTo>
                <a:cubicBezTo>
                  <a:pt x="510" y="247"/>
                  <a:pt x="502" y="255"/>
                  <a:pt x="502" y="271"/>
                </a:cubicBezTo>
                <a:cubicBezTo>
                  <a:pt x="502" y="494"/>
                  <a:pt x="502" y="494"/>
                  <a:pt x="502" y="494"/>
                </a:cubicBezTo>
                <a:cubicBezTo>
                  <a:pt x="48" y="494"/>
                  <a:pt x="48" y="494"/>
                  <a:pt x="48" y="494"/>
                </a:cubicBezTo>
                <a:cubicBezTo>
                  <a:pt x="48" y="40"/>
                  <a:pt x="48" y="40"/>
                  <a:pt x="48" y="40"/>
                </a:cubicBezTo>
                <a:cubicBezTo>
                  <a:pt x="271" y="40"/>
                  <a:pt x="271" y="40"/>
                  <a:pt x="271" y="40"/>
                </a:cubicBezTo>
                <a:cubicBezTo>
                  <a:pt x="287" y="40"/>
                  <a:pt x="295" y="32"/>
                  <a:pt x="295" y="24"/>
                </a:cubicBezTo>
                <a:cubicBezTo>
                  <a:pt x="295" y="8"/>
                  <a:pt x="287" y="0"/>
                  <a:pt x="271" y="0"/>
                </a:cubicBezTo>
                <a:cubicBezTo>
                  <a:pt x="32" y="0"/>
                  <a:pt x="32" y="0"/>
                  <a:pt x="32" y="0"/>
                </a:cubicBezTo>
                <a:cubicBezTo>
                  <a:pt x="16" y="0"/>
                  <a:pt x="0" y="8"/>
                  <a:pt x="0" y="32"/>
                </a:cubicBezTo>
                <a:cubicBezTo>
                  <a:pt x="0" y="510"/>
                  <a:pt x="0" y="510"/>
                  <a:pt x="0" y="510"/>
                </a:cubicBezTo>
                <a:cubicBezTo>
                  <a:pt x="0" y="526"/>
                  <a:pt x="16" y="542"/>
                  <a:pt x="32" y="542"/>
                </a:cubicBezTo>
                <a:cubicBezTo>
                  <a:pt x="518" y="542"/>
                  <a:pt x="518" y="542"/>
                  <a:pt x="518" y="542"/>
                </a:cubicBezTo>
                <a:cubicBezTo>
                  <a:pt x="534" y="542"/>
                  <a:pt x="550" y="526"/>
                  <a:pt x="550" y="510"/>
                </a:cubicBezTo>
                <a:cubicBezTo>
                  <a:pt x="550" y="271"/>
                  <a:pt x="550" y="271"/>
                  <a:pt x="550" y="271"/>
                </a:cubicBezTo>
                <a:cubicBezTo>
                  <a:pt x="550" y="255"/>
                  <a:pt x="534" y="247"/>
                  <a:pt x="526" y="247"/>
                </a:cubicBezTo>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 name="Freeform 437">
            <a:extLst>
              <a:ext uri="{FF2B5EF4-FFF2-40B4-BE49-F238E27FC236}">
                <a16:creationId xmlns:a16="http://schemas.microsoft.com/office/drawing/2014/main" id="{E04F52AE-72AE-758B-1051-89F39F35A0B9}"/>
              </a:ext>
            </a:extLst>
          </p:cNvPr>
          <p:cNvSpPr>
            <a:spLocks noChangeArrowheads="1"/>
          </p:cNvSpPr>
          <p:nvPr/>
        </p:nvSpPr>
        <p:spPr bwMode="auto">
          <a:xfrm>
            <a:off x="9330011" y="4640851"/>
            <a:ext cx="174454" cy="169538"/>
          </a:xfrm>
          <a:custGeom>
            <a:avLst/>
            <a:gdLst>
              <a:gd name="T0" fmla="*/ 302 w 311"/>
              <a:gd name="T1" fmla="*/ 72 h 304"/>
              <a:gd name="T2" fmla="*/ 302 w 311"/>
              <a:gd name="T3" fmla="*/ 72 h 304"/>
              <a:gd name="T4" fmla="*/ 231 w 311"/>
              <a:gd name="T5" fmla="*/ 9 h 304"/>
              <a:gd name="T6" fmla="*/ 215 w 311"/>
              <a:gd name="T7" fmla="*/ 0 h 304"/>
              <a:gd name="T8" fmla="*/ 199 w 311"/>
              <a:gd name="T9" fmla="*/ 9 h 304"/>
              <a:gd name="T10" fmla="*/ 32 w 311"/>
              <a:gd name="T11" fmla="*/ 176 h 304"/>
              <a:gd name="T12" fmla="*/ 24 w 311"/>
              <a:gd name="T13" fmla="*/ 184 h 304"/>
              <a:gd name="T14" fmla="*/ 0 w 311"/>
              <a:gd name="T15" fmla="*/ 271 h 304"/>
              <a:gd name="T16" fmla="*/ 8 w 311"/>
              <a:gd name="T17" fmla="*/ 295 h 304"/>
              <a:gd name="T18" fmla="*/ 24 w 311"/>
              <a:gd name="T19" fmla="*/ 303 h 304"/>
              <a:gd name="T20" fmla="*/ 32 w 311"/>
              <a:gd name="T21" fmla="*/ 303 h 304"/>
              <a:gd name="T22" fmla="*/ 119 w 311"/>
              <a:gd name="T23" fmla="*/ 279 h 304"/>
              <a:gd name="T24" fmla="*/ 135 w 311"/>
              <a:gd name="T25" fmla="*/ 271 h 304"/>
              <a:gd name="T26" fmla="*/ 302 w 311"/>
              <a:gd name="T27" fmla="*/ 104 h 304"/>
              <a:gd name="T28" fmla="*/ 302 w 311"/>
              <a:gd name="T29" fmla="*/ 72 h 304"/>
              <a:gd name="T30" fmla="*/ 103 w 311"/>
              <a:gd name="T31" fmla="*/ 239 h 304"/>
              <a:gd name="T32" fmla="*/ 103 w 311"/>
              <a:gd name="T33" fmla="*/ 239 h 304"/>
              <a:gd name="T34" fmla="*/ 55 w 311"/>
              <a:gd name="T35" fmla="*/ 247 h 304"/>
              <a:gd name="T36" fmla="*/ 72 w 311"/>
              <a:gd name="T37" fmla="*/ 200 h 304"/>
              <a:gd name="T38" fmla="*/ 151 w 311"/>
              <a:gd name="T39" fmla="*/ 120 h 304"/>
              <a:gd name="T40" fmla="*/ 191 w 311"/>
              <a:gd name="T41" fmla="*/ 152 h 304"/>
              <a:gd name="T42" fmla="*/ 103 w 311"/>
              <a:gd name="T43" fmla="*/ 239 h 304"/>
              <a:gd name="T44" fmla="*/ 223 w 311"/>
              <a:gd name="T45" fmla="*/ 120 h 304"/>
              <a:gd name="T46" fmla="*/ 223 w 311"/>
              <a:gd name="T47" fmla="*/ 120 h 304"/>
              <a:gd name="T48" fmla="*/ 191 w 311"/>
              <a:gd name="T49" fmla="*/ 88 h 304"/>
              <a:gd name="T50" fmla="*/ 215 w 311"/>
              <a:gd name="T51" fmla="*/ 56 h 304"/>
              <a:gd name="T52" fmla="*/ 247 w 311"/>
              <a:gd name="T53" fmla="*/ 88 h 304"/>
              <a:gd name="T54" fmla="*/ 223 w 311"/>
              <a:gd name="T55" fmla="*/ 12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 h="304">
                <a:moveTo>
                  <a:pt x="302" y="72"/>
                </a:moveTo>
                <a:lnTo>
                  <a:pt x="302" y="72"/>
                </a:lnTo>
                <a:cubicBezTo>
                  <a:pt x="231" y="9"/>
                  <a:pt x="231" y="9"/>
                  <a:pt x="231" y="9"/>
                </a:cubicBezTo>
                <a:cubicBezTo>
                  <a:pt x="231" y="0"/>
                  <a:pt x="223" y="0"/>
                  <a:pt x="215" y="0"/>
                </a:cubicBezTo>
                <a:cubicBezTo>
                  <a:pt x="215" y="0"/>
                  <a:pt x="207" y="0"/>
                  <a:pt x="199" y="9"/>
                </a:cubicBezTo>
                <a:cubicBezTo>
                  <a:pt x="32" y="176"/>
                  <a:pt x="32" y="176"/>
                  <a:pt x="32" y="176"/>
                </a:cubicBezTo>
                <a:lnTo>
                  <a:pt x="24" y="184"/>
                </a:lnTo>
                <a:cubicBezTo>
                  <a:pt x="0" y="271"/>
                  <a:pt x="0" y="271"/>
                  <a:pt x="0" y="271"/>
                </a:cubicBezTo>
                <a:cubicBezTo>
                  <a:pt x="0" y="279"/>
                  <a:pt x="0" y="287"/>
                  <a:pt x="8" y="295"/>
                </a:cubicBezTo>
                <a:cubicBezTo>
                  <a:pt x="16" y="295"/>
                  <a:pt x="16" y="303"/>
                  <a:pt x="24" y="303"/>
                </a:cubicBezTo>
                <a:lnTo>
                  <a:pt x="32" y="303"/>
                </a:lnTo>
                <a:cubicBezTo>
                  <a:pt x="119" y="279"/>
                  <a:pt x="119" y="279"/>
                  <a:pt x="119" y="279"/>
                </a:cubicBezTo>
                <a:cubicBezTo>
                  <a:pt x="127" y="279"/>
                  <a:pt x="127" y="279"/>
                  <a:pt x="135" y="271"/>
                </a:cubicBezTo>
                <a:cubicBezTo>
                  <a:pt x="302" y="104"/>
                  <a:pt x="302" y="104"/>
                  <a:pt x="302" y="104"/>
                </a:cubicBezTo>
                <a:cubicBezTo>
                  <a:pt x="310" y="96"/>
                  <a:pt x="310" y="88"/>
                  <a:pt x="302" y="72"/>
                </a:cubicBezTo>
                <a:close/>
                <a:moveTo>
                  <a:pt x="103" y="239"/>
                </a:moveTo>
                <a:lnTo>
                  <a:pt x="103" y="239"/>
                </a:lnTo>
                <a:cubicBezTo>
                  <a:pt x="55" y="247"/>
                  <a:pt x="55" y="247"/>
                  <a:pt x="55" y="247"/>
                </a:cubicBezTo>
                <a:cubicBezTo>
                  <a:pt x="72" y="200"/>
                  <a:pt x="72" y="200"/>
                  <a:pt x="72" y="200"/>
                </a:cubicBezTo>
                <a:cubicBezTo>
                  <a:pt x="151" y="120"/>
                  <a:pt x="151" y="120"/>
                  <a:pt x="151" y="120"/>
                </a:cubicBezTo>
                <a:cubicBezTo>
                  <a:pt x="191" y="152"/>
                  <a:pt x="191" y="152"/>
                  <a:pt x="191" y="152"/>
                </a:cubicBezTo>
                <a:lnTo>
                  <a:pt x="103" y="239"/>
                </a:lnTo>
                <a:close/>
                <a:moveTo>
                  <a:pt x="223" y="120"/>
                </a:moveTo>
                <a:lnTo>
                  <a:pt x="223" y="120"/>
                </a:lnTo>
                <a:cubicBezTo>
                  <a:pt x="191" y="88"/>
                  <a:pt x="191" y="88"/>
                  <a:pt x="191" y="88"/>
                </a:cubicBezTo>
                <a:cubicBezTo>
                  <a:pt x="215" y="56"/>
                  <a:pt x="215" y="56"/>
                  <a:pt x="215" y="56"/>
                </a:cubicBezTo>
                <a:cubicBezTo>
                  <a:pt x="247" y="88"/>
                  <a:pt x="247" y="88"/>
                  <a:pt x="247" y="88"/>
                </a:cubicBezTo>
                <a:lnTo>
                  <a:pt x="223" y="120"/>
                </a:lnTo>
                <a:close/>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 name="Freeform 438">
            <a:extLst>
              <a:ext uri="{FF2B5EF4-FFF2-40B4-BE49-F238E27FC236}">
                <a16:creationId xmlns:a16="http://schemas.microsoft.com/office/drawing/2014/main" id="{C858CA42-28EC-3DB5-1830-BAA9265AA596}"/>
              </a:ext>
            </a:extLst>
          </p:cNvPr>
          <p:cNvSpPr>
            <a:spLocks noChangeArrowheads="1"/>
          </p:cNvSpPr>
          <p:nvPr/>
        </p:nvSpPr>
        <p:spPr bwMode="auto">
          <a:xfrm>
            <a:off x="8128497" y="5758824"/>
            <a:ext cx="368563" cy="479133"/>
          </a:xfrm>
          <a:custGeom>
            <a:avLst/>
            <a:gdLst>
              <a:gd name="T0" fmla="*/ 621 w 662"/>
              <a:gd name="T1" fmla="*/ 398 h 861"/>
              <a:gd name="T2" fmla="*/ 621 w 662"/>
              <a:gd name="T3" fmla="*/ 398 h 861"/>
              <a:gd name="T4" fmla="*/ 605 w 662"/>
              <a:gd name="T5" fmla="*/ 398 h 861"/>
              <a:gd name="T6" fmla="*/ 605 w 662"/>
              <a:gd name="T7" fmla="*/ 271 h 861"/>
              <a:gd name="T8" fmla="*/ 334 w 662"/>
              <a:gd name="T9" fmla="*/ 0 h 861"/>
              <a:gd name="T10" fmla="*/ 56 w 662"/>
              <a:gd name="T11" fmla="*/ 271 h 861"/>
              <a:gd name="T12" fmla="*/ 56 w 662"/>
              <a:gd name="T13" fmla="*/ 398 h 861"/>
              <a:gd name="T14" fmla="*/ 40 w 662"/>
              <a:gd name="T15" fmla="*/ 398 h 861"/>
              <a:gd name="T16" fmla="*/ 0 w 662"/>
              <a:gd name="T17" fmla="*/ 438 h 861"/>
              <a:gd name="T18" fmla="*/ 0 w 662"/>
              <a:gd name="T19" fmla="*/ 820 h 861"/>
              <a:gd name="T20" fmla="*/ 40 w 662"/>
              <a:gd name="T21" fmla="*/ 860 h 861"/>
              <a:gd name="T22" fmla="*/ 621 w 662"/>
              <a:gd name="T23" fmla="*/ 860 h 861"/>
              <a:gd name="T24" fmla="*/ 661 w 662"/>
              <a:gd name="T25" fmla="*/ 820 h 861"/>
              <a:gd name="T26" fmla="*/ 661 w 662"/>
              <a:gd name="T27" fmla="*/ 438 h 861"/>
              <a:gd name="T28" fmla="*/ 621 w 662"/>
              <a:gd name="T29" fmla="*/ 398 h 861"/>
              <a:gd name="T30" fmla="*/ 111 w 662"/>
              <a:gd name="T31" fmla="*/ 271 h 861"/>
              <a:gd name="T32" fmla="*/ 111 w 662"/>
              <a:gd name="T33" fmla="*/ 271 h 861"/>
              <a:gd name="T34" fmla="*/ 334 w 662"/>
              <a:gd name="T35" fmla="*/ 56 h 861"/>
              <a:gd name="T36" fmla="*/ 549 w 662"/>
              <a:gd name="T37" fmla="*/ 271 h 861"/>
              <a:gd name="T38" fmla="*/ 549 w 662"/>
              <a:gd name="T39" fmla="*/ 398 h 861"/>
              <a:gd name="T40" fmla="*/ 111 w 662"/>
              <a:gd name="T41" fmla="*/ 398 h 861"/>
              <a:gd name="T42" fmla="*/ 111 w 662"/>
              <a:gd name="T43" fmla="*/ 271 h 861"/>
              <a:gd name="T44" fmla="*/ 605 w 662"/>
              <a:gd name="T45" fmla="*/ 805 h 861"/>
              <a:gd name="T46" fmla="*/ 605 w 662"/>
              <a:gd name="T47" fmla="*/ 805 h 861"/>
              <a:gd name="T48" fmla="*/ 56 w 662"/>
              <a:gd name="T49" fmla="*/ 805 h 861"/>
              <a:gd name="T50" fmla="*/ 56 w 662"/>
              <a:gd name="T51" fmla="*/ 454 h 861"/>
              <a:gd name="T52" fmla="*/ 605 w 662"/>
              <a:gd name="T53" fmla="*/ 454 h 861"/>
              <a:gd name="T54" fmla="*/ 605 w 662"/>
              <a:gd name="T55" fmla="*/ 805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2" h="861">
                <a:moveTo>
                  <a:pt x="621" y="398"/>
                </a:moveTo>
                <a:lnTo>
                  <a:pt x="621" y="398"/>
                </a:lnTo>
                <a:cubicBezTo>
                  <a:pt x="605" y="398"/>
                  <a:pt x="605" y="398"/>
                  <a:pt x="605" y="398"/>
                </a:cubicBezTo>
                <a:cubicBezTo>
                  <a:pt x="605" y="271"/>
                  <a:pt x="605" y="271"/>
                  <a:pt x="605" y="271"/>
                </a:cubicBezTo>
                <a:cubicBezTo>
                  <a:pt x="605" y="120"/>
                  <a:pt x="485" y="0"/>
                  <a:pt x="334" y="0"/>
                </a:cubicBezTo>
                <a:cubicBezTo>
                  <a:pt x="183" y="0"/>
                  <a:pt x="56" y="120"/>
                  <a:pt x="56" y="271"/>
                </a:cubicBezTo>
                <a:cubicBezTo>
                  <a:pt x="56" y="398"/>
                  <a:pt x="56" y="398"/>
                  <a:pt x="56" y="398"/>
                </a:cubicBezTo>
                <a:cubicBezTo>
                  <a:pt x="40" y="398"/>
                  <a:pt x="40" y="398"/>
                  <a:pt x="40" y="398"/>
                </a:cubicBezTo>
                <a:cubicBezTo>
                  <a:pt x="24" y="398"/>
                  <a:pt x="0" y="414"/>
                  <a:pt x="0" y="438"/>
                </a:cubicBezTo>
                <a:cubicBezTo>
                  <a:pt x="0" y="820"/>
                  <a:pt x="0" y="820"/>
                  <a:pt x="0" y="820"/>
                </a:cubicBezTo>
                <a:cubicBezTo>
                  <a:pt x="0" y="844"/>
                  <a:pt x="24" y="860"/>
                  <a:pt x="40" y="860"/>
                </a:cubicBezTo>
                <a:cubicBezTo>
                  <a:pt x="621" y="860"/>
                  <a:pt x="621" y="860"/>
                  <a:pt x="621" y="860"/>
                </a:cubicBezTo>
                <a:cubicBezTo>
                  <a:pt x="645" y="860"/>
                  <a:pt x="661" y="844"/>
                  <a:pt x="661" y="820"/>
                </a:cubicBezTo>
                <a:cubicBezTo>
                  <a:pt x="661" y="438"/>
                  <a:pt x="661" y="438"/>
                  <a:pt x="661" y="438"/>
                </a:cubicBezTo>
                <a:cubicBezTo>
                  <a:pt x="661" y="414"/>
                  <a:pt x="645" y="398"/>
                  <a:pt x="621" y="398"/>
                </a:cubicBezTo>
                <a:close/>
                <a:moveTo>
                  <a:pt x="111" y="271"/>
                </a:moveTo>
                <a:lnTo>
                  <a:pt x="111" y="271"/>
                </a:lnTo>
                <a:cubicBezTo>
                  <a:pt x="111" y="151"/>
                  <a:pt x="215" y="56"/>
                  <a:pt x="334" y="56"/>
                </a:cubicBezTo>
                <a:cubicBezTo>
                  <a:pt x="454" y="56"/>
                  <a:pt x="549" y="151"/>
                  <a:pt x="549" y="271"/>
                </a:cubicBezTo>
                <a:cubicBezTo>
                  <a:pt x="549" y="398"/>
                  <a:pt x="549" y="398"/>
                  <a:pt x="549" y="398"/>
                </a:cubicBezTo>
                <a:cubicBezTo>
                  <a:pt x="111" y="398"/>
                  <a:pt x="111" y="398"/>
                  <a:pt x="111" y="398"/>
                </a:cubicBezTo>
                <a:lnTo>
                  <a:pt x="111" y="271"/>
                </a:lnTo>
                <a:close/>
                <a:moveTo>
                  <a:pt x="605" y="805"/>
                </a:moveTo>
                <a:lnTo>
                  <a:pt x="605" y="805"/>
                </a:lnTo>
                <a:cubicBezTo>
                  <a:pt x="56" y="805"/>
                  <a:pt x="56" y="805"/>
                  <a:pt x="56" y="805"/>
                </a:cubicBezTo>
                <a:cubicBezTo>
                  <a:pt x="56" y="454"/>
                  <a:pt x="56" y="454"/>
                  <a:pt x="56" y="454"/>
                </a:cubicBezTo>
                <a:cubicBezTo>
                  <a:pt x="605" y="454"/>
                  <a:pt x="605" y="454"/>
                  <a:pt x="605" y="454"/>
                </a:cubicBezTo>
                <a:lnTo>
                  <a:pt x="605" y="805"/>
                </a:lnTo>
                <a:close/>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Freeform 439">
            <a:extLst>
              <a:ext uri="{FF2B5EF4-FFF2-40B4-BE49-F238E27FC236}">
                <a16:creationId xmlns:a16="http://schemas.microsoft.com/office/drawing/2014/main" id="{C1D74028-E9C1-5E8C-171C-0205481EC1D6}"/>
              </a:ext>
            </a:extLst>
          </p:cNvPr>
          <p:cNvSpPr>
            <a:spLocks noChangeArrowheads="1"/>
          </p:cNvSpPr>
          <p:nvPr/>
        </p:nvSpPr>
        <p:spPr bwMode="auto">
          <a:xfrm>
            <a:off x="8391404" y="6063503"/>
            <a:ext cx="31943" cy="88455"/>
          </a:xfrm>
          <a:custGeom>
            <a:avLst/>
            <a:gdLst>
              <a:gd name="T0" fmla="*/ 23 w 56"/>
              <a:gd name="T1" fmla="*/ 159 h 160"/>
              <a:gd name="T2" fmla="*/ 23 w 56"/>
              <a:gd name="T3" fmla="*/ 159 h 160"/>
              <a:gd name="T4" fmla="*/ 55 w 56"/>
              <a:gd name="T5" fmla="*/ 127 h 160"/>
              <a:gd name="T6" fmla="*/ 55 w 56"/>
              <a:gd name="T7" fmla="*/ 32 h 160"/>
              <a:gd name="T8" fmla="*/ 23 w 56"/>
              <a:gd name="T9" fmla="*/ 0 h 160"/>
              <a:gd name="T10" fmla="*/ 0 w 56"/>
              <a:gd name="T11" fmla="*/ 32 h 160"/>
              <a:gd name="T12" fmla="*/ 0 w 56"/>
              <a:gd name="T13" fmla="*/ 127 h 160"/>
              <a:gd name="T14" fmla="*/ 23 w 56"/>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60">
                <a:moveTo>
                  <a:pt x="23" y="159"/>
                </a:moveTo>
                <a:lnTo>
                  <a:pt x="23" y="159"/>
                </a:lnTo>
                <a:cubicBezTo>
                  <a:pt x="39" y="159"/>
                  <a:pt x="55" y="143"/>
                  <a:pt x="55" y="127"/>
                </a:cubicBezTo>
                <a:cubicBezTo>
                  <a:pt x="55" y="32"/>
                  <a:pt x="55" y="32"/>
                  <a:pt x="55" y="32"/>
                </a:cubicBezTo>
                <a:cubicBezTo>
                  <a:pt x="55" y="16"/>
                  <a:pt x="39" y="0"/>
                  <a:pt x="23" y="0"/>
                </a:cubicBezTo>
                <a:cubicBezTo>
                  <a:pt x="8" y="0"/>
                  <a:pt x="0" y="16"/>
                  <a:pt x="0" y="32"/>
                </a:cubicBezTo>
                <a:cubicBezTo>
                  <a:pt x="0" y="127"/>
                  <a:pt x="0" y="127"/>
                  <a:pt x="0" y="127"/>
                </a:cubicBezTo>
                <a:cubicBezTo>
                  <a:pt x="0" y="143"/>
                  <a:pt x="8" y="159"/>
                  <a:pt x="23" y="159"/>
                </a:cubicBezTo>
              </a:path>
            </a:pathLst>
          </a:custGeom>
          <a:solidFill>
            <a:schemeClr val="bg1"/>
          </a:solidFill>
          <a:ln>
            <a:noFill/>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CuadroTexto 536">
            <a:extLst>
              <a:ext uri="{FF2B5EF4-FFF2-40B4-BE49-F238E27FC236}">
                <a16:creationId xmlns:a16="http://schemas.microsoft.com/office/drawing/2014/main" id="{AC2C21C6-797D-6BF1-7F99-E9A0020A71E6}"/>
              </a:ext>
            </a:extLst>
          </p:cNvPr>
          <p:cNvSpPr txBox="1"/>
          <p:nvPr/>
        </p:nvSpPr>
        <p:spPr>
          <a:xfrm>
            <a:off x="8991228" y="291822"/>
            <a:ext cx="2927387"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ea typeface="Lato" charset="0"/>
                <a:cs typeface="Lato" charset="0"/>
              </a:rPr>
              <a:t>Configuration Management </a:t>
            </a:r>
            <a:r>
              <a:rPr lang="en-US" b="1" dirty="0">
                <a:latin typeface="Century Gothic"/>
                <a:ea typeface="Lato" charset="0"/>
                <a:cs typeface="Lato" charset="0"/>
              </a:rPr>
              <a:t>&amp; Patching</a:t>
            </a:r>
            <a:endParaRPr kumimoji="0" lang="en-US" sz="1600" b="1" i="0" u="none" strike="noStrike" kern="1200" cap="none" spc="0" normalizeH="0" baseline="0" noProof="0" dirty="0">
              <a:ln>
                <a:noFill/>
              </a:ln>
              <a:solidFill>
                <a:srgbClr val="000000"/>
              </a:solidFill>
              <a:effectLst/>
              <a:uLnTx/>
              <a:uFillTx/>
              <a:latin typeface="Century Gothic"/>
              <a:ea typeface="Lato" charset="0"/>
              <a:cs typeface="Lato" charset="0"/>
            </a:endParaRPr>
          </a:p>
        </p:txBody>
      </p:sp>
      <p:sp>
        <p:nvSpPr>
          <p:cNvPr id="81" name="CuadroTexto 538">
            <a:extLst>
              <a:ext uri="{FF2B5EF4-FFF2-40B4-BE49-F238E27FC236}">
                <a16:creationId xmlns:a16="http://schemas.microsoft.com/office/drawing/2014/main" id="{AE8B273B-C87D-6D3F-11C5-03E43740F482}"/>
              </a:ext>
            </a:extLst>
          </p:cNvPr>
          <p:cNvSpPr txBox="1"/>
          <p:nvPr/>
        </p:nvSpPr>
        <p:spPr>
          <a:xfrm>
            <a:off x="10008812" y="1569597"/>
            <a:ext cx="1786948"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ea typeface="Lato" charset="0"/>
                <a:cs typeface="Lato" charset="0"/>
              </a:rPr>
              <a:t>Troubleshooting</a:t>
            </a:r>
          </a:p>
        </p:txBody>
      </p:sp>
      <p:sp>
        <p:nvSpPr>
          <p:cNvPr id="83" name="CuadroTexto 540">
            <a:extLst>
              <a:ext uri="{FF2B5EF4-FFF2-40B4-BE49-F238E27FC236}">
                <a16:creationId xmlns:a16="http://schemas.microsoft.com/office/drawing/2014/main" id="{EDA4C8A1-042F-0532-12EA-6E278367EAAA}"/>
              </a:ext>
            </a:extLst>
          </p:cNvPr>
          <p:cNvSpPr txBox="1"/>
          <p:nvPr/>
        </p:nvSpPr>
        <p:spPr>
          <a:xfrm>
            <a:off x="10206462" y="2963777"/>
            <a:ext cx="1985538"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ea typeface="Lato" charset="0"/>
                <a:cs typeface="Lato" charset="0"/>
              </a:rPr>
              <a:t>System Recovery</a:t>
            </a:r>
          </a:p>
        </p:txBody>
      </p:sp>
      <p:sp>
        <p:nvSpPr>
          <p:cNvPr id="85" name="CuadroTexto 542">
            <a:extLst>
              <a:ext uri="{FF2B5EF4-FFF2-40B4-BE49-F238E27FC236}">
                <a16:creationId xmlns:a16="http://schemas.microsoft.com/office/drawing/2014/main" id="{9BF2B51A-1A24-F027-43C7-68977A3FF1A0}"/>
              </a:ext>
            </a:extLst>
          </p:cNvPr>
          <p:cNvSpPr txBox="1"/>
          <p:nvPr/>
        </p:nvSpPr>
        <p:spPr>
          <a:xfrm>
            <a:off x="10062380" y="4248005"/>
            <a:ext cx="216605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ea typeface="Lato" charset="0"/>
                <a:cs typeface="Lato" charset="0"/>
              </a:rPr>
              <a:t>Repair and Replacement </a:t>
            </a:r>
          </a:p>
        </p:txBody>
      </p:sp>
      <p:sp>
        <p:nvSpPr>
          <p:cNvPr id="87" name="CuadroTexto 544">
            <a:extLst>
              <a:ext uri="{FF2B5EF4-FFF2-40B4-BE49-F238E27FC236}">
                <a16:creationId xmlns:a16="http://schemas.microsoft.com/office/drawing/2014/main" id="{A5720730-6128-48AE-F743-38AFD97F0C5D}"/>
              </a:ext>
            </a:extLst>
          </p:cNvPr>
          <p:cNvSpPr txBox="1"/>
          <p:nvPr/>
        </p:nvSpPr>
        <p:spPr>
          <a:xfrm>
            <a:off x="8763653" y="5597768"/>
            <a:ext cx="2618861"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ea typeface="Lato" charset="0"/>
                <a:cs typeface="Lato" charset="0"/>
              </a:rPr>
              <a:t>Lifecycle Management </a:t>
            </a:r>
          </a:p>
        </p:txBody>
      </p:sp>
      <p:sp>
        <p:nvSpPr>
          <p:cNvPr id="89" name="CuadroTexto 455">
            <a:extLst>
              <a:ext uri="{FF2B5EF4-FFF2-40B4-BE49-F238E27FC236}">
                <a16:creationId xmlns:a16="http://schemas.microsoft.com/office/drawing/2014/main" id="{E1861190-267E-2444-DB21-9011756ECCE2}"/>
              </a:ext>
            </a:extLst>
          </p:cNvPr>
          <p:cNvSpPr txBox="1"/>
          <p:nvPr/>
        </p:nvSpPr>
        <p:spPr>
          <a:xfrm>
            <a:off x="1213170" y="1405647"/>
            <a:ext cx="3477234" cy="63094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500" b="1" i="0" u="none" strike="noStrike" kern="1200" cap="none" spc="0" normalizeH="0" baseline="0" noProof="0" dirty="0">
                <a:ln>
                  <a:noFill/>
                </a:ln>
                <a:solidFill>
                  <a:srgbClr val="0043C8"/>
                </a:solidFill>
                <a:effectLst/>
                <a:uLnTx/>
                <a:uFillTx/>
                <a:latin typeface="Century Gothic"/>
                <a:ea typeface="Lato Heavy" charset="0"/>
                <a:cs typeface="Lato Heavy" charset="0"/>
              </a:rPr>
              <a:t>Key Objectives</a:t>
            </a:r>
          </a:p>
        </p:txBody>
      </p:sp>
      <p:sp>
        <p:nvSpPr>
          <p:cNvPr id="90" name="CuadroTexto 456">
            <a:extLst>
              <a:ext uri="{FF2B5EF4-FFF2-40B4-BE49-F238E27FC236}">
                <a16:creationId xmlns:a16="http://schemas.microsoft.com/office/drawing/2014/main" id="{25FE891F-A5D2-16D5-A2C1-CBAA54B81B04}"/>
              </a:ext>
            </a:extLst>
          </p:cNvPr>
          <p:cNvSpPr txBox="1"/>
          <p:nvPr/>
        </p:nvSpPr>
        <p:spPr>
          <a:xfrm>
            <a:off x="102708" y="2036589"/>
            <a:ext cx="7012054" cy="270843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Lato Light" charset="0"/>
                <a:cs typeface="Lato Light" charset="0"/>
              </a:rPr>
              <a:t>The DMG seeks to establish actionable maintenance and management activities that follow a graded approach using risk informed insights.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Lato Light" charset="0"/>
                <a:cs typeface="Lato Light" charset="0"/>
              </a:rPr>
              <a:t> It is activity based and seeks to integrate with PMBD. It is based on a lifecycle approach and reflects O&amp;M activities from </a:t>
            </a:r>
            <a:br>
              <a:rPr kumimoji="0" lang="en-US" sz="2000" b="0" i="0" u="none" strike="noStrike" kern="1200" cap="none" spc="0" normalizeH="0" baseline="0" noProof="0" dirty="0">
                <a:ln>
                  <a:noFill/>
                </a:ln>
                <a:solidFill>
                  <a:srgbClr val="000000"/>
                </a:solidFill>
                <a:effectLst/>
                <a:uLnTx/>
                <a:uFillTx/>
                <a:latin typeface="Calibri"/>
                <a:ea typeface="Lato Light" charset="0"/>
                <a:cs typeface="Lato Light" charset="0"/>
              </a:rPr>
            </a:br>
            <a:r>
              <a:rPr kumimoji="0" lang="en-US" sz="2000" b="0" i="0" u="none" strike="noStrike" kern="1200" cap="none" spc="0" normalizeH="0" baseline="0" noProof="0" dirty="0">
                <a:ln>
                  <a:noFill/>
                </a:ln>
                <a:solidFill>
                  <a:srgbClr val="000000"/>
                </a:solidFill>
                <a:effectLst/>
                <a:uLnTx/>
                <a:uFillTx/>
                <a:latin typeface="Calibri"/>
                <a:ea typeface="Lato Light" charset="0"/>
                <a:cs typeface="Lato Light" charset="0"/>
              </a:rPr>
              <a:t>IEC-15288 that reflect the practical realities of maintaining and managing digital technology in a nuclear power plant environment.</a:t>
            </a:r>
          </a:p>
        </p:txBody>
      </p:sp>
      <p:sp>
        <p:nvSpPr>
          <p:cNvPr id="80" name="TextBox 79">
            <a:extLst>
              <a:ext uri="{FF2B5EF4-FFF2-40B4-BE49-F238E27FC236}">
                <a16:creationId xmlns:a16="http://schemas.microsoft.com/office/drawing/2014/main" id="{5603DFDB-9FB3-EF99-09F3-C32FB796E388}"/>
              </a:ext>
            </a:extLst>
          </p:cNvPr>
          <p:cNvSpPr txBox="1"/>
          <p:nvPr/>
        </p:nvSpPr>
        <p:spPr>
          <a:xfrm>
            <a:off x="308059" y="4807933"/>
            <a:ext cx="4884220" cy="646331"/>
          </a:xfrm>
          <a:prstGeom prst="rect">
            <a:avLst/>
          </a:prstGeom>
          <a:noFill/>
        </p:spPr>
        <p:txBody>
          <a:bodyPr wrap="square" rtlCol="0">
            <a:spAutoFit/>
          </a:bodyPr>
          <a:lstStyle/>
          <a:p>
            <a:pPr algn="l">
              <a:spcBef>
                <a:spcPts val="0"/>
              </a:spcBef>
            </a:pPr>
            <a:r>
              <a:rPr lang="en-US" sz="1800" b="1" dirty="0">
                <a:solidFill>
                  <a:schemeClr val="tx1"/>
                </a:solidFill>
                <a:latin typeface="+mn-lt"/>
              </a:rPr>
              <a:t>All Industry Workshops Completed </a:t>
            </a:r>
          </a:p>
          <a:p>
            <a:pPr algn="l">
              <a:spcBef>
                <a:spcPts val="0"/>
              </a:spcBef>
            </a:pPr>
            <a:r>
              <a:rPr lang="en-US" sz="1800" b="1" dirty="0">
                <a:solidFill>
                  <a:schemeClr val="tx1"/>
                </a:solidFill>
                <a:latin typeface="+mn-lt"/>
              </a:rPr>
              <a:t>Publishing planned for late-2025</a:t>
            </a:r>
          </a:p>
        </p:txBody>
      </p:sp>
      <p:sp>
        <p:nvSpPr>
          <p:cNvPr id="82" name="TextBox 81">
            <a:extLst>
              <a:ext uri="{FF2B5EF4-FFF2-40B4-BE49-F238E27FC236}">
                <a16:creationId xmlns:a16="http://schemas.microsoft.com/office/drawing/2014/main" id="{8F5C77D5-B679-B3EB-EFF2-C70D8CB3AE28}"/>
              </a:ext>
            </a:extLst>
          </p:cNvPr>
          <p:cNvSpPr txBox="1"/>
          <p:nvPr/>
        </p:nvSpPr>
        <p:spPr>
          <a:xfrm>
            <a:off x="0" y="6306105"/>
            <a:ext cx="5445412" cy="369332"/>
          </a:xfrm>
          <a:prstGeom prst="rect">
            <a:avLst/>
          </a:prstGeom>
          <a:solidFill>
            <a:schemeClr val="bg1">
              <a:lumMod val="85000"/>
            </a:schemeClr>
          </a:solidFill>
        </p:spPr>
        <p:txBody>
          <a:bodyPr wrap="square" rtlCol="0">
            <a:spAutoFit/>
          </a:bodyPr>
          <a:lstStyle/>
          <a:p>
            <a:pPr>
              <a:spcBef>
                <a:spcPts val="0"/>
              </a:spcBef>
            </a:pPr>
            <a:r>
              <a:rPr lang="en-US" sz="1800" dirty="0">
                <a:solidFill>
                  <a:schemeClr val="tx1"/>
                </a:solidFill>
                <a:latin typeface="+mn-lt"/>
              </a:rPr>
              <a:t>For More Information: Matt Gibson (</a:t>
            </a:r>
            <a:r>
              <a:rPr lang="en-US" sz="1800" dirty="0">
                <a:solidFill>
                  <a:schemeClr val="tx1"/>
                </a:solidFill>
                <a:latin typeface="+mn-lt"/>
                <a:hlinkClick r:id="rId3"/>
              </a:rPr>
              <a:t>mgibson</a:t>
            </a:r>
            <a:r>
              <a:rPr lang="en-US" dirty="0">
                <a:hlinkClick r:id="rId3"/>
              </a:rPr>
              <a:t>@epri.com</a:t>
            </a:r>
            <a:r>
              <a:rPr lang="en-US" dirty="0"/>
              <a:t>)</a:t>
            </a:r>
            <a:endParaRPr lang="en-US" sz="1800" dirty="0">
              <a:solidFill>
                <a:schemeClr val="tx1"/>
              </a:solidFill>
              <a:latin typeface="+mn-lt"/>
            </a:endParaRPr>
          </a:p>
        </p:txBody>
      </p:sp>
    </p:spTree>
    <p:extLst>
      <p:ext uri="{BB962C8B-B14F-4D97-AF65-F5344CB8AC3E}">
        <p14:creationId xmlns:p14="http://schemas.microsoft.com/office/powerpoint/2010/main" val="24917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9F77-0086-A2C2-C71D-48EB2D2CDC46}"/>
              </a:ext>
            </a:extLst>
          </p:cNvPr>
          <p:cNvSpPr>
            <a:spLocks noGrp="1"/>
          </p:cNvSpPr>
          <p:nvPr>
            <p:ph type="title"/>
          </p:nvPr>
        </p:nvSpPr>
        <p:spPr/>
        <p:txBody>
          <a:bodyPr/>
          <a:lstStyle/>
          <a:p>
            <a:r>
              <a:rPr lang="en-US" sz="3200" dirty="0"/>
              <a:t>Graded Approach Philosophy</a:t>
            </a:r>
            <a:endParaRPr lang="en-US" dirty="0"/>
          </a:p>
        </p:txBody>
      </p:sp>
      <p:sp>
        <p:nvSpPr>
          <p:cNvPr id="6" name="Content Placeholder 2">
            <a:extLst>
              <a:ext uri="{FF2B5EF4-FFF2-40B4-BE49-F238E27FC236}">
                <a16:creationId xmlns:a16="http://schemas.microsoft.com/office/drawing/2014/main" id="{0B2BDD12-01DA-70E5-B99A-3A02B93616C0}"/>
              </a:ext>
            </a:extLst>
          </p:cNvPr>
          <p:cNvSpPr>
            <a:spLocks noGrp="1"/>
          </p:cNvSpPr>
          <p:nvPr>
            <p:ph idx="1"/>
          </p:nvPr>
        </p:nvSpPr>
        <p:spPr>
          <a:xfrm>
            <a:off x="365760" y="831273"/>
            <a:ext cx="11430000" cy="4835601"/>
          </a:xfrm>
        </p:spPr>
        <p:txBody>
          <a:bodyPr>
            <a:normAutofit/>
          </a:bodyPr>
          <a:lstStyle/>
          <a:p>
            <a:pPr>
              <a:spcAft>
                <a:spcPts val="1200"/>
              </a:spcAft>
            </a:pPr>
            <a:r>
              <a:rPr lang="en-US" sz="2800" dirty="0"/>
              <a:t>Like DEG Rev. 1, the DMG will adopt a graded approach:</a:t>
            </a:r>
          </a:p>
          <a:p>
            <a:endParaRPr lang="en-US" dirty="0"/>
          </a:p>
          <a:p>
            <a:endParaRPr lang="en-US" dirty="0"/>
          </a:p>
          <a:p>
            <a:endParaRPr lang="en-US" dirty="0"/>
          </a:p>
        </p:txBody>
      </p:sp>
      <p:sp>
        <p:nvSpPr>
          <p:cNvPr id="11" name="TextBox 10">
            <a:extLst>
              <a:ext uri="{FF2B5EF4-FFF2-40B4-BE49-F238E27FC236}">
                <a16:creationId xmlns:a16="http://schemas.microsoft.com/office/drawing/2014/main" id="{A42F140A-8EF1-1F8E-896D-D36468476658}"/>
              </a:ext>
            </a:extLst>
          </p:cNvPr>
          <p:cNvSpPr txBox="1"/>
          <p:nvPr/>
        </p:nvSpPr>
        <p:spPr>
          <a:xfrm>
            <a:off x="6877780" y="1464508"/>
            <a:ext cx="5015345" cy="2308324"/>
          </a:xfrm>
          <a:prstGeom prst="rect">
            <a:avLst/>
          </a:prstGeom>
          <a:noFill/>
        </p:spPr>
        <p:txBody>
          <a:bodyPr wrap="square" rtlCol="0" anchor="ctr">
            <a:spAutoFit/>
          </a:bodyPr>
          <a:lstStyle/>
          <a:p>
            <a:pPr algn="l">
              <a:spcBef>
                <a:spcPts val="0"/>
              </a:spcBef>
            </a:pPr>
            <a:r>
              <a:rPr lang="en-US" sz="2400" dirty="0">
                <a:solidFill>
                  <a:schemeClr val="tx1"/>
                </a:solidFill>
                <a:latin typeface="+mn-lt"/>
              </a:rPr>
              <a:t>Configurability of applied technology and consequences of error will be used to determine applicability of the task.</a:t>
            </a:r>
          </a:p>
          <a:p>
            <a:pPr algn="l">
              <a:spcBef>
                <a:spcPts val="0"/>
              </a:spcBef>
            </a:pPr>
            <a:r>
              <a:rPr lang="en-US" sz="2400" dirty="0">
                <a:solidFill>
                  <a:schemeClr val="tx1"/>
                </a:solidFill>
                <a:latin typeface="+mn-lt"/>
              </a:rPr>
              <a:t>Should the same configurability metrics from the DEG apply?</a:t>
            </a:r>
          </a:p>
        </p:txBody>
      </p:sp>
      <p:sp>
        <p:nvSpPr>
          <p:cNvPr id="12" name="TextBox 11">
            <a:extLst>
              <a:ext uri="{FF2B5EF4-FFF2-40B4-BE49-F238E27FC236}">
                <a16:creationId xmlns:a16="http://schemas.microsoft.com/office/drawing/2014/main" id="{159ED4A4-3B1A-A64F-65FB-8D0C3B318C23}"/>
              </a:ext>
            </a:extLst>
          </p:cNvPr>
          <p:cNvSpPr txBox="1"/>
          <p:nvPr/>
        </p:nvSpPr>
        <p:spPr>
          <a:xfrm>
            <a:off x="473076" y="4177245"/>
            <a:ext cx="5015345" cy="1938992"/>
          </a:xfrm>
          <a:prstGeom prst="rect">
            <a:avLst/>
          </a:prstGeom>
          <a:noFill/>
        </p:spPr>
        <p:txBody>
          <a:bodyPr wrap="square" rtlCol="0" anchor="ctr">
            <a:spAutoFit/>
          </a:bodyPr>
          <a:lstStyle/>
          <a:p>
            <a:pPr algn="l">
              <a:spcBef>
                <a:spcPts val="0"/>
              </a:spcBef>
            </a:pPr>
            <a:r>
              <a:rPr lang="en-US" sz="2400" dirty="0">
                <a:solidFill>
                  <a:schemeClr val="tx1"/>
                </a:solidFill>
                <a:latin typeface="+mn-lt"/>
              </a:rPr>
              <a:t>Configurability of applied technology and consequences of error will also be used to determine how much of the activity is applicable and how it should be documented.</a:t>
            </a:r>
          </a:p>
        </p:txBody>
      </p:sp>
      <p:sp>
        <p:nvSpPr>
          <p:cNvPr id="13" name="Arrow: Chevron 12">
            <a:extLst>
              <a:ext uri="{FF2B5EF4-FFF2-40B4-BE49-F238E27FC236}">
                <a16:creationId xmlns:a16="http://schemas.microsoft.com/office/drawing/2014/main" id="{9DF83006-A963-F028-39EF-454007CC43CA}"/>
              </a:ext>
            </a:extLst>
          </p:cNvPr>
          <p:cNvSpPr/>
          <p:nvPr/>
        </p:nvSpPr>
        <p:spPr bwMode="auto">
          <a:xfrm flipH="1">
            <a:off x="6324597" y="2348507"/>
            <a:ext cx="471055" cy="540327"/>
          </a:xfrm>
          <a:prstGeom prst="chevron">
            <a:avLst/>
          </a:prstGeom>
          <a:solidFill>
            <a:schemeClr val="accent4"/>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4" name="Arrow: Chevron 13">
            <a:extLst>
              <a:ext uri="{FF2B5EF4-FFF2-40B4-BE49-F238E27FC236}">
                <a16:creationId xmlns:a16="http://schemas.microsoft.com/office/drawing/2014/main" id="{819489E2-EE2C-14C0-CE83-DD54DE3A1666}"/>
              </a:ext>
            </a:extLst>
          </p:cNvPr>
          <p:cNvSpPr/>
          <p:nvPr/>
        </p:nvSpPr>
        <p:spPr bwMode="auto">
          <a:xfrm>
            <a:off x="5505105" y="4876578"/>
            <a:ext cx="471055" cy="540327"/>
          </a:xfrm>
          <a:prstGeom prst="chevron">
            <a:avLst/>
          </a:prstGeom>
          <a:solidFill>
            <a:schemeClr val="accent4"/>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pic>
        <p:nvPicPr>
          <p:cNvPr id="15" name="Picture 14">
            <a:extLst>
              <a:ext uri="{FF2B5EF4-FFF2-40B4-BE49-F238E27FC236}">
                <a16:creationId xmlns:a16="http://schemas.microsoft.com/office/drawing/2014/main" id="{17C4C328-C477-B259-8E3D-4B2544B1807E}"/>
              </a:ext>
            </a:extLst>
          </p:cNvPr>
          <p:cNvPicPr>
            <a:picLocks noChangeAspect="1"/>
          </p:cNvPicPr>
          <p:nvPr/>
        </p:nvPicPr>
        <p:blipFill>
          <a:blip r:embed="rId2"/>
          <a:stretch>
            <a:fillRect/>
          </a:stretch>
        </p:blipFill>
        <p:spPr>
          <a:xfrm>
            <a:off x="372872" y="1483202"/>
            <a:ext cx="5741331" cy="2270936"/>
          </a:xfrm>
          <a:prstGeom prst="rect">
            <a:avLst/>
          </a:prstGeom>
        </p:spPr>
      </p:pic>
      <p:pic>
        <p:nvPicPr>
          <p:cNvPr id="16" name="Picture 15">
            <a:extLst>
              <a:ext uri="{FF2B5EF4-FFF2-40B4-BE49-F238E27FC236}">
                <a16:creationId xmlns:a16="http://schemas.microsoft.com/office/drawing/2014/main" id="{F3E7B47F-DBAD-EDB8-1A3F-3C7EC87E19EE}"/>
              </a:ext>
            </a:extLst>
          </p:cNvPr>
          <p:cNvPicPr>
            <a:picLocks noChangeAspect="1"/>
          </p:cNvPicPr>
          <p:nvPr/>
        </p:nvPicPr>
        <p:blipFill>
          <a:blip r:embed="rId3"/>
          <a:stretch>
            <a:fillRect/>
          </a:stretch>
        </p:blipFill>
        <p:spPr>
          <a:xfrm>
            <a:off x="6215842" y="3981939"/>
            <a:ext cx="5430263" cy="2329604"/>
          </a:xfrm>
          <a:prstGeom prst="rect">
            <a:avLst/>
          </a:prstGeom>
        </p:spPr>
      </p:pic>
    </p:spTree>
    <p:extLst>
      <p:ext uri="{BB962C8B-B14F-4D97-AF65-F5344CB8AC3E}">
        <p14:creationId xmlns:p14="http://schemas.microsoft.com/office/powerpoint/2010/main" val="204011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9F77-0086-A2C2-C71D-48EB2D2CDC46}"/>
              </a:ext>
            </a:extLst>
          </p:cNvPr>
          <p:cNvSpPr>
            <a:spLocks noGrp="1"/>
          </p:cNvSpPr>
          <p:nvPr>
            <p:ph type="title"/>
          </p:nvPr>
        </p:nvSpPr>
        <p:spPr/>
        <p:txBody>
          <a:bodyPr/>
          <a:lstStyle/>
          <a:p>
            <a:r>
              <a:rPr lang="en-US" sz="3200" dirty="0"/>
              <a:t>Graded Approach Philosophy (cont.)</a:t>
            </a:r>
            <a:endParaRPr lang="en-US" dirty="0"/>
          </a:p>
        </p:txBody>
      </p:sp>
      <p:sp>
        <p:nvSpPr>
          <p:cNvPr id="6" name="Content Placeholder 2">
            <a:extLst>
              <a:ext uri="{FF2B5EF4-FFF2-40B4-BE49-F238E27FC236}">
                <a16:creationId xmlns:a16="http://schemas.microsoft.com/office/drawing/2014/main" id="{0B2BDD12-01DA-70E5-B99A-3A02B93616C0}"/>
              </a:ext>
            </a:extLst>
          </p:cNvPr>
          <p:cNvSpPr>
            <a:spLocks noGrp="1"/>
          </p:cNvSpPr>
          <p:nvPr>
            <p:ph idx="1"/>
          </p:nvPr>
        </p:nvSpPr>
        <p:spPr>
          <a:xfrm>
            <a:off x="365760" y="831273"/>
            <a:ext cx="11430000" cy="4835601"/>
          </a:xfrm>
        </p:spPr>
        <p:txBody>
          <a:bodyPr>
            <a:normAutofit/>
          </a:bodyPr>
          <a:lstStyle/>
          <a:p>
            <a:pPr>
              <a:spcAft>
                <a:spcPts val="1200"/>
              </a:spcAft>
            </a:pPr>
            <a:r>
              <a:rPr lang="en-US" sz="2800" dirty="0"/>
              <a:t>Like DEG Rev. 1, the DMG will adopt a “Level of Interest” approach:</a:t>
            </a:r>
          </a:p>
          <a:p>
            <a:endParaRPr lang="en-US" dirty="0"/>
          </a:p>
          <a:p>
            <a:endParaRPr lang="en-US" dirty="0"/>
          </a:p>
          <a:p>
            <a:endParaRPr lang="en-US" dirty="0"/>
          </a:p>
        </p:txBody>
      </p:sp>
      <p:sp>
        <p:nvSpPr>
          <p:cNvPr id="3" name="TextBox 2">
            <a:extLst>
              <a:ext uri="{FF2B5EF4-FFF2-40B4-BE49-F238E27FC236}">
                <a16:creationId xmlns:a16="http://schemas.microsoft.com/office/drawing/2014/main" id="{07A5A70C-535D-AC9B-1437-30CF29F7E582}"/>
              </a:ext>
            </a:extLst>
          </p:cNvPr>
          <p:cNvSpPr txBox="1"/>
          <p:nvPr/>
        </p:nvSpPr>
        <p:spPr>
          <a:xfrm>
            <a:off x="7831232" y="1412458"/>
            <a:ext cx="3452013" cy="5262979"/>
          </a:xfrm>
          <a:prstGeom prst="rect">
            <a:avLst/>
          </a:prstGeom>
          <a:noFill/>
        </p:spPr>
        <p:txBody>
          <a:bodyPr wrap="square" rtlCol="0" anchor="ctr">
            <a:spAutoFit/>
          </a:bodyPr>
          <a:lstStyle/>
          <a:p>
            <a:pPr algn="l">
              <a:spcBef>
                <a:spcPts val="0"/>
              </a:spcBef>
            </a:pPr>
            <a:r>
              <a:rPr lang="en-US" sz="2400" dirty="0">
                <a:solidFill>
                  <a:schemeClr val="tx1"/>
                </a:solidFill>
                <a:latin typeface="+mn-lt"/>
              </a:rPr>
              <a:t>Level of Interest determination is specific to the maintenance activity.</a:t>
            </a:r>
          </a:p>
          <a:p>
            <a:pPr algn="l">
              <a:spcBef>
                <a:spcPts val="0"/>
              </a:spcBef>
            </a:pPr>
            <a:endParaRPr lang="en-US" sz="2400" dirty="0">
              <a:solidFill>
                <a:schemeClr val="tx1"/>
              </a:solidFill>
              <a:latin typeface="+mn-lt"/>
            </a:endParaRPr>
          </a:p>
          <a:p>
            <a:pPr algn="l">
              <a:spcBef>
                <a:spcPts val="0"/>
              </a:spcBef>
            </a:pPr>
            <a:r>
              <a:rPr lang="en-US" sz="2400" dirty="0">
                <a:solidFill>
                  <a:schemeClr val="tx1"/>
                </a:solidFill>
                <a:latin typeface="+mn-lt"/>
              </a:rPr>
              <a:t>The tables to the left illustrate the different Levels of Interest for patching and authenticators.</a:t>
            </a:r>
          </a:p>
          <a:p>
            <a:pPr algn="l">
              <a:spcBef>
                <a:spcPts val="0"/>
              </a:spcBef>
            </a:pPr>
            <a:endParaRPr lang="en-US" sz="2400" dirty="0">
              <a:solidFill>
                <a:schemeClr val="tx1"/>
              </a:solidFill>
              <a:latin typeface="+mn-lt"/>
            </a:endParaRPr>
          </a:p>
          <a:p>
            <a:pPr algn="l">
              <a:spcBef>
                <a:spcPts val="0"/>
              </a:spcBef>
            </a:pPr>
            <a:r>
              <a:rPr lang="en-US" sz="2400" dirty="0">
                <a:solidFill>
                  <a:schemeClr val="tx1"/>
                </a:solidFill>
                <a:latin typeface="+mn-lt"/>
              </a:rPr>
              <a:t>The level of interest specifically impacts activities performed.</a:t>
            </a:r>
          </a:p>
        </p:txBody>
      </p:sp>
      <p:pic>
        <p:nvPicPr>
          <p:cNvPr id="4" name="Picture 3">
            <a:extLst>
              <a:ext uri="{FF2B5EF4-FFF2-40B4-BE49-F238E27FC236}">
                <a16:creationId xmlns:a16="http://schemas.microsoft.com/office/drawing/2014/main" id="{7D762574-EAED-A424-7A80-218CCBC24A54}"/>
              </a:ext>
            </a:extLst>
          </p:cNvPr>
          <p:cNvPicPr>
            <a:picLocks noChangeAspect="1"/>
          </p:cNvPicPr>
          <p:nvPr/>
        </p:nvPicPr>
        <p:blipFill>
          <a:blip r:embed="rId2"/>
          <a:stretch>
            <a:fillRect/>
          </a:stretch>
        </p:blipFill>
        <p:spPr>
          <a:xfrm>
            <a:off x="520844" y="1428347"/>
            <a:ext cx="7155304" cy="2722354"/>
          </a:xfrm>
          <a:prstGeom prst="rect">
            <a:avLst/>
          </a:prstGeom>
        </p:spPr>
      </p:pic>
      <p:pic>
        <p:nvPicPr>
          <p:cNvPr id="5" name="Picture 4">
            <a:extLst>
              <a:ext uri="{FF2B5EF4-FFF2-40B4-BE49-F238E27FC236}">
                <a16:creationId xmlns:a16="http://schemas.microsoft.com/office/drawing/2014/main" id="{BD36CB68-5063-72D2-39FD-4FA508523CFA}"/>
              </a:ext>
            </a:extLst>
          </p:cNvPr>
          <p:cNvPicPr>
            <a:picLocks noChangeAspect="1"/>
          </p:cNvPicPr>
          <p:nvPr/>
        </p:nvPicPr>
        <p:blipFill>
          <a:blip r:embed="rId3"/>
          <a:stretch>
            <a:fillRect/>
          </a:stretch>
        </p:blipFill>
        <p:spPr>
          <a:xfrm>
            <a:off x="542615" y="4490498"/>
            <a:ext cx="7133533" cy="1574801"/>
          </a:xfrm>
          <a:prstGeom prst="rect">
            <a:avLst/>
          </a:prstGeom>
        </p:spPr>
      </p:pic>
    </p:spTree>
    <p:extLst>
      <p:ext uri="{BB962C8B-B14F-4D97-AF65-F5344CB8AC3E}">
        <p14:creationId xmlns:p14="http://schemas.microsoft.com/office/powerpoint/2010/main" val="422635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9F77-0086-A2C2-C71D-48EB2D2CDC46}"/>
              </a:ext>
            </a:extLst>
          </p:cNvPr>
          <p:cNvSpPr>
            <a:spLocks noGrp="1"/>
          </p:cNvSpPr>
          <p:nvPr>
            <p:ph type="title"/>
          </p:nvPr>
        </p:nvSpPr>
        <p:spPr/>
        <p:txBody>
          <a:bodyPr/>
          <a:lstStyle/>
          <a:p>
            <a:r>
              <a:rPr lang="en-US" sz="3200" dirty="0"/>
              <a:t>Overview of DMG Content</a:t>
            </a:r>
            <a:endParaRPr lang="en-US" dirty="0"/>
          </a:p>
        </p:txBody>
      </p:sp>
      <p:sp>
        <p:nvSpPr>
          <p:cNvPr id="7" name="Content Placeholder 2">
            <a:extLst>
              <a:ext uri="{FF2B5EF4-FFF2-40B4-BE49-F238E27FC236}">
                <a16:creationId xmlns:a16="http://schemas.microsoft.com/office/drawing/2014/main" id="{BFEF9F81-068B-0CB2-0EB2-A563E233BA4B}"/>
              </a:ext>
            </a:extLst>
          </p:cNvPr>
          <p:cNvSpPr>
            <a:spLocks noGrp="1"/>
          </p:cNvSpPr>
          <p:nvPr>
            <p:ph idx="1"/>
          </p:nvPr>
        </p:nvSpPr>
        <p:spPr>
          <a:xfrm>
            <a:off x="365761" y="992505"/>
            <a:ext cx="5501640" cy="4730840"/>
          </a:xfrm>
        </p:spPr>
        <p:txBody>
          <a:bodyPr>
            <a:normAutofit fontScale="92500" lnSpcReduction="10000"/>
          </a:bodyPr>
          <a:lstStyle/>
          <a:p>
            <a:pPr marL="0" indent="0">
              <a:spcAft>
                <a:spcPts val="1200"/>
              </a:spcAft>
              <a:buNone/>
            </a:pPr>
            <a:r>
              <a:rPr lang="en-US" sz="3000" i="1" dirty="0">
                <a:solidFill>
                  <a:schemeClr val="tx2">
                    <a:lumMod val="75000"/>
                  </a:schemeClr>
                </a:solidFill>
              </a:rPr>
              <a:t>1.</a:t>
            </a:r>
            <a:r>
              <a:rPr lang="en-US" sz="3000" dirty="0"/>
              <a:t>   Introduction and Screening</a:t>
            </a:r>
          </a:p>
          <a:p>
            <a:pPr marL="511175" indent="-511175">
              <a:spcAft>
                <a:spcPts val="1200"/>
              </a:spcAft>
              <a:buNone/>
            </a:pPr>
            <a:r>
              <a:rPr lang="en-US" sz="3000" i="1" dirty="0">
                <a:solidFill>
                  <a:schemeClr val="tx2">
                    <a:lumMod val="75000"/>
                  </a:schemeClr>
                </a:solidFill>
              </a:rPr>
              <a:t>2.</a:t>
            </a:r>
            <a:r>
              <a:rPr lang="en-US" sz="3000" dirty="0">
                <a:ea typeface="+mn-ea"/>
                <a:cs typeface="+mn-cs"/>
              </a:rPr>
              <a:t>   Digital Equipment Configuration Management</a:t>
            </a:r>
          </a:p>
          <a:p>
            <a:pPr marL="511175" indent="-511175">
              <a:spcAft>
                <a:spcPts val="1200"/>
              </a:spcAft>
              <a:buNone/>
            </a:pPr>
            <a:r>
              <a:rPr lang="en-US" sz="3000" i="1" dirty="0">
                <a:solidFill>
                  <a:schemeClr val="tx2">
                    <a:lumMod val="75000"/>
                  </a:schemeClr>
                </a:solidFill>
              </a:rPr>
              <a:t>3.</a:t>
            </a:r>
            <a:r>
              <a:rPr lang="en-US" sz="3000" dirty="0"/>
              <a:t>   Maintenance Planning and Management Strategy</a:t>
            </a:r>
          </a:p>
          <a:p>
            <a:pPr marL="511175" indent="-511175">
              <a:spcAft>
                <a:spcPts val="1200"/>
              </a:spcAft>
              <a:buNone/>
            </a:pPr>
            <a:r>
              <a:rPr lang="en-US" sz="3000" i="1" dirty="0">
                <a:solidFill>
                  <a:schemeClr val="tx2">
                    <a:lumMod val="75000"/>
                  </a:schemeClr>
                </a:solidFill>
              </a:rPr>
              <a:t>4.   </a:t>
            </a:r>
            <a:r>
              <a:rPr lang="en-US" sz="3100" dirty="0"/>
              <a:t>Planned Maintenance</a:t>
            </a:r>
          </a:p>
          <a:p>
            <a:pPr marL="0" indent="0">
              <a:spcAft>
                <a:spcPts val="1200"/>
              </a:spcAft>
              <a:buNone/>
            </a:pPr>
            <a:r>
              <a:rPr lang="en-US" sz="3000" i="1" dirty="0">
                <a:solidFill>
                  <a:schemeClr val="tx2">
                    <a:lumMod val="75000"/>
                  </a:schemeClr>
                </a:solidFill>
              </a:rPr>
              <a:t>5.</a:t>
            </a:r>
            <a:r>
              <a:rPr lang="en-US" sz="3000" dirty="0"/>
              <a:t>   Digital Equipment Patching</a:t>
            </a:r>
          </a:p>
          <a:p>
            <a:pPr marL="0" indent="0">
              <a:spcAft>
                <a:spcPts val="1200"/>
              </a:spcAft>
              <a:buNone/>
            </a:pPr>
            <a:r>
              <a:rPr lang="en-US" sz="3000" i="1" dirty="0">
                <a:solidFill>
                  <a:schemeClr val="tx2">
                    <a:lumMod val="75000"/>
                  </a:schemeClr>
                </a:solidFill>
              </a:rPr>
              <a:t>6.</a:t>
            </a:r>
            <a:r>
              <a:rPr lang="en-US" sz="3000" dirty="0"/>
              <a:t>   Authenticator Lifecycle</a:t>
            </a:r>
          </a:p>
          <a:p>
            <a:pPr marL="0" indent="0">
              <a:spcAft>
                <a:spcPts val="1200"/>
              </a:spcAft>
              <a:buNone/>
            </a:pPr>
            <a:r>
              <a:rPr lang="en-US" sz="3000" i="1" dirty="0">
                <a:solidFill>
                  <a:schemeClr val="tx2">
                    <a:lumMod val="75000"/>
                  </a:schemeClr>
                </a:solidFill>
              </a:rPr>
              <a:t>7.</a:t>
            </a:r>
            <a:r>
              <a:rPr lang="en-US" sz="3000" dirty="0"/>
              <a:t>   </a:t>
            </a:r>
            <a:r>
              <a:rPr lang="en-US" sz="3000" dirty="0">
                <a:ea typeface="+mn-ea"/>
                <a:cs typeface="+mn-cs"/>
              </a:rPr>
              <a:t>Digital Recovery</a:t>
            </a:r>
          </a:p>
          <a:p>
            <a:pPr marL="0" indent="0">
              <a:spcAft>
                <a:spcPts val="1200"/>
              </a:spcAft>
              <a:buNone/>
            </a:pPr>
            <a:endParaRPr lang="en-US" sz="3000" dirty="0"/>
          </a:p>
          <a:p>
            <a:pPr marL="457200" indent="-457200">
              <a:spcAft>
                <a:spcPts val="1200"/>
              </a:spcAft>
              <a:buAutoNum type="arabicPeriod" startAt="5"/>
            </a:pPr>
            <a:endParaRPr lang="en-US" sz="2400" dirty="0"/>
          </a:p>
        </p:txBody>
      </p:sp>
      <p:sp>
        <p:nvSpPr>
          <p:cNvPr id="8" name="Content Placeholder 2">
            <a:extLst>
              <a:ext uri="{FF2B5EF4-FFF2-40B4-BE49-F238E27FC236}">
                <a16:creationId xmlns:a16="http://schemas.microsoft.com/office/drawing/2014/main" id="{D11A8DAF-C196-4A33-01ED-7CAB6BCBF308}"/>
              </a:ext>
            </a:extLst>
          </p:cNvPr>
          <p:cNvSpPr txBox="1">
            <a:spLocks/>
          </p:cNvSpPr>
          <p:nvPr/>
        </p:nvSpPr>
        <p:spPr bwMode="auto">
          <a:xfrm>
            <a:off x="5718132" y="992505"/>
            <a:ext cx="6237961" cy="4894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514350" indent="-514350">
              <a:spcAft>
                <a:spcPts val="1200"/>
              </a:spcAft>
              <a:buNone/>
            </a:pPr>
            <a:r>
              <a:rPr lang="en-US" sz="2800" i="1" dirty="0">
                <a:solidFill>
                  <a:schemeClr val="tx2">
                    <a:lumMod val="75000"/>
                  </a:schemeClr>
                </a:solidFill>
                <a:ea typeface="+mn-ea"/>
                <a:cs typeface="+mn-cs"/>
              </a:rPr>
              <a:t>8.</a:t>
            </a:r>
            <a:r>
              <a:rPr lang="en-US" sz="2800" dirty="0">
                <a:ea typeface="+mn-ea"/>
                <a:cs typeface="+mn-cs"/>
              </a:rPr>
              <a:t>   </a:t>
            </a:r>
            <a:r>
              <a:rPr lang="en-US" sz="2800" dirty="0"/>
              <a:t>Time-Based Digital Equipment Management</a:t>
            </a:r>
            <a:endParaRPr lang="en-US" sz="2800" dirty="0">
              <a:ea typeface="+mn-ea"/>
              <a:cs typeface="+mn-cs"/>
            </a:endParaRPr>
          </a:p>
          <a:p>
            <a:pPr marL="0" indent="0">
              <a:spcAft>
                <a:spcPts val="1200"/>
              </a:spcAft>
              <a:buNone/>
            </a:pPr>
            <a:r>
              <a:rPr lang="en-US" sz="2800" i="1" dirty="0">
                <a:solidFill>
                  <a:schemeClr val="tx2">
                    <a:lumMod val="75000"/>
                  </a:schemeClr>
                </a:solidFill>
                <a:ea typeface="+mn-ea"/>
                <a:cs typeface="+mn-cs"/>
              </a:rPr>
              <a:t>9.</a:t>
            </a:r>
            <a:r>
              <a:rPr lang="en-US" sz="2800" dirty="0">
                <a:ea typeface="+mn-ea"/>
                <a:cs typeface="+mn-cs"/>
              </a:rPr>
              <a:t>   Digital Equipment Troubleshooting</a:t>
            </a:r>
            <a:endParaRPr lang="en-US" sz="2800" kern="0" dirty="0"/>
          </a:p>
          <a:p>
            <a:pPr marL="0" indent="0">
              <a:spcAft>
                <a:spcPts val="1200"/>
              </a:spcAft>
              <a:buNone/>
            </a:pPr>
            <a:r>
              <a:rPr lang="en-US" sz="2800" i="1" kern="0" dirty="0">
                <a:solidFill>
                  <a:schemeClr val="tx2">
                    <a:lumMod val="75000"/>
                  </a:schemeClr>
                </a:solidFill>
              </a:rPr>
              <a:t>10.</a:t>
            </a:r>
            <a:r>
              <a:rPr lang="en-US" sz="2800" kern="0" dirty="0"/>
              <a:t> Digital Equipment Acquisition</a:t>
            </a:r>
          </a:p>
          <a:p>
            <a:pPr marL="0" indent="0">
              <a:spcAft>
                <a:spcPts val="1200"/>
              </a:spcAft>
              <a:buNone/>
            </a:pPr>
            <a:r>
              <a:rPr lang="en-US" sz="2800" i="1" kern="0" dirty="0">
                <a:solidFill>
                  <a:schemeClr val="tx2">
                    <a:lumMod val="75000"/>
                  </a:schemeClr>
                </a:solidFill>
              </a:rPr>
              <a:t>11.</a:t>
            </a:r>
            <a:r>
              <a:rPr lang="en-US" sz="2800" kern="0" dirty="0"/>
              <a:t> Digital Equipment Replacement</a:t>
            </a:r>
          </a:p>
          <a:p>
            <a:pPr marL="0" indent="0">
              <a:spcAft>
                <a:spcPts val="1200"/>
              </a:spcAft>
              <a:buNone/>
            </a:pPr>
            <a:r>
              <a:rPr lang="en-US" sz="2800" i="1" kern="0" dirty="0">
                <a:solidFill>
                  <a:schemeClr val="tx2">
                    <a:lumMod val="75000"/>
                  </a:schemeClr>
                </a:solidFill>
              </a:rPr>
              <a:t>12. </a:t>
            </a:r>
            <a:r>
              <a:rPr lang="en-US" sz="2800" kern="0" dirty="0"/>
              <a:t>Digital Equipment Tools</a:t>
            </a:r>
          </a:p>
          <a:p>
            <a:pPr marL="0" indent="0">
              <a:spcAft>
                <a:spcPts val="1200"/>
              </a:spcAft>
              <a:buNone/>
            </a:pPr>
            <a:r>
              <a:rPr lang="en-US" sz="2800" i="1" kern="0" dirty="0">
                <a:solidFill>
                  <a:schemeClr val="tx2">
                    <a:lumMod val="75000"/>
                  </a:schemeClr>
                </a:solidFill>
              </a:rPr>
              <a:t>13. </a:t>
            </a:r>
            <a:r>
              <a:rPr lang="en-US" sz="2800" kern="0" dirty="0"/>
              <a:t>Training of Personnel</a:t>
            </a:r>
          </a:p>
          <a:p>
            <a:pPr marL="0" indent="0">
              <a:spcAft>
                <a:spcPts val="1200"/>
              </a:spcAft>
              <a:buNone/>
            </a:pPr>
            <a:r>
              <a:rPr lang="en-US" sz="2800" i="1" kern="0" dirty="0">
                <a:solidFill>
                  <a:schemeClr val="tx2">
                    <a:lumMod val="75000"/>
                  </a:schemeClr>
                </a:solidFill>
              </a:rPr>
              <a:t>14.</a:t>
            </a:r>
            <a:r>
              <a:rPr lang="en-US" sz="2800" kern="0" dirty="0"/>
              <a:t> Definitions and Acronyms</a:t>
            </a:r>
          </a:p>
          <a:p>
            <a:pPr marL="0" indent="0">
              <a:spcAft>
                <a:spcPts val="1200"/>
              </a:spcAft>
              <a:buNone/>
            </a:pPr>
            <a:r>
              <a:rPr lang="en-US" sz="2800" i="1" kern="0" dirty="0">
                <a:solidFill>
                  <a:schemeClr val="tx2">
                    <a:lumMod val="75000"/>
                  </a:schemeClr>
                </a:solidFill>
              </a:rPr>
              <a:t>15.</a:t>
            </a:r>
            <a:r>
              <a:rPr lang="en-US" sz="2800" kern="0" dirty="0"/>
              <a:t> References</a:t>
            </a:r>
          </a:p>
          <a:p>
            <a:endParaRPr lang="en-US" kern="0" dirty="0"/>
          </a:p>
        </p:txBody>
      </p:sp>
    </p:spTree>
    <p:extLst>
      <p:ext uri="{BB962C8B-B14F-4D97-AF65-F5344CB8AC3E}">
        <p14:creationId xmlns:p14="http://schemas.microsoft.com/office/powerpoint/2010/main" val="337795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10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4B807889-70FA-6E47-B3C2-A35781DDA916}"/>
              </a:ext>
            </a:extLst>
          </p:cNvPr>
          <p:cNvSpPr/>
          <p:nvPr/>
        </p:nvSpPr>
        <p:spPr bwMode="auto">
          <a:xfrm>
            <a:off x="420436" y="348615"/>
            <a:ext cx="4465620" cy="1062479"/>
          </a:xfrm>
          <a:prstGeom prst="roundRect">
            <a:avLst/>
          </a:prstGeom>
          <a:solidFill>
            <a:srgbClr val="233E9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1" name="TextBox 70">
            <a:extLst>
              <a:ext uri="{FF2B5EF4-FFF2-40B4-BE49-F238E27FC236}">
                <a16:creationId xmlns:a16="http://schemas.microsoft.com/office/drawing/2014/main" id="{5096EEA3-7A95-724E-8684-C45FE77BB4FE}"/>
              </a:ext>
            </a:extLst>
          </p:cNvPr>
          <p:cNvSpPr txBox="1"/>
          <p:nvPr/>
        </p:nvSpPr>
        <p:spPr>
          <a:xfrm>
            <a:off x="1788348" y="418190"/>
            <a:ext cx="4110981" cy="923330"/>
          </a:xfrm>
          <a:prstGeom prst="rect">
            <a:avLst/>
          </a:prstGeom>
          <a:noFill/>
        </p:spPr>
        <p:txBody>
          <a:bodyPr wrap="square" rtlCol="0">
            <a:spAutoFit/>
          </a:bodyPr>
          <a:lstStyle/>
          <a:p>
            <a:pPr algn="l">
              <a:spcBef>
                <a:spcPts val="0"/>
              </a:spcBef>
            </a:pPr>
            <a:r>
              <a:rPr lang="en-US" sz="1800" b="1">
                <a:solidFill>
                  <a:schemeClr val="bg1"/>
                </a:solidFill>
                <a:latin typeface="+mn-lt"/>
              </a:rPr>
              <a:t>Michael Thow</a:t>
            </a:r>
          </a:p>
          <a:p>
            <a:pPr algn="l">
              <a:spcBef>
                <a:spcPts val="0"/>
              </a:spcBef>
            </a:pPr>
            <a:r>
              <a:rPr lang="en-US" sz="1800">
                <a:solidFill>
                  <a:schemeClr val="bg1"/>
                </a:solidFill>
                <a:latin typeface="+mn-lt"/>
              </a:rPr>
              <a:t>PRR Sr Program Manager</a:t>
            </a:r>
            <a:br>
              <a:rPr lang="en-US" sz="1800">
                <a:solidFill>
                  <a:schemeClr val="bg1"/>
                </a:solidFill>
                <a:latin typeface="+mn-lt"/>
              </a:rPr>
            </a:br>
            <a:r>
              <a:rPr lang="en-US" sz="1800">
                <a:solidFill>
                  <a:schemeClr val="bg1"/>
                </a:solidFill>
                <a:latin typeface="+mn-lt"/>
                <a:hlinkClick r:id="rId3">
                  <a:extLst>
                    <a:ext uri="{A12FA001-AC4F-418D-AE19-62706E023703}">
                      <ahyp:hlinkClr xmlns:ahyp="http://schemas.microsoft.com/office/drawing/2018/hyperlinkcolor" val="tx"/>
                    </a:ext>
                  </a:extLst>
                </a:hlinkClick>
              </a:rPr>
              <a:t>mthow@epri.com</a:t>
            </a:r>
            <a:r>
              <a:rPr lang="en-US" sz="1800">
                <a:solidFill>
                  <a:schemeClr val="bg1"/>
                </a:solidFill>
                <a:latin typeface="+mn-lt"/>
              </a:rPr>
              <a:t> </a:t>
            </a:r>
          </a:p>
        </p:txBody>
      </p:sp>
      <p:pic>
        <p:nvPicPr>
          <p:cNvPr id="45" name="Picture 44">
            <a:extLst>
              <a:ext uri="{FF2B5EF4-FFF2-40B4-BE49-F238E27FC236}">
                <a16:creationId xmlns:a16="http://schemas.microsoft.com/office/drawing/2014/main" id="{0DD2AEC8-B833-724A-9787-83B7EFA8BF8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4422" y="449384"/>
            <a:ext cx="806197" cy="860940"/>
          </a:xfrm>
          <a:prstGeom prst="rect">
            <a:avLst/>
          </a:prstGeom>
        </p:spPr>
      </p:pic>
      <p:grpSp>
        <p:nvGrpSpPr>
          <p:cNvPr id="8" name="Group 7">
            <a:extLst>
              <a:ext uri="{FF2B5EF4-FFF2-40B4-BE49-F238E27FC236}">
                <a16:creationId xmlns:a16="http://schemas.microsoft.com/office/drawing/2014/main" id="{66394B88-D768-1845-8E8D-5B54510F4BFD}"/>
              </a:ext>
            </a:extLst>
          </p:cNvPr>
          <p:cNvGrpSpPr/>
          <p:nvPr/>
        </p:nvGrpSpPr>
        <p:grpSpPr>
          <a:xfrm>
            <a:off x="2369265" y="1612335"/>
            <a:ext cx="3725781" cy="1272678"/>
            <a:chOff x="4345083" y="5126185"/>
            <a:chExt cx="3725781" cy="1306739"/>
          </a:xfrm>
        </p:grpSpPr>
        <p:sp>
          <p:nvSpPr>
            <p:cNvPr id="29" name="Rounded Rectangle 28">
              <a:extLst>
                <a:ext uri="{FF2B5EF4-FFF2-40B4-BE49-F238E27FC236}">
                  <a16:creationId xmlns:a16="http://schemas.microsoft.com/office/drawing/2014/main" id="{6337DC6C-8B92-514A-B317-22C4F2C6E0EA}"/>
                </a:ext>
              </a:extLst>
            </p:cNvPr>
            <p:cNvSpPr/>
            <p:nvPr/>
          </p:nvSpPr>
          <p:spPr bwMode="auto">
            <a:xfrm>
              <a:off x="4345083" y="5126185"/>
              <a:ext cx="3572539" cy="1284223"/>
            </a:xfrm>
            <a:prstGeom prst="roundRect">
              <a:avLst/>
            </a:prstGeom>
            <a:solidFill>
              <a:srgbClr val="97BFE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33" name="TextBox 32">
              <a:extLst>
                <a:ext uri="{FF2B5EF4-FFF2-40B4-BE49-F238E27FC236}">
                  <a16:creationId xmlns:a16="http://schemas.microsoft.com/office/drawing/2014/main" id="{AA8418D6-3733-3140-8168-3B8CB4C55F1C}"/>
                </a:ext>
              </a:extLst>
            </p:cNvPr>
            <p:cNvSpPr txBox="1"/>
            <p:nvPr/>
          </p:nvSpPr>
          <p:spPr>
            <a:xfrm>
              <a:off x="5616231" y="5200471"/>
              <a:ext cx="2454633" cy="1232453"/>
            </a:xfrm>
            <a:prstGeom prst="rect">
              <a:avLst/>
            </a:prstGeom>
            <a:noFill/>
          </p:spPr>
          <p:txBody>
            <a:bodyPr wrap="square" rtlCol="0">
              <a:spAutoFit/>
            </a:bodyPr>
            <a:lstStyle/>
            <a:p>
              <a:pPr algn="l">
                <a:spcBef>
                  <a:spcPts val="0"/>
                </a:spcBef>
              </a:pPr>
              <a:r>
                <a:rPr lang="en-US" sz="1800" b="1">
                  <a:solidFill>
                    <a:schemeClr val="tx1"/>
                  </a:solidFill>
                  <a:latin typeface="+mn-lt"/>
                </a:rPr>
                <a:t>Matt Gibson</a:t>
              </a:r>
              <a:br>
                <a:rPr lang="en-US" sz="1800" b="1">
                  <a:solidFill>
                    <a:schemeClr val="tx1"/>
                  </a:solidFill>
                  <a:latin typeface="+mn-lt"/>
                </a:rPr>
              </a:br>
              <a:r>
                <a:rPr lang="en-US" sz="1800">
                  <a:solidFill>
                    <a:schemeClr val="tx1"/>
                  </a:solidFill>
                  <a:latin typeface="+mn-lt"/>
                </a:rPr>
                <a:t>Sr. Technical Executive</a:t>
              </a:r>
              <a:br>
                <a:rPr lang="en-US" sz="1800">
                  <a:solidFill>
                    <a:schemeClr val="tx1"/>
                  </a:solidFill>
                  <a:latin typeface="+mn-lt"/>
                </a:rPr>
              </a:br>
              <a:r>
                <a:rPr lang="en-US" sz="1800">
                  <a:solidFill>
                    <a:schemeClr val="tx1"/>
                  </a:solidFill>
                  <a:latin typeface="+mn-lt"/>
                </a:rPr>
                <a:t>Digital I&amp;C - IT / OT</a:t>
              </a:r>
            </a:p>
            <a:p>
              <a:pPr algn="l">
                <a:spcBef>
                  <a:spcPts val="0"/>
                </a:spcBef>
              </a:pPr>
              <a:r>
                <a:rPr lang="en-US" sz="1800">
                  <a:solidFill>
                    <a:schemeClr val="tx2"/>
                  </a:solidFill>
                  <a:latin typeface="+mn-lt"/>
                  <a:hlinkClick r:id="rId5">
                    <a:extLst>
                      <a:ext uri="{A12FA001-AC4F-418D-AE19-62706E023703}">
                        <ahyp:hlinkClr xmlns:ahyp="http://schemas.microsoft.com/office/drawing/2018/hyperlinkcolor" val="tx"/>
                      </a:ext>
                    </a:extLst>
                  </a:hlinkClick>
                </a:rPr>
                <a:t>mgibson@epri.com</a:t>
              </a:r>
              <a:r>
                <a:rPr lang="en-US" sz="1800">
                  <a:solidFill>
                    <a:schemeClr val="tx2"/>
                  </a:solidFill>
                  <a:latin typeface="+mn-lt"/>
                </a:rPr>
                <a:t> </a:t>
              </a:r>
            </a:p>
          </p:txBody>
        </p:sp>
      </p:grpSp>
      <p:sp>
        <p:nvSpPr>
          <p:cNvPr id="39" name="Title 1">
            <a:extLst>
              <a:ext uri="{FF2B5EF4-FFF2-40B4-BE49-F238E27FC236}">
                <a16:creationId xmlns:a16="http://schemas.microsoft.com/office/drawing/2014/main" id="{50C7EE2A-67C6-9A46-BE36-5081023C029F}"/>
              </a:ext>
            </a:extLst>
          </p:cNvPr>
          <p:cNvSpPr>
            <a:spLocks noGrp="1"/>
          </p:cNvSpPr>
          <p:nvPr>
            <p:ph type="title"/>
          </p:nvPr>
        </p:nvSpPr>
        <p:spPr>
          <a:xfrm>
            <a:off x="826122" y="4162683"/>
            <a:ext cx="2791357" cy="1284223"/>
          </a:xfrm>
          <a:ln w="25400">
            <a:solidFill>
              <a:schemeClr val="tx2"/>
            </a:solidFill>
          </a:ln>
        </p:spPr>
        <p:txBody>
          <a:bodyPr/>
          <a:lstStyle/>
          <a:p>
            <a:pPr algn="ctr"/>
            <a:r>
              <a:rPr lang="en-US">
                <a:solidFill>
                  <a:schemeClr val="tx2"/>
                </a:solidFill>
              </a:rPr>
              <a:t>I&amp;C </a:t>
            </a:r>
            <a:br>
              <a:rPr lang="en-US">
                <a:solidFill>
                  <a:schemeClr val="tx2"/>
                </a:solidFill>
              </a:rPr>
            </a:br>
            <a:r>
              <a:rPr lang="en-US">
                <a:solidFill>
                  <a:schemeClr val="tx2"/>
                </a:solidFill>
              </a:rPr>
              <a:t>Team</a:t>
            </a:r>
          </a:p>
        </p:txBody>
      </p:sp>
      <p:grpSp>
        <p:nvGrpSpPr>
          <p:cNvPr id="55" name="Group 54">
            <a:extLst>
              <a:ext uri="{FF2B5EF4-FFF2-40B4-BE49-F238E27FC236}">
                <a16:creationId xmlns:a16="http://schemas.microsoft.com/office/drawing/2014/main" id="{79FB8A1D-1D54-DA40-BEA1-04A3DC8671D0}"/>
              </a:ext>
            </a:extLst>
          </p:cNvPr>
          <p:cNvGrpSpPr/>
          <p:nvPr/>
        </p:nvGrpSpPr>
        <p:grpSpPr>
          <a:xfrm>
            <a:off x="6639331" y="1614185"/>
            <a:ext cx="4142970" cy="1230247"/>
            <a:chOff x="6305192" y="1349334"/>
            <a:chExt cx="3961324" cy="1230247"/>
          </a:xfrm>
        </p:grpSpPr>
        <p:sp>
          <p:nvSpPr>
            <p:cNvPr id="57" name="Rounded Rectangle 56">
              <a:extLst>
                <a:ext uri="{FF2B5EF4-FFF2-40B4-BE49-F238E27FC236}">
                  <a16:creationId xmlns:a16="http://schemas.microsoft.com/office/drawing/2014/main" id="{671C2868-B739-134C-85D8-45FA486A427E}"/>
                </a:ext>
              </a:extLst>
            </p:cNvPr>
            <p:cNvSpPr/>
            <p:nvPr/>
          </p:nvSpPr>
          <p:spPr bwMode="auto">
            <a:xfrm>
              <a:off x="6305192" y="1349334"/>
              <a:ext cx="3572539" cy="1220323"/>
            </a:xfrm>
            <a:prstGeom prst="roundRect">
              <a:avLst/>
            </a:prstGeom>
            <a:solidFill>
              <a:srgbClr val="233E9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9" name="TextBox 58">
              <a:extLst>
                <a:ext uri="{FF2B5EF4-FFF2-40B4-BE49-F238E27FC236}">
                  <a16:creationId xmlns:a16="http://schemas.microsoft.com/office/drawing/2014/main" id="{A9480855-AA9F-414D-AFC1-6452C8040775}"/>
                </a:ext>
              </a:extLst>
            </p:cNvPr>
            <p:cNvSpPr txBox="1"/>
            <p:nvPr/>
          </p:nvSpPr>
          <p:spPr>
            <a:xfrm>
              <a:off x="7381900" y="1379252"/>
              <a:ext cx="2884616" cy="1200329"/>
            </a:xfrm>
            <a:prstGeom prst="rect">
              <a:avLst/>
            </a:prstGeom>
            <a:noFill/>
          </p:spPr>
          <p:txBody>
            <a:bodyPr wrap="square" rtlCol="0">
              <a:spAutoFit/>
            </a:bodyPr>
            <a:lstStyle/>
            <a:p>
              <a:pPr algn="l">
                <a:spcBef>
                  <a:spcPts val="0"/>
                </a:spcBef>
              </a:pPr>
              <a:r>
                <a:rPr lang="en-US" sz="1800" b="1">
                  <a:solidFill>
                    <a:schemeClr val="bg1"/>
                  </a:solidFill>
                  <a:latin typeface="+mn-lt"/>
                </a:rPr>
                <a:t>Stephen Lopez</a:t>
              </a:r>
            </a:p>
            <a:p>
              <a:pPr algn="l">
                <a:spcBef>
                  <a:spcPts val="0"/>
                </a:spcBef>
              </a:pPr>
              <a:r>
                <a:rPr lang="en-US" sz="1800">
                  <a:solidFill>
                    <a:schemeClr val="bg1"/>
                  </a:solidFill>
                  <a:latin typeface="+mn-lt"/>
                </a:rPr>
                <a:t>Principal Team Leader</a:t>
              </a:r>
            </a:p>
            <a:p>
              <a:pPr algn="l">
                <a:spcBef>
                  <a:spcPts val="0"/>
                </a:spcBef>
              </a:pPr>
              <a:r>
                <a:rPr lang="en-US" sz="1800">
                  <a:solidFill>
                    <a:schemeClr val="bg1"/>
                  </a:solidFill>
                  <a:latin typeface="+mn-lt"/>
                </a:rPr>
                <a:t>Maintenance, M&amp;D, EMC</a:t>
              </a:r>
              <a:br>
                <a:rPr lang="en-US" sz="1800">
                  <a:solidFill>
                    <a:schemeClr val="bg1"/>
                  </a:solidFill>
                  <a:latin typeface="+mn-lt"/>
                </a:rPr>
              </a:br>
              <a:r>
                <a:rPr lang="en-US" sz="1800">
                  <a:solidFill>
                    <a:schemeClr val="bg1"/>
                  </a:solidFill>
                  <a:latin typeface="+mn-lt"/>
                  <a:hlinkClick r:id="rId6">
                    <a:extLst>
                      <a:ext uri="{A12FA001-AC4F-418D-AE19-62706E023703}">
                        <ahyp:hlinkClr xmlns:ahyp="http://schemas.microsoft.com/office/drawing/2018/hyperlinkcolor" val="tx"/>
                      </a:ext>
                    </a:extLst>
                  </a:hlinkClick>
                </a:rPr>
                <a:t>slopez@epri.com</a:t>
              </a:r>
              <a:r>
                <a:rPr lang="en-US" sz="1800">
                  <a:solidFill>
                    <a:schemeClr val="bg1"/>
                  </a:solidFill>
                  <a:latin typeface="+mn-lt"/>
                </a:rPr>
                <a:t>	</a:t>
              </a:r>
            </a:p>
          </p:txBody>
        </p:sp>
      </p:grpSp>
      <p:grpSp>
        <p:nvGrpSpPr>
          <p:cNvPr id="6" name="Group 5">
            <a:extLst>
              <a:ext uri="{FF2B5EF4-FFF2-40B4-BE49-F238E27FC236}">
                <a16:creationId xmlns:a16="http://schemas.microsoft.com/office/drawing/2014/main" id="{91E55BF9-0FF6-484D-8613-7F20268627C7}"/>
              </a:ext>
            </a:extLst>
          </p:cNvPr>
          <p:cNvGrpSpPr/>
          <p:nvPr/>
        </p:nvGrpSpPr>
        <p:grpSpPr>
          <a:xfrm>
            <a:off x="5130042" y="367228"/>
            <a:ext cx="4655052" cy="1231341"/>
            <a:chOff x="2482137" y="105547"/>
            <a:chExt cx="4655052" cy="1231341"/>
          </a:xfrm>
        </p:grpSpPr>
        <p:sp>
          <p:nvSpPr>
            <p:cNvPr id="19" name="TextBox 18">
              <a:extLst>
                <a:ext uri="{FF2B5EF4-FFF2-40B4-BE49-F238E27FC236}">
                  <a16:creationId xmlns:a16="http://schemas.microsoft.com/office/drawing/2014/main" id="{C9D3D3DA-38C2-6B4F-9D79-B0894A4E5AE9}"/>
                </a:ext>
              </a:extLst>
            </p:cNvPr>
            <p:cNvSpPr txBox="1"/>
            <p:nvPr/>
          </p:nvSpPr>
          <p:spPr>
            <a:xfrm>
              <a:off x="3929878" y="145003"/>
              <a:ext cx="3207311" cy="1184940"/>
            </a:xfrm>
            <a:prstGeom prst="rect">
              <a:avLst/>
            </a:prstGeom>
            <a:noFill/>
          </p:spPr>
          <p:txBody>
            <a:bodyPr wrap="square" lIns="91440" tIns="45720" rIns="91440" bIns="45720" rtlCol="0" anchor="t">
              <a:spAutoFit/>
            </a:bodyPr>
            <a:lstStyle/>
            <a:p>
              <a:pPr algn="l">
                <a:spcBef>
                  <a:spcPts val="0"/>
                </a:spcBef>
              </a:pPr>
              <a:r>
                <a:rPr lang="en-US" sz="1800" b="1">
                  <a:solidFill>
                    <a:schemeClr val="bg1"/>
                  </a:solidFill>
                  <a:latin typeface="+mn-lt"/>
                </a:rPr>
                <a:t>Kelli Voelsing</a:t>
              </a:r>
              <a:br>
                <a:rPr lang="en-US" sz="1800" b="1">
                  <a:solidFill>
                    <a:schemeClr val="bg1"/>
                  </a:solidFill>
                  <a:latin typeface="+mn-lt"/>
                </a:rPr>
              </a:br>
              <a:r>
                <a:rPr lang="en-US" sz="1750">
                  <a:solidFill>
                    <a:schemeClr val="bg1"/>
                  </a:solidFill>
                  <a:latin typeface="+mn-lt"/>
                </a:rPr>
                <a:t>Senior Program Manager</a:t>
              </a:r>
            </a:p>
            <a:p>
              <a:pPr algn="l">
                <a:spcBef>
                  <a:spcPts val="0"/>
                </a:spcBef>
              </a:pPr>
              <a:r>
                <a:rPr lang="en-US" sz="1750">
                  <a:solidFill>
                    <a:schemeClr val="bg1"/>
                  </a:solidFill>
                  <a:latin typeface="+mn-lt"/>
                </a:rPr>
                <a:t>ER Strategy</a:t>
              </a:r>
              <a:br>
                <a:rPr lang="en-US" sz="1750">
                  <a:latin typeface="+mn-lt"/>
                </a:rPr>
              </a:br>
              <a:r>
                <a:rPr lang="en-US" sz="1750">
                  <a:solidFill>
                    <a:schemeClr val="bg1"/>
                  </a:solidFill>
                  <a:latin typeface="+mn-lt"/>
                  <a:hlinkClick r:id="rId7">
                    <a:extLst>
                      <a:ext uri="{A12FA001-AC4F-418D-AE19-62706E023703}">
                        <ahyp:hlinkClr xmlns:ahyp="http://schemas.microsoft.com/office/drawing/2018/hyperlinkcolor" val="tx"/>
                      </a:ext>
                    </a:extLst>
                  </a:hlinkClick>
                </a:rPr>
                <a:t>fferrante@epri.com</a:t>
              </a:r>
              <a:r>
                <a:rPr lang="en-US" sz="1800">
                  <a:solidFill>
                    <a:schemeClr val="bg1"/>
                  </a:solidFill>
                  <a:latin typeface="+mn-lt"/>
                </a:rPr>
                <a:t>  </a:t>
              </a:r>
              <a:endParaRPr lang="en-US" sz="1800">
                <a:solidFill>
                  <a:schemeClr val="bg1"/>
                </a:solidFill>
                <a:latin typeface="+mn-lt"/>
                <a:cs typeface="Calibri"/>
              </a:endParaRPr>
            </a:p>
          </p:txBody>
        </p:sp>
        <p:sp>
          <p:nvSpPr>
            <p:cNvPr id="12" name="Rounded Rectangle 11">
              <a:extLst>
                <a:ext uri="{FF2B5EF4-FFF2-40B4-BE49-F238E27FC236}">
                  <a16:creationId xmlns:a16="http://schemas.microsoft.com/office/drawing/2014/main" id="{81C2DFF2-B899-8149-A5DA-0F1CFEBEA83D}"/>
                </a:ext>
              </a:extLst>
            </p:cNvPr>
            <p:cNvSpPr/>
            <p:nvPr/>
          </p:nvSpPr>
          <p:spPr bwMode="auto">
            <a:xfrm>
              <a:off x="2482137" y="105547"/>
              <a:ext cx="3531126" cy="1062479"/>
            </a:xfrm>
            <a:prstGeom prst="roundRect">
              <a:avLst/>
            </a:prstGeom>
            <a:solidFill>
              <a:srgbClr val="233E9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69" name="TextBox 68">
              <a:extLst>
                <a:ext uri="{FF2B5EF4-FFF2-40B4-BE49-F238E27FC236}">
                  <a16:creationId xmlns:a16="http://schemas.microsoft.com/office/drawing/2014/main" id="{9DD1C6AD-2581-C249-B30F-72A7D93F1E41}"/>
                </a:ext>
              </a:extLst>
            </p:cNvPr>
            <p:cNvSpPr txBox="1"/>
            <p:nvPr/>
          </p:nvSpPr>
          <p:spPr>
            <a:xfrm>
              <a:off x="3472150" y="136559"/>
              <a:ext cx="2884616" cy="1200329"/>
            </a:xfrm>
            <a:prstGeom prst="rect">
              <a:avLst/>
            </a:prstGeom>
            <a:noFill/>
          </p:spPr>
          <p:txBody>
            <a:bodyPr wrap="square" rtlCol="0">
              <a:spAutoFit/>
            </a:bodyPr>
            <a:lstStyle/>
            <a:p>
              <a:pPr algn="l">
                <a:spcBef>
                  <a:spcPts val="0"/>
                </a:spcBef>
              </a:pPr>
              <a:r>
                <a:rPr lang="en-US" sz="1800" b="1">
                  <a:solidFill>
                    <a:schemeClr val="bg1"/>
                  </a:solidFill>
                  <a:latin typeface="+mn-lt"/>
                </a:rPr>
                <a:t>Nick Camilli</a:t>
              </a:r>
            </a:p>
            <a:p>
              <a:pPr algn="l">
                <a:spcBef>
                  <a:spcPts val="0"/>
                </a:spcBef>
              </a:pPr>
              <a:r>
                <a:rPr lang="en-US" sz="1800">
                  <a:solidFill>
                    <a:schemeClr val="bg1"/>
                  </a:solidFill>
                  <a:latin typeface="+mn-lt"/>
                </a:rPr>
                <a:t>Deputy Program Manager</a:t>
              </a:r>
              <a:br>
                <a:rPr lang="en-US" sz="1800">
                  <a:solidFill>
                    <a:schemeClr val="bg1"/>
                  </a:solidFill>
                  <a:latin typeface="+mn-lt"/>
                </a:rPr>
              </a:br>
              <a:r>
                <a:rPr lang="en-US" sz="1800">
                  <a:solidFill>
                    <a:schemeClr val="bg1"/>
                  </a:solidFill>
                  <a:latin typeface="+mn-lt"/>
                </a:rPr>
                <a:t>PRR Strategy</a:t>
              </a:r>
              <a:br>
                <a:rPr lang="en-US" sz="1800">
                  <a:solidFill>
                    <a:schemeClr val="bg1"/>
                  </a:solidFill>
                  <a:latin typeface="+mn-lt"/>
                </a:rPr>
              </a:br>
              <a:endParaRPr lang="en-US" sz="1800">
                <a:solidFill>
                  <a:schemeClr val="bg1"/>
                </a:solidFill>
                <a:latin typeface="+mn-lt"/>
              </a:endParaRPr>
            </a:p>
          </p:txBody>
        </p:sp>
      </p:grpSp>
      <p:pic>
        <p:nvPicPr>
          <p:cNvPr id="47" name="Picture 46">
            <a:extLst>
              <a:ext uri="{FF2B5EF4-FFF2-40B4-BE49-F238E27FC236}">
                <a16:creationId xmlns:a16="http://schemas.microsoft.com/office/drawing/2014/main" id="{01FFC6B1-723F-514E-99C5-9D9DF8F688FB}"/>
              </a:ext>
            </a:extLst>
          </p:cNvPr>
          <p:cNvPicPr>
            <a:picLocks/>
          </p:cNvPicPr>
          <p:nvPr/>
        </p:nvPicPr>
        <p:blipFill rotWithShape="1">
          <a:blip r:embed="rId8">
            <a:extLst>
              <a:ext uri="{28A0092B-C50C-407E-A947-70E740481C1C}">
                <a14:useLocalDpi xmlns:a14="http://schemas.microsoft.com/office/drawing/2010/main" val="0"/>
              </a:ext>
            </a:extLst>
          </a:blip>
          <a:srcRect/>
          <a:stretch/>
        </p:blipFill>
        <p:spPr>
          <a:xfrm>
            <a:off x="6803374" y="1741779"/>
            <a:ext cx="822391" cy="939876"/>
          </a:xfrm>
          <a:prstGeom prst="rect">
            <a:avLst/>
          </a:prstGeom>
        </p:spPr>
      </p:pic>
      <p:grpSp>
        <p:nvGrpSpPr>
          <p:cNvPr id="4" name="Group 3">
            <a:extLst>
              <a:ext uri="{FF2B5EF4-FFF2-40B4-BE49-F238E27FC236}">
                <a16:creationId xmlns:a16="http://schemas.microsoft.com/office/drawing/2014/main" id="{731B8F3B-5E7A-CE4B-928E-4099CDB42842}"/>
              </a:ext>
            </a:extLst>
          </p:cNvPr>
          <p:cNvGrpSpPr/>
          <p:nvPr/>
        </p:nvGrpSpPr>
        <p:grpSpPr>
          <a:xfrm>
            <a:off x="4739446" y="3070448"/>
            <a:ext cx="3642287" cy="1357941"/>
            <a:chOff x="357339" y="3846453"/>
            <a:chExt cx="3642287" cy="1220323"/>
          </a:xfrm>
        </p:grpSpPr>
        <p:sp>
          <p:nvSpPr>
            <p:cNvPr id="24" name="Rounded Rectangle 23">
              <a:extLst>
                <a:ext uri="{FF2B5EF4-FFF2-40B4-BE49-F238E27FC236}">
                  <a16:creationId xmlns:a16="http://schemas.microsoft.com/office/drawing/2014/main" id="{CC940F51-5D3E-0B4D-8BF1-6FF759B52C5D}"/>
                </a:ext>
              </a:extLst>
            </p:cNvPr>
            <p:cNvSpPr/>
            <p:nvPr/>
          </p:nvSpPr>
          <p:spPr bwMode="auto">
            <a:xfrm>
              <a:off x="357339" y="3846453"/>
              <a:ext cx="3572539" cy="1220323"/>
            </a:xfrm>
            <a:prstGeom prst="roundRect">
              <a:avLst/>
            </a:prstGeom>
            <a:solidFill>
              <a:srgbClr val="97BFE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32" name="TextBox 31">
              <a:extLst>
                <a:ext uri="{FF2B5EF4-FFF2-40B4-BE49-F238E27FC236}">
                  <a16:creationId xmlns:a16="http://schemas.microsoft.com/office/drawing/2014/main" id="{6DD86D94-9E40-4E4F-AE79-FAF41FA47438}"/>
                </a:ext>
              </a:extLst>
            </p:cNvPr>
            <p:cNvSpPr txBox="1"/>
            <p:nvPr/>
          </p:nvSpPr>
          <p:spPr>
            <a:xfrm>
              <a:off x="1544993" y="3887054"/>
              <a:ext cx="2454633" cy="1051025"/>
            </a:xfrm>
            <a:prstGeom prst="rect">
              <a:avLst/>
            </a:prstGeom>
            <a:noFill/>
          </p:spPr>
          <p:txBody>
            <a:bodyPr wrap="square" rtlCol="0">
              <a:spAutoFit/>
            </a:bodyPr>
            <a:lstStyle/>
            <a:p>
              <a:pPr algn="l">
                <a:spcBef>
                  <a:spcPts val="0"/>
                </a:spcBef>
              </a:pPr>
              <a:r>
                <a:rPr lang="en-US" sz="1800" b="1">
                  <a:solidFill>
                    <a:schemeClr val="tx1"/>
                  </a:solidFill>
                  <a:latin typeface="+mn-lt"/>
                </a:rPr>
                <a:t>Christina Novogoratz </a:t>
              </a:r>
            </a:p>
            <a:p>
              <a:pPr algn="l">
                <a:spcBef>
                  <a:spcPts val="0"/>
                </a:spcBef>
              </a:pPr>
              <a:r>
                <a:rPr lang="en-US" sz="1800">
                  <a:solidFill>
                    <a:schemeClr val="tx1"/>
                  </a:solidFill>
                  <a:latin typeface="+mn-lt"/>
                </a:rPr>
                <a:t>Tech Leader</a:t>
              </a:r>
            </a:p>
            <a:p>
              <a:pPr algn="l">
                <a:spcBef>
                  <a:spcPts val="0"/>
                </a:spcBef>
              </a:pPr>
              <a:r>
                <a:rPr lang="en-US">
                  <a:solidFill>
                    <a:schemeClr val="tx1"/>
                  </a:solidFill>
                  <a:latin typeface="+mn-lt"/>
                </a:rPr>
                <a:t>Maintenance, EMC</a:t>
              </a:r>
            </a:p>
            <a:p>
              <a:pPr algn="l">
                <a:spcBef>
                  <a:spcPts val="0"/>
                </a:spcBef>
              </a:pPr>
              <a:r>
                <a:rPr lang="en-US" sz="1800">
                  <a:solidFill>
                    <a:schemeClr val="tx1"/>
                  </a:solidFill>
                  <a:latin typeface="+mn-lt"/>
                  <a:hlinkClick r:id="rId9"/>
                </a:rPr>
                <a:t>cnovogoratz@epri.com</a:t>
              </a:r>
              <a:endParaRPr lang="en-US" sz="1800">
                <a:solidFill>
                  <a:schemeClr val="tx1"/>
                </a:solidFill>
                <a:latin typeface="+mn-lt"/>
              </a:endParaRPr>
            </a:p>
          </p:txBody>
        </p:sp>
      </p:grpSp>
      <p:grpSp>
        <p:nvGrpSpPr>
          <p:cNvPr id="7" name="Group 6">
            <a:extLst>
              <a:ext uri="{FF2B5EF4-FFF2-40B4-BE49-F238E27FC236}">
                <a16:creationId xmlns:a16="http://schemas.microsoft.com/office/drawing/2014/main" id="{2BB918AF-F9E3-6440-8C3E-BB8C5FF52FF4}"/>
              </a:ext>
            </a:extLst>
          </p:cNvPr>
          <p:cNvGrpSpPr/>
          <p:nvPr/>
        </p:nvGrpSpPr>
        <p:grpSpPr>
          <a:xfrm>
            <a:off x="8550229" y="3071444"/>
            <a:ext cx="3999511" cy="1284223"/>
            <a:chOff x="338781" y="5126186"/>
            <a:chExt cx="3999511" cy="1284223"/>
          </a:xfrm>
        </p:grpSpPr>
        <p:sp>
          <p:nvSpPr>
            <p:cNvPr id="23" name="Rounded Rectangle 22">
              <a:extLst>
                <a:ext uri="{FF2B5EF4-FFF2-40B4-BE49-F238E27FC236}">
                  <a16:creationId xmlns:a16="http://schemas.microsoft.com/office/drawing/2014/main" id="{7E9734A0-D09D-5C44-B06C-AA9BD1CD2689}"/>
                </a:ext>
              </a:extLst>
            </p:cNvPr>
            <p:cNvSpPr/>
            <p:nvPr/>
          </p:nvSpPr>
          <p:spPr bwMode="auto">
            <a:xfrm>
              <a:off x="338781" y="5126186"/>
              <a:ext cx="3572539" cy="1284223"/>
            </a:xfrm>
            <a:prstGeom prst="roundRect">
              <a:avLst/>
            </a:prstGeom>
            <a:solidFill>
              <a:srgbClr val="97BFE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31" name="TextBox 30">
              <a:extLst>
                <a:ext uri="{FF2B5EF4-FFF2-40B4-BE49-F238E27FC236}">
                  <a16:creationId xmlns:a16="http://schemas.microsoft.com/office/drawing/2014/main" id="{209C4D98-036C-514A-BCB8-A6EBE1FA5995}"/>
                </a:ext>
              </a:extLst>
            </p:cNvPr>
            <p:cNvSpPr txBox="1"/>
            <p:nvPr/>
          </p:nvSpPr>
          <p:spPr>
            <a:xfrm>
              <a:off x="1357939" y="5177742"/>
              <a:ext cx="2980353" cy="1200329"/>
            </a:xfrm>
            <a:prstGeom prst="rect">
              <a:avLst/>
            </a:prstGeom>
            <a:noFill/>
          </p:spPr>
          <p:txBody>
            <a:bodyPr wrap="square" rtlCol="0">
              <a:spAutoFit/>
            </a:bodyPr>
            <a:lstStyle/>
            <a:p>
              <a:pPr algn="l">
                <a:spcBef>
                  <a:spcPts val="0"/>
                </a:spcBef>
              </a:pPr>
              <a:r>
                <a:rPr lang="en-US" sz="1800" b="1">
                  <a:solidFill>
                    <a:schemeClr val="tx1"/>
                  </a:solidFill>
                  <a:latin typeface="+mn-lt"/>
                </a:rPr>
                <a:t>Cristina Corrales</a:t>
              </a:r>
              <a:br>
                <a:rPr lang="en-US" sz="1800" b="1">
                  <a:solidFill>
                    <a:schemeClr val="tx1"/>
                  </a:solidFill>
                  <a:latin typeface="+mn-lt"/>
                </a:rPr>
              </a:br>
              <a:r>
                <a:rPr lang="en-US" sz="1800">
                  <a:solidFill>
                    <a:schemeClr val="tx1"/>
                  </a:solidFill>
                  <a:latin typeface="+mn-lt"/>
                </a:rPr>
                <a:t>Principal Tech Leader</a:t>
              </a:r>
              <a:br>
                <a:rPr lang="en-US" sz="1800">
                  <a:solidFill>
                    <a:schemeClr val="tx1"/>
                  </a:solidFill>
                  <a:latin typeface="+mn-lt"/>
                </a:rPr>
              </a:br>
              <a:r>
                <a:rPr lang="en-US" sz="1800">
                  <a:solidFill>
                    <a:schemeClr val="tx1"/>
                  </a:solidFill>
                  <a:latin typeface="+mn-lt"/>
                </a:rPr>
                <a:t>M&amp;D, </a:t>
              </a:r>
              <a:r>
                <a:rPr lang="en-US">
                  <a:solidFill>
                    <a:schemeClr val="tx1"/>
                  </a:solidFill>
                  <a:latin typeface="+mn-lt"/>
                </a:rPr>
                <a:t>HFE, Simulation, IT/OT</a:t>
              </a:r>
            </a:p>
            <a:p>
              <a:pPr algn="l">
                <a:spcBef>
                  <a:spcPts val="0"/>
                </a:spcBef>
              </a:pPr>
              <a:r>
                <a:rPr lang="en-US" sz="1800">
                  <a:solidFill>
                    <a:schemeClr val="tx2"/>
                  </a:solidFill>
                  <a:latin typeface="+mn-lt"/>
                  <a:hlinkClick r:id="rId10"/>
                </a:rPr>
                <a:t>ccorrales@epri.com</a:t>
              </a:r>
              <a:r>
                <a:rPr lang="en-US" sz="1800">
                  <a:solidFill>
                    <a:schemeClr val="tx2"/>
                  </a:solidFill>
                  <a:latin typeface="+mn-lt"/>
                </a:rPr>
                <a:t> </a:t>
              </a:r>
            </a:p>
          </p:txBody>
        </p:sp>
        <p:pic>
          <p:nvPicPr>
            <p:cNvPr id="53" name="Picture 52">
              <a:extLst>
                <a:ext uri="{FF2B5EF4-FFF2-40B4-BE49-F238E27FC236}">
                  <a16:creationId xmlns:a16="http://schemas.microsoft.com/office/drawing/2014/main" id="{DD3BE6B8-FEE4-BE44-B765-0FF90965971D}"/>
                </a:ext>
              </a:extLst>
            </p:cNvPr>
            <p:cNvPicPr>
              <a:picLocks noChangeAspect="1"/>
            </p:cNvPicPr>
            <p:nvPr/>
          </p:nvPicPr>
          <p:blipFill rotWithShape="1">
            <a:blip r:embed="rId11">
              <a:extLst>
                <a:ext uri="{28A0092B-C50C-407E-A947-70E740481C1C}">
                  <a14:useLocalDpi xmlns:a14="http://schemas.microsoft.com/office/drawing/2010/main" val="0"/>
                </a:ext>
              </a:extLst>
            </a:blip>
            <a:srcRect l="9972" r="9279"/>
            <a:stretch/>
          </p:blipFill>
          <p:spPr>
            <a:xfrm>
              <a:off x="431107" y="5226704"/>
              <a:ext cx="934065" cy="1024421"/>
            </a:xfrm>
            <a:prstGeom prst="rect">
              <a:avLst/>
            </a:prstGeom>
          </p:spPr>
        </p:pic>
      </p:grpSp>
      <p:pic>
        <p:nvPicPr>
          <p:cNvPr id="66" name="Picture 65">
            <a:extLst>
              <a:ext uri="{FF2B5EF4-FFF2-40B4-BE49-F238E27FC236}">
                <a16:creationId xmlns:a16="http://schemas.microsoft.com/office/drawing/2014/main" id="{A926FEC1-A88A-6340-9EC0-B9E26B20A3F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653246" y="1760198"/>
            <a:ext cx="925600" cy="988448"/>
          </a:xfrm>
          <a:prstGeom prst="rect">
            <a:avLst/>
          </a:prstGeom>
        </p:spPr>
      </p:pic>
      <p:pic>
        <p:nvPicPr>
          <p:cNvPr id="15" name="Picture 14" descr="A person wearing glasses and a sweater&#10;&#10;Description automatically generated">
            <a:extLst>
              <a:ext uri="{FF2B5EF4-FFF2-40B4-BE49-F238E27FC236}">
                <a16:creationId xmlns:a16="http://schemas.microsoft.com/office/drawing/2014/main" id="{4D54A4A7-36B4-1931-B1B3-DFF2EF7966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88750" y="3168548"/>
            <a:ext cx="769854" cy="1154781"/>
          </a:xfrm>
          <a:prstGeom prst="rect">
            <a:avLst/>
          </a:prstGeom>
        </p:spPr>
      </p:pic>
      <p:pic>
        <p:nvPicPr>
          <p:cNvPr id="5" name="Graphic 4" descr="User with solid fill">
            <a:extLst>
              <a:ext uri="{FF2B5EF4-FFF2-40B4-BE49-F238E27FC236}">
                <a16:creationId xmlns:a16="http://schemas.microsoft.com/office/drawing/2014/main" id="{B03657B9-67DB-CABA-F099-A445FBF5B13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8938" y="439003"/>
            <a:ext cx="914400" cy="914400"/>
          </a:xfrm>
          <a:prstGeom prst="rect">
            <a:avLst/>
          </a:prstGeom>
        </p:spPr>
      </p:pic>
      <p:sp>
        <p:nvSpPr>
          <p:cNvPr id="11" name="Rounded Rectangle 23">
            <a:extLst>
              <a:ext uri="{FF2B5EF4-FFF2-40B4-BE49-F238E27FC236}">
                <a16:creationId xmlns:a16="http://schemas.microsoft.com/office/drawing/2014/main" id="{0ABE2200-B513-A076-B4C9-DD9396B8BA3E}"/>
              </a:ext>
            </a:extLst>
          </p:cNvPr>
          <p:cNvSpPr/>
          <p:nvPr/>
        </p:nvSpPr>
        <p:spPr bwMode="auto">
          <a:xfrm>
            <a:off x="6789442" y="4668543"/>
            <a:ext cx="3572539" cy="1280160"/>
          </a:xfrm>
          <a:prstGeom prst="roundRect">
            <a:avLst/>
          </a:prstGeom>
          <a:solidFill>
            <a:srgbClr val="97BFE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246A046-01A4-23B2-FE20-0B0A6656C5BC}"/>
              </a:ext>
            </a:extLst>
          </p:cNvPr>
          <p:cNvSpPr txBox="1"/>
          <p:nvPr/>
        </p:nvSpPr>
        <p:spPr>
          <a:xfrm>
            <a:off x="7991595" y="4647104"/>
            <a:ext cx="2454633" cy="1169551"/>
          </a:xfrm>
          <a:prstGeom prst="rect">
            <a:avLst/>
          </a:prstGeom>
          <a:noFill/>
        </p:spPr>
        <p:txBody>
          <a:bodyPr wrap="square" rtlCol="0">
            <a:spAutoFit/>
          </a:bodyPr>
          <a:lstStyle/>
          <a:p>
            <a:pPr algn="l">
              <a:spcBef>
                <a:spcPts val="0"/>
              </a:spcBef>
            </a:pPr>
            <a:r>
              <a:rPr lang="en-US" sz="1800" b="1">
                <a:solidFill>
                  <a:schemeClr val="tx1"/>
                </a:solidFill>
                <a:latin typeface="+mn-lt"/>
              </a:rPr>
              <a:t>Jason Castro</a:t>
            </a:r>
          </a:p>
          <a:p>
            <a:pPr algn="l">
              <a:spcBef>
                <a:spcPts val="0"/>
              </a:spcBef>
            </a:pPr>
            <a:r>
              <a:rPr lang="en-US" sz="1800">
                <a:solidFill>
                  <a:schemeClr val="tx1"/>
                </a:solidFill>
                <a:latin typeface="+mn-lt"/>
              </a:rPr>
              <a:t>Principal Tech Leader</a:t>
            </a:r>
          </a:p>
          <a:p>
            <a:pPr algn="l">
              <a:spcBef>
                <a:spcPts val="0"/>
              </a:spcBef>
            </a:pPr>
            <a:r>
              <a:rPr lang="en-US">
                <a:solidFill>
                  <a:schemeClr val="tx1"/>
                </a:solidFill>
                <a:latin typeface="+mn-lt"/>
              </a:rPr>
              <a:t>Digital I&amp;C, Cybersecurity</a:t>
            </a:r>
          </a:p>
          <a:p>
            <a:pPr algn="l">
              <a:spcBef>
                <a:spcPts val="0"/>
              </a:spcBef>
            </a:pPr>
            <a:r>
              <a:rPr lang="en-US" sz="1800">
                <a:solidFill>
                  <a:schemeClr val="tx1"/>
                </a:solidFill>
                <a:latin typeface="+mn-lt"/>
                <a:hlinkClick r:id="rId16"/>
              </a:rPr>
              <a:t>jcastro@epri.com</a:t>
            </a:r>
            <a:endParaRPr lang="en-US" sz="1800">
              <a:solidFill>
                <a:schemeClr val="tx1"/>
              </a:solidFill>
              <a:latin typeface="+mn-lt"/>
            </a:endParaRPr>
          </a:p>
        </p:txBody>
      </p:sp>
      <p:pic>
        <p:nvPicPr>
          <p:cNvPr id="17" name="Picture 16" descr="A person in a suit and tie&#10;&#10;Description automatically generated">
            <a:extLst>
              <a:ext uri="{FF2B5EF4-FFF2-40B4-BE49-F238E27FC236}">
                <a16:creationId xmlns:a16="http://schemas.microsoft.com/office/drawing/2014/main" id="{B75C73BF-1E6B-D8C7-597E-7B84E8077ED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38959" y="4774039"/>
            <a:ext cx="989499" cy="989499"/>
          </a:xfrm>
          <a:prstGeom prst="rect">
            <a:avLst/>
          </a:prstGeom>
        </p:spPr>
      </p:pic>
      <p:pic>
        <p:nvPicPr>
          <p:cNvPr id="9" name="Picture 8">
            <a:extLst>
              <a:ext uri="{FF2B5EF4-FFF2-40B4-BE49-F238E27FC236}">
                <a16:creationId xmlns:a16="http://schemas.microsoft.com/office/drawing/2014/main" id="{D25AABA7-D774-6856-D9F3-5C6E6DE00E3A}"/>
              </a:ext>
            </a:extLst>
          </p:cNvPr>
          <p:cNvPicPr>
            <a:picLocks noChangeAspect="1"/>
          </p:cNvPicPr>
          <p:nvPr/>
        </p:nvPicPr>
        <p:blipFill>
          <a:blip r:embed="rId18"/>
          <a:srcRect l="15918" t="5183" r="10984" b="1"/>
          <a:stretch/>
        </p:blipFill>
        <p:spPr>
          <a:xfrm>
            <a:off x="5190343" y="406683"/>
            <a:ext cx="877427" cy="1007407"/>
          </a:xfrm>
          <a:prstGeom prst="rect">
            <a:avLst/>
          </a:prstGeom>
        </p:spPr>
      </p:pic>
    </p:spTree>
    <p:extLst>
      <p:ext uri="{BB962C8B-B14F-4D97-AF65-F5344CB8AC3E}">
        <p14:creationId xmlns:p14="http://schemas.microsoft.com/office/powerpoint/2010/main" val="390342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1A6B3D-8ABC-4C01-8BDD-D01B00C87B01}"/>
              </a:ext>
            </a:extLst>
          </p:cNvPr>
          <p:cNvSpPr txBox="1">
            <a:spLocks/>
          </p:cNvSpPr>
          <p:nvPr/>
        </p:nvSpPr>
        <p:spPr bwMode="auto">
          <a:xfrm>
            <a:off x="182880" y="182728"/>
            <a:ext cx="11826239" cy="1027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lnSpc>
                <a:spcPct val="100000"/>
              </a:lnSpc>
              <a:spcBef>
                <a:spcPct val="0"/>
              </a:spcBef>
              <a:spcAft>
                <a:spcPts val="600"/>
              </a:spcAft>
              <a:defRPr sz="36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entury Gothic"/>
                <a:ea typeface="+mj-ea"/>
                <a:cs typeface="+mj-cs"/>
              </a:rPr>
              <a:t>Supplemental Funded:</a:t>
            </a:r>
            <a:br>
              <a:rPr kumimoji="0" lang="en-US" sz="3600" b="1" i="0" u="none" strike="noStrike" kern="0" cap="none" spc="0" normalizeH="0" baseline="0" noProof="0" dirty="0">
                <a:ln>
                  <a:noFill/>
                </a:ln>
                <a:solidFill>
                  <a:srgbClr val="FFFFFF"/>
                </a:solidFill>
                <a:effectLst/>
                <a:uLnTx/>
                <a:uFillTx/>
                <a:latin typeface="Century Gothic"/>
                <a:ea typeface="+mj-ea"/>
                <a:cs typeface="+mj-cs"/>
              </a:rPr>
            </a:br>
            <a:r>
              <a:rPr kumimoji="0" lang="en-US" sz="3000" b="1" i="0" u="none" strike="noStrike" kern="0" cap="none" spc="0" normalizeH="0" baseline="0" noProof="0" dirty="0">
                <a:ln>
                  <a:noFill/>
                </a:ln>
                <a:solidFill>
                  <a:srgbClr val="FFFFFF"/>
                </a:solidFill>
                <a:effectLst/>
                <a:uLnTx/>
                <a:uFillTx/>
                <a:latin typeface="Century Gothic"/>
                <a:ea typeface="+mj-ea"/>
                <a:cs typeface="+mj-cs"/>
              </a:rPr>
              <a:t>Digital Systems Engineering User Group - 3002022140</a:t>
            </a:r>
          </a:p>
        </p:txBody>
      </p:sp>
      <p:sp>
        <p:nvSpPr>
          <p:cNvPr id="4" name="Content Placeholder 2">
            <a:extLst>
              <a:ext uri="{FF2B5EF4-FFF2-40B4-BE49-F238E27FC236}">
                <a16:creationId xmlns:a16="http://schemas.microsoft.com/office/drawing/2014/main" id="{B57DAC3E-2492-42C8-81E3-6BFF0F3CAAAD}"/>
              </a:ext>
            </a:extLst>
          </p:cNvPr>
          <p:cNvSpPr txBox="1">
            <a:spLocks/>
          </p:cNvSpPr>
          <p:nvPr/>
        </p:nvSpPr>
        <p:spPr>
          <a:xfrm>
            <a:off x="104503" y="1328707"/>
            <a:ext cx="11430000" cy="746760"/>
          </a:xfrm>
          <a:prstGeom prst="rect">
            <a:avLst/>
          </a:prstGeom>
        </p:spPr>
        <p:txBody>
          <a:bodyPr>
            <a:normAutofit/>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marR="0" lvl="0" indent="0" algn="l" defTabSz="914400" rtl="0" eaLnBrk="1" fontAlgn="base" latinLnBrk="0" hangingPunct="1">
              <a:lnSpc>
                <a:spcPct val="100000"/>
              </a:lnSpc>
              <a:spcBef>
                <a:spcPct val="0"/>
              </a:spcBef>
              <a:spcAft>
                <a:spcPts val="600"/>
              </a:spcAft>
              <a:buClr>
                <a:srgbClr val="000000">
                  <a:lumMod val="65000"/>
                  <a:lumOff val="35000"/>
                </a:srgbClr>
              </a:buClr>
              <a:buSzPct val="80000"/>
              <a:buFont typeface="Wingdings" panose="05000000000000000000" pitchFamily="2" charset="2"/>
              <a:buNone/>
              <a:tabLst/>
              <a:defRPr/>
            </a:pPr>
            <a:r>
              <a:rPr kumimoji="0" lang="en-US" sz="2800" b="0" i="0" u="none" strike="noStrike" kern="0" cap="none" spc="0" normalizeH="0" baseline="0" noProof="0" dirty="0">
                <a:ln>
                  <a:noFill/>
                </a:ln>
                <a:solidFill>
                  <a:srgbClr val="FFFFFF"/>
                </a:solidFill>
                <a:effectLst/>
                <a:uLnTx/>
                <a:uFillTx/>
                <a:latin typeface="Calibri"/>
                <a:ea typeface="+mn-ea"/>
                <a:cs typeface="+mn-cs"/>
              </a:rPr>
              <a:t>A forum for information sharing of digital specific material</a:t>
            </a:r>
          </a:p>
        </p:txBody>
      </p:sp>
      <p:sp>
        <p:nvSpPr>
          <p:cNvPr id="5" name="Rectangle 4">
            <a:extLst>
              <a:ext uri="{FF2B5EF4-FFF2-40B4-BE49-F238E27FC236}">
                <a16:creationId xmlns:a16="http://schemas.microsoft.com/office/drawing/2014/main" id="{07D108B9-22A6-4D70-83F2-33EA42423CC0}"/>
              </a:ext>
            </a:extLst>
          </p:cNvPr>
          <p:cNvSpPr/>
          <p:nvPr/>
        </p:nvSpPr>
        <p:spPr>
          <a:xfrm>
            <a:off x="104503" y="2015322"/>
            <a:ext cx="9177747" cy="1604455"/>
          </a:xfrm>
          <a:prstGeom prst="rect">
            <a:avLst/>
          </a:prstGeom>
        </p:spPr>
        <p:txBody>
          <a:bodyPr numCol="2">
            <a:noAutofit/>
          </a:bodyPr>
          <a:lstStyle/>
          <a:p>
            <a:pPr marL="574675" marR="0" lvl="0" indent="-574675" algn="l" defTabSz="914400" rtl="0" eaLnBrk="1" fontAlgn="auto" latinLnBrk="0" hangingPunct="1">
              <a:lnSpc>
                <a:spcPct val="100000"/>
              </a:lnSpc>
              <a:spcBef>
                <a:spcPts val="0"/>
              </a:spcBef>
              <a:spcAft>
                <a:spcPts val="400"/>
              </a:spcAft>
              <a:buClr>
                <a:srgbClr val="C00000"/>
              </a:buClr>
              <a:buSzPct val="130000"/>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Operational Experience</a:t>
            </a:r>
          </a:p>
          <a:p>
            <a:pPr marL="574675" marR="0" lvl="0" indent="-574675" algn="l" defTabSz="914400" rtl="0" eaLnBrk="1" fontAlgn="auto" latinLnBrk="0" hangingPunct="1">
              <a:lnSpc>
                <a:spcPct val="100000"/>
              </a:lnSpc>
              <a:spcBef>
                <a:spcPts val="0"/>
              </a:spcBef>
              <a:spcAft>
                <a:spcPts val="400"/>
              </a:spcAft>
              <a:buClr>
                <a:srgbClr val="C00000"/>
              </a:buClr>
              <a:buSzPct val="130000"/>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95000"/>
                  </a:srgbClr>
                </a:solidFill>
                <a:effectLst/>
                <a:uLnTx/>
                <a:uFillTx/>
                <a:latin typeface="Calibri"/>
                <a:ea typeface="+mn-ea"/>
                <a:cs typeface="+mn-cs"/>
              </a:rPr>
              <a:t>Lessons Learned</a:t>
            </a:r>
          </a:p>
          <a:p>
            <a:pPr marL="574675" marR="0" lvl="0" indent="-574675" algn="l" defTabSz="914400" rtl="0" eaLnBrk="1" fontAlgn="auto" latinLnBrk="0" hangingPunct="1">
              <a:lnSpc>
                <a:spcPct val="100000"/>
              </a:lnSpc>
              <a:spcBef>
                <a:spcPts val="0"/>
              </a:spcBef>
              <a:spcAft>
                <a:spcPts val="400"/>
              </a:spcAft>
              <a:buClr>
                <a:srgbClr val="C00000"/>
              </a:buClr>
              <a:buSzPct val="130000"/>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95000"/>
                  </a:srgbClr>
                </a:solidFill>
                <a:effectLst/>
                <a:uLnTx/>
                <a:uFillTx/>
                <a:latin typeface="Calibri"/>
                <a:ea typeface="+mn-ea"/>
                <a:cs typeface="+mn-cs"/>
              </a:rPr>
              <a:t>Interactive community</a:t>
            </a:r>
          </a:p>
          <a:p>
            <a:pPr marL="574675" marR="0" lvl="0" indent="-574675" algn="l" defTabSz="914400" rtl="0" eaLnBrk="1" fontAlgn="auto" latinLnBrk="0" hangingPunct="1">
              <a:lnSpc>
                <a:spcPct val="100000"/>
              </a:lnSpc>
              <a:spcBef>
                <a:spcPts val="0"/>
              </a:spcBef>
              <a:spcAft>
                <a:spcPts val="400"/>
              </a:spcAft>
              <a:buClr>
                <a:srgbClr val="C00000"/>
              </a:buClr>
              <a:buSzPct val="130000"/>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95000"/>
                  </a:srgbClr>
                </a:solidFill>
                <a:effectLst/>
                <a:uLnTx/>
                <a:uFillTx/>
                <a:latin typeface="Calibri"/>
                <a:ea typeface="+mn-ea"/>
                <a:cs typeface="+mn-cs"/>
              </a:rPr>
              <a:t>Common Design Packages</a:t>
            </a:r>
          </a:p>
          <a:p>
            <a:pPr marL="574675" marR="0" lvl="0" indent="-574675" algn="l" defTabSz="914400" rtl="0" eaLnBrk="1" fontAlgn="auto" latinLnBrk="0" hangingPunct="1">
              <a:lnSpc>
                <a:spcPct val="100000"/>
              </a:lnSpc>
              <a:spcBef>
                <a:spcPts val="0"/>
              </a:spcBef>
              <a:spcAft>
                <a:spcPts val="400"/>
              </a:spcAft>
              <a:buClr>
                <a:srgbClr val="C00000"/>
              </a:buClr>
              <a:buSzPct val="130000"/>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95000"/>
                  </a:srgbClr>
                </a:solidFill>
                <a:effectLst/>
                <a:uLnTx/>
                <a:uFillTx/>
                <a:latin typeface="Calibri"/>
                <a:ea typeface="+mn-ea"/>
                <a:cs typeface="+mn-cs"/>
              </a:rPr>
              <a:t>Cyber Security Evaluations</a:t>
            </a:r>
          </a:p>
          <a:p>
            <a:pPr marL="574675" marR="0" lvl="0" indent="-574675" algn="l" defTabSz="914400" rtl="0" eaLnBrk="1" fontAlgn="auto" latinLnBrk="0" hangingPunct="1">
              <a:lnSpc>
                <a:spcPct val="100000"/>
              </a:lnSpc>
              <a:spcBef>
                <a:spcPts val="0"/>
              </a:spcBef>
              <a:spcAft>
                <a:spcPts val="400"/>
              </a:spcAft>
              <a:buClr>
                <a:srgbClr val="C00000"/>
              </a:buClr>
              <a:buSzPct val="130000"/>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95000"/>
                  </a:srgbClr>
                </a:solidFill>
                <a:effectLst/>
                <a:uLnTx/>
                <a:uFillTx/>
                <a:latin typeface="Calibri"/>
                <a:ea typeface="+mn-ea"/>
                <a:cs typeface="+mn-cs"/>
              </a:rPr>
              <a:t>Member Feedback </a:t>
            </a:r>
          </a:p>
        </p:txBody>
      </p:sp>
      <p:grpSp>
        <p:nvGrpSpPr>
          <p:cNvPr id="12" name="Group 11">
            <a:extLst>
              <a:ext uri="{FF2B5EF4-FFF2-40B4-BE49-F238E27FC236}">
                <a16:creationId xmlns:a16="http://schemas.microsoft.com/office/drawing/2014/main" id="{AB3E9613-1B97-4BB8-8F10-941FA999487F}"/>
              </a:ext>
            </a:extLst>
          </p:cNvPr>
          <p:cNvGrpSpPr/>
          <p:nvPr/>
        </p:nvGrpSpPr>
        <p:grpSpPr>
          <a:xfrm>
            <a:off x="104503" y="3391177"/>
            <a:ext cx="9022565" cy="2732955"/>
            <a:chOff x="5025229" y="3805143"/>
            <a:chExt cx="4877162" cy="2486251"/>
          </a:xfrm>
        </p:grpSpPr>
        <p:sp>
          <p:nvSpPr>
            <p:cNvPr id="13" name="Rectangle 12">
              <a:extLst>
                <a:ext uri="{FF2B5EF4-FFF2-40B4-BE49-F238E27FC236}">
                  <a16:creationId xmlns:a16="http://schemas.microsoft.com/office/drawing/2014/main" id="{2C1ADBC6-1815-4EDD-A04B-F19057E669AE}"/>
                </a:ext>
              </a:extLst>
            </p:cNvPr>
            <p:cNvSpPr/>
            <p:nvPr/>
          </p:nvSpPr>
          <p:spPr bwMode="auto">
            <a:xfrm>
              <a:off x="5025229" y="3805143"/>
              <a:ext cx="4877162" cy="2486251"/>
            </a:xfrm>
            <a:prstGeom prst="rect">
              <a:avLst/>
            </a:prstGeom>
            <a:solidFill>
              <a:schemeClr val="accent5">
                <a:lumMod val="75000"/>
                <a:alpha val="90000"/>
              </a:schemeClr>
            </a:solidFill>
            <a:ln w="9525" cap="flat" cmpd="sng" algn="ctr">
              <a:noFill/>
              <a:prstDash val="solid"/>
              <a:round/>
              <a:headEnd type="none" w="med" len="med"/>
              <a:tailEnd type="none" w="med" len="med"/>
            </a:ln>
            <a:effectLst>
              <a:softEdge rad="3175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3BC3AD8-73E3-47D5-840E-E95F1689F51C}"/>
                </a:ext>
              </a:extLst>
            </p:cNvPr>
            <p:cNvSpPr/>
            <p:nvPr/>
          </p:nvSpPr>
          <p:spPr>
            <a:xfrm>
              <a:off x="5168257" y="3851295"/>
              <a:ext cx="4682313" cy="23939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mn-cs"/>
                </a:rPr>
                <a:t>Current Activities:</a:t>
              </a:r>
            </a:p>
            <a:p>
              <a:pPr marL="574675" marR="0" lvl="0" indent="-3984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Harmonization of the DEG,HAZCADS,DRAM,TAM,EMCAM,HFAM, and Digital Lifecycle Strategy Guide. Improves coordination between products and updates with current OE. Synchronized Update of all products in 2025.</a:t>
              </a:r>
            </a:p>
            <a:p>
              <a:pPr marL="574675" marR="0" lvl="0" indent="-3984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Roll out of the member sharing website.</a:t>
              </a:r>
            </a:p>
            <a:p>
              <a:pPr marL="574675" marR="0" lvl="0" indent="-3984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Nuclear Digital Project Experience Baseline</a:t>
              </a:r>
              <a:r>
                <a:rPr lang="en-US" sz="1800" dirty="0">
                  <a:solidFill>
                    <a:srgbClr val="FFFFFF"/>
                  </a:solidFill>
                  <a:latin typeface="Calibri"/>
                </a:rPr>
                <a:t> 2024 published. Updated annually, members of this supplemental can download EPRI Technical </a:t>
              </a:r>
              <a:r>
                <a:rPr lang="en-US" sz="1800" dirty="0">
                  <a:solidFill>
                    <a:schemeClr val="bg1"/>
                  </a:solidFill>
                  <a:latin typeface="Calibri"/>
                </a:rPr>
                <a:t>Report </a:t>
              </a:r>
              <a:r>
                <a:rPr lang="en-US" sz="1800" dirty="0">
                  <a:solidFill>
                    <a:schemeClr val="bg1"/>
                  </a:solidFill>
                  <a:latin typeface="Calibri"/>
                  <a:hlinkClick r:id="rId3"/>
                </a:rPr>
                <a:t>3002029458</a:t>
              </a:r>
              <a:r>
                <a:rPr lang="en-US" sz="1800" dirty="0">
                  <a:solidFill>
                    <a:schemeClr val="bg1"/>
                  </a:solidFill>
                  <a:latin typeface="Calibri"/>
                </a:rPr>
                <a:t>. This</a:t>
              </a:r>
              <a:r>
                <a:rPr lang="en-US" sz="1800" dirty="0">
                  <a:solidFill>
                    <a:srgbClr val="FFFFFF"/>
                  </a:solidFill>
                  <a:latin typeface="Calibri"/>
                </a:rPr>
                <a:t> report provides a</a:t>
              </a:r>
              <a:r>
                <a:rPr kumimoji="0" lang="en-US" sz="1800" b="0" i="0" u="none" strike="noStrike" kern="1200" cap="none" spc="0" normalizeH="0" baseline="0" noProof="0" dirty="0">
                  <a:ln>
                    <a:noFill/>
                  </a:ln>
                  <a:solidFill>
                    <a:srgbClr val="FFFFFF"/>
                  </a:solidFill>
                  <a:effectLst/>
                  <a:uLnTx/>
                  <a:uFillTx/>
                  <a:latin typeface="Calibri"/>
                  <a:ea typeface="+mn-ea"/>
                  <a:cs typeface="+mn-cs"/>
                </a:rPr>
                <a:t> baseline of installed digital equipment across members.</a:t>
              </a:r>
            </a:p>
          </p:txBody>
        </p:sp>
      </p:grpSp>
      <p:graphicFrame>
        <p:nvGraphicFramePr>
          <p:cNvPr id="2" name="Table 1">
            <a:extLst>
              <a:ext uri="{FF2B5EF4-FFF2-40B4-BE49-F238E27FC236}">
                <a16:creationId xmlns:a16="http://schemas.microsoft.com/office/drawing/2014/main" id="{45868534-A9DA-1631-BDDA-54EA24AE803C}"/>
              </a:ext>
            </a:extLst>
          </p:cNvPr>
          <p:cNvGraphicFramePr>
            <a:graphicFrameLocks noGrp="1"/>
          </p:cNvGraphicFramePr>
          <p:nvPr/>
        </p:nvGraphicFramePr>
        <p:xfrm>
          <a:off x="9474032" y="2015322"/>
          <a:ext cx="2475505" cy="4676097"/>
        </p:xfrm>
        <a:graphic>
          <a:graphicData uri="http://schemas.openxmlformats.org/drawingml/2006/table">
            <a:tbl>
              <a:tblPr firstRow="1" firstCol="1" bandRow="1"/>
              <a:tblGrid>
                <a:gridCol w="2475505">
                  <a:extLst>
                    <a:ext uri="{9D8B030D-6E8A-4147-A177-3AD203B41FA5}">
                      <a16:colId xmlns:a16="http://schemas.microsoft.com/office/drawing/2014/main" val="1442309740"/>
                    </a:ext>
                  </a:extLst>
                </a:gridCol>
              </a:tblGrid>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American Electric Power ( DC Cook)</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1932682311"/>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Bruce Power</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3202469216"/>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Callaway (Ameren)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3290183497"/>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Constellation Energy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647344210"/>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Curtiss Wright</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1776718298"/>
                  </a:ext>
                </a:extLst>
              </a:tr>
              <a:tr h="177625">
                <a:tc>
                  <a:txBody>
                    <a:bodyPr/>
                    <a:lstStyle/>
                    <a:p>
                      <a:pPr marL="0" marR="0">
                        <a:lnSpc>
                          <a:spcPct val="107000"/>
                        </a:lnSpc>
                        <a:spcBef>
                          <a:spcPts val="0"/>
                        </a:spcBef>
                        <a:spcAft>
                          <a:spcPts val="0"/>
                        </a:spcAft>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Dominion Energy South Carolina, Inc.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256999828"/>
                  </a:ext>
                </a:extLst>
              </a:tr>
              <a:tr h="177625">
                <a:tc>
                  <a:txBody>
                    <a:bodyPr/>
                    <a:lstStyle/>
                    <a:p>
                      <a:pPr marL="0" marR="0">
                        <a:lnSpc>
                          <a:spcPct val="107000"/>
                        </a:lnSpc>
                        <a:spcBef>
                          <a:spcPts val="0"/>
                        </a:spcBef>
                        <a:spcAft>
                          <a:spcPts val="0"/>
                        </a:spcAft>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Dominion Energy, Inc.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479276015"/>
                  </a:ext>
                </a:extLst>
              </a:tr>
              <a:tr h="177625">
                <a:tc>
                  <a:txBody>
                    <a:bodyPr/>
                    <a:lstStyle/>
                    <a:p>
                      <a:pPr marL="0" marR="0">
                        <a:lnSpc>
                          <a:spcPct val="107000"/>
                        </a:lnSpc>
                        <a:spcBef>
                          <a:spcPts val="0"/>
                        </a:spcBef>
                        <a:spcAft>
                          <a:spcPts val="0"/>
                        </a:spcAft>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Duke Energy Corp.</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1228878283"/>
                  </a:ext>
                </a:extLst>
              </a:tr>
              <a:tr h="177625">
                <a:tc>
                  <a:txBody>
                    <a:bodyPr/>
                    <a:lstStyle/>
                    <a:p>
                      <a:pPr marL="0" marR="0">
                        <a:lnSpc>
                          <a:spcPct val="107000"/>
                        </a:lnSpc>
                        <a:spcBef>
                          <a:spcPts val="0"/>
                        </a:spcBef>
                        <a:spcAft>
                          <a:spcPts val="0"/>
                        </a:spcAft>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Enercon Services</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679874361"/>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Energy Northwest</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1679778369"/>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Entergy Services, Inc.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3724216667"/>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Evergy</a:t>
                      </a: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Services (Wolf Creek)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785561863"/>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Framatome</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4184544753"/>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GE-</a:t>
                      </a:r>
                      <a:r>
                        <a:rPr lang="en-US" sz="1050" b="1" kern="1200"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Vernova</a:t>
                      </a:r>
                      <a:endParaRPr lang="en-US" sz="105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523866658"/>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NPPD (Cooper)</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304904597"/>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Palo Verde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317622071"/>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PG&amp;E (Diablo)</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3701652133"/>
                  </a:ext>
                </a:extLst>
              </a:tr>
              <a:tr h="1752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PSEG (Salem/Hope Creek)</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938515242"/>
                  </a:ext>
                </a:extLst>
              </a:tr>
              <a:tr h="21701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Rolls Royce SMR</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44778816"/>
                  </a:ext>
                </a:extLst>
              </a:tr>
              <a:tr h="19841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Sargent &amp; Lundy Engineers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1399014158"/>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Southern Company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516040539"/>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South Texas Project (STP)</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3781621696"/>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Tennessee Valley Authority (TVA)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216747529"/>
                  </a:ext>
                </a:extLst>
              </a:tr>
              <a:tr h="17762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1" kern="120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Vistra</a:t>
                      </a: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Corp. (Comanche Peak)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990234063"/>
                  </a:ext>
                </a:extLst>
              </a:tr>
              <a:tr h="177625">
                <a:tc>
                  <a:txBody>
                    <a:bodyPr/>
                    <a:lstStyle/>
                    <a:p>
                      <a:pPr marL="0" marR="0">
                        <a:lnSpc>
                          <a:spcPct val="107000"/>
                        </a:lnSpc>
                        <a:spcBef>
                          <a:spcPts val="0"/>
                        </a:spcBef>
                        <a:spcAft>
                          <a:spcPts val="0"/>
                        </a:spcAft>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Westinghouse Electric Company, LLC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206379435"/>
                  </a:ext>
                </a:extLst>
              </a:tr>
              <a:tr h="177625">
                <a:tc>
                  <a:txBody>
                    <a:bodyPr/>
                    <a:lstStyle/>
                    <a:p>
                      <a:pPr marL="0" marR="0">
                        <a:lnSpc>
                          <a:spcPct val="107000"/>
                        </a:lnSpc>
                        <a:spcBef>
                          <a:spcPts val="0"/>
                        </a:spcBef>
                        <a:spcAft>
                          <a:spcPts val="0"/>
                        </a:spcAft>
                      </a:pPr>
                      <a:r>
                        <a:rPr lang="en-US"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Xcel Energy </a:t>
                      </a:r>
                    </a:p>
                  </a:txBody>
                  <a:tcPr marL="60960" marR="6096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0"/>
                    </a:solidFill>
                  </a:tcPr>
                </a:tc>
                <a:extLst>
                  <a:ext uri="{0D108BD9-81ED-4DB2-BD59-A6C34878D82A}">
                    <a16:rowId xmlns:a16="http://schemas.microsoft.com/office/drawing/2014/main" val="176606323"/>
                  </a:ext>
                </a:extLst>
              </a:tr>
            </a:tbl>
          </a:graphicData>
        </a:graphic>
      </p:graphicFrame>
      <p:sp>
        <p:nvSpPr>
          <p:cNvPr id="6" name="TextBox 5">
            <a:extLst>
              <a:ext uri="{FF2B5EF4-FFF2-40B4-BE49-F238E27FC236}">
                <a16:creationId xmlns:a16="http://schemas.microsoft.com/office/drawing/2014/main" id="{1D8CD4FC-8384-EE55-2FDA-973874A2D8A6}"/>
              </a:ext>
            </a:extLst>
          </p:cNvPr>
          <p:cNvSpPr txBox="1"/>
          <p:nvPr/>
        </p:nvSpPr>
        <p:spPr>
          <a:xfrm>
            <a:off x="9431891" y="1674217"/>
            <a:ext cx="247466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a:ea typeface="+mn-ea"/>
                <a:cs typeface="+mn-cs"/>
              </a:rPr>
              <a:t>Current Members to Date (26)</a:t>
            </a:r>
          </a:p>
        </p:txBody>
      </p:sp>
      <p:sp>
        <p:nvSpPr>
          <p:cNvPr id="7" name="TextBox 6">
            <a:extLst>
              <a:ext uri="{FF2B5EF4-FFF2-40B4-BE49-F238E27FC236}">
                <a16:creationId xmlns:a16="http://schemas.microsoft.com/office/drawing/2014/main" id="{152F5B02-4D05-CF2B-3E5B-11D4CDD9F4CD}"/>
              </a:ext>
            </a:extLst>
          </p:cNvPr>
          <p:cNvSpPr txBox="1"/>
          <p:nvPr/>
        </p:nvSpPr>
        <p:spPr>
          <a:xfrm>
            <a:off x="9410343" y="1146277"/>
            <a:ext cx="2842617"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solidFill>
                  <a:srgbClr val="FFFFFF"/>
                </a:solidFill>
                <a:latin typeface="Calibri"/>
              </a:rPr>
              <a:t>Next </a:t>
            </a:r>
            <a:r>
              <a:rPr kumimoji="0" lang="en-US" sz="1600" b="0" i="0" u="none" strike="noStrike" kern="1200" cap="none" spc="0" normalizeH="0" baseline="0" noProof="0" dirty="0">
                <a:ln>
                  <a:noFill/>
                </a:ln>
                <a:solidFill>
                  <a:srgbClr val="FFFFFF"/>
                </a:solidFill>
                <a:effectLst/>
                <a:uLnTx/>
                <a:uFillTx/>
                <a:latin typeface="Calibri"/>
                <a:ea typeface="+mn-ea"/>
                <a:cs typeface="+mn-cs"/>
              </a:rPr>
              <a:t>Meeting in Charlotte</a:t>
            </a:r>
            <a:br>
              <a:rPr kumimoji="0" lang="en-US" sz="1600" b="0" i="0" u="none" strike="noStrike" kern="1200" cap="none" spc="0" normalizeH="0" baseline="0" noProof="0" dirty="0">
                <a:ln>
                  <a:noFill/>
                </a:ln>
                <a:solidFill>
                  <a:srgbClr val="FFFFFF"/>
                </a:solidFill>
                <a:effectLst/>
                <a:uLnTx/>
                <a:uFillTx/>
                <a:latin typeface="Calibri"/>
                <a:ea typeface="+mn-ea"/>
                <a:cs typeface="+mn-cs"/>
              </a:rPr>
            </a:br>
            <a:r>
              <a:rPr kumimoji="0" lang="en-US" sz="1600" b="0" i="0" u="none" strike="noStrike" kern="1200" cap="none" spc="0" normalizeH="0" baseline="0" noProof="0" dirty="0">
                <a:ln>
                  <a:noFill/>
                </a:ln>
                <a:solidFill>
                  <a:srgbClr val="FFFFFF"/>
                </a:solidFill>
                <a:effectLst/>
                <a:uLnTx/>
                <a:uFillTx/>
                <a:latin typeface="Calibri"/>
                <a:ea typeface="+mn-ea"/>
                <a:cs typeface="+mn-cs"/>
              </a:rPr>
              <a:t>August 13</a:t>
            </a:r>
            <a:r>
              <a:rPr kumimoji="0" lang="en-US" sz="1600" b="0" i="0" u="none" strike="noStrike" kern="1200" cap="none" spc="0" normalizeH="0" baseline="30000" noProof="0" dirty="0">
                <a:ln>
                  <a:noFill/>
                </a:ln>
                <a:solidFill>
                  <a:srgbClr val="FFFFFF"/>
                </a:solidFill>
                <a:effectLst/>
                <a:uLnTx/>
                <a:uFillTx/>
                <a:latin typeface="Calibri"/>
                <a:ea typeface="+mn-ea"/>
                <a:cs typeface="+mn-cs"/>
              </a:rPr>
              <a:t>th</a:t>
            </a:r>
            <a:r>
              <a:rPr kumimoji="0" lang="en-US" sz="1600" b="0" i="0" u="none" strike="noStrike" kern="1200" cap="none" spc="0" normalizeH="0" baseline="0" noProof="0" dirty="0">
                <a:ln>
                  <a:noFill/>
                </a:ln>
                <a:solidFill>
                  <a:srgbClr val="FFFFFF"/>
                </a:solidFill>
                <a:effectLst/>
                <a:uLnTx/>
                <a:uFillTx/>
                <a:latin typeface="Calibri"/>
                <a:ea typeface="+mn-ea"/>
                <a:cs typeface="+mn-cs"/>
              </a:rPr>
              <a:t> and 14</a:t>
            </a:r>
            <a:r>
              <a:rPr kumimoji="0" lang="en-US" sz="1600" b="0" i="0" u="none" strike="noStrike" kern="1200" cap="none" spc="0" normalizeH="0" baseline="30000" noProof="0" dirty="0">
                <a:ln>
                  <a:noFill/>
                </a:ln>
                <a:solidFill>
                  <a:srgbClr val="FFFFFF"/>
                </a:solidFill>
                <a:effectLst/>
                <a:uLnTx/>
                <a:uFillTx/>
                <a:latin typeface="Calibri"/>
                <a:ea typeface="+mn-ea"/>
                <a:cs typeface="+mn-cs"/>
              </a:rPr>
              <a:t>th</a:t>
            </a:r>
            <a:r>
              <a:rPr kumimoji="0" lang="en-US" sz="1600" b="0" i="0" u="none" strike="noStrike" kern="1200" cap="none" spc="0" normalizeH="0" baseline="0" noProof="0" dirty="0">
                <a:ln>
                  <a:noFill/>
                </a:ln>
                <a:solidFill>
                  <a:srgbClr val="FFFFFF"/>
                </a:solidFill>
                <a:effectLst/>
                <a:uLnTx/>
                <a:uFillTx/>
                <a:latin typeface="Calibri"/>
                <a:ea typeface="+mn-ea"/>
                <a:cs typeface="+mn-cs"/>
              </a:rPr>
              <a:t>  2025</a:t>
            </a:r>
          </a:p>
        </p:txBody>
      </p:sp>
    </p:spTree>
    <p:extLst>
      <p:ext uri="{BB962C8B-B14F-4D97-AF65-F5344CB8AC3E}">
        <p14:creationId xmlns:p14="http://schemas.microsoft.com/office/powerpoint/2010/main" val="243837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FABD-7F60-4596-836A-F61483D3E3A7}"/>
              </a:ext>
            </a:extLst>
          </p:cNvPr>
          <p:cNvSpPr>
            <a:spLocks noGrp="1"/>
          </p:cNvSpPr>
          <p:nvPr>
            <p:ph type="title"/>
          </p:nvPr>
        </p:nvSpPr>
        <p:spPr>
          <a:xfrm>
            <a:off x="365760" y="182563"/>
            <a:ext cx="11430000" cy="594360"/>
          </a:xfrm>
        </p:spPr>
        <p:txBody>
          <a:bodyPr>
            <a:normAutofit/>
          </a:bodyPr>
          <a:lstStyle/>
          <a:p>
            <a:r>
              <a:rPr lang="en-US" sz="2800" dirty="0"/>
              <a:t>EPRI’s Digital Framework Elements </a:t>
            </a:r>
          </a:p>
        </p:txBody>
      </p:sp>
      <p:sp>
        <p:nvSpPr>
          <p:cNvPr id="4" name="Rectangle 3">
            <a:extLst>
              <a:ext uri="{FF2B5EF4-FFF2-40B4-BE49-F238E27FC236}">
                <a16:creationId xmlns:a16="http://schemas.microsoft.com/office/drawing/2014/main" id="{2201D9B3-5838-4686-BD83-BC55D13E501C}"/>
              </a:ext>
            </a:extLst>
          </p:cNvPr>
          <p:cNvSpPr/>
          <p:nvPr/>
        </p:nvSpPr>
        <p:spPr>
          <a:xfrm>
            <a:off x="381000" y="692134"/>
            <a:ext cx="11430000" cy="1200329"/>
          </a:xfrm>
          <a:prstGeom prst="rect">
            <a:avLst/>
          </a:prstGeom>
          <a:solidFill>
            <a:schemeClr val="tx1">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400" dirty="0">
                <a:solidFill>
                  <a:srgbClr val="002060"/>
                </a:solidFill>
                <a:ea typeface="Times New Roman" panose="02020603050405020304" pitchFamily="18" charset="0"/>
              </a:rPr>
              <a:t>EPRI’s </a:t>
            </a:r>
            <a:r>
              <a:rPr lang="en-US" sz="2400" b="1" i="1" dirty="0">
                <a:solidFill>
                  <a:srgbClr val="002060"/>
                </a:solidFill>
                <a:ea typeface="Times New Roman" panose="02020603050405020304" pitchFamily="18" charset="0"/>
              </a:rPr>
              <a:t>high-quality engineering process </a:t>
            </a:r>
            <a:r>
              <a:rPr lang="en-US" sz="2400" dirty="0">
                <a:solidFill>
                  <a:srgbClr val="002060"/>
                </a:solidFill>
                <a:ea typeface="Times New Roman" panose="02020603050405020304" pitchFamily="18" charset="0"/>
              </a:rPr>
              <a:t>uses the same modern methods and international  standards used in other safety related industries to improved efficiency and reduce implementation cost</a:t>
            </a:r>
            <a:endParaRPr lang="en-US" sz="2400" dirty="0">
              <a:solidFill>
                <a:srgbClr val="002060"/>
              </a:solidFill>
            </a:endParaRPr>
          </a:p>
        </p:txBody>
      </p:sp>
      <p:grpSp>
        <p:nvGrpSpPr>
          <p:cNvPr id="8" name="Group 7">
            <a:extLst>
              <a:ext uri="{FF2B5EF4-FFF2-40B4-BE49-F238E27FC236}">
                <a16:creationId xmlns:a16="http://schemas.microsoft.com/office/drawing/2014/main" id="{E9B643F6-CF01-4518-ABA3-63598C03380E}"/>
              </a:ext>
            </a:extLst>
          </p:cNvPr>
          <p:cNvGrpSpPr/>
          <p:nvPr/>
        </p:nvGrpSpPr>
        <p:grpSpPr>
          <a:xfrm>
            <a:off x="-247136" y="2056884"/>
            <a:ext cx="12028115" cy="3806604"/>
            <a:chOff x="-247136" y="2148324"/>
            <a:chExt cx="12028115" cy="3806604"/>
          </a:xfrm>
        </p:grpSpPr>
        <p:graphicFrame>
          <p:nvGraphicFramePr>
            <p:cNvPr id="3" name="Diagram 2">
              <a:extLst>
                <a:ext uri="{FF2B5EF4-FFF2-40B4-BE49-F238E27FC236}">
                  <a16:creationId xmlns:a16="http://schemas.microsoft.com/office/drawing/2014/main" id="{7D7033DD-9693-4603-8C91-9F5D21681B7E}"/>
                </a:ext>
              </a:extLst>
            </p:cNvPr>
            <p:cNvGraphicFramePr/>
            <p:nvPr/>
          </p:nvGraphicFramePr>
          <p:xfrm>
            <a:off x="-247136" y="2148324"/>
            <a:ext cx="11627694" cy="380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7E222D2D-57DF-4699-9073-FF0E872A16DC}"/>
                </a:ext>
              </a:extLst>
            </p:cNvPr>
            <p:cNvSpPr/>
            <p:nvPr/>
          </p:nvSpPr>
          <p:spPr bwMode="auto">
            <a:xfrm>
              <a:off x="10950576" y="2277848"/>
              <a:ext cx="830403" cy="3547555"/>
            </a:xfrm>
            <a:prstGeom prst="roundRect">
              <a:avLst/>
            </a:prstGeom>
            <a:solidFill>
              <a:schemeClr val="tx1">
                <a:lumMod val="75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vert270" wrap="square" lIns="91440" tIns="45720" rIns="91440" bIns="45720" numCol="1" rtlCol="0" anchor="ctr" anchorCtr="0" compatLnSpc="1">
              <a:prstTxWarp prst="textNoShape">
                <a:avLst/>
              </a:prstTxWarp>
            </a:bodyPr>
            <a:lstStyle/>
            <a:p>
              <a:pPr marL="219075" indent="-219075" algn="ctr"/>
              <a:r>
                <a:rPr lang="en-US" sz="2400" dirty="0">
                  <a:solidFill>
                    <a:srgbClr val="FFFFFF"/>
                  </a:solidFill>
                </a:rPr>
                <a:t>Capable Workforce</a:t>
              </a:r>
            </a:p>
          </p:txBody>
        </p:sp>
      </p:grpSp>
    </p:spTree>
    <p:extLst>
      <p:ext uri="{BB962C8B-B14F-4D97-AF65-F5344CB8AC3E}">
        <p14:creationId xmlns:p14="http://schemas.microsoft.com/office/powerpoint/2010/main" val="151785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71BD05-3989-AB8D-AE27-BD9F4A403D65}"/>
              </a:ext>
            </a:extLst>
          </p:cNvPr>
          <p:cNvPicPr>
            <a:picLocks noChangeAspect="1"/>
          </p:cNvPicPr>
          <p:nvPr/>
        </p:nvPicPr>
        <p:blipFill>
          <a:blip r:embed="rId2"/>
          <a:stretch>
            <a:fillRect/>
          </a:stretch>
        </p:blipFill>
        <p:spPr>
          <a:xfrm>
            <a:off x="228600" y="161925"/>
            <a:ext cx="11734799" cy="6117235"/>
          </a:xfrm>
          <a:prstGeom prst="rect">
            <a:avLst/>
          </a:prstGeom>
        </p:spPr>
      </p:pic>
    </p:spTree>
    <p:extLst>
      <p:ext uri="{BB962C8B-B14F-4D97-AF65-F5344CB8AC3E}">
        <p14:creationId xmlns:p14="http://schemas.microsoft.com/office/powerpoint/2010/main" val="123038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8D10CE-6735-EFA7-7764-2E87456465B8}"/>
              </a:ext>
            </a:extLst>
          </p:cNvPr>
          <p:cNvSpPr/>
          <p:nvPr/>
        </p:nvSpPr>
        <p:spPr bwMode="auto">
          <a:xfrm>
            <a:off x="7080970" y="5285172"/>
            <a:ext cx="5110381" cy="8566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9" name="Rectangle 18">
            <a:extLst>
              <a:ext uri="{FF2B5EF4-FFF2-40B4-BE49-F238E27FC236}">
                <a16:creationId xmlns:a16="http://schemas.microsoft.com/office/drawing/2014/main" id="{BF78A8C6-0929-389D-8A0A-8CA207545EDA}"/>
              </a:ext>
            </a:extLst>
          </p:cNvPr>
          <p:cNvSpPr/>
          <p:nvPr/>
        </p:nvSpPr>
        <p:spPr bwMode="auto">
          <a:xfrm>
            <a:off x="7081617" y="4220873"/>
            <a:ext cx="5110381" cy="106558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7" name="Rectangle 16">
            <a:extLst>
              <a:ext uri="{FF2B5EF4-FFF2-40B4-BE49-F238E27FC236}">
                <a16:creationId xmlns:a16="http://schemas.microsoft.com/office/drawing/2014/main" id="{576BA90C-D7F5-60E5-A653-0B33A9081065}"/>
              </a:ext>
            </a:extLst>
          </p:cNvPr>
          <p:cNvSpPr/>
          <p:nvPr/>
        </p:nvSpPr>
        <p:spPr bwMode="auto">
          <a:xfrm>
            <a:off x="7081618" y="3146054"/>
            <a:ext cx="5110381" cy="10655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3" name="Rectangle 2">
            <a:extLst>
              <a:ext uri="{FF2B5EF4-FFF2-40B4-BE49-F238E27FC236}">
                <a16:creationId xmlns:a16="http://schemas.microsoft.com/office/drawing/2014/main" id="{93880739-DF37-7F77-73C5-789DD9BAFCE5}"/>
              </a:ext>
            </a:extLst>
          </p:cNvPr>
          <p:cNvSpPr/>
          <p:nvPr/>
        </p:nvSpPr>
        <p:spPr bwMode="auto">
          <a:xfrm>
            <a:off x="7081619" y="2128385"/>
            <a:ext cx="5110381" cy="103879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Rectangle 8">
            <a:extLst>
              <a:ext uri="{FF2B5EF4-FFF2-40B4-BE49-F238E27FC236}">
                <a16:creationId xmlns:a16="http://schemas.microsoft.com/office/drawing/2014/main" id="{24033497-AA2B-C496-2449-9BE55F8B1CCD}"/>
              </a:ext>
            </a:extLst>
          </p:cNvPr>
          <p:cNvSpPr/>
          <p:nvPr/>
        </p:nvSpPr>
        <p:spPr bwMode="auto">
          <a:xfrm>
            <a:off x="7081619" y="1105535"/>
            <a:ext cx="5110381" cy="10152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14">
            <a:extLst>
              <a:ext uri="{FF2B5EF4-FFF2-40B4-BE49-F238E27FC236}">
                <a16:creationId xmlns:a16="http://schemas.microsoft.com/office/drawing/2014/main" id="{212F7FBF-B471-5E71-4A28-BF5F81154CE9}"/>
              </a:ext>
            </a:extLst>
          </p:cNvPr>
          <p:cNvSpPr/>
          <p:nvPr/>
        </p:nvSpPr>
        <p:spPr bwMode="auto">
          <a:xfrm>
            <a:off x="7081617" y="98317"/>
            <a:ext cx="5110381" cy="100760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Rounded Corners 3">
            <a:extLst>
              <a:ext uri="{FF2B5EF4-FFF2-40B4-BE49-F238E27FC236}">
                <a16:creationId xmlns:a16="http://schemas.microsoft.com/office/drawing/2014/main" id="{3ACAC467-A789-A923-5175-A1A5E1287B7C}"/>
              </a:ext>
            </a:extLst>
          </p:cNvPr>
          <p:cNvSpPr/>
          <p:nvPr/>
        </p:nvSpPr>
        <p:spPr>
          <a:xfrm rot="5400000">
            <a:off x="-2330679" y="2729390"/>
            <a:ext cx="5897418" cy="914399"/>
          </a:xfrm>
          <a:prstGeom prst="roundRect">
            <a:avLst/>
          </a:prstGeom>
          <a:solidFill>
            <a:schemeClr val="tx2">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105C152E-CCB0-64AD-834F-4A738FB88965}"/>
              </a:ext>
            </a:extLst>
          </p:cNvPr>
          <p:cNvSpPr/>
          <p:nvPr/>
        </p:nvSpPr>
        <p:spPr>
          <a:xfrm>
            <a:off x="1449179" y="237880"/>
            <a:ext cx="1209964" cy="729673"/>
          </a:xfrm>
          <a:prstGeom prst="roundRect">
            <a:avLst/>
          </a:prstGeom>
          <a:solidFill>
            <a:schemeClr val="accent2">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HAZCADS</a:t>
            </a:r>
          </a:p>
        </p:txBody>
      </p:sp>
      <p:sp>
        <p:nvSpPr>
          <p:cNvPr id="6" name="Rectangle: Rounded Corners 5">
            <a:extLst>
              <a:ext uri="{FF2B5EF4-FFF2-40B4-BE49-F238E27FC236}">
                <a16:creationId xmlns:a16="http://schemas.microsoft.com/office/drawing/2014/main" id="{17B950D0-53AA-B68B-BF1B-9A735396ACF2}"/>
              </a:ext>
            </a:extLst>
          </p:cNvPr>
          <p:cNvSpPr/>
          <p:nvPr/>
        </p:nvSpPr>
        <p:spPr>
          <a:xfrm>
            <a:off x="5562693" y="237880"/>
            <a:ext cx="1209964" cy="729673"/>
          </a:xfrm>
          <a:prstGeom prst="roundRect">
            <a:avLst/>
          </a:prstGeom>
          <a:solidFill>
            <a:schemeClr val="accent3">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DRAM</a:t>
            </a:r>
          </a:p>
        </p:txBody>
      </p:sp>
      <p:sp>
        <p:nvSpPr>
          <p:cNvPr id="7" name="Rectangle: Rounded Corners 6">
            <a:extLst>
              <a:ext uri="{FF2B5EF4-FFF2-40B4-BE49-F238E27FC236}">
                <a16:creationId xmlns:a16="http://schemas.microsoft.com/office/drawing/2014/main" id="{FA13A54E-12AE-13C1-0A28-ABCAE20416C1}"/>
              </a:ext>
            </a:extLst>
          </p:cNvPr>
          <p:cNvSpPr/>
          <p:nvPr/>
        </p:nvSpPr>
        <p:spPr>
          <a:xfrm>
            <a:off x="5562693" y="2608740"/>
            <a:ext cx="1209964" cy="729673"/>
          </a:xfrm>
          <a:prstGeom prst="roundRect">
            <a:avLst/>
          </a:prstGeom>
          <a:solidFill>
            <a:schemeClr val="accent3">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HFAM</a:t>
            </a:r>
          </a:p>
        </p:txBody>
      </p:sp>
      <p:sp>
        <p:nvSpPr>
          <p:cNvPr id="8" name="Rectangle: Rounded Corners 7">
            <a:extLst>
              <a:ext uri="{FF2B5EF4-FFF2-40B4-BE49-F238E27FC236}">
                <a16:creationId xmlns:a16="http://schemas.microsoft.com/office/drawing/2014/main" id="{DF9291E2-22A1-4D7F-92CF-CB4389D022E9}"/>
              </a:ext>
            </a:extLst>
          </p:cNvPr>
          <p:cNvSpPr/>
          <p:nvPr/>
        </p:nvSpPr>
        <p:spPr>
          <a:xfrm>
            <a:off x="5562693" y="1423309"/>
            <a:ext cx="1209964" cy="729673"/>
          </a:xfrm>
          <a:prstGeom prst="roundRect">
            <a:avLst/>
          </a:prstGeom>
          <a:solidFill>
            <a:schemeClr val="accent3">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TAM</a:t>
            </a:r>
            <a:r>
              <a:rPr kumimoji="0" lang="en-US" sz="1600" b="0" i="0" u="none" strike="noStrike" kern="1200" cap="none" spc="0" normalizeH="0" baseline="0" noProof="0" dirty="0">
                <a:ln>
                  <a:noFill/>
                </a:ln>
                <a:solidFill>
                  <a:srgbClr val="000000"/>
                </a:solidFill>
                <a:effectLst/>
                <a:uLnTx/>
                <a:uFillTx/>
                <a:latin typeface="Calibri"/>
                <a:ea typeface="+mn-ea"/>
                <a:cs typeface="+mn-cs"/>
              </a:rPr>
              <a:t> </a:t>
            </a:r>
          </a:p>
        </p:txBody>
      </p:sp>
      <p:cxnSp>
        <p:nvCxnSpPr>
          <p:cNvPr id="10" name="Straight Arrow Connector 9">
            <a:extLst>
              <a:ext uri="{FF2B5EF4-FFF2-40B4-BE49-F238E27FC236}">
                <a16:creationId xmlns:a16="http://schemas.microsoft.com/office/drawing/2014/main" id="{484C29C8-E4FF-921E-93B7-DEC346D90776}"/>
              </a:ext>
            </a:extLst>
          </p:cNvPr>
          <p:cNvCxnSpPr>
            <a:cxnSpLocks/>
            <a:endCxn id="5" idx="1"/>
          </p:cNvCxnSpPr>
          <p:nvPr/>
        </p:nvCxnSpPr>
        <p:spPr>
          <a:xfrm>
            <a:off x="1075230" y="602717"/>
            <a:ext cx="37394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BC1FD3-A414-4A8B-87E8-D8DABF96DCBA}"/>
              </a:ext>
            </a:extLst>
          </p:cNvPr>
          <p:cNvCxnSpPr>
            <a:cxnSpLocks/>
          </p:cNvCxnSpPr>
          <p:nvPr/>
        </p:nvCxnSpPr>
        <p:spPr>
          <a:xfrm flipH="1">
            <a:off x="1075230" y="785136"/>
            <a:ext cx="37394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9B56DDE8-0FED-DEDB-895C-A7761788FF20}"/>
              </a:ext>
            </a:extLst>
          </p:cNvPr>
          <p:cNvSpPr/>
          <p:nvPr/>
        </p:nvSpPr>
        <p:spPr>
          <a:xfrm>
            <a:off x="5562693" y="3794171"/>
            <a:ext cx="1209964" cy="729673"/>
          </a:xfrm>
          <a:prstGeom prst="roundRect">
            <a:avLst/>
          </a:prstGeom>
          <a:solidFill>
            <a:schemeClr val="accent3">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EMCAM</a:t>
            </a:r>
          </a:p>
        </p:txBody>
      </p:sp>
      <p:sp>
        <p:nvSpPr>
          <p:cNvPr id="42" name="Rectangle: Rounded Corners 41">
            <a:extLst>
              <a:ext uri="{FF2B5EF4-FFF2-40B4-BE49-F238E27FC236}">
                <a16:creationId xmlns:a16="http://schemas.microsoft.com/office/drawing/2014/main" id="{A9BDA960-4824-9F32-956E-C05831BC9C8C}"/>
              </a:ext>
            </a:extLst>
          </p:cNvPr>
          <p:cNvSpPr/>
          <p:nvPr/>
        </p:nvSpPr>
        <p:spPr>
          <a:xfrm>
            <a:off x="1345865" y="5248610"/>
            <a:ext cx="1209964" cy="72967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Configuration</a:t>
            </a:r>
            <a:r>
              <a:rPr kumimoji="0" lang="en-US" sz="1600" b="0" i="0" u="none" strike="noStrike" kern="1200" cap="none" spc="0" normalizeH="0" baseline="0" noProof="0" dirty="0">
                <a:ln>
                  <a:noFill/>
                </a:ln>
                <a:solidFill>
                  <a:srgbClr val="000000"/>
                </a:solidFill>
                <a:effectLst/>
                <a:uLnTx/>
                <a:uFillTx/>
                <a:latin typeface="Calibri"/>
                <a:ea typeface="+mn-ea"/>
                <a:cs typeface="+mn-cs"/>
              </a:rPr>
              <a:t> </a:t>
            </a:r>
            <a:r>
              <a:rPr kumimoji="0" lang="en-US" sz="1200" b="0" i="0" u="none" strike="noStrike" kern="1200" cap="none" spc="0" normalizeH="0" baseline="0" noProof="0" dirty="0">
                <a:ln>
                  <a:noFill/>
                </a:ln>
                <a:solidFill>
                  <a:srgbClr val="000000"/>
                </a:solidFill>
                <a:effectLst/>
                <a:uLnTx/>
                <a:uFillTx/>
                <a:latin typeface="Calibri"/>
                <a:ea typeface="+mn-ea"/>
                <a:cs typeface="+mn-cs"/>
              </a:rPr>
              <a:t>Management Guide</a:t>
            </a:r>
          </a:p>
        </p:txBody>
      </p:sp>
      <p:sp>
        <p:nvSpPr>
          <p:cNvPr id="43" name="Rectangle: Rounded Corners 42">
            <a:extLst>
              <a:ext uri="{FF2B5EF4-FFF2-40B4-BE49-F238E27FC236}">
                <a16:creationId xmlns:a16="http://schemas.microsoft.com/office/drawing/2014/main" id="{44561DC4-5FF9-A9AD-5706-1E30C0E9204D}"/>
              </a:ext>
            </a:extLst>
          </p:cNvPr>
          <p:cNvSpPr/>
          <p:nvPr/>
        </p:nvSpPr>
        <p:spPr>
          <a:xfrm>
            <a:off x="2725696" y="5243324"/>
            <a:ext cx="1209964" cy="72967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Requirements Engineering Guide</a:t>
            </a:r>
          </a:p>
        </p:txBody>
      </p:sp>
      <p:sp>
        <p:nvSpPr>
          <p:cNvPr id="44" name="Rectangle: Rounded Corners 43">
            <a:extLst>
              <a:ext uri="{FF2B5EF4-FFF2-40B4-BE49-F238E27FC236}">
                <a16:creationId xmlns:a16="http://schemas.microsoft.com/office/drawing/2014/main" id="{DC6B3EE1-0560-9F99-7007-8BC5B66D5C21}"/>
              </a:ext>
            </a:extLst>
          </p:cNvPr>
          <p:cNvSpPr/>
          <p:nvPr/>
        </p:nvSpPr>
        <p:spPr>
          <a:xfrm>
            <a:off x="4104571" y="5243323"/>
            <a:ext cx="1209964" cy="72967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Testing Guide </a:t>
            </a:r>
          </a:p>
        </p:txBody>
      </p:sp>
      <p:sp>
        <p:nvSpPr>
          <p:cNvPr id="45" name="Rectangle: Rounded Corners 44">
            <a:extLst>
              <a:ext uri="{FF2B5EF4-FFF2-40B4-BE49-F238E27FC236}">
                <a16:creationId xmlns:a16="http://schemas.microsoft.com/office/drawing/2014/main" id="{D0F0444D-BE67-D261-8023-78E2E8EDA2D6}"/>
              </a:ext>
            </a:extLst>
          </p:cNvPr>
          <p:cNvSpPr/>
          <p:nvPr/>
        </p:nvSpPr>
        <p:spPr>
          <a:xfrm>
            <a:off x="1950847" y="2073825"/>
            <a:ext cx="1209964" cy="72967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Lifecycle</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Guide</a:t>
            </a:r>
            <a:r>
              <a:rPr kumimoji="0" lang="en-US" sz="1600" b="1" i="0" u="none" strike="noStrike" kern="1200" cap="none" spc="0" normalizeH="0" baseline="0" noProof="0" dirty="0">
                <a:ln>
                  <a:noFill/>
                </a:ln>
                <a:solidFill>
                  <a:srgbClr val="000000"/>
                </a:solidFill>
                <a:effectLst/>
                <a:uLnTx/>
                <a:uFillTx/>
                <a:latin typeface="Calibri"/>
                <a:ea typeface="+mn-ea"/>
                <a:cs typeface="+mn-cs"/>
              </a:rPr>
              <a:t> </a:t>
            </a:r>
          </a:p>
        </p:txBody>
      </p:sp>
      <p:cxnSp>
        <p:nvCxnSpPr>
          <p:cNvPr id="47" name="Straight Arrow Connector 46">
            <a:extLst>
              <a:ext uri="{FF2B5EF4-FFF2-40B4-BE49-F238E27FC236}">
                <a16:creationId xmlns:a16="http://schemas.microsoft.com/office/drawing/2014/main" id="{D6487A6A-5C21-37EF-EAC3-A326276BD87C}"/>
              </a:ext>
            </a:extLst>
          </p:cNvPr>
          <p:cNvCxnSpPr>
            <a:cxnSpLocks/>
            <a:stCxn id="45" idx="1"/>
          </p:cNvCxnSpPr>
          <p:nvPr/>
        </p:nvCxnSpPr>
        <p:spPr>
          <a:xfrm flipH="1">
            <a:off x="1062050" y="2438662"/>
            <a:ext cx="88879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87A2A1B-68B8-2487-889E-6A75847CF29F}"/>
              </a:ext>
            </a:extLst>
          </p:cNvPr>
          <p:cNvSpPr txBox="1"/>
          <p:nvPr/>
        </p:nvSpPr>
        <p:spPr>
          <a:xfrm>
            <a:off x="181431" y="2431385"/>
            <a:ext cx="914400" cy="338554"/>
          </a:xfrm>
          <a:prstGeom prst="rect">
            <a:avLst/>
          </a:prstGeom>
          <a:noFill/>
          <a:ln w="22225">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n-ea"/>
                <a:cs typeface="+mn-cs"/>
              </a:rPr>
              <a:t>DEG</a:t>
            </a:r>
          </a:p>
        </p:txBody>
      </p:sp>
      <p:sp>
        <p:nvSpPr>
          <p:cNvPr id="49" name="TextBox 48">
            <a:extLst>
              <a:ext uri="{FF2B5EF4-FFF2-40B4-BE49-F238E27FC236}">
                <a16:creationId xmlns:a16="http://schemas.microsoft.com/office/drawing/2014/main" id="{B0934566-4DDB-E701-26D7-EAE723249DF6}"/>
              </a:ext>
            </a:extLst>
          </p:cNvPr>
          <p:cNvSpPr txBox="1"/>
          <p:nvPr/>
        </p:nvSpPr>
        <p:spPr>
          <a:xfrm>
            <a:off x="2621414" y="288667"/>
            <a:ext cx="1119215"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UCA + RRT</a:t>
            </a:r>
          </a:p>
        </p:txBody>
      </p:sp>
      <p:sp>
        <p:nvSpPr>
          <p:cNvPr id="50" name="TextBox 49">
            <a:extLst>
              <a:ext uri="{FF2B5EF4-FFF2-40B4-BE49-F238E27FC236}">
                <a16:creationId xmlns:a16="http://schemas.microsoft.com/office/drawing/2014/main" id="{26CBF476-804B-38CA-49ED-B9DB8F2A7E0C}"/>
              </a:ext>
            </a:extLst>
          </p:cNvPr>
          <p:cNvSpPr txBox="1"/>
          <p:nvPr/>
        </p:nvSpPr>
        <p:spPr>
          <a:xfrm>
            <a:off x="1386657" y="4294072"/>
            <a:ext cx="1485614"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Design Description</a:t>
            </a:r>
          </a:p>
        </p:txBody>
      </p:sp>
      <p:sp>
        <p:nvSpPr>
          <p:cNvPr id="51" name="TextBox 50">
            <a:extLst>
              <a:ext uri="{FF2B5EF4-FFF2-40B4-BE49-F238E27FC236}">
                <a16:creationId xmlns:a16="http://schemas.microsoft.com/office/drawing/2014/main" id="{B74C7BA3-D23A-5634-3A10-49DF6AF20AD9}"/>
              </a:ext>
            </a:extLst>
          </p:cNvPr>
          <p:cNvSpPr txBox="1"/>
          <p:nvPr/>
        </p:nvSpPr>
        <p:spPr>
          <a:xfrm>
            <a:off x="1450745" y="4007226"/>
            <a:ext cx="1452642"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Control Methods </a:t>
            </a:r>
          </a:p>
        </p:txBody>
      </p:sp>
      <p:cxnSp>
        <p:nvCxnSpPr>
          <p:cNvPr id="53" name="Straight Arrow Connector 52">
            <a:extLst>
              <a:ext uri="{FF2B5EF4-FFF2-40B4-BE49-F238E27FC236}">
                <a16:creationId xmlns:a16="http://schemas.microsoft.com/office/drawing/2014/main" id="{1568F052-45C9-E40F-C222-8397542289B2}"/>
              </a:ext>
            </a:extLst>
          </p:cNvPr>
          <p:cNvCxnSpPr>
            <a:cxnSpLocks/>
          </p:cNvCxnSpPr>
          <p:nvPr/>
        </p:nvCxnSpPr>
        <p:spPr>
          <a:xfrm flipH="1">
            <a:off x="1162165" y="4189646"/>
            <a:ext cx="3290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A7725BC-54F4-9950-C802-43D56507FED0}"/>
              </a:ext>
            </a:extLst>
          </p:cNvPr>
          <p:cNvCxnSpPr>
            <a:cxnSpLocks/>
          </p:cNvCxnSpPr>
          <p:nvPr/>
        </p:nvCxnSpPr>
        <p:spPr>
          <a:xfrm>
            <a:off x="2841094" y="4432571"/>
            <a:ext cx="2252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42610D3-5C65-C739-F463-E8EB23E660CA}"/>
              </a:ext>
            </a:extLst>
          </p:cNvPr>
          <p:cNvSpPr txBox="1"/>
          <p:nvPr/>
        </p:nvSpPr>
        <p:spPr>
          <a:xfrm>
            <a:off x="908056" y="2110583"/>
            <a:ext cx="1209964"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Strategies</a:t>
            </a:r>
          </a:p>
        </p:txBody>
      </p:sp>
      <p:sp>
        <p:nvSpPr>
          <p:cNvPr id="68" name="Rectangle: Rounded Corners 67">
            <a:extLst>
              <a:ext uri="{FF2B5EF4-FFF2-40B4-BE49-F238E27FC236}">
                <a16:creationId xmlns:a16="http://schemas.microsoft.com/office/drawing/2014/main" id="{266F03EE-986C-3B1D-987C-DE6F5D344144}"/>
              </a:ext>
            </a:extLst>
          </p:cNvPr>
          <p:cNvSpPr/>
          <p:nvPr/>
        </p:nvSpPr>
        <p:spPr>
          <a:xfrm>
            <a:off x="5536333" y="5232199"/>
            <a:ext cx="1209964" cy="72967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Network Design Guide </a:t>
            </a:r>
          </a:p>
        </p:txBody>
      </p:sp>
      <p:cxnSp>
        <p:nvCxnSpPr>
          <p:cNvPr id="71" name="Straight Arrow Connector 70">
            <a:extLst>
              <a:ext uri="{FF2B5EF4-FFF2-40B4-BE49-F238E27FC236}">
                <a16:creationId xmlns:a16="http://schemas.microsoft.com/office/drawing/2014/main" id="{24A9762A-0821-5BBD-3002-368A01549039}"/>
              </a:ext>
            </a:extLst>
          </p:cNvPr>
          <p:cNvCxnSpPr>
            <a:cxnSpLocks/>
          </p:cNvCxnSpPr>
          <p:nvPr/>
        </p:nvCxnSpPr>
        <p:spPr>
          <a:xfrm>
            <a:off x="3654675" y="400661"/>
            <a:ext cx="2809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8D562A2D-BCB1-9342-CD27-0E494E3B319E}"/>
              </a:ext>
            </a:extLst>
          </p:cNvPr>
          <p:cNvCxnSpPr>
            <a:endCxn id="68" idx="0"/>
          </p:cNvCxnSpPr>
          <p:nvPr/>
        </p:nvCxnSpPr>
        <p:spPr>
          <a:xfrm>
            <a:off x="1075230" y="4810690"/>
            <a:ext cx="5066085" cy="421509"/>
          </a:xfrm>
          <a:prstGeom prst="bentConnector2">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FB8755F7-E179-F6D2-34EF-B3BF01E3E156}"/>
              </a:ext>
            </a:extLst>
          </p:cNvPr>
          <p:cNvCxnSpPr>
            <a:endCxn id="44" idx="0"/>
          </p:cNvCxnSpPr>
          <p:nvPr/>
        </p:nvCxnSpPr>
        <p:spPr>
          <a:xfrm>
            <a:off x="1075230" y="4810690"/>
            <a:ext cx="3634323" cy="432633"/>
          </a:xfrm>
          <a:prstGeom prst="bentConnector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4697B364-9FC0-623F-614E-8EBBC5AAEE35}"/>
              </a:ext>
            </a:extLst>
          </p:cNvPr>
          <p:cNvCxnSpPr>
            <a:cxnSpLocks/>
            <a:endCxn id="43" idx="0"/>
          </p:cNvCxnSpPr>
          <p:nvPr/>
        </p:nvCxnSpPr>
        <p:spPr>
          <a:xfrm>
            <a:off x="1159910" y="4810690"/>
            <a:ext cx="2170768" cy="432634"/>
          </a:xfrm>
          <a:prstGeom prst="bentConnector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317740F4-4AD7-3CE6-7682-DB5326C59760}"/>
              </a:ext>
            </a:extLst>
          </p:cNvPr>
          <p:cNvCxnSpPr>
            <a:cxnSpLocks/>
            <a:endCxn id="42" idx="0"/>
          </p:cNvCxnSpPr>
          <p:nvPr/>
        </p:nvCxnSpPr>
        <p:spPr>
          <a:xfrm>
            <a:off x="1075230" y="4810690"/>
            <a:ext cx="875617" cy="437920"/>
          </a:xfrm>
          <a:prstGeom prst="bentConnector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8D89D7B-3350-7E0E-C067-5DF3596EA0E9}"/>
              </a:ext>
            </a:extLst>
          </p:cNvPr>
          <p:cNvSpPr txBox="1"/>
          <p:nvPr/>
        </p:nvSpPr>
        <p:spPr>
          <a:xfrm>
            <a:off x="3295837" y="4827101"/>
            <a:ext cx="1467069"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Design Elements </a:t>
            </a:r>
          </a:p>
        </p:txBody>
      </p:sp>
      <p:sp>
        <p:nvSpPr>
          <p:cNvPr id="124" name="TextBox 123">
            <a:extLst>
              <a:ext uri="{FF2B5EF4-FFF2-40B4-BE49-F238E27FC236}">
                <a16:creationId xmlns:a16="http://schemas.microsoft.com/office/drawing/2014/main" id="{70A30CEC-9E48-5C5B-55C7-1422963EE23A}"/>
              </a:ext>
            </a:extLst>
          </p:cNvPr>
          <p:cNvSpPr txBox="1"/>
          <p:nvPr/>
        </p:nvSpPr>
        <p:spPr>
          <a:xfrm>
            <a:off x="5776150" y="681970"/>
            <a:ext cx="817660" cy="276999"/>
          </a:xfrm>
          <a:prstGeom prst="rect">
            <a:avLst/>
          </a:prstGeom>
          <a:solidFill>
            <a:schemeClr val="accent3">
              <a:lumMod val="60000"/>
              <a:lumOff val="40000"/>
            </a:schemeClr>
          </a:solid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IEC-61508</a:t>
            </a:r>
          </a:p>
        </p:txBody>
      </p:sp>
      <p:sp>
        <p:nvSpPr>
          <p:cNvPr id="125" name="TextBox 124">
            <a:extLst>
              <a:ext uri="{FF2B5EF4-FFF2-40B4-BE49-F238E27FC236}">
                <a16:creationId xmlns:a16="http://schemas.microsoft.com/office/drawing/2014/main" id="{6A42B126-3B07-8C0B-3059-E2D200969B6D}"/>
              </a:ext>
            </a:extLst>
          </p:cNvPr>
          <p:cNvSpPr txBox="1"/>
          <p:nvPr/>
        </p:nvSpPr>
        <p:spPr>
          <a:xfrm>
            <a:off x="165158" y="3164723"/>
            <a:ext cx="917239"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IEC-15288</a:t>
            </a:r>
          </a:p>
        </p:txBody>
      </p:sp>
      <p:sp>
        <p:nvSpPr>
          <p:cNvPr id="126" name="TextBox 125">
            <a:extLst>
              <a:ext uri="{FF2B5EF4-FFF2-40B4-BE49-F238E27FC236}">
                <a16:creationId xmlns:a16="http://schemas.microsoft.com/office/drawing/2014/main" id="{64911FF4-9197-6507-DE55-532FE4638C87}"/>
              </a:ext>
            </a:extLst>
          </p:cNvPr>
          <p:cNvSpPr txBox="1"/>
          <p:nvPr/>
        </p:nvSpPr>
        <p:spPr>
          <a:xfrm>
            <a:off x="1621157" y="690552"/>
            <a:ext cx="905825"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IEC-61511</a:t>
            </a:r>
          </a:p>
        </p:txBody>
      </p:sp>
      <p:sp>
        <p:nvSpPr>
          <p:cNvPr id="127" name="TextBox 126">
            <a:extLst>
              <a:ext uri="{FF2B5EF4-FFF2-40B4-BE49-F238E27FC236}">
                <a16:creationId xmlns:a16="http://schemas.microsoft.com/office/drawing/2014/main" id="{51976975-BDEB-3F67-2C6B-DB22C3E9255C}"/>
              </a:ext>
            </a:extLst>
          </p:cNvPr>
          <p:cNvSpPr txBox="1"/>
          <p:nvPr/>
        </p:nvSpPr>
        <p:spPr>
          <a:xfrm>
            <a:off x="165118" y="2852780"/>
            <a:ext cx="905825"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IEC-61511</a:t>
            </a:r>
          </a:p>
        </p:txBody>
      </p:sp>
      <p:sp>
        <p:nvSpPr>
          <p:cNvPr id="128" name="TextBox 127">
            <a:extLst>
              <a:ext uri="{FF2B5EF4-FFF2-40B4-BE49-F238E27FC236}">
                <a16:creationId xmlns:a16="http://schemas.microsoft.com/office/drawing/2014/main" id="{4AC96E3C-2E13-5CAA-0585-0302B78B24C1}"/>
              </a:ext>
            </a:extLst>
          </p:cNvPr>
          <p:cNvSpPr txBox="1"/>
          <p:nvPr/>
        </p:nvSpPr>
        <p:spPr>
          <a:xfrm>
            <a:off x="5785378" y="1845376"/>
            <a:ext cx="817660" cy="276999"/>
          </a:xfrm>
          <a:prstGeom prst="rect">
            <a:avLst/>
          </a:prstGeom>
          <a:solidFill>
            <a:schemeClr val="accent3">
              <a:lumMod val="60000"/>
              <a:lumOff val="40000"/>
            </a:schemeClr>
          </a:solid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IEC-62443</a:t>
            </a:r>
          </a:p>
        </p:txBody>
      </p:sp>
      <p:sp>
        <p:nvSpPr>
          <p:cNvPr id="129" name="TextBox 128">
            <a:extLst>
              <a:ext uri="{FF2B5EF4-FFF2-40B4-BE49-F238E27FC236}">
                <a16:creationId xmlns:a16="http://schemas.microsoft.com/office/drawing/2014/main" id="{8CE6BC54-7D91-FC53-C04F-F5E7EF7D480D}"/>
              </a:ext>
            </a:extLst>
          </p:cNvPr>
          <p:cNvSpPr txBox="1"/>
          <p:nvPr/>
        </p:nvSpPr>
        <p:spPr>
          <a:xfrm>
            <a:off x="170994" y="3471956"/>
            <a:ext cx="917239"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IEC-15289</a:t>
            </a:r>
          </a:p>
        </p:txBody>
      </p:sp>
      <p:sp>
        <p:nvSpPr>
          <p:cNvPr id="130" name="TextBox 129">
            <a:extLst>
              <a:ext uri="{FF2B5EF4-FFF2-40B4-BE49-F238E27FC236}">
                <a16:creationId xmlns:a16="http://schemas.microsoft.com/office/drawing/2014/main" id="{83AEBCE5-708D-6971-0608-61D144433EE9}"/>
              </a:ext>
            </a:extLst>
          </p:cNvPr>
          <p:cNvSpPr txBox="1"/>
          <p:nvPr/>
        </p:nvSpPr>
        <p:spPr>
          <a:xfrm>
            <a:off x="173726" y="3727919"/>
            <a:ext cx="917239"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IEC-12207</a:t>
            </a:r>
          </a:p>
        </p:txBody>
      </p:sp>
      <p:sp>
        <p:nvSpPr>
          <p:cNvPr id="132" name="TextBox 131">
            <a:extLst>
              <a:ext uri="{FF2B5EF4-FFF2-40B4-BE49-F238E27FC236}">
                <a16:creationId xmlns:a16="http://schemas.microsoft.com/office/drawing/2014/main" id="{6118C86F-FB53-1D40-D19F-34284BB4EC74}"/>
              </a:ext>
            </a:extLst>
          </p:cNvPr>
          <p:cNvSpPr txBox="1"/>
          <p:nvPr/>
        </p:nvSpPr>
        <p:spPr>
          <a:xfrm>
            <a:off x="170994" y="4020507"/>
            <a:ext cx="917239"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IEC-62443</a:t>
            </a:r>
          </a:p>
        </p:txBody>
      </p:sp>
      <p:sp>
        <p:nvSpPr>
          <p:cNvPr id="133" name="TextBox 132">
            <a:extLst>
              <a:ext uri="{FF2B5EF4-FFF2-40B4-BE49-F238E27FC236}">
                <a16:creationId xmlns:a16="http://schemas.microsoft.com/office/drawing/2014/main" id="{B005A569-B63A-5062-CD8B-935B5B7F044D}"/>
              </a:ext>
            </a:extLst>
          </p:cNvPr>
          <p:cNvSpPr txBox="1"/>
          <p:nvPr/>
        </p:nvSpPr>
        <p:spPr>
          <a:xfrm>
            <a:off x="4171174" y="3216425"/>
            <a:ext cx="1467069"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Design Elements </a:t>
            </a:r>
          </a:p>
        </p:txBody>
      </p:sp>
      <p:sp>
        <p:nvSpPr>
          <p:cNvPr id="11" name="TextBox 10">
            <a:extLst>
              <a:ext uri="{FF2B5EF4-FFF2-40B4-BE49-F238E27FC236}">
                <a16:creationId xmlns:a16="http://schemas.microsoft.com/office/drawing/2014/main" id="{8E71FE8B-741A-AAE7-0B71-CBD6164F296A}"/>
              </a:ext>
            </a:extLst>
          </p:cNvPr>
          <p:cNvSpPr txBox="1"/>
          <p:nvPr/>
        </p:nvSpPr>
        <p:spPr>
          <a:xfrm>
            <a:off x="802824" y="6207266"/>
            <a:ext cx="97463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RRT= Risk Reduction Target     STPA=System Theoretic Process Analysis      LOPA= Layers of Protection Analysis	PHA=Process Hazards Analysis</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UCA= Unsafe Control Action   FTA= Fault Tree Analysis	                         EMC= Electromagnetic Compatibility	</a:t>
            </a:r>
          </a:p>
        </p:txBody>
      </p:sp>
      <p:sp>
        <p:nvSpPr>
          <p:cNvPr id="14" name="TextBox 13">
            <a:extLst>
              <a:ext uri="{FF2B5EF4-FFF2-40B4-BE49-F238E27FC236}">
                <a16:creationId xmlns:a16="http://schemas.microsoft.com/office/drawing/2014/main" id="{A5EC9E44-C867-58DC-5EF7-25E32CB86EDA}"/>
              </a:ext>
            </a:extLst>
          </p:cNvPr>
          <p:cNvSpPr txBox="1"/>
          <p:nvPr/>
        </p:nvSpPr>
        <p:spPr>
          <a:xfrm>
            <a:off x="7081619" y="51772"/>
            <a:ext cx="4918246"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DEG – </a:t>
            </a:r>
            <a:r>
              <a:rPr kumimoji="0" lang="en-US" sz="1600" b="0" i="0" u="none" strike="noStrike" kern="1200" cap="none" spc="0" normalizeH="0" baseline="0" noProof="0" dirty="0">
                <a:ln>
                  <a:noFill/>
                </a:ln>
                <a:solidFill>
                  <a:srgbClr val="000000"/>
                </a:solidFill>
                <a:effectLst/>
                <a:uLnTx/>
                <a:uFillTx/>
                <a:latin typeface="Calibri"/>
                <a:ea typeface="+mn-ea"/>
                <a:cs typeface="+mn-cs"/>
              </a:rPr>
              <a:t>Synthesizes the Systems Engineering framework from IEC-15288.  Includes all relevant Lifecycle topics.  Takes strategic input from the Lifecycle guide and formulates design description.</a:t>
            </a:r>
          </a:p>
        </p:txBody>
      </p:sp>
      <p:sp>
        <p:nvSpPr>
          <p:cNvPr id="16" name="TextBox 15">
            <a:extLst>
              <a:ext uri="{FF2B5EF4-FFF2-40B4-BE49-F238E27FC236}">
                <a16:creationId xmlns:a16="http://schemas.microsoft.com/office/drawing/2014/main" id="{B898627F-631D-8AD4-7806-70D5CCB1B705}"/>
              </a:ext>
            </a:extLst>
          </p:cNvPr>
          <p:cNvSpPr txBox="1"/>
          <p:nvPr/>
        </p:nvSpPr>
        <p:spPr>
          <a:xfrm>
            <a:off x="7081619" y="1044326"/>
            <a:ext cx="4711528"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HAZCADS – </a:t>
            </a:r>
            <a:r>
              <a:rPr kumimoji="0" lang="en-US" sz="1600" b="0" i="0" u="none" strike="noStrike" kern="1200" cap="none" spc="0" normalizeH="0" baseline="0" noProof="0" dirty="0">
                <a:ln>
                  <a:noFill/>
                </a:ln>
                <a:solidFill>
                  <a:srgbClr val="000000"/>
                </a:solidFill>
                <a:effectLst/>
                <a:uLnTx/>
                <a:uFillTx/>
                <a:latin typeface="Calibri"/>
                <a:ea typeface="+mn-ea"/>
                <a:cs typeface="+mn-cs"/>
              </a:rPr>
              <a:t>Uses STPA/FTA to identify hazards and associated UCA. FTA and Risk Matrices develop a Risk Reduction Target (RRT) which informs the downstream processes. Implements a PHA/LOPA from IEC-61511.  </a:t>
            </a:r>
          </a:p>
        </p:txBody>
      </p:sp>
      <p:sp>
        <p:nvSpPr>
          <p:cNvPr id="18" name="TextBox 17">
            <a:extLst>
              <a:ext uri="{FF2B5EF4-FFF2-40B4-BE49-F238E27FC236}">
                <a16:creationId xmlns:a16="http://schemas.microsoft.com/office/drawing/2014/main" id="{0A23A882-D63A-2E29-F9F9-2B736AFE959F}"/>
              </a:ext>
            </a:extLst>
          </p:cNvPr>
          <p:cNvSpPr txBox="1"/>
          <p:nvPr/>
        </p:nvSpPr>
        <p:spPr>
          <a:xfrm>
            <a:off x="7081619" y="2088779"/>
            <a:ext cx="4904658"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DRAM –</a:t>
            </a:r>
            <a:r>
              <a:rPr kumimoji="0" lang="en-US" sz="1600" b="0" i="0" u="none" strike="noStrike" kern="1200" cap="none" spc="0" normalizeH="0" baseline="0" noProof="0" dirty="0">
                <a:ln>
                  <a:noFill/>
                </a:ln>
                <a:solidFill>
                  <a:srgbClr val="000000"/>
                </a:solidFill>
                <a:effectLst/>
                <a:uLnTx/>
                <a:uFillTx/>
                <a:latin typeface="Calibri"/>
                <a:ea typeface="+mn-ea"/>
                <a:cs typeface="+mn-cs"/>
              </a:rPr>
              <a:t> Identifies Hardware and Software reliability vulnerabilities and develops Loss Scenarios. Formulates and scores Control Methods to protect, detect , and respond/recover from UCA to meet the RRT.</a:t>
            </a:r>
          </a:p>
        </p:txBody>
      </p:sp>
      <p:sp>
        <p:nvSpPr>
          <p:cNvPr id="20" name="TextBox 19">
            <a:extLst>
              <a:ext uri="{FF2B5EF4-FFF2-40B4-BE49-F238E27FC236}">
                <a16:creationId xmlns:a16="http://schemas.microsoft.com/office/drawing/2014/main" id="{851D88AF-0B7B-DE48-967E-BBBEEF6E08AF}"/>
              </a:ext>
            </a:extLst>
          </p:cNvPr>
          <p:cNvSpPr txBox="1"/>
          <p:nvPr/>
        </p:nvSpPr>
        <p:spPr>
          <a:xfrm>
            <a:off x="7081619" y="3146054"/>
            <a:ext cx="4735184"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TAM – </a:t>
            </a:r>
            <a:r>
              <a:rPr kumimoji="0" lang="en-US" sz="1600" b="0" i="0" u="none" strike="noStrike" kern="1200" cap="none" spc="0" normalizeH="0" baseline="0" noProof="0" dirty="0">
                <a:ln>
                  <a:noFill/>
                </a:ln>
                <a:solidFill>
                  <a:srgbClr val="000000"/>
                </a:solidFill>
                <a:effectLst/>
                <a:uLnTx/>
                <a:uFillTx/>
                <a:latin typeface="Calibri"/>
                <a:ea typeface="+mn-ea"/>
                <a:cs typeface="+mn-cs"/>
              </a:rPr>
              <a:t>Identifies cyber security vulnerability classes and develops Exploit Sequences. Develops and scores control methods to protect, detect and respond/ recover from UCA to meet the RRT.</a:t>
            </a:r>
          </a:p>
        </p:txBody>
      </p:sp>
      <p:sp>
        <p:nvSpPr>
          <p:cNvPr id="22" name="TextBox 21">
            <a:extLst>
              <a:ext uri="{FF2B5EF4-FFF2-40B4-BE49-F238E27FC236}">
                <a16:creationId xmlns:a16="http://schemas.microsoft.com/office/drawing/2014/main" id="{78F2E33B-D64B-AB91-5006-A2B9EBE2DD73}"/>
              </a:ext>
            </a:extLst>
          </p:cNvPr>
          <p:cNvSpPr txBox="1"/>
          <p:nvPr/>
        </p:nvSpPr>
        <p:spPr>
          <a:xfrm>
            <a:off x="7081619" y="4211986"/>
            <a:ext cx="4711528"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HFAM – </a:t>
            </a:r>
            <a:r>
              <a:rPr kumimoji="0" lang="en-US" sz="1600" b="0" i="0" u="none" strike="noStrike" kern="1200" cap="none" spc="0" normalizeH="0" baseline="0" noProof="0" dirty="0">
                <a:ln>
                  <a:noFill/>
                </a:ln>
                <a:solidFill>
                  <a:srgbClr val="000000"/>
                </a:solidFill>
                <a:effectLst/>
                <a:uLnTx/>
                <a:uFillTx/>
                <a:latin typeface="Calibri"/>
                <a:ea typeface="+mn-ea"/>
                <a:cs typeface="+mn-cs"/>
              </a:rPr>
              <a:t>Identifies  important human actions and develops Loss Scenarios. Identifies and scores control methods to “design out” Human Error  until meeting the RRT.</a:t>
            </a:r>
          </a:p>
        </p:txBody>
      </p:sp>
      <p:sp>
        <p:nvSpPr>
          <p:cNvPr id="24" name="TextBox 23">
            <a:extLst>
              <a:ext uri="{FF2B5EF4-FFF2-40B4-BE49-F238E27FC236}">
                <a16:creationId xmlns:a16="http://schemas.microsoft.com/office/drawing/2014/main" id="{5C644551-3118-F5A5-6EB5-045FDA749BAA}"/>
              </a:ext>
            </a:extLst>
          </p:cNvPr>
          <p:cNvSpPr txBox="1"/>
          <p:nvPr/>
        </p:nvSpPr>
        <p:spPr>
          <a:xfrm>
            <a:off x="7081619" y="5268909"/>
            <a:ext cx="4711528" cy="861774"/>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EMCAM – </a:t>
            </a:r>
            <a:r>
              <a:rPr kumimoji="0" lang="en-US" sz="1600" b="0" i="0" u="none" strike="noStrike" kern="1200" cap="none" spc="0" normalizeH="0" baseline="0" noProof="0" dirty="0">
                <a:ln>
                  <a:noFill/>
                </a:ln>
                <a:solidFill>
                  <a:srgbClr val="000000"/>
                </a:solidFill>
                <a:effectLst/>
                <a:uLnTx/>
                <a:uFillTx/>
                <a:latin typeface="Calibri"/>
                <a:ea typeface="+mn-ea"/>
                <a:cs typeface="+mn-cs"/>
              </a:rPr>
              <a:t>Identifies EMC vulnerability classes. Develops and scores protect, detect , and respond/ recover control methods using the RRT</a:t>
            </a:r>
          </a:p>
        </p:txBody>
      </p:sp>
      <p:sp>
        <p:nvSpPr>
          <p:cNvPr id="2" name="TextBox 1">
            <a:extLst>
              <a:ext uri="{FF2B5EF4-FFF2-40B4-BE49-F238E27FC236}">
                <a16:creationId xmlns:a16="http://schemas.microsoft.com/office/drawing/2014/main" id="{C7202B4B-F609-5FDE-CEA5-1B47F3E129F4}"/>
              </a:ext>
            </a:extLst>
          </p:cNvPr>
          <p:cNvSpPr txBox="1"/>
          <p:nvPr/>
        </p:nvSpPr>
        <p:spPr>
          <a:xfrm>
            <a:off x="4221861" y="873022"/>
            <a:ext cx="119717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Control  Methods </a:t>
            </a:r>
          </a:p>
        </p:txBody>
      </p:sp>
      <p:cxnSp>
        <p:nvCxnSpPr>
          <p:cNvPr id="40" name="Connector: Elbow 39">
            <a:extLst>
              <a:ext uri="{FF2B5EF4-FFF2-40B4-BE49-F238E27FC236}">
                <a16:creationId xmlns:a16="http://schemas.microsoft.com/office/drawing/2014/main" id="{89D60105-6C0C-2621-9F9D-DF585BF60F24}"/>
              </a:ext>
            </a:extLst>
          </p:cNvPr>
          <p:cNvCxnSpPr>
            <a:cxnSpLocks/>
          </p:cNvCxnSpPr>
          <p:nvPr/>
        </p:nvCxnSpPr>
        <p:spPr bwMode="auto">
          <a:xfrm flipV="1">
            <a:off x="1086724" y="785136"/>
            <a:ext cx="4475969" cy="3523495"/>
          </a:xfrm>
          <a:prstGeom prst="bentConnector3">
            <a:avLst/>
          </a:prstGeom>
          <a:solidFill>
            <a:schemeClr val="accent1"/>
          </a:solidFill>
          <a:ln w="22225" cap="flat" cmpd="sng" algn="ctr">
            <a:solidFill>
              <a:schemeClr val="tx1"/>
            </a:solidFill>
            <a:prstDash val="solid"/>
            <a:round/>
            <a:headEnd type="triangle"/>
            <a:tailEnd type="triangle"/>
          </a:ln>
          <a:effectLst/>
        </p:spPr>
      </p:cxnSp>
      <p:cxnSp>
        <p:nvCxnSpPr>
          <p:cNvPr id="46" name="Straight Arrow Connector 45">
            <a:extLst>
              <a:ext uri="{FF2B5EF4-FFF2-40B4-BE49-F238E27FC236}">
                <a16:creationId xmlns:a16="http://schemas.microsoft.com/office/drawing/2014/main" id="{B0867CF3-FF30-4D5F-5E8C-13E86BBD0452}"/>
              </a:ext>
            </a:extLst>
          </p:cNvPr>
          <p:cNvCxnSpPr/>
          <p:nvPr/>
        </p:nvCxnSpPr>
        <p:spPr bwMode="auto">
          <a:xfrm>
            <a:off x="3318961" y="4308631"/>
            <a:ext cx="2243732"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462AA2BB-76BA-8D28-5336-0CD7916F8C26}"/>
              </a:ext>
            </a:extLst>
          </p:cNvPr>
          <p:cNvCxnSpPr>
            <a:cxnSpLocks/>
            <a:endCxn id="7" idx="1"/>
          </p:cNvCxnSpPr>
          <p:nvPr/>
        </p:nvCxnSpPr>
        <p:spPr bwMode="auto">
          <a:xfrm>
            <a:off x="4104571" y="2973576"/>
            <a:ext cx="1458122" cy="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05F1D08B-729F-902F-42BB-6FD48D8F6387}"/>
              </a:ext>
            </a:extLst>
          </p:cNvPr>
          <p:cNvCxnSpPr/>
          <p:nvPr/>
        </p:nvCxnSpPr>
        <p:spPr bwMode="auto">
          <a:xfrm>
            <a:off x="3330678" y="3164723"/>
            <a:ext cx="2232015"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2B3B8D0D-3C29-5639-1ED3-8288D56F3970}"/>
              </a:ext>
            </a:extLst>
          </p:cNvPr>
          <p:cNvCxnSpPr>
            <a:cxnSpLocks/>
            <a:endCxn id="8" idx="1"/>
          </p:cNvCxnSpPr>
          <p:nvPr/>
        </p:nvCxnSpPr>
        <p:spPr bwMode="auto">
          <a:xfrm>
            <a:off x="4104571" y="1778327"/>
            <a:ext cx="1458122" cy="981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E40CE904-CCA6-D444-0123-35FF0C05DDAA}"/>
              </a:ext>
            </a:extLst>
          </p:cNvPr>
          <p:cNvCxnSpPr>
            <a:cxnSpLocks/>
          </p:cNvCxnSpPr>
          <p:nvPr/>
        </p:nvCxnSpPr>
        <p:spPr bwMode="auto">
          <a:xfrm>
            <a:off x="3318961" y="1983875"/>
            <a:ext cx="2243732"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61E9DE88-9CA5-32E2-B16E-30BA2ADF9467}"/>
              </a:ext>
            </a:extLst>
          </p:cNvPr>
          <p:cNvCxnSpPr>
            <a:cxnSpLocks/>
            <a:stCxn id="5" idx="3"/>
            <a:endCxn id="6" idx="1"/>
          </p:cNvCxnSpPr>
          <p:nvPr/>
        </p:nvCxnSpPr>
        <p:spPr bwMode="auto">
          <a:xfrm>
            <a:off x="2659143" y="602717"/>
            <a:ext cx="290355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219F4AF9-9E66-72D6-EFC2-C13D1D5665CA}"/>
              </a:ext>
            </a:extLst>
          </p:cNvPr>
          <p:cNvCxnSpPr>
            <a:cxnSpLocks/>
          </p:cNvCxnSpPr>
          <p:nvPr/>
        </p:nvCxnSpPr>
        <p:spPr bwMode="auto">
          <a:xfrm>
            <a:off x="4098824" y="4088611"/>
            <a:ext cx="1458122" cy="981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00" name="Straight Connector 99">
            <a:extLst>
              <a:ext uri="{FF2B5EF4-FFF2-40B4-BE49-F238E27FC236}">
                <a16:creationId xmlns:a16="http://schemas.microsoft.com/office/drawing/2014/main" id="{6AD61795-CE39-E26B-796B-CF0DDB534569}"/>
              </a:ext>
            </a:extLst>
          </p:cNvPr>
          <p:cNvCxnSpPr/>
          <p:nvPr/>
        </p:nvCxnSpPr>
        <p:spPr bwMode="auto">
          <a:xfrm flipH="1">
            <a:off x="4098824" y="602716"/>
            <a:ext cx="12094" cy="3485895"/>
          </a:xfrm>
          <a:prstGeom prst="line">
            <a:avLst/>
          </a:prstGeom>
          <a:solidFill>
            <a:schemeClr val="accent1"/>
          </a:solidFill>
          <a:ln w="222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1795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267A-C5E1-5599-D3B7-4379D2891220}"/>
              </a:ext>
            </a:extLst>
          </p:cNvPr>
          <p:cNvSpPr>
            <a:spLocks noGrp="1"/>
          </p:cNvSpPr>
          <p:nvPr>
            <p:ph type="title"/>
          </p:nvPr>
        </p:nvSpPr>
        <p:spPr/>
        <p:txBody>
          <a:bodyPr/>
          <a:lstStyle/>
          <a:p>
            <a:r>
              <a:rPr lang="en-US" dirty="0"/>
              <a:t>The Digital Systems Engineering Framework Guides</a:t>
            </a:r>
          </a:p>
        </p:txBody>
      </p:sp>
      <p:sp>
        <p:nvSpPr>
          <p:cNvPr id="4" name="Text Placeholder 3">
            <a:extLst>
              <a:ext uri="{FF2B5EF4-FFF2-40B4-BE49-F238E27FC236}">
                <a16:creationId xmlns:a16="http://schemas.microsoft.com/office/drawing/2014/main" id="{8EC419F1-88EE-BD24-0CE9-CE316F48AFAB}"/>
              </a:ext>
            </a:extLst>
          </p:cNvPr>
          <p:cNvSpPr>
            <a:spLocks noGrp="1"/>
          </p:cNvSpPr>
          <p:nvPr>
            <p:ph type="body" sz="quarter" idx="10"/>
          </p:nvPr>
        </p:nvSpPr>
        <p:spPr/>
        <p:txBody>
          <a:bodyPr/>
          <a:lstStyle/>
          <a:p>
            <a:r>
              <a:rPr lang="en-US" dirty="0"/>
              <a:t>12 Harmonized and Updated Guides </a:t>
            </a:r>
          </a:p>
        </p:txBody>
      </p:sp>
      <p:graphicFrame>
        <p:nvGraphicFramePr>
          <p:cNvPr id="6" name="Table 5">
            <a:extLst>
              <a:ext uri="{FF2B5EF4-FFF2-40B4-BE49-F238E27FC236}">
                <a16:creationId xmlns:a16="http://schemas.microsoft.com/office/drawing/2014/main" id="{2CAC37CF-0095-384D-B06B-8A01D9528817}"/>
              </a:ext>
            </a:extLst>
          </p:cNvPr>
          <p:cNvGraphicFramePr>
            <a:graphicFrameLocks noGrp="1"/>
          </p:cNvGraphicFramePr>
          <p:nvPr/>
        </p:nvGraphicFramePr>
        <p:xfrm>
          <a:off x="365125" y="805285"/>
          <a:ext cx="11419204" cy="5036712"/>
        </p:xfrm>
        <a:graphic>
          <a:graphicData uri="http://schemas.openxmlformats.org/drawingml/2006/table">
            <a:tbl>
              <a:tblPr/>
              <a:tblGrid>
                <a:gridCol w="1440526">
                  <a:extLst>
                    <a:ext uri="{9D8B030D-6E8A-4147-A177-3AD203B41FA5}">
                      <a16:colId xmlns:a16="http://schemas.microsoft.com/office/drawing/2014/main" val="2089015509"/>
                    </a:ext>
                  </a:extLst>
                </a:gridCol>
                <a:gridCol w="8979374">
                  <a:extLst>
                    <a:ext uri="{9D8B030D-6E8A-4147-A177-3AD203B41FA5}">
                      <a16:colId xmlns:a16="http://schemas.microsoft.com/office/drawing/2014/main" val="573537964"/>
                    </a:ext>
                  </a:extLst>
                </a:gridCol>
                <a:gridCol w="999304">
                  <a:extLst>
                    <a:ext uri="{9D8B030D-6E8A-4147-A177-3AD203B41FA5}">
                      <a16:colId xmlns:a16="http://schemas.microsoft.com/office/drawing/2014/main" val="12357572"/>
                    </a:ext>
                  </a:extLst>
                </a:gridCol>
              </a:tblGrid>
              <a:tr h="298437">
                <a:tc>
                  <a:txBody>
                    <a:bodyPr/>
                    <a:lstStyle/>
                    <a:p>
                      <a:pPr algn="l" rtl="0" fontAlgn="t"/>
                      <a:r>
                        <a:rPr lang="en-US" sz="1600" b="1" i="0" u="none" strike="noStrike" dirty="0">
                          <a:solidFill>
                            <a:srgbClr val="000000"/>
                          </a:solidFill>
                          <a:effectLst/>
                          <a:latin typeface="Arial" panose="020B0604020202020204" pitchFamily="34" charset="0"/>
                        </a:rPr>
                        <a:t>Product ID</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B0C4DE"/>
                    </a:solidFill>
                  </a:tcPr>
                </a:tc>
                <a:tc>
                  <a:txBody>
                    <a:bodyPr/>
                    <a:lstStyle/>
                    <a:p>
                      <a:pPr algn="l" rtl="0" fontAlgn="t"/>
                      <a:r>
                        <a:rPr lang="en-US" sz="1600" b="1" i="0" u="none" strike="noStrike" dirty="0">
                          <a:solidFill>
                            <a:srgbClr val="000000"/>
                          </a:solidFill>
                          <a:effectLst/>
                          <a:latin typeface="Arial" panose="020B0604020202020204" pitchFamily="34" charset="0"/>
                        </a:rPr>
                        <a:t>Title</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B0C4DE"/>
                    </a:solidFill>
                  </a:tcPr>
                </a:tc>
                <a:tc>
                  <a:txBody>
                    <a:bodyPr/>
                    <a:lstStyle/>
                    <a:p>
                      <a:pPr algn="l" rtl="0" fontAlgn="t"/>
                      <a:r>
                        <a:rPr lang="en-US" sz="1600" b="1" i="0" u="none" strike="noStrike" dirty="0">
                          <a:solidFill>
                            <a:srgbClr val="000000"/>
                          </a:solidFill>
                          <a:effectLst/>
                          <a:latin typeface="Arial" panose="020B0604020202020204" pitchFamily="34" charset="0"/>
                        </a:rPr>
                        <a:t>Item Type</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B0C4DE"/>
                    </a:solidFill>
                  </a:tcPr>
                </a:tc>
                <a:extLst>
                  <a:ext uri="{0D108BD9-81ED-4DB2-BD59-A6C34878D82A}">
                    <a16:rowId xmlns:a16="http://schemas.microsoft.com/office/drawing/2014/main" val="837451439"/>
                  </a:ext>
                </a:extLst>
              </a:tr>
              <a:tr h="527130">
                <a:tc>
                  <a:txBody>
                    <a:bodyPr/>
                    <a:lstStyle/>
                    <a:p>
                      <a:pPr algn="l" fontAlgn="b"/>
                      <a:r>
                        <a:rPr lang="en-US" sz="1600" b="0" i="0" u="none" strike="noStrike" dirty="0">
                          <a:solidFill>
                            <a:srgbClr val="000000"/>
                          </a:solidFill>
                          <a:effectLst/>
                          <a:latin typeface="Arial" panose="020B0604020202020204" pitchFamily="34" charset="0"/>
                        </a:rPr>
                        <a:t>3002031207</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rial" panose="020B0604020202020204" pitchFamily="34" charset="0"/>
                        </a:rPr>
                        <a:t>Cyber Security Technical Assessment Methodology (TAM)- Risk Informed Exploit Sequence Identification and Mitigation: Revision 2</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dirty="0">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1189053215"/>
                  </a:ext>
                </a:extLst>
              </a:tr>
              <a:tr h="527130">
                <a:tc>
                  <a:txBody>
                    <a:bodyPr/>
                    <a:lstStyle/>
                    <a:p>
                      <a:pPr algn="l" fontAlgn="b"/>
                      <a:r>
                        <a:rPr lang="en-US" sz="1600" b="0" i="0" u="none" strike="noStrike">
                          <a:solidFill>
                            <a:srgbClr val="000000"/>
                          </a:solidFill>
                          <a:effectLst/>
                          <a:latin typeface="Arial" panose="020B0604020202020204" pitchFamily="34" charset="0"/>
                        </a:rPr>
                        <a:t>3002031208</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fontAlgn="b"/>
                      <a:r>
                        <a:rPr lang="en-US" sz="1600" b="0" i="0" u="none" strike="noStrike" dirty="0">
                          <a:solidFill>
                            <a:srgbClr val="000000"/>
                          </a:solidFill>
                          <a:effectLst/>
                          <a:latin typeface="Arial" panose="020B0604020202020204" pitchFamily="34" charset="0"/>
                        </a:rPr>
                        <a:t>Network Design Guide (NDG)- Use Case Based Approach for Operational Technology (OT) Networks: Revision 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extLst>
                  <a:ext uri="{0D108BD9-81ED-4DB2-BD59-A6C34878D82A}">
                    <a16:rowId xmlns:a16="http://schemas.microsoft.com/office/drawing/2014/main" val="818385022"/>
                  </a:ext>
                </a:extLst>
              </a:tr>
              <a:tr h="350765">
                <a:tc>
                  <a:txBody>
                    <a:bodyPr/>
                    <a:lstStyle/>
                    <a:p>
                      <a:pPr algn="l" fontAlgn="b"/>
                      <a:r>
                        <a:rPr lang="en-US" sz="1600" b="0" i="0" u="none" strike="noStrike">
                          <a:solidFill>
                            <a:srgbClr val="000000"/>
                          </a:solidFill>
                          <a:effectLst/>
                          <a:latin typeface="Arial" panose="020B0604020202020204" pitchFamily="34" charset="0"/>
                        </a:rPr>
                        <a:t>3002031209</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rial" panose="020B0604020202020204" pitchFamily="34" charset="0"/>
                        </a:rPr>
                        <a:t>Digital Maintenance and Management Guide (DMG): Revision 0</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666086000"/>
                  </a:ext>
                </a:extLst>
              </a:tr>
              <a:tr h="350765">
                <a:tc>
                  <a:txBody>
                    <a:bodyPr/>
                    <a:lstStyle/>
                    <a:p>
                      <a:pPr algn="l" fontAlgn="b"/>
                      <a:r>
                        <a:rPr lang="en-US" sz="1600" b="0" i="0" u="none" strike="noStrike">
                          <a:solidFill>
                            <a:srgbClr val="000000"/>
                          </a:solidFill>
                          <a:effectLst/>
                          <a:latin typeface="Arial" panose="020B0604020202020204" pitchFamily="34" charset="0"/>
                        </a:rPr>
                        <a:t>3002031210</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fontAlgn="b"/>
                      <a:r>
                        <a:rPr lang="en-US" sz="1600" b="0" i="0" u="none" strike="noStrike" dirty="0">
                          <a:solidFill>
                            <a:srgbClr val="000000"/>
                          </a:solidFill>
                          <a:effectLst/>
                          <a:latin typeface="Arial" panose="020B0604020202020204" pitchFamily="34" charset="0"/>
                        </a:rPr>
                        <a:t>Digital Systems Configuration Management Guide (DCMG): Revision 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extLst>
                  <a:ext uri="{0D108BD9-81ED-4DB2-BD59-A6C34878D82A}">
                    <a16:rowId xmlns:a16="http://schemas.microsoft.com/office/drawing/2014/main" val="2547753677"/>
                  </a:ext>
                </a:extLst>
              </a:tr>
              <a:tr h="350765">
                <a:tc>
                  <a:txBody>
                    <a:bodyPr/>
                    <a:lstStyle/>
                    <a:p>
                      <a:pPr algn="l" fontAlgn="b"/>
                      <a:r>
                        <a:rPr lang="en-US" sz="1600" b="0" i="0" u="none" strike="noStrike">
                          <a:solidFill>
                            <a:srgbClr val="000000"/>
                          </a:solidFill>
                          <a:effectLst/>
                          <a:latin typeface="Arial" panose="020B0604020202020204" pitchFamily="34" charset="0"/>
                        </a:rPr>
                        <a:t>3002031211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rial" panose="020B0604020202020204" pitchFamily="34" charset="0"/>
                        </a:rPr>
                        <a:t>Digital Systems Requirements Engineering Guide (DREG): Revision 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1761175936"/>
                  </a:ext>
                </a:extLst>
              </a:tr>
              <a:tr h="350765">
                <a:tc>
                  <a:txBody>
                    <a:bodyPr/>
                    <a:lstStyle/>
                    <a:p>
                      <a:pPr algn="l" fontAlgn="b"/>
                      <a:r>
                        <a:rPr lang="en-US" sz="1600" b="0" i="0" u="none" strike="noStrike">
                          <a:solidFill>
                            <a:srgbClr val="000000"/>
                          </a:solidFill>
                          <a:effectLst/>
                          <a:latin typeface="Arial" panose="020B0604020202020204" pitchFamily="34" charset="0"/>
                        </a:rPr>
                        <a:t>3002031212</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fontAlgn="b"/>
                      <a:r>
                        <a:rPr lang="en-US" sz="1600" b="0" i="0" u="none" strike="noStrike" dirty="0">
                          <a:solidFill>
                            <a:srgbClr val="000000"/>
                          </a:solidFill>
                          <a:effectLst/>
                          <a:latin typeface="Arial" panose="020B0604020202020204" pitchFamily="34" charset="0"/>
                        </a:rPr>
                        <a:t>Digital Systems Testing Strategies and Methods (DTS): Revision 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extLst>
                  <a:ext uri="{0D108BD9-81ED-4DB2-BD59-A6C34878D82A}">
                    <a16:rowId xmlns:a16="http://schemas.microsoft.com/office/drawing/2014/main" val="2932361597"/>
                  </a:ext>
                </a:extLst>
              </a:tr>
              <a:tr h="350765">
                <a:tc>
                  <a:txBody>
                    <a:bodyPr/>
                    <a:lstStyle/>
                    <a:p>
                      <a:pPr algn="l" fontAlgn="b"/>
                      <a:r>
                        <a:rPr lang="en-US" sz="1600" b="0" i="0" u="none" strike="noStrike" dirty="0">
                          <a:solidFill>
                            <a:srgbClr val="000000"/>
                          </a:solidFill>
                          <a:effectLst/>
                          <a:latin typeface="Arial" panose="020B0604020202020204" pitchFamily="34" charset="0"/>
                        </a:rPr>
                        <a:t>3002031213</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rial" panose="020B0604020202020204" pitchFamily="34" charset="0"/>
                        </a:rPr>
                        <a:t>Digital IC Lifecycle Strategy Guide (DLSG): Revision 2</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258860453"/>
                  </a:ext>
                </a:extLst>
              </a:tr>
              <a:tr h="350765">
                <a:tc>
                  <a:txBody>
                    <a:bodyPr/>
                    <a:lstStyle/>
                    <a:p>
                      <a:pPr algn="l" rtl="0" fontAlgn="t"/>
                      <a:r>
                        <a:rPr lang="en-US" sz="1600" b="0" i="0" u="none" strike="noStrike" dirty="0">
                          <a:solidFill>
                            <a:srgbClr val="000000"/>
                          </a:solidFill>
                          <a:effectLst/>
                          <a:latin typeface="Arial" panose="020B0604020202020204" pitchFamily="34" charset="0"/>
                        </a:rPr>
                        <a:t>3002031214</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dirty="0">
                          <a:solidFill>
                            <a:srgbClr val="000000"/>
                          </a:solidFill>
                          <a:effectLst/>
                          <a:latin typeface="Arial" panose="020B0604020202020204" pitchFamily="34" charset="0"/>
                        </a:rPr>
                        <a:t>Electromagnetic Compatibility Assessment Methodology (EMCAM): Revision 1</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dirty="0">
                          <a:solidFill>
                            <a:srgbClr val="000000"/>
                          </a:solidFill>
                          <a:effectLst/>
                          <a:latin typeface="Arial" panose="020B0604020202020204" pitchFamily="34" charset="0"/>
                        </a:rPr>
                        <a:t>Guide</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2414051234"/>
                  </a:ext>
                </a:extLst>
              </a:tr>
              <a:tr h="527130">
                <a:tc>
                  <a:txBody>
                    <a:bodyPr/>
                    <a:lstStyle/>
                    <a:p>
                      <a:pPr algn="l" fontAlgn="b"/>
                      <a:r>
                        <a:rPr lang="en-US" sz="1600" b="0" i="0" u="none" strike="noStrike">
                          <a:solidFill>
                            <a:srgbClr val="000000"/>
                          </a:solidFill>
                          <a:effectLst/>
                          <a:latin typeface="Arial" panose="020B0604020202020204" pitchFamily="34" charset="0"/>
                        </a:rPr>
                        <a:t>3002031215</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fontAlgn="b"/>
                      <a:r>
                        <a:rPr lang="en-US" sz="1600" b="0" i="0" u="none" strike="noStrike" dirty="0">
                          <a:solidFill>
                            <a:srgbClr val="000000"/>
                          </a:solidFill>
                          <a:effectLst/>
                          <a:latin typeface="Arial" panose="020B0604020202020204" pitchFamily="34" charset="0"/>
                        </a:rPr>
                        <a:t>Human Factors Analysis Methodology (HFAM) for Digital Systems- A Risk-Informed Approach to Human Factors Engineering: Revision 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extLst>
                  <a:ext uri="{0D108BD9-81ED-4DB2-BD59-A6C34878D82A}">
                    <a16:rowId xmlns:a16="http://schemas.microsoft.com/office/drawing/2014/main" val="4289267790"/>
                  </a:ext>
                </a:extLst>
              </a:tr>
              <a:tr h="350765">
                <a:tc>
                  <a:txBody>
                    <a:bodyPr/>
                    <a:lstStyle/>
                    <a:p>
                      <a:pPr algn="l" fontAlgn="b"/>
                      <a:r>
                        <a:rPr lang="en-US" sz="1600" b="0" i="0" u="none" strike="noStrike">
                          <a:solidFill>
                            <a:srgbClr val="000000"/>
                          </a:solidFill>
                          <a:effectLst/>
                          <a:latin typeface="Arial" panose="020B0604020202020204" pitchFamily="34" charset="0"/>
                        </a:rPr>
                        <a:t>3002031216</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rial" panose="020B0604020202020204" pitchFamily="34" charset="0"/>
                        </a:rPr>
                        <a:t>Digital Reliability Analysis Methodology (DRAM): Revision 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3730786670"/>
                  </a:ext>
                </a:extLst>
              </a:tr>
              <a:tr h="350765">
                <a:tc>
                  <a:txBody>
                    <a:bodyPr/>
                    <a:lstStyle/>
                    <a:p>
                      <a:pPr algn="l" fontAlgn="b"/>
                      <a:r>
                        <a:rPr lang="en-US" sz="1600" b="0" i="0" u="none" strike="noStrike">
                          <a:solidFill>
                            <a:srgbClr val="000000"/>
                          </a:solidFill>
                          <a:effectLst/>
                          <a:latin typeface="Arial" panose="020B0604020202020204" pitchFamily="34" charset="0"/>
                        </a:rPr>
                        <a:t>3002031217</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fontAlgn="b"/>
                      <a:r>
                        <a:rPr lang="en-US" sz="1600" b="0" i="0" u="none" strike="noStrike" dirty="0">
                          <a:solidFill>
                            <a:srgbClr val="000000"/>
                          </a:solidFill>
                          <a:effectLst/>
                          <a:latin typeface="Arial" panose="020B0604020202020204" pitchFamily="34" charset="0"/>
                        </a:rPr>
                        <a:t>Hazards and Consequence Analysis for Digital Systems (HAZCADS): Revision2</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tc>
                  <a:txBody>
                    <a:bodyPr/>
                    <a:lstStyle/>
                    <a:p>
                      <a:pPr algn="l" rtl="0" fontAlgn="t"/>
                      <a:r>
                        <a:rPr lang="en-US" sz="1600" b="0" i="0" u="none" strike="noStrike" dirty="0">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C0C0C0"/>
                    </a:solidFill>
                  </a:tcPr>
                </a:tc>
                <a:extLst>
                  <a:ext uri="{0D108BD9-81ED-4DB2-BD59-A6C34878D82A}">
                    <a16:rowId xmlns:a16="http://schemas.microsoft.com/office/drawing/2014/main" val="1021522853"/>
                  </a:ext>
                </a:extLst>
              </a:tr>
              <a:tr h="350765">
                <a:tc>
                  <a:txBody>
                    <a:bodyPr/>
                    <a:lstStyle/>
                    <a:p>
                      <a:pPr algn="l" fontAlgn="b"/>
                      <a:r>
                        <a:rPr lang="en-US" sz="1600" b="0" i="0" u="none" strike="noStrike">
                          <a:solidFill>
                            <a:srgbClr val="000000"/>
                          </a:solidFill>
                          <a:effectLst/>
                          <a:latin typeface="Arial" panose="020B0604020202020204" pitchFamily="34" charset="0"/>
                        </a:rPr>
                        <a:t>3002031218</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rial" panose="020B0604020202020204" pitchFamily="34" charset="0"/>
                        </a:rPr>
                        <a:t>Digital Engineering Guide (DEG) - Decision Making Using Systems Engineering: Revision 1</a:t>
                      </a:r>
                    </a:p>
                  </a:txBody>
                  <a:tcPr marL="7620" marR="7620" marT="7620" marB="0" anchor="b">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tc>
                  <a:txBody>
                    <a:bodyPr/>
                    <a:lstStyle/>
                    <a:p>
                      <a:pPr algn="l" rtl="0" fontAlgn="t"/>
                      <a:r>
                        <a:rPr lang="en-US" sz="1600" b="0" i="0" u="none" strike="noStrike" dirty="0">
                          <a:solidFill>
                            <a:srgbClr val="000000"/>
                          </a:solidFill>
                          <a:effectLst/>
                          <a:latin typeface="Arial" panose="020B0604020202020204" pitchFamily="34" charset="0"/>
                        </a:rPr>
                        <a:t>Guide                         </a:t>
                      </a:r>
                    </a:p>
                  </a:txBody>
                  <a:tcPr marL="7620" marR="7620" marT="7620"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2933867860"/>
                  </a:ext>
                </a:extLst>
              </a:tr>
            </a:tbl>
          </a:graphicData>
        </a:graphic>
      </p:graphicFrame>
    </p:spTree>
    <p:extLst>
      <p:ext uri="{BB962C8B-B14F-4D97-AF65-F5344CB8AC3E}">
        <p14:creationId xmlns:p14="http://schemas.microsoft.com/office/powerpoint/2010/main" val="282037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6B618-6B8E-79F6-56D6-1103F0B97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52E0E-65E4-25F6-F053-0A624D294F85}"/>
              </a:ext>
            </a:extLst>
          </p:cNvPr>
          <p:cNvSpPr>
            <a:spLocks noGrp="1"/>
          </p:cNvSpPr>
          <p:nvPr>
            <p:ph type="ctrTitle" sz="quarter"/>
          </p:nvPr>
        </p:nvSpPr>
        <p:spPr/>
        <p:txBody>
          <a:bodyPr>
            <a:normAutofit/>
          </a:bodyPr>
          <a:lstStyle/>
          <a:p>
            <a:r>
              <a:rPr lang="en-US" dirty="0"/>
              <a:t>Digital Engineering Guide Revision 1</a:t>
            </a:r>
          </a:p>
        </p:txBody>
      </p:sp>
    </p:spTree>
    <p:extLst>
      <p:ext uri="{BB962C8B-B14F-4D97-AF65-F5344CB8AC3E}">
        <p14:creationId xmlns:p14="http://schemas.microsoft.com/office/powerpoint/2010/main" val="3016861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PRI 2023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17947AA6-6249-41FC-B435-1EED0F3512A6}" vid="{DAC10FFC-A3B0-4661-BF64-5F97A62437F0}"/>
    </a:ext>
  </a:extLst>
</a:theme>
</file>

<file path=ppt/theme/theme2.xml><?xml version="1.0" encoding="utf-8"?>
<a:theme xmlns:a="http://schemas.openxmlformats.org/drawingml/2006/main" name="EPRI 2023 Standard Template - DARK">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17947AA6-6249-41FC-B435-1EED0F3512A6}" vid="{7E775B2D-7C89-476B-9815-253A1C3F88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2024 Power Point Template</Template>
  <TotalTime>2166</TotalTime>
  <Words>3742</Words>
  <Application>Microsoft Office PowerPoint</Application>
  <PresentationFormat>Widescreen</PresentationFormat>
  <Paragraphs>536</Paragraphs>
  <Slides>28</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Aptos</vt:lpstr>
      <vt:lpstr>Arial</vt:lpstr>
      <vt:lpstr>Calibri</vt:lpstr>
      <vt:lpstr>Calibri Light</vt:lpstr>
      <vt:lpstr>Century Gothic</vt:lpstr>
      <vt:lpstr>Symbol</vt:lpstr>
      <vt:lpstr>Times New Roman</vt:lpstr>
      <vt:lpstr>Wingdings</vt:lpstr>
      <vt:lpstr>EPRI 2023 Standard Template - LIGHT</vt:lpstr>
      <vt:lpstr>EPRI 2023 Standard Template - DARK</vt:lpstr>
      <vt:lpstr>EPRI Plant Reliability and Resilience Program </vt:lpstr>
      <vt:lpstr>PowerPoint Presentation</vt:lpstr>
      <vt:lpstr>I&amp;C  Team</vt:lpstr>
      <vt:lpstr>PowerPoint Presentation</vt:lpstr>
      <vt:lpstr>EPRI’s Digital Framework Elements </vt:lpstr>
      <vt:lpstr>PowerPoint Presentation</vt:lpstr>
      <vt:lpstr>PowerPoint Presentation</vt:lpstr>
      <vt:lpstr>The Digital Systems Engineering Framework Guides</vt:lpstr>
      <vt:lpstr>Digital Engineering Guide Revision 1</vt:lpstr>
      <vt:lpstr>Digital Engineering Guide (DEG) – Systems Engineering  </vt:lpstr>
      <vt:lpstr>PowerPoint Presentation</vt:lpstr>
      <vt:lpstr>DEG R1 Activity Phases </vt:lpstr>
      <vt:lpstr>DEG R1 Activity Topics</vt:lpstr>
      <vt:lpstr>Topic 11 – Configuration Management  Activities X.11.X</vt:lpstr>
      <vt:lpstr>PowerPoint Presentation</vt:lpstr>
      <vt:lpstr>Initial Scoping</vt:lpstr>
      <vt:lpstr>System Verification &amp; Validation in the Conceptual Design Phase</vt:lpstr>
      <vt:lpstr>Operations &amp; Maintenance Phase (continued)</vt:lpstr>
      <vt:lpstr>Configuration Management Guide Revision 1</vt:lpstr>
      <vt:lpstr>Configuration Management Guideline 300203120</vt:lpstr>
      <vt:lpstr>Risk Informed Graded Approach in the DEG </vt:lpstr>
      <vt:lpstr>Configuration Equilibrium  </vt:lpstr>
      <vt:lpstr>Digital Maintenance Guide</vt:lpstr>
      <vt:lpstr>Digital Maintenance Guide</vt:lpstr>
      <vt:lpstr>Graded Approach Philosophy</vt:lpstr>
      <vt:lpstr>Graded Approach Philosophy (cont.)</vt:lpstr>
      <vt:lpstr>Overview of DMG Content</vt:lpstr>
      <vt:lpstr>PowerPoint Presentation</vt:lpstr>
    </vt:vector>
  </TitlesOfParts>
  <Manager/>
  <Company>Electric Power Research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Version 1.0</dc:subject>
  <dc:creator>Gibson, Matt</dc:creator>
  <cp:keywords/>
  <dc:description>© 2023 Electric Power Research Institute, Inc. All rights reserved.</dc:description>
  <cp:lastModifiedBy>Castro, Jason</cp:lastModifiedBy>
  <cp:revision>10</cp:revision>
  <dcterms:created xsi:type="dcterms:W3CDTF">2025-07-08T23:39:10Z</dcterms:created>
  <dcterms:modified xsi:type="dcterms:W3CDTF">2025-07-28T01:38:25Z</dcterms:modified>
  <cp:category/>
</cp:coreProperties>
</file>