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0" r:id="rId5"/>
    <p:sldId id="259" r:id="rId6"/>
    <p:sldId id="262" r:id="rId7"/>
    <p:sldId id="263" r:id="rId8"/>
    <p:sldId id="261" r:id="rId9"/>
    <p:sldId id="264" r:id="rId10"/>
    <p:sldId id="267" r:id="rId11"/>
    <p:sldId id="268" r:id="rId12"/>
    <p:sldId id="266"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3D9"/>
    <a:srgbClr val="889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6EFB7-EE81-07A4-16FD-DAC9EBCA72A6}" v="6" dt="2025-07-25T23:16:34.347"/>
    <p1510:client id="{A2A00ECA-714C-9772-C6D9-3E43B5A90714}" v="408" dt="2025-07-25T23:08:1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903" autoAdjust="0"/>
  </p:normalViewPr>
  <p:slideViewPr>
    <p:cSldViewPr snapToGrid="0">
      <p:cViewPr varScale="1">
        <p:scale>
          <a:sx n="127" d="100"/>
          <a:sy n="127" d="100"/>
        </p:scale>
        <p:origin x="1626" y="120"/>
      </p:cViewPr>
      <p:guideLst/>
    </p:cSldViewPr>
  </p:slideViewPr>
  <p:notesTextViewPr>
    <p:cViewPr>
      <p:scale>
        <a:sx n="1" d="1"/>
        <a:sy n="1" d="1"/>
      </p:scale>
      <p:origin x="0" y="-158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Waltz" userId="22dba732-ac84-46ef-9c1a-4648f74d1350" providerId="ADAL" clId="{FE8069A2-3F4C-4446-A4A2-E0372588BD90}"/>
    <pc:docChg chg="undo custSel addSld modSld">
      <pc:chgData name="Anthony Waltz" userId="22dba732-ac84-46ef-9c1a-4648f74d1350" providerId="ADAL" clId="{FE8069A2-3F4C-4446-A4A2-E0372588BD90}" dt="2025-07-23T13:00:43.574" v="3020" actId="20577"/>
      <pc:docMkLst>
        <pc:docMk/>
      </pc:docMkLst>
      <pc:sldChg chg="addSp delSp modSp new mod setBg modClrScheme modAnim chgLayout modNotesTx">
        <pc:chgData name="Anthony Waltz" userId="22dba732-ac84-46ef-9c1a-4648f74d1350" providerId="ADAL" clId="{FE8069A2-3F4C-4446-A4A2-E0372588BD90}" dt="2025-07-23T13:00:43.574" v="3020" actId="20577"/>
        <pc:sldMkLst>
          <pc:docMk/>
          <pc:sldMk cId="14178285" sldId="261"/>
        </pc:sldMkLst>
        <pc:spChg chg="add mod ord">
          <ac:chgData name="Anthony Waltz" userId="22dba732-ac84-46ef-9c1a-4648f74d1350" providerId="ADAL" clId="{FE8069A2-3F4C-4446-A4A2-E0372588BD90}" dt="2025-07-15T14:16:35.866" v="645" actId="26606"/>
          <ac:spMkLst>
            <pc:docMk/>
            <pc:sldMk cId="14178285" sldId="261"/>
            <ac:spMk id="7" creationId="{813E728B-1423-6E21-5B20-F7B9545F7869}"/>
          </ac:spMkLst>
        </pc:spChg>
        <pc:spChg chg="add mod ord">
          <ac:chgData name="Anthony Waltz" userId="22dba732-ac84-46ef-9c1a-4648f74d1350" providerId="ADAL" clId="{FE8069A2-3F4C-4446-A4A2-E0372588BD90}" dt="2025-07-15T20:28:48.781" v="2462" actId="20577"/>
          <ac:spMkLst>
            <pc:docMk/>
            <pc:sldMk cId="14178285" sldId="261"/>
            <ac:spMk id="8" creationId="{E18311FC-8DF4-A438-1473-239227E4A8C2}"/>
          </ac:spMkLst>
        </pc:spChg>
        <pc:spChg chg="add">
          <ac:chgData name="Anthony Waltz" userId="22dba732-ac84-46ef-9c1a-4648f74d1350" providerId="ADAL" clId="{FE8069A2-3F4C-4446-A4A2-E0372588BD90}" dt="2025-07-15T14:16:35.866" v="645" actId="26606"/>
          <ac:spMkLst>
            <pc:docMk/>
            <pc:sldMk cId="14178285" sldId="261"/>
            <ac:spMk id="13" creationId="{04812C46-200A-4DEB-A05E-3ED6C68C2387}"/>
          </ac:spMkLst>
        </pc:spChg>
        <pc:spChg chg="add">
          <ac:chgData name="Anthony Waltz" userId="22dba732-ac84-46ef-9c1a-4648f74d1350" providerId="ADAL" clId="{FE8069A2-3F4C-4446-A4A2-E0372588BD90}" dt="2025-07-15T14:16:35.866" v="645" actId="26606"/>
          <ac:spMkLst>
            <pc:docMk/>
            <pc:sldMk cId="14178285" sldId="261"/>
            <ac:spMk id="15" creationId="{D1EA859B-E555-4109-94F3-6700E046E008}"/>
          </ac:spMkLst>
        </pc:spChg>
        <pc:picChg chg="add mod ord">
          <ac:chgData name="Anthony Waltz" userId="22dba732-ac84-46ef-9c1a-4648f74d1350" providerId="ADAL" clId="{FE8069A2-3F4C-4446-A4A2-E0372588BD90}" dt="2025-07-15T14:16:35.866" v="645" actId="26606"/>
          <ac:picMkLst>
            <pc:docMk/>
            <pc:sldMk cId="14178285" sldId="261"/>
            <ac:picMk id="3" creationId="{FCB67800-1072-C95C-2C0B-D282F936A1BB}"/>
          </ac:picMkLst>
        </pc:picChg>
      </pc:sldChg>
      <pc:sldChg chg="addSp delSp modSp new mod modAnim">
        <pc:chgData name="Anthony Waltz" userId="22dba732-ac84-46ef-9c1a-4648f74d1350" providerId="ADAL" clId="{FE8069A2-3F4C-4446-A4A2-E0372588BD90}" dt="2025-07-17T14:14:18.896" v="3015" actId="478"/>
        <pc:sldMkLst>
          <pc:docMk/>
          <pc:sldMk cId="3566947445" sldId="262"/>
        </pc:sldMkLst>
      </pc:sldChg>
    </pc:docChg>
  </pc:docChgLst>
  <pc:docChgLst>
    <pc:chgData name="Anthony Waltz" userId="S::anthony.waltz@evergy.com::22dba732-ac84-46ef-9c1a-4648f74d1350" providerId="AD" clId="Web-{A2A00ECA-714C-9772-C6D9-3E43B5A90714}"/>
    <pc:docChg chg="addSld delSld modSld sldOrd">
      <pc:chgData name="Anthony Waltz" userId="S::anthony.waltz@evergy.com::22dba732-ac84-46ef-9c1a-4648f74d1350" providerId="AD" clId="Web-{A2A00ECA-714C-9772-C6D9-3E43B5A90714}" dt="2025-07-25T23:08:12.272" v="396"/>
      <pc:docMkLst>
        <pc:docMk/>
      </pc:docMkLst>
      <pc:sldChg chg="addSp modSp mod setBg">
        <pc:chgData name="Anthony Waltz" userId="S::anthony.waltz@evergy.com::22dba732-ac84-46ef-9c1a-4648f74d1350" providerId="AD" clId="Web-{A2A00ECA-714C-9772-C6D9-3E43B5A90714}" dt="2025-07-25T21:19:51.309" v="165"/>
        <pc:sldMkLst>
          <pc:docMk/>
          <pc:sldMk cId="2048002911" sldId="256"/>
        </pc:sldMkLst>
        <pc:spChg chg="mod">
          <ac:chgData name="Anthony Waltz" userId="S::anthony.waltz@evergy.com::22dba732-ac84-46ef-9c1a-4648f74d1350" providerId="AD" clId="Web-{A2A00ECA-714C-9772-C6D9-3E43B5A90714}" dt="2025-07-25T21:19:51.309" v="165"/>
          <ac:spMkLst>
            <pc:docMk/>
            <pc:sldMk cId="2048002911" sldId="256"/>
            <ac:spMk id="2" creationId="{2EE0761E-802D-5A58-1FFE-215B1C29255A}"/>
          </ac:spMkLst>
        </pc:spChg>
        <pc:spChg chg="mod">
          <ac:chgData name="Anthony Waltz" userId="S::anthony.waltz@evergy.com::22dba732-ac84-46ef-9c1a-4648f74d1350" providerId="AD" clId="Web-{A2A00ECA-714C-9772-C6D9-3E43B5A90714}" dt="2025-07-25T21:19:51.309" v="165"/>
          <ac:spMkLst>
            <pc:docMk/>
            <pc:sldMk cId="2048002911" sldId="256"/>
            <ac:spMk id="3" creationId="{74A0F5FF-28B9-BA5F-6EF9-F3C9418A677F}"/>
          </ac:spMkLst>
        </pc:spChg>
        <pc:spChg chg="add">
          <ac:chgData name="Anthony Waltz" userId="S::anthony.waltz@evergy.com::22dba732-ac84-46ef-9c1a-4648f74d1350" providerId="AD" clId="Web-{A2A00ECA-714C-9772-C6D9-3E43B5A90714}" dt="2025-07-25T21:19:51.309" v="165"/>
          <ac:spMkLst>
            <pc:docMk/>
            <pc:sldMk cId="2048002911" sldId="256"/>
            <ac:spMk id="10" creationId="{ECC07320-C2CA-4E29-8481-9D9E143C7788}"/>
          </ac:spMkLst>
        </pc:spChg>
        <pc:spChg chg="add">
          <ac:chgData name="Anthony Waltz" userId="S::anthony.waltz@evergy.com::22dba732-ac84-46ef-9c1a-4648f74d1350" providerId="AD" clId="Web-{A2A00ECA-714C-9772-C6D9-3E43B5A90714}" dt="2025-07-25T21:19:51.309" v="165"/>
          <ac:spMkLst>
            <pc:docMk/>
            <pc:sldMk cId="2048002911" sldId="256"/>
            <ac:spMk id="12" creationId="{178FB36B-5BFE-42CA-BC60-1115E0D95EEC}"/>
          </ac:spMkLst>
        </pc:spChg>
        <pc:picChg chg="add ord">
          <ac:chgData name="Anthony Waltz" userId="S::anthony.waltz@evergy.com::22dba732-ac84-46ef-9c1a-4648f74d1350" providerId="AD" clId="Web-{A2A00ECA-714C-9772-C6D9-3E43B5A90714}" dt="2025-07-25T21:19:51.309" v="165"/>
          <ac:picMkLst>
            <pc:docMk/>
            <pc:sldMk cId="2048002911" sldId="256"/>
            <ac:picMk id="5" creationId="{89EDFBAB-EBEB-626F-DB5F-524CBCBE58AB}"/>
          </ac:picMkLst>
        </pc:picChg>
      </pc:sldChg>
      <pc:sldChg chg="mod setBg">
        <pc:chgData name="Anthony Waltz" userId="S::anthony.waltz@evergy.com::22dba732-ac84-46ef-9c1a-4648f74d1350" providerId="AD" clId="Web-{A2A00ECA-714C-9772-C6D9-3E43B5A90714}" dt="2025-07-25T21:20:14.715" v="166"/>
        <pc:sldMkLst>
          <pc:docMk/>
          <pc:sldMk cId="333929923" sldId="257"/>
        </pc:sldMkLst>
      </pc:sldChg>
      <pc:sldChg chg="modSp mod setBg">
        <pc:chgData name="Anthony Waltz" userId="S::anthony.waltz@evergy.com::22dba732-ac84-46ef-9c1a-4648f74d1350" providerId="AD" clId="Web-{A2A00ECA-714C-9772-C6D9-3E43B5A90714}" dt="2025-07-25T21:21:01.684" v="173" actId="1076"/>
        <pc:sldMkLst>
          <pc:docMk/>
          <pc:sldMk cId="45424361" sldId="258"/>
        </pc:sldMkLst>
        <pc:picChg chg="mod">
          <ac:chgData name="Anthony Waltz" userId="S::anthony.waltz@evergy.com::22dba732-ac84-46ef-9c1a-4648f74d1350" providerId="AD" clId="Web-{A2A00ECA-714C-9772-C6D9-3E43B5A90714}" dt="2025-07-25T21:01:37.861" v="5" actId="1076"/>
          <ac:picMkLst>
            <pc:docMk/>
            <pc:sldMk cId="45424361" sldId="258"/>
            <ac:picMk id="9" creationId="{23E68745-EE6B-3ED8-1F6C-6D683C0E8E22}"/>
          </ac:picMkLst>
        </pc:picChg>
        <pc:picChg chg="mod modCrop">
          <ac:chgData name="Anthony Waltz" userId="S::anthony.waltz@evergy.com::22dba732-ac84-46ef-9c1a-4648f74d1350" providerId="AD" clId="Web-{A2A00ECA-714C-9772-C6D9-3E43B5A90714}" dt="2025-07-25T21:21:01.684" v="173" actId="1076"/>
          <ac:picMkLst>
            <pc:docMk/>
            <pc:sldMk cId="45424361" sldId="258"/>
            <ac:picMk id="15" creationId="{FCFB87B2-024C-9859-008A-96BA3BB11FEB}"/>
          </ac:picMkLst>
        </pc:picChg>
      </pc:sldChg>
      <pc:sldChg chg="mod setBg">
        <pc:chgData name="Anthony Waltz" userId="S::anthony.waltz@evergy.com::22dba732-ac84-46ef-9c1a-4648f74d1350" providerId="AD" clId="Web-{A2A00ECA-714C-9772-C6D9-3E43B5A90714}" dt="2025-07-25T21:20:33.856" v="169"/>
        <pc:sldMkLst>
          <pc:docMk/>
          <pc:sldMk cId="3752335702" sldId="259"/>
        </pc:sldMkLst>
      </pc:sldChg>
      <pc:sldChg chg="mod ord setBg">
        <pc:chgData name="Anthony Waltz" userId="S::anthony.waltz@evergy.com::22dba732-ac84-46ef-9c1a-4648f74d1350" providerId="AD" clId="Web-{A2A00ECA-714C-9772-C6D9-3E43B5A90714}" dt="2025-07-25T21:20:33.544" v="168"/>
        <pc:sldMkLst>
          <pc:docMk/>
          <pc:sldMk cId="3661704430" sldId="260"/>
        </pc:sldMkLst>
      </pc:sldChg>
      <pc:sldChg chg="modSp addAnim delAnim modAnim">
        <pc:chgData name="Anthony Waltz" userId="S::anthony.waltz@evergy.com::22dba732-ac84-46ef-9c1a-4648f74d1350" providerId="AD" clId="Web-{A2A00ECA-714C-9772-C6D9-3E43B5A90714}" dt="2025-07-25T21:26:10.842" v="230"/>
        <pc:sldMkLst>
          <pc:docMk/>
          <pc:sldMk cId="14178285" sldId="261"/>
        </pc:sldMkLst>
        <pc:spChg chg="mod">
          <ac:chgData name="Anthony Waltz" userId="S::anthony.waltz@evergy.com::22dba732-ac84-46ef-9c1a-4648f74d1350" providerId="AD" clId="Web-{A2A00ECA-714C-9772-C6D9-3E43B5A90714}" dt="2025-07-25T21:26:10.733" v="229" actId="20577"/>
          <ac:spMkLst>
            <pc:docMk/>
            <pc:sldMk cId="14178285" sldId="261"/>
            <ac:spMk id="8" creationId="{E18311FC-8DF4-A438-1473-239227E4A8C2}"/>
          </ac:spMkLst>
        </pc:spChg>
      </pc:sldChg>
      <pc:sldChg chg="modSp new mod setBg addAnim modAnim">
        <pc:chgData name="Anthony Waltz" userId="S::anthony.waltz@evergy.com::22dba732-ac84-46ef-9c1a-4648f74d1350" providerId="AD" clId="Web-{A2A00ECA-714C-9772-C6D9-3E43B5A90714}" dt="2025-07-25T21:20:33.934" v="170"/>
        <pc:sldMkLst>
          <pc:docMk/>
          <pc:sldMk cId="3730576357" sldId="262"/>
        </pc:sldMkLst>
        <pc:spChg chg="mod">
          <ac:chgData name="Anthony Waltz" userId="S::anthony.waltz@evergy.com::22dba732-ac84-46ef-9c1a-4648f74d1350" providerId="AD" clId="Web-{A2A00ECA-714C-9772-C6D9-3E43B5A90714}" dt="2025-07-25T21:04:36.738" v="14" actId="20577"/>
          <ac:spMkLst>
            <pc:docMk/>
            <pc:sldMk cId="3730576357" sldId="262"/>
            <ac:spMk id="2" creationId="{E8D52CA8-15C2-469A-1593-FB39FF0DCACD}"/>
          </ac:spMkLst>
        </pc:spChg>
        <pc:spChg chg="mod">
          <ac:chgData name="Anthony Waltz" userId="S::anthony.waltz@evergy.com::22dba732-ac84-46ef-9c1a-4648f74d1350" providerId="AD" clId="Web-{A2A00ECA-714C-9772-C6D9-3E43B5A90714}" dt="2025-07-25T21:16:40.666" v="160" actId="20577"/>
          <ac:spMkLst>
            <pc:docMk/>
            <pc:sldMk cId="3730576357" sldId="262"/>
            <ac:spMk id="3" creationId="{16A012F5-A410-13EB-CEFD-3E3C08B178B5}"/>
          </ac:spMkLst>
        </pc:spChg>
      </pc:sldChg>
      <pc:sldChg chg="modSp add mod replId setBg">
        <pc:chgData name="Anthony Waltz" userId="S::anthony.waltz@evergy.com::22dba732-ac84-46ef-9c1a-4648f74d1350" providerId="AD" clId="Web-{A2A00ECA-714C-9772-C6D9-3E43B5A90714}" dt="2025-07-25T21:20:33.981" v="171"/>
        <pc:sldMkLst>
          <pc:docMk/>
          <pc:sldMk cId="2780707222" sldId="263"/>
        </pc:sldMkLst>
        <pc:spChg chg="mod">
          <ac:chgData name="Anthony Waltz" userId="S::anthony.waltz@evergy.com::22dba732-ac84-46ef-9c1a-4648f74d1350" providerId="AD" clId="Web-{A2A00ECA-714C-9772-C6D9-3E43B5A90714}" dt="2025-07-25T21:16:47.619" v="163" actId="20577"/>
          <ac:spMkLst>
            <pc:docMk/>
            <pc:sldMk cId="2780707222" sldId="263"/>
            <ac:spMk id="3" creationId="{74CCE4DA-FD7C-DA6D-3435-D2EEA71823FB}"/>
          </ac:spMkLst>
        </pc:spChg>
      </pc:sldChg>
      <pc:sldChg chg="addSp modSp add replId addAnim delAnim modAnim">
        <pc:chgData name="Anthony Waltz" userId="S::anthony.waltz@evergy.com::22dba732-ac84-46ef-9c1a-4648f74d1350" providerId="AD" clId="Web-{A2A00ECA-714C-9772-C6D9-3E43B5A90714}" dt="2025-07-25T21:30:20.686" v="253"/>
        <pc:sldMkLst>
          <pc:docMk/>
          <pc:sldMk cId="2070750938" sldId="264"/>
        </pc:sldMkLst>
        <pc:spChg chg="mod">
          <ac:chgData name="Anthony Waltz" userId="S::anthony.waltz@evergy.com::22dba732-ac84-46ef-9c1a-4648f74d1350" providerId="AD" clId="Web-{A2A00ECA-714C-9772-C6D9-3E43B5A90714}" dt="2025-07-25T21:26:37.920" v="233" actId="20577"/>
          <ac:spMkLst>
            <pc:docMk/>
            <pc:sldMk cId="2070750938" sldId="264"/>
            <ac:spMk id="8" creationId="{A86A2982-FD51-7B89-C6AE-8E677CBEFDEE}"/>
          </ac:spMkLst>
        </pc:spChg>
        <pc:picChg chg="add mod">
          <ac:chgData name="Anthony Waltz" userId="S::anthony.waltz@evergy.com::22dba732-ac84-46ef-9c1a-4648f74d1350" providerId="AD" clId="Web-{A2A00ECA-714C-9772-C6D9-3E43B5A90714}" dt="2025-07-25T21:27:09.639" v="239" actId="1076"/>
          <ac:picMkLst>
            <pc:docMk/>
            <pc:sldMk cId="2070750938" sldId="264"/>
            <ac:picMk id="4" creationId="{80058C9A-2771-E12C-1F43-E703D7EA7009}"/>
          </ac:picMkLst>
        </pc:picChg>
        <pc:picChg chg="add mod">
          <ac:chgData name="Anthony Waltz" userId="S::anthony.waltz@evergy.com::22dba732-ac84-46ef-9c1a-4648f74d1350" providerId="AD" clId="Web-{A2A00ECA-714C-9772-C6D9-3E43B5A90714}" dt="2025-07-25T21:27:50.920" v="244" actId="14100"/>
          <ac:picMkLst>
            <pc:docMk/>
            <pc:sldMk cId="2070750938" sldId="264"/>
            <ac:picMk id="6" creationId="{D1D22910-A6DC-0810-A1B0-48246BEA090E}"/>
          </ac:picMkLst>
        </pc:picChg>
      </pc:sldChg>
      <pc:sldChg chg="addSp delSp modSp add del ord replId">
        <pc:chgData name="Anthony Waltz" userId="S::anthony.waltz@evergy.com::22dba732-ac84-46ef-9c1a-4648f74d1350" providerId="AD" clId="Web-{A2A00ECA-714C-9772-C6D9-3E43B5A90714}" dt="2025-07-25T21:54:37.834" v="270"/>
        <pc:sldMkLst>
          <pc:docMk/>
          <pc:sldMk cId="703967419" sldId="265"/>
        </pc:sldMkLst>
        <pc:spChg chg="mod">
          <ac:chgData name="Anthony Waltz" userId="S::anthony.waltz@evergy.com::22dba732-ac84-46ef-9c1a-4648f74d1350" providerId="AD" clId="Web-{A2A00ECA-714C-9772-C6D9-3E43B5A90714}" dt="2025-07-25T21:34:35.553" v="255" actId="20577"/>
          <ac:spMkLst>
            <pc:docMk/>
            <pc:sldMk cId="703967419" sldId="265"/>
            <ac:spMk id="8" creationId="{FA78157C-DECB-EFBF-3BC6-D624BF0B4AF3}"/>
          </ac:spMkLst>
        </pc:spChg>
        <pc:picChg chg="add del mod modCrop">
          <ac:chgData name="Anthony Waltz" userId="S::anthony.waltz@evergy.com::22dba732-ac84-46ef-9c1a-4648f74d1350" providerId="AD" clId="Web-{A2A00ECA-714C-9772-C6D9-3E43B5A90714}" dt="2025-07-25T21:54:26.006" v="267"/>
          <ac:picMkLst>
            <pc:docMk/>
            <pc:sldMk cId="703967419" sldId="265"/>
            <ac:picMk id="2" creationId="{36ABCB91-BB46-1D4F-23A3-3FC73372788D}"/>
          </ac:picMkLst>
        </pc:picChg>
      </pc:sldChg>
      <pc:sldChg chg="addSp modSp add replId addAnim">
        <pc:chgData name="Anthony Waltz" userId="S::anthony.waltz@evergy.com::22dba732-ac84-46ef-9c1a-4648f74d1350" providerId="AD" clId="Web-{A2A00ECA-714C-9772-C6D9-3E43B5A90714}" dt="2025-07-25T22:00:32.102" v="312" actId="20577"/>
        <pc:sldMkLst>
          <pc:docMk/>
          <pc:sldMk cId="671173263" sldId="266"/>
        </pc:sldMkLst>
        <pc:spChg chg="mod">
          <ac:chgData name="Anthony Waltz" userId="S::anthony.waltz@evergy.com::22dba732-ac84-46ef-9c1a-4648f74d1350" providerId="AD" clId="Web-{A2A00ECA-714C-9772-C6D9-3E43B5A90714}" dt="2025-07-25T22:00:32.102" v="312" actId="20577"/>
          <ac:spMkLst>
            <pc:docMk/>
            <pc:sldMk cId="671173263" sldId="266"/>
            <ac:spMk id="8" creationId="{A3335128-934C-56B3-CC08-9A8891B5A54D}"/>
          </ac:spMkLst>
        </pc:spChg>
        <pc:picChg chg="add mod modCrop">
          <ac:chgData name="Anthony Waltz" userId="S::anthony.waltz@evergy.com::22dba732-ac84-46ef-9c1a-4648f74d1350" providerId="AD" clId="Web-{A2A00ECA-714C-9772-C6D9-3E43B5A90714}" dt="2025-07-25T21:55:17.506" v="274" actId="14100"/>
          <ac:picMkLst>
            <pc:docMk/>
            <pc:sldMk cId="671173263" sldId="266"/>
            <ac:picMk id="2" creationId="{F74FA192-237C-FBE5-3CBE-0593E2343031}"/>
          </ac:picMkLst>
        </pc:picChg>
      </pc:sldChg>
      <pc:sldChg chg="modSp add replId">
        <pc:chgData name="Anthony Waltz" userId="S::anthony.waltz@evergy.com::22dba732-ac84-46ef-9c1a-4648f74d1350" providerId="AD" clId="Web-{A2A00ECA-714C-9772-C6D9-3E43B5A90714}" dt="2025-07-25T21:54:11.646" v="265" actId="20577"/>
        <pc:sldMkLst>
          <pc:docMk/>
          <pc:sldMk cId="2759459130" sldId="267"/>
        </pc:sldMkLst>
        <pc:spChg chg="mod">
          <ac:chgData name="Anthony Waltz" userId="S::anthony.waltz@evergy.com::22dba732-ac84-46ef-9c1a-4648f74d1350" providerId="AD" clId="Web-{A2A00ECA-714C-9772-C6D9-3E43B5A90714}" dt="2025-07-25T21:54:11.646" v="265" actId="20577"/>
          <ac:spMkLst>
            <pc:docMk/>
            <pc:sldMk cId="2759459130" sldId="267"/>
            <ac:spMk id="8" creationId="{BB19B564-DF66-A595-FEBE-FC2C6ABDB862}"/>
          </ac:spMkLst>
        </pc:spChg>
      </pc:sldChg>
      <pc:sldChg chg="add del replId">
        <pc:chgData name="Anthony Waltz" userId="S::anthony.waltz@evergy.com::22dba732-ac84-46ef-9c1a-4648f74d1350" providerId="AD" clId="Web-{A2A00ECA-714C-9772-C6D9-3E43B5A90714}" dt="2025-07-25T21:27:37.827" v="241"/>
        <pc:sldMkLst>
          <pc:docMk/>
          <pc:sldMk cId="177415716" sldId="268"/>
        </pc:sldMkLst>
      </pc:sldChg>
      <pc:sldChg chg="modSp add replId">
        <pc:chgData name="Anthony Waltz" userId="S::anthony.waltz@evergy.com::22dba732-ac84-46ef-9c1a-4648f74d1350" providerId="AD" clId="Web-{A2A00ECA-714C-9772-C6D9-3E43B5A90714}" dt="2025-07-25T21:54:16.303" v="266" actId="20577"/>
        <pc:sldMkLst>
          <pc:docMk/>
          <pc:sldMk cId="2935997363" sldId="268"/>
        </pc:sldMkLst>
        <pc:spChg chg="mod">
          <ac:chgData name="Anthony Waltz" userId="S::anthony.waltz@evergy.com::22dba732-ac84-46ef-9c1a-4648f74d1350" providerId="AD" clId="Web-{A2A00ECA-714C-9772-C6D9-3E43B5A90714}" dt="2025-07-25T21:54:16.303" v="266" actId="20577"/>
          <ac:spMkLst>
            <pc:docMk/>
            <pc:sldMk cId="2935997363" sldId="268"/>
            <ac:spMk id="8" creationId="{BF1C0E5B-7C8E-8920-1B27-AA87D61AAA61}"/>
          </ac:spMkLst>
        </pc:spChg>
      </pc:sldChg>
      <pc:sldChg chg="addSp delSp modSp new mod setBg addAnim">
        <pc:chgData name="Anthony Waltz" userId="S::anthony.waltz@evergy.com::22dba732-ac84-46ef-9c1a-4648f74d1350" providerId="AD" clId="Web-{A2A00ECA-714C-9772-C6D9-3E43B5A90714}" dt="2025-07-25T22:26:00.697" v="347"/>
        <pc:sldMkLst>
          <pc:docMk/>
          <pc:sldMk cId="3320381466" sldId="269"/>
        </pc:sldMkLst>
        <pc:spChg chg="mod">
          <ac:chgData name="Anthony Waltz" userId="S::anthony.waltz@evergy.com::22dba732-ac84-46ef-9c1a-4648f74d1350" providerId="AD" clId="Web-{A2A00ECA-714C-9772-C6D9-3E43B5A90714}" dt="2025-07-25T21:59:37.774" v="293" actId="20577"/>
          <ac:spMkLst>
            <pc:docMk/>
            <pc:sldMk cId="3320381466" sldId="269"/>
            <ac:spMk id="2" creationId="{151AE560-2E80-29C8-3FB4-357E02F63ABF}"/>
          </ac:spMkLst>
        </pc:spChg>
        <pc:spChg chg="del">
          <ac:chgData name="Anthony Waltz" userId="S::anthony.waltz@evergy.com::22dba732-ac84-46ef-9c1a-4648f74d1350" providerId="AD" clId="Web-{A2A00ECA-714C-9772-C6D9-3E43B5A90714}" dt="2025-07-25T21:59:40.430" v="294"/>
          <ac:spMkLst>
            <pc:docMk/>
            <pc:sldMk cId="3320381466" sldId="269"/>
            <ac:spMk id="3" creationId="{C4E72ED7-13EB-E450-B3AA-2CFDBF626EB2}"/>
          </ac:spMkLst>
        </pc:spChg>
        <pc:spChg chg="del">
          <ac:chgData name="Anthony Waltz" userId="S::anthony.waltz@evergy.com::22dba732-ac84-46ef-9c1a-4648f74d1350" providerId="AD" clId="Web-{A2A00ECA-714C-9772-C6D9-3E43B5A90714}" dt="2025-07-25T21:59:42.446" v="295"/>
          <ac:spMkLst>
            <pc:docMk/>
            <pc:sldMk cId="3320381466" sldId="269"/>
            <ac:spMk id="4" creationId="{1701B768-BC25-90F1-CE71-53B96544A170}"/>
          </ac:spMkLst>
        </pc:spChg>
        <pc:picChg chg="add mod">
          <ac:chgData name="Anthony Waltz" userId="S::anthony.waltz@evergy.com::22dba732-ac84-46ef-9c1a-4648f74d1350" providerId="AD" clId="Web-{A2A00ECA-714C-9772-C6D9-3E43B5A90714}" dt="2025-07-25T21:59:50.383" v="297" actId="14100"/>
          <ac:picMkLst>
            <pc:docMk/>
            <pc:sldMk cId="3320381466" sldId="269"/>
            <ac:picMk id="6" creationId="{CA2769A5-E1CB-D7B0-F07A-03A93BE561E9}"/>
          </ac:picMkLst>
        </pc:picChg>
        <pc:picChg chg="add mod modCrop">
          <ac:chgData name="Anthony Waltz" userId="S::anthony.waltz@evergy.com::22dba732-ac84-46ef-9c1a-4648f74d1350" providerId="AD" clId="Web-{A2A00ECA-714C-9772-C6D9-3E43B5A90714}" dt="2025-07-25T22:02:42.556" v="317" actId="1076"/>
          <ac:picMkLst>
            <pc:docMk/>
            <pc:sldMk cId="3320381466" sldId="269"/>
            <ac:picMk id="7" creationId="{3B466CCF-5E3D-7E9D-72E8-302BFB860286}"/>
          </ac:picMkLst>
        </pc:picChg>
        <pc:picChg chg="add mod modCrop">
          <ac:chgData name="Anthony Waltz" userId="S::anthony.waltz@evergy.com::22dba732-ac84-46ef-9c1a-4648f74d1350" providerId="AD" clId="Web-{A2A00ECA-714C-9772-C6D9-3E43B5A90714}" dt="2025-07-25T22:10:35.188" v="326" actId="14100"/>
          <ac:picMkLst>
            <pc:docMk/>
            <pc:sldMk cId="3320381466" sldId="269"/>
            <ac:picMk id="8" creationId="{3099A012-335B-9D09-6D20-7712A8A53E67}"/>
          </ac:picMkLst>
        </pc:picChg>
        <pc:picChg chg="add mod modCrop">
          <ac:chgData name="Anthony Waltz" userId="S::anthony.waltz@evergy.com::22dba732-ac84-46ef-9c1a-4648f74d1350" providerId="AD" clId="Web-{A2A00ECA-714C-9772-C6D9-3E43B5A90714}" dt="2025-07-25T22:12:30.892" v="339" actId="1076"/>
          <ac:picMkLst>
            <pc:docMk/>
            <pc:sldMk cId="3320381466" sldId="269"/>
            <ac:picMk id="9" creationId="{C099F5CC-7406-2D8D-437D-EB22A07F362F}"/>
          </ac:picMkLst>
        </pc:picChg>
        <pc:picChg chg="add del mod">
          <ac:chgData name="Anthony Waltz" userId="S::anthony.waltz@evergy.com::22dba732-ac84-46ef-9c1a-4648f74d1350" providerId="AD" clId="Web-{A2A00ECA-714C-9772-C6D9-3E43B5A90714}" dt="2025-07-25T22:25:27.993" v="343"/>
          <ac:picMkLst>
            <pc:docMk/>
            <pc:sldMk cId="3320381466" sldId="269"/>
            <ac:picMk id="10" creationId="{FFF164BC-0CBD-E114-5193-6BCBA7CC901D}"/>
          </ac:picMkLst>
        </pc:picChg>
        <pc:picChg chg="add mod">
          <ac:chgData name="Anthony Waltz" userId="S::anthony.waltz@evergy.com::22dba732-ac84-46ef-9c1a-4648f74d1350" providerId="AD" clId="Web-{A2A00ECA-714C-9772-C6D9-3E43B5A90714}" dt="2025-07-25T22:25:56.337" v="346" actId="1076"/>
          <ac:picMkLst>
            <pc:docMk/>
            <pc:sldMk cId="3320381466" sldId="269"/>
            <ac:picMk id="11" creationId="{6C136150-F623-FA36-C6A5-CF07C5B4C86E}"/>
          </ac:picMkLst>
        </pc:picChg>
      </pc:sldChg>
      <pc:sldChg chg="addSp delSp modSp add replId addAnim delAnim modAnim">
        <pc:chgData name="Anthony Waltz" userId="S::anthony.waltz@evergy.com::22dba732-ac84-46ef-9c1a-4648f74d1350" providerId="AD" clId="Web-{A2A00ECA-714C-9772-C6D9-3E43B5A90714}" dt="2025-07-25T22:34:57.858" v="375" actId="20577"/>
        <pc:sldMkLst>
          <pc:docMk/>
          <pc:sldMk cId="1381182996" sldId="270"/>
        </pc:sldMkLst>
        <pc:spChg chg="mod">
          <ac:chgData name="Anthony Waltz" userId="S::anthony.waltz@evergy.com::22dba732-ac84-46ef-9c1a-4648f74d1350" providerId="AD" clId="Web-{A2A00ECA-714C-9772-C6D9-3E43B5A90714}" dt="2025-07-25T22:34:57.858" v="375" actId="20577"/>
          <ac:spMkLst>
            <pc:docMk/>
            <pc:sldMk cId="1381182996" sldId="270"/>
            <ac:spMk id="2" creationId="{73EE5BBE-FB92-1E5F-04B2-518919166228}"/>
          </ac:spMkLst>
        </pc:spChg>
        <pc:picChg chg="add mod modCrop">
          <ac:chgData name="Anthony Waltz" userId="S::anthony.waltz@evergy.com::22dba732-ac84-46ef-9c1a-4648f74d1350" providerId="AD" clId="Web-{A2A00ECA-714C-9772-C6D9-3E43B5A90714}" dt="2025-07-25T22:34:07.092" v="364" actId="1076"/>
          <ac:picMkLst>
            <pc:docMk/>
            <pc:sldMk cId="1381182996" sldId="270"/>
            <ac:picMk id="3" creationId="{3049A7BC-5E59-4596-CE27-AE8D0C0E2D7D}"/>
          </ac:picMkLst>
        </pc:picChg>
        <pc:picChg chg="mod">
          <ac:chgData name="Anthony Waltz" userId="S::anthony.waltz@evergy.com::22dba732-ac84-46ef-9c1a-4648f74d1350" providerId="AD" clId="Web-{A2A00ECA-714C-9772-C6D9-3E43B5A90714}" dt="2025-07-25T22:34:04.858" v="363" actId="1076"/>
          <ac:picMkLst>
            <pc:docMk/>
            <pc:sldMk cId="1381182996" sldId="270"/>
            <ac:picMk id="6" creationId="{3D65BC1A-0F9E-A344-2A10-8E1A84191170}"/>
          </ac:picMkLst>
        </pc:picChg>
        <pc:picChg chg="del">
          <ac:chgData name="Anthony Waltz" userId="S::anthony.waltz@evergy.com::22dba732-ac84-46ef-9c1a-4648f74d1350" providerId="AD" clId="Web-{A2A00ECA-714C-9772-C6D9-3E43B5A90714}" dt="2025-07-25T22:31:11.419" v="352"/>
          <ac:picMkLst>
            <pc:docMk/>
            <pc:sldMk cId="1381182996" sldId="270"/>
            <ac:picMk id="7" creationId="{07DC982C-FDD2-485E-269B-5B4C62E2503D}"/>
          </ac:picMkLst>
        </pc:picChg>
        <pc:picChg chg="del">
          <ac:chgData name="Anthony Waltz" userId="S::anthony.waltz@evergy.com::22dba732-ac84-46ef-9c1a-4648f74d1350" providerId="AD" clId="Web-{A2A00ECA-714C-9772-C6D9-3E43B5A90714}" dt="2025-07-25T22:31:10.622" v="351"/>
          <ac:picMkLst>
            <pc:docMk/>
            <pc:sldMk cId="1381182996" sldId="270"/>
            <ac:picMk id="8" creationId="{7EB80A07-2F7F-3CD6-6148-574FDFB7112F}"/>
          </ac:picMkLst>
        </pc:picChg>
        <pc:picChg chg="del">
          <ac:chgData name="Anthony Waltz" userId="S::anthony.waltz@evergy.com::22dba732-ac84-46ef-9c1a-4648f74d1350" providerId="AD" clId="Web-{A2A00ECA-714C-9772-C6D9-3E43B5A90714}" dt="2025-07-25T22:31:09.997" v="350"/>
          <ac:picMkLst>
            <pc:docMk/>
            <pc:sldMk cId="1381182996" sldId="270"/>
            <ac:picMk id="9" creationId="{E0E11201-F951-FD0E-EFB8-F81C4E364A50}"/>
          </ac:picMkLst>
        </pc:picChg>
        <pc:picChg chg="del">
          <ac:chgData name="Anthony Waltz" userId="S::anthony.waltz@evergy.com::22dba732-ac84-46ef-9c1a-4648f74d1350" providerId="AD" clId="Web-{A2A00ECA-714C-9772-C6D9-3E43B5A90714}" dt="2025-07-25T22:31:08.857" v="349"/>
          <ac:picMkLst>
            <pc:docMk/>
            <pc:sldMk cId="1381182996" sldId="270"/>
            <ac:picMk id="11" creationId="{F7B9B503-D156-D9FC-E586-00D8313D2546}"/>
          </ac:picMkLst>
        </pc:picChg>
      </pc:sldChg>
      <pc:sldChg chg="addSp delSp modSp add replId delAnim">
        <pc:chgData name="Anthony Waltz" userId="S::anthony.waltz@evergy.com::22dba732-ac84-46ef-9c1a-4648f74d1350" providerId="AD" clId="Web-{A2A00ECA-714C-9772-C6D9-3E43B5A90714}" dt="2025-07-25T22:36:02.061" v="390" actId="20577"/>
        <pc:sldMkLst>
          <pc:docMk/>
          <pc:sldMk cId="1302518407" sldId="271"/>
        </pc:sldMkLst>
        <pc:spChg chg="mod">
          <ac:chgData name="Anthony Waltz" userId="S::anthony.waltz@evergy.com::22dba732-ac84-46ef-9c1a-4648f74d1350" providerId="AD" clId="Web-{A2A00ECA-714C-9772-C6D9-3E43B5A90714}" dt="2025-07-25T22:36:02.061" v="390" actId="20577"/>
          <ac:spMkLst>
            <pc:docMk/>
            <pc:sldMk cId="1302518407" sldId="271"/>
            <ac:spMk id="2" creationId="{759B5A9B-AF63-A0E6-758D-C07F252768B5}"/>
          </ac:spMkLst>
        </pc:spChg>
        <pc:picChg chg="del">
          <ac:chgData name="Anthony Waltz" userId="S::anthony.waltz@evergy.com::22dba732-ac84-46ef-9c1a-4648f74d1350" providerId="AD" clId="Web-{A2A00ECA-714C-9772-C6D9-3E43B5A90714}" dt="2025-07-25T22:35:20.999" v="377"/>
          <ac:picMkLst>
            <pc:docMk/>
            <pc:sldMk cId="1302518407" sldId="271"/>
            <ac:picMk id="3" creationId="{116CB915-2DDC-A2C2-D90A-BB1465FFD07D}"/>
          </ac:picMkLst>
        </pc:picChg>
        <pc:picChg chg="add mod">
          <ac:chgData name="Anthony Waltz" userId="S::anthony.waltz@evergy.com::22dba732-ac84-46ef-9c1a-4648f74d1350" providerId="AD" clId="Web-{A2A00ECA-714C-9772-C6D9-3E43B5A90714}" dt="2025-07-25T22:35:52.624" v="386" actId="1076"/>
          <ac:picMkLst>
            <pc:docMk/>
            <pc:sldMk cId="1302518407" sldId="271"/>
            <ac:picMk id="5" creationId="{D175D851-EA94-BBF2-F2E1-AD0F94B18A24}"/>
          </ac:picMkLst>
        </pc:picChg>
        <pc:picChg chg="mod">
          <ac:chgData name="Anthony Waltz" userId="S::anthony.waltz@evergy.com::22dba732-ac84-46ef-9c1a-4648f74d1350" providerId="AD" clId="Web-{A2A00ECA-714C-9772-C6D9-3E43B5A90714}" dt="2025-07-25T22:35:52.515" v="385" actId="1076"/>
          <ac:picMkLst>
            <pc:docMk/>
            <pc:sldMk cId="1302518407" sldId="271"/>
            <ac:picMk id="6" creationId="{AE33B8CE-559B-0D18-F7F6-5624E067C9AD}"/>
          </ac:picMkLst>
        </pc:picChg>
      </pc:sldChg>
      <pc:sldChg chg="addSp delSp modSp add mod replId modClrScheme delAnim chgLayout">
        <pc:chgData name="Anthony Waltz" userId="S::anthony.waltz@evergy.com::22dba732-ac84-46ef-9c1a-4648f74d1350" providerId="AD" clId="Web-{A2A00ECA-714C-9772-C6D9-3E43B5A90714}" dt="2025-07-25T23:08:12.272" v="396"/>
        <pc:sldMkLst>
          <pc:docMk/>
          <pc:sldMk cId="4147093676" sldId="272"/>
        </pc:sldMkLst>
        <pc:spChg chg="mod ord">
          <ac:chgData name="Anthony Waltz" userId="S::anthony.waltz@evergy.com::22dba732-ac84-46ef-9c1a-4648f74d1350" providerId="AD" clId="Web-{A2A00ECA-714C-9772-C6D9-3E43B5A90714}" dt="2025-07-25T23:08:10.975" v="395" actId="20577"/>
          <ac:spMkLst>
            <pc:docMk/>
            <pc:sldMk cId="4147093676" sldId="272"/>
            <ac:spMk id="2" creationId="{C4BC3964-6849-9710-A29A-A1D9B50A5E3E}"/>
          </ac:spMkLst>
        </pc:spChg>
        <pc:spChg chg="add mod ord">
          <ac:chgData name="Anthony Waltz" userId="S::anthony.waltz@evergy.com::22dba732-ac84-46ef-9c1a-4648f74d1350" providerId="AD" clId="Web-{A2A00ECA-714C-9772-C6D9-3E43B5A90714}" dt="2025-07-25T23:08:00.694" v="393"/>
          <ac:spMkLst>
            <pc:docMk/>
            <pc:sldMk cId="4147093676" sldId="272"/>
            <ac:spMk id="3" creationId="{84F15CD2-4488-4088-ECFB-C4B2A4D15A8F}"/>
          </ac:spMkLst>
        </pc:spChg>
        <pc:picChg chg="del mod">
          <ac:chgData name="Anthony Waltz" userId="S::anthony.waltz@evergy.com::22dba732-ac84-46ef-9c1a-4648f74d1350" providerId="AD" clId="Web-{A2A00ECA-714C-9772-C6D9-3E43B5A90714}" dt="2025-07-25T23:08:12.272" v="396"/>
          <ac:picMkLst>
            <pc:docMk/>
            <pc:sldMk cId="4147093676" sldId="272"/>
            <ac:picMk id="5" creationId="{051C6D93-7427-75CB-677A-1B3E880281ED}"/>
          </ac:picMkLst>
        </pc:picChg>
        <pc:picChg chg="del">
          <ac:chgData name="Anthony Waltz" userId="S::anthony.waltz@evergy.com::22dba732-ac84-46ef-9c1a-4648f74d1350" providerId="AD" clId="Web-{A2A00ECA-714C-9772-C6D9-3E43B5A90714}" dt="2025-07-25T23:07:52.240" v="392"/>
          <ac:picMkLst>
            <pc:docMk/>
            <pc:sldMk cId="4147093676" sldId="272"/>
            <ac:picMk id="6" creationId="{680BB592-92DD-C9FD-8D07-C90059F5FDC0}"/>
          </ac:picMkLst>
        </pc:picChg>
      </pc:sldChg>
    </pc:docChg>
  </pc:docChgLst>
  <pc:docChgLst>
    <pc:chgData name="Anthony Waltz" userId="S::anthony.waltz@evergy.com::22dba732-ac84-46ef-9c1a-4648f74d1350" providerId="AD" clId="Web-{722AE29B-581A-4630-F2CC-D8EAB35EA226}"/>
    <pc:docChg chg="delSld">
      <pc:chgData name="Anthony Waltz" userId="S::anthony.waltz@evergy.com::22dba732-ac84-46ef-9c1a-4648f74d1350" providerId="AD" clId="Web-{722AE29B-581A-4630-F2CC-D8EAB35EA226}" dt="2025-07-23T00:17:50.380" v="0"/>
      <pc:docMkLst>
        <pc:docMk/>
      </pc:docMkLst>
      <pc:sldChg chg="del">
        <pc:chgData name="Anthony Waltz" userId="S::anthony.waltz@evergy.com::22dba732-ac84-46ef-9c1a-4648f74d1350" providerId="AD" clId="Web-{722AE29B-581A-4630-F2CC-D8EAB35EA226}" dt="2025-07-23T00:17:50.380" v="0"/>
        <pc:sldMkLst>
          <pc:docMk/>
          <pc:sldMk cId="3566947445" sldId="262"/>
        </pc:sldMkLst>
      </pc:sldChg>
    </pc:docChg>
  </pc:docChgLst>
  <pc:docChgLst>
    <pc:chgData name="Anthony Waltz" userId="S::anthony.waltz@evergy.com::22dba732-ac84-46ef-9c1a-4648f74d1350" providerId="AD" clId="Web-{7CF6EFB7-EE81-07A4-16FD-DAC9EBCA72A6}"/>
    <pc:docChg chg="modSld">
      <pc:chgData name="Anthony Waltz" userId="S::anthony.waltz@evergy.com::22dba732-ac84-46ef-9c1a-4648f74d1350" providerId="AD" clId="Web-{7CF6EFB7-EE81-07A4-16FD-DAC9EBCA72A6}" dt="2025-07-25T23:16:42.628" v="6"/>
      <pc:docMkLst>
        <pc:docMk/>
      </pc:docMkLst>
      <pc:sldChg chg="addSp delSp modSp mod setBg modClrScheme chgLayout">
        <pc:chgData name="Anthony Waltz" userId="S::anthony.waltz@evergy.com::22dba732-ac84-46ef-9c1a-4648f74d1350" providerId="AD" clId="Web-{7CF6EFB7-EE81-07A4-16FD-DAC9EBCA72A6}" dt="2025-07-25T23:16:42.628" v="6"/>
        <pc:sldMkLst>
          <pc:docMk/>
          <pc:sldMk cId="4147093676" sldId="272"/>
        </pc:sldMkLst>
        <pc:spChg chg="mod ord">
          <ac:chgData name="Anthony Waltz" userId="S::anthony.waltz@evergy.com::22dba732-ac84-46ef-9c1a-4648f74d1350" providerId="AD" clId="Web-{7CF6EFB7-EE81-07A4-16FD-DAC9EBCA72A6}" dt="2025-07-25T23:16:42.628" v="6"/>
          <ac:spMkLst>
            <pc:docMk/>
            <pc:sldMk cId="4147093676" sldId="272"/>
            <ac:spMk id="2" creationId="{C4BC3964-6849-9710-A29A-A1D9B50A5E3E}"/>
          </ac:spMkLst>
        </pc:spChg>
        <pc:spChg chg="del">
          <ac:chgData name="Anthony Waltz" userId="S::anthony.waltz@evergy.com::22dba732-ac84-46ef-9c1a-4648f74d1350" providerId="AD" clId="Web-{7CF6EFB7-EE81-07A4-16FD-DAC9EBCA72A6}" dt="2025-07-25T23:15:54.691" v="0"/>
          <ac:spMkLst>
            <pc:docMk/>
            <pc:sldMk cId="4147093676" sldId="272"/>
            <ac:spMk id="3" creationId="{84F15CD2-4488-4088-ECFB-C4B2A4D15A8F}"/>
          </ac:spMkLst>
        </pc:spChg>
        <pc:spChg chg="add del mod ord">
          <ac:chgData name="Anthony Waltz" userId="S::anthony.waltz@evergy.com::22dba732-ac84-46ef-9c1a-4648f74d1350" providerId="AD" clId="Web-{7CF6EFB7-EE81-07A4-16FD-DAC9EBCA72A6}" dt="2025-07-25T23:16:23.863" v="3"/>
          <ac:spMkLst>
            <pc:docMk/>
            <pc:sldMk cId="4147093676" sldId="272"/>
            <ac:spMk id="5" creationId="{4648C236-7376-D167-9734-497518DA486D}"/>
          </ac:spMkLst>
        </pc:spChg>
        <pc:spChg chg="add del mod ord">
          <ac:chgData name="Anthony Waltz" userId="S::anthony.waltz@evergy.com::22dba732-ac84-46ef-9c1a-4648f74d1350" providerId="AD" clId="Web-{7CF6EFB7-EE81-07A4-16FD-DAC9EBCA72A6}" dt="2025-07-25T23:16:23.863" v="3"/>
          <ac:spMkLst>
            <pc:docMk/>
            <pc:sldMk cId="4147093676" sldId="272"/>
            <ac:spMk id="6" creationId="{CF2FE921-F068-D6E5-96F7-6596830A2828}"/>
          </ac:spMkLst>
        </pc:spChg>
        <pc:spChg chg="add">
          <ac:chgData name="Anthony Waltz" userId="S::anthony.waltz@evergy.com::22dba732-ac84-46ef-9c1a-4648f74d1350" providerId="AD" clId="Web-{7CF6EFB7-EE81-07A4-16FD-DAC9EBCA72A6}" dt="2025-07-25T23:16:42.628" v="6"/>
          <ac:spMkLst>
            <pc:docMk/>
            <pc:sldMk cId="4147093676" sldId="272"/>
            <ac:spMk id="9" creationId="{C1DD1A8A-57D5-4A81-AD04-532B043C5611}"/>
          </ac:spMkLst>
        </pc:spChg>
        <pc:spChg chg="add">
          <ac:chgData name="Anthony Waltz" userId="S::anthony.waltz@evergy.com::22dba732-ac84-46ef-9c1a-4648f74d1350" providerId="AD" clId="Web-{7CF6EFB7-EE81-07A4-16FD-DAC9EBCA72A6}" dt="2025-07-25T23:16:42.628" v="6"/>
          <ac:spMkLst>
            <pc:docMk/>
            <pc:sldMk cId="4147093676" sldId="272"/>
            <ac:spMk id="11" creationId="{007891EC-4501-44ED-A8C8-B11B6DB767AB}"/>
          </ac:spMkLst>
        </pc:spChg>
        <pc:picChg chg="add mod">
          <ac:chgData name="Anthony Waltz" userId="S::anthony.waltz@evergy.com::22dba732-ac84-46ef-9c1a-4648f74d1350" providerId="AD" clId="Web-{7CF6EFB7-EE81-07A4-16FD-DAC9EBCA72A6}" dt="2025-07-25T23:16:42.628" v="6"/>
          <ac:picMkLst>
            <pc:docMk/>
            <pc:sldMk cId="4147093676" sldId="272"/>
            <ac:picMk id="4" creationId="{AC87CB8B-E72A-915F-D008-0BAF5C1D09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153B3-5D28-4BDC-9C50-ABA4BC5AB1CA}"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DD1F4-662F-4AFA-A779-5427609B86C3}" type="slidenum">
              <a:rPr lang="en-US" smtClean="0"/>
              <a:t>‹#›</a:t>
            </a:fld>
            <a:endParaRPr lang="en-US"/>
          </a:p>
        </p:txBody>
      </p:sp>
    </p:spTree>
    <p:extLst>
      <p:ext uri="{BB962C8B-B14F-4D97-AF65-F5344CB8AC3E}">
        <p14:creationId xmlns:p14="http://schemas.microsoft.com/office/powerpoint/2010/main" val="31023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DD1F4-662F-4AFA-A779-5427609B86C3}" type="slidenum">
              <a:rPr lang="en-US" smtClean="0"/>
              <a:t>1</a:t>
            </a:fld>
            <a:endParaRPr lang="en-US"/>
          </a:p>
        </p:txBody>
      </p:sp>
    </p:spTree>
    <p:extLst>
      <p:ext uri="{BB962C8B-B14F-4D97-AF65-F5344CB8AC3E}">
        <p14:creationId xmlns:p14="http://schemas.microsoft.com/office/powerpoint/2010/main" val="189152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6DCC8-508F-6E94-1122-27A84B398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C5215-3534-117F-87D1-CFDE88064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A9276-3CEC-A09D-4759-144FB00834C9}"/>
              </a:ext>
            </a:extLst>
          </p:cNvPr>
          <p:cNvSpPr>
            <a:spLocks noGrp="1"/>
          </p:cNvSpPr>
          <p:nvPr>
            <p:ph type="body" idx="1"/>
          </p:nvPr>
        </p:nvSpPr>
        <p:spPr/>
        <p:txBody>
          <a:bodyPr/>
          <a:lstStyle/>
          <a:p>
            <a:pPr marL="342900" indent="-342900">
              <a:buAutoNum type="arabicPeriod"/>
            </a:pPr>
            <a:r>
              <a:rPr lang="en-US" sz="1800" b="1" i="1" u="none" strike="noStrike" baseline="0" dirty="0">
                <a:solidFill>
                  <a:srgbClr val="000000"/>
                </a:solidFill>
                <a:latin typeface="Georgia" panose="02040502050405020303" pitchFamily="18" charset="0"/>
              </a:rPr>
              <a:t>National Climate:  The Kansas City Star July 15, 2001</a:t>
            </a:r>
          </a:p>
          <a:p>
            <a:pPr marL="0" indent="0">
              <a:buNone/>
            </a:pPr>
            <a:endParaRPr lang="en-US" sz="1800" b="0" i="1" u="none" strike="noStrike" baseline="0" dirty="0">
              <a:solidFill>
                <a:srgbClr val="000000"/>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“The Hyatt collapse occurred in an era of high unemployment, inflation and double-digit </a:t>
            </a:r>
            <a:r>
              <a:rPr lang="en-US" sz="1800" b="0" i="0" u="none" strike="noStrike" baseline="0" dirty="0">
                <a:solidFill>
                  <a:srgbClr val="000000"/>
                </a:solidFill>
                <a:latin typeface="Georgia" panose="02040502050405020303" pitchFamily="18" charset="0"/>
              </a:rPr>
              <a:t>interest </a:t>
            </a:r>
            <a:r>
              <a:rPr lang="en-US" sz="1800" b="0" i="0" u="none" strike="noStrike" baseline="0" dirty="0">
                <a:solidFill>
                  <a:srgbClr val="9A9A9A"/>
                </a:solidFill>
                <a:latin typeface="Georgia" panose="02040502050405020303" pitchFamily="18" charset="0"/>
              </a:rPr>
              <a:t>rates. All those factors added pressure on builders to win contracts and complete </a:t>
            </a:r>
            <a:r>
              <a:rPr lang="en-US" sz="1800" b="0" i="0" u="none" strike="noStrike" baseline="0" dirty="0">
                <a:solidFill>
                  <a:srgbClr val="000000"/>
                </a:solidFill>
                <a:latin typeface="Georgia" panose="02040502050405020303" pitchFamily="18" charset="0"/>
              </a:rPr>
              <a:t>projects </a:t>
            </a:r>
            <a:r>
              <a:rPr lang="en-US" sz="1800" b="0" i="0" u="none" strike="noStrike" baseline="0" dirty="0">
                <a:solidFill>
                  <a:srgbClr val="9A9A9A"/>
                </a:solidFill>
                <a:latin typeface="Georgia" panose="02040502050405020303" pitchFamily="18" charset="0"/>
              </a:rPr>
              <a:t>swiftly.  </a:t>
            </a:r>
            <a:r>
              <a:rPr lang="en-US" sz="1800" b="0" i="0" u="none" strike="noStrike" baseline="0" dirty="0">
                <a:solidFill>
                  <a:srgbClr val="000000"/>
                </a:solidFill>
                <a:latin typeface="Georgia" panose="02040502050405020303" pitchFamily="18" charset="0"/>
              </a:rPr>
              <a:t>Notable </a:t>
            </a:r>
            <a:r>
              <a:rPr lang="en-US" sz="1800" b="0" i="0" u="none" strike="noStrike" baseline="0" dirty="0">
                <a:solidFill>
                  <a:srgbClr val="9A9A9A"/>
                </a:solidFill>
                <a:latin typeface="Georgia" panose="02040502050405020303" pitchFamily="18" charset="0"/>
              </a:rPr>
              <a:t>structures around the country were failing at an alarming rate. The roof of the </a:t>
            </a:r>
            <a:r>
              <a:rPr lang="en-US" sz="1800" b="0" i="0" u="none" strike="noStrike" baseline="0" dirty="0">
                <a:solidFill>
                  <a:srgbClr val="000000"/>
                </a:solidFill>
                <a:latin typeface="Georgia" panose="02040502050405020303" pitchFamily="18" charset="0"/>
              </a:rPr>
              <a:t>Hartford </a:t>
            </a:r>
            <a:r>
              <a:rPr lang="en-US" sz="1800" b="0" i="0" u="none" strike="noStrike" baseline="0" dirty="0">
                <a:solidFill>
                  <a:srgbClr val="9A9A9A"/>
                </a:solidFill>
                <a:latin typeface="Georgia" panose="02040502050405020303" pitchFamily="18" charset="0"/>
              </a:rPr>
              <a:t>Civic Center arena collapsed in 1978. The following year, Kemper Arena’s roof </a:t>
            </a:r>
            <a:r>
              <a:rPr lang="en-US" sz="1800" b="0" i="0" u="none" strike="noStrike" baseline="0" dirty="0">
                <a:solidFill>
                  <a:srgbClr val="000000"/>
                </a:solidFill>
                <a:latin typeface="Georgia" panose="02040502050405020303" pitchFamily="18" charset="0"/>
              </a:rPr>
              <a:t>fell </a:t>
            </a:r>
            <a:r>
              <a:rPr lang="en-US" sz="1800" b="0" i="0" u="none" strike="noStrike" baseline="0" dirty="0">
                <a:solidFill>
                  <a:srgbClr val="9A9A9A"/>
                </a:solidFill>
                <a:latin typeface="Georgia" panose="02040502050405020303" pitchFamily="18" charset="0"/>
              </a:rPr>
              <a:t>during an overnight rainstorm.”</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During construction of the Hyatt Regency, the roof of the atrium partially collapsed, but, while the engineering of the roof was given further (limited) scrutiny before proceeding, the walkway designs were not also given extra scrutiny.</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2. Corporate Aspirations</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When building these hotels, a “huge emphasis” was placed on the impressiveness of the building’s interior, the most important area being the lobby, since that’s the first thing guests will see.  The Hyatt Regency was the tallest building in Kansas City at the time and they wanted the building to have the “Jesus Christ Factor.”</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1C1C1F"/>
                </a:solidFill>
                <a:latin typeface="Arial" panose="020B0604020202020204" pitchFamily="34" charset="0"/>
              </a:rPr>
              <a:t>“The Hyatt Corporation wanted you to walk into the hotel, look around the lobby, and say, ‘Jesus Christ, this is beautiful,’” he says. “So they were pushing the architects for big designs and to think outside the box, and they came up with these skywalks.” </a:t>
            </a:r>
            <a:r>
              <a:rPr lang="en-US" sz="1800" b="0" i="0" u="none" strike="noStrike" baseline="0" dirty="0">
                <a:solidFill>
                  <a:srgbClr val="9A9A9A"/>
                </a:solidFill>
                <a:latin typeface="Georgia" panose="02040502050405020303" pitchFamily="18" charset="0"/>
              </a:rPr>
              <a:t>(Popular Mechanics)</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3. Corporate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In addition to the normal cutting of corners you would expect from a project like this, there a few notable examples of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 worth mentioning.</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When the atrium roof collapsed in October 1979, Crown Center Redevelopment Corporation hired an independent firm to examine the engineering of the roof connection that failed, but did not broaden the scope to include the walkways that were attached to the atrium roof.</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Gillum-Colaco, the principal engineer overseeing the design of the hotel, offered, on three separate occasions, to provide on-site project representation to check all fabrication during construction, citing the added expense.</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The third bit of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 is broad enough to be its own category:</a:t>
            </a:r>
          </a:p>
          <a:p>
            <a:pPr marL="285750" indent="-285750">
              <a:buFont typeface="Arial" panose="020B0604020202020204" pitchFamily="34" charset="0"/>
              <a:buChar char="•"/>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4. Rushed Schedule</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I probably don’t need to dwell on the downsides and potential pitfalls of designing the building and constructing the building at the same time.  One source claimed that the Crown Center Redevelopment Corporation had calculated a cost of $500,000 of lost income for </a:t>
            </a:r>
            <a:r>
              <a:rPr lang="en-US" sz="1800" b="0" i="0" u="none" strike="noStrike" baseline="0">
                <a:solidFill>
                  <a:srgbClr val="9A9A9A"/>
                </a:solidFill>
                <a:latin typeface="Georgia" panose="02040502050405020303" pitchFamily="18" charset="0"/>
              </a:rPr>
              <a:t>every month </a:t>
            </a:r>
            <a:r>
              <a:rPr lang="en-US" sz="1800" b="0" i="0" u="none" strike="noStrike" baseline="0" dirty="0">
                <a:solidFill>
                  <a:srgbClr val="9A9A9A"/>
                </a:solidFill>
                <a:latin typeface="Georgia" panose="02040502050405020303" pitchFamily="18" charset="0"/>
              </a:rPr>
              <a:t>that the hotel was closed.</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5. Poor Communication</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endParaRPr lang="en-US" sz="1800" b="0" i="0" u="none" strike="noStrike" baseline="0" dirty="0">
              <a:solidFill>
                <a:srgbClr val="9A9A9A"/>
              </a:solidFill>
              <a:latin typeface="Georgia" panose="02040502050405020303" pitchFamily="18" charset="0"/>
            </a:endParaRPr>
          </a:p>
          <a:p>
            <a:endParaRPr lang="en-US" sz="1800" b="0" i="0" u="none" strike="noStrike" baseline="0" dirty="0">
              <a:solidFill>
                <a:srgbClr val="9A9A9A"/>
              </a:solidFill>
              <a:latin typeface="Georgia" panose="02040502050405020303" pitchFamily="18" charset="0"/>
            </a:endParaRPr>
          </a:p>
          <a:p>
            <a:endParaRPr lang="en-US" sz="1800" dirty="0"/>
          </a:p>
          <a:p>
            <a:pPr marL="0" indent="0">
              <a:buNone/>
            </a:pPr>
            <a:endParaRPr lang="en-US" sz="1800" b="0" i="0" u="none" strike="noStrike" baseline="0" dirty="0">
              <a:solidFill>
                <a:srgbClr val="000000"/>
              </a:solidFill>
              <a:latin typeface="Georgia" panose="02040502050405020303" pitchFamily="18" charset="0"/>
            </a:endParaRPr>
          </a:p>
        </p:txBody>
      </p:sp>
      <p:sp>
        <p:nvSpPr>
          <p:cNvPr id="4" name="Slide Number Placeholder 3">
            <a:extLst>
              <a:ext uri="{FF2B5EF4-FFF2-40B4-BE49-F238E27FC236}">
                <a16:creationId xmlns:a16="http://schemas.microsoft.com/office/drawing/2014/main" id="{F7C038C0-EFB7-9D47-C772-D2EFA08621F7}"/>
              </a:ext>
            </a:extLst>
          </p:cNvPr>
          <p:cNvSpPr>
            <a:spLocks noGrp="1"/>
          </p:cNvSpPr>
          <p:nvPr>
            <p:ph type="sldNum" sz="quarter" idx="5"/>
          </p:nvPr>
        </p:nvSpPr>
        <p:spPr/>
        <p:txBody>
          <a:bodyPr/>
          <a:lstStyle/>
          <a:p>
            <a:fld id="{749DD1F4-662F-4AFA-A779-5427609B86C3}" type="slidenum">
              <a:rPr lang="en-US" smtClean="0"/>
              <a:t>12</a:t>
            </a:fld>
            <a:endParaRPr lang="en-US"/>
          </a:p>
        </p:txBody>
      </p:sp>
    </p:spTree>
    <p:extLst>
      <p:ext uri="{BB962C8B-B14F-4D97-AF65-F5344CB8AC3E}">
        <p14:creationId xmlns:p14="http://schemas.microsoft.com/office/powerpoint/2010/main" val="167689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Description of the Accident</a:t>
            </a:r>
          </a:p>
        </p:txBody>
      </p:sp>
      <p:sp>
        <p:nvSpPr>
          <p:cNvPr id="4" name="Slide Number Placeholder 3"/>
          <p:cNvSpPr>
            <a:spLocks noGrp="1"/>
          </p:cNvSpPr>
          <p:nvPr>
            <p:ph type="sldNum" sz="quarter" idx="5"/>
          </p:nvPr>
        </p:nvSpPr>
        <p:spPr/>
        <p:txBody>
          <a:bodyPr/>
          <a:lstStyle/>
          <a:p>
            <a:fld id="{749DD1F4-662F-4AFA-A779-5427609B86C3}" type="slidenum">
              <a:rPr lang="en-US" smtClean="0"/>
              <a:t>2</a:t>
            </a:fld>
            <a:endParaRPr lang="en-US"/>
          </a:p>
        </p:txBody>
      </p:sp>
    </p:spTree>
    <p:extLst>
      <p:ext uri="{BB962C8B-B14F-4D97-AF65-F5344CB8AC3E}">
        <p14:creationId xmlns:p14="http://schemas.microsoft.com/office/powerpoint/2010/main" val="350470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294B4-44B6-B034-506D-D52211D34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6DF2F-1E92-20B4-A69E-C01263858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81753-52F8-BC64-662E-D8A5FED54DD5}"/>
              </a:ext>
            </a:extLst>
          </p:cNvPr>
          <p:cNvSpPr>
            <a:spLocks noGrp="1"/>
          </p:cNvSpPr>
          <p:nvPr>
            <p:ph type="body" idx="1"/>
          </p:nvPr>
        </p:nvSpPr>
        <p:spPr/>
        <p:txBody>
          <a:bodyPr/>
          <a:lstStyle/>
          <a:p>
            <a:r>
              <a:rPr lang="en-US" dirty="0"/>
              <a:t>Brief Description of the Accident</a:t>
            </a:r>
          </a:p>
        </p:txBody>
      </p:sp>
      <p:sp>
        <p:nvSpPr>
          <p:cNvPr id="4" name="Slide Number Placeholder 3">
            <a:extLst>
              <a:ext uri="{FF2B5EF4-FFF2-40B4-BE49-F238E27FC236}">
                <a16:creationId xmlns:a16="http://schemas.microsoft.com/office/drawing/2014/main" id="{2038AB88-F999-5CEF-F7E9-8332A4531D43}"/>
              </a:ext>
            </a:extLst>
          </p:cNvPr>
          <p:cNvSpPr>
            <a:spLocks noGrp="1"/>
          </p:cNvSpPr>
          <p:nvPr>
            <p:ph type="sldNum" sz="quarter" idx="5"/>
          </p:nvPr>
        </p:nvSpPr>
        <p:spPr/>
        <p:txBody>
          <a:bodyPr/>
          <a:lstStyle/>
          <a:p>
            <a:fld id="{749DD1F4-662F-4AFA-A779-5427609B86C3}" type="slidenum">
              <a:rPr lang="en-US" smtClean="0"/>
              <a:t>3</a:t>
            </a:fld>
            <a:endParaRPr lang="en-US"/>
          </a:p>
        </p:txBody>
      </p:sp>
    </p:spTree>
    <p:extLst>
      <p:ext uri="{BB962C8B-B14F-4D97-AF65-F5344CB8AC3E}">
        <p14:creationId xmlns:p14="http://schemas.microsoft.com/office/powerpoint/2010/main" val="382727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593FE-58B2-DB0F-0C47-71D3A1B50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BE94A-8611-2E93-5B72-B7AD0FE58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28FFA-6D2A-4817-EF8F-0703588C4FF8}"/>
              </a:ext>
            </a:extLst>
          </p:cNvPr>
          <p:cNvSpPr>
            <a:spLocks noGrp="1"/>
          </p:cNvSpPr>
          <p:nvPr>
            <p:ph type="body" idx="1"/>
          </p:nvPr>
        </p:nvSpPr>
        <p:spPr/>
        <p:txBody>
          <a:bodyPr/>
          <a:lstStyle/>
          <a:p>
            <a:r>
              <a:rPr lang="en-US" dirty="0"/>
              <a:t>Brief Description of the Accident</a:t>
            </a:r>
          </a:p>
        </p:txBody>
      </p:sp>
      <p:sp>
        <p:nvSpPr>
          <p:cNvPr id="4" name="Slide Number Placeholder 3">
            <a:extLst>
              <a:ext uri="{FF2B5EF4-FFF2-40B4-BE49-F238E27FC236}">
                <a16:creationId xmlns:a16="http://schemas.microsoft.com/office/drawing/2014/main" id="{1ED25154-525E-923C-45C5-AF594CFB33BF}"/>
              </a:ext>
            </a:extLst>
          </p:cNvPr>
          <p:cNvSpPr>
            <a:spLocks noGrp="1"/>
          </p:cNvSpPr>
          <p:nvPr>
            <p:ph type="sldNum" sz="quarter" idx="5"/>
          </p:nvPr>
        </p:nvSpPr>
        <p:spPr/>
        <p:txBody>
          <a:bodyPr/>
          <a:lstStyle/>
          <a:p>
            <a:fld id="{749DD1F4-662F-4AFA-A779-5427609B86C3}" type="slidenum">
              <a:rPr lang="en-US" smtClean="0"/>
              <a:t>4</a:t>
            </a:fld>
            <a:endParaRPr lang="en-US"/>
          </a:p>
        </p:txBody>
      </p:sp>
    </p:spTree>
    <p:extLst>
      <p:ext uri="{BB962C8B-B14F-4D97-AF65-F5344CB8AC3E}">
        <p14:creationId xmlns:p14="http://schemas.microsoft.com/office/powerpoint/2010/main" val="88499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F0028-07FC-F31F-6101-5BC4E99FA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1F140-165B-1263-247D-F7528CE64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D4A8F-0AAF-8D35-99E9-BB2761F72B31}"/>
              </a:ext>
            </a:extLst>
          </p:cNvPr>
          <p:cNvSpPr>
            <a:spLocks noGrp="1"/>
          </p:cNvSpPr>
          <p:nvPr>
            <p:ph type="body" idx="1"/>
          </p:nvPr>
        </p:nvSpPr>
        <p:spPr/>
        <p:txBody>
          <a:bodyPr/>
          <a:lstStyle/>
          <a:p>
            <a:r>
              <a:rPr lang="en-US" dirty="0"/>
              <a:t>Brief Description of the Accident</a:t>
            </a:r>
          </a:p>
        </p:txBody>
      </p:sp>
      <p:sp>
        <p:nvSpPr>
          <p:cNvPr id="4" name="Slide Number Placeholder 3">
            <a:extLst>
              <a:ext uri="{FF2B5EF4-FFF2-40B4-BE49-F238E27FC236}">
                <a16:creationId xmlns:a16="http://schemas.microsoft.com/office/drawing/2014/main" id="{A2C6EDFF-FFB6-218D-7743-DD61B90D724C}"/>
              </a:ext>
            </a:extLst>
          </p:cNvPr>
          <p:cNvSpPr>
            <a:spLocks noGrp="1"/>
          </p:cNvSpPr>
          <p:nvPr>
            <p:ph type="sldNum" sz="quarter" idx="5"/>
          </p:nvPr>
        </p:nvSpPr>
        <p:spPr/>
        <p:txBody>
          <a:bodyPr/>
          <a:lstStyle/>
          <a:p>
            <a:fld id="{749DD1F4-662F-4AFA-A779-5427609B86C3}" type="slidenum">
              <a:rPr lang="en-US" smtClean="0"/>
              <a:t>5</a:t>
            </a:fld>
            <a:endParaRPr lang="en-US"/>
          </a:p>
        </p:txBody>
      </p:sp>
    </p:spTree>
    <p:extLst>
      <p:ext uri="{BB962C8B-B14F-4D97-AF65-F5344CB8AC3E}">
        <p14:creationId xmlns:p14="http://schemas.microsoft.com/office/powerpoint/2010/main" val="310952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800" b="1" i="1" u="none" strike="noStrike" baseline="0" dirty="0">
                <a:solidFill>
                  <a:srgbClr val="000000"/>
                </a:solidFill>
                <a:latin typeface="Georgia" panose="02040502050405020303" pitchFamily="18" charset="0"/>
              </a:rPr>
              <a:t>National Climate:  The Kansas City Star July 15, 2001</a:t>
            </a:r>
          </a:p>
          <a:p>
            <a:pPr marL="0" indent="0">
              <a:buNone/>
            </a:pPr>
            <a:endParaRPr lang="en-US" sz="1800" b="0" i="1" u="none" strike="noStrike" baseline="0" dirty="0">
              <a:solidFill>
                <a:srgbClr val="000000"/>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“The Hyatt collapse occurred in an era of high unemployment, inflation and double-digit </a:t>
            </a:r>
            <a:r>
              <a:rPr lang="en-US" sz="1800" b="0" i="0" u="none" strike="noStrike" baseline="0" dirty="0">
                <a:solidFill>
                  <a:srgbClr val="000000"/>
                </a:solidFill>
                <a:latin typeface="Georgia" panose="02040502050405020303" pitchFamily="18" charset="0"/>
              </a:rPr>
              <a:t>interest </a:t>
            </a:r>
            <a:r>
              <a:rPr lang="en-US" sz="1800" b="0" i="0" u="none" strike="noStrike" baseline="0" dirty="0">
                <a:solidFill>
                  <a:srgbClr val="9A9A9A"/>
                </a:solidFill>
                <a:latin typeface="Georgia" panose="02040502050405020303" pitchFamily="18" charset="0"/>
              </a:rPr>
              <a:t>rates. All those factors added pressure on builders to win contracts and complete </a:t>
            </a:r>
            <a:r>
              <a:rPr lang="en-US" sz="1800" b="0" i="0" u="none" strike="noStrike" baseline="0" dirty="0">
                <a:solidFill>
                  <a:srgbClr val="000000"/>
                </a:solidFill>
                <a:latin typeface="Georgia" panose="02040502050405020303" pitchFamily="18" charset="0"/>
              </a:rPr>
              <a:t>projects </a:t>
            </a:r>
            <a:r>
              <a:rPr lang="en-US" sz="1800" b="0" i="0" u="none" strike="noStrike" baseline="0" dirty="0">
                <a:solidFill>
                  <a:srgbClr val="9A9A9A"/>
                </a:solidFill>
                <a:latin typeface="Georgia" panose="02040502050405020303" pitchFamily="18" charset="0"/>
              </a:rPr>
              <a:t>swiftly.  </a:t>
            </a:r>
            <a:r>
              <a:rPr lang="en-US" sz="1800" b="0" i="0" u="none" strike="noStrike" baseline="0" dirty="0">
                <a:solidFill>
                  <a:srgbClr val="000000"/>
                </a:solidFill>
                <a:latin typeface="Georgia" panose="02040502050405020303" pitchFamily="18" charset="0"/>
              </a:rPr>
              <a:t>Notable </a:t>
            </a:r>
            <a:r>
              <a:rPr lang="en-US" sz="1800" b="0" i="0" u="none" strike="noStrike" baseline="0" dirty="0">
                <a:solidFill>
                  <a:srgbClr val="9A9A9A"/>
                </a:solidFill>
                <a:latin typeface="Georgia" panose="02040502050405020303" pitchFamily="18" charset="0"/>
              </a:rPr>
              <a:t>structures around the country were failing at an alarming rate. The roof of the </a:t>
            </a:r>
            <a:r>
              <a:rPr lang="en-US" sz="1800" b="0" i="0" u="none" strike="noStrike" baseline="0" dirty="0">
                <a:solidFill>
                  <a:srgbClr val="000000"/>
                </a:solidFill>
                <a:latin typeface="Georgia" panose="02040502050405020303" pitchFamily="18" charset="0"/>
              </a:rPr>
              <a:t>Hartford </a:t>
            </a:r>
            <a:r>
              <a:rPr lang="en-US" sz="1800" b="0" i="0" u="none" strike="noStrike" baseline="0" dirty="0">
                <a:solidFill>
                  <a:srgbClr val="9A9A9A"/>
                </a:solidFill>
                <a:latin typeface="Georgia" panose="02040502050405020303" pitchFamily="18" charset="0"/>
              </a:rPr>
              <a:t>Civic Center arena collapsed in 1978. The following year, Kemper Arena’s roof </a:t>
            </a:r>
            <a:r>
              <a:rPr lang="en-US" sz="1800" b="0" i="0" u="none" strike="noStrike" baseline="0" dirty="0">
                <a:solidFill>
                  <a:srgbClr val="000000"/>
                </a:solidFill>
                <a:latin typeface="Georgia" panose="02040502050405020303" pitchFamily="18" charset="0"/>
              </a:rPr>
              <a:t>fell </a:t>
            </a:r>
            <a:r>
              <a:rPr lang="en-US" sz="1800" b="0" i="0" u="none" strike="noStrike" baseline="0" dirty="0">
                <a:solidFill>
                  <a:srgbClr val="9A9A9A"/>
                </a:solidFill>
                <a:latin typeface="Georgia" panose="02040502050405020303" pitchFamily="18" charset="0"/>
              </a:rPr>
              <a:t>during an overnight rainstorm.”</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During construction of the Hyatt Regency, the roof of the atrium partially collapsed, but, while the engineering of the roof was given further (limited) scrutiny before proceeding, the walkway designs were not also given extra scrutiny.</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2. Corporate Aspirations</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When building these hotels, a “huge emphasis” was placed on the impressiveness of the building’s interior, the most important area being the lobby, since that’s the first thing guests will see.  The Hyatt Regency was the tallest building in Kansas City at the time and they wanted the building to have the “Jesus Christ Factor.”</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1C1C1F"/>
                </a:solidFill>
                <a:latin typeface="Arial" panose="020B0604020202020204" pitchFamily="34" charset="0"/>
              </a:rPr>
              <a:t>“The Hyatt Corporation wanted you to walk into the hotel, look around the lobby, and say, ‘Jesus Christ, this is beautiful,’” he says. “So they were pushing the architects for big designs and to think outside the box, and they came up with these skywalks.” </a:t>
            </a:r>
            <a:r>
              <a:rPr lang="en-US" sz="1800" b="0" i="0" u="none" strike="noStrike" baseline="0" dirty="0">
                <a:solidFill>
                  <a:srgbClr val="9A9A9A"/>
                </a:solidFill>
                <a:latin typeface="Georgia" panose="02040502050405020303" pitchFamily="18" charset="0"/>
              </a:rPr>
              <a:t>(Popular Mechanics)</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3. Corporate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In addition to the normal cutting of corners you would expect from a project like this, there a few notable examples of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 worth mentioning.</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When the atrium roof collapsed in October 1979, Crown Center Redevelopment Corporation hired an independent firm to examine the engineering of the roof connection that failed, but did not broaden the scope to include the walkways that were attached to the atrium roof.</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Gillum-Colaco, the principal engineer overseeing the design of the hotel, offered, on three separate occasions, to provide on-site project representation to check all fabrication during construction, citing the added expense.</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The third bit of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 is broad enough to be its own category:</a:t>
            </a:r>
          </a:p>
          <a:p>
            <a:pPr marL="285750" indent="-285750">
              <a:buFont typeface="Arial" panose="020B0604020202020204" pitchFamily="34" charset="0"/>
              <a:buChar char="•"/>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4. Rushed Schedule</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I probably don’t need to dwell on the downsides and potential pitfalls of designing the building and constructing the building at the same time.  One source claimed that the Crown Center Redevelopment Corporation had calculated a cost of $500,000 of lost income for </a:t>
            </a:r>
            <a:r>
              <a:rPr lang="en-US" sz="1800" b="0" i="0" u="none" strike="noStrike" baseline="0">
                <a:solidFill>
                  <a:srgbClr val="9A9A9A"/>
                </a:solidFill>
                <a:latin typeface="Georgia" panose="02040502050405020303" pitchFamily="18" charset="0"/>
              </a:rPr>
              <a:t>every month </a:t>
            </a:r>
            <a:r>
              <a:rPr lang="en-US" sz="1800" b="0" i="0" u="none" strike="noStrike" baseline="0" dirty="0">
                <a:solidFill>
                  <a:srgbClr val="9A9A9A"/>
                </a:solidFill>
                <a:latin typeface="Georgia" panose="02040502050405020303" pitchFamily="18" charset="0"/>
              </a:rPr>
              <a:t>that the hotel was closed.</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5. Poor Communication</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endParaRPr lang="en-US" sz="1800" b="0" i="0" u="none" strike="noStrike" baseline="0" dirty="0">
              <a:solidFill>
                <a:srgbClr val="9A9A9A"/>
              </a:solidFill>
              <a:latin typeface="Georgia" panose="02040502050405020303" pitchFamily="18" charset="0"/>
            </a:endParaRPr>
          </a:p>
          <a:p>
            <a:endParaRPr lang="en-US" sz="1800" b="0" i="0" u="none" strike="noStrike" baseline="0" dirty="0">
              <a:solidFill>
                <a:srgbClr val="9A9A9A"/>
              </a:solidFill>
              <a:latin typeface="Georgia" panose="02040502050405020303" pitchFamily="18" charset="0"/>
            </a:endParaRPr>
          </a:p>
          <a:p>
            <a:endParaRPr lang="en-US" sz="1800" dirty="0"/>
          </a:p>
          <a:p>
            <a:pPr marL="0" indent="0">
              <a:buNone/>
            </a:pPr>
            <a:endParaRPr lang="en-US" sz="1800" b="0" i="0" u="none" strike="noStrike" baseline="0" dirty="0">
              <a:solidFill>
                <a:srgbClr val="000000"/>
              </a:solidFill>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749DD1F4-662F-4AFA-A779-5427609B86C3}" type="slidenum">
              <a:rPr lang="en-US" smtClean="0"/>
              <a:t>8</a:t>
            </a:fld>
            <a:endParaRPr lang="en-US"/>
          </a:p>
        </p:txBody>
      </p:sp>
    </p:spTree>
    <p:extLst>
      <p:ext uri="{BB962C8B-B14F-4D97-AF65-F5344CB8AC3E}">
        <p14:creationId xmlns:p14="http://schemas.microsoft.com/office/powerpoint/2010/main" val="350258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04391-A6BC-0508-A06A-88B2BEB928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9AC04-5AE2-CB0A-87A8-03F17003E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7D275-0389-2554-9B76-58B69D262D4D}"/>
              </a:ext>
            </a:extLst>
          </p:cNvPr>
          <p:cNvSpPr>
            <a:spLocks noGrp="1"/>
          </p:cNvSpPr>
          <p:nvPr>
            <p:ph type="body" idx="1"/>
          </p:nvPr>
        </p:nvSpPr>
        <p:spPr/>
        <p:txBody>
          <a:bodyPr/>
          <a:lstStyle/>
          <a:p>
            <a:pPr marL="342900" indent="-342900">
              <a:buAutoNum type="arabicPeriod"/>
            </a:pPr>
            <a:r>
              <a:rPr lang="en-US" sz="1800" b="1" i="1" u="none" strike="noStrike" baseline="0" dirty="0">
                <a:solidFill>
                  <a:srgbClr val="000000"/>
                </a:solidFill>
                <a:latin typeface="Georgia" panose="02040502050405020303" pitchFamily="18" charset="0"/>
              </a:rPr>
              <a:t>National Climate:  The Kansas City Star July 15, 2001</a:t>
            </a:r>
          </a:p>
          <a:p>
            <a:pPr marL="0" indent="0">
              <a:buNone/>
            </a:pPr>
            <a:endParaRPr lang="en-US" sz="1800" b="0" i="1" u="none" strike="noStrike" baseline="0" dirty="0">
              <a:solidFill>
                <a:srgbClr val="000000"/>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“The Hyatt collapse occurred in an era of high unemployment, inflation and double-digit </a:t>
            </a:r>
            <a:r>
              <a:rPr lang="en-US" sz="1800" b="0" i="0" u="none" strike="noStrike" baseline="0" dirty="0">
                <a:solidFill>
                  <a:srgbClr val="000000"/>
                </a:solidFill>
                <a:latin typeface="Georgia" panose="02040502050405020303" pitchFamily="18" charset="0"/>
              </a:rPr>
              <a:t>interest </a:t>
            </a:r>
            <a:r>
              <a:rPr lang="en-US" sz="1800" b="0" i="0" u="none" strike="noStrike" baseline="0" dirty="0">
                <a:solidFill>
                  <a:srgbClr val="9A9A9A"/>
                </a:solidFill>
                <a:latin typeface="Georgia" panose="02040502050405020303" pitchFamily="18" charset="0"/>
              </a:rPr>
              <a:t>rates. All those factors added pressure on builders to win contracts and complete </a:t>
            </a:r>
            <a:r>
              <a:rPr lang="en-US" sz="1800" b="0" i="0" u="none" strike="noStrike" baseline="0" dirty="0">
                <a:solidFill>
                  <a:srgbClr val="000000"/>
                </a:solidFill>
                <a:latin typeface="Georgia" panose="02040502050405020303" pitchFamily="18" charset="0"/>
              </a:rPr>
              <a:t>projects </a:t>
            </a:r>
            <a:r>
              <a:rPr lang="en-US" sz="1800" b="0" i="0" u="none" strike="noStrike" baseline="0" dirty="0">
                <a:solidFill>
                  <a:srgbClr val="9A9A9A"/>
                </a:solidFill>
                <a:latin typeface="Georgia" panose="02040502050405020303" pitchFamily="18" charset="0"/>
              </a:rPr>
              <a:t>swiftly.  </a:t>
            </a:r>
            <a:r>
              <a:rPr lang="en-US" sz="1800" b="0" i="0" u="none" strike="noStrike" baseline="0" dirty="0">
                <a:solidFill>
                  <a:srgbClr val="000000"/>
                </a:solidFill>
                <a:latin typeface="Georgia" panose="02040502050405020303" pitchFamily="18" charset="0"/>
              </a:rPr>
              <a:t>Notable </a:t>
            </a:r>
            <a:r>
              <a:rPr lang="en-US" sz="1800" b="0" i="0" u="none" strike="noStrike" baseline="0" dirty="0">
                <a:solidFill>
                  <a:srgbClr val="9A9A9A"/>
                </a:solidFill>
                <a:latin typeface="Georgia" panose="02040502050405020303" pitchFamily="18" charset="0"/>
              </a:rPr>
              <a:t>structures around the country were failing at an alarming rate. The roof of the </a:t>
            </a:r>
            <a:r>
              <a:rPr lang="en-US" sz="1800" b="0" i="0" u="none" strike="noStrike" baseline="0" dirty="0">
                <a:solidFill>
                  <a:srgbClr val="000000"/>
                </a:solidFill>
                <a:latin typeface="Georgia" panose="02040502050405020303" pitchFamily="18" charset="0"/>
              </a:rPr>
              <a:t>Hartford </a:t>
            </a:r>
            <a:r>
              <a:rPr lang="en-US" sz="1800" b="0" i="0" u="none" strike="noStrike" baseline="0" dirty="0">
                <a:solidFill>
                  <a:srgbClr val="9A9A9A"/>
                </a:solidFill>
                <a:latin typeface="Georgia" panose="02040502050405020303" pitchFamily="18" charset="0"/>
              </a:rPr>
              <a:t>Civic Center arena collapsed in 1978. The following year, Kemper Arena’s roof </a:t>
            </a:r>
            <a:r>
              <a:rPr lang="en-US" sz="1800" b="0" i="0" u="none" strike="noStrike" baseline="0" dirty="0">
                <a:solidFill>
                  <a:srgbClr val="000000"/>
                </a:solidFill>
                <a:latin typeface="Georgia" panose="02040502050405020303" pitchFamily="18" charset="0"/>
              </a:rPr>
              <a:t>fell </a:t>
            </a:r>
            <a:r>
              <a:rPr lang="en-US" sz="1800" b="0" i="0" u="none" strike="noStrike" baseline="0" dirty="0">
                <a:solidFill>
                  <a:srgbClr val="9A9A9A"/>
                </a:solidFill>
                <a:latin typeface="Georgia" panose="02040502050405020303" pitchFamily="18" charset="0"/>
              </a:rPr>
              <a:t>during an overnight rainstorm.”</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During construction of the Hyatt Regency, the roof of the atrium partially collapsed, but, while the engineering of the roof was given further (limited) scrutiny before proceeding, the walkway designs were not also given extra scrutiny.</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2. Corporate Aspirations</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When building these hotels, a “huge emphasis” was placed on the impressiveness of the building’s interior, the most important area being the lobby, since that’s the first thing guests will see.  The Hyatt Regency was the tallest building in Kansas City at the time and they wanted the building to have the “Jesus Christ Factor.”</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1C1C1F"/>
                </a:solidFill>
                <a:latin typeface="Arial" panose="020B0604020202020204" pitchFamily="34" charset="0"/>
              </a:rPr>
              <a:t>“The Hyatt Corporation wanted you to walk into the hotel, look around the lobby, and say, ‘Jesus Christ, this is beautiful,’” he says. “So they were pushing the architects for big designs and to think outside the box, and they came up with these skywalks.” </a:t>
            </a:r>
            <a:r>
              <a:rPr lang="en-US" sz="1800" b="0" i="0" u="none" strike="noStrike" baseline="0" dirty="0">
                <a:solidFill>
                  <a:srgbClr val="9A9A9A"/>
                </a:solidFill>
                <a:latin typeface="Georgia" panose="02040502050405020303" pitchFamily="18" charset="0"/>
              </a:rPr>
              <a:t>(Popular Mechanics)</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3. Corporate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In addition to the normal cutting of corners you would expect from a project like this, there a few notable examples of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 worth mentioning.</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When the atrium roof collapsed in October 1979, Crown Center Redevelopment Corporation hired an independent firm to examine the engineering of the roof connection that failed, but did not broaden the scope to include the walkways that were attached to the atrium roof.</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Gillum-Colaco, the principal engineer overseeing the design of the hotel, offered, on three separate occasions, to provide on-site project representation to check all fabrication during construction, citing the added expense.</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The third bit of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 is broad enough to be its own category:</a:t>
            </a:r>
          </a:p>
          <a:p>
            <a:pPr marL="285750" indent="-285750">
              <a:buFont typeface="Arial" panose="020B0604020202020204" pitchFamily="34" charset="0"/>
              <a:buChar char="•"/>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4. Rushed Schedule</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I probably don’t need to dwell on the downsides and potential pitfalls of designing the building and constructing the building at the same time.  One source claimed that the Crown Center Redevelopment Corporation had calculated a cost of $500,000 of lost income for </a:t>
            </a:r>
            <a:r>
              <a:rPr lang="en-US" sz="1800" b="0" i="0" u="none" strike="noStrike" baseline="0">
                <a:solidFill>
                  <a:srgbClr val="9A9A9A"/>
                </a:solidFill>
                <a:latin typeface="Georgia" panose="02040502050405020303" pitchFamily="18" charset="0"/>
              </a:rPr>
              <a:t>every month </a:t>
            </a:r>
            <a:r>
              <a:rPr lang="en-US" sz="1800" b="0" i="0" u="none" strike="noStrike" baseline="0" dirty="0">
                <a:solidFill>
                  <a:srgbClr val="9A9A9A"/>
                </a:solidFill>
                <a:latin typeface="Georgia" panose="02040502050405020303" pitchFamily="18" charset="0"/>
              </a:rPr>
              <a:t>that the hotel was closed.</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5. Poor Communication</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endParaRPr lang="en-US" sz="1800" b="0" i="0" u="none" strike="noStrike" baseline="0" dirty="0">
              <a:solidFill>
                <a:srgbClr val="9A9A9A"/>
              </a:solidFill>
              <a:latin typeface="Georgia" panose="02040502050405020303" pitchFamily="18" charset="0"/>
            </a:endParaRPr>
          </a:p>
          <a:p>
            <a:endParaRPr lang="en-US" sz="1800" b="0" i="0" u="none" strike="noStrike" baseline="0" dirty="0">
              <a:solidFill>
                <a:srgbClr val="9A9A9A"/>
              </a:solidFill>
              <a:latin typeface="Georgia" panose="02040502050405020303" pitchFamily="18" charset="0"/>
            </a:endParaRPr>
          </a:p>
          <a:p>
            <a:endParaRPr lang="en-US" sz="1800" dirty="0"/>
          </a:p>
          <a:p>
            <a:pPr marL="0" indent="0">
              <a:buNone/>
            </a:pPr>
            <a:endParaRPr lang="en-US" sz="1800" b="0" i="0" u="none" strike="noStrike" baseline="0" dirty="0">
              <a:solidFill>
                <a:srgbClr val="000000"/>
              </a:solidFill>
              <a:latin typeface="Georgia" panose="02040502050405020303" pitchFamily="18" charset="0"/>
            </a:endParaRPr>
          </a:p>
        </p:txBody>
      </p:sp>
      <p:sp>
        <p:nvSpPr>
          <p:cNvPr id="4" name="Slide Number Placeholder 3">
            <a:extLst>
              <a:ext uri="{FF2B5EF4-FFF2-40B4-BE49-F238E27FC236}">
                <a16:creationId xmlns:a16="http://schemas.microsoft.com/office/drawing/2014/main" id="{ACC68F1F-C332-F83F-CE74-474E1DDD8380}"/>
              </a:ext>
            </a:extLst>
          </p:cNvPr>
          <p:cNvSpPr>
            <a:spLocks noGrp="1"/>
          </p:cNvSpPr>
          <p:nvPr>
            <p:ph type="sldNum" sz="quarter" idx="5"/>
          </p:nvPr>
        </p:nvSpPr>
        <p:spPr/>
        <p:txBody>
          <a:bodyPr/>
          <a:lstStyle/>
          <a:p>
            <a:fld id="{749DD1F4-662F-4AFA-A779-5427609B86C3}" type="slidenum">
              <a:rPr lang="en-US" smtClean="0"/>
              <a:t>9</a:t>
            </a:fld>
            <a:endParaRPr lang="en-US"/>
          </a:p>
        </p:txBody>
      </p:sp>
    </p:spTree>
    <p:extLst>
      <p:ext uri="{BB962C8B-B14F-4D97-AF65-F5344CB8AC3E}">
        <p14:creationId xmlns:p14="http://schemas.microsoft.com/office/powerpoint/2010/main" val="310481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3B2CE-CF76-A2C7-2415-FE09BA1D3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A2736-D777-F69A-D91E-5FF9D2E4D5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FB63B-57D7-EF92-B032-84685DB5FBE9}"/>
              </a:ext>
            </a:extLst>
          </p:cNvPr>
          <p:cNvSpPr>
            <a:spLocks noGrp="1"/>
          </p:cNvSpPr>
          <p:nvPr>
            <p:ph type="body" idx="1"/>
          </p:nvPr>
        </p:nvSpPr>
        <p:spPr/>
        <p:txBody>
          <a:bodyPr/>
          <a:lstStyle/>
          <a:p>
            <a:pPr marL="342900" indent="-342900">
              <a:buAutoNum type="arabicPeriod"/>
            </a:pPr>
            <a:r>
              <a:rPr lang="en-US" sz="1800" b="1" i="1" u="none" strike="noStrike" baseline="0" dirty="0">
                <a:solidFill>
                  <a:srgbClr val="000000"/>
                </a:solidFill>
                <a:latin typeface="Georgia" panose="02040502050405020303" pitchFamily="18" charset="0"/>
              </a:rPr>
              <a:t>National Climate:  The Kansas City Star July 15, 2001</a:t>
            </a:r>
          </a:p>
          <a:p>
            <a:pPr marL="0" indent="0">
              <a:buNone/>
            </a:pPr>
            <a:endParaRPr lang="en-US" sz="1800" b="0" i="1" u="none" strike="noStrike" baseline="0" dirty="0">
              <a:solidFill>
                <a:srgbClr val="000000"/>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“The Hyatt collapse occurred in an era of high unemployment, inflation and double-digit </a:t>
            </a:r>
            <a:r>
              <a:rPr lang="en-US" sz="1800" b="0" i="0" u="none" strike="noStrike" baseline="0" dirty="0">
                <a:solidFill>
                  <a:srgbClr val="000000"/>
                </a:solidFill>
                <a:latin typeface="Georgia" panose="02040502050405020303" pitchFamily="18" charset="0"/>
              </a:rPr>
              <a:t>interest </a:t>
            </a:r>
            <a:r>
              <a:rPr lang="en-US" sz="1800" b="0" i="0" u="none" strike="noStrike" baseline="0" dirty="0">
                <a:solidFill>
                  <a:srgbClr val="9A9A9A"/>
                </a:solidFill>
                <a:latin typeface="Georgia" panose="02040502050405020303" pitchFamily="18" charset="0"/>
              </a:rPr>
              <a:t>rates. All those factors added pressure on builders to win contracts and complete </a:t>
            </a:r>
            <a:r>
              <a:rPr lang="en-US" sz="1800" b="0" i="0" u="none" strike="noStrike" baseline="0" dirty="0">
                <a:solidFill>
                  <a:srgbClr val="000000"/>
                </a:solidFill>
                <a:latin typeface="Georgia" panose="02040502050405020303" pitchFamily="18" charset="0"/>
              </a:rPr>
              <a:t>projects </a:t>
            </a:r>
            <a:r>
              <a:rPr lang="en-US" sz="1800" b="0" i="0" u="none" strike="noStrike" baseline="0" dirty="0">
                <a:solidFill>
                  <a:srgbClr val="9A9A9A"/>
                </a:solidFill>
                <a:latin typeface="Georgia" panose="02040502050405020303" pitchFamily="18" charset="0"/>
              </a:rPr>
              <a:t>swiftly.  </a:t>
            </a:r>
            <a:r>
              <a:rPr lang="en-US" sz="1800" b="0" i="0" u="none" strike="noStrike" baseline="0" dirty="0">
                <a:solidFill>
                  <a:srgbClr val="000000"/>
                </a:solidFill>
                <a:latin typeface="Georgia" panose="02040502050405020303" pitchFamily="18" charset="0"/>
              </a:rPr>
              <a:t>Notable </a:t>
            </a:r>
            <a:r>
              <a:rPr lang="en-US" sz="1800" b="0" i="0" u="none" strike="noStrike" baseline="0" dirty="0">
                <a:solidFill>
                  <a:srgbClr val="9A9A9A"/>
                </a:solidFill>
                <a:latin typeface="Georgia" panose="02040502050405020303" pitchFamily="18" charset="0"/>
              </a:rPr>
              <a:t>structures around the country were failing at an alarming rate. The roof of the </a:t>
            </a:r>
            <a:r>
              <a:rPr lang="en-US" sz="1800" b="0" i="0" u="none" strike="noStrike" baseline="0" dirty="0">
                <a:solidFill>
                  <a:srgbClr val="000000"/>
                </a:solidFill>
                <a:latin typeface="Georgia" panose="02040502050405020303" pitchFamily="18" charset="0"/>
              </a:rPr>
              <a:t>Hartford </a:t>
            </a:r>
            <a:r>
              <a:rPr lang="en-US" sz="1800" b="0" i="0" u="none" strike="noStrike" baseline="0" dirty="0">
                <a:solidFill>
                  <a:srgbClr val="9A9A9A"/>
                </a:solidFill>
                <a:latin typeface="Georgia" panose="02040502050405020303" pitchFamily="18" charset="0"/>
              </a:rPr>
              <a:t>Civic Center arena collapsed in 1978. The following year, Kemper Arena’s roof </a:t>
            </a:r>
            <a:r>
              <a:rPr lang="en-US" sz="1800" b="0" i="0" u="none" strike="noStrike" baseline="0" dirty="0">
                <a:solidFill>
                  <a:srgbClr val="000000"/>
                </a:solidFill>
                <a:latin typeface="Georgia" panose="02040502050405020303" pitchFamily="18" charset="0"/>
              </a:rPr>
              <a:t>fell </a:t>
            </a:r>
            <a:r>
              <a:rPr lang="en-US" sz="1800" b="0" i="0" u="none" strike="noStrike" baseline="0" dirty="0">
                <a:solidFill>
                  <a:srgbClr val="9A9A9A"/>
                </a:solidFill>
                <a:latin typeface="Georgia" panose="02040502050405020303" pitchFamily="18" charset="0"/>
              </a:rPr>
              <a:t>during an overnight rainstorm.”</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During construction of the Hyatt Regency, the roof of the atrium partially collapsed, but, while the engineering of the roof was given further (limited) scrutiny before proceeding, the walkway designs were not also given extra scrutiny.</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2. Corporate Aspirations</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When building these hotels, a “huge emphasis” was placed on the impressiveness of the building’s interior, the most important area being the lobby, since that’s the first thing guests will see.  The Hyatt Regency was the tallest building in Kansas City at the time and they wanted the building to have the “Jesus Christ Factor.”</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1C1C1F"/>
                </a:solidFill>
                <a:latin typeface="Arial" panose="020B0604020202020204" pitchFamily="34" charset="0"/>
              </a:rPr>
              <a:t>“The Hyatt Corporation wanted you to walk into the hotel, look around the lobby, and say, ‘Jesus Christ, this is beautiful,’” he says. “So they were pushing the architects for big designs and to think outside the box, and they came up with these skywalks.” </a:t>
            </a:r>
            <a:r>
              <a:rPr lang="en-US" sz="1800" b="0" i="0" u="none" strike="noStrike" baseline="0" dirty="0">
                <a:solidFill>
                  <a:srgbClr val="9A9A9A"/>
                </a:solidFill>
                <a:latin typeface="Georgia" panose="02040502050405020303" pitchFamily="18" charset="0"/>
              </a:rPr>
              <a:t>(Popular Mechanics)</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3. Corporate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In addition to the normal cutting of corners you would expect from a project like this, there a few notable examples of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 worth mentioning.</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When the atrium roof collapsed in October 1979, Crown Center Redevelopment Corporation hired an independent firm to examine the engineering of the roof connection that failed, but did not broaden the scope to include the walkways that were attached to the atrium roof.</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Gillum-Colaco, the principal engineer overseeing the design of the hotel, offered, on three separate occasions, to provide on-site project representation to check all fabrication during construction, citing the added expense.</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The third bit of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 is broad enough to be its own category:</a:t>
            </a:r>
          </a:p>
          <a:p>
            <a:pPr marL="285750" indent="-285750">
              <a:buFont typeface="Arial" panose="020B0604020202020204" pitchFamily="34" charset="0"/>
              <a:buChar char="•"/>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4. Rushed Schedule</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I probably don’t need to dwell on the downsides and potential pitfalls of designing the building and constructing the building at the same time.  One source claimed that the Crown Center Redevelopment Corporation had calculated a cost of $500,000 of lost income for </a:t>
            </a:r>
            <a:r>
              <a:rPr lang="en-US" sz="1800" b="0" i="0" u="none" strike="noStrike" baseline="0">
                <a:solidFill>
                  <a:srgbClr val="9A9A9A"/>
                </a:solidFill>
                <a:latin typeface="Georgia" panose="02040502050405020303" pitchFamily="18" charset="0"/>
              </a:rPr>
              <a:t>every month </a:t>
            </a:r>
            <a:r>
              <a:rPr lang="en-US" sz="1800" b="0" i="0" u="none" strike="noStrike" baseline="0" dirty="0">
                <a:solidFill>
                  <a:srgbClr val="9A9A9A"/>
                </a:solidFill>
                <a:latin typeface="Georgia" panose="02040502050405020303" pitchFamily="18" charset="0"/>
              </a:rPr>
              <a:t>that the hotel was closed.</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5. Poor Communication</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endParaRPr lang="en-US" sz="1800" b="0" i="0" u="none" strike="noStrike" baseline="0" dirty="0">
              <a:solidFill>
                <a:srgbClr val="9A9A9A"/>
              </a:solidFill>
              <a:latin typeface="Georgia" panose="02040502050405020303" pitchFamily="18" charset="0"/>
            </a:endParaRPr>
          </a:p>
          <a:p>
            <a:endParaRPr lang="en-US" sz="1800" b="0" i="0" u="none" strike="noStrike" baseline="0" dirty="0">
              <a:solidFill>
                <a:srgbClr val="9A9A9A"/>
              </a:solidFill>
              <a:latin typeface="Georgia" panose="02040502050405020303" pitchFamily="18" charset="0"/>
            </a:endParaRPr>
          </a:p>
          <a:p>
            <a:endParaRPr lang="en-US" sz="1800" dirty="0"/>
          </a:p>
          <a:p>
            <a:pPr marL="0" indent="0">
              <a:buNone/>
            </a:pPr>
            <a:endParaRPr lang="en-US" sz="1800" b="0" i="0" u="none" strike="noStrike" baseline="0" dirty="0">
              <a:solidFill>
                <a:srgbClr val="000000"/>
              </a:solidFill>
              <a:latin typeface="Georgia" panose="02040502050405020303" pitchFamily="18" charset="0"/>
            </a:endParaRPr>
          </a:p>
        </p:txBody>
      </p:sp>
      <p:sp>
        <p:nvSpPr>
          <p:cNvPr id="4" name="Slide Number Placeholder 3">
            <a:extLst>
              <a:ext uri="{FF2B5EF4-FFF2-40B4-BE49-F238E27FC236}">
                <a16:creationId xmlns:a16="http://schemas.microsoft.com/office/drawing/2014/main" id="{AE43C251-6DDE-823E-D0E6-1DEB7A0F9231}"/>
              </a:ext>
            </a:extLst>
          </p:cNvPr>
          <p:cNvSpPr>
            <a:spLocks noGrp="1"/>
          </p:cNvSpPr>
          <p:nvPr>
            <p:ph type="sldNum" sz="quarter" idx="5"/>
          </p:nvPr>
        </p:nvSpPr>
        <p:spPr/>
        <p:txBody>
          <a:bodyPr/>
          <a:lstStyle/>
          <a:p>
            <a:fld id="{749DD1F4-662F-4AFA-A779-5427609B86C3}" type="slidenum">
              <a:rPr lang="en-US" smtClean="0"/>
              <a:t>10</a:t>
            </a:fld>
            <a:endParaRPr lang="en-US"/>
          </a:p>
        </p:txBody>
      </p:sp>
    </p:spTree>
    <p:extLst>
      <p:ext uri="{BB962C8B-B14F-4D97-AF65-F5344CB8AC3E}">
        <p14:creationId xmlns:p14="http://schemas.microsoft.com/office/powerpoint/2010/main" val="123056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47980-9CFF-E328-2EB0-0CE01993C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E1D38-693F-F70F-4A73-FF26669B0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5702A-0CC7-354F-59E3-F3B74BB96544}"/>
              </a:ext>
            </a:extLst>
          </p:cNvPr>
          <p:cNvSpPr>
            <a:spLocks noGrp="1"/>
          </p:cNvSpPr>
          <p:nvPr>
            <p:ph type="body" idx="1"/>
          </p:nvPr>
        </p:nvSpPr>
        <p:spPr/>
        <p:txBody>
          <a:bodyPr/>
          <a:lstStyle/>
          <a:p>
            <a:pPr marL="342900" indent="-342900">
              <a:buAutoNum type="arabicPeriod"/>
            </a:pPr>
            <a:r>
              <a:rPr lang="en-US" sz="1800" b="1" i="1" u="none" strike="noStrike" baseline="0" dirty="0">
                <a:solidFill>
                  <a:srgbClr val="000000"/>
                </a:solidFill>
                <a:latin typeface="Georgia" panose="02040502050405020303" pitchFamily="18" charset="0"/>
              </a:rPr>
              <a:t>National Climate:  The Kansas City Star July 15, 2001</a:t>
            </a:r>
          </a:p>
          <a:p>
            <a:pPr marL="0" indent="0">
              <a:buNone/>
            </a:pPr>
            <a:endParaRPr lang="en-US" sz="1800" b="0" i="1" u="none" strike="noStrike" baseline="0" dirty="0">
              <a:solidFill>
                <a:srgbClr val="000000"/>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“The Hyatt collapse occurred in an era of high unemployment, inflation and double-digit </a:t>
            </a:r>
            <a:r>
              <a:rPr lang="en-US" sz="1800" b="0" i="0" u="none" strike="noStrike" baseline="0" dirty="0">
                <a:solidFill>
                  <a:srgbClr val="000000"/>
                </a:solidFill>
                <a:latin typeface="Georgia" panose="02040502050405020303" pitchFamily="18" charset="0"/>
              </a:rPr>
              <a:t>interest </a:t>
            </a:r>
            <a:r>
              <a:rPr lang="en-US" sz="1800" b="0" i="0" u="none" strike="noStrike" baseline="0" dirty="0">
                <a:solidFill>
                  <a:srgbClr val="9A9A9A"/>
                </a:solidFill>
                <a:latin typeface="Georgia" panose="02040502050405020303" pitchFamily="18" charset="0"/>
              </a:rPr>
              <a:t>rates. All those factors added pressure on builders to win contracts and complete </a:t>
            </a:r>
            <a:r>
              <a:rPr lang="en-US" sz="1800" b="0" i="0" u="none" strike="noStrike" baseline="0" dirty="0">
                <a:solidFill>
                  <a:srgbClr val="000000"/>
                </a:solidFill>
                <a:latin typeface="Georgia" panose="02040502050405020303" pitchFamily="18" charset="0"/>
              </a:rPr>
              <a:t>projects </a:t>
            </a:r>
            <a:r>
              <a:rPr lang="en-US" sz="1800" b="0" i="0" u="none" strike="noStrike" baseline="0" dirty="0">
                <a:solidFill>
                  <a:srgbClr val="9A9A9A"/>
                </a:solidFill>
                <a:latin typeface="Georgia" panose="02040502050405020303" pitchFamily="18" charset="0"/>
              </a:rPr>
              <a:t>swiftly.  </a:t>
            </a:r>
            <a:r>
              <a:rPr lang="en-US" sz="1800" b="0" i="0" u="none" strike="noStrike" baseline="0" dirty="0">
                <a:solidFill>
                  <a:srgbClr val="000000"/>
                </a:solidFill>
                <a:latin typeface="Georgia" panose="02040502050405020303" pitchFamily="18" charset="0"/>
              </a:rPr>
              <a:t>Notable </a:t>
            </a:r>
            <a:r>
              <a:rPr lang="en-US" sz="1800" b="0" i="0" u="none" strike="noStrike" baseline="0" dirty="0">
                <a:solidFill>
                  <a:srgbClr val="9A9A9A"/>
                </a:solidFill>
                <a:latin typeface="Georgia" panose="02040502050405020303" pitchFamily="18" charset="0"/>
              </a:rPr>
              <a:t>structures around the country were failing at an alarming rate. The roof of the </a:t>
            </a:r>
            <a:r>
              <a:rPr lang="en-US" sz="1800" b="0" i="0" u="none" strike="noStrike" baseline="0" dirty="0">
                <a:solidFill>
                  <a:srgbClr val="000000"/>
                </a:solidFill>
                <a:latin typeface="Georgia" panose="02040502050405020303" pitchFamily="18" charset="0"/>
              </a:rPr>
              <a:t>Hartford </a:t>
            </a:r>
            <a:r>
              <a:rPr lang="en-US" sz="1800" b="0" i="0" u="none" strike="noStrike" baseline="0" dirty="0">
                <a:solidFill>
                  <a:srgbClr val="9A9A9A"/>
                </a:solidFill>
                <a:latin typeface="Georgia" panose="02040502050405020303" pitchFamily="18" charset="0"/>
              </a:rPr>
              <a:t>Civic Center arena collapsed in 1978. The following year, Kemper Arena’s roof </a:t>
            </a:r>
            <a:r>
              <a:rPr lang="en-US" sz="1800" b="0" i="0" u="none" strike="noStrike" baseline="0" dirty="0">
                <a:solidFill>
                  <a:srgbClr val="000000"/>
                </a:solidFill>
                <a:latin typeface="Georgia" panose="02040502050405020303" pitchFamily="18" charset="0"/>
              </a:rPr>
              <a:t>fell </a:t>
            </a:r>
            <a:r>
              <a:rPr lang="en-US" sz="1800" b="0" i="0" u="none" strike="noStrike" baseline="0" dirty="0">
                <a:solidFill>
                  <a:srgbClr val="9A9A9A"/>
                </a:solidFill>
                <a:latin typeface="Georgia" panose="02040502050405020303" pitchFamily="18" charset="0"/>
              </a:rPr>
              <a:t>during an overnight rainstorm.”</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During construction of the Hyatt Regency, the roof of the atrium partially collapsed, but, while the engineering of the roof was given further (limited) scrutiny before proceeding, the walkway designs were not also given extra scrutiny.</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2. Corporate Aspirations</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When building these hotels, a “huge emphasis” was placed on the impressiveness of the building’s interior, the most important area being the lobby, since that’s the first thing guests will see.  The Hyatt Regency was the tallest building in Kansas City at the time and they wanted the building to have the “Jesus Christ Factor.”</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1C1C1F"/>
                </a:solidFill>
                <a:latin typeface="Arial" panose="020B0604020202020204" pitchFamily="34" charset="0"/>
              </a:rPr>
              <a:t>“The Hyatt Corporation wanted you to walk into the hotel, look around the lobby, and say, ‘Jesus Christ, this is beautiful,’” he says. “So they were pushing the architects for big designs and to think outside the box, and they came up with these skywalks.” </a:t>
            </a:r>
            <a:r>
              <a:rPr lang="en-US" sz="1800" b="0" i="0" u="none" strike="noStrike" baseline="0" dirty="0">
                <a:solidFill>
                  <a:srgbClr val="9A9A9A"/>
                </a:solidFill>
                <a:latin typeface="Georgia" panose="02040502050405020303" pitchFamily="18" charset="0"/>
              </a:rPr>
              <a:t>(Popular Mechanics)</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3. Corporate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a:t>
            </a:r>
          </a:p>
          <a:p>
            <a:endParaRPr lang="en-US" sz="1800" b="0" i="0" u="none" strike="noStrike" baseline="0" dirty="0">
              <a:solidFill>
                <a:srgbClr val="9A9A9A"/>
              </a:solidFill>
              <a:latin typeface="Georgia" panose="02040502050405020303" pitchFamily="18" charset="0"/>
            </a:endParaRPr>
          </a:p>
          <a:p>
            <a:r>
              <a:rPr lang="en-US" sz="1800" b="0" i="0" u="none" strike="noStrike" baseline="0" dirty="0">
                <a:solidFill>
                  <a:srgbClr val="9A9A9A"/>
                </a:solidFill>
                <a:latin typeface="Georgia" panose="02040502050405020303" pitchFamily="18" charset="0"/>
              </a:rPr>
              <a:t>In addition to the normal cutting of corners you would expect from a project like this, there a few notable examples of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 worth mentioning.</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When the atrium roof collapsed in October 1979, Crown Center Redevelopment Corporation hired an independent firm to examine the engineering of the roof connection that failed, but did not broaden the scope to include the walkways that were attached to the atrium roof.</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Gillum-Colaco, the principal engineer overseeing the design of the hotel, offered, on three separate occasions, to provide on-site project representation to check all fabrication during construction, citing the added expense.</a:t>
            </a:r>
          </a:p>
          <a:p>
            <a:pPr marL="285750" indent="-285750">
              <a:buFont typeface="Arial" panose="020B0604020202020204" pitchFamily="34" charset="0"/>
              <a:buChar char="•"/>
            </a:pPr>
            <a:r>
              <a:rPr lang="en-US" sz="1800" b="0" i="0" u="none" strike="noStrike" baseline="0" dirty="0">
                <a:solidFill>
                  <a:srgbClr val="9A9A9A"/>
                </a:solidFill>
                <a:latin typeface="Georgia" panose="02040502050405020303" pitchFamily="18" charset="0"/>
              </a:rPr>
              <a:t>The third bit of </a:t>
            </a:r>
            <a:r>
              <a:rPr lang="en-US" sz="1800" b="0" i="0" u="none" strike="noStrike" baseline="0" dirty="0" err="1">
                <a:solidFill>
                  <a:srgbClr val="9A9A9A"/>
                </a:solidFill>
                <a:latin typeface="Georgia" panose="02040502050405020303" pitchFamily="18" charset="0"/>
              </a:rPr>
              <a:t>scroogery</a:t>
            </a:r>
            <a:r>
              <a:rPr lang="en-US" sz="1800" b="0" i="0" u="none" strike="noStrike" baseline="0" dirty="0">
                <a:solidFill>
                  <a:srgbClr val="9A9A9A"/>
                </a:solidFill>
                <a:latin typeface="Georgia" panose="02040502050405020303" pitchFamily="18" charset="0"/>
              </a:rPr>
              <a:t> is broad enough to be its own category:</a:t>
            </a:r>
          </a:p>
          <a:p>
            <a:pPr marL="285750" indent="-285750">
              <a:buFont typeface="Arial" panose="020B0604020202020204" pitchFamily="34" charset="0"/>
              <a:buChar char="•"/>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4. Rushed Schedule</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I probably don’t need to dwell on the downsides and potential pitfalls of designing the building and constructing the building at the same time.  One source claimed that the Crown Center Redevelopment Corporation had calculated a cost of $500,000 of lost income for </a:t>
            </a:r>
            <a:r>
              <a:rPr lang="en-US" sz="1800" b="0" i="0" u="none" strike="noStrike" baseline="0">
                <a:solidFill>
                  <a:srgbClr val="9A9A9A"/>
                </a:solidFill>
                <a:latin typeface="Georgia" panose="02040502050405020303" pitchFamily="18" charset="0"/>
              </a:rPr>
              <a:t>every month </a:t>
            </a:r>
            <a:r>
              <a:rPr lang="en-US" sz="1800" b="0" i="0" u="none" strike="noStrike" baseline="0" dirty="0">
                <a:solidFill>
                  <a:srgbClr val="9A9A9A"/>
                </a:solidFill>
                <a:latin typeface="Georgia" panose="02040502050405020303" pitchFamily="18" charset="0"/>
              </a:rPr>
              <a:t>that the hotel was closed.</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r>
              <a:rPr lang="en-US" sz="1800" b="0" i="0" u="none" strike="noStrike" baseline="0" dirty="0">
                <a:solidFill>
                  <a:srgbClr val="9A9A9A"/>
                </a:solidFill>
                <a:latin typeface="Georgia" panose="02040502050405020303" pitchFamily="18" charset="0"/>
              </a:rPr>
              <a:t>5. Poor Communication</a:t>
            </a: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pPr marL="0" indent="0">
              <a:buFont typeface="Arial" panose="020B0604020202020204" pitchFamily="34" charset="0"/>
              <a:buNone/>
            </a:pPr>
            <a:endParaRPr lang="en-US" sz="1800" b="0" i="0" u="none" strike="noStrike" baseline="0" dirty="0">
              <a:solidFill>
                <a:srgbClr val="9A9A9A"/>
              </a:solidFill>
              <a:latin typeface="Georgia" panose="02040502050405020303" pitchFamily="18" charset="0"/>
            </a:endParaRPr>
          </a:p>
          <a:p>
            <a:endParaRPr lang="en-US" sz="1800" b="0" i="0" u="none" strike="noStrike" baseline="0" dirty="0">
              <a:solidFill>
                <a:srgbClr val="9A9A9A"/>
              </a:solidFill>
              <a:latin typeface="Georgia" panose="02040502050405020303" pitchFamily="18" charset="0"/>
            </a:endParaRPr>
          </a:p>
          <a:p>
            <a:endParaRPr lang="en-US" sz="1800" b="0" i="0" u="none" strike="noStrike" baseline="0" dirty="0">
              <a:solidFill>
                <a:srgbClr val="9A9A9A"/>
              </a:solidFill>
              <a:latin typeface="Georgia" panose="02040502050405020303" pitchFamily="18" charset="0"/>
            </a:endParaRPr>
          </a:p>
          <a:p>
            <a:endParaRPr lang="en-US" sz="1800" dirty="0"/>
          </a:p>
          <a:p>
            <a:pPr marL="0" indent="0">
              <a:buNone/>
            </a:pPr>
            <a:endParaRPr lang="en-US" sz="1800" b="0" i="0" u="none" strike="noStrike" baseline="0" dirty="0">
              <a:solidFill>
                <a:srgbClr val="000000"/>
              </a:solidFill>
              <a:latin typeface="Georgia" panose="02040502050405020303" pitchFamily="18" charset="0"/>
            </a:endParaRPr>
          </a:p>
        </p:txBody>
      </p:sp>
      <p:sp>
        <p:nvSpPr>
          <p:cNvPr id="4" name="Slide Number Placeholder 3">
            <a:extLst>
              <a:ext uri="{FF2B5EF4-FFF2-40B4-BE49-F238E27FC236}">
                <a16:creationId xmlns:a16="http://schemas.microsoft.com/office/drawing/2014/main" id="{7C5223E4-48E3-3C0C-7D1B-D5C9DBFB50B4}"/>
              </a:ext>
            </a:extLst>
          </p:cNvPr>
          <p:cNvSpPr>
            <a:spLocks noGrp="1"/>
          </p:cNvSpPr>
          <p:nvPr>
            <p:ph type="sldNum" sz="quarter" idx="5"/>
          </p:nvPr>
        </p:nvSpPr>
        <p:spPr/>
        <p:txBody>
          <a:bodyPr/>
          <a:lstStyle/>
          <a:p>
            <a:fld id="{749DD1F4-662F-4AFA-A779-5427609B86C3}" type="slidenum">
              <a:rPr lang="en-US" smtClean="0"/>
              <a:t>11</a:t>
            </a:fld>
            <a:endParaRPr lang="en-US"/>
          </a:p>
        </p:txBody>
      </p:sp>
    </p:spTree>
    <p:extLst>
      <p:ext uri="{BB962C8B-B14F-4D97-AF65-F5344CB8AC3E}">
        <p14:creationId xmlns:p14="http://schemas.microsoft.com/office/powerpoint/2010/main" val="49141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A343-B813-F17E-BFD2-C80026C6F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C6BA70-549D-97AA-B080-B9BB5CF9B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287AEF-4881-8366-13D5-80A7629AD363}"/>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5" name="Footer Placeholder 4">
            <a:extLst>
              <a:ext uri="{FF2B5EF4-FFF2-40B4-BE49-F238E27FC236}">
                <a16:creationId xmlns:a16="http://schemas.microsoft.com/office/drawing/2014/main" id="{528CA203-28B2-DA1F-8827-88082A0A8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0DCBD-B491-E6AE-14AE-8105D1C0F261}"/>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56426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D0F4-BE62-75A0-7038-DBE397F45D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B5B46-B049-FE15-0C0B-998B04721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F74D6-1265-3D30-2228-58D1D0D8022B}"/>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5" name="Footer Placeholder 4">
            <a:extLst>
              <a:ext uri="{FF2B5EF4-FFF2-40B4-BE49-F238E27FC236}">
                <a16:creationId xmlns:a16="http://schemas.microsoft.com/office/drawing/2014/main" id="{460A5AE3-D6D6-4BF2-C733-078C9A53C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A87C9-48D7-5FED-0285-A8B77F573FC0}"/>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331437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2EF077-B9D5-6E0F-F667-05E16F815C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A4B537-91E5-FA82-0406-4F4D181209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8907A-D76F-0451-44D6-D1FD3F77DCF3}"/>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5" name="Footer Placeholder 4">
            <a:extLst>
              <a:ext uri="{FF2B5EF4-FFF2-40B4-BE49-F238E27FC236}">
                <a16:creationId xmlns:a16="http://schemas.microsoft.com/office/drawing/2014/main" id="{45FBD383-54F6-5AE5-E404-53CA22747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5159D-AE10-3F7A-23C3-0E4DCD1B63E4}"/>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412996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5427-ABB2-5BDD-96AA-3B7FCD957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0AF8B-249E-B179-CFAC-E310D0A346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896C3-6275-C611-41C1-F0F142325C25}"/>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5" name="Footer Placeholder 4">
            <a:extLst>
              <a:ext uri="{FF2B5EF4-FFF2-40B4-BE49-F238E27FC236}">
                <a16:creationId xmlns:a16="http://schemas.microsoft.com/office/drawing/2014/main" id="{9A46B54C-DBDF-F20C-2790-F7D0EFC3A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8F0E4-B7DB-0614-33CA-565BF4ED4E3F}"/>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335907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7A5E-34F0-43A8-BD71-BEA9089729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BC9305-9C52-EF6E-B269-2AC53AB148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86D9C-221C-CEB5-77DA-95A658F5360C}"/>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5" name="Footer Placeholder 4">
            <a:extLst>
              <a:ext uri="{FF2B5EF4-FFF2-40B4-BE49-F238E27FC236}">
                <a16:creationId xmlns:a16="http://schemas.microsoft.com/office/drawing/2014/main" id="{ECD3CAC3-AD7E-5E78-320A-DC5F8E1D8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080A7-638D-D858-6121-24243AE59B87}"/>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284851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0047-88B1-0B5B-F89E-59FE4D8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6D427-5A60-B877-0746-11BEFAA56D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375E23-349A-5715-C10A-A7DAAA3A13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2A2BF8-4DC6-C4D0-9CD9-44A37D275124}"/>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6" name="Footer Placeholder 5">
            <a:extLst>
              <a:ext uri="{FF2B5EF4-FFF2-40B4-BE49-F238E27FC236}">
                <a16:creationId xmlns:a16="http://schemas.microsoft.com/office/drawing/2014/main" id="{E84F6189-1AF3-3CEA-1CA0-0953FD34A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2BAEE-EB65-1CB9-4FEB-378B6C43295E}"/>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258829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9D7E-CF0C-FCED-DAF9-FB08F55CF5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752E69-B970-54E8-D58C-E673384297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4302E6-B705-62CA-3876-D182C04DB2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DB2493-3440-3078-FDC3-F1E4AD8C2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8EB68-2886-42E3-EE22-64B4B2B2CE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FC766-798A-7D31-527A-8E1A5ED6EBC5}"/>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8" name="Footer Placeholder 7">
            <a:extLst>
              <a:ext uri="{FF2B5EF4-FFF2-40B4-BE49-F238E27FC236}">
                <a16:creationId xmlns:a16="http://schemas.microsoft.com/office/drawing/2014/main" id="{4ECAFFE2-7B8C-849E-77AF-758FDCF21B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2E18F4-9E57-B205-F27D-4CBD6AF95166}"/>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266427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B3BD-9040-1B78-213F-B1699EE872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D4CBB5-A8AC-FA0C-4FCA-167B18C72D9B}"/>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4" name="Footer Placeholder 3">
            <a:extLst>
              <a:ext uri="{FF2B5EF4-FFF2-40B4-BE49-F238E27FC236}">
                <a16:creationId xmlns:a16="http://schemas.microsoft.com/office/drawing/2014/main" id="{F1CFC2A7-8CD7-CA49-0B65-89EB51921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84848C-486E-C3FA-79FC-0A54DD6958EA}"/>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153670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B0DF5-3720-B18E-6F25-22564ECB8F5D}"/>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3" name="Footer Placeholder 2">
            <a:extLst>
              <a:ext uri="{FF2B5EF4-FFF2-40B4-BE49-F238E27FC236}">
                <a16:creationId xmlns:a16="http://schemas.microsoft.com/office/drawing/2014/main" id="{88E8EF8D-384A-834C-75F6-AA2AD8F10F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E4B34C-B40B-3B9E-CABE-494AAE89DB7A}"/>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95570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B121-8037-1B8F-C368-F91D9275C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79195-29DC-C48C-F410-D0603D4E0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63B985-AD04-C675-BA40-1F9A12D5D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F4326-F049-D2B1-9605-AE166B50E8B8}"/>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6" name="Footer Placeholder 5">
            <a:extLst>
              <a:ext uri="{FF2B5EF4-FFF2-40B4-BE49-F238E27FC236}">
                <a16:creationId xmlns:a16="http://schemas.microsoft.com/office/drawing/2014/main" id="{E3C05B10-B1F8-C3E5-1B48-326D64BFC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01A81-1F5A-994B-388E-8980AE82B8D7}"/>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167607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69CB-033D-7049-AA0D-AD9839EFFA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724C59-23E9-0978-8651-71B28C04D5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686320-F951-9567-68DA-E95A4D6A9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0ADD1-B7AF-D756-53E0-D9C1638BDB9D}"/>
              </a:ext>
            </a:extLst>
          </p:cNvPr>
          <p:cNvSpPr>
            <a:spLocks noGrp="1"/>
          </p:cNvSpPr>
          <p:nvPr>
            <p:ph type="dt" sz="half" idx="10"/>
          </p:nvPr>
        </p:nvSpPr>
        <p:spPr/>
        <p:txBody>
          <a:bodyPr/>
          <a:lstStyle/>
          <a:p>
            <a:fld id="{1F7C54DB-B7D6-48BE-AEBF-475614F8DDC2}" type="datetimeFigureOut">
              <a:rPr lang="en-US" smtClean="0"/>
              <a:t>7/25/2025</a:t>
            </a:fld>
            <a:endParaRPr lang="en-US"/>
          </a:p>
        </p:txBody>
      </p:sp>
      <p:sp>
        <p:nvSpPr>
          <p:cNvPr id="6" name="Footer Placeholder 5">
            <a:extLst>
              <a:ext uri="{FF2B5EF4-FFF2-40B4-BE49-F238E27FC236}">
                <a16:creationId xmlns:a16="http://schemas.microsoft.com/office/drawing/2014/main" id="{ED37B83C-A98D-5A11-EF01-97C7826C4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A7922-8056-A4ED-040E-16601DE01EDA}"/>
              </a:ext>
            </a:extLst>
          </p:cNvPr>
          <p:cNvSpPr>
            <a:spLocks noGrp="1"/>
          </p:cNvSpPr>
          <p:nvPr>
            <p:ph type="sldNum" sz="quarter" idx="12"/>
          </p:nvPr>
        </p:nvSpPr>
        <p:spPr/>
        <p:txBody>
          <a:bodyPr/>
          <a:lstStyle/>
          <a:p>
            <a:fld id="{161F7C81-4907-4728-9F6E-840C179407C9}" type="slidenum">
              <a:rPr lang="en-US" smtClean="0"/>
              <a:t>‹#›</a:t>
            </a:fld>
            <a:endParaRPr lang="en-US"/>
          </a:p>
        </p:txBody>
      </p:sp>
    </p:spTree>
    <p:extLst>
      <p:ext uri="{BB962C8B-B14F-4D97-AF65-F5344CB8AC3E}">
        <p14:creationId xmlns:p14="http://schemas.microsoft.com/office/powerpoint/2010/main" val="372656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12F82-54AC-BFDE-2B48-88DE799C0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6F1426-1E1E-4837-15E2-9FE251CA9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F9C20-03BD-A144-2DDE-F568E5F416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7C54DB-B7D6-48BE-AEBF-475614F8DDC2}" type="datetimeFigureOut">
              <a:rPr lang="en-US" smtClean="0"/>
              <a:t>7/25/2025</a:t>
            </a:fld>
            <a:endParaRPr lang="en-US"/>
          </a:p>
        </p:txBody>
      </p:sp>
      <p:sp>
        <p:nvSpPr>
          <p:cNvPr id="5" name="Footer Placeholder 4">
            <a:extLst>
              <a:ext uri="{FF2B5EF4-FFF2-40B4-BE49-F238E27FC236}">
                <a16:creationId xmlns:a16="http://schemas.microsoft.com/office/drawing/2014/main" id="{A6B2C8F2-4066-F0D0-5EC4-15E5D0B8D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54838C-BF04-E4B6-3F9E-D75F324FE6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1F7C81-4907-4728-9F6E-840C179407C9}" type="slidenum">
              <a:rPr lang="en-US" smtClean="0"/>
              <a:t>‹#›</a:t>
            </a:fld>
            <a:endParaRPr lang="en-US"/>
          </a:p>
        </p:txBody>
      </p:sp>
      <p:sp>
        <p:nvSpPr>
          <p:cNvPr id="8" name="TextBox 7">
            <a:extLst>
              <a:ext uri="{FF2B5EF4-FFF2-40B4-BE49-F238E27FC236}">
                <a16:creationId xmlns:a16="http://schemas.microsoft.com/office/drawing/2014/main" id="{BD0D4C51-D6F7-492B-C15C-8D3DCBE47264}"/>
              </a:ext>
            </a:extLst>
          </p:cNvPr>
          <p:cNvSpPr txBox="1"/>
          <p:nvPr userDrawn="1">
            <p:extLst>
              <p:ext uri="{1162E1C5-73C7-4A58-AE30-91384D911F3F}">
                <p184:classification xmlns:p184="http://schemas.microsoft.com/office/powerpoint/2018/4/main" val="ftr"/>
              </p:ext>
            </p:extLst>
          </p:nvPr>
        </p:nvSpPr>
        <p:spPr>
          <a:xfrm>
            <a:off x="11236325" y="6642100"/>
            <a:ext cx="949325" cy="152400"/>
          </a:xfrm>
          <a:prstGeom prst="rect">
            <a:avLst/>
          </a:prstGeom>
        </p:spPr>
        <p:txBody>
          <a:bodyPr horzOverflow="overflow" lIns="0" tIns="0" rIns="0" bIns="0">
            <a:spAutoFit/>
          </a:bodyPr>
          <a:lstStyle/>
          <a:p>
            <a:pPr algn="l"/>
            <a:r>
              <a:rPr lang="en-US" sz="1000">
                <a:solidFill>
                  <a:srgbClr val="A80000">
                    <a:alpha val="50000"/>
                  </a:srgbClr>
                </a:solidFill>
                <a:latin typeface="Calibri" panose="020F0502020204030204" pitchFamily="34" charset="0"/>
                <a:ea typeface="Calibri" panose="020F0502020204030204" pitchFamily="34" charset="0"/>
                <a:cs typeface="Calibri" panose="020F0502020204030204" pitchFamily="34" charset="0"/>
              </a:rPr>
              <a:t>Internal Use Only </a:t>
            </a:r>
          </a:p>
        </p:txBody>
      </p:sp>
    </p:spTree>
    <p:extLst>
      <p:ext uri="{BB962C8B-B14F-4D97-AF65-F5344CB8AC3E}">
        <p14:creationId xmlns:p14="http://schemas.microsoft.com/office/powerpoint/2010/main" val="3537061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2" descr="A tall building with trees and grass&#10;&#10;AI-generated content may be incorrect.">
            <a:extLst>
              <a:ext uri="{FF2B5EF4-FFF2-40B4-BE49-F238E27FC236}">
                <a16:creationId xmlns:a16="http://schemas.microsoft.com/office/drawing/2014/main" id="{89EDFBAB-EBEB-626F-DB5F-524CBCBE58AB}"/>
              </a:ext>
            </a:extLst>
          </p:cNvPr>
          <p:cNvPicPr>
            <a:picLocks noChangeAspect="1"/>
          </p:cNvPicPr>
          <p:nvPr/>
        </p:nvPicPr>
        <p:blipFill>
          <a:blip r:embed="rId3">
            <a:extLst>
              <a:ext uri="{28A0092B-C50C-407E-A947-70E740481C1C}">
                <a14:useLocalDpi xmlns:a14="http://schemas.microsoft.com/office/drawing/2010/main" val="0"/>
              </a:ext>
            </a:extLst>
          </a:blip>
          <a:srcRect r="6588" b="-1"/>
          <a:stretch>
            <a:fillRect/>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E0761E-802D-5A58-1FFE-215B1C29255A}"/>
              </a:ext>
            </a:extLst>
          </p:cNvPr>
          <p:cNvSpPr>
            <a:spLocks noGrp="1"/>
          </p:cNvSpPr>
          <p:nvPr>
            <p:ph type="ctrTitle"/>
          </p:nvPr>
        </p:nvSpPr>
        <p:spPr>
          <a:xfrm>
            <a:off x="952228" y="743447"/>
            <a:ext cx="3973385" cy="3692028"/>
          </a:xfrm>
          <a:noFill/>
        </p:spPr>
        <p:txBody>
          <a:bodyPr>
            <a:normAutofit/>
          </a:bodyPr>
          <a:lstStyle/>
          <a:p>
            <a:pPr algn="l"/>
            <a:r>
              <a:rPr lang="en-US" sz="5200"/>
              <a:t>Hyatt Regency</a:t>
            </a:r>
            <a:br>
              <a:rPr lang="en-US" sz="5200"/>
            </a:br>
            <a:r>
              <a:rPr lang="en-US" sz="5200"/>
              <a:t>Walkway Collapse</a:t>
            </a:r>
          </a:p>
        </p:txBody>
      </p:sp>
      <p:sp>
        <p:nvSpPr>
          <p:cNvPr id="3" name="Subtitle 2">
            <a:extLst>
              <a:ext uri="{FF2B5EF4-FFF2-40B4-BE49-F238E27FC236}">
                <a16:creationId xmlns:a16="http://schemas.microsoft.com/office/drawing/2014/main" id="{74A0F5FF-28B9-BA5F-6EF9-F3C9418A677F}"/>
              </a:ext>
            </a:extLst>
          </p:cNvPr>
          <p:cNvSpPr>
            <a:spLocks noGrp="1"/>
          </p:cNvSpPr>
          <p:nvPr>
            <p:ph type="subTitle" idx="1"/>
          </p:nvPr>
        </p:nvSpPr>
        <p:spPr>
          <a:xfrm>
            <a:off x="952229" y="4629234"/>
            <a:ext cx="3973386" cy="1485319"/>
          </a:xfrm>
          <a:noFill/>
        </p:spPr>
        <p:txBody>
          <a:bodyPr>
            <a:normAutofit/>
          </a:bodyPr>
          <a:lstStyle/>
          <a:p>
            <a:pPr algn="l"/>
            <a:r>
              <a:rPr lang="en-US" dirty="0"/>
              <a:t>Kansas City, Missouri</a:t>
            </a:r>
            <a:endParaRPr lang="en-US"/>
          </a:p>
          <a:p>
            <a:pPr algn="l"/>
            <a:r>
              <a:rPr lang="en-US" dirty="0"/>
              <a:t>July 17</a:t>
            </a:r>
            <a:r>
              <a:rPr lang="en-US" baseline="30000" dirty="0"/>
              <a:t>th</a:t>
            </a:r>
            <a:r>
              <a:rPr lang="en-US" dirty="0"/>
              <a:t>, 1981</a:t>
            </a:r>
            <a:endParaRPr lang="en-US"/>
          </a:p>
        </p:txBody>
      </p:sp>
    </p:spTree>
    <p:extLst>
      <p:ext uri="{BB962C8B-B14F-4D97-AF65-F5344CB8AC3E}">
        <p14:creationId xmlns:p14="http://schemas.microsoft.com/office/powerpoint/2010/main" val="20480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EB16A3-7D10-7D5E-2F8B-CEFC7E203DC3}"/>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7B07ECE-65E6-D437-53A3-9B5E52753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tall building with trees and grass&#10;&#10;AI-generated content may be incorrect.">
            <a:extLst>
              <a:ext uri="{FF2B5EF4-FFF2-40B4-BE49-F238E27FC236}">
                <a16:creationId xmlns:a16="http://schemas.microsoft.com/office/drawing/2014/main" id="{6CF64C27-C52D-D8AC-3D85-771F099DD82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6588" b="-1"/>
          <a:stretch>
            <a:fillRect/>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4A8DF82-42E7-8612-BE1B-E31DD04A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22E78AB4-669C-602C-E99A-62A04F1179D5}"/>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Contributing Factors</a:t>
            </a:r>
          </a:p>
        </p:txBody>
      </p:sp>
      <p:sp>
        <p:nvSpPr>
          <p:cNvPr id="8" name="Content Placeholder 7">
            <a:extLst>
              <a:ext uri="{FF2B5EF4-FFF2-40B4-BE49-F238E27FC236}">
                <a16:creationId xmlns:a16="http://schemas.microsoft.com/office/drawing/2014/main" id="{BB19B564-DF66-A595-FEBE-FC2C6ABDB862}"/>
              </a:ext>
            </a:extLst>
          </p:cNvPr>
          <p:cNvSpPr>
            <a:spLocks noGrp="1"/>
          </p:cNvSpPr>
          <p:nvPr>
            <p:ph sz="half" idx="1"/>
          </p:nvPr>
        </p:nvSpPr>
        <p:spPr>
          <a:xfrm>
            <a:off x="838200" y="2434201"/>
            <a:ext cx="3822189" cy="3742762"/>
          </a:xfrm>
        </p:spPr>
        <p:txBody>
          <a:bodyPr vert="horz" lIns="91440" tIns="45720" rIns="91440" bIns="45720" rtlCol="0" anchor="t">
            <a:normAutofit/>
          </a:bodyPr>
          <a:lstStyle/>
          <a:p>
            <a:r>
              <a:rPr lang="en-US" sz="2000" dirty="0"/>
              <a:t>National Climate</a:t>
            </a:r>
          </a:p>
          <a:p>
            <a:r>
              <a:rPr lang="en-US" sz="2000" dirty="0"/>
              <a:t>Corporate Aspirations</a:t>
            </a:r>
          </a:p>
          <a:p>
            <a:r>
              <a:rPr lang="en-US" sz="2000" dirty="0"/>
              <a:t>Corporate “</a:t>
            </a:r>
            <a:r>
              <a:rPr lang="en-US" sz="2000" dirty="0" err="1"/>
              <a:t>Scroogery</a:t>
            </a:r>
            <a:r>
              <a:rPr lang="en-US" sz="2000" dirty="0"/>
              <a:t>”</a:t>
            </a:r>
          </a:p>
          <a:p>
            <a:endParaRPr lang="en-US" sz="2000" dirty="0"/>
          </a:p>
        </p:txBody>
      </p:sp>
    </p:spTree>
    <p:extLst>
      <p:ext uri="{BB962C8B-B14F-4D97-AF65-F5344CB8AC3E}">
        <p14:creationId xmlns:p14="http://schemas.microsoft.com/office/powerpoint/2010/main" val="275945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BABB77-8A69-A159-CC2D-73D7ED99254D}"/>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353277-77D5-30B3-782E-6C30E3B9F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tall building with trees and grass&#10;&#10;AI-generated content may be incorrect.">
            <a:extLst>
              <a:ext uri="{FF2B5EF4-FFF2-40B4-BE49-F238E27FC236}">
                <a16:creationId xmlns:a16="http://schemas.microsoft.com/office/drawing/2014/main" id="{8E5AD9F6-E0D7-1E62-3EAD-25D76BBA43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6588" b="-1"/>
          <a:stretch>
            <a:fillRect/>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15DAB18A-F19E-AD6C-0A3D-2FD3A0BA8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FBD22340-81FB-1D65-1EFE-DE1EAE1C4B97}"/>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Contributing Factors</a:t>
            </a:r>
          </a:p>
        </p:txBody>
      </p:sp>
      <p:sp>
        <p:nvSpPr>
          <p:cNvPr id="8" name="Content Placeholder 7">
            <a:extLst>
              <a:ext uri="{FF2B5EF4-FFF2-40B4-BE49-F238E27FC236}">
                <a16:creationId xmlns:a16="http://schemas.microsoft.com/office/drawing/2014/main" id="{BF1C0E5B-7C8E-8920-1B27-AA87D61AAA61}"/>
              </a:ext>
            </a:extLst>
          </p:cNvPr>
          <p:cNvSpPr>
            <a:spLocks noGrp="1"/>
          </p:cNvSpPr>
          <p:nvPr>
            <p:ph sz="half" idx="1"/>
          </p:nvPr>
        </p:nvSpPr>
        <p:spPr>
          <a:xfrm>
            <a:off x="838200" y="2434201"/>
            <a:ext cx="3822189" cy="3742762"/>
          </a:xfrm>
        </p:spPr>
        <p:txBody>
          <a:bodyPr vert="horz" lIns="91440" tIns="45720" rIns="91440" bIns="45720" rtlCol="0" anchor="t">
            <a:normAutofit/>
          </a:bodyPr>
          <a:lstStyle/>
          <a:p>
            <a:r>
              <a:rPr lang="en-US" sz="2000" dirty="0"/>
              <a:t>National Climate</a:t>
            </a:r>
          </a:p>
          <a:p>
            <a:r>
              <a:rPr lang="en-US" sz="2000" dirty="0"/>
              <a:t>Corporate Aspirations</a:t>
            </a:r>
          </a:p>
          <a:p>
            <a:r>
              <a:rPr lang="en-US" sz="2000" dirty="0"/>
              <a:t>Corporate “</a:t>
            </a:r>
            <a:r>
              <a:rPr lang="en-US" sz="2000" dirty="0" err="1"/>
              <a:t>Scroogery</a:t>
            </a:r>
            <a:r>
              <a:rPr lang="en-US" sz="2000" dirty="0"/>
              <a:t>”</a:t>
            </a:r>
          </a:p>
          <a:p>
            <a:r>
              <a:rPr lang="en-US" sz="2000" dirty="0"/>
              <a:t>Rushed Schedule</a:t>
            </a:r>
          </a:p>
          <a:p>
            <a:endParaRPr lang="en-US" sz="2000" dirty="0"/>
          </a:p>
        </p:txBody>
      </p:sp>
    </p:spTree>
    <p:extLst>
      <p:ext uri="{BB962C8B-B14F-4D97-AF65-F5344CB8AC3E}">
        <p14:creationId xmlns:p14="http://schemas.microsoft.com/office/powerpoint/2010/main" val="293599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049A6A-0DF7-6167-43FD-A3D37BE6849A}"/>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F01FC-3013-6060-29D4-E49FFBF3B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tall building with trees and grass&#10;&#10;AI-generated content may be incorrect.">
            <a:extLst>
              <a:ext uri="{FF2B5EF4-FFF2-40B4-BE49-F238E27FC236}">
                <a16:creationId xmlns:a16="http://schemas.microsoft.com/office/drawing/2014/main" id="{DCC1E465-BFDC-50D3-6297-4D047FBB51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6588" b="-1"/>
          <a:stretch>
            <a:fillRect/>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F470DD0F-CA68-3597-872C-A7FAF5CE6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43DC851-E9E3-FB2A-887B-20CFD0547BE5}"/>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Contributing Factors</a:t>
            </a:r>
          </a:p>
        </p:txBody>
      </p:sp>
      <p:sp>
        <p:nvSpPr>
          <p:cNvPr id="8" name="Content Placeholder 7">
            <a:extLst>
              <a:ext uri="{FF2B5EF4-FFF2-40B4-BE49-F238E27FC236}">
                <a16:creationId xmlns:a16="http://schemas.microsoft.com/office/drawing/2014/main" id="{A3335128-934C-56B3-CC08-9A8891B5A54D}"/>
              </a:ext>
            </a:extLst>
          </p:cNvPr>
          <p:cNvSpPr>
            <a:spLocks noGrp="1"/>
          </p:cNvSpPr>
          <p:nvPr>
            <p:ph sz="half" idx="1"/>
          </p:nvPr>
        </p:nvSpPr>
        <p:spPr>
          <a:xfrm>
            <a:off x="838200" y="2434201"/>
            <a:ext cx="3822189" cy="3742762"/>
          </a:xfrm>
        </p:spPr>
        <p:txBody>
          <a:bodyPr vert="horz" lIns="91440" tIns="45720" rIns="91440" bIns="45720" rtlCol="0" anchor="t">
            <a:normAutofit/>
          </a:bodyPr>
          <a:lstStyle/>
          <a:p>
            <a:r>
              <a:rPr lang="en-US" sz="2000" dirty="0"/>
              <a:t>National Climate</a:t>
            </a:r>
          </a:p>
          <a:p>
            <a:r>
              <a:rPr lang="en-US" sz="2000" dirty="0"/>
              <a:t>Corporate Aspirations</a:t>
            </a:r>
          </a:p>
          <a:p>
            <a:r>
              <a:rPr lang="en-US" sz="2000" dirty="0"/>
              <a:t>Corporate “</a:t>
            </a:r>
            <a:r>
              <a:rPr lang="en-US" sz="2000" dirty="0" err="1"/>
              <a:t>Scroogery</a:t>
            </a:r>
            <a:r>
              <a:rPr lang="en-US" sz="2000" dirty="0"/>
              <a:t>”</a:t>
            </a:r>
          </a:p>
          <a:p>
            <a:r>
              <a:rPr lang="en-US" sz="2000" dirty="0"/>
              <a:t>Rushed Schedule</a:t>
            </a:r>
          </a:p>
          <a:p>
            <a:r>
              <a:rPr lang="en-US" sz="2000" dirty="0">
                <a:solidFill>
                  <a:srgbClr val="C00000"/>
                </a:solidFill>
              </a:rPr>
              <a:t>Critical Failures in Communication</a:t>
            </a:r>
          </a:p>
          <a:p>
            <a:endParaRPr lang="en-US" sz="2000" dirty="0"/>
          </a:p>
        </p:txBody>
      </p:sp>
      <p:pic>
        <p:nvPicPr>
          <p:cNvPr id="2" name="Picture 1" descr="project_hierarchy.png">
            <a:extLst>
              <a:ext uri="{FF2B5EF4-FFF2-40B4-BE49-F238E27FC236}">
                <a16:creationId xmlns:a16="http://schemas.microsoft.com/office/drawing/2014/main" id="{F74FA192-237C-FBE5-3CBE-0593E2343031}"/>
              </a:ext>
            </a:extLst>
          </p:cNvPr>
          <p:cNvPicPr>
            <a:picLocks noChangeAspect="1"/>
          </p:cNvPicPr>
          <p:nvPr/>
        </p:nvPicPr>
        <p:blipFill>
          <a:blip r:embed="rId4"/>
          <a:srcRect l="8923" t="9404" r="8535" b="9557"/>
          <a:stretch>
            <a:fillRect/>
          </a:stretch>
        </p:blipFill>
        <p:spPr>
          <a:xfrm>
            <a:off x="5555501" y="366505"/>
            <a:ext cx="5019288" cy="6257408"/>
          </a:xfrm>
          <a:prstGeom prst="rect">
            <a:avLst/>
          </a:prstGeom>
        </p:spPr>
      </p:pic>
    </p:spTree>
    <p:extLst>
      <p:ext uri="{BB962C8B-B14F-4D97-AF65-F5344CB8AC3E}">
        <p14:creationId xmlns:p14="http://schemas.microsoft.com/office/powerpoint/2010/main" val="67117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2C3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E560-2E80-29C8-3FB4-357E02F63ABF}"/>
              </a:ext>
            </a:extLst>
          </p:cNvPr>
          <p:cNvSpPr>
            <a:spLocks noGrp="1"/>
          </p:cNvSpPr>
          <p:nvPr>
            <p:ph type="title"/>
          </p:nvPr>
        </p:nvSpPr>
        <p:spPr/>
        <p:txBody>
          <a:bodyPr/>
          <a:lstStyle/>
          <a:p>
            <a:r>
              <a:rPr lang="en-US" dirty="0"/>
              <a:t>Critical Failures in Communication</a:t>
            </a:r>
          </a:p>
        </p:txBody>
      </p:sp>
      <p:pic>
        <p:nvPicPr>
          <p:cNvPr id="6" name="Picture 5" descr="project_hierarchy.png">
            <a:extLst>
              <a:ext uri="{FF2B5EF4-FFF2-40B4-BE49-F238E27FC236}">
                <a16:creationId xmlns:a16="http://schemas.microsoft.com/office/drawing/2014/main" id="{CA2769A5-E1CB-D7B0-F07A-03A93BE561E9}"/>
              </a:ext>
            </a:extLst>
          </p:cNvPr>
          <p:cNvPicPr>
            <a:picLocks noChangeAspect="1"/>
          </p:cNvPicPr>
          <p:nvPr/>
        </p:nvPicPr>
        <p:blipFill>
          <a:blip r:embed="rId2"/>
          <a:srcRect l="8923" t="9404" r="8535" b="9557"/>
          <a:stretch>
            <a:fillRect/>
          </a:stretch>
        </p:blipFill>
        <p:spPr>
          <a:xfrm>
            <a:off x="333433" y="1640809"/>
            <a:ext cx="3460848" cy="4311511"/>
          </a:xfrm>
          <a:prstGeom prst="rect">
            <a:avLst/>
          </a:prstGeom>
        </p:spPr>
      </p:pic>
      <p:pic>
        <p:nvPicPr>
          <p:cNvPr id="7" name="Picture 6" descr="Pages from nbsbuildingscience143-2_Page_04.png">
            <a:extLst>
              <a:ext uri="{FF2B5EF4-FFF2-40B4-BE49-F238E27FC236}">
                <a16:creationId xmlns:a16="http://schemas.microsoft.com/office/drawing/2014/main" id="{3B466CCF-5E3D-7E9D-72E8-302BFB860286}"/>
              </a:ext>
            </a:extLst>
          </p:cNvPr>
          <p:cNvPicPr>
            <a:picLocks noChangeAspect="1"/>
          </p:cNvPicPr>
          <p:nvPr/>
        </p:nvPicPr>
        <p:blipFill>
          <a:blip r:embed="rId3"/>
          <a:srcRect l="17527" t="1475" r="18554" b="13379"/>
          <a:stretch>
            <a:fillRect/>
          </a:stretch>
        </p:blipFill>
        <p:spPr>
          <a:xfrm>
            <a:off x="3921537" y="1345985"/>
            <a:ext cx="2834808" cy="5255420"/>
          </a:xfrm>
          <a:prstGeom prst="rect">
            <a:avLst/>
          </a:prstGeom>
        </p:spPr>
      </p:pic>
      <p:pic>
        <p:nvPicPr>
          <p:cNvPr id="8" name="Picture 7" descr="Pages from nbsbuildingscience143.png">
            <a:extLst>
              <a:ext uri="{FF2B5EF4-FFF2-40B4-BE49-F238E27FC236}">
                <a16:creationId xmlns:a16="http://schemas.microsoft.com/office/drawing/2014/main" id="{3099A012-335B-9D09-6D20-7712A8A53E67}"/>
              </a:ext>
            </a:extLst>
          </p:cNvPr>
          <p:cNvPicPr>
            <a:picLocks noChangeAspect="1"/>
          </p:cNvPicPr>
          <p:nvPr/>
        </p:nvPicPr>
        <p:blipFill>
          <a:blip r:embed="rId4"/>
          <a:srcRect l="51475" t="3013" r="1903" b="46700"/>
          <a:stretch>
            <a:fillRect/>
          </a:stretch>
        </p:blipFill>
        <p:spPr>
          <a:xfrm>
            <a:off x="6900192" y="1347325"/>
            <a:ext cx="2372912" cy="3393944"/>
          </a:xfrm>
          <a:prstGeom prst="rect">
            <a:avLst/>
          </a:prstGeom>
        </p:spPr>
      </p:pic>
      <p:pic>
        <p:nvPicPr>
          <p:cNvPr id="9" name="Picture 8" descr="Pages from nbsbuildingscience143.png">
            <a:extLst>
              <a:ext uri="{FF2B5EF4-FFF2-40B4-BE49-F238E27FC236}">
                <a16:creationId xmlns:a16="http://schemas.microsoft.com/office/drawing/2014/main" id="{C099F5CC-7406-2D8D-437D-EB22A07F362F}"/>
              </a:ext>
            </a:extLst>
          </p:cNvPr>
          <p:cNvPicPr>
            <a:picLocks noChangeAspect="1"/>
          </p:cNvPicPr>
          <p:nvPr/>
        </p:nvPicPr>
        <p:blipFill>
          <a:blip r:embed="rId4"/>
          <a:srcRect l="5626" t="6413" r="50647" b="47422"/>
          <a:stretch>
            <a:fillRect/>
          </a:stretch>
        </p:blipFill>
        <p:spPr>
          <a:xfrm>
            <a:off x="9391283" y="1449869"/>
            <a:ext cx="2282420" cy="3189438"/>
          </a:xfrm>
          <a:prstGeom prst="rect">
            <a:avLst/>
          </a:prstGeom>
        </p:spPr>
      </p:pic>
      <p:pic>
        <p:nvPicPr>
          <p:cNvPr id="11" name="Picture 10" descr="A close-up of a metal object&#10;&#10;AI-generated content may be incorrect.">
            <a:extLst>
              <a:ext uri="{FF2B5EF4-FFF2-40B4-BE49-F238E27FC236}">
                <a16:creationId xmlns:a16="http://schemas.microsoft.com/office/drawing/2014/main" id="{6C136150-F623-FA36-C6A5-CF07C5B4C86E}"/>
              </a:ext>
            </a:extLst>
          </p:cNvPr>
          <p:cNvPicPr>
            <a:picLocks noChangeAspect="1"/>
          </p:cNvPicPr>
          <p:nvPr/>
        </p:nvPicPr>
        <p:blipFill>
          <a:blip r:embed="rId5"/>
          <a:stretch>
            <a:fillRect/>
          </a:stretch>
        </p:blipFill>
        <p:spPr>
          <a:xfrm>
            <a:off x="7090475" y="4085983"/>
            <a:ext cx="4468678" cy="2513255"/>
          </a:xfrm>
          <a:prstGeom prst="rect">
            <a:avLst/>
          </a:prstGeom>
        </p:spPr>
      </p:pic>
    </p:spTree>
    <p:extLst>
      <p:ext uri="{BB962C8B-B14F-4D97-AF65-F5344CB8AC3E}">
        <p14:creationId xmlns:p14="http://schemas.microsoft.com/office/powerpoint/2010/main" val="33203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2C3D9"/>
        </a:solidFill>
        <a:effectLst/>
      </p:bgPr>
    </p:bg>
    <p:spTree>
      <p:nvGrpSpPr>
        <p:cNvPr id="1" name="">
          <a:extLst>
            <a:ext uri="{FF2B5EF4-FFF2-40B4-BE49-F238E27FC236}">
              <a16:creationId xmlns:a16="http://schemas.microsoft.com/office/drawing/2014/main" id="{2285121E-EC7D-C0E1-D6B9-7C35B5AD5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E5BBE-FB92-1E5F-04B2-518919166228}"/>
              </a:ext>
            </a:extLst>
          </p:cNvPr>
          <p:cNvSpPr>
            <a:spLocks noGrp="1"/>
          </p:cNvSpPr>
          <p:nvPr>
            <p:ph type="title"/>
          </p:nvPr>
        </p:nvSpPr>
        <p:spPr/>
        <p:txBody>
          <a:bodyPr/>
          <a:lstStyle/>
          <a:p>
            <a:r>
              <a:rPr lang="en-US" dirty="0"/>
              <a:t>Loss of Configuration Control</a:t>
            </a:r>
          </a:p>
        </p:txBody>
      </p:sp>
      <p:pic>
        <p:nvPicPr>
          <p:cNvPr id="6" name="Picture 5" descr="project_hierarchy.png">
            <a:extLst>
              <a:ext uri="{FF2B5EF4-FFF2-40B4-BE49-F238E27FC236}">
                <a16:creationId xmlns:a16="http://schemas.microsoft.com/office/drawing/2014/main" id="{3D65BC1A-0F9E-A344-2A10-8E1A84191170}"/>
              </a:ext>
            </a:extLst>
          </p:cNvPr>
          <p:cNvPicPr>
            <a:picLocks noChangeAspect="1"/>
          </p:cNvPicPr>
          <p:nvPr/>
        </p:nvPicPr>
        <p:blipFill>
          <a:blip r:embed="rId2"/>
          <a:srcRect l="8923" t="9404" r="8535" b="9557"/>
          <a:stretch>
            <a:fillRect/>
          </a:stretch>
        </p:blipFill>
        <p:spPr>
          <a:xfrm>
            <a:off x="2335297" y="1640809"/>
            <a:ext cx="3460848" cy="4311511"/>
          </a:xfrm>
          <a:prstGeom prst="rect">
            <a:avLst/>
          </a:prstGeom>
        </p:spPr>
      </p:pic>
      <p:pic>
        <p:nvPicPr>
          <p:cNvPr id="3" name="Picture 2" descr="New Config Triangle.png">
            <a:extLst>
              <a:ext uri="{FF2B5EF4-FFF2-40B4-BE49-F238E27FC236}">
                <a16:creationId xmlns:a16="http://schemas.microsoft.com/office/drawing/2014/main" id="{3049A7BC-5E59-4596-CE27-AE8D0C0E2D7D}"/>
              </a:ext>
            </a:extLst>
          </p:cNvPr>
          <p:cNvPicPr>
            <a:picLocks noChangeAspect="1"/>
          </p:cNvPicPr>
          <p:nvPr/>
        </p:nvPicPr>
        <p:blipFill>
          <a:blip r:embed="rId3"/>
          <a:srcRect l="6233" t="3138" r="7317" b="8813"/>
          <a:stretch>
            <a:fillRect/>
          </a:stretch>
        </p:blipFill>
        <p:spPr>
          <a:xfrm>
            <a:off x="6259896" y="1634425"/>
            <a:ext cx="3279375" cy="4319552"/>
          </a:xfrm>
          <a:prstGeom prst="rect">
            <a:avLst/>
          </a:prstGeom>
        </p:spPr>
      </p:pic>
    </p:spTree>
    <p:extLst>
      <p:ext uri="{BB962C8B-B14F-4D97-AF65-F5344CB8AC3E}">
        <p14:creationId xmlns:p14="http://schemas.microsoft.com/office/powerpoint/2010/main" val="13811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2C3D9"/>
        </a:solidFill>
        <a:effectLst/>
      </p:bgPr>
    </p:bg>
    <p:spTree>
      <p:nvGrpSpPr>
        <p:cNvPr id="1" name="">
          <a:extLst>
            <a:ext uri="{FF2B5EF4-FFF2-40B4-BE49-F238E27FC236}">
              <a16:creationId xmlns:a16="http://schemas.microsoft.com/office/drawing/2014/main" id="{BDB60721-B17C-E2EF-EB3B-8C9E1B611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B5A9B-AF63-A0E6-758D-C07F252768B5}"/>
              </a:ext>
            </a:extLst>
          </p:cNvPr>
          <p:cNvSpPr>
            <a:spLocks noGrp="1"/>
          </p:cNvSpPr>
          <p:nvPr>
            <p:ph type="title"/>
          </p:nvPr>
        </p:nvSpPr>
        <p:spPr/>
        <p:txBody>
          <a:bodyPr/>
          <a:lstStyle/>
          <a:p>
            <a:r>
              <a:rPr lang="en-US" dirty="0"/>
              <a:t>What Changed?</a:t>
            </a:r>
          </a:p>
        </p:txBody>
      </p:sp>
      <p:pic>
        <p:nvPicPr>
          <p:cNvPr id="6" name="Picture 5" descr="project_hierarchy.png">
            <a:extLst>
              <a:ext uri="{FF2B5EF4-FFF2-40B4-BE49-F238E27FC236}">
                <a16:creationId xmlns:a16="http://schemas.microsoft.com/office/drawing/2014/main" id="{AE33B8CE-559B-0D18-F7F6-5624E067C9AD}"/>
              </a:ext>
            </a:extLst>
          </p:cNvPr>
          <p:cNvPicPr>
            <a:picLocks noChangeAspect="1"/>
          </p:cNvPicPr>
          <p:nvPr/>
        </p:nvPicPr>
        <p:blipFill>
          <a:blip r:embed="rId2"/>
          <a:srcRect l="8923" t="9404" r="8535" b="9557"/>
          <a:stretch>
            <a:fillRect/>
          </a:stretch>
        </p:blipFill>
        <p:spPr>
          <a:xfrm>
            <a:off x="1198755" y="1632199"/>
            <a:ext cx="3460848" cy="4311511"/>
          </a:xfrm>
          <a:prstGeom prst="rect">
            <a:avLst/>
          </a:prstGeom>
        </p:spPr>
      </p:pic>
      <p:pic>
        <p:nvPicPr>
          <p:cNvPr id="5" name="Content Placeholder 2" descr="A tall building with trees and grass&#10;&#10;AI-generated content may be incorrect.">
            <a:extLst>
              <a:ext uri="{FF2B5EF4-FFF2-40B4-BE49-F238E27FC236}">
                <a16:creationId xmlns:a16="http://schemas.microsoft.com/office/drawing/2014/main" id="{D175D851-EA94-BBF2-F2E1-AD0F94B18A24}"/>
              </a:ext>
            </a:extLst>
          </p:cNvPr>
          <p:cNvPicPr>
            <a:picLocks noChangeAspect="1"/>
          </p:cNvPicPr>
          <p:nvPr/>
        </p:nvPicPr>
        <p:blipFill>
          <a:blip r:embed="rId3">
            <a:extLst>
              <a:ext uri="{28A0092B-C50C-407E-A947-70E740481C1C}">
                <a14:useLocalDpi xmlns:a14="http://schemas.microsoft.com/office/drawing/2010/main" val="0"/>
              </a:ext>
            </a:extLst>
          </a:blip>
          <a:srcRect r="6588" b="-1"/>
          <a:stretch>
            <a:fillRect/>
          </a:stretch>
        </p:blipFill>
        <p:spPr>
          <a:xfrm>
            <a:off x="5075270" y="1631637"/>
            <a:ext cx="6092119" cy="4317991"/>
          </a:xfrm>
          <a:prstGeom prst="rect">
            <a:avLst/>
          </a:prstGeom>
        </p:spPr>
      </p:pic>
    </p:spTree>
    <p:extLst>
      <p:ext uri="{BB962C8B-B14F-4D97-AF65-F5344CB8AC3E}">
        <p14:creationId xmlns:p14="http://schemas.microsoft.com/office/powerpoint/2010/main" val="13025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21458D-23B5-FF95-FE69-E5503236295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eraton Kansas City Hotel at Crown Center - VIP Nightlife">
            <a:extLst>
              <a:ext uri="{FF2B5EF4-FFF2-40B4-BE49-F238E27FC236}">
                <a16:creationId xmlns:a16="http://schemas.microsoft.com/office/drawing/2014/main" id="{AC87CB8B-E72A-915F-D008-0BAF5C1D09BD}"/>
              </a:ext>
            </a:extLst>
          </p:cNvPr>
          <p:cNvPicPr>
            <a:picLocks noChangeAspect="1"/>
          </p:cNvPicPr>
          <p:nvPr/>
        </p:nvPicPr>
        <p:blipFill>
          <a:blip r:embed="rId2"/>
          <a:srcRect t="10000"/>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C3964-6849-9710-A29A-A1D9B50A5E3E}"/>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Questions?</a:t>
            </a:r>
          </a:p>
        </p:txBody>
      </p:sp>
    </p:spTree>
    <p:extLst>
      <p:ext uri="{BB962C8B-B14F-4D97-AF65-F5344CB8AC3E}">
        <p14:creationId xmlns:p14="http://schemas.microsoft.com/office/powerpoint/2010/main" val="414709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CDCA38-F36C-C104-B092-BB03CDB45407}"/>
              </a:ext>
            </a:extLst>
          </p:cNvPr>
          <p:cNvSpPr>
            <a:spLocks noGrp="1"/>
          </p:cNvSpPr>
          <p:nvPr>
            <p:ph type="title"/>
          </p:nvPr>
        </p:nvSpPr>
        <p:spPr/>
        <p:txBody>
          <a:bodyPr/>
          <a:lstStyle/>
          <a:p>
            <a:r>
              <a:rPr lang="en-US" dirty="0"/>
              <a:t>Hyatt Regency Walkway Collapse</a:t>
            </a:r>
          </a:p>
        </p:txBody>
      </p:sp>
      <p:pic>
        <p:nvPicPr>
          <p:cNvPr id="7" name="Content Placeholder 6" descr="A group of people standing in a room&#10;&#10;AI-generated content may be incorrect.">
            <a:extLst>
              <a:ext uri="{FF2B5EF4-FFF2-40B4-BE49-F238E27FC236}">
                <a16:creationId xmlns:a16="http://schemas.microsoft.com/office/drawing/2014/main" id="{C8789F29-7E2E-AED7-FFD2-409481A2494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2456" y="1825625"/>
            <a:ext cx="2793088" cy="4351338"/>
          </a:xfrm>
        </p:spPr>
      </p:pic>
      <p:pic>
        <p:nvPicPr>
          <p:cNvPr id="16" name="Content Placeholder 15" descr="A person and person holding hands&#10;&#10;AI-generated content may be incorrect.">
            <a:extLst>
              <a:ext uri="{FF2B5EF4-FFF2-40B4-BE49-F238E27FC236}">
                <a16:creationId xmlns:a16="http://schemas.microsoft.com/office/drawing/2014/main" id="{4285884D-77CA-46F5-3F3E-9369F1E8C76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33392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269FC43-0545-D40B-7779-76BD6161CC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EBD817-41E3-D1A5-EBB3-7952372BD40A}"/>
              </a:ext>
            </a:extLst>
          </p:cNvPr>
          <p:cNvSpPr>
            <a:spLocks noGrp="1"/>
          </p:cNvSpPr>
          <p:nvPr>
            <p:ph type="title"/>
          </p:nvPr>
        </p:nvSpPr>
        <p:spPr/>
        <p:txBody>
          <a:bodyPr/>
          <a:lstStyle/>
          <a:p>
            <a:r>
              <a:rPr lang="en-US" dirty="0"/>
              <a:t>Hyatt Regency Walkway Collapse</a:t>
            </a:r>
          </a:p>
        </p:txBody>
      </p:sp>
      <p:pic>
        <p:nvPicPr>
          <p:cNvPr id="9" name="Content Placeholder 8" descr="A high angle view of a building&#10;&#10;AI-generated content may be incorrect.">
            <a:extLst>
              <a:ext uri="{FF2B5EF4-FFF2-40B4-BE49-F238E27FC236}">
                <a16:creationId xmlns:a16="http://schemas.microsoft.com/office/drawing/2014/main" id="{23E68745-EE6B-3ED8-1F6C-6D683C0E8E2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29081" y="1767948"/>
            <a:ext cx="5881243" cy="3922406"/>
          </a:xfrm>
        </p:spPr>
      </p:pic>
      <p:pic>
        <p:nvPicPr>
          <p:cNvPr id="15" name="Content Placeholder 14" descr="A drawing of a building&#10;&#10;AI-generated content may be incorrect.">
            <a:extLst>
              <a:ext uri="{FF2B5EF4-FFF2-40B4-BE49-F238E27FC236}">
                <a16:creationId xmlns:a16="http://schemas.microsoft.com/office/drawing/2014/main" id="{FCFB87B2-024C-9859-008A-96BA3BB11FE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l="12914" r="12141"/>
          <a:stretch>
            <a:fillRect/>
          </a:stretch>
        </p:blipFill>
        <p:spPr>
          <a:xfrm>
            <a:off x="7817305" y="1554664"/>
            <a:ext cx="2833691" cy="4897996"/>
          </a:xfrm>
        </p:spPr>
      </p:pic>
    </p:spTree>
    <p:extLst>
      <p:ext uri="{BB962C8B-B14F-4D97-AF65-F5344CB8AC3E}">
        <p14:creationId xmlns:p14="http://schemas.microsoft.com/office/powerpoint/2010/main" val="4542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0A5EEBB-C09B-FEDE-9EAC-C14219D341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DA19BD-65A2-FE5C-DAF3-EDDC6CCBA108}"/>
              </a:ext>
            </a:extLst>
          </p:cNvPr>
          <p:cNvSpPr>
            <a:spLocks noGrp="1"/>
          </p:cNvSpPr>
          <p:nvPr>
            <p:ph type="title"/>
          </p:nvPr>
        </p:nvSpPr>
        <p:spPr/>
        <p:txBody>
          <a:bodyPr/>
          <a:lstStyle/>
          <a:p>
            <a:r>
              <a:rPr lang="en-US" dirty="0"/>
              <a:t>Hyatt Regency Walkway Collapse</a:t>
            </a:r>
          </a:p>
        </p:txBody>
      </p:sp>
      <p:pic>
        <p:nvPicPr>
          <p:cNvPr id="6" name="Content Placeholder 5" descr="A group of people in a factory&#10;&#10;AI-generated content may be incorrect.">
            <a:extLst>
              <a:ext uri="{FF2B5EF4-FFF2-40B4-BE49-F238E27FC236}">
                <a16:creationId xmlns:a16="http://schemas.microsoft.com/office/drawing/2014/main" id="{20D5D2D5-3F28-F67A-2A68-88DD73137D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0577" y="1377950"/>
            <a:ext cx="8430846" cy="5480050"/>
          </a:xfrm>
        </p:spPr>
      </p:pic>
    </p:spTree>
    <p:extLst>
      <p:ext uri="{BB962C8B-B14F-4D97-AF65-F5344CB8AC3E}">
        <p14:creationId xmlns:p14="http://schemas.microsoft.com/office/powerpoint/2010/main" val="366170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8FFFEF1-BB9C-2448-C67A-C73BF435D6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D94D1F-0B78-1CC1-D11D-9B29A734B4CC}"/>
              </a:ext>
            </a:extLst>
          </p:cNvPr>
          <p:cNvSpPr>
            <a:spLocks noGrp="1"/>
          </p:cNvSpPr>
          <p:nvPr>
            <p:ph type="title"/>
          </p:nvPr>
        </p:nvSpPr>
        <p:spPr/>
        <p:txBody>
          <a:bodyPr/>
          <a:lstStyle/>
          <a:p>
            <a:r>
              <a:rPr lang="en-US" dirty="0"/>
              <a:t>Hyatt Regency Walkway Collapse</a:t>
            </a:r>
          </a:p>
        </p:txBody>
      </p:sp>
      <p:pic>
        <p:nvPicPr>
          <p:cNvPr id="8" name="Content Placeholder 7" descr="A large building with many people in it&#10;&#10;AI-generated content may be incorrect.">
            <a:extLst>
              <a:ext uri="{FF2B5EF4-FFF2-40B4-BE49-F238E27FC236}">
                <a16:creationId xmlns:a16="http://schemas.microsoft.com/office/drawing/2014/main" id="{21A03C9D-4894-0614-BF51-71D59DD6E6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2663" y="1311392"/>
            <a:ext cx="7686674" cy="5546608"/>
          </a:xfrm>
        </p:spPr>
      </p:pic>
    </p:spTree>
    <p:extLst>
      <p:ext uri="{BB962C8B-B14F-4D97-AF65-F5344CB8AC3E}">
        <p14:creationId xmlns:p14="http://schemas.microsoft.com/office/powerpoint/2010/main" val="375233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2CA8-15C2-469A-1593-FB39FF0DCACD}"/>
              </a:ext>
            </a:extLst>
          </p:cNvPr>
          <p:cNvSpPr>
            <a:spLocks noGrp="1"/>
          </p:cNvSpPr>
          <p:nvPr>
            <p:ph type="title"/>
          </p:nvPr>
        </p:nvSpPr>
        <p:spPr/>
        <p:txBody>
          <a:bodyPr/>
          <a:lstStyle/>
          <a:p>
            <a:r>
              <a:rPr lang="en-US" dirty="0"/>
              <a:t>Hyatt Regency Walkway Collapse</a:t>
            </a:r>
          </a:p>
        </p:txBody>
      </p:sp>
      <p:sp>
        <p:nvSpPr>
          <p:cNvPr id="3" name="Content Placeholder 2">
            <a:extLst>
              <a:ext uri="{FF2B5EF4-FFF2-40B4-BE49-F238E27FC236}">
                <a16:creationId xmlns:a16="http://schemas.microsoft.com/office/drawing/2014/main" id="{16A012F5-A410-13EB-CEFD-3E3C08B178B5}"/>
              </a:ext>
            </a:extLst>
          </p:cNvPr>
          <p:cNvSpPr>
            <a:spLocks noGrp="1"/>
          </p:cNvSpPr>
          <p:nvPr>
            <p:ph idx="1"/>
          </p:nvPr>
        </p:nvSpPr>
        <p:spPr/>
        <p:txBody>
          <a:bodyPr vert="horz" lIns="91440" tIns="45720" rIns="91440" bIns="45720" rtlCol="0" anchor="t">
            <a:normAutofit/>
          </a:bodyPr>
          <a:lstStyle/>
          <a:p>
            <a:r>
              <a:rPr lang="en-US" dirty="0"/>
              <a:t>What happened?</a:t>
            </a:r>
          </a:p>
          <a:p>
            <a:pPr marL="457200" lvl="1" indent="0">
              <a:buNone/>
            </a:pPr>
            <a:r>
              <a:rPr lang="en-US" dirty="0"/>
              <a:t>"[Any] first-year engineering student could figure it out."</a:t>
            </a:r>
          </a:p>
          <a:p>
            <a:pPr marL="457200" lvl="1" indent="0">
              <a:buNone/>
            </a:pPr>
            <a:r>
              <a:rPr lang="en-US" dirty="0"/>
              <a:t>               - Jack D. Gillum, Engineer of Record</a:t>
            </a:r>
          </a:p>
          <a:p>
            <a:pPr marL="342900" indent="-342900"/>
            <a:endParaRPr lang="en-US" sz="3600" dirty="0"/>
          </a:p>
          <a:p>
            <a:pPr marL="342900" indent="-342900"/>
            <a:r>
              <a:rPr lang="en-US" sz="3600" i="1" dirty="0"/>
              <a:t>How </a:t>
            </a:r>
            <a:r>
              <a:rPr lang="en-US" sz="3600" dirty="0"/>
              <a:t>did it happen?</a:t>
            </a:r>
            <a:endParaRPr lang="en-US" dirty="0"/>
          </a:p>
        </p:txBody>
      </p:sp>
    </p:spTree>
    <p:extLst>
      <p:ext uri="{BB962C8B-B14F-4D97-AF65-F5344CB8AC3E}">
        <p14:creationId xmlns:p14="http://schemas.microsoft.com/office/powerpoint/2010/main" val="37305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F003ED91-EEF9-0172-522D-6B1B0C604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6D6B9-6662-78D2-9E84-40F8318223CC}"/>
              </a:ext>
            </a:extLst>
          </p:cNvPr>
          <p:cNvSpPr>
            <a:spLocks noGrp="1"/>
          </p:cNvSpPr>
          <p:nvPr>
            <p:ph type="title"/>
          </p:nvPr>
        </p:nvSpPr>
        <p:spPr/>
        <p:txBody>
          <a:bodyPr/>
          <a:lstStyle/>
          <a:p>
            <a:r>
              <a:rPr lang="en-US" dirty="0"/>
              <a:t>Hyatt Regency Walkway Collapse</a:t>
            </a:r>
          </a:p>
        </p:txBody>
      </p:sp>
      <p:sp>
        <p:nvSpPr>
          <p:cNvPr id="3" name="Content Placeholder 2">
            <a:extLst>
              <a:ext uri="{FF2B5EF4-FFF2-40B4-BE49-F238E27FC236}">
                <a16:creationId xmlns:a16="http://schemas.microsoft.com/office/drawing/2014/main" id="{74CCE4DA-FD7C-DA6D-3435-D2EEA71823FB}"/>
              </a:ext>
            </a:extLst>
          </p:cNvPr>
          <p:cNvSpPr>
            <a:spLocks noGrp="1"/>
          </p:cNvSpPr>
          <p:nvPr>
            <p:ph idx="1"/>
          </p:nvPr>
        </p:nvSpPr>
        <p:spPr/>
        <p:txBody>
          <a:bodyPr vert="horz" lIns="91440" tIns="45720" rIns="91440" bIns="45720" rtlCol="0" anchor="t">
            <a:normAutofit/>
          </a:bodyPr>
          <a:lstStyle/>
          <a:p>
            <a:pPr marL="342900" indent="-342900"/>
            <a:r>
              <a:rPr lang="en-US" dirty="0"/>
              <a:t>Contributing Factors</a:t>
            </a:r>
          </a:p>
          <a:p>
            <a:pPr marL="342900" indent="-342900"/>
            <a:r>
              <a:rPr lang="en-US" dirty="0"/>
              <a:t>Aspects of the Project</a:t>
            </a:r>
          </a:p>
          <a:p>
            <a:pPr marL="342900" indent="-342900"/>
            <a:r>
              <a:rPr lang="en-US" dirty="0"/>
              <a:t>Long Term Effects</a:t>
            </a:r>
          </a:p>
        </p:txBody>
      </p:sp>
    </p:spTree>
    <p:extLst>
      <p:ext uri="{BB962C8B-B14F-4D97-AF65-F5344CB8AC3E}">
        <p14:creationId xmlns:p14="http://schemas.microsoft.com/office/powerpoint/2010/main" val="278070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tall building with trees and grass&#10;&#10;AI-generated content may be incorrect.">
            <a:extLst>
              <a:ext uri="{FF2B5EF4-FFF2-40B4-BE49-F238E27FC236}">
                <a16:creationId xmlns:a16="http://schemas.microsoft.com/office/drawing/2014/main" id="{FCB67800-1072-C95C-2C0B-D282F936A1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6588" b="-1"/>
          <a:stretch>
            <a:fillRect/>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813E728B-1423-6E21-5B20-F7B9545F7869}"/>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Contributing Factors</a:t>
            </a:r>
          </a:p>
        </p:txBody>
      </p:sp>
      <p:sp>
        <p:nvSpPr>
          <p:cNvPr id="8" name="Content Placeholder 7">
            <a:extLst>
              <a:ext uri="{FF2B5EF4-FFF2-40B4-BE49-F238E27FC236}">
                <a16:creationId xmlns:a16="http://schemas.microsoft.com/office/drawing/2014/main" id="{E18311FC-8DF4-A438-1473-239227E4A8C2}"/>
              </a:ext>
            </a:extLst>
          </p:cNvPr>
          <p:cNvSpPr>
            <a:spLocks noGrp="1"/>
          </p:cNvSpPr>
          <p:nvPr>
            <p:ph sz="half" idx="1"/>
          </p:nvPr>
        </p:nvSpPr>
        <p:spPr>
          <a:xfrm>
            <a:off x="838200" y="2434201"/>
            <a:ext cx="3822189" cy="3742762"/>
          </a:xfrm>
        </p:spPr>
        <p:txBody>
          <a:bodyPr vert="horz" lIns="91440" tIns="45720" rIns="91440" bIns="45720" rtlCol="0" anchor="t">
            <a:normAutofit/>
          </a:bodyPr>
          <a:lstStyle/>
          <a:p>
            <a:r>
              <a:rPr lang="en-US" sz="2000" dirty="0"/>
              <a:t>National Climate</a:t>
            </a:r>
          </a:p>
          <a:p>
            <a:pPr lvl="1">
              <a:buFont typeface="Courier New" panose="020B0604020202020204" pitchFamily="34" charset="0"/>
              <a:buChar char="o"/>
            </a:pPr>
            <a:r>
              <a:rPr lang="en-US" sz="1600" dirty="0"/>
              <a:t>High Unemployment</a:t>
            </a:r>
          </a:p>
          <a:p>
            <a:pPr lvl="1">
              <a:buFont typeface="Courier New" panose="020B0604020202020204" pitchFamily="34" charset="0"/>
              <a:buChar char="o"/>
            </a:pPr>
            <a:r>
              <a:rPr lang="en-US" sz="1600" dirty="0"/>
              <a:t>Inflation</a:t>
            </a:r>
          </a:p>
          <a:p>
            <a:pPr lvl="1">
              <a:buFont typeface="Courier New" panose="020B0604020202020204" pitchFamily="34" charset="0"/>
              <a:buChar char="o"/>
            </a:pPr>
            <a:r>
              <a:rPr lang="en-US" sz="1600" dirty="0"/>
              <a:t>Double-Digit Interest Rates</a:t>
            </a:r>
          </a:p>
          <a:p>
            <a:pPr lvl="1">
              <a:buFont typeface="Courier New" panose="020B0604020202020204" pitchFamily="34" charset="0"/>
              <a:buChar char="o"/>
            </a:pPr>
            <a:r>
              <a:rPr lang="en-US" sz="1600" dirty="0"/>
              <a:t>Alarming Rate of Structural Failures</a:t>
            </a:r>
          </a:p>
          <a:p>
            <a:endParaRPr lang="en-US" sz="2000" dirty="0"/>
          </a:p>
        </p:txBody>
      </p:sp>
    </p:spTree>
    <p:extLst>
      <p:ext uri="{BB962C8B-B14F-4D97-AF65-F5344CB8AC3E}">
        <p14:creationId xmlns:p14="http://schemas.microsoft.com/office/powerpoint/2010/main" val="1417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3E5856-6A18-DDC7-E51F-7642C81AA0F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AEA342-E39A-6CF4-FA76-FC1A6A197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tall building with trees and grass&#10;&#10;AI-generated content may be incorrect.">
            <a:extLst>
              <a:ext uri="{FF2B5EF4-FFF2-40B4-BE49-F238E27FC236}">
                <a16:creationId xmlns:a16="http://schemas.microsoft.com/office/drawing/2014/main" id="{23796C1A-97E5-2E76-585C-D6EB0F5587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6588" b="-1"/>
          <a:stretch>
            <a:fillRect/>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78604AA6-6AFF-6DD7-C9D0-E8070A5E4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FD7F259-9136-5D6E-C90D-FACE01CF5C16}"/>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Contributing Factors</a:t>
            </a:r>
          </a:p>
        </p:txBody>
      </p:sp>
      <p:sp>
        <p:nvSpPr>
          <p:cNvPr id="8" name="Content Placeholder 7">
            <a:extLst>
              <a:ext uri="{FF2B5EF4-FFF2-40B4-BE49-F238E27FC236}">
                <a16:creationId xmlns:a16="http://schemas.microsoft.com/office/drawing/2014/main" id="{A86A2982-FD51-7B89-C6AE-8E677CBEFDEE}"/>
              </a:ext>
            </a:extLst>
          </p:cNvPr>
          <p:cNvSpPr>
            <a:spLocks noGrp="1"/>
          </p:cNvSpPr>
          <p:nvPr>
            <p:ph sz="half" idx="1"/>
          </p:nvPr>
        </p:nvSpPr>
        <p:spPr>
          <a:xfrm>
            <a:off x="838200" y="2434201"/>
            <a:ext cx="3822189" cy="3742762"/>
          </a:xfrm>
        </p:spPr>
        <p:txBody>
          <a:bodyPr vert="horz" lIns="91440" tIns="45720" rIns="91440" bIns="45720" rtlCol="0" anchor="t">
            <a:normAutofit/>
          </a:bodyPr>
          <a:lstStyle/>
          <a:p>
            <a:r>
              <a:rPr lang="en-US" sz="2000" dirty="0"/>
              <a:t>National Climate</a:t>
            </a:r>
          </a:p>
          <a:p>
            <a:r>
              <a:rPr lang="en-US" sz="2000" dirty="0"/>
              <a:t>Corporate Aspirations</a:t>
            </a:r>
          </a:p>
          <a:p>
            <a:endParaRPr lang="en-US" sz="2000" dirty="0"/>
          </a:p>
        </p:txBody>
      </p:sp>
      <p:pic>
        <p:nvPicPr>
          <p:cNvPr id="4" name="Content Placeholder 8" descr="A high angle view of a building&#10;&#10;AI-generated content may be incorrect.">
            <a:extLst>
              <a:ext uri="{FF2B5EF4-FFF2-40B4-BE49-F238E27FC236}">
                <a16:creationId xmlns:a16="http://schemas.microsoft.com/office/drawing/2014/main" id="{80058C9A-2771-E12C-1F43-E703D7EA7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3256" y="655714"/>
            <a:ext cx="8380222" cy="5550528"/>
          </a:xfrm>
          <a:prstGeom prst="rect">
            <a:avLst/>
          </a:prstGeom>
        </p:spPr>
      </p:pic>
      <p:pic>
        <p:nvPicPr>
          <p:cNvPr id="6" name="Content Placeholder 14" descr="A drawing of a building&#10;&#10;AI-generated content may be incorrect.">
            <a:extLst>
              <a:ext uri="{FF2B5EF4-FFF2-40B4-BE49-F238E27FC236}">
                <a16:creationId xmlns:a16="http://schemas.microsoft.com/office/drawing/2014/main" id="{D1D22910-A6DC-0810-A1B0-48246BEA090E}"/>
              </a:ext>
            </a:extLst>
          </p:cNvPr>
          <p:cNvPicPr>
            <a:picLocks noChangeAspect="1"/>
          </p:cNvPicPr>
          <p:nvPr/>
        </p:nvPicPr>
        <p:blipFill>
          <a:blip r:embed="rId5">
            <a:extLst>
              <a:ext uri="{28A0092B-C50C-407E-A947-70E740481C1C}">
                <a14:useLocalDpi xmlns:a14="http://schemas.microsoft.com/office/drawing/2010/main" val="0"/>
              </a:ext>
            </a:extLst>
          </a:blip>
          <a:srcRect l="12914" r="12141"/>
          <a:stretch>
            <a:fillRect/>
          </a:stretch>
        </p:blipFill>
        <p:spPr>
          <a:xfrm>
            <a:off x="6468423" y="2267"/>
            <a:ext cx="3955392" cy="6852691"/>
          </a:xfrm>
          <a:prstGeom prst="rect">
            <a:avLst/>
          </a:prstGeom>
        </p:spPr>
      </p:pic>
    </p:spTree>
    <p:extLst>
      <p:ext uri="{BB962C8B-B14F-4D97-AF65-F5344CB8AC3E}">
        <p14:creationId xmlns:p14="http://schemas.microsoft.com/office/powerpoint/2010/main" val="207075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275ac46-98b9-4d64-949f-e82ee8dc823c}" enabled="1" method="Standard" siteId="{9ef58ab0-3510-4d99-8d3e-3c9e02ebab7f}" removed="0"/>
</clbl:labelList>
</file>

<file path=docProps/app.xml><?xml version="1.0" encoding="utf-8"?>
<Properties xmlns="http://schemas.openxmlformats.org/officeDocument/2006/extended-properties" xmlns:vt="http://schemas.openxmlformats.org/officeDocument/2006/docPropsVTypes">
  <TotalTime>1942</TotalTime>
  <Words>510</Words>
  <Application>Microsoft Office PowerPoint</Application>
  <PresentationFormat>Widescreen</PresentationFormat>
  <Paragraphs>53</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Hyatt Regency Walkway Collapse</vt:lpstr>
      <vt:lpstr>Hyatt Regency Walkway Collapse</vt:lpstr>
      <vt:lpstr>Hyatt Regency Walkway Collapse</vt:lpstr>
      <vt:lpstr>Hyatt Regency Walkway Collapse</vt:lpstr>
      <vt:lpstr>Hyatt Regency Walkway Collapse</vt:lpstr>
      <vt:lpstr>Hyatt Regency Walkway Collapse</vt:lpstr>
      <vt:lpstr>Hyatt Regency Walkway Collapse</vt:lpstr>
      <vt:lpstr>Contributing Factors</vt:lpstr>
      <vt:lpstr>Contributing Factors</vt:lpstr>
      <vt:lpstr>Contributing Factors</vt:lpstr>
      <vt:lpstr>Contributing Factors</vt:lpstr>
      <vt:lpstr>Contributing Factors</vt:lpstr>
      <vt:lpstr>Critical Failures in Communication</vt:lpstr>
      <vt:lpstr>Loss of Configuration Control</vt:lpstr>
      <vt:lpstr>What Changed?</vt:lpstr>
      <vt:lpstr>Questions?</vt:lpstr>
    </vt:vector>
  </TitlesOfParts>
  <Company>Evergy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Anthony Waltz</dc:creator>
  <cp:lastModifiedBy>Anthony Waltz</cp:lastModifiedBy>
  <cp:revision>183</cp:revision>
  <dcterms:created xsi:type="dcterms:W3CDTF">2025-07-14T17:59:57Z</dcterms:created>
  <dcterms:modified xsi:type="dcterms:W3CDTF">2025-07-25T23:16:52Z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Internal Use Only </vt:lpwstr>
  </property>
</Properties>
</file>