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4"/>
  </p:notesMasterIdLst>
  <p:sldIdLst>
    <p:sldId id="256" r:id="rId2"/>
    <p:sldId id="315" r:id="rId3"/>
    <p:sldId id="302" r:id="rId4"/>
    <p:sldId id="314" r:id="rId5"/>
    <p:sldId id="318" r:id="rId6"/>
    <p:sldId id="319" r:id="rId7"/>
    <p:sldId id="321" r:id="rId8"/>
    <p:sldId id="320" r:id="rId9"/>
    <p:sldId id="322" r:id="rId10"/>
    <p:sldId id="323" r:id="rId11"/>
    <p:sldId id="325" r:id="rId12"/>
    <p:sldId id="3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1D156-3AC5-40FF-9307-47BEF195177B}" v="27" dt="2025-07-29T13:46:39.83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43" autoAdjust="0"/>
  </p:normalViewPr>
  <p:slideViewPr>
    <p:cSldViewPr snapToGrid="0">
      <p:cViewPr varScale="1">
        <p:scale>
          <a:sx n="64" d="100"/>
          <a:sy n="64" d="100"/>
        </p:scale>
        <p:origin x="40" y="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22775F5-527F-432D-832B-DD3448C6DAF9}"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3DD73-A33C-4740-B339-B04BD8015B49}" type="slidenum">
              <a:rPr lang="en-US" smtClean="0"/>
              <a:t>‹#›</a:t>
            </a:fld>
            <a:endParaRPr lang="en-US"/>
          </a:p>
        </p:txBody>
      </p:sp>
    </p:spTree>
    <p:extLst>
      <p:ext uri="{BB962C8B-B14F-4D97-AF65-F5344CB8AC3E}">
        <p14:creationId xmlns:p14="http://schemas.microsoft.com/office/powerpoint/2010/main" val="328802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rc.gov/info-finder/reactors/dua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xteraenergyresources.com/duane-arnold-energy-center.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exteraenergyresources.com/duane-arnold-energy-center.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rc.gov/info-finder/reactors/pali.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rc.gov/info-finder/reactors/pal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oltecinternational.com/2025/07/24/hh-40-1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rc.gov/info-finder/reactors/ccec.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rc.gov/info-finder/reactors/ccec.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rc.gov/info-finder/reactors/pali.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rc.gov/info-finder/reactors/dua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3DD73-A33C-4740-B339-B04BD8015B49}" type="slidenum">
              <a:rPr lang="en-US" smtClean="0"/>
              <a:t>1</a:t>
            </a:fld>
            <a:endParaRPr lang="en-US"/>
          </a:p>
        </p:txBody>
      </p:sp>
    </p:spTree>
    <p:extLst>
      <p:ext uri="{BB962C8B-B14F-4D97-AF65-F5344CB8AC3E}">
        <p14:creationId xmlns:p14="http://schemas.microsoft.com/office/powerpoint/2010/main" val="275472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9B7B-468E-C087-D9AA-820A4DB0C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0207E-19BA-DBD7-EE72-7A8319A1A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75CB0-2E1D-036D-EFD6-980D5680CE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Duane Arnold Energy Center | NRC.gov</a:t>
            </a:r>
            <a:endParaRPr lang="en-US" dirty="0"/>
          </a:p>
        </p:txBody>
      </p:sp>
      <p:sp>
        <p:nvSpPr>
          <p:cNvPr id="4" name="Slide Number Placeholder 3">
            <a:extLst>
              <a:ext uri="{FF2B5EF4-FFF2-40B4-BE49-F238E27FC236}">
                <a16:creationId xmlns:a16="http://schemas.microsoft.com/office/drawing/2014/main" id="{BC70C201-70DF-BA77-7207-5F83460F455F}"/>
              </a:ext>
            </a:extLst>
          </p:cNvPr>
          <p:cNvSpPr>
            <a:spLocks noGrp="1"/>
          </p:cNvSpPr>
          <p:nvPr>
            <p:ph type="sldNum" sz="quarter" idx="5"/>
          </p:nvPr>
        </p:nvSpPr>
        <p:spPr/>
        <p:txBody>
          <a:bodyPr/>
          <a:lstStyle/>
          <a:p>
            <a:fld id="{1CA3DD73-A33C-4740-B339-B04BD8015B49}" type="slidenum">
              <a:rPr lang="en-US" smtClean="0"/>
              <a:t>10</a:t>
            </a:fld>
            <a:endParaRPr lang="en-US"/>
          </a:p>
        </p:txBody>
      </p:sp>
    </p:spTree>
    <p:extLst>
      <p:ext uri="{BB962C8B-B14F-4D97-AF65-F5344CB8AC3E}">
        <p14:creationId xmlns:p14="http://schemas.microsoft.com/office/powerpoint/2010/main" val="408647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0844-E600-F2B7-1403-C7FCA5B8D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6EFEC-7F75-B783-DD86-F7F68C2A3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2C481-1FF0-AEB0-5E9E-776C5CA3A2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NextEra Energy Resources | Duane Arnold Energy Center</a:t>
            </a:r>
            <a:endParaRPr lang="en-US" dirty="0"/>
          </a:p>
        </p:txBody>
      </p:sp>
      <p:sp>
        <p:nvSpPr>
          <p:cNvPr id="4" name="Slide Number Placeholder 3">
            <a:extLst>
              <a:ext uri="{FF2B5EF4-FFF2-40B4-BE49-F238E27FC236}">
                <a16:creationId xmlns:a16="http://schemas.microsoft.com/office/drawing/2014/main" id="{4F80F389-613F-62C2-374D-344C5B911C71}"/>
              </a:ext>
            </a:extLst>
          </p:cNvPr>
          <p:cNvSpPr>
            <a:spLocks noGrp="1"/>
          </p:cNvSpPr>
          <p:nvPr>
            <p:ph type="sldNum" sz="quarter" idx="5"/>
          </p:nvPr>
        </p:nvSpPr>
        <p:spPr/>
        <p:txBody>
          <a:bodyPr/>
          <a:lstStyle/>
          <a:p>
            <a:fld id="{1CA3DD73-A33C-4740-B339-B04BD8015B49}" type="slidenum">
              <a:rPr lang="en-US" smtClean="0"/>
              <a:t>11</a:t>
            </a:fld>
            <a:endParaRPr lang="en-US"/>
          </a:p>
        </p:txBody>
      </p:sp>
    </p:spTree>
    <p:extLst>
      <p:ext uri="{BB962C8B-B14F-4D97-AF65-F5344CB8AC3E}">
        <p14:creationId xmlns:p14="http://schemas.microsoft.com/office/powerpoint/2010/main" val="102554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B4EF-415D-5B01-43F1-6A08249AD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206FF-AC34-A1BF-693F-1E9CFA72A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91B87-DBB8-796C-B20A-5834601701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NextEra Energy Resources | Duane Arnold Energy Center</a:t>
            </a:r>
            <a:endParaRPr lang="en-US" dirty="0"/>
          </a:p>
        </p:txBody>
      </p:sp>
      <p:sp>
        <p:nvSpPr>
          <p:cNvPr id="4" name="Slide Number Placeholder 3">
            <a:extLst>
              <a:ext uri="{FF2B5EF4-FFF2-40B4-BE49-F238E27FC236}">
                <a16:creationId xmlns:a16="http://schemas.microsoft.com/office/drawing/2014/main" id="{CCED1E96-A793-931F-9FDE-4A73BC958325}"/>
              </a:ext>
            </a:extLst>
          </p:cNvPr>
          <p:cNvSpPr>
            <a:spLocks noGrp="1"/>
          </p:cNvSpPr>
          <p:nvPr>
            <p:ph type="sldNum" sz="quarter" idx="5"/>
          </p:nvPr>
        </p:nvSpPr>
        <p:spPr/>
        <p:txBody>
          <a:bodyPr/>
          <a:lstStyle/>
          <a:p>
            <a:fld id="{1CA3DD73-A33C-4740-B339-B04BD8015B49}" type="slidenum">
              <a:rPr lang="en-US" smtClean="0"/>
              <a:t>12</a:t>
            </a:fld>
            <a:endParaRPr lang="en-US"/>
          </a:p>
        </p:txBody>
      </p:sp>
    </p:spTree>
    <p:extLst>
      <p:ext uri="{BB962C8B-B14F-4D97-AF65-F5344CB8AC3E}">
        <p14:creationId xmlns:p14="http://schemas.microsoft.com/office/powerpoint/2010/main" val="360814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3DD73-A33C-4740-B339-B04BD8015B49}" type="slidenum">
              <a:rPr lang="en-US" smtClean="0"/>
              <a:t>2</a:t>
            </a:fld>
            <a:endParaRPr lang="en-US"/>
          </a:p>
        </p:txBody>
      </p:sp>
    </p:spTree>
    <p:extLst>
      <p:ext uri="{BB962C8B-B14F-4D97-AF65-F5344CB8AC3E}">
        <p14:creationId xmlns:p14="http://schemas.microsoft.com/office/powerpoint/2010/main" val="280695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BC02-6DB0-1E72-1EA0-6D2FBB246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0A55D-047B-7615-662A-15D0D3F77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7F917-2FB6-0ABE-7BB6-490C53FE5C3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Palisades Nuclear Plant | NRC.gov</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C0CBDD18-DE90-1BA2-90B1-90299E64A096}"/>
              </a:ext>
            </a:extLst>
          </p:cNvPr>
          <p:cNvSpPr>
            <a:spLocks noGrp="1"/>
          </p:cNvSpPr>
          <p:nvPr>
            <p:ph type="sldNum" sz="quarter" idx="5"/>
          </p:nvPr>
        </p:nvSpPr>
        <p:spPr/>
        <p:txBody>
          <a:bodyPr/>
          <a:lstStyle/>
          <a:p>
            <a:fld id="{1CA3DD73-A33C-4740-B339-B04BD8015B49}" type="slidenum">
              <a:rPr lang="en-US" smtClean="0"/>
              <a:t>3</a:t>
            </a:fld>
            <a:endParaRPr lang="en-US"/>
          </a:p>
        </p:txBody>
      </p:sp>
    </p:spTree>
    <p:extLst>
      <p:ext uri="{BB962C8B-B14F-4D97-AF65-F5344CB8AC3E}">
        <p14:creationId xmlns:p14="http://schemas.microsoft.com/office/powerpoint/2010/main" val="122867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1DB85-761D-F596-9F23-9CEC970A4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7DC85-09C2-BAC3-61FF-ED2C517E5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63D39-FF9D-0E86-B5BD-34C20E468EC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Palisades Nuclear Plant | NRC.gov</a:t>
            </a:r>
            <a:endParaRPr lang="en-US" dirty="0"/>
          </a:p>
        </p:txBody>
      </p:sp>
      <p:sp>
        <p:nvSpPr>
          <p:cNvPr id="4" name="Slide Number Placeholder 3">
            <a:extLst>
              <a:ext uri="{FF2B5EF4-FFF2-40B4-BE49-F238E27FC236}">
                <a16:creationId xmlns:a16="http://schemas.microsoft.com/office/drawing/2014/main" id="{1FA199A1-D589-9499-95E2-56603E5F72BE}"/>
              </a:ext>
            </a:extLst>
          </p:cNvPr>
          <p:cNvSpPr>
            <a:spLocks noGrp="1"/>
          </p:cNvSpPr>
          <p:nvPr>
            <p:ph type="sldNum" sz="quarter" idx="5"/>
          </p:nvPr>
        </p:nvSpPr>
        <p:spPr/>
        <p:txBody>
          <a:bodyPr/>
          <a:lstStyle/>
          <a:p>
            <a:fld id="{1CA3DD73-A33C-4740-B339-B04BD8015B49}" type="slidenum">
              <a:rPr lang="en-US" smtClean="0"/>
              <a:t>4</a:t>
            </a:fld>
            <a:endParaRPr lang="en-US"/>
          </a:p>
        </p:txBody>
      </p:sp>
    </p:spTree>
    <p:extLst>
      <p:ext uri="{BB962C8B-B14F-4D97-AF65-F5344CB8AC3E}">
        <p14:creationId xmlns:p14="http://schemas.microsoft.com/office/powerpoint/2010/main" val="321571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B8C3-A2CB-8667-9384-FE251A9E9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D4F0B-C060-3AC6-CE8F-53DA8C3BD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AD9DC-425A-3BC9-0E89-C3C8B10821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NRC Reauthorizes Palisades Operating License in Historic First for U.S. Nuclear Industry - Holtec International</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9E6E3754-92B2-B9D2-C711-48CA510DDE42}"/>
              </a:ext>
            </a:extLst>
          </p:cNvPr>
          <p:cNvSpPr>
            <a:spLocks noGrp="1"/>
          </p:cNvSpPr>
          <p:nvPr>
            <p:ph type="sldNum" sz="quarter" idx="5"/>
          </p:nvPr>
        </p:nvSpPr>
        <p:spPr/>
        <p:txBody>
          <a:bodyPr/>
          <a:lstStyle/>
          <a:p>
            <a:fld id="{1CA3DD73-A33C-4740-B339-B04BD8015B49}" type="slidenum">
              <a:rPr lang="en-US" smtClean="0"/>
              <a:t>5</a:t>
            </a:fld>
            <a:endParaRPr lang="en-US"/>
          </a:p>
        </p:txBody>
      </p:sp>
    </p:spTree>
    <p:extLst>
      <p:ext uri="{BB962C8B-B14F-4D97-AF65-F5344CB8AC3E}">
        <p14:creationId xmlns:p14="http://schemas.microsoft.com/office/powerpoint/2010/main" val="166667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0A678-1AA4-3CA1-6BBE-4D04F0726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0761E-2FEC-DDFB-23EF-0AFB553D1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3AC15-0F0C-0143-1D79-28677828EA5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Christopher M. Crane Clean Energy Center | NRC.gov</a:t>
            </a:r>
            <a:endParaRPr lang="en-US" dirty="0"/>
          </a:p>
        </p:txBody>
      </p:sp>
      <p:sp>
        <p:nvSpPr>
          <p:cNvPr id="4" name="Slide Number Placeholder 3">
            <a:extLst>
              <a:ext uri="{FF2B5EF4-FFF2-40B4-BE49-F238E27FC236}">
                <a16:creationId xmlns:a16="http://schemas.microsoft.com/office/drawing/2014/main" id="{47F5A70B-4560-6F08-93D4-DB1A376CF8AF}"/>
              </a:ext>
            </a:extLst>
          </p:cNvPr>
          <p:cNvSpPr>
            <a:spLocks noGrp="1"/>
          </p:cNvSpPr>
          <p:nvPr>
            <p:ph type="sldNum" sz="quarter" idx="5"/>
          </p:nvPr>
        </p:nvSpPr>
        <p:spPr/>
        <p:txBody>
          <a:bodyPr/>
          <a:lstStyle/>
          <a:p>
            <a:fld id="{1CA3DD73-A33C-4740-B339-B04BD8015B49}" type="slidenum">
              <a:rPr lang="en-US" smtClean="0"/>
              <a:t>6</a:t>
            </a:fld>
            <a:endParaRPr lang="en-US"/>
          </a:p>
        </p:txBody>
      </p:sp>
    </p:spTree>
    <p:extLst>
      <p:ext uri="{BB962C8B-B14F-4D97-AF65-F5344CB8AC3E}">
        <p14:creationId xmlns:p14="http://schemas.microsoft.com/office/powerpoint/2010/main" val="53527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48249-9028-6AC9-7FE8-B44D72A6C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11489-BC57-9A6D-BEAB-ED8F6690C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DB0C0-2AC8-6897-D759-96A09D5CBE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Christopher M. Crane Clean Energy Center | NRC.gov</a:t>
            </a:r>
            <a:endParaRPr lang="en-US" dirty="0"/>
          </a:p>
        </p:txBody>
      </p:sp>
      <p:sp>
        <p:nvSpPr>
          <p:cNvPr id="4" name="Slide Number Placeholder 3">
            <a:extLst>
              <a:ext uri="{FF2B5EF4-FFF2-40B4-BE49-F238E27FC236}">
                <a16:creationId xmlns:a16="http://schemas.microsoft.com/office/drawing/2014/main" id="{5C45164D-204F-6A72-0203-D0FA86D41B67}"/>
              </a:ext>
            </a:extLst>
          </p:cNvPr>
          <p:cNvSpPr>
            <a:spLocks noGrp="1"/>
          </p:cNvSpPr>
          <p:nvPr>
            <p:ph type="sldNum" sz="quarter" idx="5"/>
          </p:nvPr>
        </p:nvSpPr>
        <p:spPr/>
        <p:txBody>
          <a:bodyPr/>
          <a:lstStyle/>
          <a:p>
            <a:fld id="{1CA3DD73-A33C-4740-B339-B04BD8015B49}" type="slidenum">
              <a:rPr lang="en-US" smtClean="0"/>
              <a:t>7</a:t>
            </a:fld>
            <a:endParaRPr lang="en-US"/>
          </a:p>
        </p:txBody>
      </p:sp>
    </p:spTree>
    <p:extLst>
      <p:ext uri="{BB962C8B-B14F-4D97-AF65-F5344CB8AC3E}">
        <p14:creationId xmlns:p14="http://schemas.microsoft.com/office/powerpoint/2010/main" val="368481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6743-2A4D-7FD6-3242-B74E3F53B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239DC-3E12-5302-5D3B-AD7D3079D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35820-D0E1-3C4D-81D1-53D4BE3E5CB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Palisades Nuclear Plant | NRC.gov</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BA5914BE-4121-BFD4-ECE9-3F07CF967C7B}"/>
              </a:ext>
            </a:extLst>
          </p:cNvPr>
          <p:cNvSpPr>
            <a:spLocks noGrp="1"/>
          </p:cNvSpPr>
          <p:nvPr>
            <p:ph type="sldNum" sz="quarter" idx="5"/>
          </p:nvPr>
        </p:nvSpPr>
        <p:spPr/>
        <p:txBody>
          <a:bodyPr/>
          <a:lstStyle/>
          <a:p>
            <a:fld id="{1CA3DD73-A33C-4740-B339-B04BD8015B49}" type="slidenum">
              <a:rPr lang="en-US" smtClean="0"/>
              <a:t>8</a:t>
            </a:fld>
            <a:endParaRPr lang="en-US"/>
          </a:p>
        </p:txBody>
      </p:sp>
    </p:spTree>
    <p:extLst>
      <p:ext uri="{BB962C8B-B14F-4D97-AF65-F5344CB8AC3E}">
        <p14:creationId xmlns:p14="http://schemas.microsoft.com/office/powerpoint/2010/main" val="135102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9F8E-4317-CA45-9C63-70DF41042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66E41-576D-E6C8-AC2B-AD0991A5C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0D6D2-697F-7AA8-80AF-04304EC320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Duane Arnold Energy Center | NRC.gov</a:t>
            </a:r>
            <a:endParaRPr lang="en-US" dirty="0"/>
          </a:p>
        </p:txBody>
      </p:sp>
      <p:sp>
        <p:nvSpPr>
          <p:cNvPr id="4" name="Slide Number Placeholder 3">
            <a:extLst>
              <a:ext uri="{FF2B5EF4-FFF2-40B4-BE49-F238E27FC236}">
                <a16:creationId xmlns:a16="http://schemas.microsoft.com/office/drawing/2014/main" id="{31C262DD-7DDF-3802-0495-1DF6F035CBAF}"/>
              </a:ext>
            </a:extLst>
          </p:cNvPr>
          <p:cNvSpPr>
            <a:spLocks noGrp="1"/>
          </p:cNvSpPr>
          <p:nvPr>
            <p:ph type="sldNum" sz="quarter" idx="5"/>
          </p:nvPr>
        </p:nvSpPr>
        <p:spPr/>
        <p:txBody>
          <a:bodyPr/>
          <a:lstStyle/>
          <a:p>
            <a:fld id="{1CA3DD73-A33C-4740-B339-B04BD8015B49}" type="slidenum">
              <a:rPr lang="en-US" smtClean="0"/>
              <a:t>9</a:t>
            </a:fld>
            <a:endParaRPr lang="en-US"/>
          </a:p>
        </p:txBody>
      </p:sp>
    </p:spTree>
    <p:extLst>
      <p:ext uri="{BB962C8B-B14F-4D97-AF65-F5344CB8AC3E}">
        <p14:creationId xmlns:p14="http://schemas.microsoft.com/office/powerpoint/2010/main" val="213556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77F8-048B-EE2C-983C-BBE96ECD5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DF4B49-84CA-110F-53B6-10C468B30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B10661-2FFC-4341-10BC-82996F528431}"/>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5" name="Footer Placeholder 4">
            <a:extLst>
              <a:ext uri="{FF2B5EF4-FFF2-40B4-BE49-F238E27FC236}">
                <a16:creationId xmlns:a16="http://schemas.microsoft.com/office/drawing/2014/main" id="{224A345F-2F01-4AB2-4819-706C464E7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09C9C-6AEB-268D-760A-95AA3B55055D}"/>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162109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4DBA-5D84-788C-3265-03BA93610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C07B6-7494-2A87-FEDD-FDE18BE68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E71C-4ABB-2932-B423-727C483BC4E1}"/>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5" name="Footer Placeholder 4">
            <a:extLst>
              <a:ext uri="{FF2B5EF4-FFF2-40B4-BE49-F238E27FC236}">
                <a16:creationId xmlns:a16="http://schemas.microsoft.com/office/drawing/2014/main" id="{64EB9583-2EC9-75E1-81EC-8B523DC5C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9AC2A-F081-5BA2-629C-C8D11478D47E}"/>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2996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6576FC-96E7-5E72-E4FD-D6633C41C0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30754-2AF4-36C3-5E80-5598D9E53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54D98-A7EF-840D-AD68-DB54D7E541C3}"/>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5" name="Footer Placeholder 4">
            <a:extLst>
              <a:ext uri="{FF2B5EF4-FFF2-40B4-BE49-F238E27FC236}">
                <a16:creationId xmlns:a16="http://schemas.microsoft.com/office/drawing/2014/main" id="{101ACD4A-E558-D6EC-58C5-A0241F131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E8F62-056F-6E4C-681A-DA9176E0F7BD}"/>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99471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EEB9-9F9F-C395-179C-155A06A58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BD683-10FC-93ED-2BD3-7044B4555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DB03-EFEE-91C1-631B-CC18569301FE}"/>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5" name="Footer Placeholder 4">
            <a:extLst>
              <a:ext uri="{FF2B5EF4-FFF2-40B4-BE49-F238E27FC236}">
                <a16:creationId xmlns:a16="http://schemas.microsoft.com/office/drawing/2014/main" id="{503E3392-083D-37AC-DB46-8108C495F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5FF11-90A9-905F-0FBA-46EEB3D2E31D}"/>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172573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D8B2-9181-7B78-B5A8-0C86D204D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BE826-3F81-E8A7-494C-C941342D7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63F53B-2046-F6C9-BC90-2FD42DF6AB71}"/>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5" name="Footer Placeholder 4">
            <a:extLst>
              <a:ext uri="{FF2B5EF4-FFF2-40B4-BE49-F238E27FC236}">
                <a16:creationId xmlns:a16="http://schemas.microsoft.com/office/drawing/2014/main" id="{7A70D4E2-727C-BB19-1A48-1B61468F7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4F3B2-9868-23A9-2BE3-1B59B17F3BB0}"/>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7275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AC60-0590-04E1-4DC7-E3C6086BC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25B10-BEEA-AE05-4CD4-301538F490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90D498-EDB9-56B2-2F2C-7DA84010B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CFEED-9FCA-C122-097B-BB765745B372}"/>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6" name="Footer Placeholder 5">
            <a:extLst>
              <a:ext uri="{FF2B5EF4-FFF2-40B4-BE49-F238E27FC236}">
                <a16:creationId xmlns:a16="http://schemas.microsoft.com/office/drawing/2014/main" id="{25721545-2FA2-98D8-4CFF-DCC1B843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FC447-8849-FB10-C802-0EA0E74DC17C}"/>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19447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A786-265E-75DA-C5FE-F609A02EFA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3D23B-D442-589E-45D2-43552D05A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AE402-A53F-4751-EAA8-D88A78B10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519B0-19E7-CC7B-A039-011BD65E2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B849B-0ECD-6866-5C2A-0CC791278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2917CB-827D-59A6-47E5-C963B7B9DBD6}"/>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8" name="Footer Placeholder 7">
            <a:extLst>
              <a:ext uri="{FF2B5EF4-FFF2-40B4-BE49-F238E27FC236}">
                <a16:creationId xmlns:a16="http://schemas.microsoft.com/office/drawing/2014/main" id="{675B5DB7-24F1-CB50-9B02-8B6577B364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A6D954-2BAE-A444-A66B-909FC2619113}"/>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390714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166F-4FD9-250A-A066-C38EE4269C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3571C-1576-93E9-397D-91EEA15EEE53}"/>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4" name="Footer Placeholder 3">
            <a:extLst>
              <a:ext uri="{FF2B5EF4-FFF2-40B4-BE49-F238E27FC236}">
                <a16:creationId xmlns:a16="http://schemas.microsoft.com/office/drawing/2014/main" id="{CE40041E-44A2-F6A3-7B55-418B46224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BC15B0-B5D5-E3B1-381B-45A83F3709BE}"/>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9922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38278-B93C-9BDE-5963-62DCA32C22BC}"/>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3" name="Footer Placeholder 2">
            <a:extLst>
              <a:ext uri="{FF2B5EF4-FFF2-40B4-BE49-F238E27FC236}">
                <a16:creationId xmlns:a16="http://schemas.microsoft.com/office/drawing/2014/main" id="{E3F8A099-1651-B381-5C07-168172334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0C0FC-8ED5-3EFD-97E2-6A41D7FA7EBE}"/>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94188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CED9-6BAD-DF90-E9F3-50AA8C8AB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1AA1A5-69EB-0113-ABD6-73EFBD39B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3458C-7437-23BB-28BF-066E70B48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1CE0B-2CF0-7596-F830-576A09E4D557}"/>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6" name="Footer Placeholder 5">
            <a:extLst>
              <a:ext uri="{FF2B5EF4-FFF2-40B4-BE49-F238E27FC236}">
                <a16:creationId xmlns:a16="http://schemas.microsoft.com/office/drawing/2014/main" id="{B6B5F142-A59E-A667-1AF2-510730F04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BC23E-1691-0CE7-78E4-C013014CF6D8}"/>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22619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0ADD-06B3-4BEF-63EA-6083B75F0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59A459-87F8-A42B-1CF9-D19433B4D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F56A7-3FC8-3FD4-8DC9-E17F6511D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DAA5F-2166-AEE3-4B8A-1E71F02EFC08}"/>
              </a:ext>
            </a:extLst>
          </p:cNvPr>
          <p:cNvSpPr>
            <a:spLocks noGrp="1"/>
          </p:cNvSpPr>
          <p:nvPr>
            <p:ph type="dt" sz="half" idx="10"/>
          </p:nvPr>
        </p:nvSpPr>
        <p:spPr/>
        <p:txBody>
          <a:bodyPr/>
          <a:lstStyle/>
          <a:p>
            <a:fld id="{8A6D61FA-3009-49D3-B566-44D4E438332D}" type="datetimeFigureOut">
              <a:rPr lang="en-US" smtClean="0"/>
              <a:t>7/29/2025</a:t>
            </a:fld>
            <a:endParaRPr lang="en-US"/>
          </a:p>
        </p:txBody>
      </p:sp>
      <p:sp>
        <p:nvSpPr>
          <p:cNvPr id="6" name="Footer Placeholder 5">
            <a:extLst>
              <a:ext uri="{FF2B5EF4-FFF2-40B4-BE49-F238E27FC236}">
                <a16:creationId xmlns:a16="http://schemas.microsoft.com/office/drawing/2014/main" id="{B9CE0D45-BDCD-BEC2-FE83-471C1D494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925A5-02DB-7E3F-5880-5D43F50138CB}"/>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83770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F3EA3-0379-39E8-BC39-E56ABC7CB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A5DB3-697D-6E26-3814-9DC7B838F8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2EB9E-1DC9-65E2-A59D-6B0C1D0D3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D61FA-3009-49D3-B566-44D4E438332D}" type="datetimeFigureOut">
              <a:rPr lang="en-US" smtClean="0"/>
              <a:t>7/29/2025</a:t>
            </a:fld>
            <a:endParaRPr lang="en-US"/>
          </a:p>
        </p:txBody>
      </p:sp>
      <p:sp>
        <p:nvSpPr>
          <p:cNvPr id="5" name="Footer Placeholder 4">
            <a:extLst>
              <a:ext uri="{FF2B5EF4-FFF2-40B4-BE49-F238E27FC236}">
                <a16:creationId xmlns:a16="http://schemas.microsoft.com/office/drawing/2014/main" id="{664CD7AE-38D1-3CEA-DB63-CEAD8497B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B71958-4CAC-F50B-AC61-9046209AC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2972F-FED1-499A-8215-22D80301162B}" type="slidenum">
              <a:rPr lang="en-US" smtClean="0"/>
              <a:t>‹#›</a:t>
            </a:fld>
            <a:endParaRPr lang="en-US"/>
          </a:p>
        </p:txBody>
      </p:sp>
    </p:spTree>
    <p:extLst>
      <p:ext uri="{BB962C8B-B14F-4D97-AF65-F5344CB8AC3E}">
        <p14:creationId xmlns:p14="http://schemas.microsoft.com/office/powerpoint/2010/main" val="172072854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rc.gov/info-finder/reactors/pali.html#pali-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51E496-4D4E-DF28-7E5A-F179D3E3610C}"/>
              </a:ext>
            </a:extLst>
          </p:cNvPr>
          <p:cNvSpPr>
            <a:spLocks noGrp="1"/>
          </p:cNvSpPr>
          <p:nvPr>
            <p:ph type="ctrTitle"/>
          </p:nvPr>
        </p:nvSpPr>
        <p:spPr>
          <a:xfrm>
            <a:off x="1386865" y="818984"/>
            <a:ext cx="6596245" cy="3268520"/>
          </a:xfrm>
        </p:spPr>
        <p:txBody>
          <a:bodyPr>
            <a:normAutofit/>
          </a:bodyPr>
          <a:lstStyle/>
          <a:p>
            <a:pPr algn="l"/>
            <a:r>
              <a:rPr lang="en-US" sz="5400" b="1" dirty="0">
                <a:solidFill>
                  <a:srgbClr val="FFFFFF"/>
                </a:solidFill>
              </a:rPr>
              <a:t>Recommissioning Plants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4DED2EB-1766-2BFE-87B2-310C7AB244E7}"/>
              </a:ext>
            </a:extLst>
          </p:cNvPr>
          <p:cNvSpPr>
            <a:spLocks noGrp="1"/>
          </p:cNvSpPr>
          <p:nvPr>
            <p:ph type="subTitle" idx="1"/>
          </p:nvPr>
        </p:nvSpPr>
        <p:spPr>
          <a:xfrm>
            <a:off x="1386865" y="4797188"/>
            <a:ext cx="6596245" cy="1241828"/>
          </a:xfrm>
        </p:spPr>
        <p:txBody>
          <a:bodyPr>
            <a:normAutofit fontScale="55000" lnSpcReduction="20000"/>
          </a:bodyPr>
          <a:lstStyle/>
          <a:p>
            <a:pPr algn="l"/>
            <a:r>
              <a:rPr lang="en-US" dirty="0">
                <a:solidFill>
                  <a:srgbClr val="FFFFFF"/>
                </a:solidFill>
              </a:rPr>
              <a:t>Matt Yarlett</a:t>
            </a:r>
            <a:br>
              <a:rPr lang="en-US" dirty="0">
                <a:solidFill>
                  <a:srgbClr val="FFFFFF"/>
                </a:solidFill>
              </a:rPr>
            </a:br>
            <a:r>
              <a:rPr lang="en-US" dirty="0">
                <a:solidFill>
                  <a:srgbClr val="FFFFFF"/>
                </a:solidFill>
              </a:rPr>
              <a:t>Westinghouse Electric Company</a:t>
            </a:r>
            <a:br>
              <a:rPr lang="en-US" dirty="0">
                <a:solidFill>
                  <a:srgbClr val="FFFFFF"/>
                </a:solidFill>
              </a:rPr>
            </a:br>
            <a:r>
              <a:rPr lang="en-US" dirty="0">
                <a:solidFill>
                  <a:srgbClr val="FFFFFF"/>
                </a:solidFill>
              </a:rPr>
              <a:t>Manager, Projects – Digital Technology</a:t>
            </a:r>
          </a:p>
          <a:p>
            <a:pPr algn="l"/>
            <a:r>
              <a:rPr lang="en-US" dirty="0">
                <a:solidFill>
                  <a:srgbClr val="FFFFFF"/>
                </a:solidFill>
              </a:rPr>
              <a:t>Michel Arcand</a:t>
            </a:r>
            <a:br>
              <a:rPr lang="en-US" dirty="0">
                <a:solidFill>
                  <a:srgbClr val="FFFFFF"/>
                </a:solidFill>
              </a:rPr>
            </a:br>
            <a:r>
              <a:rPr lang="en-US" dirty="0">
                <a:solidFill>
                  <a:srgbClr val="FFFFFF"/>
                </a:solidFill>
              </a:rPr>
              <a:t>TVA - Clinch River Project</a:t>
            </a:r>
            <a:br>
              <a:rPr lang="en-US" dirty="0">
                <a:solidFill>
                  <a:srgbClr val="FFFFFF"/>
                </a:solidFill>
              </a:rPr>
            </a:br>
            <a:r>
              <a:rPr lang="en-US" dirty="0">
                <a:solidFill>
                  <a:srgbClr val="FFFFFF"/>
                </a:solidFill>
              </a:rPr>
              <a:t>Sr. Manager Engineering Support</a:t>
            </a:r>
            <a:br>
              <a:rPr lang="en-US" dirty="0">
                <a:solidFill>
                  <a:srgbClr val="FFFFFF"/>
                </a:solidFill>
              </a:rPr>
            </a:b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49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F90251-46B3-31C7-81D0-6A795F866921}"/>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30704-404F-983C-BD6B-456068673ED0}"/>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600" b="1" kern="1200">
                <a:solidFill>
                  <a:schemeClr val="tx1"/>
                </a:solidFill>
                <a:latin typeface="+mj-lt"/>
                <a:ea typeface="+mj-ea"/>
                <a:cs typeface="+mj-cs"/>
              </a:rPr>
              <a:t>Duane Arnold Energy Center Update</a:t>
            </a:r>
          </a:p>
        </p:txBody>
      </p:sp>
      <p:sp>
        <p:nvSpPr>
          <p:cNvPr id="3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3B8FED-ED2D-1DD4-AD40-632BC31634B3}"/>
              </a:ext>
            </a:extLst>
          </p:cNvPr>
          <p:cNvPicPr>
            <a:picLocks noChangeAspect="1"/>
          </p:cNvPicPr>
          <p:nvPr/>
        </p:nvPicPr>
        <p:blipFill>
          <a:blip r:embed="rId3"/>
          <a:stretch>
            <a:fillRect/>
          </a:stretch>
        </p:blipFill>
        <p:spPr>
          <a:xfrm>
            <a:off x="1280579" y="2633472"/>
            <a:ext cx="9627794" cy="3586353"/>
          </a:xfrm>
          <a:prstGeom prst="rect">
            <a:avLst/>
          </a:prstGeom>
        </p:spPr>
      </p:pic>
    </p:spTree>
    <p:extLst>
      <p:ext uri="{BB962C8B-B14F-4D97-AF65-F5344CB8AC3E}">
        <p14:creationId xmlns:p14="http://schemas.microsoft.com/office/powerpoint/2010/main" val="153862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64ED7C-2823-7A57-4D79-D02F0525EB7A}"/>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9A002C20-86F6-46B0-8392-A37CAC548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C18BD-AD5D-3717-FF3D-C5C56F73DAC2}"/>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kern="1200">
                <a:latin typeface="+mj-lt"/>
                <a:ea typeface="+mj-ea"/>
                <a:cs typeface="+mj-cs"/>
              </a:rPr>
              <a:t>Duane Arnold Energy Center Update</a:t>
            </a:r>
          </a:p>
        </p:txBody>
      </p:sp>
      <p:sp>
        <p:nvSpPr>
          <p:cNvPr id="3" name="Content Placeholder 2">
            <a:extLst>
              <a:ext uri="{FF2B5EF4-FFF2-40B4-BE49-F238E27FC236}">
                <a16:creationId xmlns:a16="http://schemas.microsoft.com/office/drawing/2014/main" id="{AAD72B9D-1D79-B9AC-555F-03057524A3F4}"/>
              </a:ext>
            </a:extLst>
          </p:cNvPr>
          <p:cNvSpPr>
            <a:spLocks noGrp="1"/>
          </p:cNvSpPr>
          <p:nvPr>
            <p:ph idx="1"/>
          </p:nvPr>
        </p:nvSpPr>
        <p:spPr>
          <a:xfrm>
            <a:off x="838201" y="2013625"/>
            <a:ext cx="4614759" cy="4163337"/>
          </a:xfrm>
        </p:spPr>
        <p:txBody>
          <a:bodyPr>
            <a:normAutofit/>
          </a:bodyPr>
          <a:lstStyle/>
          <a:p>
            <a:pPr marL="0" indent="0">
              <a:spcBef>
                <a:spcPts val="600"/>
              </a:spcBef>
              <a:spcAft>
                <a:spcPts val="600"/>
              </a:spcAft>
              <a:buNone/>
            </a:pPr>
            <a:r>
              <a:rPr lang="en-US" sz="1000" b="1" i="0">
                <a:effectLst/>
                <a:latin typeface="Helvetica Neue"/>
              </a:rPr>
              <a:t>The Duane Arnold Energy Center is Iowa’s only nuclear power plant and is located near Palo, Iowa, approximately nine miles northwest of Cedar Rapids. Currently, NextEra Energy Resources, the majority owner of the idled Duane Arnold Energy Center, is conducting a comprehensive engineering evaluation of the entire site, which is necessary before any restart decision can be made.</a:t>
            </a:r>
          </a:p>
          <a:p>
            <a:pPr marL="0" indent="0">
              <a:spcBef>
                <a:spcPts val="600"/>
              </a:spcBef>
              <a:spcAft>
                <a:spcPts val="600"/>
              </a:spcAft>
              <a:buNone/>
            </a:pPr>
            <a:r>
              <a:rPr lang="en-US" sz="1000" b="1" i="0">
                <a:effectLst/>
                <a:latin typeface="Helvetica Neue"/>
              </a:rPr>
              <a:t>NextEra Energy Duane Arnold, LLC is an indirect subsidiary of NextEra Energy. </a:t>
            </a:r>
          </a:p>
          <a:p>
            <a:pPr marL="0" indent="0">
              <a:spcBef>
                <a:spcPts val="600"/>
              </a:spcBef>
              <a:spcAft>
                <a:spcPts val="600"/>
              </a:spcAft>
              <a:buNone/>
            </a:pPr>
            <a:r>
              <a:rPr lang="en-US" sz="1000" b="1" i="0">
                <a:effectLst/>
                <a:latin typeface="Helvetica Neue"/>
              </a:rPr>
              <a:t>Resuming operations at an idled nuclear plant requires a comprehensive evaluation and many factors must be considered, including, but not limited to:</a:t>
            </a:r>
          </a:p>
          <a:p>
            <a:pPr>
              <a:spcBef>
                <a:spcPts val="600"/>
              </a:spcBef>
              <a:spcAft>
                <a:spcPts val="600"/>
              </a:spcAft>
            </a:pPr>
            <a:r>
              <a:rPr lang="en-US" sz="1000" b="1" i="0">
                <a:effectLst/>
                <a:latin typeface="Helvetica Neue"/>
              </a:rPr>
              <a:t>Conducting a comprehensive engineering evaluation</a:t>
            </a:r>
          </a:p>
          <a:p>
            <a:pPr>
              <a:spcBef>
                <a:spcPts val="600"/>
              </a:spcBef>
              <a:spcAft>
                <a:spcPts val="600"/>
              </a:spcAft>
            </a:pPr>
            <a:r>
              <a:rPr lang="en-US" sz="1000" b="1" i="0">
                <a:effectLst/>
                <a:latin typeface="Helvetica Neue"/>
              </a:rPr>
              <a:t>Finding an appropriate customer for the electric output</a:t>
            </a:r>
          </a:p>
          <a:p>
            <a:pPr>
              <a:spcBef>
                <a:spcPts val="600"/>
              </a:spcBef>
              <a:spcAft>
                <a:spcPts val="600"/>
              </a:spcAft>
            </a:pPr>
            <a:r>
              <a:rPr lang="en-US" sz="1000" b="1" i="0">
                <a:effectLst/>
                <a:latin typeface="Helvetica Neue"/>
              </a:rPr>
              <a:t>Restoration of plant systems to ensure the facility’s safety, security and reliability</a:t>
            </a:r>
          </a:p>
          <a:p>
            <a:pPr>
              <a:spcBef>
                <a:spcPts val="600"/>
              </a:spcBef>
              <a:spcAft>
                <a:spcPts val="600"/>
              </a:spcAft>
            </a:pPr>
            <a:r>
              <a:rPr lang="en-US" sz="1000" b="1" i="0">
                <a:effectLst/>
                <a:latin typeface="Helvetica Neue"/>
              </a:rPr>
              <a:t>Hiring and training licensed nuclear operators </a:t>
            </a:r>
          </a:p>
          <a:p>
            <a:pPr>
              <a:spcBef>
                <a:spcPts val="600"/>
              </a:spcBef>
              <a:spcAft>
                <a:spcPts val="600"/>
              </a:spcAft>
            </a:pPr>
            <a:r>
              <a:rPr lang="en-US" sz="1000" b="1" i="0">
                <a:effectLst/>
                <a:latin typeface="Helvetica Neue"/>
              </a:rPr>
              <a:t>Nuclear Regulatory Commission licensing </a:t>
            </a:r>
          </a:p>
          <a:p>
            <a:pPr>
              <a:spcBef>
                <a:spcPts val="600"/>
              </a:spcBef>
              <a:spcAft>
                <a:spcPts val="600"/>
              </a:spcAft>
            </a:pPr>
            <a:r>
              <a:rPr lang="en-US" sz="1000" b="1" i="0">
                <a:effectLst/>
                <a:latin typeface="Helvetica Neue"/>
              </a:rPr>
              <a:t>Procurement of updated equipment</a:t>
            </a:r>
          </a:p>
          <a:p>
            <a:pPr>
              <a:spcBef>
                <a:spcPts val="600"/>
              </a:spcBef>
              <a:spcAft>
                <a:spcPts val="600"/>
              </a:spcAft>
            </a:pPr>
            <a:r>
              <a:rPr lang="en-US" sz="1000" b="1" i="0">
                <a:effectLst/>
                <a:latin typeface="Helvetica Neue"/>
              </a:rPr>
              <a:t>Build new cooling towers and training and maintenance buildings</a:t>
            </a:r>
            <a:endParaRPr lang="en-US" sz="1000" b="1" i="0" dirty="0">
              <a:effectLst/>
              <a:latin typeface="Helvetica Neue"/>
            </a:endParaRPr>
          </a:p>
        </p:txBody>
      </p:sp>
      <p:sp>
        <p:nvSpPr>
          <p:cNvPr id="69" name="Freeform: Shape 68">
            <a:extLst>
              <a:ext uri="{FF2B5EF4-FFF2-40B4-BE49-F238E27FC236}">
                <a16:creationId xmlns:a16="http://schemas.microsoft.com/office/drawing/2014/main" id="{C2972F54-37E5-4215-8174-927CD8DD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247" y="1844620"/>
            <a:ext cx="5004044" cy="4257439"/>
          </a:xfrm>
          <a:custGeom>
            <a:avLst/>
            <a:gdLst>
              <a:gd name="connsiteX0" fmla="*/ 4996703 w 5004044"/>
              <a:gd name="connsiteY0" fmla="*/ 1884419 h 4257439"/>
              <a:gd name="connsiteX1" fmla="*/ 4999558 w 5004044"/>
              <a:gd name="connsiteY1" fmla="*/ 1895448 h 4257439"/>
              <a:gd name="connsiteX2" fmla="*/ 4998919 w 5004044"/>
              <a:gd name="connsiteY2" fmla="*/ 1955002 h 4257439"/>
              <a:gd name="connsiteX3" fmla="*/ 4997257 w 5004044"/>
              <a:gd name="connsiteY3" fmla="*/ 1954563 h 4257439"/>
              <a:gd name="connsiteX4" fmla="*/ 4997288 w 5004044"/>
              <a:gd name="connsiteY4" fmla="*/ 1935420 h 4257439"/>
              <a:gd name="connsiteX5" fmla="*/ 4996971 w 5004044"/>
              <a:gd name="connsiteY5" fmla="*/ 1897199 h 4257439"/>
              <a:gd name="connsiteX6" fmla="*/ 4995619 w 5004044"/>
              <a:gd name="connsiteY6" fmla="*/ 1855413 h 4257439"/>
              <a:gd name="connsiteX7" fmla="*/ 4996377 w 5004044"/>
              <a:gd name="connsiteY7" fmla="*/ 1868871 h 4257439"/>
              <a:gd name="connsiteX8" fmla="*/ 4996703 w 5004044"/>
              <a:gd name="connsiteY8" fmla="*/ 1884419 h 4257439"/>
              <a:gd name="connsiteX9" fmla="*/ 4993479 w 5004044"/>
              <a:gd name="connsiteY9" fmla="*/ 1871969 h 4257439"/>
              <a:gd name="connsiteX10" fmla="*/ 4994448 w 5004044"/>
              <a:gd name="connsiteY10" fmla="*/ 1857988 h 4257439"/>
              <a:gd name="connsiteX11" fmla="*/ 4995619 w 5004044"/>
              <a:gd name="connsiteY11" fmla="*/ 1855413 h 4257439"/>
              <a:gd name="connsiteX12" fmla="*/ 561880 w 5004044"/>
              <a:gd name="connsiteY12" fmla="*/ 1402651 h 4257439"/>
              <a:gd name="connsiteX13" fmla="*/ 559343 w 5004044"/>
              <a:gd name="connsiteY13" fmla="*/ 1406893 h 4257439"/>
              <a:gd name="connsiteX14" fmla="*/ 576521 w 5004044"/>
              <a:gd name="connsiteY14" fmla="*/ 1419992 h 4257439"/>
              <a:gd name="connsiteX15" fmla="*/ 596259 w 5004044"/>
              <a:gd name="connsiteY15" fmla="*/ 1423150 h 4257439"/>
              <a:gd name="connsiteX16" fmla="*/ 561880 w 5004044"/>
              <a:gd name="connsiteY16" fmla="*/ 1402651 h 4257439"/>
              <a:gd name="connsiteX17" fmla="*/ 741490 w 5004044"/>
              <a:gd name="connsiteY17" fmla="*/ 927208 h 4257439"/>
              <a:gd name="connsiteX18" fmla="*/ 944973 w 5004044"/>
              <a:gd name="connsiteY18" fmla="*/ 1054807 h 4257439"/>
              <a:gd name="connsiteX19" fmla="*/ 947781 w 5004044"/>
              <a:gd name="connsiteY19" fmla="*/ 1050516 h 4257439"/>
              <a:gd name="connsiteX20" fmla="*/ 741490 w 5004044"/>
              <a:gd name="connsiteY20" fmla="*/ 927208 h 4257439"/>
              <a:gd name="connsiteX21" fmla="*/ 4437179 w 5004044"/>
              <a:gd name="connsiteY21" fmla="*/ 969 h 4257439"/>
              <a:gd name="connsiteX22" fmla="*/ 4444201 w 5004044"/>
              <a:gd name="connsiteY22" fmla="*/ 18389 h 4257439"/>
              <a:gd name="connsiteX23" fmla="*/ 4430319 w 5004044"/>
              <a:gd name="connsiteY23" fmla="*/ 49621 h 4257439"/>
              <a:gd name="connsiteX24" fmla="*/ 4455614 w 5004044"/>
              <a:gd name="connsiteY24" fmla="*/ 105249 h 4257439"/>
              <a:gd name="connsiteX25" fmla="*/ 4563529 w 5004044"/>
              <a:gd name="connsiteY25" fmla="*/ 89046 h 4257439"/>
              <a:gd name="connsiteX26" fmla="*/ 4575967 w 5004044"/>
              <a:gd name="connsiteY26" fmla="*/ 105828 h 4257439"/>
              <a:gd name="connsiteX27" fmla="*/ 4581177 w 5004044"/>
              <a:gd name="connsiteY27" fmla="*/ 187773 h 4257439"/>
              <a:gd name="connsiteX28" fmla="*/ 4586660 w 5004044"/>
              <a:gd name="connsiteY28" fmla="*/ 207364 h 4257439"/>
              <a:gd name="connsiteX29" fmla="*/ 4601641 w 5004044"/>
              <a:gd name="connsiteY29" fmla="*/ 294858 h 4257439"/>
              <a:gd name="connsiteX30" fmla="*/ 4662523 w 5004044"/>
              <a:gd name="connsiteY30" fmla="*/ 423590 h 4257439"/>
              <a:gd name="connsiteX31" fmla="*/ 4724560 w 5004044"/>
              <a:gd name="connsiteY31" fmla="*/ 497719 h 4257439"/>
              <a:gd name="connsiteX32" fmla="*/ 4732841 w 5004044"/>
              <a:gd name="connsiteY32" fmla="*/ 519029 h 4257439"/>
              <a:gd name="connsiteX33" fmla="*/ 4749643 w 5004044"/>
              <a:gd name="connsiteY33" fmla="*/ 604622 h 4257439"/>
              <a:gd name="connsiteX34" fmla="*/ 4744753 w 5004044"/>
              <a:gd name="connsiteY34" fmla="*/ 623512 h 4257439"/>
              <a:gd name="connsiteX35" fmla="*/ 4720006 w 5004044"/>
              <a:gd name="connsiteY35" fmla="*/ 649070 h 4257439"/>
              <a:gd name="connsiteX36" fmla="*/ 4700653 w 5004044"/>
              <a:gd name="connsiteY36" fmla="*/ 704672 h 4257439"/>
              <a:gd name="connsiteX37" fmla="*/ 4662297 w 5004044"/>
              <a:gd name="connsiteY37" fmla="*/ 786401 h 4257439"/>
              <a:gd name="connsiteX38" fmla="*/ 4642954 w 5004044"/>
              <a:gd name="connsiteY38" fmla="*/ 811006 h 4257439"/>
              <a:gd name="connsiteX39" fmla="*/ 4658781 w 5004044"/>
              <a:gd name="connsiteY39" fmla="*/ 824342 h 4257439"/>
              <a:gd name="connsiteX40" fmla="*/ 4713981 w 5004044"/>
              <a:gd name="connsiteY40" fmla="*/ 916441 h 4257439"/>
              <a:gd name="connsiteX41" fmla="*/ 4642145 w 5004044"/>
              <a:gd name="connsiteY41" fmla="*/ 1035706 h 4257439"/>
              <a:gd name="connsiteX42" fmla="*/ 4604059 w 5004044"/>
              <a:gd name="connsiteY42" fmla="*/ 1073741 h 4257439"/>
              <a:gd name="connsiteX43" fmla="*/ 4680437 w 5004044"/>
              <a:gd name="connsiteY43" fmla="*/ 1071013 h 4257439"/>
              <a:gd name="connsiteX44" fmla="*/ 4708843 w 5004044"/>
              <a:gd name="connsiteY44" fmla="*/ 1110593 h 4257439"/>
              <a:gd name="connsiteX45" fmla="*/ 4721433 w 5004044"/>
              <a:gd name="connsiteY45" fmla="*/ 1130828 h 4257439"/>
              <a:gd name="connsiteX46" fmla="*/ 4799050 w 5004044"/>
              <a:gd name="connsiteY46" fmla="*/ 1256288 h 4257439"/>
              <a:gd name="connsiteX47" fmla="*/ 4788849 w 5004044"/>
              <a:gd name="connsiteY47" fmla="*/ 1296992 h 4257439"/>
              <a:gd name="connsiteX48" fmla="*/ 4677593 w 5004044"/>
              <a:gd name="connsiteY48" fmla="*/ 1504814 h 4257439"/>
              <a:gd name="connsiteX49" fmla="*/ 4806838 w 5004044"/>
              <a:gd name="connsiteY49" fmla="*/ 1534504 h 4257439"/>
              <a:gd name="connsiteX50" fmla="*/ 4818253 w 5004044"/>
              <a:gd name="connsiteY50" fmla="*/ 1621364 h 4257439"/>
              <a:gd name="connsiteX51" fmla="*/ 4887405 w 5004044"/>
              <a:gd name="connsiteY51" fmla="*/ 1708784 h 4257439"/>
              <a:gd name="connsiteX52" fmla="*/ 4987017 w 5004044"/>
              <a:gd name="connsiteY52" fmla="*/ 1847008 h 4257439"/>
              <a:gd name="connsiteX53" fmla="*/ 4993479 w 5004044"/>
              <a:gd name="connsiteY53" fmla="*/ 1871969 h 4257439"/>
              <a:gd name="connsiteX54" fmla="*/ 4993260 w 5004044"/>
              <a:gd name="connsiteY54" fmla="*/ 1875137 h 4257439"/>
              <a:gd name="connsiteX55" fmla="*/ 4990437 w 5004044"/>
              <a:gd name="connsiteY55" fmla="*/ 1933934 h 4257439"/>
              <a:gd name="connsiteX56" fmla="*/ 4989378 w 5004044"/>
              <a:gd name="connsiteY56" fmla="*/ 1952477 h 4257439"/>
              <a:gd name="connsiteX57" fmla="*/ 4982628 w 5004044"/>
              <a:gd name="connsiteY57" fmla="*/ 1950690 h 4257439"/>
              <a:gd name="connsiteX58" fmla="*/ 4970479 w 5004044"/>
              <a:gd name="connsiteY58" fmla="*/ 1944168 h 4257439"/>
              <a:gd name="connsiteX59" fmla="*/ 4961645 w 5004044"/>
              <a:gd name="connsiteY59" fmla="*/ 1968944 h 4257439"/>
              <a:gd name="connsiteX60" fmla="*/ 4980262 w 5004044"/>
              <a:gd name="connsiteY60" fmla="*/ 2014997 h 4257439"/>
              <a:gd name="connsiteX61" fmla="*/ 4988607 w 5004044"/>
              <a:gd name="connsiteY61" fmla="*/ 1965973 h 4257439"/>
              <a:gd name="connsiteX62" fmla="*/ 4989378 w 5004044"/>
              <a:gd name="connsiteY62" fmla="*/ 1952477 h 4257439"/>
              <a:gd name="connsiteX63" fmla="*/ 4997257 w 5004044"/>
              <a:gd name="connsiteY63" fmla="*/ 1954563 h 4257439"/>
              <a:gd name="connsiteX64" fmla="*/ 4997217 w 5004044"/>
              <a:gd name="connsiteY64" fmla="*/ 1978557 h 4257439"/>
              <a:gd name="connsiteX65" fmla="*/ 4990810 w 5004044"/>
              <a:gd name="connsiteY65" fmla="*/ 2100744 h 4257439"/>
              <a:gd name="connsiteX66" fmla="*/ 4889713 w 5004044"/>
              <a:gd name="connsiteY66" fmla="*/ 2285583 h 4257439"/>
              <a:gd name="connsiteX67" fmla="*/ 4803440 w 5004044"/>
              <a:gd name="connsiteY67" fmla="*/ 2367231 h 4257439"/>
              <a:gd name="connsiteX68" fmla="*/ 4613356 w 5004044"/>
              <a:gd name="connsiteY68" fmla="*/ 2702512 h 4257439"/>
              <a:gd name="connsiteX69" fmla="*/ 4553563 w 5004044"/>
              <a:gd name="connsiteY69" fmla="*/ 2810797 h 4257439"/>
              <a:gd name="connsiteX70" fmla="*/ 4602347 w 5004044"/>
              <a:gd name="connsiteY70" fmla="*/ 2836976 h 4257439"/>
              <a:gd name="connsiteX71" fmla="*/ 4516285 w 5004044"/>
              <a:gd name="connsiteY71" fmla="*/ 2954642 h 4257439"/>
              <a:gd name="connsiteX72" fmla="*/ 4414507 w 5004044"/>
              <a:gd name="connsiteY72" fmla="*/ 3086467 h 4257439"/>
              <a:gd name="connsiteX73" fmla="*/ 2327617 w 5004044"/>
              <a:gd name="connsiteY73" fmla="*/ 4253752 h 4257439"/>
              <a:gd name="connsiteX74" fmla="*/ 1214971 w 5004044"/>
              <a:gd name="connsiteY74" fmla="*/ 4203137 h 4257439"/>
              <a:gd name="connsiteX75" fmla="*/ 894535 w 5004044"/>
              <a:gd name="connsiteY75" fmla="*/ 4109150 h 4257439"/>
              <a:gd name="connsiteX76" fmla="*/ 781596 w 5004044"/>
              <a:gd name="connsiteY76" fmla="*/ 3991505 h 4257439"/>
              <a:gd name="connsiteX77" fmla="*/ 742373 w 5004044"/>
              <a:gd name="connsiteY77" fmla="*/ 3959843 h 4257439"/>
              <a:gd name="connsiteX78" fmla="*/ 646723 w 5004044"/>
              <a:gd name="connsiteY78" fmla="*/ 3926438 h 4257439"/>
              <a:gd name="connsiteX79" fmla="*/ 478839 w 5004044"/>
              <a:gd name="connsiteY79" fmla="*/ 3847272 h 4257439"/>
              <a:gd name="connsiteX80" fmla="*/ 537744 w 5004044"/>
              <a:gd name="connsiteY80" fmla="*/ 3812205 h 4257439"/>
              <a:gd name="connsiteX81" fmla="*/ 712950 w 5004044"/>
              <a:gd name="connsiteY81" fmla="*/ 3847065 h 4257439"/>
              <a:gd name="connsiteX82" fmla="*/ 839053 w 5004044"/>
              <a:gd name="connsiteY82" fmla="*/ 3842201 h 4257439"/>
              <a:gd name="connsiteX83" fmla="*/ 657388 w 5004044"/>
              <a:gd name="connsiteY83" fmla="*/ 3759142 h 4257439"/>
              <a:gd name="connsiteX84" fmla="*/ 479902 w 5004044"/>
              <a:gd name="connsiteY84" fmla="*/ 3640872 h 4257439"/>
              <a:gd name="connsiteX85" fmla="*/ 612982 w 5004044"/>
              <a:gd name="connsiteY85" fmla="*/ 3646162 h 4257439"/>
              <a:gd name="connsiteX86" fmla="*/ 617779 w 5004044"/>
              <a:gd name="connsiteY86" fmla="*/ 3625073 h 4257439"/>
              <a:gd name="connsiteX87" fmla="*/ 495792 w 5004044"/>
              <a:gd name="connsiteY87" fmla="*/ 3468542 h 4257439"/>
              <a:gd name="connsiteX88" fmla="*/ 436221 w 5004044"/>
              <a:gd name="connsiteY88" fmla="*/ 3407261 h 4257439"/>
              <a:gd name="connsiteX89" fmla="*/ 172652 w 5004044"/>
              <a:gd name="connsiteY89" fmla="*/ 3237768 h 4257439"/>
              <a:gd name="connsiteX90" fmla="*/ 417805 w 5004044"/>
              <a:gd name="connsiteY90" fmla="*/ 3290959 h 4257439"/>
              <a:gd name="connsiteX91" fmla="*/ 159629 w 5004044"/>
              <a:gd name="connsiteY91" fmla="*/ 3126522 h 4257439"/>
              <a:gd name="connsiteX92" fmla="*/ 35515 w 5004044"/>
              <a:gd name="connsiteY92" fmla="*/ 3070942 h 4257439"/>
              <a:gd name="connsiteX93" fmla="*/ 3001 w 5004044"/>
              <a:gd name="connsiteY93" fmla="*/ 3030820 h 4257439"/>
              <a:gd name="connsiteX94" fmla="*/ 56337 w 5004044"/>
              <a:gd name="connsiteY94" fmla="*/ 3011602 h 4257439"/>
              <a:gd name="connsiteX95" fmla="*/ 221626 w 5004044"/>
              <a:gd name="connsiteY95" fmla="*/ 3000137 h 4257439"/>
              <a:gd name="connsiteX96" fmla="*/ 12079 w 5004044"/>
              <a:gd name="connsiteY96" fmla="*/ 2895750 h 4257439"/>
              <a:gd name="connsiteX97" fmla="*/ 165389 w 5004044"/>
              <a:gd name="connsiteY97" fmla="*/ 2890511 h 4257439"/>
              <a:gd name="connsiteX98" fmla="*/ 206743 w 5004044"/>
              <a:gd name="connsiteY98" fmla="*/ 2827546 h 4257439"/>
              <a:gd name="connsiteX99" fmla="*/ 273631 w 5004044"/>
              <a:gd name="connsiteY99" fmla="*/ 2725917 h 4257439"/>
              <a:gd name="connsiteX100" fmla="*/ 320364 w 5004044"/>
              <a:gd name="connsiteY100" fmla="*/ 2667696 h 4257439"/>
              <a:gd name="connsiteX101" fmla="*/ 334074 w 5004044"/>
              <a:gd name="connsiteY101" fmla="*/ 2507770 h 4257439"/>
              <a:gd name="connsiteX102" fmla="*/ 284207 w 5004044"/>
              <a:gd name="connsiteY102" fmla="*/ 2344516 h 4257439"/>
              <a:gd name="connsiteX103" fmla="*/ 166166 w 5004044"/>
              <a:gd name="connsiteY103" fmla="*/ 2278376 h 4257439"/>
              <a:gd name="connsiteX104" fmla="*/ 194891 w 5004044"/>
              <a:gd name="connsiteY104" fmla="*/ 2175576 h 4257439"/>
              <a:gd name="connsiteX105" fmla="*/ 440332 w 5004044"/>
              <a:gd name="connsiteY105" fmla="*/ 2191712 h 4257439"/>
              <a:gd name="connsiteX106" fmla="*/ 63051 w 5004044"/>
              <a:gd name="connsiteY106" fmla="*/ 1942979 h 4257439"/>
              <a:gd name="connsiteX107" fmla="*/ 123612 w 5004044"/>
              <a:gd name="connsiteY107" fmla="*/ 1920903 h 4257439"/>
              <a:gd name="connsiteX108" fmla="*/ 120386 w 5004044"/>
              <a:gd name="connsiteY108" fmla="*/ 1903128 h 4257439"/>
              <a:gd name="connsiteX109" fmla="*/ 119318 w 5004044"/>
              <a:gd name="connsiteY109" fmla="*/ 1791355 h 4257439"/>
              <a:gd name="connsiteX110" fmla="*/ 127081 w 5004044"/>
              <a:gd name="connsiteY110" fmla="*/ 1738431 h 4257439"/>
              <a:gd name="connsiteX111" fmla="*/ 108310 w 5004044"/>
              <a:gd name="connsiteY111" fmla="*/ 1682600 h 4257439"/>
              <a:gd name="connsiteX112" fmla="*/ 385468 w 5004044"/>
              <a:gd name="connsiteY112" fmla="*/ 1739315 h 4257439"/>
              <a:gd name="connsiteX113" fmla="*/ 599777 w 5004044"/>
              <a:gd name="connsiteY113" fmla="*/ 1722044 h 4257439"/>
              <a:gd name="connsiteX114" fmla="*/ 593006 w 5004044"/>
              <a:gd name="connsiteY114" fmla="*/ 1716597 h 4257439"/>
              <a:gd name="connsiteX115" fmla="*/ 485736 w 5004044"/>
              <a:gd name="connsiteY115" fmla="*/ 1591625 h 4257439"/>
              <a:gd name="connsiteX116" fmla="*/ 481534 w 5004044"/>
              <a:gd name="connsiteY116" fmla="*/ 1588888 h 4257439"/>
              <a:gd name="connsiteX117" fmla="*/ 461623 w 5004044"/>
              <a:gd name="connsiteY117" fmla="*/ 1569314 h 4257439"/>
              <a:gd name="connsiteX118" fmla="*/ 441172 w 5004044"/>
              <a:gd name="connsiteY118" fmla="*/ 1549836 h 4257439"/>
              <a:gd name="connsiteX119" fmla="*/ 438173 w 5004044"/>
              <a:gd name="connsiteY119" fmla="*/ 1549732 h 4257439"/>
              <a:gd name="connsiteX120" fmla="*/ 409482 w 5004044"/>
              <a:gd name="connsiteY120" fmla="*/ 1509886 h 4257439"/>
              <a:gd name="connsiteX121" fmla="*/ 401143 w 5004044"/>
              <a:gd name="connsiteY121" fmla="*/ 1480995 h 4257439"/>
              <a:gd name="connsiteX122" fmla="*/ 370772 w 5004044"/>
              <a:gd name="connsiteY122" fmla="*/ 1452514 h 4257439"/>
              <a:gd name="connsiteX123" fmla="*/ 339699 w 5004044"/>
              <a:gd name="connsiteY123" fmla="*/ 1426688 h 4257439"/>
              <a:gd name="connsiteX124" fmla="*/ 265593 w 5004044"/>
              <a:gd name="connsiteY124" fmla="*/ 1412885 h 4257439"/>
              <a:gd name="connsiteX125" fmla="*/ 215085 w 5004044"/>
              <a:gd name="connsiteY125" fmla="*/ 1372144 h 4257439"/>
              <a:gd name="connsiteX126" fmla="*/ 274865 w 5004044"/>
              <a:gd name="connsiteY126" fmla="*/ 1375825 h 4257439"/>
              <a:gd name="connsiteX127" fmla="*/ 219220 w 5004044"/>
              <a:gd name="connsiteY127" fmla="*/ 1329666 h 4257439"/>
              <a:gd name="connsiteX128" fmla="*/ 187322 w 5004044"/>
              <a:gd name="connsiteY128" fmla="*/ 1278682 h 4257439"/>
              <a:gd name="connsiteX129" fmla="*/ 189878 w 5004044"/>
              <a:gd name="connsiteY129" fmla="*/ 1262417 h 4257439"/>
              <a:gd name="connsiteX130" fmla="*/ 204036 w 5004044"/>
              <a:gd name="connsiteY130" fmla="*/ 1262449 h 4257439"/>
              <a:gd name="connsiteX131" fmla="*/ 256133 w 5004044"/>
              <a:gd name="connsiteY131" fmla="*/ 1295950 h 4257439"/>
              <a:gd name="connsiteX132" fmla="*/ 323760 w 5004044"/>
              <a:gd name="connsiteY132" fmla="*/ 1342208 h 4257439"/>
              <a:gd name="connsiteX133" fmla="*/ 219957 w 5004044"/>
              <a:gd name="connsiteY133" fmla="*/ 1252997 h 4257439"/>
              <a:gd name="connsiteX134" fmla="*/ 145267 w 5004044"/>
              <a:gd name="connsiteY134" fmla="*/ 1188376 h 4257439"/>
              <a:gd name="connsiteX135" fmla="*/ 127649 w 5004044"/>
              <a:gd name="connsiteY135" fmla="*/ 1140248 h 4257439"/>
              <a:gd name="connsiteX136" fmla="*/ 133301 w 5004044"/>
              <a:gd name="connsiteY136" fmla="*/ 1126283 h 4257439"/>
              <a:gd name="connsiteX137" fmla="*/ 144665 w 5004044"/>
              <a:gd name="connsiteY137" fmla="*/ 1130919 h 4257439"/>
              <a:gd name="connsiteX138" fmla="*/ 154924 w 5004044"/>
              <a:gd name="connsiteY138" fmla="*/ 1141443 h 4257439"/>
              <a:gd name="connsiteX139" fmla="*/ 263706 w 5004044"/>
              <a:gd name="connsiteY139" fmla="*/ 1219972 h 4257439"/>
              <a:gd name="connsiteX140" fmla="*/ 423231 w 5004044"/>
              <a:gd name="connsiteY140" fmla="*/ 1325916 h 4257439"/>
              <a:gd name="connsiteX141" fmla="*/ 486543 w 5004044"/>
              <a:gd name="connsiteY141" fmla="*/ 1341940 h 4257439"/>
              <a:gd name="connsiteX142" fmla="*/ 305459 w 5004044"/>
              <a:gd name="connsiteY142" fmla="*/ 1191095 h 4257439"/>
              <a:gd name="connsiteX143" fmla="*/ 165967 w 5004044"/>
              <a:gd name="connsiteY143" fmla="*/ 995271 h 4257439"/>
              <a:gd name="connsiteX144" fmla="*/ 148803 w 5004044"/>
              <a:gd name="connsiteY144" fmla="*/ 982487 h 4257439"/>
              <a:gd name="connsiteX145" fmla="*/ 142975 w 5004044"/>
              <a:gd name="connsiteY145" fmla="*/ 973711 h 4257439"/>
              <a:gd name="connsiteX146" fmla="*/ 107228 w 5004044"/>
              <a:gd name="connsiteY146" fmla="*/ 903165 h 4257439"/>
              <a:gd name="connsiteX147" fmla="*/ 103961 w 5004044"/>
              <a:gd name="connsiteY147" fmla="*/ 884449 h 4257439"/>
              <a:gd name="connsiteX148" fmla="*/ 105398 w 5004044"/>
              <a:gd name="connsiteY148" fmla="*/ 848773 h 4257439"/>
              <a:gd name="connsiteX149" fmla="*/ 96106 w 5004044"/>
              <a:gd name="connsiteY149" fmla="*/ 829222 h 4257439"/>
              <a:gd name="connsiteX150" fmla="*/ 95233 w 5004044"/>
              <a:gd name="connsiteY150" fmla="*/ 815459 h 4257439"/>
              <a:gd name="connsiteX151" fmla="*/ 108754 w 5004044"/>
              <a:gd name="connsiteY151" fmla="*/ 813390 h 4257439"/>
              <a:gd name="connsiteX152" fmla="*/ 149184 w 5004044"/>
              <a:gd name="connsiteY152" fmla="*/ 854012 h 4257439"/>
              <a:gd name="connsiteX153" fmla="*/ 169922 w 5004044"/>
              <a:gd name="connsiteY153" fmla="*/ 855094 h 4257439"/>
              <a:gd name="connsiteX154" fmla="*/ 194734 w 5004044"/>
              <a:gd name="connsiteY154" fmla="*/ 849766 h 4257439"/>
              <a:gd name="connsiteX155" fmla="*/ 204833 w 5004044"/>
              <a:gd name="connsiteY155" fmla="*/ 862849 h 4257439"/>
              <a:gd name="connsiteX156" fmla="*/ 262674 w 5004044"/>
              <a:gd name="connsiteY156" fmla="*/ 921903 h 4257439"/>
              <a:gd name="connsiteX157" fmla="*/ 302202 w 5004044"/>
              <a:gd name="connsiteY157" fmla="*/ 923150 h 4257439"/>
              <a:gd name="connsiteX158" fmla="*/ 270912 w 5004044"/>
              <a:gd name="connsiteY158" fmla="*/ 917286 h 4257439"/>
              <a:gd name="connsiteX159" fmla="*/ 262498 w 5004044"/>
              <a:gd name="connsiteY159" fmla="*/ 899162 h 4257439"/>
              <a:gd name="connsiteX160" fmla="*/ 261759 w 5004044"/>
              <a:gd name="connsiteY160" fmla="*/ 882214 h 4257439"/>
              <a:gd name="connsiteX161" fmla="*/ 216117 w 5004044"/>
              <a:gd name="connsiteY161" fmla="*/ 846941 h 4257439"/>
              <a:gd name="connsiteX162" fmla="*/ 211969 w 5004044"/>
              <a:gd name="connsiteY162" fmla="*/ 845458 h 4257439"/>
              <a:gd name="connsiteX163" fmla="*/ 202383 w 5004044"/>
              <a:gd name="connsiteY163" fmla="*/ 831653 h 4257439"/>
              <a:gd name="connsiteX164" fmla="*/ 217302 w 5004044"/>
              <a:gd name="connsiteY164" fmla="*/ 817950 h 4257439"/>
              <a:gd name="connsiteX165" fmla="*/ 258185 w 5004044"/>
              <a:gd name="connsiteY165" fmla="*/ 825283 h 4257439"/>
              <a:gd name="connsiteX166" fmla="*/ 339019 w 5004044"/>
              <a:gd name="connsiteY166" fmla="*/ 887237 h 4257439"/>
              <a:gd name="connsiteX167" fmla="*/ 455541 w 5004044"/>
              <a:gd name="connsiteY167" fmla="*/ 987171 h 4257439"/>
              <a:gd name="connsiteX168" fmla="*/ 839737 w 5004044"/>
              <a:gd name="connsiteY168" fmla="*/ 1232154 h 4257439"/>
              <a:gd name="connsiteX169" fmla="*/ 987251 w 5004044"/>
              <a:gd name="connsiteY169" fmla="*/ 1312386 h 4257439"/>
              <a:gd name="connsiteX170" fmla="*/ 987828 w 5004044"/>
              <a:gd name="connsiteY170" fmla="*/ 1306906 h 4257439"/>
              <a:gd name="connsiteX171" fmla="*/ 987609 w 5004044"/>
              <a:gd name="connsiteY171" fmla="*/ 1301885 h 4257439"/>
              <a:gd name="connsiteX172" fmla="*/ 883773 w 5004044"/>
              <a:gd name="connsiteY172" fmla="*/ 1249366 h 4257439"/>
              <a:gd name="connsiteX173" fmla="*/ 658689 w 5004044"/>
              <a:gd name="connsiteY173" fmla="*/ 1075926 h 4257439"/>
              <a:gd name="connsiteX174" fmla="*/ 639221 w 5004044"/>
              <a:gd name="connsiteY174" fmla="*/ 1072721 h 4257439"/>
              <a:gd name="connsiteX175" fmla="*/ 607837 w 5004044"/>
              <a:gd name="connsiteY175" fmla="*/ 1046001 h 4257439"/>
              <a:gd name="connsiteX176" fmla="*/ 604057 w 5004044"/>
              <a:gd name="connsiteY176" fmla="*/ 1028006 h 4257439"/>
              <a:gd name="connsiteX177" fmla="*/ 535068 w 5004044"/>
              <a:gd name="connsiteY177" fmla="*/ 963012 h 4257439"/>
              <a:gd name="connsiteX178" fmla="*/ 398492 w 5004044"/>
              <a:gd name="connsiteY178" fmla="*/ 852702 h 4257439"/>
              <a:gd name="connsiteX179" fmla="*/ 370407 w 5004044"/>
              <a:gd name="connsiteY179" fmla="*/ 808003 h 4257439"/>
              <a:gd name="connsiteX180" fmla="*/ 373637 w 5004044"/>
              <a:gd name="connsiteY180" fmla="*/ 788457 h 4257439"/>
              <a:gd name="connsiteX181" fmla="*/ 388957 w 5004044"/>
              <a:gd name="connsiteY181" fmla="*/ 790181 h 4257439"/>
              <a:gd name="connsiteX182" fmla="*/ 445569 w 5004044"/>
              <a:gd name="connsiteY182" fmla="*/ 827313 h 4257439"/>
              <a:gd name="connsiteX183" fmla="*/ 503344 w 5004044"/>
              <a:gd name="connsiteY183" fmla="*/ 866138 h 4257439"/>
              <a:gd name="connsiteX184" fmla="*/ 497988 w 5004044"/>
              <a:gd name="connsiteY184" fmla="*/ 855698 h 4257439"/>
              <a:gd name="connsiteX185" fmla="*/ 395068 w 5004044"/>
              <a:gd name="connsiteY185" fmla="*/ 774238 h 4257439"/>
              <a:gd name="connsiteX186" fmla="*/ 321225 w 5004044"/>
              <a:gd name="connsiteY186" fmla="*/ 704090 h 4257439"/>
              <a:gd name="connsiteX187" fmla="*/ 310772 w 5004044"/>
              <a:gd name="connsiteY187" fmla="*/ 664187 h 4257439"/>
              <a:gd name="connsiteX188" fmla="*/ 316776 w 5004044"/>
              <a:gd name="connsiteY188" fmla="*/ 652057 h 4257439"/>
              <a:gd name="connsiteX189" fmla="*/ 326167 w 5004044"/>
              <a:gd name="connsiteY189" fmla="*/ 655144 h 4257439"/>
              <a:gd name="connsiteX190" fmla="*/ 339819 w 5004044"/>
              <a:gd name="connsiteY190" fmla="*/ 668549 h 4257439"/>
              <a:gd name="connsiteX191" fmla="*/ 435653 w 5004044"/>
              <a:gd name="connsiteY191" fmla="*/ 737342 h 4257439"/>
              <a:gd name="connsiteX192" fmla="*/ 594518 w 5004044"/>
              <a:gd name="connsiteY192" fmla="*/ 846882 h 4257439"/>
              <a:gd name="connsiteX193" fmla="*/ 665142 w 5004044"/>
              <a:gd name="connsiteY193" fmla="*/ 868257 h 4257439"/>
              <a:gd name="connsiteX194" fmla="*/ 660802 w 5004044"/>
              <a:gd name="connsiteY194" fmla="*/ 862382 h 4257439"/>
              <a:gd name="connsiteX195" fmla="*/ 499505 w 5004044"/>
              <a:gd name="connsiteY195" fmla="*/ 728286 h 4257439"/>
              <a:gd name="connsiteX196" fmla="*/ 345927 w 5004044"/>
              <a:gd name="connsiteY196" fmla="*/ 515339 h 4257439"/>
              <a:gd name="connsiteX197" fmla="*/ 338588 w 5004044"/>
              <a:gd name="connsiteY197" fmla="*/ 509361 h 4257439"/>
              <a:gd name="connsiteX198" fmla="*/ 327339 w 5004044"/>
              <a:gd name="connsiteY198" fmla="*/ 494900 h 4257439"/>
              <a:gd name="connsiteX199" fmla="*/ 303055 w 5004044"/>
              <a:gd name="connsiteY199" fmla="*/ 437512 h 4257439"/>
              <a:gd name="connsiteX200" fmla="*/ 292117 w 5004044"/>
              <a:gd name="connsiteY200" fmla="*/ 398959 h 4257439"/>
              <a:gd name="connsiteX201" fmla="*/ 292417 w 5004044"/>
              <a:gd name="connsiteY201" fmla="*/ 380879 h 4257439"/>
              <a:gd name="connsiteX202" fmla="*/ 280259 w 5004044"/>
              <a:gd name="connsiteY202" fmla="*/ 358039 h 4257439"/>
              <a:gd name="connsiteX203" fmla="*/ 277426 w 5004044"/>
              <a:gd name="connsiteY203" fmla="*/ 343041 h 4257439"/>
              <a:gd name="connsiteX204" fmla="*/ 292014 w 5004044"/>
              <a:gd name="connsiteY204" fmla="*/ 340466 h 4257439"/>
              <a:gd name="connsiteX205" fmla="*/ 333039 w 5004044"/>
              <a:gd name="connsiteY205" fmla="*/ 382248 h 4257439"/>
              <a:gd name="connsiteX206" fmla="*/ 352439 w 5004044"/>
              <a:gd name="connsiteY206" fmla="*/ 383884 h 4257439"/>
              <a:gd name="connsiteX207" fmla="*/ 381981 w 5004044"/>
              <a:gd name="connsiteY207" fmla="*/ 380883 h 4257439"/>
              <a:gd name="connsiteX208" fmla="*/ 402615 w 5004044"/>
              <a:gd name="connsiteY208" fmla="*/ 410767 h 4257439"/>
              <a:gd name="connsiteX209" fmla="*/ 488827 w 5004044"/>
              <a:gd name="connsiteY209" fmla="*/ 452479 h 4257439"/>
              <a:gd name="connsiteX210" fmla="*/ 453360 w 5004044"/>
              <a:gd name="connsiteY210" fmla="*/ 444507 h 4257439"/>
              <a:gd name="connsiteX211" fmla="*/ 444814 w 5004044"/>
              <a:gd name="connsiteY211" fmla="*/ 429568 h 4257439"/>
              <a:gd name="connsiteX212" fmla="*/ 442720 w 5004044"/>
              <a:gd name="connsiteY212" fmla="*/ 406534 h 4257439"/>
              <a:gd name="connsiteX213" fmla="*/ 399647 w 5004044"/>
              <a:gd name="connsiteY213" fmla="*/ 373970 h 4257439"/>
              <a:gd name="connsiteX214" fmla="*/ 390458 w 5004044"/>
              <a:gd name="connsiteY214" fmla="*/ 369266 h 4257439"/>
              <a:gd name="connsiteX215" fmla="*/ 384776 w 5004044"/>
              <a:gd name="connsiteY215" fmla="*/ 357618 h 4257439"/>
              <a:gd name="connsiteX216" fmla="*/ 395456 w 5004044"/>
              <a:gd name="connsiteY216" fmla="*/ 346561 h 4257439"/>
              <a:gd name="connsiteX217" fmla="*/ 409490 w 5004044"/>
              <a:gd name="connsiteY217" fmla="*/ 343767 h 4257439"/>
              <a:gd name="connsiteX218" fmla="*/ 459406 w 5004044"/>
              <a:gd name="connsiteY218" fmla="*/ 364686 h 4257439"/>
              <a:gd name="connsiteX219" fmla="*/ 603593 w 5004044"/>
              <a:gd name="connsiteY219" fmla="*/ 487253 h 4257439"/>
              <a:gd name="connsiteX220" fmla="*/ 758457 w 5004044"/>
              <a:gd name="connsiteY220" fmla="*/ 592438 h 4257439"/>
              <a:gd name="connsiteX221" fmla="*/ 1126835 w 5004044"/>
              <a:gd name="connsiteY221" fmla="*/ 818073 h 4257439"/>
              <a:gd name="connsiteX222" fmla="*/ 1748686 w 5004044"/>
              <a:gd name="connsiteY222" fmla="*/ 913256 h 4257439"/>
              <a:gd name="connsiteX223" fmla="*/ 2345605 w 5004044"/>
              <a:gd name="connsiteY223" fmla="*/ 842682 h 4257439"/>
              <a:gd name="connsiteX224" fmla="*/ 2430665 w 5004044"/>
              <a:gd name="connsiteY224" fmla="*/ 833044 h 4257439"/>
              <a:gd name="connsiteX225" fmla="*/ 3874549 w 5004044"/>
              <a:gd name="connsiteY225" fmla="*/ 345713 h 4257439"/>
              <a:gd name="connsiteX226" fmla="*/ 4079914 w 5004044"/>
              <a:gd name="connsiteY226" fmla="*/ 235770 h 4257439"/>
              <a:gd name="connsiteX227" fmla="*/ 4115814 w 5004044"/>
              <a:gd name="connsiteY227" fmla="*/ 249002 h 4257439"/>
              <a:gd name="connsiteX228" fmla="*/ 4129591 w 5004044"/>
              <a:gd name="connsiteY228" fmla="*/ 251735 h 4257439"/>
              <a:gd name="connsiteX229" fmla="*/ 4131313 w 5004044"/>
              <a:gd name="connsiteY229" fmla="*/ 253264 h 4257439"/>
              <a:gd name="connsiteX230" fmla="*/ 4132779 w 5004044"/>
              <a:gd name="connsiteY230" fmla="*/ 252368 h 4257439"/>
              <a:gd name="connsiteX231" fmla="*/ 4129591 w 5004044"/>
              <a:gd name="connsiteY231" fmla="*/ 251735 h 4257439"/>
              <a:gd name="connsiteX232" fmla="*/ 4126781 w 5004044"/>
              <a:gd name="connsiteY232" fmla="*/ 249241 h 4257439"/>
              <a:gd name="connsiteX233" fmla="*/ 4126159 w 5004044"/>
              <a:gd name="connsiteY233" fmla="*/ 241207 h 4257439"/>
              <a:gd name="connsiteX234" fmla="*/ 4145347 w 5004044"/>
              <a:gd name="connsiteY234" fmla="*/ 206824 h 4257439"/>
              <a:gd name="connsiteX235" fmla="*/ 4183377 w 5004044"/>
              <a:gd name="connsiteY235" fmla="*/ 186195 h 4257439"/>
              <a:gd name="connsiteX236" fmla="*/ 4203065 w 5004044"/>
              <a:gd name="connsiteY236" fmla="*/ 194422 h 4257439"/>
              <a:gd name="connsiteX237" fmla="*/ 4228763 w 5004044"/>
              <a:gd name="connsiteY237" fmla="*/ 203170 h 4257439"/>
              <a:gd name="connsiteX238" fmla="*/ 4343373 w 5004044"/>
              <a:gd name="connsiteY238" fmla="*/ 90903 h 4257439"/>
              <a:gd name="connsiteX239" fmla="*/ 4421541 w 5004044"/>
              <a:gd name="connsiteY239" fmla="*/ 10686 h 4257439"/>
              <a:gd name="connsiteX240" fmla="*/ 4437179 w 5004044"/>
              <a:gd name="connsiteY240" fmla="*/ 969 h 4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004044" h="4257439">
                <a:moveTo>
                  <a:pt x="4996703" y="1884419"/>
                </a:moveTo>
                <a:lnTo>
                  <a:pt x="4999558" y="1895448"/>
                </a:lnTo>
                <a:cubicBezTo>
                  <a:pt x="5005407" y="1925309"/>
                  <a:pt x="5005885" y="1948588"/>
                  <a:pt x="4998919" y="1955002"/>
                </a:cubicBezTo>
                <a:lnTo>
                  <a:pt x="4997257" y="1954563"/>
                </a:lnTo>
                <a:lnTo>
                  <a:pt x="4997288" y="1935420"/>
                </a:lnTo>
                <a:cubicBezTo>
                  <a:pt x="4997241" y="1921584"/>
                  <a:pt x="4997129" y="1908567"/>
                  <a:pt x="4996971" y="1897199"/>
                </a:cubicBezTo>
                <a:close/>
                <a:moveTo>
                  <a:pt x="4995619" y="1855413"/>
                </a:moveTo>
                <a:cubicBezTo>
                  <a:pt x="4995887" y="1856868"/>
                  <a:pt x="4996145" y="1861630"/>
                  <a:pt x="4996377" y="1868871"/>
                </a:cubicBezTo>
                <a:lnTo>
                  <a:pt x="4996703" y="1884419"/>
                </a:lnTo>
                <a:lnTo>
                  <a:pt x="4993479" y="1871969"/>
                </a:lnTo>
                <a:lnTo>
                  <a:pt x="4994448" y="1857988"/>
                </a:lnTo>
                <a:cubicBezTo>
                  <a:pt x="4994836" y="1854434"/>
                  <a:pt x="4995221" y="1853309"/>
                  <a:pt x="4995619" y="1855413"/>
                </a:cubicBezTo>
                <a:close/>
                <a:moveTo>
                  <a:pt x="561880" y="1402651"/>
                </a:moveTo>
                <a:cubicBezTo>
                  <a:pt x="561124" y="1404050"/>
                  <a:pt x="560098" y="1405494"/>
                  <a:pt x="559343" y="1406893"/>
                </a:cubicBezTo>
                <a:cubicBezTo>
                  <a:pt x="564992" y="1411590"/>
                  <a:pt x="570885" y="1415610"/>
                  <a:pt x="576521" y="1419992"/>
                </a:cubicBezTo>
                <a:cubicBezTo>
                  <a:pt x="583100" y="1421044"/>
                  <a:pt x="589950" y="1422050"/>
                  <a:pt x="596259" y="1423150"/>
                </a:cubicBezTo>
                <a:cubicBezTo>
                  <a:pt x="584800" y="1416317"/>
                  <a:pt x="573340" y="1409483"/>
                  <a:pt x="561880" y="1402651"/>
                </a:cubicBezTo>
                <a:close/>
                <a:moveTo>
                  <a:pt x="741490" y="927208"/>
                </a:moveTo>
                <a:cubicBezTo>
                  <a:pt x="799034" y="985684"/>
                  <a:pt x="870087" y="1023113"/>
                  <a:pt x="944973" y="1054807"/>
                </a:cubicBezTo>
                <a:cubicBezTo>
                  <a:pt x="945998" y="1053361"/>
                  <a:pt x="946754" y="1051963"/>
                  <a:pt x="947781" y="1050516"/>
                </a:cubicBezTo>
                <a:cubicBezTo>
                  <a:pt x="879021" y="1009518"/>
                  <a:pt x="810249" y="968207"/>
                  <a:pt x="741490" y="927208"/>
                </a:cubicBezTo>
                <a:close/>
                <a:moveTo>
                  <a:pt x="4437179" y="969"/>
                </a:moveTo>
                <a:cubicBezTo>
                  <a:pt x="4443841" y="3904"/>
                  <a:pt x="4445992" y="9534"/>
                  <a:pt x="4444201" y="18389"/>
                </a:cubicBezTo>
                <a:cubicBezTo>
                  <a:pt x="4441695" y="29585"/>
                  <a:pt x="4436433" y="40002"/>
                  <a:pt x="4430319" y="49621"/>
                </a:cubicBezTo>
                <a:cubicBezTo>
                  <a:pt x="4401802" y="94822"/>
                  <a:pt x="4415372" y="106342"/>
                  <a:pt x="4455614" y="105249"/>
                </a:cubicBezTo>
                <a:cubicBezTo>
                  <a:pt x="4491507" y="104290"/>
                  <a:pt x="4527369" y="96378"/>
                  <a:pt x="4563529" y="89046"/>
                </a:cubicBezTo>
                <a:cubicBezTo>
                  <a:pt x="4581331" y="85271"/>
                  <a:pt x="4582237" y="87326"/>
                  <a:pt x="4575967" y="105828"/>
                </a:cubicBezTo>
                <a:cubicBezTo>
                  <a:pt x="4565867" y="136392"/>
                  <a:pt x="4565181" y="164346"/>
                  <a:pt x="4581177" y="187773"/>
                </a:cubicBezTo>
                <a:cubicBezTo>
                  <a:pt x="4584949" y="193117"/>
                  <a:pt x="4587668" y="199279"/>
                  <a:pt x="4586660" y="207364"/>
                </a:cubicBezTo>
                <a:cubicBezTo>
                  <a:pt x="4582114" y="240426"/>
                  <a:pt x="4591735" y="267509"/>
                  <a:pt x="4601641" y="294858"/>
                </a:cubicBezTo>
                <a:cubicBezTo>
                  <a:pt x="4618339" y="340618"/>
                  <a:pt x="4639505" y="382741"/>
                  <a:pt x="4662523" y="423590"/>
                </a:cubicBezTo>
                <a:cubicBezTo>
                  <a:pt x="4678751" y="452354"/>
                  <a:pt x="4689013" y="487863"/>
                  <a:pt x="4724560" y="497719"/>
                </a:cubicBezTo>
                <a:cubicBezTo>
                  <a:pt x="4733099" y="500006"/>
                  <a:pt x="4735915" y="508366"/>
                  <a:pt x="4732841" y="519029"/>
                </a:cubicBezTo>
                <a:cubicBezTo>
                  <a:pt x="4722677" y="554348"/>
                  <a:pt x="4730947" y="581670"/>
                  <a:pt x="4749643" y="604622"/>
                </a:cubicBezTo>
                <a:cubicBezTo>
                  <a:pt x="4756255" y="612626"/>
                  <a:pt x="4753773" y="618125"/>
                  <a:pt x="4744753" y="623512"/>
                </a:cubicBezTo>
                <a:cubicBezTo>
                  <a:pt x="4734394" y="629453"/>
                  <a:pt x="4726335" y="638149"/>
                  <a:pt x="4720006" y="649070"/>
                </a:cubicBezTo>
                <a:cubicBezTo>
                  <a:pt x="4709614" y="666719"/>
                  <a:pt x="4704721" y="685611"/>
                  <a:pt x="4700653" y="704672"/>
                </a:cubicBezTo>
                <a:cubicBezTo>
                  <a:pt x="4694336" y="734569"/>
                  <a:pt x="4686883" y="763401"/>
                  <a:pt x="4662297" y="786401"/>
                </a:cubicBezTo>
                <a:cubicBezTo>
                  <a:pt x="4654979" y="793386"/>
                  <a:pt x="4649109" y="802330"/>
                  <a:pt x="4642954" y="811006"/>
                </a:cubicBezTo>
                <a:cubicBezTo>
                  <a:pt x="4644917" y="818566"/>
                  <a:pt x="4649771" y="823719"/>
                  <a:pt x="4658781" y="824342"/>
                </a:cubicBezTo>
                <a:cubicBezTo>
                  <a:pt x="4716129" y="828453"/>
                  <a:pt x="4713587" y="870017"/>
                  <a:pt x="4713981" y="916441"/>
                </a:cubicBezTo>
                <a:cubicBezTo>
                  <a:pt x="4714583" y="973897"/>
                  <a:pt x="4682235" y="1006173"/>
                  <a:pt x="4642145" y="1035706"/>
                </a:cubicBezTo>
                <a:cubicBezTo>
                  <a:pt x="4628425" y="1045718"/>
                  <a:pt x="4608421" y="1048933"/>
                  <a:pt x="4604059" y="1073741"/>
                </a:cubicBezTo>
                <a:cubicBezTo>
                  <a:pt x="4628007" y="1092285"/>
                  <a:pt x="4655309" y="1069123"/>
                  <a:pt x="4680437" y="1071013"/>
                </a:cubicBezTo>
                <a:cubicBezTo>
                  <a:pt x="4701201" y="1072723"/>
                  <a:pt x="4734847" y="1063938"/>
                  <a:pt x="4708843" y="1110593"/>
                </a:cubicBezTo>
                <a:cubicBezTo>
                  <a:pt x="4701273" y="1124265"/>
                  <a:pt x="4711111" y="1131384"/>
                  <a:pt x="4721433" y="1130828"/>
                </a:cubicBezTo>
                <a:cubicBezTo>
                  <a:pt x="4805036" y="1125241"/>
                  <a:pt x="4770374" y="1216755"/>
                  <a:pt x="4799050" y="1256288"/>
                </a:cubicBezTo>
                <a:cubicBezTo>
                  <a:pt x="4807135" y="1266880"/>
                  <a:pt x="4800233" y="1289605"/>
                  <a:pt x="4788849" y="1296992"/>
                </a:cubicBezTo>
                <a:cubicBezTo>
                  <a:pt x="4716605" y="1344534"/>
                  <a:pt x="4710171" y="1427902"/>
                  <a:pt x="4677593" y="1504814"/>
                </a:cubicBezTo>
                <a:cubicBezTo>
                  <a:pt x="4717444" y="1525929"/>
                  <a:pt x="4764171" y="1523690"/>
                  <a:pt x="4806838" y="1534504"/>
                </a:cubicBezTo>
                <a:cubicBezTo>
                  <a:pt x="4851155" y="1545658"/>
                  <a:pt x="4851771" y="1559782"/>
                  <a:pt x="4818253" y="1621364"/>
                </a:cubicBezTo>
                <a:cubicBezTo>
                  <a:pt x="4912245" y="1616790"/>
                  <a:pt x="4912245" y="1616790"/>
                  <a:pt x="4887405" y="1708784"/>
                </a:cubicBezTo>
                <a:cubicBezTo>
                  <a:pt x="4926883" y="1705769"/>
                  <a:pt x="4965617" y="1779266"/>
                  <a:pt x="4987017" y="1847008"/>
                </a:cubicBezTo>
                <a:lnTo>
                  <a:pt x="4993479" y="1871969"/>
                </a:lnTo>
                <a:lnTo>
                  <a:pt x="4993260" y="1875137"/>
                </a:lnTo>
                <a:cubicBezTo>
                  <a:pt x="4992440" y="1890359"/>
                  <a:pt x="4991543" y="1912093"/>
                  <a:pt x="4990437" y="1933934"/>
                </a:cubicBezTo>
                <a:lnTo>
                  <a:pt x="4989378" y="1952477"/>
                </a:lnTo>
                <a:lnTo>
                  <a:pt x="4982628" y="1950690"/>
                </a:lnTo>
                <a:cubicBezTo>
                  <a:pt x="4977177" y="1945881"/>
                  <a:pt x="4973287" y="1944057"/>
                  <a:pt x="4970479" y="1944168"/>
                </a:cubicBezTo>
                <a:cubicBezTo>
                  <a:pt x="4962059" y="1944498"/>
                  <a:pt x="4963394" y="1962230"/>
                  <a:pt x="4961645" y="1968944"/>
                </a:cubicBezTo>
                <a:cubicBezTo>
                  <a:pt x="4955769" y="1990222"/>
                  <a:pt x="4970405" y="2001239"/>
                  <a:pt x="4980262" y="2014997"/>
                </a:cubicBezTo>
                <a:cubicBezTo>
                  <a:pt x="4983953" y="2020039"/>
                  <a:pt x="4986587" y="1996490"/>
                  <a:pt x="4988607" y="1965973"/>
                </a:cubicBezTo>
                <a:lnTo>
                  <a:pt x="4989378" y="1952477"/>
                </a:lnTo>
                <a:lnTo>
                  <a:pt x="4997257" y="1954563"/>
                </a:lnTo>
                <a:lnTo>
                  <a:pt x="4997217" y="1978557"/>
                </a:lnTo>
                <a:cubicBezTo>
                  <a:pt x="4996813" y="2037141"/>
                  <a:pt x="4995076" y="2095563"/>
                  <a:pt x="4990810" y="2100744"/>
                </a:cubicBezTo>
                <a:cubicBezTo>
                  <a:pt x="4945575" y="2155854"/>
                  <a:pt x="4978545" y="2256304"/>
                  <a:pt x="4889713" y="2285583"/>
                </a:cubicBezTo>
                <a:cubicBezTo>
                  <a:pt x="4849735" y="2298967"/>
                  <a:pt x="4831955" y="2340690"/>
                  <a:pt x="4803440" y="2367231"/>
                </a:cubicBezTo>
                <a:cubicBezTo>
                  <a:pt x="4704002" y="2459108"/>
                  <a:pt x="4639535" y="2566320"/>
                  <a:pt x="4613356" y="2702512"/>
                </a:cubicBezTo>
                <a:cubicBezTo>
                  <a:pt x="4606017" y="2740180"/>
                  <a:pt x="4573792" y="2775282"/>
                  <a:pt x="4553563" y="2810797"/>
                </a:cubicBezTo>
                <a:cubicBezTo>
                  <a:pt x="4565127" y="2832476"/>
                  <a:pt x="4619667" y="2772245"/>
                  <a:pt x="4602347" y="2836976"/>
                </a:cubicBezTo>
                <a:cubicBezTo>
                  <a:pt x="4589232" y="2885784"/>
                  <a:pt x="4551577" y="2921212"/>
                  <a:pt x="4516285" y="2954642"/>
                </a:cubicBezTo>
                <a:cubicBezTo>
                  <a:pt x="4475753" y="2992790"/>
                  <a:pt x="4430641" y="3025740"/>
                  <a:pt x="4414507" y="3086467"/>
                </a:cubicBezTo>
                <a:cubicBezTo>
                  <a:pt x="4410989" y="3099423"/>
                  <a:pt x="3564181" y="4149656"/>
                  <a:pt x="2327617" y="4253752"/>
                </a:cubicBezTo>
                <a:cubicBezTo>
                  <a:pt x="2125545" y="4270760"/>
                  <a:pt x="1322624" y="4224619"/>
                  <a:pt x="1214971" y="4203137"/>
                </a:cubicBezTo>
                <a:cubicBezTo>
                  <a:pt x="1104292" y="4180925"/>
                  <a:pt x="1007789" y="4121736"/>
                  <a:pt x="894535" y="4109150"/>
                </a:cubicBezTo>
                <a:cubicBezTo>
                  <a:pt x="834632" y="4102646"/>
                  <a:pt x="776274" y="4081635"/>
                  <a:pt x="781596" y="3991505"/>
                </a:cubicBezTo>
                <a:cubicBezTo>
                  <a:pt x="783201" y="3965920"/>
                  <a:pt x="766642" y="3948284"/>
                  <a:pt x="742373" y="3959843"/>
                </a:cubicBezTo>
                <a:cubicBezTo>
                  <a:pt x="696510" y="3981854"/>
                  <a:pt x="673849" y="3949166"/>
                  <a:pt x="646723" y="3926438"/>
                </a:cubicBezTo>
                <a:cubicBezTo>
                  <a:pt x="598687" y="3886210"/>
                  <a:pt x="552406" y="3842509"/>
                  <a:pt x="478839" y="3847272"/>
                </a:cubicBezTo>
                <a:cubicBezTo>
                  <a:pt x="491215" y="3806501"/>
                  <a:pt x="515519" y="3808222"/>
                  <a:pt x="537744" y="3812205"/>
                </a:cubicBezTo>
                <a:cubicBezTo>
                  <a:pt x="596474" y="3823029"/>
                  <a:pt x="654233" y="3836554"/>
                  <a:pt x="712950" y="3847065"/>
                </a:cubicBezTo>
                <a:cubicBezTo>
                  <a:pt x="751090" y="3853931"/>
                  <a:pt x="789463" y="3866135"/>
                  <a:pt x="839053" y="3842201"/>
                </a:cubicBezTo>
                <a:cubicBezTo>
                  <a:pt x="792472" y="3772935"/>
                  <a:pt x="718132" y="3772458"/>
                  <a:pt x="657388" y="3759142"/>
                </a:cubicBezTo>
                <a:cubicBezTo>
                  <a:pt x="581525" y="3742486"/>
                  <a:pt x="535038" y="3694078"/>
                  <a:pt x="479902" y="3640872"/>
                </a:cubicBezTo>
                <a:cubicBezTo>
                  <a:pt x="534356" y="3616078"/>
                  <a:pt x="570138" y="3656255"/>
                  <a:pt x="612982" y="3646162"/>
                </a:cubicBezTo>
                <a:cubicBezTo>
                  <a:pt x="615057" y="3637572"/>
                  <a:pt x="618333" y="3625291"/>
                  <a:pt x="617779" y="3625073"/>
                </a:cubicBezTo>
                <a:cubicBezTo>
                  <a:pt x="545776" y="3603308"/>
                  <a:pt x="510266" y="3544423"/>
                  <a:pt x="495792" y="3468542"/>
                </a:cubicBezTo>
                <a:cubicBezTo>
                  <a:pt x="488366" y="3429369"/>
                  <a:pt x="462153" y="3421345"/>
                  <a:pt x="436221" y="3407261"/>
                </a:cubicBezTo>
                <a:cubicBezTo>
                  <a:pt x="345019" y="3357258"/>
                  <a:pt x="249255" y="3315018"/>
                  <a:pt x="172652" y="3237768"/>
                </a:cubicBezTo>
                <a:cubicBezTo>
                  <a:pt x="256919" y="3234912"/>
                  <a:pt x="326749" y="3281731"/>
                  <a:pt x="417805" y="3290959"/>
                </a:cubicBezTo>
                <a:cubicBezTo>
                  <a:pt x="341913" y="3205043"/>
                  <a:pt x="246803" y="3171544"/>
                  <a:pt x="159629" y="3126522"/>
                </a:cubicBezTo>
                <a:cubicBezTo>
                  <a:pt x="119806" y="3106035"/>
                  <a:pt x="82625" y="3077492"/>
                  <a:pt x="35515" y="3070942"/>
                </a:cubicBezTo>
                <a:cubicBezTo>
                  <a:pt x="18803" y="3068516"/>
                  <a:pt x="-9231" y="3062395"/>
                  <a:pt x="3001" y="3030820"/>
                </a:cubicBezTo>
                <a:cubicBezTo>
                  <a:pt x="13293" y="3004651"/>
                  <a:pt x="35761" y="3007959"/>
                  <a:pt x="56337" y="3011602"/>
                </a:cubicBezTo>
                <a:cubicBezTo>
                  <a:pt x="105732" y="3020594"/>
                  <a:pt x="155993" y="3012038"/>
                  <a:pt x="221626" y="3000137"/>
                </a:cubicBezTo>
                <a:cubicBezTo>
                  <a:pt x="163022" y="2929831"/>
                  <a:pt x="63027" y="2971519"/>
                  <a:pt x="12079" y="2895750"/>
                </a:cubicBezTo>
                <a:cubicBezTo>
                  <a:pt x="70612" y="2870868"/>
                  <a:pt x="117312" y="2892988"/>
                  <a:pt x="165389" y="2890511"/>
                </a:cubicBezTo>
                <a:cubicBezTo>
                  <a:pt x="208846" y="2888217"/>
                  <a:pt x="219022" y="2871872"/>
                  <a:pt x="206743" y="2827546"/>
                </a:cubicBezTo>
                <a:cubicBezTo>
                  <a:pt x="187666" y="2758486"/>
                  <a:pt x="209823" y="2717255"/>
                  <a:pt x="273631" y="2725917"/>
                </a:cubicBezTo>
                <a:cubicBezTo>
                  <a:pt x="332792" y="2734135"/>
                  <a:pt x="337558" y="2706094"/>
                  <a:pt x="320364" y="2667696"/>
                </a:cubicBezTo>
                <a:cubicBezTo>
                  <a:pt x="295325" y="2611707"/>
                  <a:pt x="318706" y="2561087"/>
                  <a:pt x="334074" y="2507770"/>
                </a:cubicBezTo>
                <a:cubicBezTo>
                  <a:pt x="357219" y="2426828"/>
                  <a:pt x="344229" y="2391168"/>
                  <a:pt x="284207" y="2344516"/>
                </a:cubicBezTo>
                <a:cubicBezTo>
                  <a:pt x="250406" y="2318539"/>
                  <a:pt x="214378" y="2297698"/>
                  <a:pt x="166166" y="2278376"/>
                </a:cubicBezTo>
                <a:cubicBezTo>
                  <a:pt x="273852" y="2244503"/>
                  <a:pt x="158170" y="2213685"/>
                  <a:pt x="194891" y="2175576"/>
                </a:cubicBezTo>
                <a:cubicBezTo>
                  <a:pt x="270782" y="2149213"/>
                  <a:pt x="337571" y="2238633"/>
                  <a:pt x="440332" y="2191712"/>
                </a:cubicBezTo>
                <a:cubicBezTo>
                  <a:pt x="307946" y="2127472"/>
                  <a:pt x="161307" y="2042341"/>
                  <a:pt x="63051" y="1942979"/>
                </a:cubicBezTo>
                <a:cubicBezTo>
                  <a:pt x="83512" y="1912799"/>
                  <a:pt x="105922" y="1933513"/>
                  <a:pt x="123612" y="1920903"/>
                </a:cubicBezTo>
                <a:cubicBezTo>
                  <a:pt x="122527" y="1914768"/>
                  <a:pt x="123751" y="1905381"/>
                  <a:pt x="120386" y="1903128"/>
                </a:cubicBezTo>
                <a:cubicBezTo>
                  <a:pt x="47933" y="1852346"/>
                  <a:pt x="47054" y="1850919"/>
                  <a:pt x="119318" y="1791355"/>
                </a:cubicBezTo>
                <a:cubicBezTo>
                  <a:pt x="144540" y="1770456"/>
                  <a:pt x="141749" y="1756399"/>
                  <a:pt x="127081" y="1738431"/>
                </a:cubicBezTo>
                <a:cubicBezTo>
                  <a:pt x="116725" y="1725710"/>
                  <a:pt x="104020" y="1715301"/>
                  <a:pt x="108310" y="1682600"/>
                </a:cubicBezTo>
                <a:cubicBezTo>
                  <a:pt x="150870" y="1715887"/>
                  <a:pt x="350796" y="1749545"/>
                  <a:pt x="385468" y="1739315"/>
                </a:cubicBezTo>
                <a:cubicBezTo>
                  <a:pt x="424434" y="1727691"/>
                  <a:pt x="558776" y="1718211"/>
                  <a:pt x="599777" y="1722044"/>
                </a:cubicBezTo>
                <a:cubicBezTo>
                  <a:pt x="597521" y="1720227"/>
                  <a:pt x="595263" y="1718413"/>
                  <a:pt x="593006" y="1716597"/>
                </a:cubicBezTo>
                <a:cubicBezTo>
                  <a:pt x="552484" y="1680103"/>
                  <a:pt x="511421" y="1643705"/>
                  <a:pt x="485736" y="1591625"/>
                </a:cubicBezTo>
                <a:cubicBezTo>
                  <a:pt x="484560" y="1589619"/>
                  <a:pt x="483937" y="1587831"/>
                  <a:pt x="481534" y="1588888"/>
                </a:cubicBezTo>
                <a:cubicBezTo>
                  <a:pt x="460479" y="1599246"/>
                  <a:pt x="462468" y="1582449"/>
                  <a:pt x="461623" y="1569314"/>
                </a:cubicBezTo>
                <a:cubicBezTo>
                  <a:pt x="460764" y="1555866"/>
                  <a:pt x="456786" y="1545815"/>
                  <a:pt x="441172" y="1549836"/>
                </a:cubicBezTo>
                <a:cubicBezTo>
                  <a:pt x="440361" y="1549980"/>
                  <a:pt x="439267" y="1549855"/>
                  <a:pt x="438173" y="1549732"/>
                </a:cubicBezTo>
                <a:cubicBezTo>
                  <a:pt x="430782" y="1548823"/>
                  <a:pt x="406258" y="1517097"/>
                  <a:pt x="409482" y="1509886"/>
                </a:cubicBezTo>
                <a:cubicBezTo>
                  <a:pt x="416686" y="1494065"/>
                  <a:pt x="408267" y="1488277"/>
                  <a:pt x="401143" y="1480995"/>
                </a:cubicBezTo>
                <a:cubicBezTo>
                  <a:pt x="391181" y="1471051"/>
                  <a:pt x="381247" y="1461736"/>
                  <a:pt x="370772" y="1452514"/>
                </a:cubicBezTo>
                <a:cubicBezTo>
                  <a:pt x="360580" y="1443560"/>
                  <a:pt x="350146" y="1435280"/>
                  <a:pt x="339699" y="1426688"/>
                </a:cubicBezTo>
                <a:cubicBezTo>
                  <a:pt x="315473" y="1420526"/>
                  <a:pt x="291032" y="1415669"/>
                  <a:pt x="265593" y="1412885"/>
                </a:cubicBezTo>
                <a:cubicBezTo>
                  <a:pt x="246706" y="1410526"/>
                  <a:pt x="225589" y="1406978"/>
                  <a:pt x="215085" y="1372144"/>
                </a:cubicBezTo>
                <a:cubicBezTo>
                  <a:pt x="234985" y="1372744"/>
                  <a:pt x="254925" y="1374284"/>
                  <a:pt x="274865" y="1375825"/>
                </a:cubicBezTo>
                <a:cubicBezTo>
                  <a:pt x="255700" y="1360864"/>
                  <a:pt x="237075" y="1345807"/>
                  <a:pt x="219220" y="1329666"/>
                </a:cubicBezTo>
                <a:cubicBezTo>
                  <a:pt x="204474" y="1316138"/>
                  <a:pt x="192346" y="1300252"/>
                  <a:pt x="187322" y="1278682"/>
                </a:cubicBezTo>
                <a:cubicBezTo>
                  <a:pt x="185994" y="1273224"/>
                  <a:pt x="184924" y="1267404"/>
                  <a:pt x="189878" y="1262417"/>
                </a:cubicBezTo>
                <a:cubicBezTo>
                  <a:pt x="195346" y="1256708"/>
                  <a:pt x="199833" y="1259711"/>
                  <a:pt x="204036" y="1262449"/>
                </a:cubicBezTo>
                <a:cubicBezTo>
                  <a:pt x="221402" y="1273615"/>
                  <a:pt x="239024" y="1284422"/>
                  <a:pt x="256133" y="1295950"/>
                </a:cubicBezTo>
                <a:cubicBezTo>
                  <a:pt x="278851" y="1311233"/>
                  <a:pt x="301313" y="1326878"/>
                  <a:pt x="323760" y="1342208"/>
                </a:cubicBezTo>
                <a:cubicBezTo>
                  <a:pt x="292061" y="1308268"/>
                  <a:pt x="257298" y="1278982"/>
                  <a:pt x="219957" y="1252997"/>
                </a:cubicBezTo>
                <a:cubicBezTo>
                  <a:pt x="192995" y="1234035"/>
                  <a:pt x="166033" y="1215073"/>
                  <a:pt x="145267" y="1188376"/>
                </a:cubicBezTo>
                <a:cubicBezTo>
                  <a:pt x="134614" y="1175075"/>
                  <a:pt x="129282" y="1158938"/>
                  <a:pt x="127649" y="1140248"/>
                </a:cubicBezTo>
                <a:cubicBezTo>
                  <a:pt x="127430" y="1135227"/>
                  <a:pt x="127724" y="1129482"/>
                  <a:pt x="133301" y="1126283"/>
                </a:cubicBezTo>
                <a:cubicBezTo>
                  <a:pt x="138892" y="1123399"/>
                  <a:pt x="142312" y="1126907"/>
                  <a:pt x="144665" y="1130919"/>
                </a:cubicBezTo>
                <a:cubicBezTo>
                  <a:pt x="147316" y="1135513"/>
                  <a:pt x="150466" y="1139068"/>
                  <a:pt x="154924" y="1141443"/>
                </a:cubicBezTo>
                <a:cubicBezTo>
                  <a:pt x="194007" y="1163643"/>
                  <a:pt x="228472" y="1192350"/>
                  <a:pt x="263706" y="1219972"/>
                </a:cubicBezTo>
                <a:cubicBezTo>
                  <a:pt x="314160" y="1259456"/>
                  <a:pt x="363843" y="1300026"/>
                  <a:pt x="423231" y="1325916"/>
                </a:cubicBezTo>
                <a:cubicBezTo>
                  <a:pt x="445702" y="1335549"/>
                  <a:pt x="468901" y="1343155"/>
                  <a:pt x="486543" y="1341940"/>
                </a:cubicBezTo>
                <a:cubicBezTo>
                  <a:pt x="421673" y="1296460"/>
                  <a:pt x="360475" y="1247802"/>
                  <a:pt x="305459" y="1191095"/>
                </a:cubicBezTo>
                <a:cubicBezTo>
                  <a:pt x="249875" y="1133856"/>
                  <a:pt x="201123" y="1070982"/>
                  <a:pt x="165967" y="995271"/>
                </a:cubicBezTo>
                <a:cubicBezTo>
                  <a:pt x="162356" y="987370"/>
                  <a:pt x="160109" y="979543"/>
                  <a:pt x="148803" y="982487"/>
                </a:cubicBezTo>
                <a:cubicBezTo>
                  <a:pt x="143684" y="983707"/>
                  <a:pt x="141844" y="978971"/>
                  <a:pt x="142975" y="973711"/>
                </a:cubicBezTo>
                <a:cubicBezTo>
                  <a:pt x="150059" y="936405"/>
                  <a:pt x="133120" y="916307"/>
                  <a:pt x="107228" y="903165"/>
                </a:cubicBezTo>
                <a:cubicBezTo>
                  <a:pt x="99148" y="898899"/>
                  <a:pt x="98374" y="893659"/>
                  <a:pt x="103961" y="884449"/>
                </a:cubicBezTo>
                <a:cubicBezTo>
                  <a:pt x="111573" y="871720"/>
                  <a:pt x="110228" y="859623"/>
                  <a:pt x="105398" y="848773"/>
                </a:cubicBezTo>
                <a:cubicBezTo>
                  <a:pt x="102652" y="841984"/>
                  <a:pt x="99109" y="835651"/>
                  <a:pt x="96106" y="829222"/>
                </a:cubicBezTo>
                <a:cubicBezTo>
                  <a:pt x="94023" y="825161"/>
                  <a:pt x="90576" y="821026"/>
                  <a:pt x="95233" y="815459"/>
                </a:cubicBezTo>
                <a:cubicBezTo>
                  <a:pt x="99648" y="810569"/>
                  <a:pt x="104350" y="812269"/>
                  <a:pt x="108754" y="813390"/>
                </a:cubicBezTo>
                <a:cubicBezTo>
                  <a:pt x="129926" y="818192"/>
                  <a:pt x="142781" y="832053"/>
                  <a:pt x="149184" y="854012"/>
                </a:cubicBezTo>
                <a:cubicBezTo>
                  <a:pt x="153977" y="870244"/>
                  <a:pt x="158340" y="870424"/>
                  <a:pt x="169922" y="855094"/>
                </a:cubicBezTo>
                <a:cubicBezTo>
                  <a:pt x="178668" y="843430"/>
                  <a:pt x="186813" y="842941"/>
                  <a:pt x="194734" y="849766"/>
                </a:cubicBezTo>
                <a:cubicBezTo>
                  <a:pt x="198964" y="853131"/>
                  <a:pt x="201642" y="858351"/>
                  <a:pt x="204833" y="862849"/>
                </a:cubicBezTo>
                <a:cubicBezTo>
                  <a:pt x="220829" y="886276"/>
                  <a:pt x="237607" y="908933"/>
                  <a:pt x="262674" y="921903"/>
                </a:cubicBezTo>
                <a:cubicBezTo>
                  <a:pt x="273823" y="927843"/>
                  <a:pt x="285713" y="932069"/>
                  <a:pt x="302202" y="923150"/>
                </a:cubicBezTo>
                <a:cubicBezTo>
                  <a:pt x="291351" y="917791"/>
                  <a:pt x="280774" y="918709"/>
                  <a:pt x="270912" y="917286"/>
                </a:cubicBezTo>
                <a:cubicBezTo>
                  <a:pt x="261049" y="915865"/>
                  <a:pt x="255697" y="911748"/>
                  <a:pt x="262498" y="899162"/>
                </a:cubicBezTo>
                <a:cubicBezTo>
                  <a:pt x="266276" y="892170"/>
                  <a:pt x="265774" y="886883"/>
                  <a:pt x="261759" y="882214"/>
                </a:cubicBezTo>
                <a:cubicBezTo>
                  <a:pt x="248848" y="867099"/>
                  <a:pt x="241864" y="844294"/>
                  <a:pt x="216117" y="846941"/>
                </a:cubicBezTo>
                <a:cubicBezTo>
                  <a:pt x="214767" y="847179"/>
                  <a:pt x="213361" y="846162"/>
                  <a:pt x="211969" y="845458"/>
                </a:cubicBezTo>
                <a:cubicBezTo>
                  <a:pt x="206685" y="842913"/>
                  <a:pt x="200848" y="840147"/>
                  <a:pt x="202383" y="831653"/>
                </a:cubicBezTo>
                <a:cubicBezTo>
                  <a:pt x="204188" y="823111"/>
                  <a:pt x="211130" y="819988"/>
                  <a:pt x="217302" y="817950"/>
                </a:cubicBezTo>
                <a:cubicBezTo>
                  <a:pt x="233145" y="812939"/>
                  <a:pt x="245914" y="818592"/>
                  <a:pt x="258185" y="825283"/>
                </a:cubicBezTo>
                <a:cubicBezTo>
                  <a:pt x="288036" y="841837"/>
                  <a:pt x="313015" y="865260"/>
                  <a:pt x="339019" y="887237"/>
                </a:cubicBezTo>
                <a:cubicBezTo>
                  <a:pt x="378027" y="920202"/>
                  <a:pt x="412674" y="959314"/>
                  <a:pt x="455541" y="987171"/>
                </a:cubicBezTo>
                <a:cubicBezTo>
                  <a:pt x="583008" y="1069675"/>
                  <a:pt x="708694" y="1155025"/>
                  <a:pt x="839737" y="1232154"/>
                </a:cubicBezTo>
                <a:cubicBezTo>
                  <a:pt x="888076" y="1260626"/>
                  <a:pt x="937413" y="1287025"/>
                  <a:pt x="987251" y="1312386"/>
                </a:cubicBezTo>
                <a:cubicBezTo>
                  <a:pt x="987438" y="1310454"/>
                  <a:pt x="987654" y="1309151"/>
                  <a:pt x="987828" y="1306906"/>
                </a:cubicBezTo>
                <a:cubicBezTo>
                  <a:pt x="987759" y="1305338"/>
                  <a:pt x="987677" y="1303454"/>
                  <a:pt x="987609" y="1301885"/>
                </a:cubicBezTo>
                <a:cubicBezTo>
                  <a:pt x="952341" y="1285971"/>
                  <a:pt x="917544" y="1268392"/>
                  <a:pt x="883773" y="1249366"/>
                </a:cubicBezTo>
                <a:cubicBezTo>
                  <a:pt x="800867" y="1202326"/>
                  <a:pt x="724387" y="1146562"/>
                  <a:pt x="658689" y="1075926"/>
                </a:cubicBezTo>
                <a:cubicBezTo>
                  <a:pt x="653269" y="1070242"/>
                  <a:pt x="647527" y="1069673"/>
                  <a:pt x="639221" y="1072721"/>
                </a:cubicBezTo>
                <a:cubicBezTo>
                  <a:pt x="612439" y="1082826"/>
                  <a:pt x="603654" y="1074888"/>
                  <a:pt x="607837" y="1046001"/>
                </a:cubicBezTo>
                <a:cubicBezTo>
                  <a:pt x="608886" y="1038856"/>
                  <a:pt x="608910" y="1033160"/>
                  <a:pt x="604057" y="1028006"/>
                </a:cubicBezTo>
                <a:cubicBezTo>
                  <a:pt x="582361" y="1004953"/>
                  <a:pt x="559626" y="983032"/>
                  <a:pt x="535068" y="963012"/>
                </a:cubicBezTo>
                <a:cubicBezTo>
                  <a:pt x="489628" y="926121"/>
                  <a:pt x="441097" y="893257"/>
                  <a:pt x="398492" y="852702"/>
                </a:cubicBezTo>
                <a:cubicBezTo>
                  <a:pt x="385976" y="840363"/>
                  <a:pt x="376348" y="825616"/>
                  <a:pt x="370407" y="808003"/>
                </a:cubicBezTo>
                <a:cubicBezTo>
                  <a:pt x="368512" y="802013"/>
                  <a:pt x="367360" y="794309"/>
                  <a:pt x="373637" y="788457"/>
                </a:cubicBezTo>
                <a:cubicBezTo>
                  <a:pt x="379645" y="782652"/>
                  <a:pt x="384471" y="787178"/>
                  <a:pt x="388957" y="790181"/>
                </a:cubicBezTo>
                <a:cubicBezTo>
                  <a:pt x="407729" y="802365"/>
                  <a:pt x="426784" y="814815"/>
                  <a:pt x="445569" y="827313"/>
                </a:cubicBezTo>
                <a:cubicBezTo>
                  <a:pt x="464624" y="839764"/>
                  <a:pt x="483437" y="852889"/>
                  <a:pt x="503344" y="866138"/>
                </a:cubicBezTo>
                <a:cubicBezTo>
                  <a:pt x="504379" y="858682"/>
                  <a:pt x="500259" y="857827"/>
                  <a:pt x="497988" y="855698"/>
                </a:cubicBezTo>
                <a:cubicBezTo>
                  <a:pt x="465913" y="825620"/>
                  <a:pt x="431003" y="799206"/>
                  <a:pt x="395068" y="774238"/>
                </a:cubicBezTo>
                <a:cubicBezTo>
                  <a:pt x="367267" y="754791"/>
                  <a:pt x="340223" y="733946"/>
                  <a:pt x="321225" y="704090"/>
                </a:cubicBezTo>
                <a:cubicBezTo>
                  <a:pt x="313910" y="692415"/>
                  <a:pt x="309809" y="679538"/>
                  <a:pt x="310772" y="664187"/>
                </a:cubicBezTo>
                <a:cubicBezTo>
                  <a:pt x="311107" y="659384"/>
                  <a:pt x="311442" y="654580"/>
                  <a:pt x="316776" y="652057"/>
                </a:cubicBezTo>
                <a:cubicBezTo>
                  <a:pt x="321044" y="650039"/>
                  <a:pt x="323869" y="652386"/>
                  <a:pt x="326167" y="655144"/>
                </a:cubicBezTo>
                <a:cubicBezTo>
                  <a:pt x="330196" y="660125"/>
                  <a:pt x="334224" y="665107"/>
                  <a:pt x="339819" y="668549"/>
                </a:cubicBezTo>
                <a:cubicBezTo>
                  <a:pt x="373388" y="689190"/>
                  <a:pt x="404905" y="712724"/>
                  <a:pt x="435653" y="737342"/>
                </a:cubicBezTo>
                <a:cubicBezTo>
                  <a:pt x="486133" y="777455"/>
                  <a:pt x="536115" y="818606"/>
                  <a:pt x="594518" y="846882"/>
                </a:cubicBezTo>
                <a:cubicBezTo>
                  <a:pt x="616490" y="857553"/>
                  <a:pt x="639205" y="866511"/>
                  <a:pt x="665142" y="868257"/>
                </a:cubicBezTo>
                <a:cubicBezTo>
                  <a:pt x="664195" y="865262"/>
                  <a:pt x="662491" y="863665"/>
                  <a:pt x="660802" y="862382"/>
                </a:cubicBezTo>
                <a:cubicBezTo>
                  <a:pt x="604283" y="821121"/>
                  <a:pt x="549586" y="777958"/>
                  <a:pt x="499505" y="728286"/>
                </a:cubicBezTo>
                <a:cubicBezTo>
                  <a:pt x="437758" y="667074"/>
                  <a:pt x="384382" y="598058"/>
                  <a:pt x="345927" y="515339"/>
                </a:cubicBezTo>
                <a:cubicBezTo>
                  <a:pt x="344141" y="511860"/>
                  <a:pt x="342910" y="508598"/>
                  <a:pt x="338588" y="509361"/>
                </a:cubicBezTo>
                <a:cubicBezTo>
                  <a:pt x="327525" y="511630"/>
                  <a:pt x="326170" y="505543"/>
                  <a:pt x="327339" y="494900"/>
                </a:cubicBezTo>
                <a:cubicBezTo>
                  <a:pt x="330552" y="468714"/>
                  <a:pt x="322326" y="448660"/>
                  <a:pt x="303055" y="437512"/>
                </a:cubicBezTo>
                <a:cubicBezTo>
                  <a:pt x="289083" y="429226"/>
                  <a:pt x="277325" y="421812"/>
                  <a:pt x="292117" y="398959"/>
                </a:cubicBezTo>
                <a:cubicBezTo>
                  <a:pt x="295694" y="393584"/>
                  <a:pt x="294041" y="386918"/>
                  <a:pt x="292417" y="380879"/>
                </a:cubicBezTo>
                <a:cubicBezTo>
                  <a:pt x="290115" y="371796"/>
                  <a:pt x="285463" y="365027"/>
                  <a:pt x="280259" y="358039"/>
                </a:cubicBezTo>
                <a:cubicBezTo>
                  <a:pt x="277365" y="354122"/>
                  <a:pt x="273863" y="348731"/>
                  <a:pt x="277426" y="343041"/>
                </a:cubicBezTo>
                <a:cubicBezTo>
                  <a:pt x="281488" y="336315"/>
                  <a:pt x="287339" y="339394"/>
                  <a:pt x="292014" y="340466"/>
                </a:cubicBezTo>
                <a:cubicBezTo>
                  <a:pt x="313455" y="345221"/>
                  <a:pt x="326609" y="359662"/>
                  <a:pt x="333039" y="382248"/>
                </a:cubicBezTo>
                <a:cubicBezTo>
                  <a:pt x="337209" y="396693"/>
                  <a:pt x="342383" y="396728"/>
                  <a:pt x="352439" y="383884"/>
                </a:cubicBezTo>
                <a:cubicBezTo>
                  <a:pt x="363791" y="369545"/>
                  <a:pt x="373274" y="368504"/>
                  <a:pt x="381981" y="380883"/>
                </a:cubicBezTo>
                <a:cubicBezTo>
                  <a:pt x="388959" y="391037"/>
                  <a:pt x="394611" y="402058"/>
                  <a:pt x="402615" y="410767"/>
                </a:cubicBezTo>
                <a:cubicBezTo>
                  <a:pt x="424081" y="434810"/>
                  <a:pt x="444293" y="461289"/>
                  <a:pt x="488827" y="452479"/>
                </a:cubicBezTo>
                <a:cubicBezTo>
                  <a:pt x="476447" y="443279"/>
                  <a:pt x="464047" y="446100"/>
                  <a:pt x="453360" y="444507"/>
                </a:cubicBezTo>
                <a:cubicBezTo>
                  <a:pt x="445687" y="443331"/>
                  <a:pt x="437918" y="439958"/>
                  <a:pt x="444814" y="429568"/>
                </a:cubicBezTo>
                <a:cubicBezTo>
                  <a:pt x="452737" y="417733"/>
                  <a:pt x="447628" y="412942"/>
                  <a:pt x="442720" y="406534"/>
                </a:cubicBezTo>
                <a:cubicBezTo>
                  <a:pt x="431444" y="391445"/>
                  <a:pt x="422234" y="373778"/>
                  <a:pt x="399647" y="373970"/>
                </a:cubicBezTo>
                <a:cubicBezTo>
                  <a:pt x="396107" y="373962"/>
                  <a:pt x="393255" y="370986"/>
                  <a:pt x="390458" y="369266"/>
                </a:cubicBezTo>
                <a:cubicBezTo>
                  <a:pt x="386539" y="366795"/>
                  <a:pt x="383146" y="363915"/>
                  <a:pt x="384776" y="357618"/>
                </a:cubicBezTo>
                <a:cubicBezTo>
                  <a:pt x="386436" y="351948"/>
                  <a:pt x="390351" y="348094"/>
                  <a:pt x="395456" y="346561"/>
                </a:cubicBezTo>
                <a:cubicBezTo>
                  <a:pt x="400022" y="345122"/>
                  <a:pt x="404870" y="343950"/>
                  <a:pt x="409490" y="343767"/>
                </a:cubicBezTo>
                <a:cubicBezTo>
                  <a:pt x="430118" y="342340"/>
                  <a:pt x="444782" y="353984"/>
                  <a:pt x="459406" y="364686"/>
                </a:cubicBezTo>
                <a:cubicBezTo>
                  <a:pt x="510573" y="401831"/>
                  <a:pt x="556044" y="445675"/>
                  <a:pt x="603593" y="487253"/>
                </a:cubicBezTo>
                <a:cubicBezTo>
                  <a:pt x="651129" y="528518"/>
                  <a:pt x="706332" y="558308"/>
                  <a:pt x="758457" y="592438"/>
                </a:cubicBezTo>
                <a:cubicBezTo>
                  <a:pt x="878695" y="671475"/>
                  <a:pt x="999459" y="750102"/>
                  <a:pt x="1126835" y="818073"/>
                </a:cubicBezTo>
                <a:cubicBezTo>
                  <a:pt x="1251416" y="884324"/>
                  <a:pt x="1667647" y="915225"/>
                  <a:pt x="1748686" y="913256"/>
                </a:cubicBezTo>
                <a:cubicBezTo>
                  <a:pt x="1852285" y="910467"/>
                  <a:pt x="2096505" y="873683"/>
                  <a:pt x="2345605" y="842682"/>
                </a:cubicBezTo>
                <a:cubicBezTo>
                  <a:pt x="2373756" y="838977"/>
                  <a:pt x="2401379" y="835684"/>
                  <a:pt x="2430665" y="833044"/>
                </a:cubicBezTo>
                <a:cubicBezTo>
                  <a:pt x="3260397" y="757430"/>
                  <a:pt x="3845073" y="368944"/>
                  <a:pt x="3874549" y="345713"/>
                </a:cubicBezTo>
                <a:cubicBezTo>
                  <a:pt x="3921930" y="308568"/>
                  <a:pt x="4079617" y="235190"/>
                  <a:pt x="4079914" y="235770"/>
                </a:cubicBezTo>
                <a:cubicBezTo>
                  <a:pt x="4083430" y="241475"/>
                  <a:pt x="4101322" y="245987"/>
                  <a:pt x="4115814" y="249002"/>
                </a:cubicBezTo>
                <a:lnTo>
                  <a:pt x="4129591" y="251735"/>
                </a:lnTo>
                <a:lnTo>
                  <a:pt x="4131313" y="253264"/>
                </a:lnTo>
                <a:cubicBezTo>
                  <a:pt x="4136355" y="253402"/>
                  <a:pt x="4136103" y="253090"/>
                  <a:pt x="4132779" y="252368"/>
                </a:cubicBezTo>
                <a:lnTo>
                  <a:pt x="4129591" y="251735"/>
                </a:lnTo>
                <a:lnTo>
                  <a:pt x="4126781" y="249241"/>
                </a:lnTo>
                <a:cubicBezTo>
                  <a:pt x="4126067" y="246916"/>
                  <a:pt x="4126005" y="243923"/>
                  <a:pt x="4126159" y="241207"/>
                </a:cubicBezTo>
                <a:cubicBezTo>
                  <a:pt x="4126893" y="226844"/>
                  <a:pt x="4132343" y="214496"/>
                  <a:pt x="4145347" y="206824"/>
                </a:cubicBezTo>
                <a:cubicBezTo>
                  <a:pt x="4157825" y="199562"/>
                  <a:pt x="4170601" y="192878"/>
                  <a:pt x="4183377" y="186195"/>
                </a:cubicBezTo>
                <a:cubicBezTo>
                  <a:pt x="4194019" y="180522"/>
                  <a:pt x="4201312" y="179234"/>
                  <a:pt x="4203065" y="194422"/>
                </a:cubicBezTo>
                <a:cubicBezTo>
                  <a:pt x="4204816" y="209612"/>
                  <a:pt x="4219976" y="213894"/>
                  <a:pt x="4228763" y="203170"/>
                </a:cubicBezTo>
                <a:cubicBezTo>
                  <a:pt x="4263132" y="161048"/>
                  <a:pt x="4304408" y="127512"/>
                  <a:pt x="4343373" y="90903"/>
                </a:cubicBezTo>
                <a:cubicBezTo>
                  <a:pt x="4370579" y="65543"/>
                  <a:pt x="4399217" y="41828"/>
                  <a:pt x="4421541" y="10686"/>
                </a:cubicBezTo>
                <a:cubicBezTo>
                  <a:pt x="4425645" y="4902"/>
                  <a:pt x="4429395" y="-2718"/>
                  <a:pt x="4437179" y="969"/>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5" name="Picture 4">
            <a:extLst>
              <a:ext uri="{FF2B5EF4-FFF2-40B4-BE49-F238E27FC236}">
                <a16:creationId xmlns:a16="http://schemas.microsoft.com/office/drawing/2014/main" id="{943A078A-057E-152A-B65A-597E559ECF8E}"/>
              </a:ext>
            </a:extLst>
          </p:cNvPr>
          <p:cNvPicPr>
            <a:picLocks noChangeAspect="1"/>
          </p:cNvPicPr>
          <p:nvPr/>
        </p:nvPicPr>
        <p:blipFill>
          <a:blip r:embed="rId3"/>
          <a:stretch>
            <a:fillRect/>
          </a:stretch>
        </p:blipFill>
        <p:spPr>
          <a:xfrm>
            <a:off x="6938603" y="3668700"/>
            <a:ext cx="2766872" cy="1271974"/>
          </a:xfrm>
          <a:prstGeom prst="rect">
            <a:avLst/>
          </a:prstGeom>
        </p:spPr>
      </p:pic>
    </p:spTree>
    <p:extLst>
      <p:ext uri="{BB962C8B-B14F-4D97-AF65-F5344CB8AC3E}">
        <p14:creationId xmlns:p14="http://schemas.microsoft.com/office/powerpoint/2010/main" val="154050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2DD5BA-EE50-4D00-80DD-F37C19372F62}"/>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29BAD022-40C6-708F-2AE0-630EA8E73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94BCC-0647-E8FC-846D-E00905BD7CD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kern="1200" dirty="0">
                <a:latin typeface="+mj-lt"/>
                <a:ea typeface="+mj-ea"/>
                <a:cs typeface="+mj-cs"/>
              </a:rPr>
              <a:t>Lessons Learned / Benchmarking</a:t>
            </a:r>
          </a:p>
        </p:txBody>
      </p:sp>
      <p:sp>
        <p:nvSpPr>
          <p:cNvPr id="3" name="Content Placeholder 2">
            <a:extLst>
              <a:ext uri="{FF2B5EF4-FFF2-40B4-BE49-F238E27FC236}">
                <a16:creationId xmlns:a16="http://schemas.microsoft.com/office/drawing/2014/main" id="{9CDBB0C1-8581-8721-81B3-77F515C248E7}"/>
              </a:ext>
            </a:extLst>
          </p:cNvPr>
          <p:cNvSpPr>
            <a:spLocks noGrp="1"/>
          </p:cNvSpPr>
          <p:nvPr>
            <p:ph idx="1"/>
          </p:nvPr>
        </p:nvSpPr>
        <p:spPr>
          <a:xfrm>
            <a:off x="838201" y="2013625"/>
            <a:ext cx="4614759" cy="4163337"/>
          </a:xfrm>
        </p:spPr>
        <p:txBody>
          <a:bodyPr>
            <a:normAutofit fontScale="92500"/>
          </a:bodyPr>
          <a:lstStyle/>
          <a:p>
            <a:pPr marL="0" indent="0">
              <a:spcBef>
                <a:spcPts val="600"/>
              </a:spcBef>
              <a:spcAft>
                <a:spcPts val="600"/>
              </a:spcAft>
              <a:buNone/>
            </a:pPr>
            <a:r>
              <a:rPr lang="en-US" sz="1800" b="1" i="0" dirty="0">
                <a:effectLst/>
                <a:latin typeface="Helvetica Neue"/>
              </a:rPr>
              <a:t>As sites being recommissioned are coming back to operations, there are several issues that are being addressed including the following:</a:t>
            </a:r>
          </a:p>
          <a:p>
            <a:pPr>
              <a:spcBef>
                <a:spcPts val="600"/>
              </a:spcBef>
              <a:spcAft>
                <a:spcPts val="600"/>
              </a:spcAft>
            </a:pPr>
            <a:r>
              <a:rPr lang="en-US" sz="1800" b="1" i="0" dirty="0">
                <a:effectLst/>
                <a:latin typeface="Helvetica Neue"/>
              </a:rPr>
              <a:t>Equipment Condition (Restoring equipment to meet design requirements)</a:t>
            </a:r>
            <a:endParaRPr lang="en-US" sz="1100" b="1" i="0" dirty="0">
              <a:effectLst/>
              <a:latin typeface="Helvetica Neue"/>
            </a:endParaRPr>
          </a:p>
          <a:p>
            <a:pPr>
              <a:spcBef>
                <a:spcPts val="600"/>
              </a:spcBef>
              <a:spcAft>
                <a:spcPts val="600"/>
              </a:spcAft>
            </a:pPr>
            <a:r>
              <a:rPr lang="en-US" sz="1800" b="1" i="0" dirty="0">
                <a:effectLst/>
                <a:latin typeface="Helvetica Neue"/>
              </a:rPr>
              <a:t>Corrective and/or Restorative Maintenance</a:t>
            </a:r>
          </a:p>
          <a:p>
            <a:pPr>
              <a:spcBef>
                <a:spcPts val="600"/>
              </a:spcBef>
              <a:spcAft>
                <a:spcPts val="600"/>
              </a:spcAft>
            </a:pPr>
            <a:r>
              <a:rPr lang="en-US" sz="1800" b="1" dirty="0">
                <a:latin typeface="Helvetica Neue"/>
              </a:rPr>
              <a:t>Training for Operators and/or new staff</a:t>
            </a:r>
          </a:p>
          <a:p>
            <a:pPr>
              <a:spcBef>
                <a:spcPts val="600"/>
              </a:spcBef>
              <a:spcAft>
                <a:spcPts val="600"/>
              </a:spcAft>
            </a:pPr>
            <a:r>
              <a:rPr lang="en-US" sz="1800" b="1" dirty="0">
                <a:latin typeface="Helvetica Neue"/>
              </a:rPr>
              <a:t>Engineering / Stakeholder Training</a:t>
            </a:r>
          </a:p>
          <a:p>
            <a:pPr>
              <a:spcBef>
                <a:spcPts val="600"/>
              </a:spcBef>
              <a:spcAft>
                <a:spcPts val="600"/>
              </a:spcAft>
            </a:pPr>
            <a:r>
              <a:rPr lang="en-US" sz="1800" b="1" dirty="0">
                <a:latin typeface="Helvetica Neue"/>
              </a:rPr>
              <a:t>Applying any deferred Licensing Requirements that were excepted due to Decommissioning</a:t>
            </a:r>
          </a:p>
          <a:p>
            <a:pPr>
              <a:spcBef>
                <a:spcPts val="600"/>
              </a:spcBef>
              <a:spcAft>
                <a:spcPts val="600"/>
              </a:spcAft>
            </a:pPr>
            <a:endParaRPr lang="en-US" sz="1000" b="1" dirty="0">
              <a:latin typeface="Helvetica Neue"/>
            </a:endParaRPr>
          </a:p>
          <a:p>
            <a:pPr>
              <a:spcBef>
                <a:spcPts val="600"/>
              </a:spcBef>
              <a:spcAft>
                <a:spcPts val="600"/>
              </a:spcAft>
            </a:pPr>
            <a:endParaRPr lang="en-US" sz="1000" b="1" i="0" dirty="0">
              <a:effectLst/>
              <a:latin typeface="Helvetica Neue"/>
            </a:endParaRPr>
          </a:p>
        </p:txBody>
      </p:sp>
      <p:sp>
        <p:nvSpPr>
          <p:cNvPr id="69" name="Freeform: Shape 68">
            <a:extLst>
              <a:ext uri="{FF2B5EF4-FFF2-40B4-BE49-F238E27FC236}">
                <a16:creationId xmlns:a16="http://schemas.microsoft.com/office/drawing/2014/main" id="{072D59ED-EA66-2177-8E5E-AE5E61F50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247" y="1844620"/>
            <a:ext cx="5004044" cy="4257439"/>
          </a:xfrm>
          <a:custGeom>
            <a:avLst/>
            <a:gdLst>
              <a:gd name="connsiteX0" fmla="*/ 4996703 w 5004044"/>
              <a:gd name="connsiteY0" fmla="*/ 1884419 h 4257439"/>
              <a:gd name="connsiteX1" fmla="*/ 4999558 w 5004044"/>
              <a:gd name="connsiteY1" fmla="*/ 1895448 h 4257439"/>
              <a:gd name="connsiteX2" fmla="*/ 4998919 w 5004044"/>
              <a:gd name="connsiteY2" fmla="*/ 1955002 h 4257439"/>
              <a:gd name="connsiteX3" fmla="*/ 4997257 w 5004044"/>
              <a:gd name="connsiteY3" fmla="*/ 1954563 h 4257439"/>
              <a:gd name="connsiteX4" fmla="*/ 4997288 w 5004044"/>
              <a:gd name="connsiteY4" fmla="*/ 1935420 h 4257439"/>
              <a:gd name="connsiteX5" fmla="*/ 4996971 w 5004044"/>
              <a:gd name="connsiteY5" fmla="*/ 1897199 h 4257439"/>
              <a:gd name="connsiteX6" fmla="*/ 4995619 w 5004044"/>
              <a:gd name="connsiteY6" fmla="*/ 1855413 h 4257439"/>
              <a:gd name="connsiteX7" fmla="*/ 4996377 w 5004044"/>
              <a:gd name="connsiteY7" fmla="*/ 1868871 h 4257439"/>
              <a:gd name="connsiteX8" fmla="*/ 4996703 w 5004044"/>
              <a:gd name="connsiteY8" fmla="*/ 1884419 h 4257439"/>
              <a:gd name="connsiteX9" fmla="*/ 4993479 w 5004044"/>
              <a:gd name="connsiteY9" fmla="*/ 1871969 h 4257439"/>
              <a:gd name="connsiteX10" fmla="*/ 4994448 w 5004044"/>
              <a:gd name="connsiteY10" fmla="*/ 1857988 h 4257439"/>
              <a:gd name="connsiteX11" fmla="*/ 4995619 w 5004044"/>
              <a:gd name="connsiteY11" fmla="*/ 1855413 h 4257439"/>
              <a:gd name="connsiteX12" fmla="*/ 561880 w 5004044"/>
              <a:gd name="connsiteY12" fmla="*/ 1402651 h 4257439"/>
              <a:gd name="connsiteX13" fmla="*/ 559343 w 5004044"/>
              <a:gd name="connsiteY13" fmla="*/ 1406893 h 4257439"/>
              <a:gd name="connsiteX14" fmla="*/ 576521 w 5004044"/>
              <a:gd name="connsiteY14" fmla="*/ 1419992 h 4257439"/>
              <a:gd name="connsiteX15" fmla="*/ 596259 w 5004044"/>
              <a:gd name="connsiteY15" fmla="*/ 1423150 h 4257439"/>
              <a:gd name="connsiteX16" fmla="*/ 561880 w 5004044"/>
              <a:gd name="connsiteY16" fmla="*/ 1402651 h 4257439"/>
              <a:gd name="connsiteX17" fmla="*/ 741490 w 5004044"/>
              <a:gd name="connsiteY17" fmla="*/ 927208 h 4257439"/>
              <a:gd name="connsiteX18" fmla="*/ 944973 w 5004044"/>
              <a:gd name="connsiteY18" fmla="*/ 1054807 h 4257439"/>
              <a:gd name="connsiteX19" fmla="*/ 947781 w 5004044"/>
              <a:gd name="connsiteY19" fmla="*/ 1050516 h 4257439"/>
              <a:gd name="connsiteX20" fmla="*/ 741490 w 5004044"/>
              <a:gd name="connsiteY20" fmla="*/ 927208 h 4257439"/>
              <a:gd name="connsiteX21" fmla="*/ 4437179 w 5004044"/>
              <a:gd name="connsiteY21" fmla="*/ 969 h 4257439"/>
              <a:gd name="connsiteX22" fmla="*/ 4444201 w 5004044"/>
              <a:gd name="connsiteY22" fmla="*/ 18389 h 4257439"/>
              <a:gd name="connsiteX23" fmla="*/ 4430319 w 5004044"/>
              <a:gd name="connsiteY23" fmla="*/ 49621 h 4257439"/>
              <a:gd name="connsiteX24" fmla="*/ 4455614 w 5004044"/>
              <a:gd name="connsiteY24" fmla="*/ 105249 h 4257439"/>
              <a:gd name="connsiteX25" fmla="*/ 4563529 w 5004044"/>
              <a:gd name="connsiteY25" fmla="*/ 89046 h 4257439"/>
              <a:gd name="connsiteX26" fmla="*/ 4575967 w 5004044"/>
              <a:gd name="connsiteY26" fmla="*/ 105828 h 4257439"/>
              <a:gd name="connsiteX27" fmla="*/ 4581177 w 5004044"/>
              <a:gd name="connsiteY27" fmla="*/ 187773 h 4257439"/>
              <a:gd name="connsiteX28" fmla="*/ 4586660 w 5004044"/>
              <a:gd name="connsiteY28" fmla="*/ 207364 h 4257439"/>
              <a:gd name="connsiteX29" fmla="*/ 4601641 w 5004044"/>
              <a:gd name="connsiteY29" fmla="*/ 294858 h 4257439"/>
              <a:gd name="connsiteX30" fmla="*/ 4662523 w 5004044"/>
              <a:gd name="connsiteY30" fmla="*/ 423590 h 4257439"/>
              <a:gd name="connsiteX31" fmla="*/ 4724560 w 5004044"/>
              <a:gd name="connsiteY31" fmla="*/ 497719 h 4257439"/>
              <a:gd name="connsiteX32" fmla="*/ 4732841 w 5004044"/>
              <a:gd name="connsiteY32" fmla="*/ 519029 h 4257439"/>
              <a:gd name="connsiteX33" fmla="*/ 4749643 w 5004044"/>
              <a:gd name="connsiteY33" fmla="*/ 604622 h 4257439"/>
              <a:gd name="connsiteX34" fmla="*/ 4744753 w 5004044"/>
              <a:gd name="connsiteY34" fmla="*/ 623512 h 4257439"/>
              <a:gd name="connsiteX35" fmla="*/ 4720006 w 5004044"/>
              <a:gd name="connsiteY35" fmla="*/ 649070 h 4257439"/>
              <a:gd name="connsiteX36" fmla="*/ 4700653 w 5004044"/>
              <a:gd name="connsiteY36" fmla="*/ 704672 h 4257439"/>
              <a:gd name="connsiteX37" fmla="*/ 4662297 w 5004044"/>
              <a:gd name="connsiteY37" fmla="*/ 786401 h 4257439"/>
              <a:gd name="connsiteX38" fmla="*/ 4642954 w 5004044"/>
              <a:gd name="connsiteY38" fmla="*/ 811006 h 4257439"/>
              <a:gd name="connsiteX39" fmla="*/ 4658781 w 5004044"/>
              <a:gd name="connsiteY39" fmla="*/ 824342 h 4257439"/>
              <a:gd name="connsiteX40" fmla="*/ 4713981 w 5004044"/>
              <a:gd name="connsiteY40" fmla="*/ 916441 h 4257439"/>
              <a:gd name="connsiteX41" fmla="*/ 4642145 w 5004044"/>
              <a:gd name="connsiteY41" fmla="*/ 1035706 h 4257439"/>
              <a:gd name="connsiteX42" fmla="*/ 4604059 w 5004044"/>
              <a:gd name="connsiteY42" fmla="*/ 1073741 h 4257439"/>
              <a:gd name="connsiteX43" fmla="*/ 4680437 w 5004044"/>
              <a:gd name="connsiteY43" fmla="*/ 1071013 h 4257439"/>
              <a:gd name="connsiteX44" fmla="*/ 4708843 w 5004044"/>
              <a:gd name="connsiteY44" fmla="*/ 1110593 h 4257439"/>
              <a:gd name="connsiteX45" fmla="*/ 4721433 w 5004044"/>
              <a:gd name="connsiteY45" fmla="*/ 1130828 h 4257439"/>
              <a:gd name="connsiteX46" fmla="*/ 4799050 w 5004044"/>
              <a:gd name="connsiteY46" fmla="*/ 1256288 h 4257439"/>
              <a:gd name="connsiteX47" fmla="*/ 4788849 w 5004044"/>
              <a:gd name="connsiteY47" fmla="*/ 1296992 h 4257439"/>
              <a:gd name="connsiteX48" fmla="*/ 4677593 w 5004044"/>
              <a:gd name="connsiteY48" fmla="*/ 1504814 h 4257439"/>
              <a:gd name="connsiteX49" fmla="*/ 4806838 w 5004044"/>
              <a:gd name="connsiteY49" fmla="*/ 1534504 h 4257439"/>
              <a:gd name="connsiteX50" fmla="*/ 4818253 w 5004044"/>
              <a:gd name="connsiteY50" fmla="*/ 1621364 h 4257439"/>
              <a:gd name="connsiteX51" fmla="*/ 4887405 w 5004044"/>
              <a:gd name="connsiteY51" fmla="*/ 1708784 h 4257439"/>
              <a:gd name="connsiteX52" fmla="*/ 4987017 w 5004044"/>
              <a:gd name="connsiteY52" fmla="*/ 1847008 h 4257439"/>
              <a:gd name="connsiteX53" fmla="*/ 4993479 w 5004044"/>
              <a:gd name="connsiteY53" fmla="*/ 1871969 h 4257439"/>
              <a:gd name="connsiteX54" fmla="*/ 4993260 w 5004044"/>
              <a:gd name="connsiteY54" fmla="*/ 1875137 h 4257439"/>
              <a:gd name="connsiteX55" fmla="*/ 4990437 w 5004044"/>
              <a:gd name="connsiteY55" fmla="*/ 1933934 h 4257439"/>
              <a:gd name="connsiteX56" fmla="*/ 4989378 w 5004044"/>
              <a:gd name="connsiteY56" fmla="*/ 1952477 h 4257439"/>
              <a:gd name="connsiteX57" fmla="*/ 4982628 w 5004044"/>
              <a:gd name="connsiteY57" fmla="*/ 1950690 h 4257439"/>
              <a:gd name="connsiteX58" fmla="*/ 4970479 w 5004044"/>
              <a:gd name="connsiteY58" fmla="*/ 1944168 h 4257439"/>
              <a:gd name="connsiteX59" fmla="*/ 4961645 w 5004044"/>
              <a:gd name="connsiteY59" fmla="*/ 1968944 h 4257439"/>
              <a:gd name="connsiteX60" fmla="*/ 4980262 w 5004044"/>
              <a:gd name="connsiteY60" fmla="*/ 2014997 h 4257439"/>
              <a:gd name="connsiteX61" fmla="*/ 4988607 w 5004044"/>
              <a:gd name="connsiteY61" fmla="*/ 1965973 h 4257439"/>
              <a:gd name="connsiteX62" fmla="*/ 4989378 w 5004044"/>
              <a:gd name="connsiteY62" fmla="*/ 1952477 h 4257439"/>
              <a:gd name="connsiteX63" fmla="*/ 4997257 w 5004044"/>
              <a:gd name="connsiteY63" fmla="*/ 1954563 h 4257439"/>
              <a:gd name="connsiteX64" fmla="*/ 4997217 w 5004044"/>
              <a:gd name="connsiteY64" fmla="*/ 1978557 h 4257439"/>
              <a:gd name="connsiteX65" fmla="*/ 4990810 w 5004044"/>
              <a:gd name="connsiteY65" fmla="*/ 2100744 h 4257439"/>
              <a:gd name="connsiteX66" fmla="*/ 4889713 w 5004044"/>
              <a:gd name="connsiteY66" fmla="*/ 2285583 h 4257439"/>
              <a:gd name="connsiteX67" fmla="*/ 4803440 w 5004044"/>
              <a:gd name="connsiteY67" fmla="*/ 2367231 h 4257439"/>
              <a:gd name="connsiteX68" fmla="*/ 4613356 w 5004044"/>
              <a:gd name="connsiteY68" fmla="*/ 2702512 h 4257439"/>
              <a:gd name="connsiteX69" fmla="*/ 4553563 w 5004044"/>
              <a:gd name="connsiteY69" fmla="*/ 2810797 h 4257439"/>
              <a:gd name="connsiteX70" fmla="*/ 4602347 w 5004044"/>
              <a:gd name="connsiteY70" fmla="*/ 2836976 h 4257439"/>
              <a:gd name="connsiteX71" fmla="*/ 4516285 w 5004044"/>
              <a:gd name="connsiteY71" fmla="*/ 2954642 h 4257439"/>
              <a:gd name="connsiteX72" fmla="*/ 4414507 w 5004044"/>
              <a:gd name="connsiteY72" fmla="*/ 3086467 h 4257439"/>
              <a:gd name="connsiteX73" fmla="*/ 2327617 w 5004044"/>
              <a:gd name="connsiteY73" fmla="*/ 4253752 h 4257439"/>
              <a:gd name="connsiteX74" fmla="*/ 1214971 w 5004044"/>
              <a:gd name="connsiteY74" fmla="*/ 4203137 h 4257439"/>
              <a:gd name="connsiteX75" fmla="*/ 894535 w 5004044"/>
              <a:gd name="connsiteY75" fmla="*/ 4109150 h 4257439"/>
              <a:gd name="connsiteX76" fmla="*/ 781596 w 5004044"/>
              <a:gd name="connsiteY76" fmla="*/ 3991505 h 4257439"/>
              <a:gd name="connsiteX77" fmla="*/ 742373 w 5004044"/>
              <a:gd name="connsiteY77" fmla="*/ 3959843 h 4257439"/>
              <a:gd name="connsiteX78" fmla="*/ 646723 w 5004044"/>
              <a:gd name="connsiteY78" fmla="*/ 3926438 h 4257439"/>
              <a:gd name="connsiteX79" fmla="*/ 478839 w 5004044"/>
              <a:gd name="connsiteY79" fmla="*/ 3847272 h 4257439"/>
              <a:gd name="connsiteX80" fmla="*/ 537744 w 5004044"/>
              <a:gd name="connsiteY80" fmla="*/ 3812205 h 4257439"/>
              <a:gd name="connsiteX81" fmla="*/ 712950 w 5004044"/>
              <a:gd name="connsiteY81" fmla="*/ 3847065 h 4257439"/>
              <a:gd name="connsiteX82" fmla="*/ 839053 w 5004044"/>
              <a:gd name="connsiteY82" fmla="*/ 3842201 h 4257439"/>
              <a:gd name="connsiteX83" fmla="*/ 657388 w 5004044"/>
              <a:gd name="connsiteY83" fmla="*/ 3759142 h 4257439"/>
              <a:gd name="connsiteX84" fmla="*/ 479902 w 5004044"/>
              <a:gd name="connsiteY84" fmla="*/ 3640872 h 4257439"/>
              <a:gd name="connsiteX85" fmla="*/ 612982 w 5004044"/>
              <a:gd name="connsiteY85" fmla="*/ 3646162 h 4257439"/>
              <a:gd name="connsiteX86" fmla="*/ 617779 w 5004044"/>
              <a:gd name="connsiteY86" fmla="*/ 3625073 h 4257439"/>
              <a:gd name="connsiteX87" fmla="*/ 495792 w 5004044"/>
              <a:gd name="connsiteY87" fmla="*/ 3468542 h 4257439"/>
              <a:gd name="connsiteX88" fmla="*/ 436221 w 5004044"/>
              <a:gd name="connsiteY88" fmla="*/ 3407261 h 4257439"/>
              <a:gd name="connsiteX89" fmla="*/ 172652 w 5004044"/>
              <a:gd name="connsiteY89" fmla="*/ 3237768 h 4257439"/>
              <a:gd name="connsiteX90" fmla="*/ 417805 w 5004044"/>
              <a:gd name="connsiteY90" fmla="*/ 3290959 h 4257439"/>
              <a:gd name="connsiteX91" fmla="*/ 159629 w 5004044"/>
              <a:gd name="connsiteY91" fmla="*/ 3126522 h 4257439"/>
              <a:gd name="connsiteX92" fmla="*/ 35515 w 5004044"/>
              <a:gd name="connsiteY92" fmla="*/ 3070942 h 4257439"/>
              <a:gd name="connsiteX93" fmla="*/ 3001 w 5004044"/>
              <a:gd name="connsiteY93" fmla="*/ 3030820 h 4257439"/>
              <a:gd name="connsiteX94" fmla="*/ 56337 w 5004044"/>
              <a:gd name="connsiteY94" fmla="*/ 3011602 h 4257439"/>
              <a:gd name="connsiteX95" fmla="*/ 221626 w 5004044"/>
              <a:gd name="connsiteY95" fmla="*/ 3000137 h 4257439"/>
              <a:gd name="connsiteX96" fmla="*/ 12079 w 5004044"/>
              <a:gd name="connsiteY96" fmla="*/ 2895750 h 4257439"/>
              <a:gd name="connsiteX97" fmla="*/ 165389 w 5004044"/>
              <a:gd name="connsiteY97" fmla="*/ 2890511 h 4257439"/>
              <a:gd name="connsiteX98" fmla="*/ 206743 w 5004044"/>
              <a:gd name="connsiteY98" fmla="*/ 2827546 h 4257439"/>
              <a:gd name="connsiteX99" fmla="*/ 273631 w 5004044"/>
              <a:gd name="connsiteY99" fmla="*/ 2725917 h 4257439"/>
              <a:gd name="connsiteX100" fmla="*/ 320364 w 5004044"/>
              <a:gd name="connsiteY100" fmla="*/ 2667696 h 4257439"/>
              <a:gd name="connsiteX101" fmla="*/ 334074 w 5004044"/>
              <a:gd name="connsiteY101" fmla="*/ 2507770 h 4257439"/>
              <a:gd name="connsiteX102" fmla="*/ 284207 w 5004044"/>
              <a:gd name="connsiteY102" fmla="*/ 2344516 h 4257439"/>
              <a:gd name="connsiteX103" fmla="*/ 166166 w 5004044"/>
              <a:gd name="connsiteY103" fmla="*/ 2278376 h 4257439"/>
              <a:gd name="connsiteX104" fmla="*/ 194891 w 5004044"/>
              <a:gd name="connsiteY104" fmla="*/ 2175576 h 4257439"/>
              <a:gd name="connsiteX105" fmla="*/ 440332 w 5004044"/>
              <a:gd name="connsiteY105" fmla="*/ 2191712 h 4257439"/>
              <a:gd name="connsiteX106" fmla="*/ 63051 w 5004044"/>
              <a:gd name="connsiteY106" fmla="*/ 1942979 h 4257439"/>
              <a:gd name="connsiteX107" fmla="*/ 123612 w 5004044"/>
              <a:gd name="connsiteY107" fmla="*/ 1920903 h 4257439"/>
              <a:gd name="connsiteX108" fmla="*/ 120386 w 5004044"/>
              <a:gd name="connsiteY108" fmla="*/ 1903128 h 4257439"/>
              <a:gd name="connsiteX109" fmla="*/ 119318 w 5004044"/>
              <a:gd name="connsiteY109" fmla="*/ 1791355 h 4257439"/>
              <a:gd name="connsiteX110" fmla="*/ 127081 w 5004044"/>
              <a:gd name="connsiteY110" fmla="*/ 1738431 h 4257439"/>
              <a:gd name="connsiteX111" fmla="*/ 108310 w 5004044"/>
              <a:gd name="connsiteY111" fmla="*/ 1682600 h 4257439"/>
              <a:gd name="connsiteX112" fmla="*/ 385468 w 5004044"/>
              <a:gd name="connsiteY112" fmla="*/ 1739315 h 4257439"/>
              <a:gd name="connsiteX113" fmla="*/ 599777 w 5004044"/>
              <a:gd name="connsiteY113" fmla="*/ 1722044 h 4257439"/>
              <a:gd name="connsiteX114" fmla="*/ 593006 w 5004044"/>
              <a:gd name="connsiteY114" fmla="*/ 1716597 h 4257439"/>
              <a:gd name="connsiteX115" fmla="*/ 485736 w 5004044"/>
              <a:gd name="connsiteY115" fmla="*/ 1591625 h 4257439"/>
              <a:gd name="connsiteX116" fmla="*/ 481534 w 5004044"/>
              <a:gd name="connsiteY116" fmla="*/ 1588888 h 4257439"/>
              <a:gd name="connsiteX117" fmla="*/ 461623 w 5004044"/>
              <a:gd name="connsiteY117" fmla="*/ 1569314 h 4257439"/>
              <a:gd name="connsiteX118" fmla="*/ 441172 w 5004044"/>
              <a:gd name="connsiteY118" fmla="*/ 1549836 h 4257439"/>
              <a:gd name="connsiteX119" fmla="*/ 438173 w 5004044"/>
              <a:gd name="connsiteY119" fmla="*/ 1549732 h 4257439"/>
              <a:gd name="connsiteX120" fmla="*/ 409482 w 5004044"/>
              <a:gd name="connsiteY120" fmla="*/ 1509886 h 4257439"/>
              <a:gd name="connsiteX121" fmla="*/ 401143 w 5004044"/>
              <a:gd name="connsiteY121" fmla="*/ 1480995 h 4257439"/>
              <a:gd name="connsiteX122" fmla="*/ 370772 w 5004044"/>
              <a:gd name="connsiteY122" fmla="*/ 1452514 h 4257439"/>
              <a:gd name="connsiteX123" fmla="*/ 339699 w 5004044"/>
              <a:gd name="connsiteY123" fmla="*/ 1426688 h 4257439"/>
              <a:gd name="connsiteX124" fmla="*/ 265593 w 5004044"/>
              <a:gd name="connsiteY124" fmla="*/ 1412885 h 4257439"/>
              <a:gd name="connsiteX125" fmla="*/ 215085 w 5004044"/>
              <a:gd name="connsiteY125" fmla="*/ 1372144 h 4257439"/>
              <a:gd name="connsiteX126" fmla="*/ 274865 w 5004044"/>
              <a:gd name="connsiteY126" fmla="*/ 1375825 h 4257439"/>
              <a:gd name="connsiteX127" fmla="*/ 219220 w 5004044"/>
              <a:gd name="connsiteY127" fmla="*/ 1329666 h 4257439"/>
              <a:gd name="connsiteX128" fmla="*/ 187322 w 5004044"/>
              <a:gd name="connsiteY128" fmla="*/ 1278682 h 4257439"/>
              <a:gd name="connsiteX129" fmla="*/ 189878 w 5004044"/>
              <a:gd name="connsiteY129" fmla="*/ 1262417 h 4257439"/>
              <a:gd name="connsiteX130" fmla="*/ 204036 w 5004044"/>
              <a:gd name="connsiteY130" fmla="*/ 1262449 h 4257439"/>
              <a:gd name="connsiteX131" fmla="*/ 256133 w 5004044"/>
              <a:gd name="connsiteY131" fmla="*/ 1295950 h 4257439"/>
              <a:gd name="connsiteX132" fmla="*/ 323760 w 5004044"/>
              <a:gd name="connsiteY132" fmla="*/ 1342208 h 4257439"/>
              <a:gd name="connsiteX133" fmla="*/ 219957 w 5004044"/>
              <a:gd name="connsiteY133" fmla="*/ 1252997 h 4257439"/>
              <a:gd name="connsiteX134" fmla="*/ 145267 w 5004044"/>
              <a:gd name="connsiteY134" fmla="*/ 1188376 h 4257439"/>
              <a:gd name="connsiteX135" fmla="*/ 127649 w 5004044"/>
              <a:gd name="connsiteY135" fmla="*/ 1140248 h 4257439"/>
              <a:gd name="connsiteX136" fmla="*/ 133301 w 5004044"/>
              <a:gd name="connsiteY136" fmla="*/ 1126283 h 4257439"/>
              <a:gd name="connsiteX137" fmla="*/ 144665 w 5004044"/>
              <a:gd name="connsiteY137" fmla="*/ 1130919 h 4257439"/>
              <a:gd name="connsiteX138" fmla="*/ 154924 w 5004044"/>
              <a:gd name="connsiteY138" fmla="*/ 1141443 h 4257439"/>
              <a:gd name="connsiteX139" fmla="*/ 263706 w 5004044"/>
              <a:gd name="connsiteY139" fmla="*/ 1219972 h 4257439"/>
              <a:gd name="connsiteX140" fmla="*/ 423231 w 5004044"/>
              <a:gd name="connsiteY140" fmla="*/ 1325916 h 4257439"/>
              <a:gd name="connsiteX141" fmla="*/ 486543 w 5004044"/>
              <a:gd name="connsiteY141" fmla="*/ 1341940 h 4257439"/>
              <a:gd name="connsiteX142" fmla="*/ 305459 w 5004044"/>
              <a:gd name="connsiteY142" fmla="*/ 1191095 h 4257439"/>
              <a:gd name="connsiteX143" fmla="*/ 165967 w 5004044"/>
              <a:gd name="connsiteY143" fmla="*/ 995271 h 4257439"/>
              <a:gd name="connsiteX144" fmla="*/ 148803 w 5004044"/>
              <a:gd name="connsiteY144" fmla="*/ 982487 h 4257439"/>
              <a:gd name="connsiteX145" fmla="*/ 142975 w 5004044"/>
              <a:gd name="connsiteY145" fmla="*/ 973711 h 4257439"/>
              <a:gd name="connsiteX146" fmla="*/ 107228 w 5004044"/>
              <a:gd name="connsiteY146" fmla="*/ 903165 h 4257439"/>
              <a:gd name="connsiteX147" fmla="*/ 103961 w 5004044"/>
              <a:gd name="connsiteY147" fmla="*/ 884449 h 4257439"/>
              <a:gd name="connsiteX148" fmla="*/ 105398 w 5004044"/>
              <a:gd name="connsiteY148" fmla="*/ 848773 h 4257439"/>
              <a:gd name="connsiteX149" fmla="*/ 96106 w 5004044"/>
              <a:gd name="connsiteY149" fmla="*/ 829222 h 4257439"/>
              <a:gd name="connsiteX150" fmla="*/ 95233 w 5004044"/>
              <a:gd name="connsiteY150" fmla="*/ 815459 h 4257439"/>
              <a:gd name="connsiteX151" fmla="*/ 108754 w 5004044"/>
              <a:gd name="connsiteY151" fmla="*/ 813390 h 4257439"/>
              <a:gd name="connsiteX152" fmla="*/ 149184 w 5004044"/>
              <a:gd name="connsiteY152" fmla="*/ 854012 h 4257439"/>
              <a:gd name="connsiteX153" fmla="*/ 169922 w 5004044"/>
              <a:gd name="connsiteY153" fmla="*/ 855094 h 4257439"/>
              <a:gd name="connsiteX154" fmla="*/ 194734 w 5004044"/>
              <a:gd name="connsiteY154" fmla="*/ 849766 h 4257439"/>
              <a:gd name="connsiteX155" fmla="*/ 204833 w 5004044"/>
              <a:gd name="connsiteY155" fmla="*/ 862849 h 4257439"/>
              <a:gd name="connsiteX156" fmla="*/ 262674 w 5004044"/>
              <a:gd name="connsiteY156" fmla="*/ 921903 h 4257439"/>
              <a:gd name="connsiteX157" fmla="*/ 302202 w 5004044"/>
              <a:gd name="connsiteY157" fmla="*/ 923150 h 4257439"/>
              <a:gd name="connsiteX158" fmla="*/ 270912 w 5004044"/>
              <a:gd name="connsiteY158" fmla="*/ 917286 h 4257439"/>
              <a:gd name="connsiteX159" fmla="*/ 262498 w 5004044"/>
              <a:gd name="connsiteY159" fmla="*/ 899162 h 4257439"/>
              <a:gd name="connsiteX160" fmla="*/ 261759 w 5004044"/>
              <a:gd name="connsiteY160" fmla="*/ 882214 h 4257439"/>
              <a:gd name="connsiteX161" fmla="*/ 216117 w 5004044"/>
              <a:gd name="connsiteY161" fmla="*/ 846941 h 4257439"/>
              <a:gd name="connsiteX162" fmla="*/ 211969 w 5004044"/>
              <a:gd name="connsiteY162" fmla="*/ 845458 h 4257439"/>
              <a:gd name="connsiteX163" fmla="*/ 202383 w 5004044"/>
              <a:gd name="connsiteY163" fmla="*/ 831653 h 4257439"/>
              <a:gd name="connsiteX164" fmla="*/ 217302 w 5004044"/>
              <a:gd name="connsiteY164" fmla="*/ 817950 h 4257439"/>
              <a:gd name="connsiteX165" fmla="*/ 258185 w 5004044"/>
              <a:gd name="connsiteY165" fmla="*/ 825283 h 4257439"/>
              <a:gd name="connsiteX166" fmla="*/ 339019 w 5004044"/>
              <a:gd name="connsiteY166" fmla="*/ 887237 h 4257439"/>
              <a:gd name="connsiteX167" fmla="*/ 455541 w 5004044"/>
              <a:gd name="connsiteY167" fmla="*/ 987171 h 4257439"/>
              <a:gd name="connsiteX168" fmla="*/ 839737 w 5004044"/>
              <a:gd name="connsiteY168" fmla="*/ 1232154 h 4257439"/>
              <a:gd name="connsiteX169" fmla="*/ 987251 w 5004044"/>
              <a:gd name="connsiteY169" fmla="*/ 1312386 h 4257439"/>
              <a:gd name="connsiteX170" fmla="*/ 987828 w 5004044"/>
              <a:gd name="connsiteY170" fmla="*/ 1306906 h 4257439"/>
              <a:gd name="connsiteX171" fmla="*/ 987609 w 5004044"/>
              <a:gd name="connsiteY171" fmla="*/ 1301885 h 4257439"/>
              <a:gd name="connsiteX172" fmla="*/ 883773 w 5004044"/>
              <a:gd name="connsiteY172" fmla="*/ 1249366 h 4257439"/>
              <a:gd name="connsiteX173" fmla="*/ 658689 w 5004044"/>
              <a:gd name="connsiteY173" fmla="*/ 1075926 h 4257439"/>
              <a:gd name="connsiteX174" fmla="*/ 639221 w 5004044"/>
              <a:gd name="connsiteY174" fmla="*/ 1072721 h 4257439"/>
              <a:gd name="connsiteX175" fmla="*/ 607837 w 5004044"/>
              <a:gd name="connsiteY175" fmla="*/ 1046001 h 4257439"/>
              <a:gd name="connsiteX176" fmla="*/ 604057 w 5004044"/>
              <a:gd name="connsiteY176" fmla="*/ 1028006 h 4257439"/>
              <a:gd name="connsiteX177" fmla="*/ 535068 w 5004044"/>
              <a:gd name="connsiteY177" fmla="*/ 963012 h 4257439"/>
              <a:gd name="connsiteX178" fmla="*/ 398492 w 5004044"/>
              <a:gd name="connsiteY178" fmla="*/ 852702 h 4257439"/>
              <a:gd name="connsiteX179" fmla="*/ 370407 w 5004044"/>
              <a:gd name="connsiteY179" fmla="*/ 808003 h 4257439"/>
              <a:gd name="connsiteX180" fmla="*/ 373637 w 5004044"/>
              <a:gd name="connsiteY180" fmla="*/ 788457 h 4257439"/>
              <a:gd name="connsiteX181" fmla="*/ 388957 w 5004044"/>
              <a:gd name="connsiteY181" fmla="*/ 790181 h 4257439"/>
              <a:gd name="connsiteX182" fmla="*/ 445569 w 5004044"/>
              <a:gd name="connsiteY182" fmla="*/ 827313 h 4257439"/>
              <a:gd name="connsiteX183" fmla="*/ 503344 w 5004044"/>
              <a:gd name="connsiteY183" fmla="*/ 866138 h 4257439"/>
              <a:gd name="connsiteX184" fmla="*/ 497988 w 5004044"/>
              <a:gd name="connsiteY184" fmla="*/ 855698 h 4257439"/>
              <a:gd name="connsiteX185" fmla="*/ 395068 w 5004044"/>
              <a:gd name="connsiteY185" fmla="*/ 774238 h 4257439"/>
              <a:gd name="connsiteX186" fmla="*/ 321225 w 5004044"/>
              <a:gd name="connsiteY186" fmla="*/ 704090 h 4257439"/>
              <a:gd name="connsiteX187" fmla="*/ 310772 w 5004044"/>
              <a:gd name="connsiteY187" fmla="*/ 664187 h 4257439"/>
              <a:gd name="connsiteX188" fmla="*/ 316776 w 5004044"/>
              <a:gd name="connsiteY188" fmla="*/ 652057 h 4257439"/>
              <a:gd name="connsiteX189" fmla="*/ 326167 w 5004044"/>
              <a:gd name="connsiteY189" fmla="*/ 655144 h 4257439"/>
              <a:gd name="connsiteX190" fmla="*/ 339819 w 5004044"/>
              <a:gd name="connsiteY190" fmla="*/ 668549 h 4257439"/>
              <a:gd name="connsiteX191" fmla="*/ 435653 w 5004044"/>
              <a:gd name="connsiteY191" fmla="*/ 737342 h 4257439"/>
              <a:gd name="connsiteX192" fmla="*/ 594518 w 5004044"/>
              <a:gd name="connsiteY192" fmla="*/ 846882 h 4257439"/>
              <a:gd name="connsiteX193" fmla="*/ 665142 w 5004044"/>
              <a:gd name="connsiteY193" fmla="*/ 868257 h 4257439"/>
              <a:gd name="connsiteX194" fmla="*/ 660802 w 5004044"/>
              <a:gd name="connsiteY194" fmla="*/ 862382 h 4257439"/>
              <a:gd name="connsiteX195" fmla="*/ 499505 w 5004044"/>
              <a:gd name="connsiteY195" fmla="*/ 728286 h 4257439"/>
              <a:gd name="connsiteX196" fmla="*/ 345927 w 5004044"/>
              <a:gd name="connsiteY196" fmla="*/ 515339 h 4257439"/>
              <a:gd name="connsiteX197" fmla="*/ 338588 w 5004044"/>
              <a:gd name="connsiteY197" fmla="*/ 509361 h 4257439"/>
              <a:gd name="connsiteX198" fmla="*/ 327339 w 5004044"/>
              <a:gd name="connsiteY198" fmla="*/ 494900 h 4257439"/>
              <a:gd name="connsiteX199" fmla="*/ 303055 w 5004044"/>
              <a:gd name="connsiteY199" fmla="*/ 437512 h 4257439"/>
              <a:gd name="connsiteX200" fmla="*/ 292117 w 5004044"/>
              <a:gd name="connsiteY200" fmla="*/ 398959 h 4257439"/>
              <a:gd name="connsiteX201" fmla="*/ 292417 w 5004044"/>
              <a:gd name="connsiteY201" fmla="*/ 380879 h 4257439"/>
              <a:gd name="connsiteX202" fmla="*/ 280259 w 5004044"/>
              <a:gd name="connsiteY202" fmla="*/ 358039 h 4257439"/>
              <a:gd name="connsiteX203" fmla="*/ 277426 w 5004044"/>
              <a:gd name="connsiteY203" fmla="*/ 343041 h 4257439"/>
              <a:gd name="connsiteX204" fmla="*/ 292014 w 5004044"/>
              <a:gd name="connsiteY204" fmla="*/ 340466 h 4257439"/>
              <a:gd name="connsiteX205" fmla="*/ 333039 w 5004044"/>
              <a:gd name="connsiteY205" fmla="*/ 382248 h 4257439"/>
              <a:gd name="connsiteX206" fmla="*/ 352439 w 5004044"/>
              <a:gd name="connsiteY206" fmla="*/ 383884 h 4257439"/>
              <a:gd name="connsiteX207" fmla="*/ 381981 w 5004044"/>
              <a:gd name="connsiteY207" fmla="*/ 380883 h 4257439"/>
              <a:gd name="connsiteX208" fmla="*/ 402615 w 5004044"/>
              <a:gd name="connsiteY208" fmla="*/ 410767 h 4257439"/>
              <a:gd name="connsiteX209" fmla="*/ 488827 w 5004044"/>
              <a:gd name="connsiteY209" fmla="*/ 452479 h 4257439"/>
              <a:gd name="connsiteX210" fmla="*/ 453360 w 5004044"/>
              <a:gd name="connsiteY210" fmla="*/ 444507 h 4257439"/>
              <a:gd name="connsiteX211" fmla="*/ 444814 w 5004044"/>
              <a:gd name="connsiteY211" fmla="*/ 429568 h 4257439"/>
              <a:gd name="connsiteX212" fmla="*/ 442720 w 5004044"/>
              <a:gd name="connsiteY212" fmla="*/ 406534 h 4257439"/>
              <a:gd name="connsiteX213" fmla="*/ 399647 w 5004044"/>
              <a:gd name="connsiteY213" fmla="*/ 373970 h 4257439"/>
              <a:gd name="connsiteX214" fmla="*/ 390458 w 5004044"/>
              <a:gd name="connsiteY214" fmla="*/ 369266 h 4257439"/>
              <a:gd name="connsiteX215" fmla="*/ 384776 w 5004044"/>
              <a:gd name="connsiteY215" fmla="*/ 357618 h 4257439"/>
              <a:gd name="connsiteX216" fmla="*/ 395456 w 5004044"/>
              <a:gd name="connsiteY216" fmla="*/ 346561 h 4257439"/>
              <a:gd name="connsiteX217" fmla="*/ 409490 w 5004044"/>
              <a:gd name="connsiteY217" fmla="*/ 343767 h 4257439"/>
              <a:gd name="connsiteX218" fmla="*/ 459406 w 5004044"/>
              <a:gd name="connsiteY218" fmla="*/ 364686 h 4257439"/>
              <a:gd name="connsiteX219" fmla="*/ 603593 w 5004044"/>
              <a:gd name="connsiteY219" fmla="*/ 487253 h 4257439"/>
              <a:gd name="connsiteX220" fmla="*/ 758457 w 5004044"/>
              <a:gd name="connsiteY220" fmla="*/ 592438 h 4257439"/>
              <a:gd name="connsiteX221" fmla="*/ 1126835 w 5004044"/>
              <a:gd name="connsiteY221" fmla="*/ 818073 h 4257439"/>
              <a:gd name="connsiteX222" fmla="*/ 1748686 w 5004044"/>
              <a:gd name="connsiteY222" fmla="*/ 913256 h 4257439"/>
              <a:gd name="connsiteX223" fmla="*/ 2345605 w 5004044"/>
              <a:gd name="connsiteY223" fmla="*/ 842682 h 4257439"/>
              <a:gd name="connsiteX224" fmla="*/ 2430665 w 5004044"/>
              <a:gd name="connsiteY224" fmla="*/ 833044 h 4257439"/>
              <a:gd name="connsiteX225" fmla="*/ 3874549 w 5004044"/>
              <a:gd name="connsiteY225" fmla="*/ 345713 h 4257439"/>
              <a:gd name="connsiteX226" fmla="*/ 4079914 w 5004044"/>
              <a:gd name="connsiteY226" fmla="*/ 235770 h 4257439"/>
              <a:gd name="connsiteX227" fmla="*/ 4115814 w 5004044"/>
              <a:gd name="connsiteY227" fmla="*/ 249002 h 4257439"/>
              <a:gd name="connsiteX228" fmla="*/ 4129591 w 5004044"/>
              <a:gd name="connsiteY228" fmla="*/ 251735 h 4257439"/>
              <a:gd name="connsiteX229" fmla="*/ 4131313 w 5004044"/>
              <a:gd name="connsiteY229" fmla="*/ 253264 h 4257439"/>
              <a:gd name="connsiteX230" fmla="*/ 4132779 w 5004044"/>
              <a:gd name="connsiteY230" fmla="*/ 252368 h 4257439"/>
              <a:gd name="connsiteX231" fmla="*/ 4129591 w 5004044"/>
              <a:gd name="connsiteY231" fmla="*/ 251735 h 4257439"/>
              <a:gd name="connsiteX232" fmla="*/ 4126781 w 5004044"/>
              <a:gd name="connsiteY232" fmla="*/ 249241 h 4257439"/>
              <a:gd name="connsiteX233" fmla="*/ 4126159 w 5004044"/>
              <a:gd name="connsiteY233" fmla="*/ 241207 h 4257439"/>
              <a:gd name="connsiteX234" fmla="*/ 4145347 w 5004044"/>
              <a:gd name="connsiteY234" fmla="*/ 206824 h 4257439"/>
              <a:gd name="connsiteX235" fmla="*/ 4183377 w 5004044"/>
              <a:gd name="connsiteY235" fmla="*/ 186195 h 4257439"/>
              <a:gd name="connsiteX236" fmla="*/ 4203065 w 5004044"/>
              <a:gd name="connsiteY236" fmla="*/ 194422 h 4257439"/>
              <a:gd name="connsiteX237" fmla="*/ 4228763 w 5004044"/>
              <a:gd name="connsiteY237" fmla="*/ 203170 h 4257439"/>
              <a:gd name="connsiteX238" fmla="*/ 4343373 w 5004044"/>
              <a:gd name="connsiteY238" fmla="*/ 90903 h 4257439"/>
              <a:gd name="connsiteX239" fmla="*/ 4421541 w 5004044"/>
              <a:gd name="connsiteY239" fmla="*/ 10686 h 4257439"/>
              <a:gd name="connsiteX240" fmla="*/ 4437179 w 5004044"/>
              <a:gd name="connsiteY240" fmla="*/ 969 h 4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004044" h="4257439">
                <a:moveTo>
                  <a:pt x="4996703" y="1884419"/>
                </a:moveTo>
                <a:lnTo>
                  <a:pt x="4999558" y="1895448"/>
                </a:lnTo>
                <a:cubicBezTo>
                  <a:pt x="5005407" y="1925309"/>
                  <a:pt x="5005885" y="1948588"/>
                  <a:pt x="4998919" y="1955002"/>
                </a:cubicBezTo>
                <a:lnTo>
                  <a:pt x="4997257" y="1954563"/>
                </a:lnTo>
                <a:lnTo>
                  <a:pt x="4997288" y="1935420"/>
                </a:lnTo>
                <a:cubicBezTo>
                  <a:pt x="4997241" y="1921584"/>
                  <a:pt x="4997129" y="1908567"/>
                  <a:pt x="4996971" y="1897199"/>
                </a:cubicBezTo>
                <a:close/>
                <a:moveTo>
                  <a:pt x="4995619" y="1855413"/>
                </a:moveTo>
                <a:cubicBezTo>
                  <a:pt x="4995887" y="1856868"/>
                  <a:pt x="4996145" y="1861630"/>
                  <a:pt x="4996377" y="1868871"/>
                </a:cubicBezTo>
                <a:lnTo>
                  <a:pt x="4996703" y="1884419"/>
                </a:lnTo>
                <a:lnTo>
                  <a:pt x="4993479" y="1871969"/>
                </a:lnTo>
                <a:lnTo>
                  <a:pt x="4994448" y="1857988"/>
                </a:lnTo>
                <a:cubicBezTo>
                  <a:pt x="4994836" y="1854434"/>
                  <a:pt x="4995221" y="1853309"/>
                  <a:pt x="4995619" y="1855413"/>
                </a:cubicBezTo>
                <a:close/>
                <a:moveTo>
                  <a:pt x="561880" y="1402651"/>
                </a:moveTo>
                <a:cubicBezTo>
                  <a:pt x="561124" y="1404050"/>
                  <a:pt x="560098" y="1405494"/>
                  <a:pt x="559343" y="1406893"/>
                </a:cubicBezTo>
                <a:cubicBezTo>
                  <a:pt x="564992" y="1411590"/>
                  <a:pt x="570885" y="1415610"/>
                  <a:pt x="576521" y="1419992"/>
                </a:cubicBezTo>
                <a:cubicBezTo>
                  <a:pt x="583100" y="1421044"/>
                  <a:pt x="589950" y="1422050"/>
                  <a:pt x="596259" y="1423150"/>
                </a:cubicBezTo>
                <a:cubicBezTo>
                  <a:pt x="584800" y="1416317"/>
                  <a:pt x="573340" y="1409483"/>
                  <a:pt x="561880" y="1402651"/>
                </a:cubicBezTo>
                <a:close/>
                <a:moveTo>
                  <a:pt x="741490" y="927208"/>
                </a:moveTo>
                <a:cubicBezTo>
                  <a:pt x="799034" y="985684"/>
                  <a:pt x="870087" y="1023113"/>
                  <a:pt x="944973" y="1054807"/>
                </a:cubicBezTo>
                <a:cubicBezTo>
                  <a:pt x="945998" y="1053361"/>
                  <a:pt x="946754" y="1051963"/>
                  <a:pt x="947781" y="1050516"/>
                </a:cubicBezTo>
                <a:cubicBezTo>
                  <a:pt x="879021" y="1009518"/>
                  <a:pt x="810249" y="968207"/>
                  <a:pt x="741490" y="927208"/>
                </a:cubicBezTo>
                <a:close/>
                <a:moveTo>
                  <a:pt x="4437179" y="969"/>
                </a:moveTo>
                <a:cubicBezTo>
                  <a:pt x="4443841" y="3904"/>
                  <a:pt x="4445992" y="9534"/>
                  <a:pt x="4444201" y="18389"/>
                </a:cubicBezTo>
                <a:cubicBezTo>
                  <a:pt x="4441695" y="29585"/>
                  <a:pt x="4436433" y="40002"/>
                  <a:pt x="4430319" y="49621"/>
                </a:cubicBezTo>
                <a:cubicBezTo>
                  <a:pt x="4401802" y="94822"/>
                  <a:pt x="4415372" y="106342"/>
                  <a:pt x="4455614" y="105249"/>
                </a:cubicBezTo>
                <a:cubicBezTo>
                  <a:pt x="4491507" y="104290"/>
                  <a:pt x="4527369" y="96378"/>
                  <a:pt x="4563529" y="89046"/>
                </a:cubicBezTo>
                <a:cubicBezTo>
                  <a:pt x="4581331" y="85271"/>
                  <a:pt x="4582237" y="87326"/>
                  <a:pt x="4575967" y="105828"/>
                </a:cubicBezTo>
                <a:cubicBezTo>
                  <a:pt x="4565867" y="136392"/>
                  <a:pt x="4565181" y="164346"/>
                  <a:pt x="4581177" y="187773"/>
                </a:cubicBezTo>
                <a:cubicBezTo>
                  <a:pt x="4584949" y="193117"/>
                  <a:pt x="4587668" y="199279"/>
                  <a:pt x="4586660" y="207364"/>
                </a:cubicBezTo>
                <a:cubicBezTo>
                  <a:pt x="4582114" y="240426"/>
                  <a:pt x="4591735" y="267509"/>
                  <a:pt x="4601641" y="294858"/>
                </a:cubicBezTo>
                <a:cubicBezTo>
                  <a:pt x="4618339" y="340618"/>
                  <a:pt x="4639505" y="382741"/>
                  <a:pt x="4662523" y="423590"/>
                </a:cubicBezTo>
                <a:cubicBezTo>
                  <a:pt x="4678751" y="452354"/>
                  <a:pt x="4689013" y="487863"/>
                  <a:pt x="4724560" y="497719"/>
                </a:cubicBezTo>
                <a:cubicBezTo>
                  <a:pt x="4733099" y="500006"/>
                  <a:pt x="4735915" y="508366"/>
                  <a:pt x="4732841" y="519029"/>
                </a:cubicBezTo>
                <a:cubicBezTo>
                  <a:pt x="4722677" y="554348"/>
                  <a:pt x="4730947" y="581670"/>
                  <a:pt x="4749643" y="604622"/>
                </a:cubicBezTo>
                <a:cubicBezTo>
                  <a:pt x="4756255" y="612626"/>
                  <a:pt x="4753773" y="618125"/>
                  <a:pt x="4744753" y="623512"/>
                </a:cubicBezTo>
                <a:cubicBezTo>
                  <a:pt x="4734394" y="629453"/>
                  <a:pt x="4726335" y="638149"/>
                  <a:pt x="4720006" y="649070"/>
                </a:cubicBezTo>
                <a:cubicBezTo>
                  <a:pt x="4709614" y="666719"/>
                  <a:pt x="4704721" y="685611"/>
                  <a:pt x="4700653" y="704672"/>
                </a:cubicBezTo>
                <a:cubicBezTo>
                  <a:pt x="4694336" y="734569"/>
                  <a:pt x="4686883" y="763401"/>
                  <a:pt x="4662297" y="786401"/>
                </a:cubicBezTo>
                <a:cubicBezTo>
                  <a:pt x="4654979" y="793386"/>
                  <a:pt x="4649109" y="802330"/>
                  <a:pt x="4642954" y="811006"/>
                </a:cubicBezTo>
                <a:cubicBezTo>
                  <a:pt x="4644917" y="818566"/>
                  <a:pt x="4649771" y="823719"/>
                  <a:pt x="4658781" y="824342"/>
                </a:cubicBezTo>
                <a:cubicBezTo>
                  <a:pt x="4716129" y="828453"/>
                  <a:pt x="4713587" y="870017"/>
                  <a:pt x="4713981" y="916441"/>
                </a:cubicBezTo>
                <a:cubicBezTo>
                  <a:pt x="4714583" y="973897"/>
                  <a:pt x="4682235" y="1006173"/>
                  <a:pt x="4642145" y="1035706"/>
                </a:cubicBezTo>
                <a:cubicBezTo>
                  <a:pt x="4628425" y="1045718"/>
                  <a:pt x="4608421" y="1048933"/>
                  <a:pt x="4604059" y="1073741"/>
                </a:cubicBezTo>
                <a:cubicBezTo>
                  <a:pt x="4628007" y="1092285"/>
                  <a:pt x="4655309" y="1069123"/>
                  <a:pt x="4680437" y="1071013"/>
                </a:cubicBezTo>
                <a:cubicBezTo>
                  <a:pt x="4701201" y="1072723"/>
                  <a:pt x="4734847" y="1063938"/>
                  <a:pt x="4708843" y="1110593"/>
                </a:cubicBezTo>
                <a:cubicBezTo>
                  <a:pt x="4701273" y="1124265"/>
                  <a:pt x="4711111" y="1131384"/>
                  <a:pt x="4721433" y="1130828"/>
                </a:cubicBezTo>
                <a:cubicBezTo>
                  <a:pt x="4805036" y="1125241"/>
                  <a:pt x="4770374" y="1216755"/>
                  <a:pt x="4799050" y="1256288"/>
                </a:cubicBezTo>
                <a:cubicBezTo>
                  <a:pt x="4807135" y="1266880"/>
                  <a:pt x="4800233" y="1289605"/>
                  <a:pt x="4788849" y="1296992"/>
                </a:cubicBezTo>
                <a:cubicBezTo>
                  <a:pt x="4716605" y="1344534"/>
                  <a:pt x="4710171" y="1427902"/>
                  <a:pt x="4677593" y="1504814"/>
                </a:cubicBezTo>
                <a:cubicBezTo>
                  <a:pt x="4717444" y="1525929"/>
                  <a:pt x="4764171" y="1523690"/>
                  <a:pt x="4806838" y="1534504"/>
                </a:cubicBezTo>
                <a:cubicBezTo>
                  <a:pt x="4851155" y="1545658"/>
                  <a:pt x="4851771" y="1559782"/>
                  <a:pt x="4818253" y="1621364"/>
                </a:cubicBezTo>
                <a:cubicBezTo>
                  <a:pt x="4912245" y="1616790"/>
                  <a:pt x="4912245" y="1616790"/>
                  <a:pt x="4887405" y="1708784"/>
                </a:cubicBezTo>
                <a:cubicBezTo>
                  <a:pt x="4926883" y="1705769"/>
                  <a:pt x="4965617" y="1779266"/>
                  <a:pt x="4987017" y="1847008"/>
                </a:cubicBezTo>
                <a:lnTo>
                  <a:pt x="4993479" y="1871969"/>
                </a:lnTo>
                <a:lnTo>
                  <a:pt x="4993260" y="1875137"/>
                </a:lnTo>
                <a:cubicBezTo>
                  <a:pt x="4992440" y="1890359"/>
                  <a:pt x="4991543" y="1912093"/>
                  <a:pt x="4990437" y="1933934"/>
                </a:cubicBezTo>
                <a:lnTo>
                  <a:pt x="4989378" y="1952477"/>
                </a:lnTo>
                <a:lnTo>
                  <a:pt x="4982628" y="1950690"/>
                </a:lnTo>
                <a:cubicBezTo>
                  <a:pt x="4977177" y="1945881"/>
                  <a:pt x="4973287" y="1944057"/>
                  <a:pt x="4970479" y="1944168"/>
                </a:cubicBezTo>
                <a:cubicBezTo>
                  <a:pt x="4962059" y="1944498"/>
                  <a:pt x="4963394" y="1962230"/>
                  <a:pt x="4961645" y="1968944"/>
                </a:cubicBezTo>
                <a:cubicBezTo>
                  <a:pt x="4955769" y="1990222"/>
                  <a:pt x="4970405" y="2001239"/>
                  <a:pt x="4980262" y="2014997"/>
                </a:cubicBezTo>
                <a:cubicBezTo>
                  <a:pt x="4983953" y="2020039"/>
                  <a:pt x="4986587" y="1996490"/>
                  <a:pt x="4988607" y="1965973"/>
                </a:cubicBezTo>
                <a:lnTo>
                  <a:pt x="4989378" y="1952477"/>
                </a:lnTo>
                <a:lnTo>
                  <a:pt x="4997257" y="1954563"/>
                </a:lnTo>
                <a:lnTo>
                  <a:pt x="4997217" y="1978557"/>
                </a:lnTo>
                <a:cubicBezTo>
                  <a:pt x="4996813" y="2037141"/>
                  <a:pt x="4995076" y="2095563"/>
                  <a:pt x="4990810" y="2100744"/>
                </a:cubicBezTo>
                <a:cubicBezTo>
                  <a:pt x="4945575" y="2155854"/>
                  <a:pt x="4978545" y="2256304"/>
                  <a:pt x="4889713" y="2285583"/>
                </a:cubicBezTo>
                <a:cubicBezTo>
                  <a:pt x="4849735" y="2298967"/>
                  <a:pt x="4831955" y="2340690"/>
                  <a:pt x="4803440" y="2367231"/>
                </a:cubicBezTo>
                <a:cubicBezTo>
                  <a:pt x="4704002" y="2459108"/>
                  <a:pt x="4639535" y="2566320"/>
                  <a:pt x="4613356" y="2702512"/>
                </a:cubicBezTo>
                <a:cubicBezTo>
                  <a:pt x="4606017" y="2740180"/>
                  <a:pt x="4573792" y="2775282"/>
                  <a:pt x="4553563" y="2810797"/>
                </a:cubicBezTo>
                <a:cubicBezTo>
                  <a:pt x="4565127" y="2832476"/>
                  <a:pt x="4619667" y="2772245"/>
                  <a:pt x="4602347" y="2836976"/>
                </a:cubicBezTo>
                <a:cubicBezTo>
                  <a:pt x="4589232" y="2885784"/>
                  <a:pt x="4551577" y="2921212"/>
                  <a:pt x="4516285" y="2954642"/>
                </a:cubicBezTo>
                <a:cubicBezTo>
                  <a:pt x="4475753" y="2992790"/>
                  <a:pt x="4430641" y="3025740"/>
                  <a:pt x="4414507" y="3086467"/>
                </a:cubicBezTo>
                <a:cubicBezTo>
                  <a:pt x="4410989" y="3099423"/>
                  <a:pt x="3564181" y="4149656"/>
                  <a:pt x="2327617" y="4253752"/>
                </a:cubicBezTo>
                <a:cubicBezTo>
                  <a:pt x="2125545" y="4270760"/>
                  <a:pt x="1322624" y="4224619"/>
                  <a:pt x="1214971" y="4203137"/>
                </a:cubicBezTo>
                <a:cubicBezTo>
                  <a:pt x="1104292" y="4180925"/>
                  <a:pt x="1007789" y="4121736"/>
                  <a:pt x="894535" y="4109150"/>
                </a:cubicBezTo>
                <a:cubicBezTo>
                  <a:pt x="834632" y="4102646"/>
                  <a:pt x="776274" y="4081635"/>
                  <a:pt x="781596" y="3991505"/>
                </a:cubicBezTo>
                <a:cubicBezTo>
                  <a:pt x="783201" y="3965920"/>
                  <a:pt x="766642" y="3948284"/>
                  <a:pt x="742373" y="3959843"/>
                </a:cubicBezTo>
                <a:cubicBezTo>
                  <a:pt x="696510" y="3981854"/>
                  <a:pt x="673849" y="3949166"/>
                  <a:pt x="646723" y="3926438"/>
                </a:cubicBezTo>
                <a:cubicBezTo>
                  <a:pt x="598687" y="3886210"/>
                  <a:pt x="552406" y="3842509"/>
                  <a:pt x="478839" y="3847272"/>
                </a:cubicBezTo>
                <a:cubicBezTo>
                  <a:pt x="491215" y="3806501"/>
                  <a:pt x="515519" y="3808222"/>
                  <a:pt x="537744" y="3812205"/>
                </a:cubicBezTo>
                <a:cubicBezTo>
                  <a:pt x="596474" y="3823029"/>
                  <a:pt x="654233" y="3836554"/>
                  <a:pt x="712950" y="3847065"/>
                </a:cubicBezTo>
                <a:cubicBezTo>
                  <a:pt x="751090" y="3853931"/>
                  <a:pt x="789463" y="3866135"/>
                  <a:pt x="839053" y="3842201"/>
                </a:cubicBezTo>
                <a:cubicBezTo>
                  <a:pt x="792472" y="3772935"/>
                  <a:pt x="718132" y="3772458"/>
                  <a:pt x="657388" y="3759142"/>
                </a:cubicBezTo>
                <a:cubicBezTo>
                  <a:pt x="581525" y="3742486"/>
                  <a:pt x="535038" y="3694078"/>
                  <a:pt x="479902" y="3640872"/>
                </a:cubicBezTo>
                <a:cubicBezTo>
                  <a:pt x="534356" y="3616078"/>
                  <a:pt x="570138" y="3656255"/>
                  <a:pt x="612982" y="3646162"/>
                </a:cubicBezTo>
                <a:cubicBezTo>
                  <a:pt x="615057" y="3637572"/>
                  <a:pt x="618333" y="3625291"/>
                  <a:pt x="617779" y="3625073"/>
                </a:cubicBezTo>
                <a:cubicBezTo>
                  <a:pt x="545776" y="3603308"/>
                  <a:pt x="510266" y="3544423"/>
                  <a:pt x="495792" y="3468542"/>
                </a:cubicBezTo>
                <a:cubicBezTo>
                  <a:pt x="488366" y="3429369"/>
                  <a:pt x="462153" y="3421345"/>
                  <a:pt x="436221" y="3407261"/>
                </a:cubicBezTo>
                <a:cubicBezTo>
                  <a:pt x="345019" y="3357258"/>
                  <a:pt x="249255" y="3315018"/>
                  <a:pt x="172652" y="3237768"/>
                </a:cubicBezTo>
                <a:cubicBezTo>
                  <a:pt x="256919" y="3234912"/>
                  <a:pt x="326749" y="3281731"/>
                  <a:pt x="417805" y="3290959"/>
                </a:cubicBezTo>
                <a:cubicBezTo>
                  <a:pt x="341913" y="3205043"/>
                  <a:pt x="246803" y="3171544"/>
                  <a:pt x="159629" y="3126522"/>
                </a:cubicBezTo>
                <a:cubicBezTo>
                  <a:pt x="119806" y="3106035"/>
                  <a:pt x="82625" y="3077492"/>
                  <a:pt x="35515" y="3070942"/>
                </a:cubicBezTo>
                <a:cubicBezTo>
                  <a:pt x="18803" y="3068516"/>
                  <a:pt x="-9231" y="3062395"/>
                  <a:pt x="3001" y="3030820"/>
                </a:cubicBezTo>
                <a:cubicBezTo>
                  <a:pt x="13293" y="3004651"/>
                  <a:pt x="35761" y="3007959"/>
                  <a:pt x="56337" y="3011602"/>
                </a:cubicBezTo>
                <a:cubicBezTo>
                  <a:pt x="105732" y="3020594"/>
                  <a:pt x="155993" y="3012038"/>
                  <a:pt x="221626" y="3000137"/>
                </a:cubicBezTo>
                <a:cubicBezTo>
                  <a:pt x="163022" y="2929831"/>
                  <a:pt x="63027" y="2971519"/>
                  <a:pt x="12079" y="2895750"/>
                </a:cubicBezTo>
                <a:cubicBezTo>
                  <a:pt x="70612" y="2870868"/>
                  <a:pt x="117312" y="2892988"/>
                  <a:pt x="165389" y="2890511"/>
                </a:cubicBezTo>
                <a:cubicBezTo>
                  <a:pt x="208846" y="2888217"/>
                  <a:pt x="219022" y="2871872"/>
                  <a:pt x="206743" y="2827546"/>
                </a:cubicBezTo>
                <a:cubicBezTo>
                  <a:pt x="187666" y="2758486"/>
                  <a:pt x="209823" y="2717255"/>
                  <a:pt x="273631" y="2725917"/>
                </a:cubicBezTo>
                <a:cubicBezTo>
                  <a:pt x="332792" y="2734135"/>
                  <a:pt x="337558" y="2706094"/>
                  <a:pt x="320364" y="2667696"/>
                </a:cubicBezTo>
                <a:cubicBezTo>
                  <a:pt x="295325" y="2611707"/>
                  <a:pt x="318706" y="2561087"/>
                  <a:pt x="334074" y="2507770"/>
                </a:cubicBezTo>
                <a:cubicBezTo>
                  <a:pt x="357219" y="2426828"/>
                  <a:pt x="344229" y="2391168"/>
                  <a:pt x="284207" y="2344516"/>
                </a:cubicBezTo>
                <a:cubicBezTo>
                  <a:pt x="250406" y="2318539"/>
                  <a:pt x="214378" y="2297698"/>
                  <a:pt x="166166" y="2278376"/>
                </a:cubicBezTo>
                <a:cubicBezTo>
                  <a:pt x="273852" y="2244503"/>
                  <a:pt x="158170" y="2213685"/>
                  <a:pt x="194891" y="2175576"/>
                </a:cubicBezTo>
                <a:cubicBezTo>
                  <a:pt x="270782" y="2149213"/>
                  <a:pt x="337571" y="2238633"/>
                  <a:pt x="440332" y="2191712"/>
                </a:cubicBezTo>
                <a:cubicBezTo>
                  <a:pt x="307946" y="2127472"/>
                  <a:pt x="161307" y="2042341"/>
                  <a:pt x="63051" y="1942979"/>
                </a:cubicBezTo>
                <a:cubicBezTo>
                  <a:pt x="83512" y="1912799"/>
                  <a:pt x="105922" y="1933513"/>
                  <a:pt x="123612" y="1920903"/>
                </a:cubicBezTo>
                <a:cubicBezTo>
                  <a:pt x="122527" y="1914768"/>
                  <a:pt x="123751" y="1905381"/>
                  <a:pt x="120386" y="1903128"/>
                </a:cubicBezTo>
                <a:cubicBezTo>
                  <a:pt x="47933" y="1852346"/>
                  <a:pt x="47054" y="1850919"/>
                  <a:pt x="119318" y="1791355"/>
                </a:cubicBezTo>
                <a:cubicBezTo>
                  <a:pt x="144540" y="1770456"/>
                  <a:pt x="141749" y="1756399"/>
                  <a:pt x="127081" y="1738431"/>
                </a:cubicBezTo>
                <a:cubicBezTo>
                  <a:pt x="116725" y="1725710"/>
                  <a:pt x="104020" y="1715301"/>
                  <a:pt x="108310" y="1682600"/>
                </a:cubicBezTo>
                <a:cubicBezTo>
                  <a:pt x="150870" y="1715887"/>
                  <a:pt x="350796" y="1749545"/>
                  <a:pt x="385468" y="1739315"/>
                </a:cubicBezTo>
                <a:cubicBezTo>
                  <a:pt x="424434" y="1727691"/>
                  <a:pt x="558776" y="1718211"/>
                  <a:pt x="599777" y="1722044"/>
                </a:cubicBezTo>
                <a:cubicBezTo>
                  <a:pt x="597521" y="1720227"/>
                  <a:pt x="595263" y="1718413"/>
                  <a:pt x="593006" y="1716597"/>
                </a:cubicBezTo>
                <a:cubicBezTo>
                  <a:pt x="552484" y="1680103"/>
                  <a:pt x="511421" y="1643705"/>
                  <a:pt x="485736" y="1591625"/>
                </a:cubicBezTo>
                <a:cubicBezTo>
                  <a:pt x="484560" y="1589619"/>
                  <a:pt x="483937" y="1587831"/>
                  <a:pt x="481534" y="1588888"/>
                </a:cubicBezTo>
                <a:cubicBezTo>
                  <a:pt x="460479" y="1599246"/>
                  <a:pt x="462468" y="1582449"/>
                  <a:pt x="461623" y="1569314"/>
                </a:cubicBezTo>
                <a:cubicBezTo>
                  <a:pt x="460764" y="1555866"/>
                  <a:pt x="456786" y="1545815"/>
                  <a:pt x="441172" y="1549836"/>
                </a:cubicBezTo>
                <a:cubicBezTo>
                  <a:pt x="440361" y="1549980"/>
                  <a:pt x="439267" y="1549855"/>
                  <a:pt x="438173" y="1549732"/>
                </a:cubicBezTo>
                <a:cubicBezTo>
                  <a:pt x="430782" y="1548823"/>
                  <a:pt x="406258" y="1517097"/>
                  <a:pt x="409482" y="1509886"/>
                </a:cubicBezTo>
                <a:cubicBezTo>
                  <a:pt x="416686" y="1494065"/>
                  <a:pt x="408267" y="1488277"/>
                  <a:pt x="401143" y="1480995"/>
                </a:cubicBezTo>
                <a:cubicBezTo>
                  <a:pt x="391181" y="1471051"/>
                  <a:pt x="381247" y="1461736"/>
                  <a:pt x="370772" y="1452514"/>
                </a:cubicBezTo>
                <a:cubicBezTo>
                  <a:pt x="360580" y="1443560"/>
                  <a:pt x="350146" y="1435280"/>
                  <a:pt x="339699" y="1426688"/>
                </a:cubicBezTo>
                <a:cubicBezTo>
                  <a:pt x="315473" y="1420526"/>
                  <a:pt x="291032" y="1415669"/>
                  <a:pt x="265593" y="1412885"/>
                </a:cubicBezTo>
                <a:cubicBezTo>
                  <a:pt x="246706" y="1410526"/>
                  <a:pt x="225589" y="1406978"/>
                  <a:pt x="215085" y="1372144"/>
                </a:cubicBezTo>
                <a:cubicBezTo>
                  <a:pt x="234985" y="1372744"/>
                  <a:pt x="254925" y="1374284"/>
                  <a:pt x="274865" y="1375825"/>
                </a:cubicBezTo>
                <a:cubicBezTo>
                  <a:pt x="255700" y="1360864"/>
                  <a:pt x="237075" y="1345807"/>
                  <a:pt x="219220" y="1329666"/>
                </a:cubicBezTo>
                <a:cubicBezTo>
                  <a:pt x="204474" y="1316138"/>
                  <a:pt x="192346" y="1300252"/>
                  <a:pt x="187322" y="1278682"/>
                </a:cubicBezTo>
                <a:cubicBezTo>
                  <a:pt x="185994" y="1273224"/>
                  <a:pt x="184924" y="1267404"/>
                  <a:pt x="189878" y="1262417"/>
                </a:cubicBezTo>
                <a:cubicBezTo>
                  <a:pt x="195346" y="1256708"/>
                  <a:pt x="199833" y="1259711"/>
                  <a:pt x="204036" y="1262449"/>
                </a:cubicBezTo>
                <a:cubicBezTo>
                  <a:pt x="221402" y="1273615"/>
                  <a:pt x="239024" y="1284422"/>
                  <a:pt x="256133" y="1295950"/>
                </a:cubicBezTo>
                <a:cubicBezTo>
                  <a:pt x="278851" y="1311233"/>
                  <a:pt x="301313" y="1326878"/>
                  <a:pt x="323760" y="1342208"/>
                </a:cubicBezTo>
                <a:cubicBezTo>
                  <a:pt x="292061" y="1308268"/>
                  <a:pt x="257298" y="1278982"/>
                  <a:pt x="219957" y="1252997"/>
                </a:cubicBezTo>
                <a:cubicBezTo>
                  <a:pt x="192995" y="1234035"/>
                  <a:pt x="166033" y="1215073"/>
                  <a:pt x="145267" y="1188376"/>
                </a:cubicBezTo>
                <a:cubicBezTo>
                  <a:pt x="134614" y="1175075"/>
                  <a:pt x="129282" y="1158938"/>
                  <a:pt x="127649" y="1140248"/>
                </a:cubicBezTo>
                <a:cubicBezTo>
                  <a:pt x="127430" y="1135227"/>
                  <a:pt x="127724" y="1129482"/>
                  <a:pt x="133301" y="1126283"/>
                </a:cubicBezTo>
                <a:cubicBezTo>
                  <a:pt x="138892" y="1123399"/>
                  <a:pt x="142312" y="1126907"/>
                  <a:pt x="144665" y="1130919"/>
                </a:cubicBezTo>
                <a:cubicBezTo>
                  <a:pt x="147316" y="1135513"/>
                  <a:pt x="150466" y="1139068"/>
                  <a:pt x="154924" y="1141443"/>
                </a:cubicBezTo>
                <a:cubicBezTo>
                  <a:pt x="194007" y="1163643"/>
                  <a:pt x="228472" y="1192350"/>
                  <a:pt x="263706" y="1219972"/>
                </a:cubicBezTo>
                <a:cubicBezTo>
                  <a:pt x="314160" y="1259456"/>
                  <a:pt x="363843" y="1300026"/>
                  <a:pt x="423231" y="1325916"/>
                </a:cubicBezTo>
                <a:cubicBezTo>
                  <a:pt x="445702" y="1335549"/>
                  <a:pt x="468901" y="1343155"/>
                  <a:pt x="486543" y="1341940"/>
                </a:cubicBezTo>
                <a:cubicBezTo>
                  <a:pt x="421673" y="1296460"/>
                  <a:pt x="360475" y="1247802"/>
                  <a:pt x="305459" y="1191095"/>
                </a:cubicBezTo>
                <a:cubicBezTo>
                  <a:pt x="249875" y="1133856"/>
                  <a:pt x="201123" y="1070982"/>
                  <a:pt x="165967" y="995271"/>
                </a:cubicBezTo>
                <a:cubicBezTo>
                  <a:pt x="162356" y="987370"/>
                  <a:pt x="160109" y="979543"/>
                  <a:pt x="148803" y="982487"/>
                </a:cubicBezTo>
                <a:cubicBezTo>
                  <a:pt x="143684" y="983707"/>
                  <a:pt x="141844" y="978971"/>
                  <a:pt x="142975" y="973711"/>
                </a:cubicBezTo>
                <a:cubicBezTo>
                  <a:pt x="150059" y="936405"/>
                  <a:pt x="133120" y="916307"/>
                  <a:pt x="107228" y="903165"/>
                </a:cubicBezTo>
                <a:cubicBezTo>
                  <a:pt x="99148" y="898899"/>
                  <a:pt x="98374" y="893659"/>
                  <a:pt x="103961" y="884449"/>
                </a:cubicBezTo>
                <a:cubicBezTo>
                  <a:pt x="111573" y="871720"/>
                  <a:pt x="110228" y="859623"/>
                  <a:pt x="105398" y="848773"/>
                </a:cubicBezTo>
                <a:cubicBezTo>
                  <a:pt x="102652" y="841984"/>
                  <a:pt x="99109" y="835651"/>
                  <a:pt x="96106" y="829222"/>
                </a:cubicBezTo>
                <a:cubicBezTo>
                  <a:pt x="94023" y="825161"/>
                  <a:pt x="90576" y="821026"/>
                  <a:pt x="95233" y="815459"/>
                </a:cubicBezTo>
                <a:cubicBezTo>
                  <a:pt x="99648" y="810569"/>
                  <a:pt x="104350" y="812269"/>
                  <a:pt x="108754" y="813390"/>
                </a:cubicBezTo>
                <a:cubicBezTo>
                  <a:pt x="129926" y="818192"/>
                  <a:pt x="142781" y="832053"/>
                  <a:pt x="149184" y="854012"/>
                </a:cubicBezTo>
                <a:cubicBezTo>
                  <a:pt x="153977" y="870244"/>
                  <a:pt x="158340" y="870424"/>
                  <a:pt x="169922" y="855094"/>
                </a:cubicBezTo>
                <a:cubicBezTo>
                  <a:pt x="178668" y="843430"/>
                  <a:pt x="186813" y="842941"/>
                  <a:pt x="194734" y="849766"/>
                </a:cubicBezTo>
                <a:cubicBezTo>
                  <a:pt x="198964" y="853131"/>
                  <a:pt x="201642" y="858351"/>
                  <a:pt x="204833" y="862849"/>
                </a:cubicBezTo>
                <a:cubicBezTo>
                  <a:pt x="220829" y="886276"/>
                  <a:pt x="237607" y="908933"/>
                  <a:pt x="262674" y="921903"/>
                </a:cubicBezTo>
                <a:cubicBezTo>
                  <a:pt x="273823" y="927843"/>
                  <a:pt x="285713" y="932069"/>
                  <a:pt x="302202" y="923150"/>
                </a:cubicBezTo>
                <a:cubicBezTo>
                  <a:pt x="291351" y="917791"/>
                  <a:pt x="280774" y="918709"/>
                  <a:pt x="270912" y="917286"/>
                </a:cubicBezTo>
                <a:cubicBezTo>
                  <a:pt x="261049" y="915865"/>
                  <a:pt x="255697" y="911748"/>
                  <a:pt x="262498" y="899162"/>
                </a:cubicBezTo>
                <a:cubicBezTo>
                  <a:pt x="266276" y="892170"/>
                  <a:pt x="265774" y="886883"/>
                  <a:pt x="261759" y="882214"/>
                </a:cubicBezTo>
                <a:cubicBezTo>
                  <a:pt x="248848" y="867099"/>
                  <a:pt x="241864" y="844294"/>
                  <a:pt x="216117" y="846941"/>
                </a:cubicBezTo>
                <a:cubicBezTo>
                  <a:pt x="214767" y="847179"/>
                  <a:pt x="213361" y="846162"/>
                  <a:pt x="211969" y="845458"/>
                </a:cubicBezTo>
                <a:cubicBezTo>
                  <a:pt x="206685" y="842913"/>
                  <a:pt x="200848" y="840147"/>
                  <a:pt x="202383" y="831653"/>
                </a:cubicBezTo>
                <a:cubicBezTo>
                  <a:pt x="204188" y="823111"/>
                  <a:pt x="211130" y="819988"/>
                  <a:pt x="217302" y="817950"/>
                </a:cubicBezTo>
                <a:cubicBezTo>
                  <a:pt x="233145" y="812939"/>
                  <a:pt x="245914" y="818592"/>
                  <a:pt x="258185" y="825283"/>
                </a:cubicBezTo>
                <a:cubicBezTo>
                  <a:pt x="288036" y="841837"/>
                  <a:pt x="313015" y="865260"/>
                  <a:pt x="339019" y="887237"/>
                </a:cubicBezTo>
                <a:cubicBezTo>
                  <a:pt x="378027" y="920202"/>
                  <a:pt x="412674" y="959314"/>
                  <a:pt x="455541" y="987171"/>
                </a:cubicBezTo>
                <a:cubicBezTo>
                  <a:pt x="583008" y="1069675"/>
                  <a:pt x="708694" y="1155025"/>
                  <a:pt x="839737" y="1232154"/>
                </a:cubicBezTo>
                <a:cubicBezTo>
                  <a:pt x="888076" y="1260626"/>
                  <a:pt x="937413" y="1287025"/>
                  <a:pt x="987251" y="1312386"/>
                </a:cubicBezTo>
                <a:cubicBezTo>
                  <a:pt x="987438" y="1310454"/>
                  <a:pt x="987654" y="1309151"/>
                  <a:pt x="987828" y="1306906"/>
                </a:cubicBezTo>
                <a:cubicBezTo>
                  <a:pt x="987759" y="1305338"/>
                  <a:pt x="987677" y="1303454"/>
                  <a:pt x="987609" y="1301885"/>
                </a:cubicBezTo>
                <a:cubicBezTo>
                  <a:pt x="952341" y="1285971"/>
                  <a:pt x="917544" y="1268392"/>
                  <a:pt x="883773" y="1249366"/>
                </a:cubicBezTo>
                <a:cubicBezTo>
                  <a:pt x="800867" y="1202326"/>
                  <a:pt x="724387" y="1146562"/>
                  <a:pt x="658689" y="1075926"/>
                </a:cubicBezTo>
                <a:cubicBezTo>
                  <a:pt x="653269" y="1070242"/>
                  <a:pt x="647527" y="1069673"/>
                  <a:pt x="639221" y="1072721"/>
                </a:cubicBezTo>
                <a:cubicBezTo>
                  <a:pt x="612439" y="1082826"/>
                  <a:pt x="603654" y="1074888"/>
                  <a:pt x="607837" y="1046001"/>
                </a:cubicBezTo>
                <a:cubicBezTo>
                  <a:pt x="608886" y="1038856"/>
                  <a:pt x="608910" y="1033160"/>
                  <a:pt x="604057" y="1028006"/>
                </a:cubicBezTo>
                <a:cubicBezTo>
                  <a:pt x="582361" y="1004953"/>
                  <a:pt x="559626" y="983032"/>
                  <a:pt x="535068" y="963012"/>
                </a:cubicBezTo>
                <a:cubicBezTo>
                  <a:pt x="489628" y="926121"/>
                  <a:pt x="441097" y="893257"/>
                  <a:pt x="398492" y="852702"/>
                </a:cubicBezTo>
                <a:cubicBezTo>
                  <a:pt x="385976" y="840363"/>
                  <a:pt x="376348" y="825616"/>
                  <a:pt x="370407" y="808003"/>
                </a:cubicBezTo>
                <a:cubicBezTo>
                  <a:pt x="368512" y="802013"/>
                  <a:pt x="367360" y="794309"/>
                  <a:pt x="373637" y="788457"/>
                </a:cubicBezTo>
                <a:cubicBezTo>
                  <a:pt x="379645" y="782652"/>
                  <a:pt x="384471" y="787178"/>
                  <a:pt x="388957" y="790181"/>
                </a:cubicBezTo>
                <a:cubicBezTo>
                  <a:pt x="407729" y="802365"/>
                  <a:pt x="426784" y="814815"/>
                  <a:pt x="445569" y="827313"/>
                </a:cubicBezTo>
                <a:cubicBezTo>
                  <a:pt x="464624" y="839764"/>
                  <a:pt x="483437" y="852889"/>
                  <a:pt x="503344" y="866138"/>
                </a:cubicBezTo>
                <a:cubicBezTo>
                  <a:pt x="504379" y="858682"/>
                  <a:pt x="500259" y="857827"/>
                  <a:pt x="497988" y="855698"/>
                </a:cubicBezTo>
                <a:cubicBezTo>
                  <a:pt x="465913" y="825620"/>
                  <a:pt x="431003" y="799206"/>
                  <a:pt x="395068" y="774238"/>
                </a:cubicBezTo>
                <a:cubicBezTo>
                  <a:pt x="367267" y="754791"/>
                  <a:pt x="340223" y="733946"/>
                  <a:pt x="321225" y="704090"/>
                </a:cubicBezTo>
                <a:cubicBezTo>
                  <a:pt x="313910" y="692415"/>
                  <a:pt x="309809" y="679538"/>
                  <a:pt x="310772" y="664187"/>
                </a:cubicBezTo>
                <a:cubicBezTo>
                  <a:pt x="311107" y="659384"/>
                  <a:pt x="311442" y="654580"/>
                  <a:pt x="316776" y="652057"/>
                </a:cubicBezTo>
                <a:cubicBezTo>
                  <a:pt x="321044" y="650039"/>
                  <a:pt x="323869" y="652386"/>
                  <a:pt x="326167" y="655144"/>
                </a:cubicBezTo>
                <a:cubicBezTo>
                  <a:pt x="330196" y="660125"/>
                  <a:pt x="334224" y="665107"/>
                  <a:pt x="339819" y="668549"/>
                </a:cubicBezTo>
                <a:cubicBezTo>
                  <a:pt x="373388" y="689190"/>
                  <a:pt x="404905" y="712724"/>
                  <a:pt x="435653" y="737342"/>
                </a:cubicBezTo>
                <a:cubicBezTo>
                  <a:pt x="486133" y="777455"/>
                  <a:pt x="536115" y="818606"/>
                  <a:pt x="594518" y="846882"/>
                </a:cubicBezTo>
                <a:cubicBezTo>
                  <a:pt x="616490" y="857553"/>
                  <a:pt x="639205" y="866511"/>
                  <a:pt x="665142" y="868257"/>
                </a:cubicBezTo>
                <a:cubicBezTo>
                  <a:pt x="664195" y="865262"/>
                  <a:pt x="662491" y="863665"/>
                  <a:pt x="660802" y="862382"/>
                </a:cubicBezTo>
                <a:cubicBezTo>
                  <a:pt x="604283" y="821121"/>
                  <a:pt x="549586" y="777958"/>
                  <a:pt x="499505" y="728286"/>
                </a:cubicBezTo>
                <a:cubicBezTo>
                  <a:pt x="437758" y="667074"/>
                  <a:pt x="384382" y="598058"/>
                  <a:pt x="345927" y="515339"/>
                </a:cubicBezTo>
                <a:cubicBezTo>
                  <a:pt x="344141" y="511860"/>
                  <a:pt x="342910" y="508598"/>
                  <a:pt x="338588" y="509361"/>
                </a:cubicBezTo>
                <a:cubicBezTo>
                  <a:pt x="327525" y="511630"/>
                  <a:pt x="326170" y="505543"/>
                  <a:pt x="327339" y="494900"/>
                </a:cubicBezTo>
                <a:cubicBezTo>
                  <a:pt x="330552" y="468714"/>
                  <a:pt x="322326" y="448660"/>
                  <a:pt x="303055" y="437512"/>
                </a:cubicBezTo>
                <a:cubicBezTo>
                  <a:pt x="289083" y="429226"/>
                  <a:pt x="277325" y="421812"/>
                  <a:pt x="292117" y="398959"/>
                </a:cubicBezTo>
                <a:cubicBezTo>
                  <a:pt x="295694" y="393584"/>
                  <a:pt x="294041" y="386918"/>
                  <a:pt x="292417" y="380879"/>
                </a:cubicBezTo>
                <a:cubicBezTo>
                  <a:pt x="290115" y="371796"/>
                  <a:pt x="285463" y="365027"/>
                  <a:pt x="280259" y="358039"/>
                </a:cubicBezTo>
                <a:cubicBezTo>
                  <a:pt x="277365" y="354122"/>
                  <a:pt x="273863" y="348731"/>
                  <a:pt x="277426" y="343041"/>
                </a:cubicBezTo>
                <a:cubicBezTo>
                  <a:pt x="281488" y="336315"/>
                  <a:pt x="287339" y="339394"/>
                  <a:pt x="292014" y="340466"/>
                </a:cubicBezTo>
                <a:cubicBezTo>
                  <a:pt x="313455" y="345221"/>
                  <a:pt x="326609" y="359662"/>
                  <a:pt x="333039" y="382248"/>
                </a:cubicBezTo>
                <a:cubicBezTo>
                  <a:pt x="337209" y="396693"/>
                  <a:pt x="342383" y="396728"/>
                  <a:pt x="352439" y="383884"/>
                </a:cubicBezTo>
                <a:cubicBezTo>
                  <a:pt x="363791" y="369545"/>
                  <a:pt x="373274" y="368504"/>
                  <a:pt x="381981" y="380883"/>
                </a:cubicBezTo>
                <a:cubicBezTo>
                  <a:pt x="388959" y="391037"/>
                  <a:pt x="394611" y="402058"/>
                  <a:pt x="402615" y="410767"/>
                </a:cubicBezTo>
                <a:cubicBezTo>
                  <a:pt x="424081" y="434810"/>
                  <a:pt x="444293" y="461289"/>
                  <a:pt x="488827" y="452479"/>
                </a:cubicBezTo>
                <a:cubicBezTo>
                  <a:pt x="476447" y="443279"/>
                  <a:pt x="464047" y="446100"/>
                  <a:pt x="453360" y="444507"/>
                </a:cubicBezTo>
                <a:cubicBezTo>
                  <a:pt x="445687" y="443331"/>
                  <a:pt x="437918" y="439958"/>
                  <a:pt x="444814" y="429568"/>
                </a:cubicBezTo>
                <a:cubicBezTo>
                  <a:pt x="452737" y="417733"/>
                  <a:pt x="447628" y="412942"/>
                  <a:pt x="442720" y="406534"/>
                </a:cubicBezTo>
                <a:cubicBezTo>
                  <a:pt x="431444" y="391445"/>
                  <a:pt x="422234" y="373778"/>
                  <a:pt x="399647" y="373970"/>
                </a:cubicBezTo>
                <a:cubicBezTo>
                  <a:pt x="396107" y="373962"/>
                  <a:pt x="393255" y="370986"/>
                  <a:pt x="390458" y="369266"/>
                </a:cubicBezTo>
                <a:cubicBezTo>
                  <a:pt x="386539" y="366795"/>
                  <a:pt x="383146" y="363915"/>
                  <a:pt x="384776" y="357618"/>
                </a:cubicBezTo>
                <a:cubicBezTo>
                  <a:pt x="386436" y="351948"/>
                  <a:pt x="390351" y="348094"/>
                  <a:pt x="395456" y="346561"/>
                </a:cubicBezTo>
                <a:cubicBezTo>
                  <a:pt x="400022" y="345122"/>
                  <a:pt x="404870" y="343950"/>
                  <a:pt x="409490" y="343767"/>
                </a:cubicBezTo>
                <a:cubicBezTo>
                  <a:pt x="430118" y="342340"/>
                  <a:pt x="444782" y="353984"/>
                  <a:pt x="459406" y="364686"/>
                </a:cubicBezTo>
                <a:cubicBezTo>
                  <a:pt x="510573" y="401831"/>
                  <a:pt x="556044" y="445675"/>
                  <a:pt x="603593" y="487253"/>
                </a:cubicBezTo>
                <a:cubicBezTo>
                  <a:pt x="651129" y="528518"/>
                  <a:pt x="706332" y="558308"/>
                  <a:pt x="758457" y="592438"/>
                </a:cubicBezTo>
                <a:cubicBezTo>
                  <a:pt x="878695" y="671475"/>
                  <a:pt x="999459" y="750102"/>
                  <a:pt x="1126835" y="818073"/>
                </a:cubicBezTo>
                <a:cubicBezTo>
                  <a:pt x="1251416" y="884324"/>
                  <a:pt x="1667647" y="915225"/>
                  <a:pt x="1748686" y="913256"/>
                </a:cubicBezTo>
                <a:cubicBezTo>
                  <a:pt x="1852285" y="910467"/>
                  <a:pt x="2096505" y="873683"/>
                  <a:pt x="2345605" y="842682"/>
                </a:cubicBezTo>
                <a:cubicBezTo>
                  <a:pt x="2373756" y="838977"/>
                  <a:pt x="2401379" y="835684"/>
                  <a:pt x="2430665" y="833044"/>
                </a:cubicBezTo>
                <a:cubicBezTo>
                  <a:pt x="3260397" y="757430"/>
                  <a:pt x="3845073" y="368944"/>
                  <a:pt x="3874549" y="345713"/>
                </a:cubicBezTo>
                <a:cubicBezTo>
                  <a:pt x="3921930" y="308568"/>
                  <a:pt x="4079617" y="235190"/>
                  <a:pt x="4079914" y="235770"/>
                </a:cubicBezTo>
                <a:cubicBezTo>
                  <a:pt x="4083430" y="241475"/>
                  <a:pt x="4101322" y="245987"/>
                  <a:pt x="4115814" y="249002"/>
                </a:cubicBezTo>
                <a:lnTo>
                  <a:pt x="4129591" y="251735"/>
                </a:lnTo>
                <a:lnTo>
                  <a:pt x="4131313" y="253264"/>
                </a:lnTo>
                <a:cubicBezTo>
                  <a:pt x="4136355" y="253402"/>
                  <a:pt x="4136103" y="253090"/>
                  <a:pt x="4132779" y="252368"/>
                </a:cubicBezTo>
                <a:lnTo>
                  <a:pt x="4129591" y="251735"/>
                </a:lnTo>
                <a:lnTo>
                  <a:pt x="4126781" y="249241"/>
                </a:lnTo>
                <a:cubicBezTo>
                  <a:pt x="4126067" y="246916"/>
                  <a:pt x="4126005" y="243923"/>
                  <a:pt x="4126159" y="241207"/>
                </a:cubicBezTo>
                <a:cubicBezTo>
                  <a:pt x="4126893" y="226844"/>
                  <a:pt x="4132343" y="214496"/>
                  <a:pt x="4145347" y="206824"/>
                </a:cubicBezTo>
                <a:cubicBezTo>
                  <a:pt x="4157825" y="199562"/>
                  <a:pt x="4170601" y="192878"/>
                  <a:pt x="4183377" y="186195"/>
                </a:cubicBezTo>
                <a:cubicBezTo>
                  <a:pt x="4194019" y="180522"/>
                  <a:pt x="4201312" y="179234"/>
                  <a:pt x="4203065" y="194422"/>
                </a:cubicBezTo>
                <a:cubicBezTo>
                  <a:pt x="4204816" y="209612"/>
                  <a:pt x="4219976" y="213894"/>
                  <a:pt x="4228763" y="203170"/>
                </a:cubicBezTo>
                <a:cubicBezTo>
                  <a:pt x="4263132" y="161048"/>
                  <a:pt x="4304408" y="127512"/>
                  <a:pt x="4343373" y="90903"/>
                </a:cubicBezTo>
                <a:cubicBezTo>
                  <a:pt x="4370579" y="65543"/>
                  <a:pt x="4399217" y="41828"/>
                  <a:pt x="4421541" y="10686"/>
                </a:cubicBezTo>
                <a:cubicBezTo>
                  <a:pt x="4425645" y="4902"/>
                  <a:pt x="4429395" y="-2718"/>
                  <a:pt x="4437179" y="969"/>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1026" name="Picture 2">
            <a:extLst>
              <a:ext uri="{FF2B5EF4-FFF2-40B4-BE49-F238E27FC236}">
                <a16:creationId xmlns:a16="http://schemas.microsoft.com/office/drawing/2014/main" id="{DC38C7DE-D872-140C-4DF7-BF6549378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096" y="2594735"/>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4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74D14-84F9-AD05-BA07-7EA4D08D214B}"/>
              </a:ext>
            </a:extLst>
          </p:cNvPr>
          <p:cNvSpPr>
            <a:spLocks noGrp="1"/>
          </p:cNvSpPr>
          <p:nvPr>
            <p:ph type="title"/>
          </p:nvPr>
        </p:nvSpPr>
        <p:spPr>
          <a:xfrm>
            <a:off x="838200" y="365125"/>
            <a:ext cx="10515600" cy="1325563"/>
          </a:xfrm>
        </p:spPr>
        <p:txBody>
          <a:bodyPr>
            <a:normAutofit/>
          </a:bodyPr>
          <a:lstStyle/>
          <a:p>
            <a:r>
              <a:rPr lang="en-US" sz="5400" dirty="0"/>
              <a:t>Recommissioning Plants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0B25C7-5FDB-449A-E59D-11F33996061A}"/>
              </a:ext>
            </a:extLst>
          </p:cNvPr>
          <p:cNvSpPr>
            <a:spLocks noGrp="1"/>
          </p:cNvSpPr>
          <p:nvPr>
            <p:ph idx="1"/>
          </p:nvPr>
        </p:nvSpPr>
        <p:spPr>
          <a:xfrm>
            <a:off x="838200" y="1929384"/>
            <a:ext cx="10515600" cy="4251960"/>
          </a:xfrm>
        </p:spPr>
        <p:txBody>
          <a:bodyPr>
            <a:normAutofit/>
          </a:bodyPr>
          <a:lstStyle/>
          <a:p>
            <a:r>
              <a:rPr lang="en-US" sz="2200" dirty="0"/>
              <a:t>Palisades</a:t>
            </a:r>
          </a:p>
          <a:p>
            <a:r>
              <a:rPr lang="en-US" sz="2200" dirty="0"/>
              <a:t>Christopher M. Crane Clean Energy Center (TMI U1)</a:t>
            </a:r>
          </a:p>
          <a:p>
            <a:r>
              <a:rPr lang="en-US" sz="2200" dirty="0"/>
              <a:t>Duane Arnold Energy Center (Duane Arnold)</a:t>
            </a:r>
            <a:br>
              <a:rPr lang="en-US" sz="2200" dirty="0"/>
            </a:br>
            <a:endParaRPr lang="en-US" sz="2200" dirty="0"/>
          </a:p>
        </p:txBody>
      </p:sp>
    </p:spTree>
    <p:extLst>
      <p:ext uri="{BB962C8B-B14F-4D97-AF65-F5344CB8AC3E}">
        <p14:creationId xmlns:p14="http://schemas.microsoft.com/office/powerpoint/2010/main" val="204211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A97BD3-578C-F17C-4020-509B7AAA6777}"/>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23564-2B17-6A63-7055-D660B641352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kern="1200" dirty="0">
                <a:latin typeface="+mj-lt"/>
                <a:ea typeface="+mj-ea"/>
                <a:cs typeface="+mj-cs"/>
              </a:rPr>
              <a:t>Palisades Update</a:t>
            </a:r>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41092-8E6D-F02A-DBA6-5164930C2EBE}"/>
              </a:ext>
            </a:extLst>
          </p:cNvPr>
          <p:cNvSpPr>
            <a:spLocks noGrp="1"/>
          </p:cNvSpPr>
          <p:nvPr>
            <p:ph idx="1"/>
          </p:nvPr>
        </p:nvSpPr>
        <p:spPr>
          <a:xfrm>
            <a:off x="640080" y="2872899"/>
            <a:ext cx="4243589" cy="3320668"/>
          </a:xfrm>
        </p:spPr>
        <p:txBody>
          <a:bodyPr>
            <a:normAutofit/>
          </a:bodyPr>
          <a:lstStyle/>
          <a:p>
            <a:pPr>
              <a:spcBef>
                <a:spcPts val="600"/>
              </a:spcBef>
              <a:spcAft>
                <a:spcPts val="600"/>
              </a:spcAft>
            </a:pPr>
            <a:r>
              <a:rPr lang="en-US" sz="1000" b="1" i="0" dirty="0">
                <a:effectLst/>
                <a:latin typeface="Helvetica Neue"/>
              </a:rPr>
              <a:t>Location:</a:t>
            </a:r>
            <a:r>
              <a:rPr lang="en-US" sz="1000" b="0" i="0" dirty="0">
                <a:effectLst/>
                <a:latin typeface="Helvetica Neue"/>
              </a:rPr>
              <a:t> Covert, MI (5 miles S of South Haven, MI) in Region III</a:t>
            </a:r>
            <a:endParaRPr lang="en-US" sz="1000" dirty="0">
              <a:latin typeface="Helvetica Neue"/>
            </a:endParaRPr>
          </a:p>
          <a:p>
            <a:pPr>
              <a:spcBef>
                <a:spcPts val="600"/>
              </a:spcBef>
              <a:spcAft>
                <a:spcPts val="600"/>
              </a:spcAft>
            </a:pPr>
            <a:r>
              <a:rPr lang="en-US" sz="1000" b="1" i="0" dirty="0">
                <a:effectLst/>
                <a:latin typeface="Helvetica Neue"/>
              </a:rPr>
              <a:t>Operator:</a:t>
            </a:r>
            <a:r>
              <a:rPr lang="en-US" sz="1000" b="0" i="0" dirty="0">
                <a:effectLst/>
                <a:latin typeface="Helvetica Neue"/>
              </a:rPr>
              <a:t> Holtec Decommissioning International</a:t>
            </a:r>
          </a:p>
          <a:p>
            <a:pPr>
              <a:spcBef>
                <a:spcPts val="600"/>
              </a:spcBef>
              <a:spcAft>
                <a:spcPts val="600"/>
              </a:spcAft>
            </a:pPr>
            <a:r>
              <a:rPr lang="en-US" sz="1000" b="1" i="0" dirty="0">
                <a:effectLst/>
                <a:latin typeface="Helvetica Neue"/>
              </a:rPr>
              <a:t>Operating License: </a:t>
            </a:r>
            <a:r>
              <a:rPr lang="en-US" sz="1000" b="0" i="0" dirty="0">
                <a:effectLst/>
                <a:latin typeface="Helvetica Neue"/>
              </a:rPr>
              <a:t>Issued - 02/21/1991</a:t>
            </a:r>
            <a:r>
              <a:rPr lang="en-US" sz="1000" b="0" i="0" u="sng" baseline="30000" dirty="0">
                <a:effectLst/>
                <a:latin typeface="Helvetica Neue"/>
                <a:hlinkClick r:id="rId3" tooltip="Footnote 1 hyperlink"/>
              </a:rPr>
              <a:t>1</a:t>
            </a:r>
            <a:endParaRPr lang="en-US" sz="1000" b="0" i="0" u="sng" baseline="30000" dirty="0">
              <a:effectLst/>
              <a:latin typeface="Helvetica Neue"/>
            </a:endParaRPr>
          </a:p>
          <a:p>
            <a:pPr>
              <a:spcBef>
                <a:spcPts val="600"/>
              </a:spcBef>
              <a:spcAft>
                <a:spcPts val="600"/>
              </a:spcAft>
            </a:pPr>
            <a:r>
              <a:rPr lang="en-US" sz="1000" b="1" i="0" dirty="0">
                <a:effectLst/>
                <a:latin typeface="Helvetica Neue"/>
              </a:rPr>
              <a:t>Renewed License:</a:t>
            </a:r>
            <a:r>
              <a:rPr lang="en-US" sz="1000" b="0" i="0" dirty="0">
                <a:effectLst/>
                <a:latin typeface="Helvetica Neue"/>
              </a:rPr>
              <a:t> Issued - 01/17/2007</a:t>
            </a:r>
          </a:p>
          <a:p>
            <a:pPr>
              <a:spcBef>
                <a:spcPts val="600"/>
              </a:spcBef>
              <a:spcAft>
                <a:spcPts val="600"/>
              </a:spcAft>
            </a:pPr>
            <a:r>
              <a:rPr lang="en-US" sz="1000" b="1" i="0" dirty="0">
                <a:effectLst/>
                <a:latin typeface="Helvetica Neue"/>
              </a:rPr>
              <a:t>License Expires:</a:t>
            </a:r>
            <a:r>
              <a:rPr lang="en-US" sz="1000" b="0" i="0" dirty="0">
                <a:effectLst/>
                <a:latin typeface="Helvetica Neue"/>
              </a:rPr>
              <a:t> 03/24/2031</a:t>
            </a:r>
          </a:p>
          <a:p>
            <a:pPr>
              <a:spcBef>
                <a:spcPts val="600"/>
              </a:spcBef>
              <a:spcAft>
                <a:spcPts val="600"/>
              </a:spcAft>
            </a:pPr>
            <a:r>
              <a:rPr lang="en-US" sz="1000" b="1" i="0" dirty="0">
                <a:effectLst/>
                <a:latin typeface="Helvetica Neue"/>
              </a:rPr>
              <a:t>Docket Number:</a:t>
            </a:r>
            <a:r>
              <a:rPr lang="en-US" sz="1000" b="0" i="0" dirty="0">
                <a:effectLst/>
                <a:latin typeface="Helvetica Neue"/>
              </a:rPr>
              <a:t> 05000255</a:t>
            </a:r>
          </a:p>
          <a:p>
            <a:pPr>
              <a:spcBef>
                <a:spcPts val="600"/>
              </a:spcBef>
              <a:spcAft>
                <a:spcPts val="600"/>
              </a:spcAft>
            </a:pPr>
            <a:r>
              <a:rPr lang="en-US" sz="1000" b="1" i="0" dirty="0">
                <a:effectLst/>
                <a:latin typeface="Helvetica Neue"/>
              </a:rPr>
              <a:t>Reactor Type: </a:t>
            </a:r>
            <a:r>
              <a:rPr lang="en-US" sz="1000" b="0" i="0" dirty="0">
                <a:effectLst/>
                <a:latin typeface="Helvetica Neue"/>
              </a:rPr>
              <a:t>Pressurized Water Reactor</a:t>
            </a:r>
          </a:p>
          <a:p>
            <a:pPr>
              <a:spcBef>
                <a:spcPts val="600"/>
              </a:spcBef>
              <a:spcAft>
                <a:spcPts val="600"/>
              </a:spcAft>
            </a:pPr>
            <a:r>
              <a:rPr lang="en-US" sz="1000" b="1" i="0" dirty="0">
                <a:effectLst/>
                <a:latin typeface="Helvetica Neue"/>
              </a:rPr>
              <a:t>Licensed </a:t>
            </a:r>
            <a:r>
              <a:rPr lang="en-US" sz="1000" b="1" i="0" dirty="0" err="1">
                <a:effectLst/>
                <a:latin typeface="Helvetica Neue"/>
              </a:rPr>
              <a:t>MWt</a:t>
            </a:r>
            <a:r>
              <a:rPr lang="en-US" sz="1000" b="1" i="0" dirty="0">
                <a:effectLst/>
                <a:latin typeface="Helvetica Neue"/>
              </a:rPr>
              <a:t>:</a:t>
            </a:r>
            <a:r>
              <a:rPr lang="en-US" sz="1000" b="0" i="0" dirty="0">
                <a:effectLst/>
                <a:latin typeface="Helvetica Neue"/>
              </a:rPr>
              <a:t> 2,565.4</a:t>
            </a:r>
          </a:p>
          <a:p>
            <a:pPr>
              <a:spcBef>
                <a:spcPts val="600"/>
              </a:spcBef>
              <a:spcAft>
                <a:spcPts val="600"/>
              </a:spcAft>
            </a:pPr>
            <a:r>
              <a:rPr lang="en-US" sz="1000" b="1" i="0" dirty="0">
                <a:effectLst/>
                <a:latin typeface="Helvetica Neue"/>
              </a:rPr>
              <a:t>Reactor Vendor/Type:</a:t>
            </a:r>
            <a:r>
              <a:rPr lang="en-US" sz="1000" b="0" i="0" dirty="0">
                <a:effectLst/>
                <a:latin typeface="Helvetica Neue"/>
              </a:rPr>
              <a:t> Combustion Engineering</a:t>
            </a:r>
          </a:p>
          <a:p>
            <a:pPr>
              <a:spcBef>
                <a:spcPts val="600"/>
              </a:spcBef>
              <a:spcAft>
                <a:spcPts val="600"/>
              </a:spcAft>
            </a:pPr>
            <a:r>
              <a:rPr lang="en-US" sz="1000" b="1" i="0" dirty="0">
                <a:effectLst/>
                <a:latin typeface="Helvetica Neue"/>
              </a:rPr>
              <a:t>Containment Type:</a:t>
            </a:r>
            <a:r>
              <a:rPr lang="en-US" sz="1000" b="0" i="0" dirty="0">
                <a:effectLst/>
                <a:latin typeface="Helvetica Neue"/>
              </a:rPr>
              <a:t> Dry, Ambient Pressure</a:t>
            </a:r>
          </a:p>
          <a:p>
            <a:pPr marL="457200" lvl="1" indent="0">
              <a:buNone/>
            </a:pPr>
            <a:endParaRPr lang="en-US" sz="1000" dirty="0"/>
          </a:p>
        </p:txBody>
      </p:sp>
      <p:pic>
        <p:nvPicPr>
          <p:cNvPr id="5" name="Picture 4">
            <a:extLst>
              <a:ext uri="{FF2B5EF4-FFF2-40B4-BE49-F238E27FC236}">
                <a16:creationId xmlns:a16="http://schemas.microsoft.com/office/drawing/2014/main" id="{AB9CDDB8-8C95-DCBD-7ABC-CAB714284628}"/>
              </a:ext>
            </a:extLst>
          </p:cNvPr>
          <p:cNvPicPr>
            <a:picLocks noChangeAspect="1"/>
          </p:cNvPicPr>
          <p:nvPr/>
        </p:nvPicPr>
        <p:blipFill>
          <a:blip r:embed="rId4"/>
          <a:srcRect l="12756" r="1581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6580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FDB903-9CBA-0601-BB94-FA0DA415A1F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75213-455B-B0FE-2AF9-7FCEBE72BDE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b="1" kern="1200">
                <a:solidFill>
                  <a:schemeClr val="tx1"/>
                </a:solidFill>
                <a:latin typeface="+mj-lt"/>
                <a:ea typeface="+mj-ea"/>
                <a:cs typeface="+mj-cs"/>
              </a:rPr>
              <a:t>Palisades Update</a:t>
            </a:r>
          </a:p>
        </p:txBody>
      </p:sp>
      <p:sp>
        <p:nvSpPr>
          <p:cNvPr id="1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34B61EE-246A-D6CA-DEFD-034E33298AC9}"/>
              </a:ext>
            </a:extLst>
          </p:cNvPr>
          <p:cNvPicPr>
            <a:picLocks noChangeAspect="1"/>
          </p:cNvPicPr>
          <p:nvPr/>
        </p:nvPicPr>
        <p:blipFill>
          <a:blip r:embed="rId3"/>
          <a:stretch>
            <a:fillRect/>
          </a:stretch>
        </p:blipFill>
        <p:spPr>
          <a:xfrm>
            <a:off x="1496586" y="2633472"/>
            <a:ext cx="9195779" cy="3586353"/>
          </a:xfrm>
          <a:prstGeom prst="rect">
            <a:avLst/>
          </a:prstGeom>
        </p:spPr>
      </p:pic>
    </p:spTree>
    <p:extLst>
      <p:ext uri="{BB962C8B-B14F-4D97-AF65-F5344CB8AC3E}">
        <p14:creationId xmlns:p14="http://schemas.microsoft.com/office/powerpoint/2010/main" val="140602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58895D-8981-D9F6-12DB-5FFECE7B47B0}"/>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5B31E-D931-06DB-5338-51A01BADB94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kern="1200" dirty="0">
                <a:latin typeface="+mj-lt"/>
                <a:ea typeface="+mj-ea"/>
                <a:cs typeface="+mj-cs"/>
              </a:rPr>
              <a:t>Palisades Update</a:t>
            </a:r>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86E0BC-15F9-E278-7489-6A0FA2C2344C}"/>
              </a:ext>
            </a:extLst>
          </p:cNvPr>
          <p:cNvSpPr>
            <a:spLocks noGrp="1"/>
          </p:cNvSpPr>
          <p:nvPr>
            <p:ph idx="1"/>
          </p:nvPr>
        </p:nvSpPr>
        <p:spPr>
          <a:xfrm>
            <a:off x="640080" y="2872899"/>
            <a:ext cx="4243589" cy="3320668"/>
          </a:xfrm>
        </p:spPr>
        <p:txBody>
          <a:bodyPr>
            <a:normAutofit/>
          </a:bodyPr>
          <a:lstStyle/>
          <a:p>
            <a:pPr marL="0" indent="0" fontAlgn="base">
              <a:buNone/>
            </a:pPr>
            <a:r>
              <a:rPr lang="en-US" sz="1000"/>
              <a:t>In a major milestone for the U.S. nuclear industry, the U.S. Nuclear Regulatory Commission (NRC) has formally approved Holtec’s request to transition the Palisades Nuclear Plant from decommissioning status back to an operating license. </a:t>
            </a:r>
          </a:p>
          <a:p>
            <a:pPr marL="0" indent="0" fontAlgn="base">
              <a:buNone/>
            </a:pPr>
            <a:r>
              <a:rPr lang="en-US" sz="1000"/>
              <a:t>The NRC’s action reflects its thorough review of Palisades’ licensing basis under the agency’s existing regulatory framework, marking the first time a previously shut-down U.S. nuclear plant has received approval to return to operations. </a:t>
            </a:r>
          </a:p>
          <a:p>
            <a:pPr marL="0" indent="0" fontAlgn="base">
              <a:buNone/>
              <a:tabLst>
                <a:tab pos="623888" algn="l"/>
              </a:tabLst>
            </a:pPr>
            <a:r>
              <a:rPr lang="en-US" sz="1000"/>
              <a:t>With this approval, Palisades is authorized to receive new fuel and formally transition licensed reactor operators to on-shift status. The plant continues to progress towards a timely restart, with extensive readiness work underway – including rigorous testing, inspections, and maintenance – to ensure a safe and reliable return to service under ongoing independent federal oversight. </a:t>
            </a:r>
          </a:p>
          <a:p>
            <a:pPr marL="0" indent="0" fontAlgn="base">
              <a:buNone/>
              <a:tabLst>
                <a:tab pos="623888" algn="l"/>
              </a:tabLst>
            </a:pPr>
            <a:r>
              <a:rPr lang="en-US" sz="1000"/>
              <a:t>Once returned to service, Palisades will generate more than 800 megawatts of safe, reliable, and carbon-free baseload power – enough to power more than 800,000 households. The restart of Palisades will enhance grid reliability and help meet growing energy demand in Michigan and beyond.</a:t>
            </a:r>
          </a:p>
          <a:p>
            <a:pPr marL="0" indent="0" fontAlgn="base">
              <a:buNone/>
              <a:tabLst>
                <a:tab pos="623888" algn="l"/>
              </a:tabLst>
            </a:pPr>
            <a:endParaRPr lang="en-US" sz="1000"/>
          </a:p>
          <a:p>
            <a:pPr marL="457200" lvl="1" indent="0">
              <a:buNone/>
            </a:pPr>
            <a:endParaRPr lang="en-US" sz="1000" dirty="0"/>
          </a:p>
        </p:txBody>
      </p:sp>
      <p:pic>
        <p:nvPicPr>
          <p:cNvPr id="6" name="Picture 5">
            <a:extLst>
              <a:ext uri="{FF2B5EF4-FFF2-40B4-BE49-F238E27FC236}">
                <a16:creationId xmlns:a16="http://schemas.microsoft.com/office/drawing/2014/main" id="{ED9FC660-ECA7-5874-581A-F5AA3CB31D86}"/>
              </a:ext>
            </a:extLst>
          </p:cNvPr>
          <p:cNvPicPr>
            <a:picLocks noChangeAspect="1"/>
          </p:cNvPicPr>
          <p:nvPr/>
        </p:nvPicPr>
        <p:blipFill>
          <a:blip r:embed="rId3"/>
          <a:srcRect l="19165" r="10875"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5401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582AEC-C938-3C81-50F6-BFF7167D44BE}"/>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C5833-68DC-F9DC-0B26-8B69E9A7861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dirty="0"/>
              <a:t>Christopher M. Crane Clean Energy Center </a:t>
            </a:r>
            <a:r>
              <a:rPr lang="en-US" sz="4200" b="1" kern="1200" dirty="0">
                <a:latin typeface="+mj-lt"/>
                <a:ea typeface="+mj-ea"/>
                <a:cs typeface="+mj-cs"/>
              </a:rPr>
              <a:t>Update</a:t>
            </a:r>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C3592C-415F-9EBC-F6FB-1B6DB024148E}"/>
              </a:ext>
            </a:extLst>
          </p:cNvPr>
          <p:cNvSpPr>
            <a:spLocks noGrp="1"/>
          </p:cNvSpPr>
          <p:nvPr>
            <p:ph idx="1"/>
          </p:nvPr>
        </p:nvSpPr>
        <p:spPr>
          <a:xfrm>
            <a:off x="640080" y="2872899"/>
            <a:ext cx="4243589" cy="3320668"/>
          </a:xfrm>
        </p:spPr>
        <p:txBody>
          <a:bodyPr>
            <a:normAutofit/>
          </a:bodyPr>
          <a:lstStyle/>
          <a:p>
            <a:pPr>
              <a:spcBef>
                <a:spcPts val="600"/>
              </a:spcBef>
              <a:spcAft>
                <a:spcPts val="600"/>
              </a:spcAft>
            </a:pPr>
            <a:r>
              <a:rPr lang="en-US" sz="1000" b="1" i="0" dirty="0">
                <a:effectLst/>
                <a:latin typeface="Helvetica Neue"/>
              </a:rPr>
              <a:t>Location: Middletown, PA (10 miles SE of Harrisburg, PA) in Region I</a:t>
            </a:r>
          </a:p>
          <a:p>
            <a:pPr>
              <a:spcBef>
                <a:spcPts val="600"/>
              </a:spcBef>
              <a:spcAft>
                <a:spcPts val="600"/>
              </a:spcAft>
            </a:pPr>
            <a:r>
              <a:rPr lang="en-US" sz="1000" b="1" i="0" dirty="0">
                <a:effectLst/>
                <a:latin typeface="Helvetica Neue"/>
              </a:rPr>
              <a:t>Operator: Constellation Energy Generation, LLC</a:t>
            </a:r>
          </a:p>
          <a:p>
            <a:pPr>
              <a:spcBef>
                <a:spcPts val="600"/>
              </a:spcBef>
              <a:spcAft>
                <a:spcPts val="600"/>
              </a:spcAft>
            </a:pPr>
            <a:r>
              <a:rPr lang="en-US" sz="1000" b="1" i="0" dirty="0">
                <a:effectLst/>
                <a:latin typeface="Helvetica Neue"/>
              </a:rPr>
              <a:t>Operating License: Issued - 04/19/1974</a:t>
            </a:r>
          </a:p>
          <a:p>
            <a:pPr>
              <a:spcBef>
                <a:spcPts val="600"/>
              </a:spcBef>
              <a:spcAft>
                <a:spcPts val="600"/>
              </a:spcAft>
            </a:pPr>
            <a:r>
              <a:rPr lang="en-US" sz="1000" b="1" i="0" dirty="0">
                <a:effectLst/>
                <a:latin typeface="Helvetica Neue"/>
              </a:rPr>
              <a:t>Renewed License Issued  - 10/22/2009</a:t>
            </a:r>
          </a:p>
          <a:p>
            <a:pPr>
              <a:spcBef>
                <a:spcPts val="600"/>
              </a:spcBef>
              <a:spcAft>
                <a:spcPts val="600"/>
              </a:spcAft>
            </a:pPr>
            <a:r>
              <a:rPr lang="en-US" sz="1000" b="1" i="0" dirty="0">
                <a:effectLst/>
                <a:latin typeface="Helvetica Neue"/>
              </a:rPr>
              <a:t>License Expires - 04/19/2034</a:t>
            </a:r>
          </a:p>
          <a:p>
            <a:pPr>
              <a:spcBef>
                <a:spcPts val="600"/>
              </a:spcBef>
              <a:spcAft>
                <a:spcPts val="600"/>
              </a:spcAft>
            </a:pPr>
            <a:r>
              <a:rPr lang="en-US" sz="1000" b="1" i="0" dirty="0">
                <a:effectLst/>
                <a:latin typeface="Helvetica Neue"/>
              </a:rPr>
              <a:t>Docket Number: 05000289</a:t>
            </a:r>
          </a:p>
          <a:p>
            <a:pPr>
              <a:spcBef>
                <a:spcPts val="600"/>
              </a:spcBef>
              <a:spcAft>
                <a:spcPts val="600"/>
              </a:spcAft>
            </a:pPr>
            <a:r>
              <a:rPr lang="en-US" sz="1000" b="1" i="0" dirty="0">
                <a:effectLst/>
                <a:latin typeface="Helvetica Neue"/>
              </a:rPr>
              <a:t>Reactor Type: Pressurized Water Reactor</a:t>
            </a:r>
          </a:p>
          <a:p>
            <a:pPr>
              <a:spcBef>
                <a:spcPts val="600"/>
              </a:spcBef>
              <a:spcAft>
                <a:spcPts val="600"/>
              </a:spcAft>
            </a:pPr>
            <a:r>
              <a:rPr lang="en-US" sz="1000" b="1" i="0" dirty="0">
                <a:effectLst/>
                <a:latin typeface="Helvetica Neue"/>
              </a:rPr>
              <a:t>Licensed </a:t>
            </a:r>
            <a:r>
              <a:rPr lang="en-US" sz="1000" b="1" i="0">
                <a:effectLst/>
                <a:latin typeface="Helvetica Neue"/>
              </a:rPr>
              <a:t>MWt</a:t>
            </a:r>
            <a:r>
              <a:rPr lang="en-US" sz="1000" b="1" i="0" dirty="0">
                <a:effectLst/>
                <a:latin typeface="Helvetica Neue"/>
              </a:rPr>
              <a:t>: 2,568</a:t>
            </a:r>
          </a:p>
          <a:p>
            <a:pPr>
              <a:spcBef>
                <a:spcPts val="600"/>
              </a:spcBef>
              <a:spcAft>
                <a:spcPts val="600"/>
              </a:spcAft>
            </a:pPr>
            <a:r>
              <a:rPr lang="en-US" sz="1000" b="1" i="0" dirty="0">
                <a:effectLst/>
                <a:latin typeface="Helvetica Neue"/>
              </a:rPr>
              <a:t>Reactor Vendor/Type: Babcock &amp; Wilcox Lowered Loop</a:t>
            </a:r>
          </a:p>
          <a:p>
            <a:pPr>
              <a:spcBef>
                <a:spcPts val="600"/>
              </a:spcBef>
              <a:spcAft>
                <a:spcPts val="600"/>
              </a:spcAft>
            </a:pPr>
            <a:r>
              <a:rPr lang="en-US" sz="1000" b="1" i="0" dirty="0">
                <a:effectLst/>
                <a:latin typeface="Helvetica Neue"/>
              </a:rPr>
              <a:t>Containment Type: Dry, Ambient Pressure</a:t>
            </a:r>
            <a:endParaRPr lang="en-US" sz="1000" dirty="0"/>
          </a:p>
        </p:txBody>
      </p:sp>
      <p:pic>
        <p:nvPicPr>
          <p:cNvPr id="6" name="Picture 5">
            <a:extLst>
              <a:ext uri="{FF2B5EF4-FFF2-40B4-BE49-F238E27FC236}">
                <a16:creationId xmlns:a16="http://schemas.microsoft.com/office/drawing/2014/main" id="{635A28DF-1127-4BA1-FCED-017D7BD78BFE}"/>
              </a:ext>
            </a:extLst>
          </p:cNvPr>
          <p:cNvPicPr>
            <a:picLocks noChangeAspect="1"/>
          </p:cNvPicPr>
          <p:nvPr/>
        </p:nvPicPr>
        <p:blipFill>
          <a:blip r:embed="rId3"/>
          <a:srcRect l="20821" r="520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733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114B22-AC61-7C61-E2E6-CC7FFC1CFA8C}"/>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9AA97-4D2E-2D7F-3ACD-D206404BD22F}"/>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b="1" kern="1200">
                <a:solidFill>
                  <a:schemeClr val="tx1"/>
                </a:solidFill>
                <a:latin typeface="+mj-lt"/>
                <a:ea typeface="+mj-ea"/>
                <a:cs typeface="+mj-cs"/>
              </a:rPr>
              <a:t>Christopher M. Crane Clean Energy Center Update</a:t>
            </a:r>
          </a:p>
        </p:txBody>
      </p:sp>
      <p:sp>
        <p:nvSpPr>
          <p:cNvPr id="3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AI-generated content may be incorrect.">
            <a:extLst>
              <a:ext uri="{FF2B5EF4-FFF2-40B4-BE49-F238E27FC236}">
                <a16:creationId xmlns:a16="http://schemas.microsoft.com/office/drawing/2014/main" id="{295F6B1C-603F-41CD-38F1-7B1B444686B7}"/>
              </a:ext>
            </a:extLst>
          </p:cNvPr>
          <p:cNvPicPr>
            <a:picLocks noChangeAspect="1"/>
          </p:cNvPicPr>
          <p:nvPr/>
        </p:nvPicPr>
        <p:blipFill>
          <a:blip r:embed="rId3"/>
          <a:stretch>
            <a:fillRect/>
          </a:stretch>
        </p:blipFill>
        <p:spPr>
          <a:xfrm>
            <a:off x="1606250" y="1927954"/>
            <a:ext cx="8979499" cy="4310159"/>
          </a:xfrm>
          <a:prstGeom prst="rect">
            <a:avLst/>
          </a:prstGeom>
        </p:spPr>
      </p:pic>
    </p:spTree>
    <p:extLst>
      <p:ext uri="{BB962C8B-B14F-4D97-AF65-F5344CB8AC3E}">
        <p14:creationId xmlns:p14="http://schemas.microsoft.com/office/powerpoint/2010/main" val="106518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2BDBD1-2DD7-66EE-BFB1-2F82D8D926D0}"/>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C7421-0B11-C918-62A7-A8F0E3E2946E}"/>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b="1" kern="1200">
                <a:latin typeface="+mj-lt"/>
                <a:ea typeface="+mj-ea"/>
                <a:cs typeface="+mj-cs"/>
              </a:rPr>
              <a:t>Three Mile Island Update</a:t>
            </a:r>
          </a:p>
        </p:txBody>
      </p:sp>
      <p:sp>
        <p:nvSpPr>
          <p:cNvPr id="4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29CF1B-495F-14E8-BC8A-5EEE3C1C27BA}"/>
              </a:ext>
            </a:extLst>
          </p:cNvPr>
          <p:cNvSpPr>
            <a:spLocks noGrp="1"/>
          </p:cNvSpPr>
          <p:nvPr>
            <p:ph idx="1"/>
          </p:nvPr>
        </p:nvSpPr>
        <p:spPr>
          <a:xfrm>
            <a:off x="4654295" y="502920"/>
            <a:ext cx="6894576" cy="1463040"/>
          </a:xfrm>
        </p:spPr>
        <p:txBody>
          <a:bodyPr anchor="ctr">
            <a:normAutofit/>
          </a:bodyPr>
          <a:lstStyle/>
          <a:p>
            <a:pPr marL="0" indent="0">
              <a:buNone/>
            </a:pPr>
            <a:r>
              <a:rPr lang="en-US" sz="2000" i="1"/>
              <a:t>Constellation signs its largest-ever power purchase agreement with Microsoft, a deal that will restore TMI Unit 1 to service and keep it online for decades; add approximately 835 megawatts of carbon-free energy to the grid; create 3,400 direct and indirect jobs and deliver more than $3 billion in state and federal taxes</a:t>
            </a:r>
            <a:endParaRPr lang="en-US" sz="2000"/>
          </a:p>
          <a:p>
            <a:pPr marL="457200" lvl="1" indent="0">
              <a:buNone/>
            </a:pPr>
            <a:endParaRPr lang="en-US" sz="2000"/>
          </a:p>
        </p:txBody>
      </p:sp>
      <p:pic>
        <p:nvPicPr>
          <p:cNvPr id="9" name="Picture 8">
            <a:extLst>
              <a:ext uri="{FF2B5EF4-FFF2-40B4-BE49-F238E27FC236}">
                <a16:creationId xmlns:a16="http://schemas.microsoft.com/office/drawing/2014/main" id="{A36AF5A1-C542-5850-E348-1CBB8EE540A2}"/>
              </a:ext>
            </a:extLst>
          </p:cNvPr>
          <p:cNvPicPr>
            <a:picLocks noChangeAspect="1"/>
          </p:cNvPicPr>
          <p:nvPr/>
        </p:nvPicPr>
        <p:blipFill>
          <a:blip r:embed="rId3"/>
          <a:stretch>
            <a:fillRect/>
          </a:stretch>
        </p:blipFill>
        <p:spPr>
          <a:xfrm>
            <a:off x="1674502" y="2290936"/>
            <a:ext cx="8830804" cy="3959352"/>
          </a:xfrm>
          <a:prstGeom prst="rect">
            <a:avLst/>
          </a:prstGeom>
        </p:spPr>
      </p:pic>
    </p:spTree>
    <p:extLst>
      <p:ext uri="{BB962C8B-B14F-4D97-AF65-F5344CB8AC3E}">
        <p14:creationId xmlns:p14="http://schemas.microsoft.com/office/powerpoint/2010/main" val="67976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8B9671-F115-8A8B-2914-1AE80F16D755}"/>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B4D90-F72F-61A0-723F-64359FC7F57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kern="1200">
                <a:latin typeface="+mj-lt"/>
                <a:ea typeface="+mj-ea"/>
                <a:cs typeface="+mj-cs"/>
              </a:rPr>
              <a:t>Duane Arnold Energy Center Update</a:t>
            </a: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54770-7346-F989-4875-055F1A97E084}"/>
              </a:ext>
            </a:extLst>
          </p:cNvPr>
          <p:cNvSpPr>
            <a:spLocks noGrp="1"/>
          </p:cNvSpPr>
          <p:nvPr>
            <p:ph idx="1"/>
          </p:nvPr>
        </p:nvSpPr>
        <p:spPr>
          <a:xfrm>
            <a:off x="640080" y="2872899"/>
            <a:ext cx="4243589" cy="3320668"/>
          </a:xfrm>
        </p:spPr>
        <p:txBody>
          <a:bodyPr>
            <a:normAutofit/>
          </a:bodyPr>
          <a:lstStyle/>
          <a:p>
            <a:pPr>
              <a:spcBef>
                <a:spcPts val="600"/>
              </a:spcBef>
              <a:spcAft>
                <a:spcPts val="600"/>
              </a:spcAft>
            </a:pPr>
            <a:r>
              <a:rPr lang="en-US" sz="1000" b="1" i="0" dirty="0">
                <a:effectLst/>
                <a:latin typeface="Helvetica Neue"/>
              </a:rPr>
              <a:t>Location: Palo, IA (8 miles NW of Cedar Rapids, IA) in Region III</a:t>
            </a:r>
          </a:p>
          <a:p>
            <a:pPr>
              <a:spcBef>
                <a:spcPts val="600"/>
              </a:spcBef>
              <a:spcAft>
                <a:spcPts val="600"/>
              </a:spcAft>
            </a:pPr>
            <a:r>
              <a:rPr lang="en-US" sz="1000" b="1" i="0" dirty="0">
                <a:effectLst/>
                <a:latin typeface="Helvetica Neue"/>
              </a:rPr>
              <a:t>Operator: NextEra Energy Duane Arnold, LLC</a:t>
            </a:r>
          </a:p>
          <a:p>
            <a:pPr>
              <a:spcBef>
                <a:spcPts val="600"/>
              </a:spcBef>
              <a:spcAft>
                <a:spcPts val="600"/>
              </a:spcAft>
            </a:pPr>
            <a:r>
              <a:rPr lang="en-US" sz="1000" b="1" i="0" dirty="0">
                <a:effectLst/>
                <a:latin typeface="Helvetica Neue"/>
              </a:rPr>
              <a:t>Operating License: Issued - 02/22/1974</a:t>
            </a:r>
          </a:p>
          <a:p>
            <a:pPr>
              <a:spcBef>
                <a:spcPts val="600"/>
              </a:spcBef>
              <a:spcAft>
                <a:spcPts val="600"/>
              </a:spcAft>
            </a:pPr>
            <a:r>
              <a:rPr lang="en-US" sz="1000" b="1" i="0" dirty="0">
                <a:effectLst/>
                <a:latin typeface="Helvetica Neue"/>
              </a:rPr>
              <a:t>Renewed License: Issued - 12/16/2010</a:t>
            </a:r>
          </a:p>
          <a:p>
            <a:pPr>
              <a:spcBef>
                <a:spcPts val="600"/>
              </a:spcBef>
              <a:spcAft>
                <a:spcPts val="600"/>
              </a:spcAft>
            </a:pPr>
            <a:r>
              <a:rPr lang="en-US" sz="1000" b="1" i="0" dirty="0">
                <a:effectLst/>
                <a:latin typeface="Helvetica Neue"/>
              </a:rPr>
              <a:t>License Expires: 02/21/2034</a:t>
            </a:r>
          </a:p>
          <a:p>
            <a:pPr>
              <a:spcBef>
                <a:spcPts val="600"/>
              </a:spcBef>
              <a:spcAft>
                <a:spcPts val="600"/>
              </a:spcAft>
            </a:pPr>
            <a:r>
              <a:rPr lang="en-US" sz="1000" b="1" i="0" dirty="0">
                <a:effectLst/>
                <a:latin typeface="Helvetica Neue"/>
              </a:rPr>
              <a:t>Docket Number: 05000331</a:t>
            </a:r>
          </a:p>
          <a:p>
            <a:pPr>
              <a:spcBef>
                <a:spcPts val="600"/>
              </a:spcBef>
              <a:spcAft>
                <a:spcPts val="600"/>
              </a:spcAft>
            </a:pPr>
            <a:endParaRPr lang="en-US" sz="1000" b="1" i="0" dirty="0">
              <a:effectLst/>
              <a:latin typeface="Helvetica Neue"/>
            </a:endParaRPr>
          </a:p>
          <a:p>
            <a:pPr>
              <a:spcBef>
                <a:spcPts val="600"/>
              </a:spcBef>
              <a:spcAft>
                <a:spcPts val="600"/>
              </a:spcAft>
            </a:pPr>
            <a:r>
              <a:rPr lang="en-US" sz="1000" b="1" i="0" dirty="0">
                <a:effectLst/>
                <a:latin typeface="Helvetica Neue"/>
              </a:rPr>
              <a:t>Reactor Type: Boiling Water Reactor</a:t>
            </a:r>
          </a:p>
          <a:p>
            <a:pPr>
              <a:spcBef>
                <a:spcPts val="600"/>
              </a:spcBef>
              <a:spcAft>
                <a:spcPts val="600"/>
              </a:spcAft>
            </a:pPr>
            <a:r>
              <a:rPr lang="en-US" sz="1000" b="1" i="0" dirty="0">
                <a:effectLst/>
                <a:latin typeface="Helvetica Neue"/>
              </a:rPr>
              <a:t>Licensed </a:t>
            </a:r>
            <a:r>
              <a:rPr lang="en-US" sz="1000" b="1" i="0">
                <a:effectLst/>
                <a:latin typeface="Helvetica Neue"/>
              </a:rPr>
              <a:t>MWt</a:t>
            </a:r>
            <a:r>
              <a:rPr lang="en-US" sz="1000" b="1" i="0" dirty="0">
                <a:effectLst/>
                <a:latin typeface="Helvetica Neue"/>
              </a:rPr>
              <a:t>: 1,912</a:t>
            </a:r>
          </a:p>
          <a:p>
            <a:pPr>
              <a:spcBef>
                <a:spcPts val="600"/>
              </a:spcBef>
              <a:spcAft>
                <a:spcPts val="600"/>
              </a:spcAft>
            </a:pPr>
            <a:r>
              <a:rPr lang="en-US" sz="1000" b="1" i="0" dirty="0">
                <a:effectLst/>
                <a:latin typeface="Helvetica Neue"/>
              </a:rPr>
              <a:t>Reactor Vendor/Type: General Electric Type 4</a:t>
            </a:r>
          </a:p>
          <a:p>
            <a:pPr>
              <a:spcBef>
                <a:spcPts val="600"/>
              </a:spcBef>
              <a:spcAft>
                <a:spcPts val="600"/>
              </a:spcAft>
            </a:pPr>
            <a:r>
              <a:rPr lang="en-US" sz="1000" b="1" i="0" dirty="0">
                <a:effectLst/>
                <a:latin typeface="Helvetica Neue"/>
              </a:rPr>
              <a:t>Containment Type: Wet, Mark I</a:t>
            </a:r>
            <a:endParaRPr lang="en-US" sz="1000" dirty="0"/>
          </a:p>
        </p:txBody>
      </p:sp>
      <p:pic>
        <p:nvPicPr>
          <p:cNvPr id="6" name="Picture 5">
            <a:extLst>
              <a:ext uri="{FF2B5EF4-FFF2-40B4-BE49-F238E27FC236}">
                <a16:creationId xmlns:a16="http://schemas.microsoft.com/office/drawing/2014/main" id="{93508209-DBD4-CF29-DFED-4C347FDBDBEC}"/>
              </a:ext>
            </a:extLst>
          </p:cNvPr>
          <p:cNvPicPr>
            <a:picLocks noChangeAspect="1"/>
          </p:cNvPicPr>
          <p:nvPr/>
        </p:nvPicPr>
        <p:blipFill>
          <a:blip r:embed="rId3"/>
          <a:srcRect l="12578" r="12326"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1468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1666</TotalTime>
  <Words>877</Words>
  <Application>Microsoft Office PowerPoint</Application>
  <PresentationFormat>Widescreen</PresentationFormat>
  <Paragraphs>92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Recommissioning Plants</vt:lpstr>
      <vt:lpstr>Recommissioning Plants</vt:lpstr>
      <vt:lpstr>Palisades Update</vt:lpstr>
      <vt:lpstr>Palisades Update</vt:lpstr>
      <vt:lpstr>Palisades Update</vt:lpstr>
      <vt:lpstr>Christopher M. Crane Clean Energy Center Update</vt:lpstr>
      <vt:lpstr>Christopher M. Crane Clean Energy Center Update</vt:lpstr>
      <vt:lpstr>Three Mile Island Update</vt:lpstr>
      <vt:lpstr>Duane Arnold Energy Center Update</vt:lpstr>
      <vt:lpstr>Duane Arnold Energy Center Update</vt:lpstr>
      <vt:lpstr>Duane Arnold Energy Center Update</vt:lpstr>
      <vt:lpstr>Lessons Learned / Benchmarking</vt:lpstr>
    </vt:vector>
  </TitlesOfParts>
  <Company>Tennessee Valley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Arcand, Michel D</dc:creator>
  <cp:lastModifiedBy>Yarlett, Matthew</cp:lastModifiedBy>
  <cp:revision>19</cp:revision>
  <dcterms:created xsi:type="dcterms:W3CDTF">2024-06-13T13:19:20Z</dcterms:created>
  <dcterms:modified xsi:type="dcterms:W3CDTF">2025-07-29T15:45:11Z</dcterms:modified>
</cp:coreProperties>
</file>