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0"/>
  </p:notesMasterIdLst>
  <p:sldIdLst>
    <p:sldId id="256" r:id="rId2"/>
    <p:sldId id="259" r:id="rId3"/>
    <p:sldId id="257" r:id="rId4"/>
    <p:sldId id="302" r:id="rId5"/>
    <p:sldId id="314" r:id="rId6"/>
    <p:sldId id="315" r:id="rId7"/>
    <p:sldId id="311" r:id="rId8"/>
    <p:sldId id="312" r:id="rId9"/>
    <p:sldId id="292" r:id="rId10"/>
    <p:sldId id="297" r:id="rId11"/>
    <p:sldId id="298" r:id="rId12"/>
    <p:sldId id="299" r:id="rId13"/>
    <p:sldId id="304" r:id="rId14"/>
    <p:sldId id="306" r:id="rId15"/>
    <p:sldId id="307" r:id="rId16"/>
    <p:sldId id="308" r:id="rId17"/>
    <p:sldId id="309"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19B0B-B344-4117-B7E3-03B809BC8D28}" v="32" dt="2025-07-07T14:10:33.337"/>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43" autoAdjust="0"/>
  </p:normalViewPr>
  <p:slideViewPr>
    <p:cSldViewPr snapToGrid="0">
      <p:cViewPr varScale="1">
        <p:scale>
          <a:sx n="110" d="100"/>
          <a:sy n="110" d="100"/>
        </p:scale>
        <p:origin x="11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cand, Michel D" userId="46106b47-d82d-41e4-9742-32bb4c46835f" providerId="ADAL" clId="{E88DB115-16CF-48A6-8A65-2382391D5D87}"/>
    <pc:docChg chg="custSel modSld">
      <pc:chgData name="Arcand, Michel D" userId="46106b47-d82d-41e4-9742-32bb4c46835f" providerId="ADAL" clId="{E88DB115-16CF-48A6-8A65-2382391D5D87}" dt="2025-05-07T15:37:40.562" v="674" actId="20577"/>
      <pc:docMkLst>
        <pc:docMk/>
      </pc:docMkLst>
      <pc:sldChg chg="modSp mod modNotesTx">
        <pc:chgData name="Arcand, Michel D" userId="46106b47-d82d-41e4-9742-32bb4c46835f" providerId="ADAL" clId="{E88DB115-16CF-48A6-8A65-2382391D5D87}" dt="2025-05-07T15:35:20.808" v="503" actId="20577"/>
        <pc:sldMkLst>
          <pc:docMk/>
          <pc:sldMk cId="184942090" sldId="306"/>
        </pc:sldMkLst>
        <pc:spChg chg="mod">
          <ac:chgData name="Arcand, Michel D" userId="46106b47-d82d-41e4-9742-32bb4c46835f" providerId="ADAL" clId="{E88DB115-16CF-48A6-8A65-2382391D5D87}" dt="2025-05-07T15:35:20.808" v="503" actId="20577"/>
          <ac:spMkLst>
            <pc:docMk/>
            <pc:sldMk cId="184942090" sldId="306"/>
            <ac:spMk id="3" creationId="{FF2D64C6-408A-6E1F-DD44-C2E4B073A0B5}"/>
          </ac:spMkLst>
        </pc:spChg>
      </pc:sldChg>
      <pc:sldChg chg="modNotesTx">
        <pc:chgData name="Arcand, Michel D" userId="46106b47-d82d-41e4-9742-32bb4c46835f" providerId="ADAL" clId="{E88DB115-16CF-48A6-8A65-2382391D5D87}" dt="2025-05-07T15:36:40.319" v="591" actId="6549"/>
        <pc:sldMkLst>
          <pc:docMk/>
          <pc:sldMk cId="2610695449" sldId="308"/>
        </pc:sldMkLst>
      </pc:sldChg>
      <pc:sldChg chg="modNotesTx">
        <pc:chgData name="Arcand, Michel D" userId="46106b47-d82d-41e4-9742-32bb4c46835f" providerId="ADAL" clId="{E88DB115-16CF-48A6-8A65-2382391D5D87}" dt="2025-05-07T15:37:40.562" v="674" actId="20577"/>
        <pc:sldMkLst>
          <pc:docMk/>
          <pc:sldMk cId="2651930225" sldId="309"/>
        </pc:sldMkLst>
      </pc:sldChg>
      <pc:sldChg chg="modSp mod">
        <pc:chgData name="Arcand, Michel D" userId="46106b47-d82d-41e4-9742-32bb4c46835f" providerId="ADAL" clId="{E88DB115-16CF-48A6-8A65-2382391D5D87}" dt="2025-05-07T11:49:47.677" v="48" actId="20577"/>
        <pc:sldMkLst>
          <pc:docMk/>
          <pc:sldMk cId="1806980775" sldId="312"/>
        </pc:sldMkLst>
        <pc:spChg chg="mod">
          <ac:chgData name="Arcand, Michel D" userId="46106b47-d82d-41e4-9742-32bb4c46835f" providerId="ADAL" clId="{E88DB115-16CF-48A6-8A65-2382391D5D87}" dt="2025-05-07T11:49:47.677" v="48" actId="20577"/>
          <ac:spMkLst>
            <pc:docMk/>
            <pc:sldMk cId="1806980775" sldId="312"/>
            <ac:spMk id="3" creationId="{0CA41092-8E6D-F02A-DBA6-5164930C2EBE}"/>
          </ac:spMkLst>
        </pc:spChg>
        <pc:picChg chg="ord">
          <ac:chgData name="Arcand, Michel D" userId="46106b47-d82d-41e4-9742-32bb4c46835f" providerId="ADAL" clId="{E88DB115-16CF-48A6-8A65-2382391D5D87}" dt="2025-05-07T11:49:32.375" v="44" actId="170"/>
          <ac:picMkLst>
            <pc:docMk/>
            <pc:sldMk cId="1806980775" sldId="312"/>
            <ac:picMk id="5" creationId="{D915202F-4138-78E6-FF0F-4A8D00C60802}"/>
          </ac:picMkLst>
        </pc:picChg>
      </pc:sldChg>
    </pc:docChg>
  </pc:docChgLst>
  <pc:docChgLst>
    <pc:chgData name="Arcand, Michel D" userId="46106b47-d82d-41e4-9742-32bb4c46835f" providerId="ADAL" clId="{08B19B0B-B344-4117-B7E3-03B809BC8D28}"/>
    <pc:docChg chg="undo custSel modSld">
      <pc:chgData name="Arcand, Michel D" userId="46106b47-d82d-41e4-9742-32bb4c46835f" providerId="ADAL" clId="{08B19B0B-B344-4117-B7E3-03B809BC8D28}" dt="2025-07-07T14:12:34.671" v="281" actId="27636"/>
      <pc:docMkLst>
        <pc:docMk/>
      </pc:docMkLst>
      <pc:sldChg chg="addSp modSp mod">
        <pc:chgData name="Arcand, Michel D" userId="46106b47-d82d-41e4-9742-32bb4c46835f" providerId="ADAL" clId="{08B19B0B-B344-4117-B7E3-03B809BC8D28}" dt="2025-07-07T14:09:21.377" v="240" actId="14100"/>
        <pc:sldMkLst>
          <pc:docMk/>
          <pc:sldMk cId="2512534796" sldId="259"/>
        </pc:sldMkLst>
        <pc:spChg chg="add mod">
          <ac:chgData name="Arcand, Michel D" userId="46106b47-d82d-41e4-9742-32bb4c46835f" providerId="ADAL" clId="{08B19B0B-B344-4117-B7E3-03B809BC8D28}" dt="2025-07-07T14:09:21.377" v="240" actId="14100"/>
          <ac:spMkLst>
            <pc:docMk/>
            <pc:sldMk cId="2512534796" sldId="259"/>
            <ac:spMk id="3" creationId="{EEED5C2A-F2A5-06E4-229C-34C52227391D}"/>
          </ac:spMkLst>
        </pc:spChg>
        <pc:graphicFrameChg chg="mod">
          <ac:chgData name="Arcand, Michel D" userId="46106b47-d82d-41e4-9742-32bb4c46835f" providerId="ADAL" clId="{08B19B0B-B344-4117-B7E3-03B809BC8D28}" dt="2025-07-07T14:07:13.765" v="28" actId="20577"/>
          <ac:graphicFrameMkLst>
            <pc:docMk/>
            <pc:sldMk cId="2512534796" sldId="259"/>
            <ac:graphicFrameMk id="22" creationId="{415D28E5-DBC9-D88D-92B0-056488C6820A}"/>
          </ac:graphicFrameMkLst>
        </pc:graphicFrameChg>
      </pc:sldChg>
      <pc:sldChg chg="addSp modSp mod">
        <pc:chgData name="Arcand, Michel D" userId="46106b47-d82d-41e4-9742-32bb4c46835f" providerId="ADAL" clId="{08B19B0B-B344-4117-B7E3-03B809BC8D28}" dt="2025-07-07T14:10:20.804" v="242"/>
        <pc:sldMkLst>
          <pc:docMk/>
          <pc:sldMk cId="2241045946" sldId="311"/>
        </pc:sldMkLst>
        <pc:spChg chg="mod">
          <ac:chgData name="Arcand, Michel D" userId="46106b47-d82d-41e4-9742-32bb4c46835f" providerId="ADAL" clId="{08B19B0B-B344-4117-B7E3-03B809BC8D28}" dt="2025-07-07T14:09:58.473" v="241" actId="20577"/>
          <ac:spMkLst>
            <pc:docMk/>
            <pc:sldMk cId="2241045946" sldId="311"/>
            <ac:spMk id="2" creationId="{06EFED02-ACA7-2C46-FDD9-EEFA66577BED}"/>
          </ac:spMkLst>
        </pc:spChg>
        <pc:spChg chg="add mod">
          <ac:chgData name="Arcand, Michel D" userId="46106b47-d82d-41e4-9742-32bb4c46835f" providerId="ADAL" clId="{08B19B0B-B344-4117-B7E3-03B809BC8D28}" dt="2025-07-07T14:10:20.804" v="242"/>
          <ac:spMkLst>
            <pc:docMk/>
            <pc:sldMk cId="2241045946" sldId="311"/>
            <ac:spMk id="3" creationId="{375202EE-74DA-FFC5-854B-D1BC5F95AD01}"/>
          </ac:spMkLst>
        </pc:spChg>
      </pc:sldChg>
      <pc:sldChg chg="addSp modSp mod">
        <pc:chgData name="Arcand, Michel D" userId="46106b47-d82d-41e4-9742-32bb4c46835f" providerId="ADAL" clId="{08B19B0B-B344-4117-B7E3-03B809BC8D28}" dt="2025-07-07T14:12:34.671" v="281" actId="27636"/>
        <pc:sldMkLst>
          <pc:docMk/>
          <pc:sldMk cId="1806980775" sldId="312"/>
        </pc:sldMkLst>
        <pc:spChg chg="mod">
          <ac:chgData name="Arcand, Michel D" userId="46106b47-d82d-41e4-9742-32bb4c46835f" providerId="ADAL" clId="{08B19B0B-B344-4117-B7E3-03B809BC8D28}" dt="2025-07-07T14:10:30.680" v="243" actId="20577"/>
          <ac:spMkLst>
            <pc:docMk/>
            <pc:sldMk cId="1806980775" sldId="312"/>
            <ac:spMk id="2" creationId="{80823564-2B17-6A63-7055-D660B6413520}"/>
          </ac:spMkLst>
        </pc:spChg>
        <pc:spChg chg="mod">
          <ac:chgData name="Arcand, Michel D" userId="46106b47-d82d-41e4-9742-32bb4c46835f" providerId="ADAL" clId="{08B19B0B-B344-4117-B7E3-03B809BC8D28}" dt="2025-07-07T14:12:34.671" v="281" actId="27636"/>
          <ac:spMkLst>
            <pc:docMk/>
            <pc:sldMk cId="1806980775" sldId="312"/>
            <ac:spMk id="3" creationId="{0CA41092-8E6D-F02A-DBA6-5164930C2EBE}"/>
          </ac:spMkLst>
        </pc:spChg>
        <pc:spChg chg="add mod">
          <ac:chgData name="Arcand, Michel D" userId="46106b47-d82d-41e4-9742-32bb4c46835f" providerId="ADAL" clId="{08B19B0B-B344-4117-B7E3-03B809BC8D28}" dt="2025-07-07T14:10:33.337" v="244"/>
          <ac:spMkLst>
            <pc:docMk/>
            <pc:sldMk cId="1806980775" sldId="312"/>
            <ac:spMk id="4" creationId="{6289A8D9-695A-FCBC-9BE9-351C26BAF77B}"/>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2.png"/><Relationship Id="rId7" Type="http://schemas.openxmlformats.org/officeDocument/2006/relationships/image" Target="../media/image18.pn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2.png"/><Relationship Id="rId7" Type="http://schemas.openxmlformats.org/officeDocument/2006/relationships/image" Target="../media/image18.pn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3EFAC-F571-4848-AA11-FD1C21215BD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18E41E0-36BB-4912-BF97-C4FD081FB7EA}">
      <dgm:prSet/>
      <dgm:spPr/>
      <dgm:t>
        <a:bodyPr/>
        <a:lstStyle/>
        <a:p>
          <a:r>
            <a:rPr lang="en-US" dirty="0"/>
            <a:t>TerraPower Natrium®</a:t>
          </a:r>
          <a:r>
            <a:rPr lang="en-US" baseline="30000" dirty="0"/>
            <a:t>1</a:t>
          </a:r>
          <a:endParaRPr lang="en-US" dirty="0"/>
        </a:p>
      </dgm:t>
    </dgm:pt>
    <dgm:pt modelId="{FDA98908-B3D5-44E4-AE75-015F7F00B1B7}" type="parTrans" cxnId="{1A994EA3-7405-4348-A4E9-424CBD1009F3}">
      <dgm:prSet/>
      <dgm:spPr/>
      <dgm:t>
        <a:bodyPr/>
        <a:lstStyle/>
        <a:p>
          <a:endParaRPr lang="en-US"/>
        </a:p>
      </dgm:t>
    </dgm:pt>
    <dgm:pt modelId="{27BC6BD1-43A0-4DA8-886B-95510DB958B5}" type="sibTrans" cxnId="{1A994EA3-7405-4348-A4E9-424CBD1009F3}">
      <dgm:prSet/>
      <dgm:spPr/>
      <dgm:t>
        <a:bodyPr/>
        <a:lstStyle/>
        <a:p>
          <a:endParaRPr lang="en-US"/>
        </a:p>
      </dgm:t>
    </dgm:pt>
    <dgm:pt modelId="{175F7EDD-2FD6-4A63-B5FD-DC4C832E62C2}">
      <dgm:prSet/>
      <dgm:spPr/>
      <dgm:t>
        <a:bodyPr/>
        <a:lstStyle/>
        <a:p>
          <a:r>
            <a:rPr lang="en-US" dirty="0"/>
            <a:t>Sodium Fast Reactor w/ Salt Energy Storage</a:t>
          </a:r>
        </a:p>
      </dgm:t>
    </dgm:pt>
    <dgm:pt modelId="{0557BA74-AA99-4726-8286-A5738826016A}" type="parTrans" cxnId="{F41223F4-289A-4E54-AC06-76B53D850B25}">
      <dgm:prSet/>
      <dgm:spPr/>
      <dgm:t>
        <a:bodyPr/>
        <a:lstStyle/>
        <a:p>
          <a:endParaRPr lang="en-US"/>
        </a:p>
      </dgm:t>
    </dgm:pt>
    <dgm:pt modelId="{9A407069-F607-4E1A-8A92-723053DD0053}" type="sibTrans" cxnId="{F41223F4-289A-4E54-AC06-76B53D850B25}">
      <dgm:prSet/>
      <dgm:spPr/>
      <dgm:t>
        <a:bodyPr/>
        <a:lstStyle/>
        <a:p>
          <a:endParaRPr lang="en-US"/>
        </a:p>
      </dgm:t>
    </dgm:pt>
    <dgm:pt modelId="{34850042-290E-4B07-97E7-160669F6F730}">
      <dgm:prSet/>
      <dgm:spPr/>
      <dgm:t>
        <a:bodyPr/>
        <a:lstStyle/>
        <a:p>
          <a:r>
            <a:rPr lang="en-US" dirty="0"/>
            <a:t>NEI 18-04 Licensing Modernization Project</a:t>
          </a:r>
        </a:p>
      </dgm:t>
    </dgm:pt>
    <dgm:pt modelId="{B8A6AEF7-FAB9-43AE-845C-5C4EE8A29ADC}" type="parTrans" cxnId="{62028A6D-0B6D-40C5-8715-7F52746C7F42}">
      <dgm:prSet/>
      <dgm:spPr/>
      <dgm:t>
        <a:bodyPr/>
        <a:lstStyle/>
        <a:p>
          <a:endParaRPr lang="en-US"/>
        </a:p>
      </dgm:t>
    </dgm:pt>
    <dgm:pt modelId="{6AA834CA-CEF2-45F0-8B52-72E7114051E8}" type="sibTrans" cxnId="{62028A6D-0B6D-40C5-8715-7F52746C7F42}">
      <dgm:prSet/>
      <dgm:spPr/>
      <dgm:t>
        <a:bodyPr/>
        <a:lstStyle/>
        <a:p>
          <a:endParaRPr lang="en-US"/>
        </a:p>
      </dgm:t>
    </dgm:pt>
    <dgm:pt modelId="{05FEC184-CF5C-4755-A879-B04270740DF0}">
      <dgm:prSet/>
      <dgm:spPr/>
      <dgm:t>
        <a:bodyPr/>
        <a:lstStyle/>
        <a:p>
          <a:r>
            <a:rPr lang="en-US" dirty="0"/>
            <a:t>TVA BWRX-300*</a:t>
          </a:r>
        </a:p>
      </dgm:t>
    </dgm:pt>
    <dgm:pt modelId="{DCD14E38-A068-4E69-85F6-1AFBCE1D173E}" type="parTrans" cxnId="{B9B3F945-FF82-4AF8-8FC5-A033343D9C5C}">
      <dgm:prSet/>
      <dgm:spPr/>
      <dgm:t>
        <a:bodyPr/>
        <a:lstStyle/>
        <a:p>
          <a:endParaRPr lang="en-US"/>
        </a:p>
      </dgm:t>
    </dgm:pt>
    <dgm:pt modelId="{A7A513B5-3122-4865-B2FA-23AA6E9A63A3}" type="sibTrans" cxnId="{B9B3F945-FF82-4AF8-8FC5-A033343D9C5C}">
      <dgm:prSet/>
      <dgm:spPr/>
      <dgm:t>
        <a:bodyPr/>
        <a:lstStyle/>
        <a:p>
          <a:endParaRPr lang="en-US"/>
        </a:p>
      </dgm:t>
    </dgm:pt>
    <dgm:pt modelId="{028ECA55-2AE0-4F48-914E-04C6CF80E3D6}">
      <dgm:prSet/>
      <dgm:spPr/>
      <dgm:t>
        <a:bodyPr/>
        <a:lstStyle/>
        <a:p>
          <a:r>
            <a:rPr lang="en-US" dirty="0"/>
            <a:t>Gen 3+ Light Water BWR</a:t>
          </a:r>
        </a:p>
      </dgm:t>
    </dgm:pt>
    <dgm:pt modelId="{99DDB369-9A5E-46CF-8D10-E0FEBA7552BD}" type="parTrans" cxnId="{7D7910B3-29D9-4D8C-9C54-B5EBC6588042}">
      <dgm:prSet/>
      <dgm:spPr/>
      <dgm:t>
        <a:bodyPr/>
        <a:lstStyle/>
        <a:p>
          <a:endParaRPr lang="en-US"/>
        </a:p>
      </dgm:t>
    </dgm:pt>
    <dgm:pt modelId="{753F4500-654A-424B-B20F-8B8338FDB2BF}" type="sibTrans" cxnId="{7D7910B3-29D9-4D8C-9C54-B5EBC6588042}">
      <dgm:prSet/>
      <dgm:spPr/>
      <dgm:t>
        <a:bodyPr/>
        <a:lstStyle/>
        <a:p>
          <a:endParaRPr lang="en-US"/>
        </a:p>
      </dgm:t>
    </dgm:pt>
    <dgm:pt modelId="{00C83452-9B3E-4353-9569-1D76668B2562}">
      <dgm:prSet/>
      <dgm:spPr/>
      <dgm:t>
        <a:bodyPr/>
        <a:lstStyle/>
        <a:p>
          <a:r>
            <a:rPr lang="en-US" dirty="0"/>
            <a:t>PSAR and ER under NRC Review</a:t>
          </a:r>
        </a:p>
      </dgm:t>
    </dgm:pt>
    <dgm:pt modelId="{DD625EB0-7755-42CC-AB17-4EE6331DECF2}" type="parTrans" cxnId="{DFE6F3AD-4FF7-467F-B770-D9CFB9C66DF5}">
      <dgm:prSet/>
      <dgm:spPr/>
      <dgm:t>
        <a:bodyPr/>
        <a:lstStyle/>
        <a:p>
          <a:endParaRPr lang="en-US"/>
        </a:p>
      </dgm:t>
    </dgm:pt>
    <dgm:pt modelId="{9521D15E-B722-4688-85A4-1FA4B1EDB59A}" type="sibTrans" cxnId="{DFE6F3AD-4FF7-467F-B770-D9CFB9C66DF5}">
      <dgm:prSet/>
      <dgm:spPr/>
      <dgm:t>
        <a:bodyPr/>
        <a:lstStyle/>
        <a:p>
          <a:endParaRPr lang="en-US"/>
        </a:p>
      </dgm:t>
    </dgm:pt>
    <dgm:pt modelId="{3823CC49-D23F-43AD-A99F-A0CE3225185B}">
      <dgm:prSet/>
      <dgm:spPr/>
      <dgm:t>
        <a:bodyPr/>
        <a:lstStyle/>
        <a:p>
          <a:r>
            <a:rPr lang="en-US" dirty="0"/>
            <a:t>IAEA Safety Standards</a:t>
          </a:r>
        </a:p>
      </dgm:t>
    </dgm:pt>
    <dgm:pt modelId="{1AC516AA-1A2B-4B50-84DD-42BDE55D1EEF}" type="parTrans" cxnId="{56DBCC3D-FA2E-49DC-B7B7-1831FFFFF5C6}">
      <dgm:prSet/>
      <dgm:spPr/>
      <dgm:t>
        <a:bodyPr/>
        <a:lstStyle/>
        <a:p>
          <a:endParaRPr lang="en-US"/>
        </a:p>
      </dgm:t>
    </dgm:pt>
    <dgm:pt modelId="{5F1A9426-8262-454C-945E-520C062DCEC5}" type="sibTrans" cxnId="{56DBCC3D-FA2E-49DC-B7B7-1831FFFFF5C6}">
      <dgm:prSet/>
      <dgm:spPr/>
      <dgm:t>
        <a:bodyPr/>
        <a:lstStyle/>
        <a:p>
          <a:endParaRPr lang="en-US"/>
        </a:p>
      </dgm:t>
    </dgm:pt>
    <dgm:pt modelId="{8C58A83D-0110-43B7-AA52-64E8ADF5D12F}">
      <dgm:prSet/>
      <dgm:spPr/>
      <dgm:t>
        <a:bodyPr/>
        <a:lstStyle/>
        <a:p>
          <a:r>
            <a:rPr lang="en-US" dirty="0"/>
            <a:t>CPA submitted to NRC</a:t>
          </a:r>
        </a:p>
      </dgm:t>
    </dgm:pt>
    <dgm:pt modelId="{AD1BD52E-F183-434C-B984-2C89B8CB01C2}" type="parTrans" cxnId="{DA5C587D-9053-4092-8097-30C35B4E07AA}">
      <dgm:prSet/>
      <dgm:spPr/>
      <dgm:t>
        <a:bodyPr/>
        <a:lstStyle/>
        <a:p>
          <a:endParaRPr lang="en-US"/>
        </a:p>
      </dgm:t>
    </dgm:pt>
    <dgm:pt modelId="{80E02E85-0E38-4F72-8B28-60ED642E62D6}" type="sibTrans" cxnId="{DA5C587D-9053-4092-8097-30C35B4E07AA}">
      <dgm:prSet/>
      <dgm:spPr/>
      <dgm:t>
        <a:bodyPr/>
        <a:lstStyle/>
        <a:p>
          <a:endParaRPr lang="en-US"/>
        </a:p>
      </dgm:t>
    </dgm:pt>
    <dgm:pt modelId="{AC466797-903D-4548-A156-52E939B078B7}">
      <dgm:prSet/>
      <dgm:spPr/>
      <dgm:t>
        <a:bodyPr/>
        <a:lstStyle/>
        <a:p>
          <a:r>
            <a:rPr lang="en-US" dirty="0"/>
            <a:t>Early Site Preparation in progress (TN)</a:t>
          </a:r>
        </a:p>
      </dgm:t>
    </dgm:pt>
    <dgm:pt modelId="{B0BC1200-FA3F-4B3D-BE1A-EAFAF51CB569}" type="parTrans" cxnId="{EA8BAC16-F4B2-4BE4-9EC9-CB51818E9ED5}">
      <dgm:prSet/>
      <dgm:spPr/>
      <dgm:t>
        <a:bodyPr/>
        <a:lstStyle/>
        <a:p>
          <a:endParaRPr lang="en-US"/>
        </a:p>
      </dgm:t>
    </dgm:pt>
    <dgm:pt modelId="{B2F69287-3517-4341-83F0-6CCDC623E37F}" type="sibTrans" cxnId="{EA8BAC16-F4B2-4BE4-9EC9-CB51818E9ED5}">
      <dgm:prSet/>
      <dgm:spPr/>
      <dgm:t>
        <a:bodyPr/>
        <a:lstStyle/>
        <a:p>
          <a:endParaRPr lang="en-US"/>
        </a:p>
      </dgm:t>
    </dgm:pt>
    <dgm:pt modelId="{C158A2EE-7E3B-4047-B06F-FE976210B6F1}">
      <dgm:prSet/>
      <dgm:spPr/>
      <dgm:t>
        <a:bodyPr/>
        <a:lstStyle/>
        <a:p>
          <a:r>
            <a:rPr lang="en-US" dirty="0"/>
            <a:t>Non-Nuclear Construction </a:t>
          </a:r>
          <a:r>
            <a:rPr lang="en-US" i="1" dirty="0"/>
            <a:t>in progress </a:t>
          </a:r>
          <a:r>
            <a:rPr lang="en-US" i="0" dirty="0"/>
            <a:t>(WY)</a:t>
          </a:r>
          <a:endParaRPr lang="en-US" dirty="0"/>
        </a:p>
      </dgm:t>
    </dgm:pt>
    <dgm:pt modelId="{C1A9B3CB-C38A-44D0-A328-8E42FEC6CB67}" type="parTrans" cxnId="{2D97BF7D-81B8-4739-9431-C157B202D6D5}">
      <dgm:prSet/>
      <dgm:spPr/>
      <dgm:t>
        <a:bodyPr/>
        <a:lstStyle/>
        <a:p>
          <a:endParaRPr lang="en-US"/>
        </a:p>
      </dgm:t>
    </dgm:pt>
    <dgm:pt modelId="{5718C976-72E7-4AA6-9F44-89AA7F1A0DA7}" type="sibTrans" cxnId="{2D97BF7D-81B8-4739-9431-C157B202D6D5}">
      <dgm:prSet/>
      <dgm:spPr/>
      <dgm:t>
        <a:bodyPr/>
        <a:lstStyle/>
        <a:p>
          <a:endParaRPr lang="en-US"/>
        </a:p>
      </dgm:t>
    </dgm:pt>
    <dgm:pt modelId="{96C04AF4-C33A-4F4C-8F71-C4048868EEEF}" type="pres">
      <dgm:prSet presAssocID="{3423EFAC-F571-4848-AA11-FD1C21215BD8}" presName="linear" presStyleCnt="0">
        <dgm:presLayoutVars>
          <dgm:dir/>
          <dgm:animLvl val="lvl"/>
          <dgm:resizeHandles val="exact"/>
        </dgm:presLayoutVars>
      </dgm:prSet>
      <dgm:spPr/>
    </dgm:pt>
    <dgm:pt modelId="{566D319B-AB3C-401D-BE2E-BA8D518E961E}" type="pres">
      <dgm:prSet presAssocID="{518E41E0-36BB-4912-BF97-C4FD081FB7EA}" presName="parentLin" presStyleCnt="0"/>
      <dgm:spPr/>
    </dgm:pt>
    <dgm:pt modelId="{E1F608F9-B022-4B2D-97A1-7F181312C668}" type="pres">
      <dgm:prSet presAssocID="{518E41E0-36BB-4912-BF97-C4FD081FB7EA}" presName="parentLeftMargin" presStyleLbl="node1" presStyleIdx="0" presStyleCnt="2"/>
      <dgm:spPr/>
    </dgm:pt>
    <dgm:pt modelId="{578DA78D-3D91-4263-9227-5990072A0DB6}" type="pres">
      <dgm:prSet presAssocID="{518E41E0-36BB-4912-BF97-C4FD081FB7EA}" presName="parentText" presStyleLbl="node1" presStyleIdx="0" presStyleCnt="2">
        <dgm:presLayoutVars>
          <dgm:chMax val="0"/>
          <dgm:bulletEnabled val="1"/>
        </dgm:presLayoutVars>
      </dgm:prSet>
      <dgm:spPr/>
    </dgm:pt>
    <dgm:pt modelId="{5CA0E906-6375-4E97-918A-B0CB7333D9F0}" type="pres">
      <dgm:prSet presAssocID="{518E41E0-36BB-4912-BF97-C4FD081FB7EA}" presName="negativeSpace" presStyleCnt="0"/>
      <dgm:spPr/>
    </dgm:pt>
    <dgm:pt modelId="{2D8C243A-8D43-409B-B420-C59B1167CE3F}" type="pres">
      <dgm:prSet presAssocID="{518E41E0-36BB-4912-BF97-C4FD081FB7EA}" presName="childText" presStyleLbl="conFgAcc1" presStyleIdx="0" presStyleCnt="2">
        <dgm:presLayoutVars>
          <dgm:bulletEnabled val="1"/>
        </dgm:presLayoutVars>
      </dgm:prSet>
      <dgm:spPr/>
    </dgm:pt>
    <dgm:pt modelId="{19737698-E5CC-4E62-91EF-881A17CF84A8}" type="pres">
      <dgm:prSet presAssocID="{27BC6BD1-43A0-4DA8-886B-95510DB958B5}" presName="spaceBetweenRectangles" presStyleCnt="0"/>
      <dgm:spPr/>
    </dgm:pt>
    <dgm:pt modelId="{1A92654D-35CD-41DE-AFB8-82AD50DE2888}" type="pres">
      <dgm:prSet presAssocID="{05FEC184-CF5C-4755-A879-B04270740DF0}" presName="parentLin" presStyleCnt="0"/>
      <dgm:spPr/>
    </dgm:pt>
    <dgm:pt modelId="{12B45175-C357-4D74-8A0A-1AC58F42CA85}" type="pres">
      <dgm:prSet presAssocID="{05FEC184-CF5C-4755-A879-B04270740DF0}" presName="parentLeftMargin" presStyleLbl="node1" presStyleIdx="0" presStyleCnt="2"/>
      <dgm:spPr/>
    </dgm:pt>
    <dgm:pt modelId="{CE09A955-A004-4BD9-ADB2-7CDB7FD4C87C}" type="pres">
      <dgm:prSet presAssocID="{05FEC184-CF5C-4755-A879-B04270740DF0}" presName="parentText" presStyleLbl="node1" presStyleIdx="1" presStyleCnt="2">
        <dgm:presLayoutVars>
          <dgm:chMax val="0"/>
          <dgm:bulletEnabled val="1"/>
        </dgm:presLayoutVars>
      </dgm:prSet>
      <dgm:spPr/>
    </dgm:pt>
    <dgm:pt modelId="{E90C3E52-506D-4409-A0B1-9604AE262DD3}" type="pres">
      <dgm:prSet presAssocID="{05FEC184-CF5C-4755-A879-B04270740DF0}" presName="negativeSpace" presStyleCnt="0"/>
      <dgm:spPr/>
    </dgm:pt>
    <dgm:pt modelId="{10AC5265-A136-4004-8E67-A4902575FA98}" type="pres">
      <dgm:prSet presAssocID="{05FEC184-CF5C-4755-A879-B04270740DF0}" presName="childText" presStyleLbl="conFgAcc1" presStyleIdx="1" presStyleCnt="2">
        <dgm:presLayoutVars>
          <dgm:bulletEnabled val="1"/>
        </dgm:presLayoutVars>
      </dgm:prSet>
      <dgm:spPr/>
    </dgm:pt>
  </dgm:ptLst>
  <dgm:cxnLst>
    <dgm:cxn modelId="{2BAA2B02-054B-4569-9595-12559A131DFC}" type="presOf" srcId="{05FEC184-CF5C-4755-A879-B04270740DF0}" destId="{CE09A955-A004-4BD9-ADB2-7CDB7FD4C87C}" srcOrd="1" destOrd="0" presId="urn:microsoft.com/office/officeart/2005/8/layout/list1"/>
    <dgm:cxn modelId="{EA8BAC16-F4B2-4BE4-9EC9-CB51818E9ED5}" srcId="{05FEC184-CF5C-4755-A879-B04270740DF0}" destId="{AC466797-903D-4548-A156-52E939B078B7}" srcOrd="3" destOrd="0" parTransId="{B0BC1200-FA3F-4B3D-BE1A-EAFAF51CB569}" sibTransId="{B2F69287-3517-4341-83F0-6CCDC623E37F}"/>
    <dgm:cxn modelId="{C2D4FD2F-2A40-41E6-85A1-65C9FD57CD65}" type="presOf" srcId="{518E41E0-36BB-4912-BF97-C4FD081FB7EA}" destId="{578DA78D-3D91-4263-9227-5990072A0DB6}" srcOrd="1" destOrd="0" presId="urn:microsoft.com/office/officeart/2005/8/layout/list1"/>
    <dgm:cxn modelId="{98F29235-D147-45A0-A40F-0EE0093F22DA}" type="presOf" srcId="{AC466797-903D-4548-A156-52E939B078B7}" destId="{10AC5265-A136-4004-8E67-A4902575FA98}" srcOrd="0" destOrd="3" presId="urn:microsoft.com/office/officeart/2005/8/layout/list1"/>
    <dgm:cxn modelId="{56DBCC3D-FA2E-49DC-B7B7-1831FFFFF5C6}" srcId="{05FEC184-CF5C-4755-A879-B04270740DF0}" destId="{3823CC49-D23F-43AD-A99F-A0CE3225185B}" srcOrd="1" destOrd="0" parTransId="{1AC516AA-1A2B-4B50-84DD-42BDE55D1EEF}" sibTransId="{5F1A9426-8262-454C-945E-520C062DCEC5}"/>
    <dgm:cxn modelId="{B9B3F945-FF82-4AF8-8FC5-A033343D9C5C}" srcId="{3423EFAC-F571-4848-AA11-FD1C21215BD8}" destId="{05FEC184-CF5C-4755-A879-B04270740DF0}" srcOrd="1" destOrd="0" parTransId="{DCD14E38-A068-4E69-85F6-1AFBCE1D173E}" sibTransId="{A7A513B5-3122-4865-B2FA-23AA6E9A63A3}"/>
    <dgm:cxn modelId="{FACB9666-F25D-4427-8602-A35074921E9D}" type="presOf" srcId="{028ECA55-2AE0-4F48-914E-04C6CF80E3D6}" destId="{10AC5265-A136-4004-8E67-A4902575FA98}" srcOrd="0" destOrd="0" presId="urn:microsoft.com/office/officeart/2005/8/layout/list1"/>
    <dgm:cxn modelId="{62028A6D-0B6D-40C5-8715-7F52746C7F42}" srcId="{518E41E0-36BB-4912-BF97-C4FD081FB7EA}" destId="{34850042-290E-4B07-97E7-160669F6F730}" srcOrd="1" destOrd="0" parTransId="{B8A6AEF7-FAB9-43AE-845C-5C4EE8A29ADC}" sibTransId="{6AA834CA-CEF2-45F0-8B52-72E7114051E8}"/>
    <dgm:cxn modelId="{DA5C587D-9053-4092-8097-30C35B4E07AA}" srcId="{05FEC184-CF5C-4755-A879-B04270740DF0}" destId="{8C58A83D-0110-43B7-AA52-64E8ADF5D12F}" srcOrd="2" destOrd="0" parTransId="{AD1BD52E-F183-434C-B984-2C89B8CB01C2}" sibTransId="{80E02E85-0E38-4F72-8B28-60ED642E62D6}"/>
    <dgm:cxn modelId="{2D97BF7D-81B8-4739-9431-C157B202D6D5}" srcId="{518E41E0-36BB-4912-BF97-C4FD081FB7EA}" destId="{C158A2EE-7E3B-4047-B06F-FE976210B6F1}" srcOrd="3" destOrd="0" parTransId="{C1A9B3CB-C38A-44D0-A328-8E42FEC6CB67}" sibTransId="{5718C976-72E7-4AA6-9F44-89AA7F1A0DA7}"/>
    <dgm:cxn modelId="{D719379C-883B-457E-92D3-21374CB17941}" type="presOf" srcId="{3423EFAC-F571-4848-AA11-FD1C21215BD8}" destId="{96C04AF4-C33A-4F4C-8F71-C4048868EEEF}" srcOrd="0" destOrd="0" presId="urn:microsoft.com/office/officeart/2005/8/layout/list1"/>
    <dgm:cxn modelId="{3563CFA0-C225-44EE-AEE7-55123282CBF0}" type="presOf" srcId="{05FEC184-CF5C-4755-A879-B04270740DF0}" destId="{12B45175-C357-4D74-8A0A-1AC58F42CA85}" srcOrd="0" destOrd="0" presId="urn:microsoft.com/office/officeart/2005/8/layout/list1"/>
    <dgm:cxn modelId="{1A994EA3-7405-4348-A4E9-424CBD1009F3}" srcId="{3423EFAC-F571-4848-AA11-FD1C21215BD8}" destId="{518E41E0-36BB-4912-BF97-C4FD081FB7EA}" srcOrd="0" destOrd="0" parTransId="{FDA98908-B3D5-44E4-AE75-015F7F00B1B7}" sibTransId="{27BC6BD1-43A0-4DA8-886B-95510DB958B5}"/>
    <dgm:cxn modelId="{ED635BA6-90ED-449F-BCF6-5D07D78DB5FC}" type="presOf" srcId="{175F7EDD-2FD6-4A63-B5FD-DC4C832E62C2}" destId="{2D8C243A-8D43-409B-B420-C59B1167CE3F}" srcOrd="0" destOrd="0" presId="urn:microsoft.com/office/officeart/2005/8/layout/list1"/>
    <dgm:cxn modelId="{DFE6F3AD-4FF7-467F-B770-D9CFB9C66DF5}" srcId="{518E41E0-36BB-4912-BF97-C4FD081FB7EA}" destId="{00C83452-9B3E-4353-9569-1D76668B2562}" srcOrd="2" destOrd="0" parTransId="{DD625EB0-7755-42CC-AB17-4EE6331DECF2}" sibTransId="{9521D15E-B722-4688-85A4-1FA4B1EDB59A}"/>
    <dgm:cxn modelId="{7D7910B3-29D9-4D8C-9C54-B5EBC6588042}" srcId="{05FEC184-CF5C-4755-A879-B04270740DF0}" destId="{028ECA55-2AE0-4F48-914E-04C6CF80E3D6}" srcOrd="0" destOrd="0" parTransId="{99DDB369-9A5E-46CF-8D10-E0FEBA7552BD}" sibTransId="{753F4500-654A-424B-B20F-8B8338FDB2BF}"/>
    <dgm:cxn modelId="{D6CFBDB7-CBFC-4ECE-A099-FD16D37C9BDB}" type="presOf" srcId="{00C83452-9B3E-4353-9569-1D76668B2562}" destId="{2D8C243A-8D43-409B-B420-C59B1167CE3F}" srcOrd="0" destOrd="2" presId="urn:microsoft.com/office/officeart/2005/8/layout/list1"/>
    <dgm:cxn modelId="{437897C7-C2E6-4714-A55D-7977581B6345}" type="presOf" srcId="{518E41E0-36BB-4912-BF97-C4FD081FB7EA}" destId="{E1F608F9-B022-4B2D-97A1-7F181312C668}" srcOrd="0" destOrd="0" presId="urn:microsoft.com/office/officeart/2005/8/layout/list1"/>
    <dgm:cxn modelId="{E7F5EACF-BC80-42F4-992D-64A8F4F781B9}" type="presOf" srcId="{C158A2EE-7E3B-4047-B06F-FE976210B6F1}" destId="{2D8C243A-8D43-409B-B420-C59B1167CE3F}" srcOrd="0" destOrd="3" presId="urn:microsoft.com/office/officeart/2005/8/layout/list1"/>
    <dgm:cxn modelId="{732E0FD8-4AEF-4F1B-8C9B-2F3982D67D53}" type="presOf" srcId="{8C58A83D-0110-43B7-AA52-64E8ADF5D12F}" destId="{10AC5265-A136-4004-8E67-A4902575FA98}" srcOrd="0" destOrd="2" presId="urn:microsoft.com/office/officeart/2005/8/layout/list1"/>
    <dgm:cxn modelId="{3A26DCE2-E3AA-485A-A2D5-874BDB4D1628}" type="presOf" srcId="{3823CC49-D23F-43AD-A99F-A0CE3225185B}" destId="{10AC5265-A136-4004-8E67-A4902575FA98}" srcOrd="0" destOrd="1" presId="urn:microsoft.com/office/officeart/2005/8/layout/list1"/>
    <dgm:cxn modelId="{F41223F4-289A-4E54-AC06-76B53D850B25}" srcId="{518E41E0-36BB-4912-BF97-C4FD081FB7EA}" destId="{175F7EDD-2FD6-4A63-B5FD-DC4C832E62C2}" srcOrd="0" destOrd="0" parTransId="{0557BA74-AA99-4726-8286-A5738826016A}" sibTransId="{9A407069-F607-4E1A-8A92-723053DD0053}"/>
    <dgm:cxn modelId="{059067F9-862E-40E1-93C3-2B655379E23C}" type="presOf" srcId="{34850042-290E-4B07-97E7-160669F6F730}" destId="{2D8C243A-8D43-409B-B420-C59B1167CE3F}" srcOrd="0" destOrd="1" presId="urn:microsoft.com/office/officeart/2005/8/layout/list1"/>
    <dgm:cxn modelId="{460046A8-643D-44EE-BDFD-CBF046C410AE}" type="presParOf" srcId="{96C04AF4-C33A-4F4C-8F71-C4048868EEEF}" destId="{566D319B-AB3C-401D-BE2E-BA8D518E961E}" srcOrd="0" destOrd="0" presId="urn:microsoft.com/office/officeart/2005/8/layout/list1"/>
    <dgm:cxn modelId="{2C832308-1AD0-4143-A4CF-561D6234544D}" type="presParOf" srcId="{566D319B-AB3C-401D-BE2E-BA8D518E961E}" destId="{E1F608F9-B022-4B2D-97A1-7F181312C668}" srcOrd="0" destOrd="0" presId="urn:microsoft.com/office/officeart/2005/8/layout/list1"/>
    <dgm:cxn modelId="{3EB13817-ED0D-4EBC-B22B-025850FF23BD}" type="presParOf" srcId="{566D319B-AB3C-401D-BE2E-BA8D518E961E}" destId="{578DA78D-3D91-4263-9227-5990072A0DB6}" srcOrd="1" destOrd="0" presId="urn:microsoft.com/office/officeart/2005/8/layout/list1"/>
    <dgm:cxn modelId="{8B77E1DA-606A-4DE0-9DA5-90C25FD13E10}" type="presParOf" srcId="{96C04AF4-C33A-4F4C-8F71-C4048868EEEF}" destId="{5CA0E906-6375-4E97-918A-B0CB7333D9F0}" srcOrd="1" destOrd="0" presId="urn:microsoft.com/office/officeart/2005/8/layout/list1"/>
    <dgm:cxn modelId="{5FFF81F8-FC9C-41FA-8988-6573144F1BE6}" type="presParOf" srcId="{96C04AF4-C33A-4F4C-8F71-C4048868EEEF}" destId="{2D8C243A-8D43-409B-B420-C59B1167CE3F}" srcOrd="2" destOrd="0" presId="urn:microsoft.com/office/officeart/2005/8/layout/list1"/>
    <dgm:cxn modelId="{6DB87B40-66C1-405A-835C-090B91F9EE22}" type="presParOf" srcId="{96C04AF4-C33A-4F4C-8F71-C4048868EEEF}" destId="{19737698-E5CC-4E62-91EF-881A17CF84A8}" srcOrd="3" destOrd="0" presId="urn:microsoft.com/office/officeart/2005/8/layout/list1"/>
    <dgm:cxn modelId="{6F3D9512-1E3E-4ECA-BBF5-69868F6FE0CC}" type="presParOf" srcId="{96C04AF4-C33A-4F4C-8F71-C4048868EEEF}" destId="{1A92654D-35CD-41DE-AFB8-82AD50DE2888}" srcOrd="4" destOrd="0" presId="urn:microsoft.com/office/officeart/2005/8/layout/list1"/>
    <dgm:cxn modelId="{E5E4A831-9705-4803-BD75-BA32944DDB0E}" type="presParOf" srcId="{1A92654D-35CD-41DE-AFB8-82AD50DE2888}" destId="{12B45175-C357-4D74-8A0A-1AC58F42CA85}" srcOrd="0" destOrd="0" presId="urn:microsoft.com/office/officeart/2005/8/layout/list1"/>
    <dgm:cxn modelId="{885E5AB9-4982-46CF-BFD0-89BDD29CEF09}" type="presParOf" srcId="{1A92654D-35CD-41DE-AFB8-82AD50DE2888}" destId="{CE09A955-A004-4BD9-ADB2-7CDB7FD4C87C}" srcOrd="1" destOrd="0" presId="urn:microsoft.com/office/officeart/2005/8/layout/list1"/>
    <dgm:cxn modelId="{9CB2EED6-703A-4422-9654-FC601B63A445}" type="presParOf" srcId="{96C04AF4-C33A-4F4C-8F71-C4048868EEEF}" destId="{E90C3E52-506D-4409-A0B1-9604AE262DD3}" srcOrd="5" destOrd="0" presId="urn:microsoft.com/office/officeart/2005/8/layout/list1"/>
    <dgm:cxn modelId="{72B6E9A4-1471-4832-A330-FF9F08E95F0C}" type="presParOf" srcId="{96C04AF4-C33A-4F4C-8F71-C4048868EEEF}" destId="{10AC5265-A136-4004-8E67-A4902575FA9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76B0BD-4740-4A54-968E-E30EA9645430}"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25BB1C8A-B6CD-4DB2-B145-E894D2867E1A}">
      <dgm:prSet/>
      <dgm:spPr/>
      <dgm:t>
        <a:bodyPr/>
        <a:lstStyle/>
        <a:p>
          <a:r>
            <a:rPr lang="en-US" dirty="0"/>
            <a:t>What’s the Need?</a:t>
          </a:r>
        </a:p>
      </dgm:t>
    </dgm:pt>
    <dgm:pt modelId="{54F7D6A2-4B87-48B3-862F-14CB3D0F0245}" type="parTrans" cxnId="{1C4891BB-A374-4D97-B3D4-41CAFC621270}">
      <dgm:prSet/>
      <dgm:spPr/>
      <dgm:t>
        <a:bodyPr/>
        <a:lstStyle/>
        <a:p>
          <a:endParaRPr lang="en-US"/>
        </a:p>
      </dgm:t>
    </dgm:pt>
    <dgm:pt modelId="{F226C3A2-3CA7-4801-A32C-DA94A42965CA}" type="sibTrans" cxnId="{1C4891BB-A374-4D97-B3D4-41CAFC621270}">
      <dgm:prSet/>
      <dgm:spPr/>
      <dgm:t>
        <a:bodyPr/>
        <a:lstStyle/>
        <a:p>
          <a:endParaRPr lang="en-US"/>
        </a:p>
      </dgm:t>
    </dgm:pt>
    <dgm:pt modelId="{13CE8B65-B31B-4391-90AA-0EEE3041A8F6}">
      <dgm:prSet/>
      <dgm:spPr/>
      <dgm:t>
        <a:bodyPr/>
        <a:lstStyle/>
        <a:p>
          <a:r>
            <a:rPr lang="en-US" dirty="0"/>
            <a:t>Partnership with out entities (e.g., Bechtel, S&amp;L, and GE-Hitachi)</a:t>
          </a:r>
        </a:p>
      </dgm:t>
    </dgm:pt>
    <dgm:pt modelId="{21B971F1-4A8F-4BD4-A22B-80ECDBE69359}" type="parTrans" cxnId="{F64668C2-EBDE-4E6B-B45C-AFB98C557EFD}">
      <dgm:prSet/>
      <dgm:spPr/>
      <dgm:t>
        <a:bodyPr/>
        <a:lstStyle/>
        <a:p>
          <a:endParaRPr lang="en-US"/>
        </a:p>
      </dgm:t>
    </dgm:pt>
    <dgm:pt modelId="{736E81A8-D662-4ABC-8AAE-0D67773E0AEE}" type="sibTrans" cxnId="{F64668C2-EBDE-4E6B-B45C-AFB98C557EFD}">
      <dgm:prSet/>
      <dgm:spPr/>
      <dgm:t>
        <a:bodyPr/>
        <a:lstStyle/>
        <a:p>
          <a:endParaRPr lang="en-US"/>
        </a:p>
      </dgm:t>
    </dgm:pt>
    <dgm:pt modelId="{5F2F0E4F-545F-45B5-8DAA-60BFEC29979B}">
      <dgm:prSet/>
      <dgm:spPr/>
      <dgm:t>
        <a:bodyPr/>
        <a:lstStyle/>
        <a:p>
          <a:r>
            <a:rPr lang="en-US"/>
            <a:t>Consolidation &amp; Integration of multiple Companies working to their own quality process </a:t>
          </a:r>
        </a:p>
      </dgm:t>
    </dgm:pt>
    <dgm:pt modelId="{1C731CC1-DFB0-4876-B732-BE1A9FE63DCE}" type="parTrans" cxnId="{0A05C562-9742-401B-8546-7CD09D8168FA}">
      <dgm:prSet/>
      <dgm:spPr/>
      <dgm:t>
        <a:bodyPr/>
        <a:lstStyle/>
        <a:p>
          <a:endParaRPr lang="en-US"/>
        </a:p>
      </dgm:t>
    </dgm:pt>
    <dgm:pt modelId="{2B909B75-0592-4D90-B887-655DD1DD2BAE}" type="sibTrans" cxnId="{0A05C562-9742-401B-8546-7CD09D8168FA}">
      <dgm:prSet/>
      <dgm:spPr/>
      <dgm:t>
        <a:bodyPr/>
        <a:lstStyle/>
        <a:p>
          <a:endParaRPr lang="en-US"/>
        </a:p>
      </dgm:t>
    </dgm:pt>
    <dgm:pt modelId="{D1F81799-DAC9-4221-9489-71E2C771BD6F}">
      <dgm:prSet/>
      <dgm:spPr/>
      <dgm:t>
        <a:bodyPr/>
        <a:lstStyle/>
        <a:p>
          <a:r>
            <a:rPr lang="en-US"/>
            <a:t>Definition</a:t>
          </a:r>
        </a:p>
      </dgm:t>
    </dgm:pt>
    <dgm:pt modelId="{6C6D8933-2FB4-4521-B74B-803E3FE13134}" type="parTrans" cxnId="{B963C8BE-D61B-46C8-A404-2393134D261C}">
      <dgm:prSet/>
      <dgm:spPr/>
      <dgm:t>
        <a:bodyPr/>
        <a:lstStyle/>
        <a:p>
          <a:endParaRPr lang="en-US"/>
        </a:p>
      </dgm:t>
    </dgm:pt>
    <dgm:pt modelId="{9EBA3FD8-E9B3-4727-837B-1247CD48EADC}" type="sibTrans" cxnId="{B963C8BE-D61B-46C8-A404-2393134D261C}">
      <dgm:prSet/>
      <dgm:spPr/>
      <dgm:t>
        <a:bodyPr/>
        <a:lstStyle/>
        <a:p>
          <a:endParaRPr lang="en-US"/>
        </a:p>
      </dgm:t>
    </dgm:pt>
    <dgm:pt modelId="{35AA9560-7AF6-4383-A276-CBE4FBECC5CE}">
      <dgm:prSet/>
      <dgm:spPr/>
      <dgm:t>
        <a:bodyPr/>
        <a:lstStyle/>
        <a:p>
          <a:r>
            <a:rPr lang="en-US"/>
            <a:t>All deliverables that in aggregate provide a complete description of the design and the complete technical basis supporting that design. </a:t>
          </a:r>
        </a:p>
      </dgm:t>
    </dgm:pt>
    <dgm:pt modelId="{95D18832-B9E0-4F31-83DB-4723EC06BBEF}" type="parTrans" cxnId="{72BB77DE-6519-4B78-915D-420C9F721DA4}">
      <dgm:prSet/>
      <dgm:spPr/>
      <dgm:t>
        <a:bodyPr/>
        <a:lstStyle/>
        <a:p>
          <a:endParaRPr lang="en-US"/>
        </a:p>
      </dgm:t>
    </dgm:pt>
    <dgm:pt modelId="{E3EE682D-744B-4CF4-A859-9390CB7CC8B3}" type="sibTrans" cxnId="{72BB77DE-6519-4B78-915D-420C9F721DA4}">
      <dgm:prSet/>
      <dgm:spPr/>
      <dgm:t>
        <a:bodyPr/>
        <a:lstStyle/>
        <a:p>
          <a:endParaRPr lang="en-US"/>
        </a:p>
      </dgm:t>
    </dgm:pt>
    <dgm:pt modelId="{1D25C78C-2BE8-4A9E-A366-964E4FA3D953}">
      <dgm:prSet/>
      <dgm:spPr/>
      <dgm:t>
        <a:bodyPr/>
        <a:lstStyle/>
        <a:p>
          <a:r>
            <a:rPr lang="en-US"/>
            <a:t>Process</a:t>
          </a:r>
        </a:p>
      </dgm:t>
    </dgm:pt>
    <dgm:pt modelId="{D7140705-2AB1-4CAE-A502-BDCD55BC8018}" type="parTrans" cxnId="{512E535C-D66E-40EA-B448-F93989EFECBF}">
      <dgm:prSet/>
      <dgm:spPr/>
      <dgm:t>
        <a:bodyPr/>
        <a:lstStyle/>
        <a:p>
          <a:endParaRPr lang="en-US"/>
        </a:p>
      </dgm:t>
    </dgm:pt>
    <dgm:pt modelId="{666C9CD1-4A55-4FB0-B109-1D9A4E77C112}" type="sibTrans" cxnId="{512E535C-D66E-40EA-B448-F93989EFECBF}">
      <dgm:prSet/>
      <dgm:spPr/>
      <dgm:t>
        <a:bodyPr/>
        <a:lstStyle/>
        <a:p>
          <a:endParaRPr lang="en-US"/>
        </a:p>
      </dgm:t>
    </dgm:pt>
    <dgm:pt modelId="{546B54A6-DC51-49FB-A63F-9FDD1F19F90A}">
      <dgm:prSet/>
      <dgm:spPr/>
      <dgm:t>
        <a:bodyPr/>
        <a:lstStyle/>
        <a:p>
          <a:r>
            <a:rPr lang="en-US" dirty="0"/>
            <a:t>Not explicitly defined or required by Design Control regulations or NQA-1</a:t>
          </a:r>
        </a:p>
        <a:p>
          <a:r>
            <a:rPr lang="en-US" i="1" dirty="0"/>
            <a:t>(Non-Quality Process)</a:t>
          </a:r>
          <a:endParaRPr lang="en-US" dirty="0"/>
        </a:p>
      </dgm:t>
    </dgm:pt>
    <dgm:pt modelId="{FF22BFFB-1581-48B8-A987-6F421EF147A9}" type="parTrans" cxnId="{CB27311D-8D59-4CCF-BE0C-C3EE9786CFE6}">
      <dgm:prSet/>
      <dgm:spPr/>
      <dgm:t>
        <a:bodyPr/>
        <a:lstStyle/>
        <a:p>
          <a:endParaRPr lang="en-US"/>
        </a:p>
      </dgm:t>
    </dgm:pt>
    <dgm:pt modelId="{FCD9CD46-4844-4DE1-8A9D-0D23EC03525E}" type="sibTrans" cxnId="{CB27311D-8D59-4CCF-BE0C-C3EE9786CFE6}">
      <dgm:prSet/>
      <dgm:spPr/>
      <dgm:t>
        <a:bodyPr/>
        <a:lstStyle/>
        <a:p>
          <a:endParaRPr lang="en-US"/>
        </a:p>
      </dgm:t>
    </dgm:pt>
    <dgm:pt modelId="{F9B5C2CD-5746-4C5C-BCD5-528C02C6BF8B}">
      <dgm:prSet/>
      <dgm:spPr/>
      <dgm:t>
        <a:bodyPr/>
        <a:lstStyle/>
        <a:p>
          <a:r>
            <a:rPr lang="en-US" dirty="0"/>
            <a:t>Very well defined by System Engineering standards (SAE EIA-649C, INCOSE, NASA, etc.)</a:t>
          </a:r>
        </a:p>
      </dgm:t>
    </dgm:pt>
    <dgm:pt modelId="{1DFE67EB-8955-44DE-BAF6-1D0F68143B33}" type="parTrans" cxnId="{6F5D5489-2BED-4E11-9D24-6133CF55BBE4}">
      <dgm:prSet/>
      <dgm:spPr/>
      <dgm:t>
        <a:bodyPr/>
        <a:lstStyle/>
        <a:p>
          <a:endParaRPr lang="en-US"/>
        </a:p>
      </dgm:t>
    </dgm:pt>
    <dgm:pt modelId="{71BE41F6-66E0-4D51-AFC4-58F999AB7A79}" type="sibTrans" cxnId="{6F5D5489-2BED-4E11-9D24-6133CF55BBE4}">
      <dgm:prSet/>
      <dgm:spPr/>
      <dgm:t>
        <a:bodyPr/>
        <a:lstStyle/>
        <a:p>
          <a:endParaRPr lang="en-US"/>
        </a:p>
      </dgm:t>
    </dgm:pt>
    <dgm:pt modelId="{16249A9F-8489-425C-A72B-968A51C251A0}" type="pres">
      <dgm:prSet presAssocID="{CE76B0BD-4740-4A54-968E-E30EA9645430}" presName="Name0" presStyleCnt="0">
        <dgm:presLayoutVars>
          <dgm:dir/>
          <dgm:resizeHandles val="exact"/>
        </dgm:presLayoutVars>
      </dgm:prSet>
      <dgm:spPr/>
    </dgm:pt>
    <dgm:pt modelId="{0A0CE347-C692-4B92-93EB-4A42025F3C5D}" type="pres">
      <dgm:prSet presAssocID="{25BB1C8A-B6CD-4DB2-B145-E894D2867E1A}" presName="node" presStyleLbl="node1" presStyleIdx="0" presStyleCnt="8">
        <dgm:presLayoutVars>
          <dgm:bulletEnabled val="1"/>
        </dgm:presLayoutVars>
      </dgm:prSet>
      <dgm:spPr/>
    </dgm:pt>
    <dgm:pt modelId="{AA0A1B07-3997-4077-8901-BCD7E420DA97}" type="pres">
      <dgm:prSet presAssocID="{F226C3A2-3CA7-4801-A32C-DA94A42965CA}" presName="sibTrans" presStyleLbl="sibTrans1D1" presStyleIdx="0" presStyleCnt="7"/>
      <dgm:spPr/>
    </dgm:pt>
    <dgm:pt modelId="{7DDCA669-45C8-42C1-95B8-4C6C7AC1655E}" type="pres">
      <dgm:prSet presAssocID="{F226C3A2-3CA7-4801-A32C-DA94A42965CA}" presName="connectorText" presStyleLbl="sibTrans1D1" presStyleIdx="0" presStyleCnt="7"/>
      <dgm:spPr/>
    </dgm:pt>
    <dgm:pt modelId="{5822F9FF-BD4E-487A-9E10-53FC1EEF00CA}" type="pres">
      <dgm:prSet presAssocID="{13CE8B65-B31B-4391-90AA-0EEE3041A8F6}" presName="node" presStyleLbl="node1" presStyleIdx="1" presStyleCnt="8">
        <dgm:presLayoutVars>
          <dgm:bulletEnabled val="1"/>
        </dgm:presLayoutVars>
      </dgm:prSet>
      <dgm:spPr/>
    </dgm:pt>
    <dgm:pt modelId="{45BC7B34-DEE6-46F8-873C-BED2384AFA4A}" type="pres">
      <dgm:prSet presAssocID="{736E81A8-D662-4ABC-8AAE-0D67773E0AEE}" presName="sibTrans" presStyleLbl="sibTrans1D1" presStyleIdx="1" presStyleCnt="7"/>
      <dgm:spPr/>
    </dgm:pt>
    <dgm:pt modelId="{B5D96D2C-E266-4FA8-BA3B-903F0BA9717D}" type="pres">
      <dgm:prSet presAssocID="{736E81A8-D662-4ABC-8AAE-0D67773E0AEE}" presName="connectorText" presStyleLbl="sibTrans1D1" presStyleIdx="1" presStyleCnt="7"/>
      <dgm:spPr/>
    </dgm:pt>
    <dgm:pt modelId="{4AD335EE-7085-4F84-9B71-E9C1B5A2B1C8}" type="pres">
      <dgm:prSet presAssocID="{5F2F0E4F-545F-45B5-8DAA-60BFEC29979B}" presName="node" presStyleLbl="node1" presStyleIdx="2" presStyleCnt="8">
        <dgm:presLayoutVars>
          <dgm:bulletEnabled val="1"/>
        </dgm:presLayoutVars>
      </dgm:prSet>
      <dgm:spPr/>
    </dgm:pt>
    <dgm:pt modelId="{1582BA2F-3147-4E42-97F3-35BA4E6CB9A3}" type="pres">
      <dgm:prSet presAssocID="{2B909B75-0592-4D90-B887-655DD1DD2BAE}" presName="sibTrans" presStyleLbl="sibTrans1D1" presStyleIdx="2" presStyleCnt="7"/>
      <dgm:spPr/>
    </dgm:pt>
    <dgm:pt modelId="{8BE5D0B9-889C-462E-A4A2-BA87FB0F9DB1}" type="pres">
      <dgm:prSet presAssocID="{2B909B75-0592-4D90-B887-655DD1DD2BAE}" presName="connectorText" presStyleLbl="sibTrans1D1" presStyleIdx="2" presStyleCnt="7"/>
      <dgm:spPr/>
    </dgm:pt>
    <dgm:pt modelId="{41C38A99-591B-4630-97FF-F5D50C5CBEA7}" type="pres">
      <dgm:prSet presAssocID="{D1F81799-DAC9-4221-9489-71E2C771BD6F}" presName="node" presStyleLbl="node1" presStyleIdx="3" presStyleCnt="8">
        <dgm:presLayoutVars>
          <dgm:bulletEnabled val="1"/>
        </dgm:presLayoutVars>
      </dgm:prSet>
      <dgm:spPr/>
    </dgm:pt>
    <dgm:pt modelId="{815C40E0-62B8-43E8-89F1-D6069F5161EB}" type="pres">
      <dgm:prSet presAssocID="{9EBA3FD8-E9B3-4727-837B-1247CD48EADC}" presName="sibTrans" presStyleLbl="sibTrans1D1" presStyleIdx="3" presStyleCnt="7"/>
      <dgm:spPr/>
    </dgm:pt>
    <dgm:pt modelId="{76BC7FA0-4547-4A01-BC76-8A0EEAB0D1AD}" type="pres">
      <dgm:prSet presAssocID="{9EBA3FD8-E9B3-4727-837B-1247CD48EADC}" presName="connectorText" presStyleLbl="sibTrans1D1" presStyleIdx="3" presStyleCnt="7"/>
      <dgm:spPr/>
    </dgm:pt>
    <dgm:pt modelId="{D3BEFA98-BF23-45F1-9A7A-C4CF75546D69}" type="pres">
      <dgm:prSet presAssocID="{35AA9560-7AF6-4383-A276-CBE4FBECC5CE}" presName="node" presStyleLbl="node1" presStyleIdx="4" presStyleCnt="8">
        <dgm:presLayoutVars>
          <dgm:bulletEnabled val="1"/>
        </dgm:presLayoutVars>
      </dgm:prSet>
      <dgm:spPr/>
    </dgm:pt>
    <dgm:pt modelId="{D32E681D-02BA-4D57-8CB4-EAF522A5B542}" type="pres">
      <dgm:prSet presAssocID="{E3EE682D-744B-4CF4-A859-9390CB7CC8B3}" presName="sibTrans" presStyleLbl="sibTrans1D1" presStyleIdx="4" presStyleCnt="7"/>
      <dgm:spPr/>
    </dgm:pt>
    <dgm:pt modelId="{5F141A4F-FF02-42B6-9FBF-4AA11CDC328D}" type="pres">
      <dgm:prSet presAssocID="{E3EE682D-744B-4CF4-A859-9390CB7CC8B3}" presName="connectorText" presStyleLbl="sibTrans1D1" presStyleIdx="4" presStyleCnt="7"/>
      <dgm:spPr/>
    </dgm:pt>
    <dgm:pt modelId="{C2D44B11-5902-4E3B-A1EC-F70C807DDA21}" type="pres">
      <dgm:prSet presAssocID="{1D25C78C-2BE8-4A9E-A366-964E4FA3D953}" presName="node" presStyleLbl="node1" presStyleIdx="5" presStyleCnt="8">
        <dgm:presLayoutVars>
          <dgm:bulletEnabled val="1"/>
        </dgm:presLayoutVars>
      </dgm:prSet>
      <dgm:spPr/>
    </dgm:pt>
    <dgm:pt modelId="{A3781F05-4D9C-453C-A584-FF115A6933E9}" type="pres">
      <dgm:prSet presAssocID="{666C9CD1-4A55-4FB0-B109-1D9A4E77C112}" presName="sibTrans" presStyleLbl="sibTrans1D1" presStyleIdx="5" presStyleCnt="7"/>
      <dgm:spPr/>
    </dgm:pt>
    <dgm:pt modelId="{1C7B7B21-1A87-4303-8A99-4904E81DDCEC}" type="pres">
      <dgm:prSet presAssocID="{666C9CD1-4A55-4FB0-B109-1D9A4E77C112}" presName="connectorText" presStyleLbl="sibTrans1D1" presStyleIdx="5" presStyleCnt="7"/>
      <dgm:spPr/>
    </dgm:pt>
    <dgm:pt modelId="{7F94669E-FB2D-425D-9BC5-3B3C296FAA45}" type="pres">
      <dgm:prSet presAssocID="{546B54A6-DC51-49FB-A63F-9FDD1F19F90A}" presName="node" presStyleLbl="node1" presStyleIdx="6" presStyleCnt="8">
        <dgm:presLayoutVars>
          <dgm:bulletEnabled val="1"/>
        </dgm:presLayoutVars>
      </dgm:prSet>
      <dgm:spPr/>
    </dgm:pt>
    <dgm:pt modelId="{B2C15263-A514-4D9A-BA71-35AC34E20C78}" type="pres">
      <dgm:prSet presAssocID="{FCD9CD46-4844-4DE1-8A9D-0D23EC03525E}" presName="sibTrans" presStyleLbl="sibTrans1D1" presStyleIdx="6" presStyleCnt="7"/>
      <dgm:spPr/>
    </dgm:pt>
    <dgm:pt modelId="{7A55485E-2414-4D23-9EB3-F944CBD93ABC}" type="pres">
      <dgm:prSet presAssocID="{FCD9CD46-4844-4DE1-8A9D-0D23EC03525E}" presName="connectorText" presStyleLbl="sibTrans1D1" presStyleIdx="6" presStyleCnt="7"/>
      <dgm:spPr/>
    </dgm:pt>
    <dgm:pt modelId="{C101F81B-3D2D-4A36-A87D-9264A2F749D8}" type="pres">
      <dgm:prSet presAssocID="{F9B5C2CD-5746-4C5C-BCD5-528C02C6BF8B}" presName="node" presStyleLbl="node1" presStyleIdx="7" presStyleCnt="8">
        <dgm:presLayoutVars>
          <dgm:bulletEnabled val="1"/>
        </dgm:presLayoutVars>
      </dgm:prSet>
      <dgm:spPr/>
    </dgm:pt>
  </dgm:ptLst>
  <dgm:cxnLst>
    <dgm:cxn modelId="{50BD0202-1771-4D2A-9180-7B461B4BC5A7}" type="presOf" srcId="{2B909B75-0592-4D90-B887-655DD1DD2BAE}" destId="{1582BA2F-3147-4E42-97F3-35BA4E6CB9A3}" srcOrd="0" destOrd="0" presId="urn:microsoft.com/office/officeart/2016/7/layout/RepeatingBendingProcessNew"/>
    <dgm:cxn modelId="{2F69DD11-ADDC-41FC-AF5E-8A499AB42B0B}" type="presOf" srcId="{9EBA3FD8-E9B3-4727-837B-1247CD48EADC}" destId="{76BC7FA0-4547-4A01-BC76-8A0EEAB0D1AD}" srcOrd="1" destOrd="0" presId="urn:microsoft.com/office/officeart/2016/7/layout/RepeatingBendingProcessNew"/>
    <dgm:cxn modelId="{C71DBD1B-1C53-42A6-A0FB-BD0F0D808ABA}" type="presOf" srcId="{666C9CD1-4A55-4FB0-B109-1D9A4E77C112}" destId="{1C7B7B21-1A87-4303-8A99-4904E81DDCEC}" srcOrd="1" destOrd="0" presId="urn:microsoft.com/office/officeart/2016/7/layout/RepeatingBendingProcessNew"/>
    <dgm:cxn modelId="{CB27311D-8D59-4CCF-BE0C-C3EE9786CFE6}" srcId="{CE76B0BD-4740-4A54-968E-E30EA9645430}" destId="{546B54A6-DC51-49FB-A63F-9FDD1F19F90A}" srcOrd="6" destOrd="0" parTransId="{FF22BFFB-1581-48B8-A987-6F421EF147A9}" sibTransId="{FCD9CD46-4844-4DE1-8A9D-0D23EC03525E}"/>
    <dgm:cxn modelId="{99D7771D-B238-4A64-B374-A0387D65A48A}" type="presOf" srcId="{666C9CD1-4A55-4FB0-B109-1D9A4E77C112}" destId="{A3781F05-4D9C-453C-A584-FF115A6933E9}" srcOrd="0" destOrd="0" presId="urn:microsoft.com/office/officeart/2016/7/layout/RepeatingBendingProcessNew"/>
    <dgm:cxn modelId="{AF906422-CE75-4C74-BE4A-EA23867B9D72}" type="presOf" srcId="{F226C3A2-3CA7-4801-A32C-DA94A42965CA}" destId="{7DDCA669-45C8-42C1-95B8-4C6C7AC1655E}" srcOrd="1" destOrd="0" presId="urn:microsoft.com/office/officeart/2016/7/layout/RepeatingBendingProcessNew"/>
    <dgm:cxn modelId="{0101EF22-FEBD-472C-89E7-DCEA35BAD930}" type="presOf" srcId="{2B909B75-0592-4D90-B887-655DD1DD2BAE}" destId="{8BE5D0B9-889C-462E-A4A2-BA87FB0F9DB1}" srcOrd="1" destOrd="0" presId="urn:microsoft.com/office/officeart/2016/7/layout/RepeatingBendingProcessNew"/>
    <dgm:cxn modelId="{B8052E25-D121-4D42-95EE-05373D35FF20}" type="presOf" srcId="{CE76B0BD-4740-4A54-968E-E30EA9645430}" destId="{16249A9F-8489-425C-A72B-968A51C251A0}" srcOrd="0" destOrd="0" presId="urn:microsoft.com/office/officeart/2016/7/layout/RepeatingBendingProcessNew"/>
    <dgm:cxn modelId="{43F20A2F-969A-4772-8401-6BD9DA764781}" type="presOf" srcId="{E3EE682D-744B-4CF4-A859-9390CB7CC8B3}" destId="{5F141A4F-FF02-42B6-9FBF-4AA11CDC328D}" srcOrd="1" destOrd="0" presId="urn:microsoft.com/office/officeart/2016/7/layout/RepeatingBendingProcessNew"/>
    <dgm:cxn modelId="{512E535C-D66E-40EA-B448-F93989EFECBF}" srcId="{CE76B0BD-4740-4A54-968E-E30EA9645430}" destId="{1D25C78C-2BE8-4A9E-A366-964E4FA3D953}" srcOrd="5" destOrd="0" parTransId="{D7140705-2AB1-4CAE-A502-BDCD55BC8018}" sibTransId="{666C9CD1-4A55-4FB0-B109-1D9A4E77C112}"/>
    <dgm:cxn modelId="{7651B15C-3CEE-4F90-96ED-3110662BE29D}" type="presOf" srcId="{E3EE682D-744B-4CF4-A859-9390CB7CC8B3}" destId="{D32E681D-02BA-4D57-8CB4-EAF522A5B542}" srcOrd="0" destOrd="0" presId="urn:microsoft.com/office/officeart/2016/7/layout/RepeatingBendingProcessNew"/>
    <dgm:cxn modelId="{0A05C562-9742-401B-8546-7CD09D8168FA}" srcId="{CE76B0BD-4740-4A54-968E-E30EA9645430}" destId="{5F2F0E4F-545F-45B5-8DAA-60BFEC29979B}" srcOrd="2" destOrd="0" parTransId="{1C731CC1-DFB0-4876-B732-BE1A9FE63DCE}" sibTransId="{2B909B75-0592-4D90-B887-655DD1DD2BAE}"/>
    <dgm:cxn modelId="{AC0BE162-134D-441B-BD04-D46AC0CEF4AA}" type="presOf" srcId="{F9B5C2CD-5746-4C5C-BCD5-528C02C6BF8B}" destId="{C101F81B-3D2D-4A36-A87D-9264A2F749D8}" srcOrd="0" destOrd="0" presId="urn:microsoft.com/office/officeart/2016/7/layout/RepeatingBendingProcessNew"/>
    <dgm:cxn modelId="{C3F40347-A8FD-4EB0-8A35-189A5AEF430A}" type="presOf" srcId="{25BB1C8A-B6CD-4DB2-B145-E894D2867E1A}" destId="{0A0CE347-C692-4B92-93EB-4A42025F3C5D}" srcOrd="0" destOrd="0" presId="urn:microsoft.com/office/officeart/2016/7/layout/RepeatingBendingProcessNew"/>
    <dgm:cxn modelId="{63DE8F6C-22DF-450F-B5DE-36D38C3865F2}" type="presOf" srcId="{546B54A6-DC51-49FB-A63F-9FDD1F19F90A}" destId="{7F94669E-FB2D-425D-9BC5-3B3C296FAA45}" srcOrd="0" destOrd="0" presId="urn:microsoft.com/office/officeart/2016/7/layout/RepeatingBendingProcessNew"/>
    <dgm:cxn modelId="{6AB0686D-9C71-4F97-91AD-F2929707FE08}" type="presOf" srcId="{D1F81799-DAC9-4221-9489-71E2C771BD6F}" destId="{41C38A99-591B-4630-97FF-F5D50C5CBEA7}" srcOrd="0" destOrd="0" presId="urn:microsoft.com/office/officeart/2016/7/layout/RepeatingBendingProcessNew"/>
    <dgm:cxn modelId="{6F5D5489-2BED-4E11-9D24-6133CF55BBE4}" srcId="{CE76B0BD-4740-4A54-968E-E30EA9645430}" destId="{F9B5C2CD-5746-4C5C-BCD5-528C02C6BF8B}" srcOrd="7" destOrd="0" parTransId="{1DFE67EB-8955-44DE-BAF6-1D0F68143B33}" sibTransId="{71BE41F6-66E0-4D51-AFC4-58F999AB7A79}"/>
    <dgm:cxn modelId="{6D26258B-5384-40EB-AEE1-FE221470624C}" type="presOf" srcId="{F226C3A2-3CA7-4801-A32C-DA94A42965CA}" destId="{AA0A1B07-3997-4077-8901-BCD7E420DA97}" srcOrd="0" destOrd="0" presId="urn:microsoft.com/office/officeart/2016/7/layout/RepeatingBendingProcessNew"/>
    <dgm:cxn modelId="{23782399-7481-41FA-B606-4F9B884BC2B5}" type="presOf" srcId="{35AA9560-7AF6-4383-A276-CBE4FBECC5CE}" destId="{D3BEFA98-BF23-45F1-9A7A-C4CF75546D69}" srcOrd="0" destOrd="0" presId="urn:microsoft.com/office/officeart/2016/7/layout/RepeatingBendingProcessNew"/>
    <dgm:cxn modelId="{303F949B-71FF-45E1-B0DB-9D68E4909031}" type="presOf" srcId="{736E81A8-D662-4ABC-8AAE-0D67773E0AEE}" destId="{45BC7B34-DEE6-46F8-873C-BED2384AFA4A}" srcOrd="0" destOrd="0" presId="urn:microsoft.com/office/officeart/2016/7/layout/RepeatingBendingProcessNew"/>
    <dgm:cxn modelId="{E4E095A1-B0E1-467B-B6D5-FC16690765AF}" type="presOf" srcId="{1D25C78C-2BE8-4A9E-A366-964E4FA3D953}" destId="{C2D44B11-5902-4E3B-A1EC-F70C807DDA21}" srcOrd="0" destOrd="0" presId="urn:microsoft.com/office/officeart/2016/7/layout/RepeatingBendingProcessNew"/>
    <dgm:cxn modelId="{8A12B6AF-BFAD-4B07-9E6C-31F0B1E7E377}" type="presOf" srcId="{FCD9CD46-4844-4DE1-8A9D-0D23EC03525E}" destId="{7A55485E-2414-4D23-9EB3-F944CBD93ABC}" srcOrd="1" destOrd="0" presId="urn:microsoft.com/office/officeart/2016/7/layout/RepeatingBendingProcessNew"/>
    <dgm:cxn modelId="{415446BB-2DEB-46B8-A2C1-A01F1E2DD5E9}" type="presOf" srcId="{5F2F0E4F-545F-45B5-8DAA-60BFEC29979B}" destId="{4AD335EE-7085-4F84-9B71-E9C1B5A2B1C8}" srcOrd="0" destOrd="0" presId="urn:microsoft.com/office/officeart/2016/7/layout/RepeatingBendingProcessNew"/>
    <dgm:cxn modelId="{1C4891BB-A374-4D97-B3D4-41CAFC621270}" srcId="{CE76B0BD-4740-4A54-968E-E30EA9645430}" destId="{25BB1C8A-B6CD-4DB2-B145-E894D2867E1A}" srcOrd="0" destOrd="0" parTransId="{54F7D6A2-4B87-48B3-862F-14CB3D0F0245}" sibTransId="{F226C3A2-3CA7-4801-A32C-DA94A42965CA}"/>
    <dgm:cxn modelId="{B963C8BE-D61B-46C8-A404-2393134D261C}" srcId="{CE76B0BD-4740-4A54-968E-E30EA9645430}" destId="{D1F81799-DAC9-4221-9489-71E2C771BD6F}" srcOrd="3" destOrd="0" parTransId="{6C6D8933-2FB4-4521-B74B-803E3FE13134}" sibTransId="{9EBA3FD8-E9B3-4727-837B-1247CD48EADC}"/>
    <dgm:cxn modelId="{F64668C2-EBDE-4E6B-B45C-AFB98C557EFD}" srcId="{CE76B0BD-4740-4A54-968E-E30EA9645430}" destId="{13CE8B65-B31B-4391-90AA-0EEE3041A8F6}" srcOrd="1" destOrd="0" parTransId="{21B971F1-4A8F-4BD4-A22B-80ECDBE69359}" sibTransId="{736E81A8-D662-4ABC-8AAE-0D67773E0AEE}"/>
    <dgm:cxn modelId="{4FFFC1D1-72CC-4667-8366-3066905888EB}" type="presOf" srcId="{9EBA3FD8-E9B3-4727-837B-1247CD48EADC}" destId="{815C40E0-62B8-43E8-89F1-D6069F5161EB}" srcOrd="0" destOrd="0" presId="urn:microsoft.com/office/officeart/2016/7/layout/RepeatingBendingProcessNew"/>
    <dgm:cxn modelId="{19D384DD-9608-4B41-AF1F-60D8FF358CDF}" type="presOf" srcId="{13CE8B65-B31B-4391-90AA-0EEE3041A8F6}" destId="{5822F9FF-BD4E-487A-9E10-53FC1EEF00CA}" srcOrd="0" destOrd="0" presId="urn:microsoft.com/office/officeart/2016/7/layout/RepeatingBendingProcessNew"/>
    <dgm:cxn modelId="{72BB77DE-6519-4B78-915D-420C9F721DA4}" srcId="{CE76B0BD-4740-4A54-968E-E30EA9645430}" destId="{35AA9560-7AF6-4383-A276-CBE4FBECC5CE}" srcOrd="4" destOrd="0" parTransId="{95D18832-B9E0-4F31-83DB-4723EC06BBEF}" sibTransId="{E3EE682D-744B-4CF4-A859-9390CB7CC8B3}"/>
    <dgm:cxn modelId="{BA59BFDE-34A9-4E0A-9B71-F82E3532604F}" type="presOf" srcId="{736E81A8-D662-4ABC-8AAE-0D67773E0AEE}" destId="{B5D96D2C-E266-4FA8-BA3B-903F0BA9717D}" srcOrd="1" destOrd="0" presId="urn:microsoft.com/office/officeart/2016/7/layout/RepeatingBendingProcessNew"/>
    <dgm:cxn modelId="{0B14FFED-26EC-4BC1-86F9-E35E23103FBD}" type="presOf" srcId="{FCD9CD46-4844-4DE1-8A9D-0D23EC03525E}" destId="{B2C15263-A514-4D9A-BA71-35AC34E20C78}" srcOrd="0" destOrd="0" presId="urn:microsoft.com/office/officeart/2016/7/layout/RepeatingBendingProcessNew"/>
    <dgm:cxn modelId="{513A1BE2-4704-4690-B761-026D5D99B724}" type="presParOf" srcId="{16249A9F-8489-425C-A72B-968A51C251A0}" destId="{0A0CE347-C692-4B92-93EB-4A42025F3C5D}" srcOrd="0" destOrd="0" presId="urn:microsoft.com/office/officeart/2016/7/layout/RepeatingBendingProcessNew"/>
    <dgm:cxn modelId="{ABF43717-9407-4CB6-A973-9B3D6DFA8407}" type="presParOf" srcId="{16249A9F-8489-425C-A72B-968A51C251A0}" destId="{AA0A1B07-3997-4077-8901-BCD7E420DA97}" srcOrd="1" destOrd="0" presId="urn:microsoft.com/office/officeart/2016/7/layout/RepeatingBendingProcessNew"/>
    <dgm:cxn modelId="{EB2E30C3-B0C5-4306-907D-3BBE5B959574}" type="presParOf" srcId="{AA0A1B07-3997-4077-8901-BCD7E420DA97}" destId="{7DDCA669-45C8-42C1-95B8-4C6C7AC1655E}" srcOrd="0" destOrd="0" presId="urn:microsoft.com/office/officeart/2016/7/layout/RepeatingBendingProcessNew"/>
    <dgm:cxn modelId="{9C5A2C8C-FDAF-4BC5-B9C2-B06F797F5DA9}" type="presParOf" srcId="{16249A9F-8489-425C-A72B-968A51C251A0}" destId="{5822F9FF-BD4E-487A-9E10-53FC1EEF00CA}" srcOrd="2" destOrd="0" presId="urn:microsoft.com/office/officeart/2016/7/layout/RepeatingBendingProcessNew"/>
    <dgm:cxn modelId="{01F72AA5-E356-415D-8AA0-D2E0342B6013}" type="presParOf" srcId="{16249A9F-8489-425C-A72B-968A51C251A0}" destId="{45BC7B34-DEE6-46F8-873C-BED2384AFA4A}" srcOrd="3" destOrd="0" presId="urn:microsoft.com/office/officeart/2016/7/layout/RepeatingBendingProcessNew"/>
    <dgm:cxn modelId="{625BC22B-93B0-4321-990D-A92B4646D7A1}" type="presParOf" srcId="{45BC7B34-DEE6-46F8-873C-BED2384AFA4A}" destId="{B5D96D2C-E266-4FA8-BA3B-903F0BA9717D}" srcOrd="0" destOrd="0" presId="urn:microsoft.com/office/officeart/2016/7/layout/RepeatingBendingProcessNew"/>
    <dgm:cxn modelId="{2E403BEC-158E-49A5-A8D5-9B6D89785F99}" type="presParOf" srcId="{16249A9F-8489-425C-A72B-968A51C251A0}" destId="{4AD335EE-7085-4F84-9B71-E9C1B5A2B1C8}" srcOrd="4" destOrd="0" presId="urn:microsoft.com/office/officeart/2016/7/layout/RepeatingBendingProcessNew"/>
    <dgm:cxn modelId="{E5B9A069-BB14-41E2-B262-EBECCEC872E1}" type="presParOf" srcId="{16249A9F-8489-425C-A72B-968A51C251A0}" destId="{1582BA2F-3147-4E42-97F3-35BA4E6CB9A3}" srcOrd="5" destOrd="0" presId="urn:microsoft.com/office/officeart/2016/7/layout/RepeatingBendingProcessNew"/>
    <dgm:cxn modelId="{CDD35F39-76D2-4F9A-B14C-74AE555C8DB3}" type="presParOf" srcId="{1582BA2F-3147-4E42-97F3-35BA4E6CB9A3}" destId="{8BE5D0B9-889C-462E-A4A2-BA87FB0F9DB1}" srcOrd="0" destOrd="0" presId="urn:microsoft.com/office/officeart/2016/7/layout/RepeatingBendingProcessNew"/>
    <dgm:cxn modelId="{75611C93-59C0-4F39-B17D-F43FB71BD60C}" type="presParOf" srcId="{16249A9F-8489-425C-A72B-968A51C251A0}" destId="{41C38A99-591B-4630-97FF-F5D50C5CBEA7}" srcOrd="6" destOrd="0" presId="urn:microsoft.com/office/officeart/2016/7/layout/RepeatingBendingProcessNew"/>
    <dgm:cxn modelId="{AB4CBE36-2B2E-474C-9D0F-0F147CDF6FC4}" type="presParOf" srcId="{16249A9F-8489-425C-A72B-968A51C251A0}" destId="{815C40E0-62B8-43E8-89F1-D6069F5161EB}" srcOrd="7" destOrd="0" presId="urn:microsoft.com/office/officeart/2016/7/layout/RepeatingBendingProcessNew"/>
    <dgm:cxn modelId="{F79E3003-0E4B-4728-BB6E-909D9DA59247}" type="presParOf" srcId="{815C40E0-62B8-43E8-89F1-D6069F5161EB}" destId="{76BC7FA0-4547-4A01-BC76-8A0EEAB0D1AD}" srcOrd="0" destOrd="0" presId="urn:microsoft.com/office/officeart/2016/7/layout/RepeatingBendingProcessNew"/>
    <dgm:cxn modelId="{29CE3F80-63E8-43FE-8A0E-552033C871FB}" type="presParOf" srcId="{16249A9F-8489-425C-A72B-968A51C251A0}" destId="{D3BEFA98-BF23-45F1-9A7A-C4CF75546D69}" srcOrd="8" destOrd="0" presId="urn:microsoft.com/office/officeart/2016/7/layout/RepeatingBendingProcessNew"/>
    <dgm:cxn modelId="{035CDBEA-1C97-4C1C-95A7-6DB3FDD99B8B}" type="presParOf" srcId="{16249A9F-8489-425C-A72B-968A51C251A0}" destId="{D32E681D-02BA-4D57-8CB4-EAF522A5B542}" srcOrd="9" destOrd="0" presId="urn:microsoft.com/office/officeart/2016/7/layout/RepeatingBendingProcessNew"/>
    <dgm:cxn modelId="{9F57C258-1E20-47C2-ABD5-50D281A8901C}" type="presParOf" srcId="{D32E681D-02BA-4D57-8CB4-EAF522A5B542}" destId="{5F141A4F-FF02-42B6-9FBF-4AA11CDC328D}" srcOrd="0" destOrd="0" presId="urn:microsoft.com/office/officeart/2016/7/layout/RepeatingBendingProcessNew"/>
    <dgm:cxn modelId="{CBC1CD89-5AD2-4810-BEA0-D7D031144CF3}" type="presParOf" srcId="{16249A9F-8489-425C-A72B-968A51C251A0}" destId="{C2D44B11-5902-4E3B-A1EC-F70C807DDA21}" srcOrd="10" destOrd="0" presId="urn:microsoft.com/office/officeart/2016/7/layout/RepeatingBendingProcessNew"/>
    <dgm:cxn modelId="{413DAC99-3E8F-49D8-982B-647A2523210A}" type="presParOf" srcId="{16249A9F-8489-425C-A72B-968A51C251A0}" destId="{A3781F05-4D9C-453C-A584-FF115A6933E9}" srcOrd="11" destOrd="0" presId="urn:microsoft.com/office/officeart/2016/7/layout/RepeatingBendingProcessNew"/>
    <dgm:cxn modelId="{6EDB1E43-20DB-40F2-A3D1-27496BEB1CF7}" type="presParOf" srcId="{A3781F05-4D9C-453C-A584-FF115A6933E9}" destId="{1C7B7B21-1A87-4303-8A99-4904E81DDCEC}" srcOrd="0" destOrd="0" presId="urn:microsoft.com/office/officeart/2016/7/layout/RepeatingBendingProcessNew"/>
    <dgm:cxn modelId="{3BC1210B-B7C9-41B1-8AE7-A58F3C01F3B1}" type="presParOf" srcId="{16249A9F-8489-425C-A72B-968A51C251A0}" destId="{7F94669E-FB2D-425D-9BC5-3B3C296FAA45}" srcOrd="12" destOrd="0" presId="urn:microsoft.com/office/officeart/2016/7/layout/RepeatingBendingProcessNew"/>
    <dgm:cxn modelId="{26C016FA-29CA-4ADA-8F04-F5A17219BC79}" type="presParOf" srcId="{16249A9F-8489-425C-A72B-968A51C251A0}" destId="{B2C15263-A514-4D9A-BA71-35AC34E20C78}" srcOrd="13" destOrd="0" presId="urn:microsoft.com/office/officeart/2016/7/layout/RepeatingBendingProcessNew"/>
    <dgm:cxn modelId="{4175DC9D-5B01-4754-9A10-AD5BF2F3CB80}" type="presParOf" srcId="{B2C15263-A514-4D9A-BA71-35AC34E20C78}" destId="{7A55485E-2414-4D23-9EB3-F944CBD93ABC}" srcOrd="0" destOrd="0" presId="urn:microsoft.com/office/officeart/2016/7/layout/RepeatingBendingProcessNew"/>
    <dgm:cxn modelId="{F6084A24-FED6-4ED5-88DD-A0EEE5CA566E}" type="presParOf" srcId="{16249A9F-8489-425C-A72B-968A51C251A0}" destId="{C101F81B-3D2D-4A36-A87D-9264A2F749D8}"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2FB116-295E-4F87-869B-43F3D1E964E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D442AA-D85C-4BAC-9F0C-64A1B4A26646}">
      <dgm:prSet custT="1"/>
      <dgm:spPr/>
      <dgm:t>
        <a:bodyPr/>
        <a:lstStyle/>
        <a:p>
          <a:pPr>
            <a:defRPr b="1"/>
          </a:pPr>
          <a:r>
            <a:rPr lang="en-US" sz="1400" dirty="0"/>
            <a:t>Procedure</a:t>
          </a:r>
        </a:p>
      </dgm:t>
    </dgm:pt>
    <dgm:pt modelId="{5DD30A38-6E55-4634-A11F-B3431AA1C443}" type="parTrans" cxnId="{A072A188-D403-4C0D-90BB-850BB20B8B3F}">
      <dgm:prSet/>
      <dgm:spPr/>
      <dgm:t>
        <a:bodyPr/>
        <a:lstStyle/>
        <a:p>
          <a:endParaRPr lang="en-US"/>
        </a:p>
      </dgm:t>
    </dgm:pt>
    <dgm:pt modelId="{062D1E27-32CA-40BA-AA20-DBA766722CEB}" type="sibTrans" cxnId="{A072A188-D403-4C0D-90BB-850BB20B8B3F}">
      <dgm:prSet/>
      <dgm:spPr/>
      <dgm:t>
        <a:bodyPr/>
        <a:lstStyle/>
        <a:p>
          <a:endParaRPr lang="en-US"/>
        </a:p>
      </dgm:t>
    </dgm:pt>
    <dgm:pt modelId="{B70625C0-B9EF-4916-A85C-C1F3CE796ABA}">
      <dgm:prSet/>
      <dgm:spPr/>
      <dgm:t>
        <a:bodyPr/>
        <a:lstStyle/>
        <a:p>
          <a:pPr>
            <a:defRPr b="1"/>
          </a:pPr>
          <a:r>
            <a:rPr lang="en-US" dirty="0"/>
            <a:t>TerraPower: Electronic workflow feature of in-house developed CMIS (Atom)</a:t>
          </a:r>
        </a:p>
      </dgm:t>
    </dgm:pt>
    <dgm:pt modelId="{144F958E-13FD-4CE4-A726-12CDDB7D6F46}" type="parTrans" cxnId="{F141ED30-E7D3-4B42-8550-4635766EC691}">
      <dgm:prSet/>
      <dgm:spPr/>
      <dgm:t>
        <a:bodyPr/>
        <a:lstStyle/>
        <a:p>
          <a:endParaRPr lang="en-US"/>
        </a:p>
      </dgm:t>
    </dgm:pt>
    <dgm:pt modelId="{866F3581-7D4A-4F0A-8E1A-441CCF36A268}" type="sibTrans" cxnId="{F141ED30-E7D3-4B42-8550-4635766EC691}">
      <dgm:prSet/>
      <dgm:spPr/>
      <dgm:t>
        <a:bodyPr/>
        <a:lstStyle/>
        <a:p>
          <a:endParaRPr lang="en-US"/>
        </a:p>
      </dgm:t>
    </dgm:pt>
    <dgm:pt modelId="{4C99E008-5303-4322-9245-FDE927382192}">
      <dgm:prSet/>
      <dgm:spPr/>
      <dgm:t>
        <a:bodyPr/>
        <a:lstStyle/>
        <a:p>
          <a:endParaRPr lang="en-US" dirty="0"/>
        </a:p>
        <a:p>
          <a:r>
            <a:rPr lang="en-US" dirty="0"/>
            <a:t>Interdisciplinary reviews (~SDP DAR) </a:t>
          </a:r>
        </a:p>
        <a:p>
          <a:endParaRPr lang="en-US" dirty="0"/>
        </a:p>
      </dgm:t>
    </dgm:pt>
    <dgm:pt modelId="{B85184D4-013A-485B-9CAE-1056887C509A}" type="parTrans" cxnId="{21910DC7-1168-40C0-81E4-195893361F99}">
      <dgm:prSet/>
      <dgm:spPr/>
      <dgm:t>
        <a:bodyPr/>
        <a:lstStyle/>
        <a:p>
          <a:endParaRPr lang="en-US"/>
        </a:p>
      </dgm:t>
    </dgm:pt>
    <dgm:pt modelId="{351B2CBC-742F-4036-AD09-2342841254F8}" type="sibTrans" cxnId="{21910DC7-1168-40C0-81E4-195893361F99}">
      <dgm:prSet/>
      <dgm:spPr/>
      <dgm:t>
        <a:bodyPr/>
        <a:lstStyle/>
        <a:p>
          <a:endParaRPr lang="en-US"/>
        </a:p>
      </dgm:t>
    </dgm:pt>
    <dgm:pt modelId="{BCB49DF9-AFCA-46CF-946C-83A0934E3E9E}">
      <dgm:prSet/>
      <dgm:spPr/>
      <dgm:t>
        <a:bodyPr/>
        <a:lstStyle/>
        <a:p>
          <a:r>
            <a:rPr lang="en-US" dirty="0"/>
            <a:t>Licensing Review (PSAR and ER under NRC Review)</a:t>
          </a:r>
        </a:p>
        <a:p>
          <a:endParaRPr lang="en-US" dirty="0"/>
        </a:p>
      </dgm:t>
    </dgm:pt>
    <dgm:pt modelId="{DA399517-E76B-4619-BA42-0C807FD91D3B}" type="parTrans" cxnId="{3849FEA7-FD34-40FC-B94B-CF4338C5CA34}">
      <dgm:prSet/>
      <dgm:spPr/>
      <dgm:t>
        <a:bodyPr/>
        <a:lstStyle/>
        <a:p>
          <a:endParaRPr lang="en-US"/>
        </a:p>
      </dgm:t>
    </dgm:pt>
    <dgm:pt modelId="{8BF53961-D071-4DD4-9F3E-19611A3B27B6}" type="sibTrans" cxnId="{3849FEA7-FD34-40FC-B94B-CF4338C5CA34}">
      <dgm:prSet/>
      <dgm:spPr/>
      <dgm:t>
        <a:bodyPr/>
        <a:lstStyle/>
        <a:p>
          <a:endParaRPr lang="en-US"/>
        </a:p>
      </dgm:t>
    </dgm:pt>
    <dgm:pt modelId="{AD5C88EF-4CA5-470C-ADB7-3248321B632B}">
      <dgm:prSet/>
      <dgm:spPr/>
      <dgm:t>
        <a:bodyPr/>
        <a:lstStyle/>
        <a:p>
          <a:r>
            <a:rPr lang="en-US" dirty="0"/>
            <a:t>Approval by the Design Authority</a:t>
          </a:r>
        </a:p>
      </dgm:t>
    </dgm:pt>
    <dgm:pt modelId="{1DC3DBD2-C892-4D24-B8CB-F8547E99E2A7}" type="parTrans" cxnId="{140CCDE1-DBB5-4BDD-A227-CC9F4D3D5D54}">
      <dgm:prSet/>
      <dgm:spPr/>
      <dgm:t>
        <a:bodyPr/>
        <a:lstStyle/>
        <a:p>
          <a:endParaRPr lang="en-US"/>
        </a:p>
      </dgm:t>
    </dgm:pt>
    <dgm:pt modelId="{CD50F892-A796-41A8-BC6A-54AF86575A35}" type="sibTrans" cxnId="{140CCDE1-DBB5-4BDD-A227-CC9F4D3D5D54}">
      <dgm:prSet/>
      <dgm:spPr/>
      <dgm:t>
        <a:bodyPr/>
        <a:lstStyle/>
        <a:p>
          <a:endParaRPr lang="en-US"/>
        </a:p>
      </dgm:t>
    </dgm:pt>
    <dgm:pt modelId="{5C7116E0-2A37-4B41-85CF-6FA85EA6E767}">
      <dgm:prSet/>
      <dgm:spPr/>
      <dgm:t>
        <a:bodyPr/>
        <a:lstStyle/>
        <a:p>
          <a:pPr>
            <a:defRPr b="1"/>
          </a:pPr>
          <a:r>
            <a:rPr lang="en-US"/>
            <a:t>Documents selected based on Design Milestone and requisite maturity</a:t>
          </a:r>
        </a:p>
      </dgm:t>
    </dgm:pt>
    <dgm:pt modelId="{8503F277-5034-4439-83FF-F2385D8D3022}" type="parTrans" cxnId="{95737F69-8D48-4376-909A-062E7829C777}">
      <dgm:prSet/>
      <dgm:spPr/>
      <dgm:t>
        <a:bodyPr/>
        <a:lstStyle/>
        <a:p>
          <a:endParaRPr lang="en-US"/>
        </a:p>
      </dgm:t>
    </dgm:pt>
    <dgm:pt modelId="{A3D2F48A-3E08-41BB-AAE6-7D8EA33ADAA8}" type="sibTrans" cxnId="{95737F69-8D48-4376-909A-062E7829C777}">
      <dgm:prSet/>
      <dgm:spPr/>
      <dgm:t>
        <a:bodyPr/>
        <a:lstStyle/>
        <a:p>
          <a:endParaRPr lang="en-US"/>
        </a:p>
      </dgm:t>
    </dgm:pt>
    <dgm:pt modelId="{3105651F-0691-477A-85E2-7FEABB2B1E8A}">
      <dgm:prSet/>
      <dgm:spPr/>
      <dgm:t>
        <a:bodyPr/>
        <a:lstStyle/>
        <a:p>
          <a:endParaRPr lang="en-US" dirty="0"/>
        </a:p>
        <a:p>
          <a:r>
            <a:rPr lang="en-US" dirty="0"/>
            <a:t>Graded Approach to Quality</a:t>
          </a:r>
        </a:p>
        <a:p>
          <a:endParaRPr lang="en-US" dirty="0"/>
        </a:p>
      </dgm:t>
    </dgm:pt>
    <dgm:pt modelId="{0E0B33C1-9D6C-4880-94B0-0BF3C15BBAE0}" type="parTrans" cxnId="{F898148A-C869-4565-A490-4740FBD2A3D1}">
      <dgm:prSet/>
      <dgm:spPr/>
      <dgm:t>
        <a:bodyPr/>
        <a:lstStyle/>
        <a:p>
          <a:endParaRPr lang="en-US"/>
        </a:p>
      </dgm:t>
    </dgm:pt>
    <dgm:pt modelId="{38362BF9-B30F-4518-8D7E-93B3DA9163A6}" type="sibTrans" cxnId="{F898148A-C869-4565-A490-4740FBD2A3D1}">
      <dgm:prSet/>
      <dgm:spPr/>
      <dgm:t>
        <a:bodyPr/>
        <a:lstStyle/>
        <a:p>
          <a:endParaRPr lang="en-US"/>
        </a:p>
      </dgm:t>
    </dgm:pt>
    <dgm:pt modelId="{5BA4DFDC-C791-434D-80AB-BB234DFB1552}">
      <dgm:prSet/>
      <dgm:spPr/>
      <dgm:t>
        <a:bodyPr/>
        <a:lstStyle/>
        <a:p>
          <a:r>
            <a:rPr lang="en-US" dirty="0"/>
            <a:t>Lesson Learned: Over-utilization of tracking and controlling unverified design inputs (“Open Items”)</a:t>
          </a:r>
        </a:p>
      </dgm:t>
    </dgm:pt>
    <dgm:pt modelId="{9B15F1C5-D2CC-423F-B4FD-611F68E44D27}" type="parTrans" cxnId="{46077D82-E285-44E3-81E6-AAA8C23D7FD8}">
      <dgm:prSet/>
      <dgm:spPr/>
      <dgm:t>
        <a:bodyPr/>
        <a:lstStyle/>
        <a:p>
          <a:endParaRPr lang="en-US"/>
        </a:p>
      </dgm:t>
    </dgm:pt>
    <dgm:pt modelId="{B7E2179A-AFD9-4575-A44C-391FF5623A61}" type="sibTrans" cxnId="{46077D82-E285-44E3-81E6-AAA8C23D7FD8}">
      <dgm:prSet/>
      <dgm:spPr/>
      <dgm:t>
        <a:bodyPr/>
        <a:lstStyle/>
        <a:p>
          <a:endParaRPr lang="en-US"/>
        </a:p>
      </dgm:t>
    </dgm:pt>
    <dgm:pt modelId="{A73A3FEA-8865-4585-8EE0-CA92F931564B}">
      <dgm:prSet/>
      <dgm:spPr/>
      <dgm:t>
        <a:bodyPr/>
        <a:lstStyle/>
        <a:p>
          <a:pPr>
            <a:defRPr b="1"/>
          </a:pPr>
          <a:r>
            <a:rPr lang="en-US"/>
            <a:t>May lead to changes to the engineering design</a:t>
          </a:r>
        </a:p>
      </dgm:t>
    </dgm:pt>
    <dgm:pt modelId="{78266A7C-DD29-423D-A04F-7DEF741868D4}" type="parTrans" cxnId="{87DC7B97-C091-4745-BF57-0D126A7140D1}">
      <dgm:prSet/>
      <dgm:spPr/>
      <dgm:t>
        <a:bodyPr/>
        <a:lstStyle/>
        <a:p>
          <a:endParaRPr lang="en-US"/>
        </a:p>
      </dgm:t>
    </dgm:pt>
    <dgm:pt modelId="{1D0A144A-EE9D-4F1D-B497-4689FD27060F}" type="sibTrans" cxnId="{87DC7B97-C091-4745-BF57-0D126A7140D1}">
      <dgm:prSet/>
      <dgm:spPr/>
      <dgm:t>
        <a:bodyPr/>
        <a:lstStyle/>
        <a:p>
          <a:endParaRPr lang="en-US"/>
        </a:p>
      </dgm:t>
    </dgm:pt>
    <dgm:pt modelId="{B6C70146-0A79-4E4E-9593-3BC32E94150F}">
      <dgm:prSet/>
      <dgm:spPr/>
      <dgm:t>
        <a:bodyPr/>
        <a:lstStyle/>
        <a:p>
          <a:r>
            <a:rPr lang="en-US" i="1" dirty="0"/>
            <a:t>Planned Changes:</a:t>
          </a:r>
          <a:r>
            <a:rPr lang="en-US" dirty="0"/>
            <a:t> </a:t>
          </a:r>
        </a:p>
        <a:p>
          <a:r>
            <a:rPr lang="en-US" dirty="0"/>
            <a:t>Design Change and Control Process</a:t>
          </a:r>
        </a:p>
      </dgm:t>
    </dgm:pt>
    <dgm:pt modelId="{32CA46C0-EBE7-48D8-848B-3D869C9BCE06}" type="parTrans" cxnId="{199F8060-A84E-4E2F-A469-3211D6B886D2}">
      <dgm:prSet/>
      <dgm:spPr/>
      <dgm:t>
        <a:bodyPr/>
        <a:lstStyle/>
        <a:p>
          <a:endParaRPr lang="en-US"/>
        </a:p>
      </dgm:t>
    </dgm:pt>
    <dgm:pt modelId="{11C52764-02CA-4B98-9D2F-855298EC30FA}" type="sibTrans" cxnId="{199F8060-A84E-4E2F-A469-3211D6B886D2}">
      <dgm:prSet/>
      <dgm:spPr/>
      <dgm:t>
        <a:bodyPr/>
        <a:lstStyle/>
        <a:p>
          <a:endParaRPr lang="en-US"/>
        </a:p>
      </dgm:t>
    </dgm:pt>
    <dgm:pt modelId="{F9D465B9-8E61-4FF1-886D-7E0D3989E8A4}">
      <dgm:prSet/>
      <dgm:spPr/>
      <dgm:t>
        <a:bodyPr/>
        <a:lstStyle/>
        <a:p>
          <a:endParaRPr lang="en-US" i="1" dirty="0"/>
        </a:p>
        <a:p>
          <a:r>
            <a:rPr lang="en-US" i="1" dirty="0"/>
            <a:t>Unplanned Changes:</a:t>
          </a:r>
          <a:r>
            <a:rPr lang="en-US" dirty="0"/>
            <a:t> </a:t>
          </a:r>
        </a:p>
        <a:p>
          <a:r>
            <a:rPr lang="en-US" dirty="0"/>
            <a:t>Engineering Change Requests</a:t>
          </a:r>
        </a:p>
      </dgm:t>
    </dgm:pt>
    <dgm:pt modelId="{7D1FC906-2B02-4158-A114-58B8148E7833}" type="parTrans" cxnId="{E9E10CB9-C32B-435B-9490-87046FABFA5A}">
      <dgm:prSet/>
      <dgm:spPr/>
      <dgm:t>
        <a:bodyPr/>
        <a:lstStyle/>
        <a:p>
          <a:endParaRPr lang="en-US"/>
        </a:p>
      </dgm:t>
    </dgm:pt>
    <dgm:pt modelId="{66DADADD-9B9F-409C-A16A-80AD6B6E70C7}" type="sibTrans" cxnId="{E9E10CB9-C32B-435B-9490-87046FABFA5A}">
      <dgm:prSet/>
      <dgm:spPr/>
      <dgm:t>
        <a:bodyPr/>
        <a:lstStyle/>
        <a:p>
          <a:endParaRPr lang="en-US"/>
        </a:p>
      </dgm:t>
    </dgm:pt>
    <dgm:pt modelId="{3E6EFC62-3F1E-4C8D-A540-CA8801EED9A5}" type="pres">
      <dgm:prSet presAssocID="{792FB116-295E-4F87-869B-43F3D1E964E5}" presName="root" presStyleCnt="0">
        <dgm:presLayoutVars>
          <dgm:dir/>
          <dgm:resizeHandles val="exact"/>
        </dgm:presLayoutVars>
      </dgm:prSet>
      <dgm:spPr/>
    </dgm:pt>
    <dgm:pt modelId="{B2C61698-3F17-452D-AEA0-DF3BEEB1E9A5}" type="pres">
      <dgm:prSet presAssocID="{46D442AA-D85C-4BAC-9F0C-64A1B4A26646}" presName="compNode" presStyleCnt="0"/>
      <dgm:spPr/>
    </dgm:pt>
    <dgm:pt modelId="{FD458CC9-EE25-44D5-A87C-70A5C774E47C}" type="pres">
      <dgm:prSet presAssocID="{46D442AA-D85C-4BAC-9F0C-64A1B4A266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832B5AB6-00B5-42C7-8B1D-5F854BFD1848}" type="pres">
      <dgm:prSet presAssocID="{46D442AA-D85C-4BAC-9F0C-64A1B4A26646}" presName="iconSpace" presStyleCnt="0"/>
      <dgm:spPr/>
    </dgm:pt>
    <dgm:pt modelId="{43A65EC3-25BC-40E2-A6E1-25A38E03B2BB}" type="pres">
      <dgm:prSet presAssocID="{46D442AA-D85C-4BAC-9F0C-64A1B4A26646}" presName="parTx" presStyleLbl="revTx" presStyleIdx="0" presStyleCnt="8">
        <dgm:presLayoutVars>
          <dgm:chMax val="0"/>
          <dgm:chPref val="0"/>
        </dgm:presLayoutVars>
      </dgm:prSet>
      <dgm:spPr/>
    </dgm:pt>
    <dgm:pt modelId="{8963660F-8EE2-49A5-9586-90A6AEDDA617}" type="pres">
      <dgm:prSet presAssocID="{46D442AA-D85C-4BAC-9F0C-64A1B4A26646}" presName="txSpace" presStyleCnt="0"/>
      <dgm:spPr/>
    </dgm:pt>
    <dgm:pt modelId="{1F4F9ACB-DA64-4EE8-9AD8-99A75A91501C}" type="pres">
      <dgm:prSet presAssocID="{46D442AA-D85C-4BAC-9F0C-64A1B4A26646}" presName="desTx" presStyleLbl="revTx" presStyleIdx="1" presStyleCnt="8">
        <dgm:presLayoutVars/>
      </dgm:prSet>
      <dgm:spPr/>
    </dgm:pt>
    <dgm:pt modelId="{E7FC1BA2-667F-4D1A-85B7-00E25DEAB576}" type="pres">
      <dgm:prSet presAssocID="{062D1E27-32CA-40BA-AA20-DBA766722CEB}" presName="sibTrans" presStyleCnt="0"/>
      <dgm:spPr/>
    </dgm:pt>
    <dgm:pt modelId="{3946C43A-1A33-4983-93A5-658212A3ADF7}" type="pres">
      <dgm:prSet presAssocID="{B70625C0-B9EF-4916-A85C-C1F3CE796ABA}" presName="compNode" presStyleCnt="0"/>
      <dgm:spPr/>
    </dgm:pt>
    <dgm:pt modelId="{5720D58F-D532-44B3-A231-A19C88EE0047}" type="pres">
      <dgm:prSet presAssocID="{B70625C0-B9EF-4916-A85C-C1F3CE796A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tom"/>
        </a:ext>
      </dgm:extLst>
    </dgm:pt>
    <dgm:pt modelId="{10FFE01B-AF39-414D-A321-5415C8268277}" type="pres">
      <dgm:prSet presAssocID="{B70625C0-B9EF-4916-A85C-C1F3CE796ABA}" presName="iconSpace" presStyleCnt="0"/>
      <dgm:spPr/>
    </dgm:pt>
    <dgm:pt modelId="{24343122-6A12-4CF3-9A99-1495EBF44B4C}" type="pres">
      <dgm:prSet presAssocID="{B70625C0-B9EF-4916-A85C-C1F3CE796ABA}" presName="parTx" presStyleLbl="revTx" presStyleIdx="2" presStyleCnt="8">
        <dgm:presLayoutVars>
          <dgm:chMax val="0"/>
          <dgm:chPref val="0"/>
        </dgm:presLayoutVars>
      </dgm:prSet>
      <dgm:spPr/>
    </dgm:pt>
    <dgm:pt modelId="{B8C41394-E59F-4708-BAA1-5C9D4F87F70B}" type="pres">
      <dgm:prSet presAssocID="{B70625C0-B9EF-4916-A85C-C1F3CE796ABA}" presName="txSpace" presStyleCnt="0"/>
      <dgm:spPr/>
    </dgm:pt>
    <dgm:pt modelId="{DAD2FE33-F5F7-4433-A5A9-72A7C2EBD189}" type="pres">
      <dgm:prSet presAssocID="{B70625C0-B9EF-4916-A85C-C1F3CE796ABA}" presName="desTx" presStyleLbl="revTx" presStyleIdx="3" presStyleCnt="8">
        <dgm:presLayoutVars/>
      </dgm:prSet>
      <dgm:spPr/>
    </dgm:pt>
    <dgm:pt modelId="{A3682964-49D7-4BA6-9662-9B72EFBC1A8C}" type="pres">
      <dgm:prSet presAssocID="{866F3581-7D4A-4F0A-8E1A-441CCF36A268}" presName="sibTrans" presStyleCnt="0"/>
      <dgm:spPr/>
    </dgm:pt>
    <dgm:pt modelId="{4A535F52-D8EF-4401-85AB-1B1A434B562A}" type="pres">
      <dgm:prSet presAssocID="{5C7116E0-2A37-4B41-85CF-6FA85EA6E767}" presName="compNode" presStyleCnt="0"/>
      <dgm:spPr/>
    </dgm:pt>
    <dgm:pt modelId="{09756F07-E1D9-4A3B-A192-DDDB5EA09540}" type="pres">
      <dgm:prSet presAssocID="{5C7116E0-2A37-4B41-85CF-6FA85EA6E7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6B806677-6A58-4051-82F2-38C714F5AC77}" type="pres">
      <dgm:prSet presAssocID="{5C7116E0-2A37-4B41-85CF-6FA85EA6E767}" presName="iconSpace" presStyleCnt="0"/>
      <dgm:spPr/>
    </dgm:pt>
    <dgm:pt modelId="{9D0F24AD-5BD4-4289-8F61-759F62CDCDDA}" type="pres">
      <dgm:prSet presAssocID="{5C7116E0-2A37-4B41-85CF-6FA85EA6E767}" presName="parTx" presStyleLbl="revTx" presStyleIdx="4" presStyleCnt="8">
        <dgm:presLayoutVars>
          <dgm:chMax val="0"/>
          <dgm:chPref val="0"/>
        </dgm:presLayoutVars>
      </dgm:prSet>
      <dgm:spPr/>
    </dgm:pt>
    <dgm:pt modelId="{BEB55A9B-1325-4EE3-AFA5-2F4AD822C998}" type="pres">
      <dgm:prSet presAssocID="{5C7116E0-2A37-4B41-85CF-6FA85EA6E767}" presName="txSpace" presStyleCnt="0"/>
      <dgm:spPr/>
    </dgm:pt>
    <dgm:pt modelId="{FA642E11-38CD-4A13-B00B-780AF20BCBE0}" type="pres">
      <dgm:prSet presAssocID="{5C7116E0-2A37-4B41-85CF-6FA85EA6E767}" presName="desTx" presStyleLbl="revTx" presStyleIdx="5" presStyleCnt="8">
        <dgm:presLayoutVars/>
      </dgm:prSet>
      <dgm:spPr/>
    </dgm:pt>
    <dgm:pt modelId="{B97F55B9-96E1-428C-8415-C1E5A237A7FD}" type="pres">
      <dgm:prSet presAssocID="{A3D2F48A-3E08-41BB-AAE6-7D8EA33ADAA8}" presName="sibTrans" presStyleCnt="0"/>
      <dgm:spPr/>
    </dgm:pt>
    <dgm:pt modelId="{262F9B23-7A9C-40B2-A9A0-32DCC10F93DC}" type="pres">
      <dgm:prSet presAssocID="{A73A3FEA-8865-4585-8EE0-CA92F931564B}" presName="compNode" presStyleCnt="0"/>
      <dgm:spPr/>
    </dgm:pt>
    <dgm:pt modelId="{9D630D53-1886-4BA2-869C-58E7EB7B9EA0}" type="pres">
      <dgm:prSet presAssocID="{A73A3FEA-8865-4585-8EE0-CA92F93156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C084FC5C-79D1-4823-85D2-5EF335E808DE}" type="pres">
      <dgm:prSet presAssocID="{A73A3FEA-8865-4585-8EE0-CA92F931564B}" presName="iconSpace" presStyleCnt="0"/>
      <dgm:spPr/>
    </dgm:pt>
    <dgm:pt modelId="{C15D36E7-B620-4F68-A9DF-832918C59851}" type="pres">
      <dgm:prSet presAssocID="{A73A3FEA-8865-4585-8EE0-CA92F931564B}" presName="parTx" presStyleLbl="revTx" presStyleIdx="6" presStyleCnt="8">
        <dgm:presLayoutVars>
          <dgm:chMax val="0"/>
          <dgm:chPref val="0"/>
        </dgm:presLayoutVars>
      </dgm:prSet>
      <dgm:spPr/>
    </dgm:pt>
    <dgm:pt modelId="{30E1361E-9066-4D14-8BC6-A06C7A50910B}" type="pres">
      <dgm:prSet presAssocID="{A73A3FEA-8865-4585-8EE0-CA92F931564B}" presName="txSpace" presStyleCnt="0"/>
      <dgm:spPr/>
    </dgm:pt>
    <dgm:pt modelId="{6E563280-51D7-4697-80D1-78EE69981F2C}" type="pres">
      <dgm:prSet presAssocID="{A73A3FEA-8865-4585-8EE0-CA92F931564B}" presName="desTx" presStyleLbl="revTx" presStyleIdx="7" presStyleCnt="8">
        <dgm:presLayoutVars/>
      </dgm:prSet>
      <dgm:spPr/>
    </dgm:pt>
  </dgm:ptLst>
  <dgm:cxnLst>
    <dgm:cxn modelId="{1929BE2E-67FB-4422-88DA-61440A3F5D85}" type="presOf" srcId="{5BA4DFDC-C791-434D-80AB-BB234DFB1552}" destId="{FA642E11-38CD-4A13-B00B-780AF20BCBE0}" srcOrd="0" destOrd="1" presId="urn:microsoft.com/office/officeart/2018/5/layout/CenteredIconLabelDescriptionList"/>
    <dgm:cxn modelId="{F141ED30-E7D3-4B42-8550-4635766EC691}" srcId="{792FB116-295E-4F87-869B-43F3D1E964E5}" destId="{B70625C0-B9EF-4916-A85C-C1F3CE796ABA}" srcOrd="1" destOrd="0" parTransId="{144F958E-13FD-4CE4-A726-12CDDB7D6F46}" sibTransId="{866F3581-7D4A-4F0A-8E1A-441CCF36A268}"/>
    <dgm:cxn modelId="{7EA72F32-7A7A-4579-8BA7-54B3A48E7C45}" type="presOf" srcId="{B70625C0-B9EF-4916-A85C-C1F3CE796ABA}" destId="{24343122-6A12-4CF3-9A99-1495EBF44B4C}" srcOrd="0" destOrd="0" presId="urn:microsoft.com/office/officeart/2018/5/layout/CenteredIconLabelDescriptionList"/>
    <dgm:cxn modelId="{A80FC139-E759-4E30-9FE0-A82936492A39}" type="presOf" srcId="{BCB49DF9-AFCA-46CF-946C-83A0934E3E9E}" destId="{DAD2FE33-F5F7-4433-A5A9-72A7C2EBD189}" srcOrd="0" destOrd="1" presId="urn:microsoft.com/office/officeart/2018/5/layout/CenteredIconLabelDescriptionList"/>
    <dgm:cxn modelId="{199F8060-A84E-4E2F-A469-3211D6B886D2}" srcId="{A73A3FEA-8865-4585-8EE0-CA92F931564B}" destId="{B6C70146-0A79-4E4E-9593-3BC32E94150F}" srcOrd="0" destOrd="0" parTransId="{32CA46C0-EBE7-48D8-848B-3D869C9BCE06}" sibTransId="{11C52764-02CA-4B98-9D2F-855298EC30FA}"/>
    <dgm:cxn modelId="{4AB64361-44B0-4680-A346-990593795208}" type="presOf" srcId="{A73A3FEA-8865-4585-8EE0-CA92F931564B}" destId="{C15D36E7-B620-4F68-A9DF-832918C59851}" srcOrd="0" destOrd="0" presId="urn:microsoft.com/office/officeart/2018/5/layout/CenteredIconLabelDescriptionList"/>
    <dgm:cxn modelId="{CE646266-835B-43C7-9E9B-5F97B31EB59F}" type="presOf" srcId="{792FB116-295E-4F87-869B-43F3D1E964E5}" destId="{3E6EFC62-3F1E-4C8D-A540-CA8801EED9A5}" srcOrd="0" destOrd="0" presId="urn:microsoft.com/office/officeart/2018/5/layout/CenteredIconLabelDescriptionList"/>
    <dgm:cxn modelId="{95737F69-8D48-4376-909A-062E7829C777}" srcId="{792FB116-295E-4F87-869B-43F3D1E964E5}" destId="{5C7116E0-2A37-4B41-85CF-6FA85EA6E767}" srcOrd="2" destOrd="0" parTransId="{8503F277-5034-4439-83FF-F2385D8D3022}" sibTransId="{A3D2F48A-3E08-41BB-AAE6-7D8EA33ADAA8}"/>
    <dgm:cxn modelId="{CF56C55A-EDBE-4FDC-9822-95361FF023D9}" type="presOf" srcId="{3105651F-0691-477A-85E2-7FEABB2B1E8A}" destId="{FA642E11-38CD-4A13-B00B-780AF20BCBE0}" srcOrd="0" destOrd="0" presId="urn:microsoft.com/office/officeart/2018/5/layout/CenteredIconLabelDescriptionList"/>
    <dgm:cxn modelId="{46077D82-E285-44E3-81E6-AAA8C23D7FD8}" srcId="{5C7116E0-2A37-4B41-85CF-6FA85EA6E767}" destId="{5BA4DFDC-C791-434D-80AB-BB234DFB1552}" srcOrd="1" destOrd="0" parTransId="{9B15F1C5-D2CC-423F-B4FD-611F68E44D27}" sibTransId="{B7E2179A-AFD9-4575-A44C-391FF5623A61}"/>
    <dgm:cxn modelId="{6E0BA082-2C06-4E42-82CC-B4A4A7F46164}" type="presOf" srcId="{B6C70146-0A79-4E4E-9593-3BC32E94150F}" destId="{6E563280-51D7-4697-80D1-78EE69981F2C}" srcOrd="0" destOrd="0" presId="urn:microsoft.com/office/officeart/2018/5/layout/CenteredIconLabelDescriptionList"/>
    <dgm:cxn modelId="{D4406B88-A17F-47B7-BD00-2F0137E8E2EB}" type="presOf" srcId="{5C7116E0-2A37-4B41-85CF-6FA85EA6E767}" destId="{9D0F24AD-5BD4-4289-8F61-759F62CDCDDA}" srcOrd="0" destOrd="0" presId="urn:microsoft.com/office/officeart/2018/5/layout/CenteredIconLabelDescriptionList"/>
    <dgm:cxn modelId="{A072A188-D403-4C0D-90BB-850BB20B8B3F}" srcId="{792FB116-295E-4F87-869B-43F3D1E964E5}" destId="{46D442AA-D85C-4BAC-9F0C-64A1B4A26646}" srcOrd="0" destOrd="0" parTransId="{5DD30A38-6E55-4634-A11F-B3431AA1C443}" sibTransId="{062D1E27-32CA-40BA-AA20-DBA766722CEB}"/>
    <dgm:cxn modelId="{F898148A-C869-4565-A490-4740FBD2A3D1}" srcId="{5C7116E0-2A37-4B41-85CF-6FA85EA6E767}" destId="{3105651F-0691-477A-85E2-7FEABB2B1E8A}" srcOrd="0" destOrd="0" parTransId="{0E0B33C1-9D6C-4880-94B0-0BF3C15BBAE0}" sibTransId="{38362BF9-B30F-4518-8D7E-93B3DA9163A6}"/>
    <dgm:cxn modelId="{A9391B8E-267C-440A-BBCF-9FD684F0A612}" type="presOf" srcId="{AD5C88EF-4CA5-470C-ADB7-3248321B632B}" destId="{DAD2FE33-F5F7-4433-A5A9-72A7C2EBD189}" srcOrd="0" destOrd="2" presId="urn:microsoft.com/office/officeart/2018/5/layout/CenteredIconLabelDescriptionList"/>
    <dgm:cxn modelId="{87DC7B97-C091-4745-BF57-0D126A7140D1}" srcId="{792FB116-295E-4F87-869B-43F3D1E964E5}" destId="{A73A3FEA-8865-4585-8EE0-CA92F931564B}" srcOrd="3" destOrd="0" parTransId="{78266A7C-DD29-423D-A04F-7DEF741868D4}" sibTransId="{1D0A144A-EE9D-4F1D-B497-4689FD27060F}"/>
    <dgm:cxn modelId="{3849FEA7-FD34-40FC-B94B-CF4338C5CA34}" srcId="{B70625C0-B9EF-4916-A85C-C1F3CE796ABA}" destId="{BCB49DF9-AFCA-46CF-946C-83A0934E3E9E}" srcOrd="1" destOrd="0" parTransId="{DA399517-E76B-4619-BA42-0C807FD91D3B}" sibTransId="{8BF53961-D071-4DD4-9F3E-19611A3B27B6}"/>
    <dgm:cxn modelId="{FA08E9B0-04E2-41F0-828E-5535A329E1CF}" type="presOf" srcId="{F9D465B9-8E61-4FF1-886D-7E0D3989E8A4}" destId="{6E563280-51D7-4697-80D1-78EE69981F2C}" srcOrd="0" destOrd="1" presId="urn:microsoft.com/office/officeart/2018/5/layout/CenteredIconLabelDescriptionList"/>
    <dgm:cxn modelId="{881624B1-CB99-4DE6-AC41-5DC159799AC1}" type="presOf" srcId="{46D442AA-D85C-4BAC-9F0C-64A1B4A26646}" destId="{43A65EC3-25BC-40E2-A6E1-25A38E03B2BB}" srcOrd="0" destOrd="0" presId="urn:microsoft.com/office/officeart/2018/5/layout/CenteredIconLabelDescriptionList"/>
    <dgm:cxn modelId="{E9E10CB9-C32B-435B-9490-87046FABFA5A}" srcId="{A73A3FEA-8865-4585-8EE0-CA92F931564B}" destId="{F9D465B9-8E61-4FF1-886D-7E0D3989E8A4}" srcOrd="1" destOrd="0" parTransId="{7D1FC906-2B02-4158-A114-58B8148E7833}" sibTransId="{66DADADD-9B9F-409C-A16A-80AD6B6E70C7}"/>
    <dgm:cxn modelId="{21910DC7-1168-40C0-81E4-195893361F99}" srcId="{B70625C0-B9EF-4916-A85C-C1F3CE796ABA}" destId="{4C99E008-5303-4322-9245-FDE927382192}" srcOrd="0" destOrd="0" parTransId="{B85184D4-013A-485B-9CAE-1056887C509A}" sibTransId="{351B2CBC-742F-4036-AD09-2342841254F8}"/>
    <dgm:cxn modelId="{140CCDE1-DBB5-4BDD-A227-CC9F4D3D5D54}" srcId="{B70625C0-B9EF-4916-A85C-C1F3CE796ABA}" destId="{AD5C88EF-4CA5-470C-ADB7-3248321B632B}" srcOrd="2" destOrd="0" parTransId="{1DC3DBD2-C892-4D24-B8CB-F8547E99E2A7}" sibTransId="{CD50F892-A796-41A8-BC6A-54AF86575A35}"/>
    <dgm:cxn modelId="{AADBB5F9-4FE9-4751-A29A-450A28DDCC36}" type="presOf" srcId="{4C99E008-5303-4322-9245-FDE927382192}" destId="{DAD2FE33-F5F7-4433-A5A9-72A7C2EBD189}" srcOrd="0" destOrd="0" presId="urn:microsoft.com/office/officeart/2018/5/layout/CenteredIconLabelDescriptionList"/>
    <dgm:cxn modelId="{476A173F-90B8-4D2B-BB07-39E2CFA915DE}" type="presParOf" srcId="{3E6EFC62-3F1E-4C8D-A540-CA8801EED9A5}" destId="{B2C61698-3F17-452D-AEA0-DF3BEEB1E9A5}" srcOrd="0" destOrd="0" presId="urn:microsoft.com/office/officeart/2018/5/layout/CenteredIconLabelDescriptionList"/>
    <dgm:cxn modelId="{F12D2699-A804-42D9-AA97-6F321830CEC6}" type="presParOf" srcId="{B2C61698-3F17-452D-AEA0-DF3BEEB1E9A5}" destId="{FD458CC9-EE25-44D5-A87C-70A5C774E47C}" srcOrd="0" destOrd="0" presId="urn:microsoft.com/office/officeart/2018/5/layout/CenteredIconLabelDescriptionList"/>
    <dgm:cxn modelId="{BBB4BBD9-610A-4CC7-A446-51982E1931E9}" type="presParOf" srcId="{B2C61698-3F17-452D-AEA0-DF3BEEB1E9A5}" destId="{832B5AB6-00B5-42C7-8B1D-5F854BFD1848}" srcOrd="1" destOrd="0" presId="urn:microsoft.com/office/officeart/2018/5/layout/CenteredIconLabelDescriptionList"/>
    <dgm:cxn modelId="{DBC32BC6-6B63-4659-937C-F976D913D655}" type="presParOf" srcId="{B2C61698-3F17-452D-AEA0-DF3BEEB1E9A5}" destId="{43A65EC3-25BC-40E2-A6E1-25A38E03B2BB}" srcOrd="2" destOrd="0" presId="urn:microsoft.com/office/officeart/2018/5/layout/CenteredIconLabelDescriptionList"/>
    <dgm:cxn modelId="{90C1A4A4-2211-420B-AF2B-7AB3E76F18ED}" type="presParOf" srcId="{B2C61698-3F17-452D-AEA0-DF3BEEB1E9A5}" destId="{8963660F-8EE2-49A5-9586-90A6AEDDA617}" srcOrd="3" destOrd="0" presId="urn:microsoft.com/office/officeart/2018/5/layout/CenteredIconLabelDescriptionList"/>
    <dgm:cxn modelId="{7B484AA6-EA17-49A4-8D50-F4098CE6AE79}" type="presParOf" srcId="{B2C61698-3F17-452D-AEA0-DF3BEEB1E9A5}" destId="{1F4F9ACB-DA64-4EE8-9AD8-99A75A91501C}" srcOrd="4" destOrd="0" presId="urn:microsoft.com/office/officeart/2018/5/layout/CenteredIconLabelDescriptionList"/>
    <dgm:cxn modelId="{338A8635-0DE5-49D2-993F-AF26451F69C4}" type="presParOf" srcId="{3E6EFC62-3F1E-4C8D-A540-CA8801EED9A5}" destId="{E7FC1BA2-667F-4D1A-85B7-00E25DEAB576}" srcOrd="1" destOrd="0" presId="urn:microsoft.com/office/officeart/2018/5/layout/CenteredIconLabelDescriptionList"/>
    <dgm:cxn modelId="{4A56A20E-28EC-45DC-B392-C85C17E0D976}" type="presParOf" srcId="{3E6EFC62-3F1E-4C8D-A540-CA8801EED9A5}" destId="{3946C43A-1A33-4983-93A5-658212A3ADF7}" srcOrd="2" destOrd="0" presId="urn:microsoft.com/office/officeart/2018/5/layout/CenteredIconLabelDescriptionList"/>
    <dgm:cxn modelId="{99231B93-B507-4885-A25D-BF865E777C7A}" type="presParOf" srcId="{3946C43A-1A33-4983-93A5-658212A3ADF7}" destId="{5720D58F-D532-44B3-A231-A19C88EE0047}" srcOrd="0" destOrd="0" presId="urn:microsoft.com/office/officeart/2018/5/layout/CenteredIconLabelDescriptionList"/>
    <dgm:cxn modelId="{5E0A9AE7-6C7B-4A9D-B518-61DE5801A27B}" type="presParOf" srcId="{3946C43A-1A33-4983-93A5-658212A3ADF7}" destId="{10FFE01B-AF39-414D-A321-5415C8268277}" srcOrd="1" destOrd="0" presId="urn:microsoft.com/office/officeart/2018/5/layout/CenteredIconLabelDescriptionList"/>
    <dgm:cxn modelId="{A529027A-6F9F-4BCF-B77D-0E6E5CE9519C}" type="presParOf" srcId="{3946C43A-1A33-4983-93A5-658212A3ADF7}" destId="{24343122-6A12-4CF3-9A99-1495EBF44B4C}" srcOrd="2" destOrd="0" presId="urn:microsoft.com/office/officeart/2018/5/layout/CenteredIconLabelDescriptionList"/>
    <dgm:cxn modelId="{240A7446-AC3F-4FF1-9233-8770070D50F2}" type="presParOf" srcId="{3946C43A-1A33-4983-93A5-658212A3ADF7}" destId="{B8C41394-E59F-4708-BAA1-5C9D4F87F70B}" srcOrd="3" destOrd="0" presId="urn:microsoft.com/office/officeart/2018/5/layout/CenteredIconLabelDescriptionList"/>
    <dgm:cxn modelId="{24885B8D-C06D-4CEC-83DB-07831B667B8E}" type="presParOf" srcId="{3946C43A-1A33-4983-93A5-658212A3ADF7}" destId="{DAD2FE33-F5F7-4433-A5A9-72A7C2EBD189}" srcOrd="4" destOrd="0" presId="urn:microsoft.com/office/officeart/2018/5/layout/CenteredIconLabelDescriptionList"/>
    <dgm:cxn modelId="{117BB4FC-8813-4F77-AA41-7DC47B4787F8}" type="presParOf" srcId="{3E6EFC62-3F1E-4C8D-A540-CA8801EED9A5}" destId="{A3682964-49D7-4BA6-9662-9B72EFBC1A8C}" srcOrd="3" destOrd="0" presId="urn:microsoft.com/office/officeart/2018/5/layout/CenteredIconLabelDescriptionList"/>
    <dgm:cxn modelId="{A9F2DC59-EF24-4225-8A2E-9814E9ECBEC0}" type="presParOf" srcId="{3E6EFC62-3F1E-4C8D-A540-CA8801EED9A5}" destId="{4A535F52-D8EF-4401-85AB-1B1A434B562A}" srcOrd="4" destOrd="0" presId="urn:microsoft.com/office/officeart/2018/5/layout/CenteredIconLabelDescriptionList"/>
    <dgm:cxn modelId="{DDCEC839-B962-45C3-B826-6DD0F4FDEEEA}" type="presParOf" srcId="{4A535F52-D8EF-4401-85AB-1B1A434B562A}" destId="{09756F07-E1D9-4A3B-A192-DDDB5EA09540}" srcOrd="0" destOrd="0" presId="urn:microsoft.com/office/officeart/2018/5/layout/CenteredIconLabelDescriptionList"/>
    <dgm:cxn modelId="{B34BA031-9A61-4F24-B1FC-624260BEF9AB}" type="presParOf" srcId="{4A535F52-D8EF-4401-85AB-1B1A434B562A}" destId="{6B806677-6A58-4051-82F2-38C714F5AC77}" srcOrd="1" destOrd="0" presId="urn:microsoft.com/office/officeart/2018/5/layout/CenteredIconLabelDescriptionList"/>
    <dgm:cxn modelId="{4CAEDEF6-7ED5-4699-96D6-B82152731387}" type="presParOf" srcId="{4A535F52-D8EF-4401-85AB-1B1A434B562A}" destId="{9D0F24AD-5BD4-4289-8F61-759F62CDCDDA}" srcOrd="2" destOrd="0" presId="urn:microsoft.com/office/officeart/2018/5/layout/CenteredIconLabelDescriptionList"/>
    <dgm:cxn modelId="{EAC51B4E-EA2E-459F-B327-E8D494A12495}" type="presParOf" srcId="{4A535F52-D8EF-4401-85AB-1B1A434B562A}" destId="{BEB55A9B-1325-4EE3-AFA5-2F4AD822C998}" srcOrd="3" destOrd="0" presId="urn:microsoft.com/office/officeart/2018/5/layout/CenteredIconLabelDescriptionList"/>
    <dgm:cxn modelId="{0EE9FE30-63BA-433E-B3DC-B8B13C17A38E}" type="presParOf" srcId="{4A535F52-D8EF-4401-85AB-1B1A434B562A}" destId="{FA642E11-38CD-4A13-B00B-780AF20BCBE0}" srcOrd="4" destOrd="0" presId="urn:microsoft.com/office/officeart/2018/5/layout/CenteredIconLabelDescriptionList"/>
    <dgm:cxn modelId="{65D95A61-FFBE-4348-B63A-08A39EAE0F21}" type="presParOf" srcId="{3E6EFC62-3F1E-4C8D-A540-CA8801EED9A5}" destId="{B97F55B9-96E1-428C-8415-C1E5A237A7FD}" srcOrd="5" destOrd="0" presId="urn:microsoft.com/office/officeart/2018/5/layout/CenteredIconLabelDescriptionList"/>
    <dgm:cxn modelId="{C8D2286E-2AA8-4119-8704-FD18D930F255}" type="presParOf" srcId="{3E6EFC62-3F1E-4C8D-A540-CA8801EED9A5}" destId="{262F9B23-7A9C-40B2-A9A0-32DCC10F93DC}" srcOrd="6" destOrd="0" presId="urn:microsoft.com/office/officeart/2018/5/layout/CenteredIconLabelDescriptionList"/>
    <dgm:cxn modelId="{CF06D5B0-1152-46EF-A684-6CAA4AEED20C}" type="presParOf" srcId="{262F9B23-7A9C-40B2-A9A0-32DCC10F93DC}" destId="{9D630D53-1886-4BA2-869C-58E7EB7B9EA0}" srcOrd="0" destOrd="0" presId="urn:microsoft.com/office/officeart/2018/5/layout/CenteredIconLabelDescriptionList"/>
    <dgm:cxn modelId="{2F080F7F-3F1E-4842-9DC5-8F705C9E9077}" type="presParOf" srcId="{262F9B23-7A9C-40B2-A9A0-32DCC10F93DC}" destId="{C084FC5C-79D1-4823-85D2-5EF335E808DE}" srcOrd="1" destOrd="0" presId="urn:microsoft.com/office/officeart/2018/5/layout/CenteredIconLabelDescriptionList"/>
    <dgm:cxn modelId="{42D00389-5654-4537-B6BE-D4C49B071169}" type="presParOf" srcId="{262F9B23-7A9C-40B2-A9A0-32DCC10F93DC}" destId="{C15D36E7-B620-4F68-A9DF-832918C59851}" srcOrd="2" destOrd="0" presId="urn:microsoft.com/office/officeart/2018/5/layout/CenteredIconLabelDescriptionList"/>
    <dgm:cxn modelId="{67CA616F-E0FF-4BA6-91CD-4B449D047602}" type="presParOf" srcId="{262F9B23-7A9C-40B2-A9A0-32DCC10F93DC}" destId="{30E1361E-9066-4D14-8BC6-A06C7A50910B}" srcOrd="3" destOrd="0" presId="urn:microsoft.com/office/officeart/2018/5/layout/CenteredIconLabelDescriptionList"/>
    <dgm:cxn modelId="{B6458417-83C2-4D04-82A9-537441670234}" type="presParOf" srcId="{262F9B23-7A9C-40B2-A9A0-32DCC10F93DC}" destId="{6E563280-51D7-4697-80D1-78EE69981F2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2A9C24-AA9F-4BA6-A122-A0164E6910EE}" type="doc">
      <dgm:prSet loTypeId="urn:microsoft.com/office/officeart/2018/5/layout/Centered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977C18E9-C8F0-4F69-A250-4EF350BA77F1}">
      <dgm:prSet/>
      <dgm:spPr/>
      <dgm:t>
        <a:bodyPr/>
        <a:lstStyle/>
        <a:p>
          <a:pPr>
            <a:lnSpc>
              <a:spcPct val="100000"/>
            </a:lnSpc>
            <a:defRPr b="1"/>
          </a:pPr>
          <a:r>
            <a:rPr lang="en-US" dirty="0"/>
            <a:t>Future Needs</a:t>
          </a:r>
        </a:p>
      </dgm:t>
    </dgm:pt>
    <dgm:pt modelId="{6BC785B7-26F2-4280-9414-8A448E3F98DA}" type="parTrans" cxnId="{325CE6C2-729B-4228-8A5A-6156A3BB05F3}">
      <dgm:prSet/>
      <dgm:spPr/>
      <dgm:t>
        <a:bodyPr/>
        <a:lstStyle/>
        <a:p>
          <a:endParaRPr lang="en-US"/>
        </a:p>
      </dgm:t>
    </dgm:pt>
    <dgm:pt modelId="{957C0AAA-1E26-4A15-8988-C3ADE676E535}" type="sibTrans" cxnId="{325CE6C2-729B-4228-8A5A-6156A3BB05F3}">
      <dgm:prSet/>
      <dgm:spPr/>
      <dgm:t>
        <a:bodyPr/>
        <a:lstStyle/>
        <a:p>
          <a:endParaRPr lang="en-US"/>
        </a:p>
      </dgm:t>
    </dgm:pt>
    <dgm:pt modelId="{70E59401-6B20-4F07-966B-2278EDFF4BF0}">
      <dgm:prSet/>
      <dgm:spPr/>
      <dgm:t>
        <a:bodyPr/>
        <a:lstStyle/>
        <a:p>
          <a:pPr>
            <a:lnSpc>
              <a:spcPct val="100000"/>
            </a:lnSpc>
            <a:defRPr b="1"/>
          </a:pPr>
          <a:r>
            <a:rPr lang="en-US"/>
            <a:t>Impact Analyses</a:t>
          </a:r>
        </a:p>
      </dgm:t>
    </dgm:pt>
    <dgm:pt modelId="{31306809-A33D-4AC6-9F8B-01F1A2F1A3C1}" type="parTrans" cxnId="{C1FF47D4-95E0-4DE1-B637-08E301CDB6ED}">
      <dgm:prSet/>
      <dgm:spPr/>
      <dgm:t>
        <a:bodyPr/>
        <a:lstStyle/>
        <a:p>
          <a:endParaRPr lang="en-US"/>
        </a:p>
      </dgm:t>
    </dgm:pt>
    <dgm:pt modelId="{C27822CE-41D7-49CF-8B7F-E9622E925098}" type="sibTrans" cxnId="{C1FF47D4-95E0-4DE1-B637-08E301CDB6ED}">
      <dgm:prSet/>
      <dgm:spPr/>
      <dgm:t>
        <a:bodyPr/>
        <a:lstStyle/>
        <a:p>
          <a:endParaRPr lang="en-US"/>
        </a:p>
      </dgm:t>
    </dgm:pt>
    <dgm:pt modelId="{5EF7E211-13BC-4B39-A779-E019128E75AE}">
      <dgm:prSet/>
      <dgm:spPr/>
      <dgm:t>
        <a:bodyPr/>
        <a:lstStyle/>
        <a:p>
          <a:pPr>
            <a:lnSpc>
              <a:spcPct val="100000"/>
            </a:lnSpc>
          </a:pPr>
          <a:r>
            <a:rPr lang="en-US" dirty="0"/>
            <a:t>Based in part on 2017 CMBG Presentation by NSE Technology for Korean NPP (KETEP &amp; KHNP)</a:t>
          </a:r>
        </a:p>
        <a:p>
          <a:endParaRPr lang="en-US" dirty="0"/>
        </a:p>
      </dgm:t>
    </dgm:pt>
    <dgm:pt modelId="{B5530E31-B89B-4D20-807B-5143380F5C3A}" type="parTrans" cxnId="{7E56C1AA-473B-4C07-BA96-541153E8C8F0}">
      <dgm:prSet/>
      <dgm:spPr/>
      <dgm:t>
        <a:bodyPr/>
        <a:lstStyle/>
        <a:p>
          <a:endParaRPr lang="en-US"/>
        </a:p>
      </dgm:t>
    </dgm:pt>
    <dgm:pt modelId="{51631EB5-6145-4F00-9C6B-AD2EE5EFA19B}" type="sibTrans" cxnId="{7E56C1AA-473B-4C07-BA96-541153E8C8F0}">
      <dgm:prSet/>
      <dgm:spPr/>
      <dgm:t>
        <a:bodyPr/>
        <a:lstStyle/>
        <a:p>
          <a:endParaRPr lang="en-US"/>
        </a:p>
      </dgm:t>
    </dgm:pt>
    <dgm:pt modelId="{CEE8F4A0-FF33-4919-9D54-064E42BF6C37}">
      <dgm:prSet/>
      <dgm:spPr/>
      <dgm:t>
        <a:bodyPr/>
        <a:lstStyle/>
        <a:p>
          <a:pPr>
            <a:lnSpc>
              <a:spcPct val="100000"/>
            </a:lnSpc>
          </a:pPr>
          <a:r>
            <a:rPr lang="en-US"/>
            <a:t>Leveraging Associated Data Linkages for automating or aiding Impact Analyses</a:t>
          </a:r>
        </a:p>
      </dgm:t>
    </dgm:pt>
    <dgm:pt modelId="{EEA355EB-6894-4885-9AD9-CEAE0C42F654}" type="parTrans" cxnId="{55176355-7EB2-412B-9F7E-1C39A93DE5E9}">
      <dgm:prSet/>
      <dgm:spPr/>
      <dgm:t>
        <a:bodyPr/>
        <a:lstStyle/>
        <a:p>
          <a:endParaRPr lang="en-US"/>
        </a:p>
      </dgm:t>
    </dgm:pt>
    <dgm:pt modelId="{13F85FC9-6B75-42D9-B171-88008CCAE1BE}" type="sibTrans" cxnId="{55176355-7EB2-412B-9F7E-1C39A93DE5E9}">
      <dgm:prSet/>
      <dgm:spPr/>
      <dgm:t>
        <a:bodyPr/>
        <a:lstStyle/>
        <a:p>
          <a:endParaRPr lang="en-US"/>
        </a:p>
      </dgm:t>
    </dgm:pt>
    <dgm:pt modelId="{FCD36860-01F6-43BA-9D6C-D54BEE888125}">
      <dgm:prSet/>
      <dgm:spPr/>
      <dgm:t>
        <a:bodyPr/>
        <a:lstStyle/>
        <a:p>
          <a:pPr>
            <a:lnSpc>
              <a:spcPct val="100000"/>
            </a:lnSpc>
            <a:defRPr b="1"/>
          </a:pPr>
          <a:r>
            <a:rPr lang="en-US" dirty="0"/>
            <a:t>Baselining Data</a:t>
          </a:r>
        </a:p>
      </dgm:t>
    </dgm:pt>
    <dgm:pt modelId="{828B367F-037A-4628-9308-3AF2AE054972}" type="parTrans" cxnId="{2F3BFDF1-FCCC-4F42-A0A7-9F12DE5C6787}">
      <dgm:prSet/>
      <dgm:spPr/>
      <dgm:t>
        <a:bodyPr/>
        <a:lstStyle/>
        <a:p>
          <a:endParaRPr lang="en-US"/>
        </a:p>
      </dgm:t>
    </dgm:pt>
    <dgm:pt modelId="{56B638AB-7ED4-4896-80DC-3D4E63747DB4}" type="sibTrans" cxnId="{2F3BFDF1-FCCC-4F42-A0A7-9F12DE5C6787}">
      <dgm:prSet/>
      <dgm:spPr/>
      <dgm:t>
        <a:bodyPr/>
        <a:lstStyle/>
        <a:p>
          <a:endParaRPr lang="en-US"/>
        </a:p>
      </dgm:t>
    </dgm:pt>
    <dgm:pt modelId="{C2D22861-DECE-429F-87A3-652D87DB3F17}">
      <dgm:prSet/>
      <dgm:spPr/>
      <dgm:t>
        <a:bodyPr/>
        <a:lstStyle/>
        <a:p>
          <a:pPr>
            <a:lnSpc>
              <a:spcPct val="100000"/>
            </a:lnSpc>
          </a:pPr>
          <a:endParaRPr lang="en-US" dirty="0"/>
        </a:p>
        <a:p>
          <a:pPr>
            <a:lnSpc>
              <a:spcPct val="100000"/>
            </a:lnSpc>
          </a:pPr>
          <a:r>
            <a:rPr lang="en-US" dirty="0"/>
            <a:t>Requirements</a:t>
          </a:r>
        </a:p>
      </dgm:t>
    </dgm:pt>
    <dgm:pt modelId="{0C0D9307-2D50-4A2A-8855-2DF16C48EAED}" type="parTrans" cxnId="{26BE1065-B82F-4441-AD9A-63930A55ABBE}">
      <dgm:prSet/>
      <dgm:spPr/>
      <dgm:t>
        <a:bodyPr/>
        <a:lstStyle/>
        <a:p>
          <a:endParaRPr lang="en-US"/>
        </a:p>
      </dgm:t>
    </dgm:pt>
    <dgm:pt modelId="{65C6D9FB-27A0-49A7-B164-FDAF08EEE341}" type="sibTrans" cxnId="{26BE1065-B82F-4441-AD9A-63930A55ABBE}">
      <dgm:prSet/>
      <dgm:spPr/>
      <dgm:t>
        <a:bodyPr/>
        <a:lstStyle/>
        <a:p>
          <a:endParaRPr lang="en-US"/>
        </a:p>
      </dgm:t>
    </dgm:pt>
    <dgm:pt modelId="{92F65D62-1F3C-4E81-A97E-C093F2A1A4C8}">
      <dgm:prSet/>
      <dgm:spPr/>
      <dgm:t>
        <a:bodyPr/>
        <a:lstStyle/>
        <a:p>
          <a:pPr>
            <a:lnSpc>
              <a:spcPct val="100000"/>
            </a:lnSpc>
          </a:pPr>
          <a:r>
            <a:rPr lang="en-US" dirty="0"/>
            <a:t>Parameters</a:t>
          </a:r>
        </a:p>
      </dgm:t>
    </dgm:pt>
    <dgm:pt modelId="{45B829E6-3AE3-465D-8008-25AD794739E8}" type="parTrans" cxnId="{621B3CE6-98F5-427A-857D-2F1B257DA186}">
      <dgm:prSet/>
      <dgm:spPr/>
      <dgm:t>
        <a:bodyPr/>
        <a:lstStyle/>
        <a:p>
          <a:endParaRPr lang="en-US"/>
        </a:p>
      </dgm:t>
    </dgm:pt>
    <dgm:pt modelId="{F13C4A0E-1C82-442D-AFB2-441540FB4C2C}" type="sibTrans" cxnId="{621B3CE6-98F5-427A-857D-2F1B257DA186}">
      <dgm:prSet/>
      <dgm:spPr/>
      <dgm:t>
        <a:bodyPr/>
        <a:lstStyle/>
        <a:p>
          <a:endParaRPr lang="en-US"/>
        </a:p>
      </dgm:t>
    </dgm:pt>
    <dgm:pt modelId="{CF30905C-A4AF-4A24-87A4-911BDDEC7654}">
      <dgm:prSet/>
      <dgm:spPr/>
      <dgm:t>
        <a:bodyPr/>
        <a:lstStyle/>
        <a:p>
          <a:pPr>
            <a:lnSpc>
              <a:spcPct val="100000"/>
            </a:lnSpc>
          </a:pPr>
          <a:r>
            <a:rPr lang="en-US"/>
            <a:t>SSCs</a:t>
          </a:r>
        </a:p>
      </dgm:t>
    </dgm:pt>
    <dgm:pt modelId="{C94226A7-E917-497C-A681-80ACC57F06F2}" type="parTrans" cxnId="{7882A98E-5DFB-4CDD-9B0E-A091AAF25077}">
      <dgm:prSet/>
      <dgm:spPr/>
      <dgm:t>
        <a:bodyPr/>
        <a:lstStyle/>
        <a:p>
          <a:endParaRPr lang="en-US"/>
        </a:p>
      </dgm:t>
    </dgm:pt>
    <dgm:pt modelId="{FF87DEF2-D791-4454-BA8D-9E8431DE4A6A}" type="sibTrans" cxnId="{7882A98E-5DFB-4CDD-9B0E-A091AAF25077}">
      <dgm:prSet/>
      <dgm:spPr/>
      <dgm:t>
        <a:bodyPr/>
        <a:lstStyle/>
        <a:p>
          <a:endParaRPr lang="en-US"/>
        </a:p>
      </dgm:t>
    </dgm:pt>
    <dgm:pt modelId="{3FE23B03-6EED-47B1-B3FB-CBB94D6FFB97}">
      <dgm:prSet/>
      <dgm:spPr/>
      <dgm:t>
        <a:bodyPr/>
        <a:lstStyle/>
        <a:p>
          <a:pPr>
            <a:lnSpc>
              <a:spcPct val="100000"/>
            </a:lnSpc>
          </a:pPr>
          <a:r>
            <a:rPr lang="en-US"/>
            <a:t>LMP Data</a:t>
          </a:r>
        </a:p>
      </dgm:t>
    </dgm:pt>
    <dgm:pt modelId="{CB7A3088-168E-4D52-8C9C-B8518169EA87}" type="parTrans" cxnId="{901C126E-E5BE-4F8F-AB57-FAED0CC36653}">
      <dgm:prSet/>
      <dgm:spPr/>
      <dgm:t>
        <a:bodyPr/>
        <a:lstStyle/>
        <a:p>
          <a:endParaRPr lang="en-US"/>
        </a:p>
      </dgm:t>
    </dgm:pt>
    <dgm:pt modelId="{56264F2F-4B8C-4798-9260-5F3A66732561}" type="sibTrans" cxnId="{901C126E-E5BE-4F8F-AB57-FAED0CC36653}">
      <dgm:prSet/>
      <dgm:spPr/>
      <dgm:t>
        <a:bodyPr/>
        <a:lstStyle/>
        <a:p>
          <a:endParaRPr lang="en-US"/>
        </a:p>
      </dgm:t>
    </dgm:pt>
    <dgm:pt modelId="{53651DAB-020A-49BE-BD69-598913985A5B}">
      <dgm:prSet/>
      <dgm:spPr/>
      <dgm:t>
        <a:bodyPr/>
        <a:lstStyle/>
        <a:p>
          <a:pPr>
            <a:lnSpc>
              <a:spcPct val="100000"/>
            </a:lnSpc>
            <a:defRPr b="1"/>
          </a:pPr>
          <a:r>
            <a:rPr lang="en-US" dirty="0"/>
            <a:t>Automate change management</a:t>
          </a:r>
        </a:p>
      </dgm:t>
    </dgm:pt>
    <dgm:pt modelId="{964AD687-002C-4110-A4BB-8FA4D1922B8D}" type="parTrans" cxnId="{6734E596-CA43-4043-B788-371BAA2D8859}">
      <dgm:prSet/>
      <dgm:spPr/>
      <dgm:t>
        <a:bodyPr/>
        <a:lstStyle/>
        <a:p>
          <a:endParaRPr lang="en-US"/>
        </a:p>
      </dgm:t>
    </dgm:pt>
    <dgm:pt modelId="{83B1B050-4821-4A24-9284-6E3CD6018DFD}" type="sibTrans" cxnId="{6734E596-CA43-4043-B788-371BAA2D8859}">
      <dgm:prSet/>
      <dgm:spPr/>
      <dgm:t>
        <a:bodyPr/>
        <a:lstStyle/>
        <a:p>
          <a:endParaRPr lang="en-US"/>
        </a:p>
      </dgm:t>
    </dgm:pt>
    <dgm:pt modelId="{BC0F94B5-3AAD-4F94-97B2-1974FCF3840F}">
      <dgm:prSet/>
      <dgm:spPr/>
      <dgm:t>
        <a:bodyPr/>
        <a:lstStyle/>
        <a:p>
          <a:pPr>
            <a:lnSpc>
              <a:spcPct val="100000"/>
            </a:lnSpc>
            <a:defRPr b="1"/>
          </a:pPr>
          <a:r>
            <a:rPr lang="en-US" dirty="0"/>
            <a:t>3D Model Configuration &amp; Change Management</a:t>
          </a:r>
        </a:p>
      </dgm:t>
    </dgm:pt>
    <dgm:pt modelId="{DC87851F-F421-4FD2-AEA3-3161ECD6A687}" type="parTrans" cxnId="{A4BCB934-B585-4859-8924-0F9AAD2F7952}">
      <dgm:prSet/>
      <dgm:spPr/>
      <dgm:t>
        <a:bodyPr/>
        <a:lstStyle/>
        <a:p>
          <a:endParaRPr lang="en-US"/>
        </a:p>
      </dgm:t>
    </dgm:pt>
    <dgm:pt modelId="{6BA6ED60-EA54-4A99-ADCF-2B80049C0440}" type="sibTrans" cxnId="{A4BCB934-B585-4859-8924-0F9AAD2F7952}">
      <dgm:prSet/>
      <dgm:spPr/>
      <dgm:t>
        <a:bodyPr/>
        <a:lstStyle/>
        <a:p>
          <a:endParaRPr lang="en-US"/>
        </a:p>
      </dgm:t>
    </dgm:pt>
    <dgm:pt modelId="{94357EC8-B5D7-4ECC-ADF7-5A1717722DD7}">
      <dgm:prSet/>
      <dgm:spPr/>
      <dgm:t>
        <a:bodyPr/>
        <a:lstStyle/>
        <a:p>
          <a:pPr>
            <a:lnSpc>
              <a:spcPct val="100000"/>
            </a:lnSpc>
          </a:pPr>
          <a:endParaRPr lang="en-US" dirty="0"/>
        </a:p>
        <a:p>
          <a:pPr>
            <a:lnSpc>
              <a:spcPct val="100000"/>
            </a:lnSpc>
          </a:pPr>
          <a:r>
            <a:rPr lang="en-US" dirty="0"/>
            <a:t>Based in part on 2023 CMBG Presentation by R&amp;L Partners, Inc.</a:t>
          </a:r>
        </a:p>
        <a:p>
          <a:endParaRPr lang="en-US" dirty="0"/>
        </a:p>
      </dgm:t>
    </dgm:pt>
    <dgm:pt modelId="{8B879B98-602F-47FC-BF7F-3CCB21B4B1FA}" type="parTrans" cxnId="{6D098F9A-64A0-4A3A-AE37-E74E31F7ED00}">
      <dgm:prSet/>
      <dgm:spPr/>
      <dgm:t>
        <a:bodyPr/>
        <a:lstStyle/>
        <a:p>
          <a:endParaRPr lang="en-US"/>
        </a:p>
      </dgm:t>
    </dgm:pt>
    <dgm:pt modelId="{DB1B3900-ADDB-4BCE-92FD-037E67BA6EA2}" type="sibTrans" cxnId="{6D098F9A-64A0-4A3A-AE37-E74E31F7ED00}">
      <dgm:prSet/>
      <dgm:spPr/>
      <dgm:t>
        <a:bodyPr/>
        <a:lstStyle/>
        <a:p>
          <a:endParaRPr lang="en-US"/>
        </a:p>
      </dgm:t>
    </dgm:pt>
    <dgm:pt modelId="{E6802B62-3362-4F78-A837-C6618D3B661B}">
      <dgm:prSet/>
      <dgm:spPr/>
      <dgm:t>
        <a:bodyPr/>
        <a:lstStyle/>
        <a:p>
          <a:pPr>
            <a:lnSpc>
              <a:spcPct val="100000"/>
            </a:lnSpc>
          </a:pPr>
          <a:r>
            <a:rPr lang="en-US"/>
            <a:t>Digital Twin</a:t>
          </a:r>
        </a:p>
      </dgm:t>
    </dgm:pt>
    <dgm:pt modelId="{62184B1A-64B3-4AB5-B348-ED944F01EBF1}" type="parTrans" cxnId="{C8706509-886D-4404-8087-C6B5E90223D1}">
      <dgm:prSet/>
      <dgm:spPr/>
      <dgm:t>
        <a:bodyPr/>
        <a:lstStyle/>
        <a:p>
          <a:endParaRPr lang="en-US"/>
        </a:p>
      </dgm:t>
    </dgm:pt>
    <dgm:pt modelId="{E5DDEA98-935D-4D27-9100-28375885E4A7}" type="sibTrans" cxnId="{C8706509-886D-4404-8087-C6B5E90223D1}">
      <dgm:prSet/>
      <dgm:spPr/>
      <dgm:t>
        <a:bodyPr/>
        <a:lstStyle/>
        <a:p>
          <a:endParaRPr lang="en-US"/>
        </a:p>
      </dgm:t>
    </dgm:pt>
    <dgm:pt modelId="{49E80954-4174-4325-B82C-4F08C6E6ECE8}">
      <dgm:prSet/>
      <dgm:spPr/>
      <dgm:t>
        <a:bodyPr/>
        <a:lstStyle/>
        <a:p>
          <a:pPr>
            <a:lnSpc>
              <a:spcPct val="100000"/>
            </a:lnSpc>
            <a:defRPr b="1"/>
          </a:pPr>
          <a:endParaRPr lang="en-US" dirty="0"/>
        </a:p>
      </dgm:t>
    </dgm:pt>
    <dgm:pt modelId="{9FDC079A-E1E5-4934-A42A-691053C71A92}" type="parTrans" cxnId="{985314D5-809A-4D87-AC58-F58B1FDCF82F}">
      <dgm:prSet/>
      <dgm:spPr/>
      <dgm:t>
        <a:bodyPr/>
        <a:lstStyle/>
        <a:p>
          <a:endParaRPr lang="en-US"/>
        </a:p>
      </dgm:t>
    </dgm:pt>
    <dgm:pt modelId="{2D8A9D1B-465E-4ABF-B622-2197FDF436FB}" type="sibTrans" cxnId="{985314D5-809A-4D87-AC58-F58B1FDCF82F}">
      <dgm:prSet/>
      <dgm:spPr/>
      <dgm:t>
        <a:bodyPr/>
        <a:lstStyle/>
        <a:p>
          <a:endParaRPr lang="en-US"/>
        </a:p>
      </dgm:t>
    </dgm:pt>
    <dgm:pt modelId="{9092F6A8-3E7B-4E6A-B9C7-C0A8B918A793}" type="pres">
      <dgm:prSet presAssocID="{802A9C24-AA9F-4BA6-A122-A0164E6910EE}" presName="root" presStyleCnt="0">
        <dgm:presLayoutVars>
          <dgm:dir/>
          <dgm:resizeHandles val="exact"/>
        </dgm:presLayoutVars>
      </dgm:prSet>
      <dgm:spPr/>
    </dgm:pt>
    <dgm:pt modelId="{F843CA5F-23E1-4867-BC44-3428768C54CA}" type="pres">
      <dgm:prSet presAssocID="{977C18E9-C8F0-4F69-A250-4EF350BA77F1}" presName="compNode" presStyleCnt="0"/>
      <dgm:spPr/>
    </dgm:pt>
    <dgm:pt modelId="{145FCC86-C25B-485A-86F5-FFD75E98787C}" type="pres">
      <dgm:prSet presAssocID="{977C18E9-C8F0-4F69-A250-4EF350BA77F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571A0A16-F90B-43EA-9E89-24B77BD14BAE}" type="pres">
      <dgm:prSet presAssocID="{977C18E9-C8F0-4F69-A250-4EF350BA77F1}" presName="iconSpace" presStyleCnt="0"/>
      <dgm:spPr/>
    </dgm:pt>
    <dgm:pt modelId="{1CFF48F0-EEF2-4EFF-A673-1562601899F7}" type="pres">
      <dgm:prSet presAssocID="{977C18E9-C8F0-4F69-A250-4EF350BA77F1}" presName="parTx" presStyleLbl="revTx" presStyleIdx="0" presStyleCnt="12">
        <dgm:presLayoutVars>
          <dgm:chMax val="0"/>
          <dgm:chPref val="0"/>
        </dgm:presLayoutVars>
      </dgm:prSet>
      <dgm:spPr/>
    </dgm:pt>
    <dgm:pt modelId="{B7D7A275-8C3C-453A-BA76-8E705595F77C}" type="pres">
      <dgm:prSet presAssocID="{977C18E9-C8F0-4F69-A250-4EF350BA77F1}" presName="txSpace" presStyleCnt="0"/>
      <dgm:spPr/>
    </dgm:pt>
    <dgm:pt modelId="{1F2F4062-0730-4503-BA03-BCFC22219236}" type="pres">
      <dgm:prSet presAssocID="{977C18E9-C8F0-4F69-A250-4EF350BA77F1}" presName="desTx" presStyleLbl="revTx" presStyleIdx="1" presStyleCnt="12">
        <dgm:presLayoutVars/>
      </dgm:prSet>
      <dgm:spPr/>
    </dgm:pt>
    <dgm:pt modelId="{227B62EE-02B5-4FC2-A66A-54401C2666C5}" type="pres">
      <dgm:prSet presAssocID="{957C0AAA-1E26-4A15-8988-C3ADE676E535}" presName="sibTrans" presStyleCnt="0"/>
      <dgm:spPr/>
    </dgm:pt>
    <dgm:pt modelId="{D9B7B65E-BE13-4634-919B-5482C8D4497A}" type="pres">
      <dgm:prSet presAssocID="{70E59401-6B20-4F07-966B-2278EDFF4BF0}" presName="compNode" presStyleCnt="0"/>
      <dgm:spPr/>
    </dgm:pt>
    <dgm:pt modelId="{07111F6B-01DD-4AAA-A57E-D53509F2034B}" type="pres">
      <dgm:prSet presAssocID="{70E59401-6B20-4F07-966B-2278EDFF4BF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BFE456D2-7A88-4EF0-8053-2A4D3A405196}" type="pres">
      <dgm:prSet presAssocID="{70E59401-6B20-4F07-966B-2278EDFF4BF0}" presName="iconSpace" presStyleCnt="0"/>
      <dgm:spPr/>
    </dgm:pt>
    <dgm:pt modelId="{7CB7028B-4E88-4969-8266-27DAE7DDB217}" type="pres">
      <dgm:prSet presAssocID="{70E59401-6B20-4F07-966B-2278EDFF4BF0}" presName="parTx" presStyleLbl="revTx" presStyleIdx="2" presStyleCnt="12">
        <dgm:presLayoutVars>
          <dgm:chMax val="0"/>
          <dgm:chPref val="0"/>
        </dgm:presLayoutVars>
      </dgm:prSet>
      <dgm:spPr/>
    </dgm:pt>
    <dgm:pt modelId="{0AEACE75-83D4-46C0-9A3B-FCC7FD061962}" type="pres">
      <dgm:prSet presAssocID="{70E59401-6B20-4F07-966B-2278EDFF4BF0}" presName="txSpace" presStyleCnt="0"/>
      <dgm:spPr/>
    </dgm:pt>
    <dgm:pt modelId="{4D0B436C-08B0-40F7-946E-65C5FBFB6CE4}" type="pres">
      <dgm:prSet presAssocID="{70E59401-6B20-4F07-966B-2278EDFF4BF0}" presName="desTx" presStyleLbl="revTx" presStyleIdx="3" presStyleCnt="12">
        <dgm:presLayoutVars/>
      </dgm:prSet>
      <dgm:spPr/>
    </dgm:pt>
    <dgm:pt modelId="{637EA7FA-3B73-47C3-BF62-110758CA5644}" type="pres">
      <dgm:prSet presAssocID="{C27822CE-41D7-49CF-8B7F-E9622E925098}" presName="sibTrans" presStyleCnt="0"/>
      <dgm:spPr/>
    </dgm:pt>
    <dgm:pt modelId="{F1064B7F-24BF-4CBA-9355-31623E4F45CA}" type="pres">
      <dgm:prSet presAssocID="{FCD36860-01F6-43BA-9D6C-D54BEE888125}" presName="compNode" presStyleCnt="0"/>
      <dgm:spPr/>
    </dgm:pt>
    <dgm:pt modelId="{281CF7EA-A80D-48BD-8CE7-2D89B72E836B}" type="pres">
      <dgm:prSet presAssocID="{FCD36860-01F6-43BA-9D6C-D54BEE88812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931DDAF4-D87D-4C41-9B19-BD8BEB2F682B}" type="pres">
      <dgm:prSet presAssocID="{FCD36860-01F6-43BA-9D6C-D54BEE888125}" presName="iconSpace" presStyleCnt="0"/>
      <dgm:spPr/>
    </dgm:pt>
    <dgm:pt modelId="{5DBB02FD-E32B-4835-B833-CB10177AD9E1}" type="pres">
      <dgm:prSet presAssocID="{FCD36860-01F6-43BA-9D6C-D54BEE888125}" presName="parTx" presStyleLbl="revTx" presStyleIdx="4" presStyleCnt="12">
        <dgm:presLayoutVars>
          <dgm:chMax val="0"/>
          <dgm:chPref val="0"/>
        </dgm:presLayoutVars>
      </dgm:prSet>
      <dgm:spPr/>
    </dgm:pt>
    <dgm:pt modelId="{A416385D-9D1A-41DC-AAA2-C268C4DFDCD5}" type="pres">
      <dgm:prSet presAssocID="{FCD36860-01F6-43BA-9D6C-D54BEE888125}" presName="txSpace" presStyleCnt="0"/>
      <dgm:spPr/>
    </dgm:pt>
    <dgm:pt modelId="{58B7819C-26B5-442D-891E-5A6877CE89CE}" type="pres">
      <dgm:prSet presAssocID="{FCD36860-01F6-43BA-9D6C-D54BEE888125}" presName="desTx" presStyleLbl="revTx" presStyleIdx="5" presStyleCnt="12">
        <dgm:presLayoutVars/>
      </dgm:prSet>
      <dgm:spPr/>
    </dgm:pt>
    <dgm:pt modelId="{A921284B-FF36-4A1A-B584-D0CCBA957C2F}" type="pres">
      <dgm:prSet presAssocID="{56B638AB-7ED4-4896-80DC-3D4E63747DB4}" presName="sibTrans" presStyleCnt="0"/>
      <dgm:spPr/>
    </dgm:pt>
    <dgm:pt modelId="{4AA27993-E548-400D-91CC-B0A8A8C5B530}" type="pres">
      <dgm:prSet presAssocID="{53651DAB-020A-49BE-BD69-598913985A5B}" presName="compNode" presStyleCnt="0"/>
      <dgm:spPr/>
    </dgm:pt>
    <dgm:pt modelId="{957A9751-8821-4F16-8B33-F0394E21AC79}" type="pres">
      <dgm:prSet presAssocID="{53651DAB-020A-49BE-BD69-598913985A5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1300D79E-2AE6-4C4E-9946-87BBAF471B0E}" type="pres">
      <dgm:prSet presAssocID="{53651DAB-020A-49BE-BD69-598913985A5B}" presName="iconSpace" presStyleCnt="0"/>
      <dgm:spPr/>
    </dgm:pt>
    <dgm:pt modelId="{71AC4BC3-EA71-40BF-B7A7-D371E4A1057E}" type="pres">
      <dgm:prSet presAssocID="{53651DAB-020A-49BE-BD69-598913985A5B}" presName="parTx" presStyleLbl="revTx" presStyleIdx="6" presStyleCnt="12">
        <dgm:presLayoutVars>
          <dgm:chMax val="0"/>
          <dgm:chPref val="0"/>
        </dgm:presLayoutVars>
      </dgm:prSet>
      <dgm:spPr/>
    </dgm:pt>
    <dgm:pt modelId="{938A9095-E8C9-4414-A9C5-6134C3E7B47C}" type="pres">
      <dgm:prSet presAssocID="{53651DAB-020A-49BE-BD69-598913985A5B}" presName="txSpace" presStyleCnt="0"/>
      <dgm:spPr/>
    </dgm:pt>
    <dgm:pt modelId="{62A773F1-5C6A-4409-9B46-51680B9CF410}" type="pres">
      <dgm:prSet presAssocID="{53651DAB-020A-49BE-BD69-598913985A5B}" presName="desTx" presStyleLbl="revTx" presStyleIdx="7" presStyleCnt="12">
        <dgm:presLayoutVars/>
      </dgm:prSet>
      <dgm:spPr/>
    </dgm:pt>
    <dgm:pt modelId="{A661F1FF-36F8-4337-B6DD-6FB57E833DC3}" type="pres">
      <dgm:prSet presAssocID="{83B1B050-4821-4A24-9284-6E3CD6018DFD}" presName="sibTrans" presStyleCnt="0"/>
      <dgm:spPr/>
    </dgm:pt>
    <dgm:pt modelId="{664E695B-99D8-4694-ABC9-6E42502DF924}" type="pres">
      <dgm:prSet presAssocID="{BC0F94B5-3AAD-4F94-97B2-1974FCF3840F}" presName="compNode" presStyleCnt="0"/>
      <dgm:spPr/>
    </dgm:pt>
    <dgm:pt modelId="{03C15E65-E80D-4CC4-938F-6748D65363B1}" type="pres">
      <dgm:prSet presAssocID="{BC0F94B5-3AAD-4F94-97B2-1974FCF3840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obot"/>
        </a:ext>
      </dgm:extLst>
    </dgm:pt>
    <dgm:pt modelId="{62E859C4-D726-48A7-9F34-BF5D67FE9D7E}" type="pres">
      <dgm:prSet presAssocID="{BC0F94B5-3AAD-4F94-97B2-1974FCF3840F}" presName="iconSpace" presStyleCnt="0"/>
      <dgm:spPr/>
    </dgm:pt>
    <dgm:pt modelId="{911C6D01-B6B8-4DD6-B25C-76DC5668A28D}" type="pres">
      <dgm:prSet presAssocID="{BC0F94B5-3AAD-4F94-97B2-1974FCF3840F}" presName="parTx" presStyleLbl="revTx" presStyleIdx="8" presStyleCnt="12">
        <dgm:presLayoutVars>
          <dgm:chMax val="0"/>
          <dgm:chPref val="0"/>
        </dgm:presLayoutVars>
      </dgm:prSet>
      <dgm:spPr/>
    </dgm:pt>
    <dgm:pt modelId="{CAC30A0B-7A59-4D7F-83F6-AE28EDF6E415}" type="pres">
      <dgm:prSet presAssocID="{BC0F94B5-3AAD-4F94-97B2-1974FCF3840F}" presName="txSpace" presStyleCnt="0"/>
      <dgm:spPr/>
    </dgm:pt>
    <dgm:pt modelId="{17D0B088-9E81-48E8-9827-534CC1C883D6}" type="pres">
      <dgm:prSet presAssocID="{BC0F94B5-3AAD-4F94-97B2-1974FCF3840F}" presName="desTx" presStyleLbl="revTx" presStyleIdx="9" presStyleCnt="12">
        <dgm:presLayoutVars/>
      </dgm:prSet>
      <dgm:spPr/>
    </dgm:pt>
    <dgm:pt modelId="{86610CFA-9C55-4611-8E14-4A6D3D39FC30}" type="pres">
      <dgm:prSet presAssocID="{6BA6ED60-EA54-4A99-ADCF-2B80049C0440}" presName="sibTrans" presStyleCnt="0"/>
      <dgm:spPr/>
    </dgm:pt>
    <dgm:pt modelId="{BC56F81B-2D1F-4C22-AFC7-4B1CCCAB2E79}" type="pres">
      <dgm:prSet presAssocID="{49E80954-4174-4325-B82C-4F08C6E6ECE8}" presName="compNode" presStyleCnt="0"/>
      <dgm:spPr/>
    </dgm:pt>
    <dgm:pt modelId="{A6838DCC-5F5F-4157-9B3E-96A6D3B1D711}" type="pres">
      <dgm:prSet presAssocID="{49E80954-4174-4325-B82C-4F08C6E6ECE8}"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perture with solid fill"/>
        </a:ext>
      </dgm:extLst>
    </dgm:pt>
    <dgm:pt modelId="{08D21032-AC4C-4AEC-AEA4-AD141FA22FEF}" type="pres">
      <dgm:prSet presAssocID="{49E80954-4174-4325-B82C-4F08C6E6ECE8}" presName="iconSpace" presStyleCnt="0"/>
      <dgm:spPr/>
    </dgm:pt>
    <dgm:pt modelId="{523FF463-8E33-4C4B-B95A-06565B4B75DF}" type="pres">
      <dgm:prSet presAssocID="{49E80954-4174-4325-B82C-4F08C6E6ECE8}" presName="parTx" presStyleLbl="revTx" presStyleIdx="10" presStyleCnt="12">
        <dgm:presLayoutVars>
          <dgm:chMax val="0"/>
          <dgm:chPref val="0"/>
        </dgm:presLayoutVars>
      </dgm:prSet>
      <dgm:spPr/>
    </dgm:pt>
    <dgm:pt modelId="{4E991B4B-CBBA-493C-A152-263082D7C080}" type="pres">
      <dgm:prSet presAssocID="{49E80954-4174-4325-B82C-4F08C6E6ECE8}" presName="txSpace" presStyleCnt="0"/>
      <dgm:spPr/>
    </dgm:pt>
    <dgm:pt modelId="{C8405ECB-2BA8-49B3-9425-4A5F40537C08}" type="pres">
      <dgm:prSet presAssocID="{49E80954-4174-4325-B82C-4F08C6E6ECE8}" presName="desTx" presStyleLbl="revTx" presStyleIdx="11" presStyleCnt="12">
        <dgm:presLayoutVars/>
      </dgm:prSet>
      <dgm:spPr/>
    </dgm:pt>
  </dgm:ptLst>
  <dgm:cxnLst>
    <dgm:cxn modelId="{C8706509-886D-4404-8087-C6B5E90223D1}" srcId="{BC0F94B5-3AAD-4F94-97B2-1974FCF3840F}" destId="{E6802B62-3362-4F78-A837-C6618D3B661B}" srcOrd="1" destOrd="0" parTransId="{62184B1A-64B3-4AB5-B348-ED944F01EBF1}" sibTransId="{E5DDEA98-935D-4D27-9100-28375885E4A7}"/>
    <dgm:cxn modelId="{27564A32-929C-4662-A964-7F8FAE4DA1B3}" type="presOf" srcId="{CEE8F4A0-FF33-4919-9D54-064E42BF6C37}" destId="{4D0B436C-08B0-40F7-946E-65C5FBFB6CE4}" srcOrd="0" destOrd="1" presId="urn:microsoft.com/office/officeart/2018/5/layout/CenteredIconLabelDescriptionList"/>
    <dgm:cxn modelId="{A4BCB934-B585-4859-8924-0F9AAD2F7952}" srcId="{802A9C24-AA9F-4BA6-A122-A0164E6910EE}" destId="{BC0F94B5-3AAD-4F94-97B2-1974FCF3840F}" srcOrd="4" destOrd="0" parTransId="{DC87851F-F421-4FD2-AEA3-3161ECD6A687}" sibTransId="{6BA6ED60-EA54-4A99-ADCF-2B80049C0440}"/>
    <dgm:cxn modelId="{02CEC73C-F0B7-4E66-AA4F-F85AD2B9EF28}" type="presOf" srcId="{977C18E9-C8F0-4F69-A250-4EF350BA77F1}" destId="{1CFF48F0-EEF2-4EFF-A673-1562601899F7}" srcOrd="0" destOrd="0" presId="urn:microsoft.com/office/officeart/2018/5/layout/CenteredIconLabelDescriptionList"/>
    <dgm:cxn modelId="{B418D53D-8746-4D56-A480-5D56E477DD58}" type="presOf" srcId="{53651DAB-020A-49BE-BD69-598913985A5B}" destId="{71AC4BC3-EA71-40BF-B7A7-D371E4A1057E}" srcOrd="0" destOrd="0" presId="urn:microsoft.com/office/officeart/2018/5/layout/CenteredIconLabelDescriptionList"/>
    <dgm:cxn modelId="{62DC0D5F-ED05-4F52-9C5F-F3D7066C4C74}" type="presOf" srcId="{CF30905C-A4AF-4A24-87A4-911BDDEC7654}" destId="{58B7819C-26B5-442D-891E-5A6877CE89CE}" srcOrd="0" destOrd="2" presId="urn:microsoft.com/office/officeart/2018/5/layout/CenteredIconLabelDescriptionList"/>
    <dgm:cxn modelId="{26BE1065-B82F-4441-AD9A-63930A55ABBE}" srcId="{FCD36860-01F6-43BA-9D6C-D54BEE888125}" destId="{C2D22861-DECE-429F-87A3-652D87DB3F17}" srcOrd="0" destOrd="0" parTransId="{0C0D9307-2D50-4A2A-8855-2DF16C48EAED}" sibTransId="{65C6D9FB-27A0-49A7-B164-FDAF08EEE341}"/>
    <dgm:cxn modelId="{901C126E-E5BE-4F8F-AB57-FAED0CC36653}" srcId="{FCD36860-01F6-43BA-9D6C-D54BEE888125}" destId="{3FE23B03-6EED-47B1-B3FB-CBB94D6FFB97}" srcOrd="3" destOrd="0" parTransId="{CB7A3088-168E-4D52-8C9C-B8518169EA87}" sibTransId="{56264F2F-4B8C-4798-9260-5F3A66732561}"/>
    <dgm:cxn modelId="{A13ECA50-7F84-44C8-A9EA-1010F8C54299}" type="presOf" srcId="{FCD36860-01F6-43BA-9D6C-D54BEE888125}" destId="{5DBB02FD-E32B-4835-B833-CB10177AD9E1}" srcOrd="0" destOrd="0" presId="urn:microsoft.com/office/officeart/2018/5/layout/CenteredIconLabelDescriptionList"/>
    <dgm:cxn modelId="{55176355-7EB2-412B-9F7E-1C39A93DE5E9}" srcId="{70E59401-6B20-4F07-966B-2278EDFF4BF0}" destId="{CEE8F4A0-FF33-4919-9D54-064E42BF6C37}" srcOrd="1" destOrd="0" parTransId="{EEA355EB-6894-4885-9AD9-CEAE0C42F654}" sibTransId="{13F85FC9-6B75-42D9-B171-88008CCAE1BE}"/>
    <dgm:cxn modelId="{EBF76078-03F4-47DB-B143-EB252FB2354B}" type="presOf" srcId="{94357EC8-B5D7-4ECC-ADF7-5A1717722DD7}" destId="{17D0B088-9E81-48E8-9827-534CC1C883D6}" srcOrd="0" destOrd="0" presId="urn:microsoft.com/office/officeart/2018/5/layout/CenteredIconLabelDescriptionList"/>
    <dgm:cxn modelId="{20EF328B-A09E-4961-B4EE-4F4CE8A03828}" type="presOf" srcId="{49E80954-4174-4325-B82C-4F08C6E6ECE8}" destId="{523FF463-8E33-4C4B-B95A-06565B4B75DF}" srcOrd="0" destOrd="0" presId="urn:microsoft.com/office/officeart/2018/5/layout/CenteredIconLabelDescriptionList"/>
    <dgm:cxn modelId="{816FE38B-3A62-4617-85AE-E70F72CB87B3}" type="presOf" srcId="{92F65D62-1F3C-4E81-A97E-C093F2A1A4C8}" destId="{58B7819C-26B5-442D-891E-5A6877CE89CE}" srcOrd="0" destOrd="1" presId="urn:microsoft.com/office/officeart/2018/5/layout/CenteredIconLabelDescriptionList"/>
    <dgm:cxn modelId="{7882A98E-5DFB-4CDD-9B0E-A091AAF25077}" srcId="{FCD36860-01F6-43BA-9D6C-D54BEE888125}" destId="{CF30905C-A4AF-4A24-87A4-911BDDEC7654}" srcOrd="2" destOrd="0" parTransId="{C94226A7-E917-497C-A681-80ACC57F06F2}" sibTransId="{FF87DEF2-D791-4454-BA8D-9E8431DE4A6A}"/>
    <dgm:cxn modelId="{D8710691-4A57-439F-87ED-432B2FF032F6}" type="presOf" srcId="{BC0F94B5-3AAD-4F94-97B2-1974FCF3840F}" destId="{911C6D01-B6B8-4DD6-B25C-76DC5668A28D}" srcOrd="0" destOrd="0" presId="urn:microsoft.com/office/officeart/2018/5/layout/CenteredIconLabelDescriptionList"/>
    <dgm:cxn modelId="{6734E596-CA43-4043-B788-371BAA2D8859}" srcId="{802A9C24-AA9F-4BA6-A122-A0164E6910EE}" destId="{53651DAB-020A-49BE-BD69-598913985A5B}" srcOrd="3" destOrd="0" parTransId="{964AD687-002C-4110-A4BB-8FA4D1922B8D}" sibTransId="{83B1B050-4821-4A24-9284-6E3CD6018DFD}"/>
    <dgm:cxn modelId="{9A3F2E99-C4D7-49C1-82FF-5B7BA7BD1530}" type="presOf" srcId="{802A9C24-AA9F-4BA6-A122-A0164E6910EE}" destId="{9092F6A8-3E7B-4E6A-B9C7-C0A8B918A793}" srcOrd="0" destOrd="0" presId="urn:microsoft.com/office/officeart/2018/5/layout/CenteredIconLabelDescriptionList"/>
    <dgm:cxn modelId="{6D098F9A-64A0-4A3A-AE37-E74E31F7ED00}" srcId="{BC0F94B5-3AAD-4F94-97B2-1974FCF3840F}" destId="{94357EC8-B5D7-4ECC-ADF7-5A1717722DD7}" srcOrd="0" destOrd="0" parTransId="{8B879B98-602F-47FC-BF7F-3CCB21B4B1FA}" sibTransId="{DB1B3900-ADDB-4BCE-92FD-037E67BA6EA2}"/>
    <dgm:cxn modelId="{7E8E8AA1-C552-44DF-A9DD-ABC0DA66BC73}" type="presOf" srcId="{5EF7E211-13BC-4B39-A779-E019128E75AE}" destId="{4D0B436C-08B0-40F7-946E-65C5FBFB6CE4}" srcOrd="0" destOrd="0" presId="urn:microsoft.com/office/officeart/2018/5/layout/CenteredIconLabelDescriptionList"/>
    <dgm:cxn modelId="{EC2F2AA7-FF10-40AB-A49A-E5A63C090284}" type="presOf" srcId="{70E59401-6B20-4F07-966B-2278EDFF4BF0}" destId="{7CB7028B-4E88-4969-8266-27DAE7DDB217}" srcOrd="0" destOrd="0" presId="urn:microsoft.com/office/officeart/2018/5/layout/CenteredIconLabelDescriptionList"/>
    <dgm:cxn modelId="{7E56C1AA-473B-4C07-BA96-541153E8C8F0}" srcId="{70E59401-6B20-4F07-966B-2278EDFF4BF0}" destId="{5EF7E211-13BC-4B39-A779-E019128E75AE}" srcOrd="0" destOrd="0" parTransId="{B5530E31-B89B-4D20-807B-5143380F5C3A}" sibTransId="{51631EB5-6145-4F00-9C6B-AD2EE5EFA19B}"/>
    <dgm:cxn modelId="{B71B5FAD-63E0-413F-9BF8-C6358E8F2F94}" type="presOf" srcId="{E6802B62-3362-4F78-A837-C6618D3B661B}" destId="{17D0B088-9E81-48E8-9827-534CC1C883D6}" srcOrd="0" destOrd="1" presId="urn:microsoft.com/office/officeart/2018/5/layout/CenteredIconLabelDescriptionList"/>
    <dgm:cxn modelId="{27FE9FB4-359D-4A74-90B1-24D2901A3608}" type="presOf" srcId="{3FE23B03-6EED-47B1-B3FB-CBB94D6FFB97}" destId="{58B7819C-26B5-442D-891E-5A6877CE89CE}" srcOrd="0" destOrd="3" presId="urn:microsoft.com/office/officeart/2018/5/layout/CenteredIconLabelDescriptionList"/>
    <dgm:cxn modelId="{325CE6C2-729B-4228-8A5A-6156A3BB05F3}" srcId="{802A9C24-AA9F-4BA6-A122-A0164E6910EE}" destId="{977C18E9-C8F0-4F69-A250-4EF350BA77F1}" srcOrd="0" destOrd="0" parTransId="{6BC785B7-26F2-4280-9414-8A448E3F98DA}" sibTransId="{957C0AAA-1E26-4A15-8988-C3ADE676E535}"/>
    <dgm:cxn modelId="{C1FF47D4-95E0-4DE1-B637-08E301CDB6ED}" srcId="{802A9C24-AA9F-4BA6-A122-A0164E6910EE}" destId="{70E59401-6B20-4F07-966B-2278EDFF4BF0}" srcOrd="1" destOrd="0" parTransId="{31306809-A33D-4AC6-9F8B-01F1A2F1A3C1}" sibTransId="{C27822CE-41D7-49CF-8B7F-E9622E925098}"/>
    <dgm:cxn modelId="{985314D5-809A-4D87-AC58-F58B1FDCF82F}" srcId="{802A9C24-AA9F-4BA6-A122-A0164E6910EE}" destId="{49E80954-4174-4325-B82C-4F08C6E6ECE8}" srcOrd="5" destOrd="0" parTransId="{9FDC079A-E1E5-4934-A42A-691053C71A92}" sibTransId="{2D8A9D1B-465E-4ABF-B622-2197FDF436FB}"/>
    <dgm:cxn modelId="{621B3CE6-98F5-427A-857D-2F1B257DA186}" srcId="{FCD36860-01F6-43BA-9D6C-D54BEE888125}" destId="{92F65D62-1F3C-4E81-A97E-C093F2A1A4C8}" srcOrd="1" destOrd="0" parTransId="{45B829E6-3AE3-465D-8008-25AD794739E8}" sibTransId="{F13C4A0E-1C82-442D-AFB2-441540FB4C2C}"/>
    <dgm:cxn modelId="{8C494DF1-E38B-4003-9243-D4BD33478745}" type="presOf" srcId="{C2D22861-DECE-429F-87A3-652D87DB3F17}" destId="{58B7819C-26B5-442D-891E-5A6877CE89CE}" srcOrd="0" destOrd="0" presId="urn:microsoft.com/office/officeart/2018/5/layout/CenteredIconLabelDescriptionList"/>
    <dgm:cxn modelId="{2F3BFDF1-FCCC-4F42-A0A7-9F12DE5C6787}" srcId="{802A9C24-AA9F-4BA6-A122-A0164E6910EE}" destId="{FCD36860-01F6-43BA-9D6C-D54BEE888125}" srcOrd="2" destOrd="0" parTransId="{828B367F-037A-4628-9308-3AF2AE054972}" sibTransId="{56B638AB-7ED4-4896-80DC-3D4E63747DB4}"/>
    <dgm:cxn modelId="{801E0420-6D74-4076-8566-C440052E5A1A}" type="presParOf" srcId="{9092F6A8-3E7B-4E6A-B9C7-C0A8B918A793}" destId="{F843CA5F-23E1-4867-BC44-3428768C54CA}" srcOrd="0" destOrd="0" presId="urn:microsoft.com/office/officeart/2018/5/layout/CenteredIconLabelDescriptionList"/>
    <dgm:cxn modelId="{29B6F39B-178B-49FF-99FD-2CF85954A615}" type="presParOf" srcId="{F843CA5F-23E1-4867-BC44-3428768C54CA}" destId="{145FCC86-C25B-485A-86F5-FFD75E98787C}" srcOrd="0" destOrd="0" presId="urn:microsoft.com/office/officeart/2018/5/layout/CenteredIconLabelDescriptionList"/>
    <dgm:cxn modelId="{AFA7F4BB-6466-4A21-A5E6-D05B63DB5124}" type="presParOf" srcId="{F843CA5F-23E1-4867-BC44-3428768C54CA}" destId="{571A0A16-F90B-43EA-9E89-24B77BD14BAE}" srcOrd="1" destOrd="0" presId="urn:microsoft.com/office/officeart/2018/5/layout/CenteredIconLabelDescriptionList"/>
    <dgm:cxn modelId="{AC5C9A0A-22F3-4F2C-8B86-5EA59747AFBA}" type="presParOf" srcId="{F843CA5F-23E1-4867-BC44-3428768C54CA}" destId="{1CFF48F0-EEF2-4EFF-A673-1562601899F7}" srcOrd="2" destOrd="0" presId="urn:microsoft.com/office/officeart/2018/5/layout/CenteredIconLabelDescriptionList"/>
    <dgm:cxn modelId="{4F06B362-D9D7-4991-B884-E50519768103}" type="presParOf" srcId="{F843CA5F-23E1-4867-BC44-3428768C54CA}" destId="{B7D7A275-8C3C-453A-BA76-8E705595F77C}" srcOrd="3" destOrd="0" presId="urn:microsoft.com/office/officeart/2018/5/layout/CenteredIconLabelDescriptionList"/>
    <dgm:cxn modelId="{41D994C4-16D9-4818-8155-1AFBD3DDE3CC}" type="presParOf" srcId="{F843CA5F-23E1-4867-BC44-3428768C54CA}" destId="{1F2F4062-0730-4503-BA03-BCFC22219236}" srcOrd="4" destOrd="0" presId="urn:microsoft.com/office/officeart/2018/5/layout/CenteredIconLabelDescriptionList"/>
    <dgm:cxn modelId="{315E1C89-6310-4311-B432-A9BFAB4B9192}" type="presParOf" srcId="{9092F6A8-3E7B-4E6A-B9C7-C0A8B918A793}" destId="{227B62EE-02B5-4FC2-A66A-54401C2666C5}" srcOrd="1" destOrd="0" presId="urn:microsoft.com/office/officeart/2018/5/layout/CenteredIconLabelDescriptionList"/>
    <dgm:cxn modelId="{304E1EFE-35EF-4D43-815B-3A661B940442}" type="presParOf" srcId="{9092F6A8-3E7B-4E6A-B9C7-C0A8B918A793}" destId="{D9B7B65E-BE13-4634-919B-5482C8D4497A}" srcOrd="2" destOrd="0" presId="urn:microsoft.com/office/officeart/2018/5/layout/CenteredIconLabelDescriptionList"/>
    <dgm:cxn modelId="{C7620FB5-98A7-4AF1-BBDF-CF5E50F96D6F}" type="presParOf" srcId="{D9B7B65E-BE13-4634-919B-5482C8D4497A}" destId="{07111F6B-01DD-4AAA-A57E-D53509F2034B}" srcOrd="0" destOrd="0" presId="urn:microsoft.com/office/officeart/2018/5/layout/CenteredIconLabelDescriptionList"/>
    <dgm:cxn modelId="{1462FAC0-1792-42EB-BB26-76F561AC6043}" type="presParOf" srcId="{D9B7B65E-BE13-4634-919B-5482C8D4497A}" destId="{BFE456D2-7A88-4EF0-8053-2A4D3A405196}" srcOrd="1" destOrd="0" presId="urn:microsoft.com/office/officeart/2018/5/layout/CenteredIconLabelDescriptionList"/>
    <dgm:cxn modelId="{949FD21B-31BD-47F0-BBF7-19DDE8776BCD}" type="presParOf" srcId="{D9B7B65E-BE13-4634-919B-5482C8D4497A}" destId="{7CB7028B-4E88-4969-8266-27DAE7DDB217}" srcOrd="2" destOrd="0" presId="urn:microsoft.com/office/officeart/2018/5/layout/CenteredIconLabelDescriptionList"/>
    <dgm:cxn modelId="{F43FDA47-1B25-4F3F-816C-700C4D361DC1}" type="presParOf" srcId="{D9B7B65E-BE13-4634-919B-5482C8D4497A}" destId="{0AEACE75-83D4-46C0-9A3B-FCC7FD061962}" srcOrd="3" destOrd="0" presId="urn:microsoft.com/office/officeart/2018/5/layout/CenteredIconLabelDescriptionList"/>
    <dgm:cxn modelId="{F739E6FF-0C7F-434C-8487-161086E68A34}" type="presParOf" srcId="{D9B7B65E-BE13-4634-919B-5482C8D4497A}" destId="{4D0B436C-08B0-40F7-946E-65C5FBFB6CE4}" srcOrd="4" destOrd="0" presId="urn:microsoft.com/office/officeart/2018/5/layout/CenteredIconLabelDescriptionList"/>
    <dgm:cxn modelId="{443E583B-E667-4224-8FB3-BB6CA418B327}" type="presParOf" srcId="{9092F6A8-3E7B-4E6A-B9C7-C0A8B918A793}" destId="{637EA7FA-3B73-47C3-BF62-110758CA5644}" srcOrd="3" destOrd="0" presId="urn:microsoft.com/office/officeart/2018/5/layout/CenteredIconLabelDescriptionList"/>
    <dgm:cxn modelId="{546E3343-74AE-4BB1-B7D5-828A9CBFA1D4}" type="presParOf" srcId="{9092F6A8-3E7B-4E6A-B9C7-C0A8B918A793}" destId="{F1064B7F-24BF-4CBA-9355-31623E4F45CA}" srcOrd="4" destOrd="0" presId="urn:microsoft.com/office/officeart/2018/5/layout/CenteredIconLabelDescriptionList"/>
    <dgm:cxn modelId="{B10B2201-F480-4504-BE60-19C360C9C03D}" type="presParOf" srcId="{F1064B7F-24BF-4CBA-9355-31623E4F45CA}" destId="{281CF7EA-A80D-48BD-8CE7-2D89B72E836B}" srcOrd="0" destOrd="0" presId="urn:microsoft.com/office/officeart/2018/5/layout/CenteredIconLabelDescriptionList"/>
    <dgm:cxn modelId="{FE325753-5178-4B83-A5C5-C1AD57959775}" type="presParOf" srcId="{F1064B7F-24BF-4CBA-9355-31623E4F45CA}" destId="{931DDAF4-D87D-4C41-9B19-BD8BEB2F682B}" srcOrd="1" destOrd="0" presId="urn:microsoft.com/office/officeart/2018/5/layout/CenteredIconLabelDescriptionList"/>
    <dgm:cxn modelId="{3AD2196F-8C1C-4ACD-8348-094ADDA67F75}" type="presParOf" srcId="{F1064B7F-24BF-4CBA-9355-31623E4F45CA}" destId="{5DBB02FD-E32B-4835-B833-CB10177AD9E1}" srcOrd="2" destOrd="0" presId="urn:microsoft.com/office/officeart/2018/5/layout/CenteredIconLabelDescriptionList"/>
    <dgm:cxn modelId="{2CEAC56F-9B87-4118-99E5-B1474A7E9964}" type="presParOf" srcId="{F1064B7F-24BF-4CBA-9355-31623E4F45CA}" destId="{A416385D-9D1A-41DC-AAA2-C268C4DFDCD5}" srcOrd="3" destOrd="0" presId="urn:microsoft.com/office/officeart/2018/5/layout/CenteredIconLabelDescriptionList"/>
    <dgm:cxn modelId="{6932B2F1-E88D-4E1C-8C19-DCB2DEAA96DD}" type="presParOf" srcId="{F1064B7F-24BF-4CBA-9355-31623E4F45CA}" destId="{58B7819C-26B5-442D-891E-5A6877CE89CE}" srcOrd="4" destOrd="0" presId="urn:microsoft.com/office/officeart/2018/5/layout/CenteredIconLabelDescriptionList"/>
    <dgm:cxn modelId="{EECD1B24-C240-4DD1-8440-279D5097F6DF}" type="presParOf" srcId="{9092F6A8-3E7B-4E6A-B9C7-C0A8B918A793}" destId="{A921284B-FF36-4A1A-B584-D0CCBA957C2F}" srcOrd="5" destOrd="0" presId="urn:microsoft.com/office/officeart/2018/5/layout/CenteredIconLabelDescriptionList"/>
    <dgm:cxn modelId="{3E62B8B4-880F-459C-B42F-D2C7F24C5B63}" type="presParOf" srcId="{9092F6A8-3E7B-4E6A-B9C7-C0A8B918A793}" destId="{4AA27993-E548-400D-91CC-B0A8A8C5B530}" srcOrd="6" destOrd="0" presId="urn:microsoft.com/office/officeart/2018/5/layout/CenteredIconLabelDescriptionList"/>
    <dgm:cxn modelId="{C3E5BDB6-7480-4374-8F18-A5455C255579}" type="presParOf" srcId="{4AA27993-E548-400D-91CC-B0A8A8C5B530}" destId="{957A9751-8821-4F16-8B33-F0394E21AC79}" srcOrd="0" destOrd="0" presId="urn:microsoft.com/office/officeart/2018/5/layout/CenteredIconLabelDescriptionList"/>
    <dgm:cxn modelId="{93DD2E12-2925-4272-9614-D7B7DC073B9B}" type="presParOf" srcId="{4AA27993-E548-400D-91CC-B0A8A8C5B530}" destId="{1300D79E-2AE6-4C4E-9946-87BBAF471B0E}" srcOrd="1" destOrd="0" presId="urn:microsoft.com/office/officeart/2018/5/layout/CenteredIconLabelDescriptionList"/>
    <dgm:cxn modelId="{EAC02E3E-8DC9-4613-BE4A-4130F38F4C15}" type="presParOf" srcId="{4AA27993-E548-400D-91CC-B0A8A8C5B530}" destId="{71AC4BC3-EA71-40BF-B7A7-D371E4A1057E}" srcOrd="2" destOrd="0" presId="urn:microsoft.com/office/officeart/2018/5/layout/CenteredIconLabelDescriptionList"/>
    <dgm:cxn modelId="{CB085349-13CE-4B7D-BCE6-4BCBA1DD981F}" type="presParOf" srcId="{4AA27993-E548-400D-91CC-B0A8A8C5B530}" destId="{938A9095-E8C9-4414-A9C5-6134C3E7B47C}" srcOrd="3" destOrd="0" presId="urn:microsoft.com/office/officeart/2018/5/layout/CenteredIconLabelDescriptionList"/>
    <dgm:cxn modelId="{F3A3E645-4008-4A76-A325-244129FC81F2}" type="presParOf" srcId="{4AA27993-E548-400D-91CC-B0A8A8C5B530}" destId="{62A773F1-5C6A-4409-9B46-51680B9CF410}" srcOrd="4" destOrd="0" presId="urn:microsoft.com/office/officeart/2018/5/layout/CenteredIconLabelDescriptionList"/>
    <dgm:cxn modelId="{18C49769-05F7-41DF-8360-39DFD6A6D0CB}" type="presParOf" srcId="{9092F6A8-3E7B-4E6A-B9C7-C0A8B918A793}" destId="{A661F1FF-36F8-4337-B6DD-6FB57E833DC3}" srcOrd="7" destOrd="0" presId="urn:microsoft.com/office/officeart/2018/5/layout/CenteredIconLabelDescriptionList"/>
    <dgm:cxn modelId="{9663469E-A48A-4079-91D8-2F5FAC45848E}" type="presParOf" srcId="{9092F6A8-3E7B-4E6A-B9C7-C0A8B918A793}" destId="{664E695B-99D8-4694-ABC9-6E42502DF924}" srcOrd="8" destOrd="0" presId="urn:microsoft.com/office/officeart/2018/5/layout/CenteredIconLabelDescriptionList"/>
    <dgm:cxn modelId="{596FB45B-E727-485D-865A-4A02F09B7B57}" type="presParOf" srcId="{664E695B-99D8-4694-ABC9-6E42502DF924}" destId="{03C15E65-E80D-4CC4-938F-6748D65363B1}" srcOrd="0" destOrd="0" presId="urn:microsoft.com/office/officeart/2018/5/layout/CenteredIconLabelDescriptionList"/>
    <dgm:cxn modelId="{619FE1E7-D0BB-4B9B-ACD1-F02CDE8F8A1A}" type="presParOf" srcId="{664E695B-99D8-4694-ABC9-6E42502DF924}" destId="{62E859C4-D726-48A7-9F34-BF5D67FE9D7E}" srcOrd="1" destOrd="0" presId="urn:microsoft.com/office/officeart/2018/5/layout/CenteredIconLabelDescriptionList"/>
    <dgm:cxn modelId="{B17C3735-B134-4D01-9C5B-442EECA88712}" type="presParOf" srcId="{664E695B-99D8-4694-ABC9-6E42502DF924}" destId="{911C6D01-B6B8-4DD6-B25C-76DC5668A28D}" srcOrd="2" destOrd="0" presId="urn:microsoft.com/office/officeart/2018/5/layout/CenteredIconLabelDescriptionList"/>
    <dgm:cxn modelId="{586EC6D2-4CA1-4078-BDFE-1C24C3AEAB02}" type="presParOf" srcId="{664E695B-99D8-4694-ABC9-6E42502DF924}" destId="{CAC30A0B-7A59-4D7F-83F6-AE28EDF6E415}" srcOrd="3" destOrd="0" presId="urn:microsoft.com/office/officeart/2018/5/layout/CenteredIconLabelDescriptionList"/>
    <dgm:cxn modelId="{F2FE88B9-B03E-46E9-AA4B-3EB2F9F58367}" type="presParOf" srcId="{664E695B-99D8-4694-ABC9-6E42502DF924}" destId="{17D0B088-9E81-48E8-9827-534CC1C883D6}" srcOrd="4" destOrd="0" presId="urn:microsoft.com/office/officeart/2018/5/layout/CenteredIconLabelDescriptionList"/>
    <dgm:cxn modelId="{65DDB270-F126-4252-88EB-C1B00F6C7D20}" type="presParOf" srcId="{9092F6A8-3E7B-4E6A-B9C7-C0A8B918A793}" destId="{86610CFA-9C55-4611-8E14-4A6D3D39FC30}" srcOrd="9" destOrd="0" presId="urn:microsoft.com/office/officeart/2018/5/layout/CenteredIconLabelDescriptionList"/>
    <dgm:cxn modelId="{73DAA6A0-D6B7-49DB-8D40-02071D4390A1}" type="presParOf" srcId="{9092F6A8-3E7B-4E6A-B9C7-C0A8B918A793}" destId="{BC56F81B-2D1F-4C22-AFC7-4B1CCCAB2E79}" srcOrd="10" destOrd="0" presId="urn:microsoft.com/office/officeart/2018/5/layout/CenteredIconLabelDescriptionList"/>
    <dgm:cxn modelId="{70B83925-DDEC-4C5D-98A3-2DF39223FDDF}" type="presParOf" srcId="{BC56F81B-2D1F-4C22-AFC7-4B1CCCAB2E79}" destId="{A6838DCC-5F5F-4157-9B3E-96A6D3B1D711}" srcOrd="0" destOrd="0" presId="urn:microsoft.com/office/officeart/2018/5/layout/CenteredIconLabelDescriptionList"/>
    <dgm:cxn modelId="{43EE986E-F45F-492A-AE1B-CC5A18B5E525}" type="presParOf" srcId="{BC56F81B-2D1F-4C22-AFC7-4B1CCCAB2E79}" destId="{08D21032-AC4C-4AEC-AEA4-AD141FA22FEF}" srcOrd="1" destOrd="0" presId="urn:microsoft.com/office/officeart/2018/5/layout/CenteredIconLabelDescriptionList"/>
    <dgm:cxn modelId="{6FFF14A1-A217-48FA-BDC2-C7260646511D}" type="presParOf" srcId="{BC56F81B-2D1F-4C22-AFC7-4B1CCCAB2E79}" destId="{523FF463-8E33-4C4B-B95A-06565B4B75DF}" srcOrd="2" destOrd="0" presId="urn:microsoft.com/office/officeart/2018/5/layout/CenteredIconLabelDescriptionList"/>
    <dgm:cxn modelId="{F1969ECE-F654-4F1D-8F86-5F0BC5763D23}" type="presParOf" srcId="{BC56F81B-2D1F-4C22-AFC7-4B1CCCAB2E79}" destId="{4E991B4B-CBBA-493C-A152-263082D7C080}" srcOrd="3" destOrd="0" presId="urn:microsoft.com/office/officeart/2018/5/layout/CenteredIconLabelDescriptionList"/>
    <dgm:cxn modelId="{D19CF1FF-4539-4429-B0C1-F23F0D57AA60}" type="presParOf" srcId="{BC56F81B-2D1F-4C22-AFC7-4B1CCCAB2E79}" destId="{C8405ECB-2BA8-49B3-9425-4A5F40537C0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DFFDCC-F2B3-4831-A66C-C8E6FF0056E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2AEA3B2-1537-4FBE-BD70-22755318DCB5}">
      <dgm:prSet/>
      <dgm:spPr/>
      <dgm:t>
        <a:bodyPr/>
        <a:lstStyle/>
        <a:p>
          <a:r>
            <a:rPr lang="en-US"/>
            <a:t>Design development will be through selection of engineering design partners with approved quality control programs.</a:t>
          </a:r>
        </a:p>
      </dgm:t>
    </dgm:pt>
    <dgm:pt modelId="{7FBF49F3-D58A-4D88-888A-39B8AF25E4AE}" type="parTrans" cxnId="{9B738DBA-C928-4A30-92E2-BE22957C3B4B}">
      <dgm:prSet/>
      <dgm:spPr/>
      <dgm:t>
        <a:bodyPr/>
        <a:lstStyle/>
        <a:p>
          <a:endParaRPr lang="en-US"/>
        </a:p>
      </dgm:t>
    </dgm:pt>
    <dgm:pt modelId="{05A9CCB2-44E0-4EB1-AA42-2ACEFD248A91}" type="sibTrans" cxnId="{9B738DBA-C928-4A30-92E2-BE22957C3B4B}">
      <dgm:prSet/>
      <dgm:spPr/>
      <dgm:t>
        <a:bodyPr/>
        <a:lstStyle/>
        <a:p>
          <a:endParaRPr lang="en-US"/>
        </a:p>
      </dgm:t>
    </dgm:pt>
    <dgm:pt modelId="{8EF9C02F-5B32-4F4B-9F71-2A4E024CFDB1}">
      <dgm:prSet/>
      <dgm:spPr/>
      <dgm:t>
        <a:bodyPr/>
        <a:lstStyle/>
        <a:p>
          <a:r>
            <a:rPr lang="en-US"/>
            <a:t>Selected partners will be in contract agreements where the owner operator will be engaged in and provide oversight of design development.</a:t>
          </a:r>
        </a:p>
      </dgm:t>
    </dgm:pt>
    <dgm:pt modelId="{CD059777-CA70-4C11-8B4F-5A7026F4A1DA}" type="parTrans" cxnId="{27980014-9197-4712-9221-5B51917C4D21}">
      <dgm:prSet/>
      <dgm:spPr/>
      <dgm:t>
        <a:bodyPr/>
        <a:lstStyle/>
        <a:p>
          <a:endParaRPr lang="en-US"/>
        </a:p>
      </dgm:t>
    </dgm:pt>
    <dgm:pt modelId="{91437F93-702B-4443-A9BE-F10AEF039979}" type="sibTrans" cxnId="{27980014-9197-4712-9221-5B51917C4D21}">
      <dgm:prSet/>
      <dgm:spPr/>
      <dgm:t>
        <a:bodyPr/>
        <a:lstStyle/>
        <a:p>
          <a:endParaRPr lang="en-US"/>
        </a:p>
      </dgm:t>
    </dgm:pt>
    <dgm:pt modelId="{BAD7B5D1-DDBA-46ED-AB0B-19303D543CD2}">
      <dgm:prSet/>
      <dgm:spPr/>
      <dgm:t>
        <a:bodyPr/>
        <a:lstStyle/>
        <a:p>
          <a:r>
            <a:rPr lang="en-US"/>
            <a:t>An owners acceptance review process will be used for turnover of design authority.</a:t>
          </a:r>
        </a:p>
      </dgm:t>
    </dgm:pt>
    <dgm:pt modelId="{C8FFAD01-80FE-4CF8-B96E-934FD5CC7EF2}" type="parTrans" cxnId="{C680B6FD-A4D7-4E30-9F5B-4C64871831B6}">
      <dgm:prSet/>
      <dgm:spPr/>
      <dgm:t>
        <a:bodyPr/>
        <a:lstStyle/>
        <a:p>
          <a:endParaRPr lang="en-US"/>
        </a:p>
      </dgm:t>
    </dgm:pt>
    <dgm:pt modelId="{63CEDF18-C92D-4F06-938D-9D9CFB04BE68}" type="sibTrans" cxnId="{C680B6FD-A4D7-4E30-9F5B-4C64871831B6}">
      <dgm:prSet/>
      <dgm:spPr/>
      <dgm:t>
        <a:bodyPr/>
        <a:lstStyle/>
        <a:p>
          <a:endParaRPr lang="en-US"/>
        </a:p>
      </dgm:t>
    </dgm:pt>
    <dgm:pt modelId="{AE6EFCB0-C15D-41BD-AB0D-6F8FDAFB94C0}">
      <dgm:prSet/>
      <dgm:spPr/>
      <dgm:t>
        <a:bodyPr/>
        <a:lstStyle/>
        <a:p>
          <a:r>
            <a:rPr lang="en-US"/>
            <a:t>This will be done in a staged system by system process where the designer is allowed to make changes through turnover, start up, and operational testing.  Allowing designer to continue in the development / owners acceptance review process was a lessoned learned from Vogtle.</a:t>
          </a:r>
        </a:p>
      </dgm:t>
    </dgm:pt>
    <dgm:pt modelId="{5E371A4F-6320-42B4-AB65-4522ED14104A}" type="parTrans" cxnId="{AAD3816A-B2FA-4F33-87E9-49F7EB7C83A2}">
      <dgm:prSet/>
      <dgm:spPr/>
      <dgm:t>
        <a:bodyPr/>
        <a:lstStyle/>
        <a:p>
          <a:endParaRPr lang="en-US"/>
        </a:p>
      </dgm:t>
    </dgm:pt>
    <dgm:pt modelId="{7912A4A4-4505-456D-A71C-5B6627732C1F}" type="sibTrans" cxnId="{AAD3816A-B2FA-4F33-87E9-49F7EB7C83A2}">
      <dgm:prSet/>
      <dgm:spPr/>
      <dgm:t>
        <a:bodyPr/>
        <a:lstStyle/>
        <a:p>
          <a:endParaRPr lang="en-US"/>
        </a:p>
      </dgm:t>
    </dgm:pt>
    <dgm:pt modelId="{9B477D01-C9F8-4F40-B9FA-AF26C2046B54}">
      <dgm:prSet/>
      <dgm:spPr/>
      <dgm:t>
        <a:bodyPr/>
        <a:lstStyle/>
        <a:p>
          <a:r>
            <a:rPr lang="en-US"/>
            <a:t>Designers without an approved quality control program should be avoided / minimized.  In the cases where this cannot be avoided, those designers will need to use the owner operators design development process with engagement, review, and sign off by the owner operator design group.</a:t>
          </a:r>
        </a:p>
      </dgm:t>
    </dgm:pt>
    <dgm:pt modelId="{E935E7C3-D659-4D98-89CF-C8371550078C}" type="parTrans" cxnId="{437DB027-B8E8-4E5C-943D-E48F0B776146}">
      <dgm:prSet/>
      <dgm:spPr/>
      <dgm:t>
        <a:bodyPr/>
        <a:lstStyle/>
        <a:p>
          <a:endParaRPr lang="en-US"/>
        </a:p>
      </dgm:t>
    </dgm:pt>
    <dgm:pt modelId="{8F43ED57-FCAA-41A1-BFF7-0A80E0C7F90E}" type="sibTrans" cxnId="{437DB027-B8E8-4E5C-943D-E48F0B776146}">
      <dgm:prSet/>
      <dgm:spPr/>
      <dgm:t>
        <a:bodyPr/>
        <a:lstStyle/>
        <a:p>
          <a:endParaRPr lang="en-US"/>
        </a:p>
      </dgm:t>
    </dgm:pt>
    <dgm:pt modelId="{99C921ED-CB2B-4AE1-947E-1B4D07BD4BC8}" type="pres">
      <dgm:prSet presAssocID="{CFDFFDCC-F2B3-4831-A66C-C8E6FF0056EA}" presName="root" presStyleCnt="0">
        <dgm:presLayoutVars>
          <dgm:dir/>
          <dgm:resizeHandles val="exact"/>
        </dgm:presLayoutVars>
      </dgm:prSet>
      <dgm:spPr/>
    </dgm:pt>
    <dgm:pt modelId="{CE37957F-69D1-4579-88AF-89ACCC087A42}" type="pres">
      <dgm:prSet presAssocID="{32AEA3B2-1537-4FBE-BD70-22755318DCB5}" presName="compNode" presStyleCnt="0"/>
      <dgm:spPr/>
    </dgm:pt>
    <dgm:pt modelId="{A35EA095-7352-4521-B6C2-AE1180643904}" type="pres">
      <dgm:prSet presAssocID="{32AEA3B2-1537-4FBE-BD70-22755318DCB5}" presName="bgRect" presStyleLbl="bgShp" presStyleIdx="0" presStyleCnt="5"/>
      <dgm:spPr/>
    </dgm:pt>
    <dgm:pt modelId="{8E4FED3E-5297-4A41-BD06-C0A6B2A2F86E}" type="pres">
      <dgm:prSet presAssocID="{32AEA3B2-1537-4FBE-BD70-22755318DCB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C143CF46-30E9-4218-8E88-E1FBD3B7F2CB}" type="pres">
      <dgm:prSet presAssocID="{32AEA3B2-1537-4FBE-BD70-22755318DCB5}" presName="spaceRect" presStyleCnt="0"/>
      <dgm:spPr/>
    </dgm:pt>
    <dgm:pt modelId="{5C4A23F6-CF5E-4FF6-8850-F67E70FE32DB}" type="pres">
      <dgm:prSet presAssocID="{32AEA3B2-1537-4FBE-BD70-22755318DCB5}" presName="parTx" presStyleLbl="revTx" presStyleIdx="0" presStyleCnt="5">
        <dgm:presLayoutVars>
          <dgm:chMax val="0"/>
          <dgm:chPref val="0"/>
        </dgm:presLayoutVars>
      </dgm:prSet>
      <dgm:spPr/>
    </dgm:pt>
    <dgm:pt modelId="{A3D8C278-669D-4490-BC15-327110550343}" type="pres">
      <dgm:prSet presAssocID="{05A9CCB2-44E0-4EB1-AA42-2ACEFD248A91}" presName="sibTrans" presStyleCnt="0"/>
      <dgm:spPr/>
    </dgm:pt>
    <dgm:pt modelId="{1EC4198F-9D35-4B6B-9C33-EE29B63DC719}" type="pres">
      <dgm:prSet presAssocID="{8EF9C02F-5B32-4F4B-9F71-2A4E024CFDB1}" presName="compNode" presStyleCnt="0"/>
      <dgm:spPr/>
    </dgm:pt>
    <dgm:pt modelId="{012E62D0-621D-4AAE-BCD6-1B2221AF75C6}" type="pres">
      <dgm:prSet presAssocID="{8EF9C02F-5B32-4F4B-9F71-2A4E024CFDB1}" presName="bgRect" presStyleLbl="bgShp" presStyleIdx="1" presStyleCnt="5"/>
      <dgm:spPr/>
    </dgm:pt>
    <dgm:pt modelId="{7857A82D-C895-4BA7-94FC-EA29784EBC08}" type="pres">
      <dgm:prSet presAssocID="{8EF9C02F-5B32-4F4B-9F71-2A4E024CFDB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F126FD3A-BD7B-4C4B-8A52-36D3AED85D1E}" type="pres">
      <dgm:prSet presAssocID="{8EF9C02F-5B32-4F4B-9F71-2A4E024CFDB1}" presName="spaceRect" presStyleCnt="0"/>
      <dgm:spPr/>
    </dgm:pt>
    <dgm:pt modelId="{626AB458-C5E6-4E1A-84BE-2997FF61F1AB}" type="pres">
      <dgm:prSet presAssocID="{8EF9C02F-5B32-4F4B-9F71-2A4E024CFDB1}" presName="parTx" presStyleLbl="revTx" presStyleIdx="1" presStyleCnt="5">
        <dgm:presLayoutVars>
          <dgm:chMax val="0"/>
          <dgm:chPref val="0"/>
        </dgm:presLayoutVars>
      </dgm:prSet>
      <dgm:spPr/>
    </dgm:pt>
    <dgm:pt modelId="{65514808-C9CB-49AB-9EF4-3276786D0B61}" type="pres">
      <dgm:prSet presAssocID="{91437F93-702B-4443-A9BE-F10AEF039979}" presName="sibTrans" presStyleCnt="0"/>
      <dgm:spPr/>
    </dgm:pt>
    <dgm:pt modelId="{81773C28-1571-4372-9EF2-1E1E9DAF6B6C}" type="pres">
      <dgm:prSet presAssocID="{BAD7B5D1-DDBA-46ED-AB0B-19303D543CD2}" presName="compNode" presStyleCnt="0"/>
      <dgm:spPr/>
    </dgm:pt>
    <dgm:pt modelId="{CA3BD406-8A62-4134-8E2C-A7744D6AF692}" type="pres">
      <dgm:prSet presAssocID="{BAD7B5D1-DDBA-46ED-AB0B-19303D543CD2}" presName="bgRect" presStyleLbl="bgShp" presStyleIdx="2" presStyleCnt="5"/>
      <dgm:spPr/>
    </dgm:pt>
    <dgm:pt modelId="{20FE5678-6462-4371-A704-0ECC5744A214}" type="pres">
      <dgm:prSet presAssocID="{BAD7B5D1-DDBA-46ED-AB0B-19303D543CD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B82356F0-87FA-4CF4-AF32-2336E5B0DD6F}" type="pres">
      <dgm:prSet presAssocID="{BAD7B5D1-DDBA-46ED-AB0B-19303D543CD2}" presName="spaceRect" presStyleCnt="0"/>
      <dgm:spPr/>
    </dgm:pt>
    <dgm:pt modelId="{890E6E05-ADD6-4DB6-B373-4C09B03BE4E6}" type="pres">
      <dgm:prSet presAssocID="{BAD7B5D1-DDBA-46ED-AB0B-19303D543CD2}" presName="parTx" presStyleLbl="revTx" presStyleIdx="2" presStyleCnt="5">
        <dgm:presLayoutVars>
          <dgm:chMax val="0"/>
          <dgm:chPref val="0"/>
        </dgm:presLayoutVars>
      </dgm:prSet>
      <dgm:spPr/>
    </dgm:pt>
    <dgm:pt modelId="{CB451BA7-A7DB-4AA5-984E-45C389A1609A}" type="pres">
      <dgm:prSet presAssocID="{63CEDF18-C92D-4F06-938D-9D9CFB04BE68}" presName="sibTrans" presStyleCnt="0"/>
      <dgm:spPr/>
    </dgm:pt>
    <dgm:pt modelId="{D8E63BDE-6E48-4693-A500-C58021272A02}" type="pres">
      <dgm:prSet presAssocID="{AE6EFCB0-C15D-41BD-AB0D-6F8FDAFB94C0}" presName="compNode" presStyleCnt="0"/>
      <dgm:spPr/>
    </dgm:pt>
    <dgm:pt modelId="{BAD5CA5D-CCC1-4FD5-8EE8-7BCACB302602}" type="pres">
      <dgm:prSet presAssocID="{AE6EFCB0-C15D-41BD-AB0D-6F8FDAFB94C0}" presName="bgRect" presStyleLbl="bgShp" presStyleIdx="3" presStyleCnt="5"/>
      <dgm:spPr/>
    </dgm:pt>
    <dgm:pt modelId="{D15522EC-2653-4B27-A0D9-4FAA54EF41ED}" type="pres">
      <dgm:prSet presAssocID="{AE6EFCB0-C15D-41BD-AB0D-6F8FDAFB94C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owchart"/>
        </a:ext>
      </dgm:extLst>
    </dgm:pt>
    <dgm:pt modelId="{806ED78C-30A6-40D2-8288-50DF63120724}" type="pres">
      <dgm:prSet presAssocID="{AE6EFCB0-C15D-41BD-AB0D-6F8FDAFB94C0}" presName="spaceRect" presStyleCnt="0"/>
      <dgm:spPr/>
    </dgm:pt>
    <dgm:pt modelId="{5A99F81B-B6D7-448A-99AC-CA5B7E787D26}" type="pres">
      <dgm:prSet presAssocID="{AE6EFCB0-C15D-41BD-AB0D-6F8FDAFB94C0}" presName="parTx" presStyleLbl="revTx" presStyleIdx="3" presStyleCnt="5">
        <dgm:presLayoutVars>
          <dgm:chMax val="0"/>
          <dgm:chPref val="0"/>
        </dgm:presLayoutVars>
      </dgm:prSet>
      <dgm:spPr/>
    </dgm:pt>
    <dgm:pt modelId="{1108472F-C7E0-48EE-AD1D-7BE230DF8282}" type="pres">
      <dgm:prSet presAssocID="{7912A4A4-4505-456D-A71C-5B6627732C1F}" presName="sibTrans" presStyleCnt="0"/>
      <dgm:spPr/>
    </dgm:pt>
    <dgm:pt modelId="{3A2924CF-8A52-499B-A665-598CBFDA5F71}" type="pres">
      <dgm:prSet presAssocID="{9B477D01-C9F8-4F40-B9FA-AF26C2046B54}" presName="compNode" presStyleCnt="0"/>
      <dgm:spPr/>
    </dgm:pt>
    <dgm:pt modelId="{BABBA30A-E5E5-490D-902F-E92C45A96438}" type="pres">
      <dgm:prSet presAssocID="{9B477D01-C9F8-4F40-B9FA-AF26C2046B54}" presName="bgRect" presStyleLbl="bgShp" presStyleIdx="4" presStyleCnt="5"/>
      <dgm:spPr/>
    </dgm:pt>
    <dgm:pt modelId="{42A91007-27A5-45E9-BB5D-7CA85160F3A0}" type="pres">
      <dgm:prSet presAssocID="{9B477D01-C9F8-4F40-B9FA-AF26C2046B5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eb Design"/>
        </a:ext>
      </dgm:extLst>
    </dgm:pt>
    <dgm:pt modelId="{383585E9-A5E0-49D7-A955-C6AF5E7987F9}" type="pres">
      <dgm:prSet presAssocID="{9B477D01-C9F8-4F40-B9FA-AF26C2046B54}" presName="spaceRect" presStyleCnt="0"/>
      <dgm:spPr/>
    </dgm:pt>
    <dgm:pt modelId="{1B2B946A-4F3A-4995-B60B-C67D43674432}" type="pres">
      <dgm:prSet presAssocID="{9B477D01-C9F8-4F40-B9FA-AF26C2046B54}" presName="parTx" presStyleLbl="revTx" presStyleIdx="4" presStyleCnt="5">
        <dgm:presLayoutVars>
          <dgm:chMax val="0"/>
          <dgm:chPref val="0"/>
        </dgm:presLayoutVars>
      </dgm:prSet>
      <dgm:spPr/>
    </dgm:pt>
  </dgm:ptLst>
  <dgm:cxnLst>
    <dgm:cxn modelId="{27980014-9197-4712-9221-5B51917C4D21}" srcId="{CFDFFDCC-F2B3-4831-A66C-C8E6FF0056EA}" destId="{8EF9C02F-5B32-4F4B-9F71-2A4E024CFDB1}" srcOrd="1" destOrd="0" parTransId="{CD059777-CA70-4C11-8B4F-5A7026F4A1DA}" sibTransId="{91437F93-702B-4443-A9BE-F10AEF039979}"/>
    <dgm:cxn modelId="{35C59025-D4D9-4531-934C-9CA68F309A77}" type="presOf" srcId="{32AEA3B2-1537-4FBE-BD70-22755318DCB5}" destId="{5C4A23F6-CF5E-4FF6-8850-F67E70FE32DB}" srcOrd="0" destOrd="0" presId="urn:microsoft.com/office/officeart/2018/2/layout/IconVerticalSolidList"/>
    <dgm:cxn modelId="{437DB027-B8E8-4E5C-943D-E48F0B776146}" srcId="{CFDFFDCC-F2B3-4831-A66C-C8E6FF0056EA}" destId="{9B477D01-C9F8-4F40-B9FA-AF26C2046B54}" srcOrd="4" destOrd="0" parTransId="{E935E7C3-D659-4D98-89CF-C8371550078C}" sibTransId="{8F43ED57-FCAA-41A1-BFF7-0A80E0C7F90E}"/>
    <dgm:cxn modelId="{C7F2E262-43A7-44EF-8162-30977D1FA362}" type="presOf" srcId="{BAD7B5D1-DDBA-46ED-AB0B-19303D543CD2}" destId="{890E6E05-ADD6-4DB6-B373-4C09B03BE4E6}" srcOrd="0" destOrd="0" presId="urn:microsoft.com/office/officeart/2018/2/layout/IconVerticalSolidList"/>
    <dgm:cxn modelId="{154F9A68-3940-4D70-B71E-57A08996EA34}" type="presOf" srcId="{9B477D01-C9F8-4F40-B9FA-AF26C2046B54}" destId="{1B2B946A-4F3A-4995-B60B-C67D43674432}" srcOrd="0" destOrd="0" presId="urn:microsoft.com/office/officeart/2018/2/layout/IconVerticalSolidList"/>
    <dgm:cxn modelId="{AAD3816A-B2FA-4F33-87E9-49F7EB7C83A2}" srcId="{CFDFFDCC-F2B3-4831-A66C-C8E6FF0056EA}" destId="{AE6EFCB0-C15D-41BD-AB0D-6F8FDAFB94C0}" srcOrd="3" destOrd="0" parTransId="{5E371A4F-6320-42B4-AB65-4522ED14104A}" sibTransId="{7912A4A4-4505-456D-A71C-5B6627732C1F}"/>
    <dgm:cxn modelId="{7096DA51-8283-4AA1-B04C-1FA87F5EB4AC}" type="presOf" srcId="{CFDFFDCC-F2B3-4831-A66C-C8E6FF0056EA}" destId="{99C921ED-CB2B-4AE1-947E-1B4D07BD4BC8}" srcOrd="0" destOrd="0" presId="urn:microsoft.com/office/officeart/2018/2/layout/IconVerticalSolidList"/>
    <dgm:cxn modelId="{BC46C37C-36C8-4491-A8AA-20307F258647}" type="presOf" srcId="{AE6EFCB0-C15D-41BD-AB0D-6F8FDAFB94C0}" destId="{5A99F81B-B6D7-448A-99AC-CA5B7E787D26}" srcOrd="0" destOrd="0" presId="urn:microsoft.com/office/officeart/2018/2/layout/IconVerticalSolidList"/>
    <dgm:cxn modelId="{8B75FFB0-B102-4F67-B7AD-9C7C06AE01FA}" type="presOf" srcId="{8EF9C02F-5B32-4F4B-9F71-2A4E024CFDB1}" destId="{626AB458-C5E6-4E1A-84BE-2997FF61F1AB}" srcOrd="0" destOrd="0" presId="urn:microsoft.com/office/officeart/2018/2/layout/IconVerticalSolidList"/>
    <dgm:cxn modelId="{9B738DBA-C928-4A30-92E2-BE22957C3B4B}" srcId="{CFDFFDCC-F2B3-4831-A66C-C8E6FF0056EA}" destId="{32AEA3B2-1537-4FBE-BD70-22755318DCB5}" srcOrd="0" destOrd="0" parTransId="{7FBF49F3-D58A-4D88-888A-39B8AF25E4AE}" sibTransId="{05A9CCB2-44E0-4EB1-AA42-2ACEFD248A91}"/>
    <dgm:cxn modelId="{C680B6FD-A4D7-4E30-9F5B-4C64871831B6}" srcId="{CFDFFDCC-F2B3-4831-A66C-C8E6FF0056EA}" destId="{BAD7B5D1-DDBA-46ED-AB0B-19303D543CD2}" srcOrd="2" destOrd="0" parTransId="{C8FFAD01-80FE-4CF8-B96E-934FD5CC7EF2}" sibTransId="{63CEDF18-C92D-4F06-938D-9D9CFB04BE68}"/>
    <dgm:cxn modelId="{1D555DCC-C71F-4D83-951E-8D2A30DAF06D}" type="presParOf" srcId="{99C921ED-CB2B-4AE1-947E-1B4D07BD4BC8}" destId="{CE37957F-69D1-4579-88AF-89ACCC087A42}" srcOrd="0" destOrd="0" presId="urn:microsoft.com/office/officeart/2018/2/layout/IconVerticalSolidList"/>
    <dgm:cxn modelId="{C820E23C-140D-473C-A659-9D3C360A9D99}" type="presParOf" srcId="{CE37957F-69D1-4579-88AF-89ACCC087A42}" destId="{A35EA095-7352-4521-B6C2-AE1180643904}" srcOrd="0" destOrd="0" presId="urn:microsoft.com/office/officeart/2018/2/layout/IconVerticalSolidList"/>
    <dgm:cxn modelId="{B94550B1-E5B8-4B35-A761-E9142EDB8744}" type="presParOf" srcId="{CE37957F-69D1-4579-88AF-89ACCC087A42}" destId="{8E4FED3E-5297-4A41-BD06-C0A6B2A2F86E}" srcOrd="1" destOrd="0" presId="urn:microsoft.com/office/officeart/2018/2/layout/IconVerticalSolidList"/>
    <dgm:cxn modelId="{7AC8A23C-BBF5-4F0D-AAA1-AD37CF352FA4}" type="presParOf" srcId="{CE37957F-69D1-4579-88AF-89ACCC087A42}" destId="{C143CF46-30E9-4218-8E88-E1FBD3B7F2CB}" srcOrd="2" destOrd="0" presId="urn:microsoft.com/office/officeart/2018/2/layout/IconVerticalSolidList"/>
    <dgm:cxn modelId="{D3853D60-2627-46CF-94E4-C30C25CF9BE2}" type="presParOf" srcId="{CE37957F-69D1-4579-88AF-89ACCC087A42}" destId="{5C4A23F6-CF5E-4FF6-8850-F67E70FE32DB}" srcOrd="3" destOrd="0" presId="urn:microsoft.com/office/officeart/2018/2/layout/IconVerticalSolidList"/>
    <dgm:cxn modelId="{E0B1503D-FA08-4333-BD31-8AA5D9D31645}" type="presParOf" srcId="{99C921ED-CB2B-4AE1-947E-1B4D07BD4BC8}" destId="{A3D8C278-669D-4490-BC15-327110550343}" srcOrd="1" destOrd="0" presId="urn:microsoft.com/office/officeart/2018/2/layout/IconVerticalSolidList"/>
    <dgm:cxn modelId="{73DC16AF-14C8-4982-98D8-75D0C288E123}" type="presParOf" srcId="{99C921ED-CB2B-4AE1-947E-1B4D07BD4BC8}" destId="{1EC4198F-9D35-4B6B-9C33-EE29B63DC719}" srcOrd="2" destOrd="0" presId="urn:microsoft.com/office/officeart/2018/2/layout/IconVerticalSolidList"/>
    <dgm:cxn modelId="{6567568C-48ED-4976-AEFD-32E3D6CF79D7}" type="presParOf" srcId="{1EC4198F-9D35-4B6B-9C33-EE29B63DC719}" destId="{012E62D0-621D-4AAE-BCD6-1B2221AF75C6}" srcOrd="0" destOrd="0" presId="urn:microsoft.com/office/officeart/2018/2/layout/IconVerticalSolidList"/>
    <dgm:cxn modelId="{0C6CC609-B9AE-40EE-829D-2F2916DCFB30}" type="presParOf" srcId="{1EC4198F-9D35-4B6B-9C33-EE29B63DC719}" destId="{7857A82D-C895-4BA7-94FC-EA29784EBC08}" srcOrd="1" destOrd="0" presId="urn:microsoft.com/office/officeart/2018/2/layout/IconVerticalSolidList"/>
    <dgm:cxn modelId="{20A354F7-1A94-4D76-8C90-DEA03407201D}" type="presParOf" srcId="{1EC4198F-9D35-4B6B-9C33-EE29B63DC719}" destId="{F126FD3A-BD7B-4C4B-8A52-36D3AED85D1E}" srcOrd="2" destOrd="0" presId="urn:microsoft.com/office/officeart/2018/2/layout/IconVerticalSolidList"/>
    <dgm:cxn modelId="{5397BADE-8873-4C04-BDE5-EF5BCB3D66C6}" type="presParOf" srcId="{1EC4198F-9D35-4B6B-9C33-EE29B63DC719}" destId="{626AB458-C5E6-4E1A-84BE-2997FF61F1AB}" srcOrd="3" destOrd="0" presId="urn:microsoft.com/office/officeart/2018/2/layout/IconVerticalSolidList"/>
    <dgm:cxn modelId="{F361AD8D-F657-43EC-A69C-854AB465F4E7}" type="presParOf" srcId="{99C921ED-CB2B-4AE1-947E-1B4D07BD4BC8}" destId="{65514808-C9CB-49AB-9EF4-3276786D0B61}" srcOrd="3" destOrd="0" presId="urn:microsoft.com/office/officeart/2018/2/layout/IconVerticalSolidList"/>
    <dgm:cxn modelId="{73523963-8DC9-4412-9DF7-E1039C409EA7}" type="presParOf" srcId="{99C921ED-CB2B-4AE1-947E-1B4D07BD4BC8}" destId="{81773C28-1571-4372-9EF2-1E1E9DAF6B6C}" srcOrd="4" destOrd="0" presId="urn:microsoft.com/office/officeart/2018/2/layout/IconVerticalSolidList"/>
    <dgm:cxn modelId="{5599ABB0-3AA5-4E39-89CB-B8B4B6F6D63D}" type="presParOf" srcId="{81773C28-1571-4372-9EF2-1E1E9DAF6B6C}" destId="{CA3BD406-8A62-4134-8E2C-A7744D6AF692}" srcOrd="0" destOrd="0" presId="urn:microsoft.com/office/officeart/2018/2/layout/IconVerticalSolidList"/>
    <dgm:cxn modelId="{14A447FB-D72C-43EA-BC4F-6F34F217B776}" type="presParOf" srcId="{81773C28-1571-4372-9EF2-1E1E9DAF6B6C}" destId="{20FE5678-6462-4371-A704-0ECC5744A214}" srcOrd="1" destOrd="0" presId="urn:microsoft.com/office/officeart/2018/2/layout/IconVerticalSolidList"/>
    <dgm:cxn modelId="{07E9F2CE-D2A5-4CED-892B-67951340C544}" type="presParOf" srcId="{81773C28-1571-4372-9EF2-1E1E9DAF6B6C}" destId="{B82356F0-87FA-4CF4-AF32-2336E5B0DD6F}" srcOrd="2" destOrd="0" presId="urn:microsoft.com/office/officeart/2018/2/layout/IconVerticalSolidList"/>
    <dgm:cxn modelId="{41028C6B-1B6F-49C9-92E7-EDA0450804D9}" type="presParOf" srcId="{81773C28-1571-4372-9EF2-1E1E9DAF6B6C}" destId="{890E6E05-ADD6-4DB6-B373-4C09B03BE4E6}" srcOrd="3" destOrd="0" presId="urn:microsoft.com/office/officeart/2018/2/layout/IconVerticalSolidList"/>
    <dgm:cxn modelId="{4D700CF4-0CF0-415E-9BC6-E1EC5CCF4348}" type="presParOf" srcId="{99C921ED-CB2B-4AE1-947E-1B4D07BD4BC8}" destId="{CB451BA7-A7DB-4AA5-984E-45C389A1609A}" srcOrd="5" destOrd="0" presId="urn:microsoft.com/office/officeart/2018/2/layout/IconVerticalSolidList"/>
    <dgm:cxn modelId="{C8D035B9-4A02-4080-A9AD-3FB10184E1C0}" type="presParOf" srcId="{99C921ED-CB2B-4AE1-947E-1B4D07BD4BC8}" destId="{D8E63BDE-6E48-4693-A500-C58021272A02}" srcOrd="6" destOrd="0" presId="urn:microsoft.com/office/officeart/2018/2/layout/IconVerticalSolidList"/>
    <dgm:cxn modelId="{BCCD8465-7664-497E-9D83-E04AA550BF23}" type="presParOf" srcId="{D8E63BDE-6E48-4693-A500-C58021272A02}" destId="{BAD5CA5D-CCC1-4FD5-8EE8-7BCACB302602}" srcOrd="0" destOrd="0" presId="urn:microsoft.com/office/officeart/2018/2/layout/IconVerticalSolidList"/>
    <dgm:cxn modelId="{23244BEB-E528-485A-AB53-4C84C7E1B72A}" type="presParOf" srcId="{D8E63BDE-6E48-4693-A500-C58021272A02}" destId="{D15522EC-2653-4B27-A0D9-4FAA54EF41ED}" srcOrd="1" destOrd="0" presId="urn:microsoft.com/office/officeart/2018/2/layout/IconVerticalSolidList"/>
    <dgm:cxn modelId="{A3B07643-0D60-4C4F-848A-7AAF5F06D1CB}" type="presParOf" srcId="{D8E63BDE-6E48-4693-A500-C58021272A02}" destId="{806ED78C-30A6-40D2-8288-50DF63120724}" srcOrd="2" destOrd="0" presId="urn:microsoft.com/office/officeart/2018/2/layout/IconVerticalSolidList"/>
    <dgm:cxn modelId="{089E7116-950E-407A-B043-3D86510D45A2}" type="presParOf" srcId="{D8E63BDE-6E48-4693-A500-C58021272A02}" destId="{5A99F81B-B6D7-448A-99AC-CA5B7E787D26}" srcOrd="3" destOrd="0" presId="urn:microsoft.com/office/officeart/2018/2/layout/IconVerticalSolidList"/>
    <dgm:cxn modelId="{9AC05968-F99C-4725-92EC-FBE4ADC6460A}" type="presParOf" srcId="{99C921ED-CB2B-4AE1-947E-1B4D07BD4BC8}" destId="{1108472F-C7E0-48EE-AD1D-7BE230DF8282}" srcOrd="7" destOrd="0" presId="urn:microsoft.com/office/officeart/2018/2/layout/IconVerticalSolidList"/>
    <dgm:cxn modelId="{E5E0359D-2293-424A-9B4F-D9C8DF4ABA9D}" type="presParOf" srcId="{99C921ED-CB2B-4AE1-947E-1B4D07BD4BC8}" destId="{3A2924CF-8A52-499B-A665-598CBFDA5F71}" srcOrd="8" destOrd="0" presId="urn:microsoft.com/office/officeart/2018/2/layout/IconVerticalSolidList"/>
    <dgm:cxn modelId="{FDBEE868-2981-4137-B61D-DE7061F27BFC}" type="presParOf" srcId="{3A2924CF-8A52-499B-A665-598CBFDA5F71}" destId="{BABBA30A-E5E5-490D-902F-E92C45A96438}" srcOrd="0" destOrd="0" presId="urn:microsoft.com/office/officeart/2018/2/layout/IconVerticalSolidList"/>
    <dgm:cxn modelId="{04A07ED7-D1CF-4D64-B672-3FF195674AF6}" type="presParOf" srcId="{3A2924CF-8A52-499B-A665-598CBFDA5F71}" destId="{42A91007-27A5-45E9-BB5D-7CA85160F3A0}" srcOrd="1" destOrd="0" presId="urn:microsoft.com/office/officeart/2018/2/layout/IconVerticalSolidList"/>
    <dgm:cxn modelId="{1725C9C6-C49D-44DC-A2D7-1C4D63FDA32A}" type="presParOf" srcId="{3A2924CF-8A52-499B-A665-598CBFDA5F71}" destId="{383585E9-A5E0-49D7-A955-C6AF5E7987F9}" srcOrd="2" destOrd="0" presId="urn:microsoft.com/office/officeart/2018/2/layout/IconVerticalSolidList"/>
    <dgm:cxn modelId="{FF2EFD17-D5FC-48BA-B403-08DF7CA7BFCF}" type="presParOf" srcId="{3A2924CF-8A52-499B-A665-598CBFDA5F71}" destId="{1B2B946A-4F3A-4995-B60B-C67D436744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EABA74-1B0F-41E3-A2FC-B29716AF644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16E4937-D91B-4229-842F-67DC58DA449D}">
      <dgm:prSet/>
      <dgm:spPr/>
      <dgm:t>
        <a:bodyPr/>
        <a:lstStyle/>
        <a:p>
          <a:pPr>
            <a:defRPr cap="all"/>
          </a:pPr>
          <a:r>
            <a:rPr lang="en-US"/>
            <a:t>Delegation</a:t>
          </a:r>
        </a:p>
      </dgm:t>
    </dgm:pt>
    <dgm:pt modelId="{281B76DC-9164-408E-8506-C13C19BC1B76}" type="parTrans" cxnId="{132B61DB-6F0B-4D77-9FCA-D4A4DBDC35D8}">
      <dgm:prSet/>
      <dgm:spPr/>
      <dgm:t>
        <a:bodyPr/>
        <a:lstStyle/>
        <a:p>
          <a:endParaRPr lang="en-US"/>
        </a:p>
      </dgm:t>
    </dgm:pt>
    <dgm:pt modelId="{6C6DED2E-51BD-46F8-AAB9-ED69DD9B9C74}" type="sibTrans" cxnId="{132B61DB-6F0B-4D77-9FCA-D4A4DBDC35D8}">
      <dgm:prSet/>
      <dgm:spPr/>
      <dgm:t>
        <a:bodyPr/>
        <a:lstStyle/>
        <a:p>
          <a:endParaRPr lang="en-US"/>
        </a:p>
      </dgm:t>
    </dgm:pt>
    <dgm:pt modelId="{DB4B96AF-0D96-404C-905E-3DEFD1532A03}">
      <dgm:prSet/>
      <dgm:spPr/>
      <dgm:t>
        <a:bodyPr/>
        <a:lstStyle/>
        <a:p>
          <a:pPr>
            <a:defRPr cap="all"/>
          </a:pPr>
          <a:r>
            <a:rPr lang="en-US"/>
            <a:t>Approval Authorities</a:t>
          </a:r>
        </a:p>
      </dgm:t>
    </dgm:pt>
    <dgm:pt modelId="{951254F2-AFFD-45AD-95BD-96010E9EDC07}" type="parTrans" cxnId="{046166B5-B514-4FD4-A685-655D9C5033FE}">
      <dgm:prSet/>
      <dgm:spPr/>
      <dgm:t>
        <a:bodyPr/>
        <a:lstStyle/>
        <a:p>
          <a:endParaRPr lang="en-US"/>
        </a:p>
      </dgm:t>
    </dgm:pt>
    <dgm:pt modelId="{F8DCE899-DF01-4EC4-AB5E-E40AE2171CFD}" type="sibTrans" cxnId="{046166B5-B514-4FD4-A685-655D9C5033FE}">
      <dgm:prSet/>
      <dgm:spPr/>
      <dgm:t>
        <a:bodyPr/>
        <a:lstStyle/>
        <a:p>
          <a:endParaRPr lang="en-US"/>
        </a:p>
      </dgm:t>
    </dgm:pt>
    <dgm:pt modelId="{0D01A82F-692A-48A4-A6EF-69FC2140B156}">
      <dgm:prSet/>
      <dgm:spPr/>
      <dgm:t>
        <a:bodyPr/>
        <a:lstStyle/>
        <a:p>
          <a:pPr>
            <a:defRPr cap="all"/>
          </a:pPr>
          <a:r>
            <a:rPr lang="en-US"/>
            <a:t>Change Control Board</a:t>
          </a:r>
        </a:p>
      </dgm:t>
    </dgm:pt>
    <dgm:pt modelId="{34FDCBC0-171E-4552-80B6-47B962AE83B8}" type="parTrans" cxnId="{F258ACD2-6C93-4E65-8326-6617FB4ED539}">
      <dgm:prSet/>
      <dgm:spPr/>
      <dgm:t>
        <a:bodyPr/>
        <a:lstStyle/>
        <a:p>
          <a:endParaRPr lang="en-US"/>
        </a:p>
      </dgm:t>
    </dgm:pt>
    <dgm:pt modelId="{C698CB52-AF7D-400F-9E76-8CB2C694E10E}" type="sibTrans" cxnId="{F258ACD2-6C93-4E65-8326-6617FB4ED539}">
      <dgm:prSet/>
      <dgm:spPr/>
      <dgm:t>
        <a:bodyPr/>
        <a:lstStyle/>
        <a:p>
          <a:endParaRPr lang="en-US"/>
        </a:p>
      </dgm:t>
    </dgm:pt>
    <dgm:pt modelId="{89F3A343-EC10-434E-A0B9-04BC0E0A656B}" type="pres">
      <dgm:prSet presAssocID="{82EABA74-1B0F-41E3-A2FC-B29716AF6443}" presName="root" presStyleCnt="0">
        <dgm:presLayoutVars>
          <dgm:dir/>
          <dgm:resizeHandles val="exact"/>
        </dgm:presLayoutVars>
      </dgm:prSet>
      <dgm:spPr/>
    </dgm:pt>
    <dgm:pt modelId="{80096AA4-330C-4099-AB7B-3C005E0910C7}" type="pres">
      <dgm:prSet presAssocID="{416E4937-D91B-4229-842F-67DC58DA449D}" presName="compNode" presStyleCnt="0"/>
      <dgm:spPr/>
    </dgm:pt>
    <dgm:pt modelId="{7DD78A27-E22A-41E1-9245-A5A9874F6F1A}" type="pres">
      <dgm:prSet presAssocID="{416E4937-D91B-4229-842F-67DC58DA449D}" presName="iconBgRect" presStyleLbl="bgShp" presStyleIdx="0" presStyleCnt="3"/>
      <dgm:spPr/>
    </dgm:pt>
    <dgm:pt modelId="{5E35EB0F-FBAD-4C86-A797-BB76B3D14341}" type="pres">
      <dgm:prSet presAssocID="{416E4937-D91B-4229-842F-67DC58DA44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BDF244C9-22DA-4419-905F-D7AE172196D2}" type="pres">
      <dgm:prSet presAssocID="{416E4937-D91B-4229-842F-67DC58DA449D}" presName="spaceRect" presStyleCnt="0"/>
      <dgm:spPr/>
    </dgm:pt>
    <dgm:pt modelId="{6222B5F3-554B-4C06-8BF2-2830C6D5D590}" type="pres">
      <dgm:prSet presAssocID="{416E4937-D91B-4229-842F-67DC58DA449D}" presName="textRect" presStyleLbl="revTx" presStyleIdx="0" presStyleCnt="3">
        <dgm:presLayoutVars>
          <dgm:chMax val="1"/>
          <dgm:chPref val="1"/>
        </dgm:presLayoutVars>
      </dgm:prSet>
      <dgm:spPr/>
    </dgm:pt>
    <dgm:pt modelId="{7B8B348D-B88C-4ED0-999D-7440E7CD59BB}" type="pres">
      <dgm:prSet presAssocID="{6C6DED2E-51BD-46F8-AAB9-ED69DD9B9C74}" presName="sibTrans" presStyleCnt="0"/>
      <dgm:spPr/>
    </dgm:pt>
    <dgm:pt modelId="{83DDC718-2F0A-4D7A-B0B8-ECE4F429763F}" type="pres">
      <dgm:prSet presAssocID="{DB4B96AF-0D96-404C-905E-3DEFD1532A03}" presName="compNode" presStyleCnt="0"/>
      <dgm:spPr/>
    </dgm:pt>
    <dgm:pt modelId="{984A37F7-308A-4A61-B974-36D59F3AE834}" type="pres">
      <dgm:prSet presAssocID="{DB4B96AF-0D96-404C-905E-3DEFD1532A03}" presName="iconBgRect" presStyleLbl="bgShp" presStyleIdx="1" presStyleCnt="3"/>
      <dgm:spPr/>
    </dgm:pt>
    <dgm:pt modelId="{F71A145E-A695-4BF9-A863-76D151790CB3}" type="pres">
      <dgm:prSet presAssocID="{DB4B96AF-0D96-404C-905E-3DEFD1532A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8985EC29-63C8-4524-ABD4-6213C5A6DDC5}" type="pres">
      <dgm:prSet presAssocID="{DB4B96AF-0D96-404C-905E-3DEFD1532A03}" presName="spaceRect" presStyleCnt="0"/>
      <dgm:spPr/>
    </dgm:pt>
    <dgm:pt modelId="{5E5AC209-2A9C-4917-8A34-1E03C74AF64D}" type="pres">
      <dgm:prSet presAssocID="{DB4B96AF-0D96-404C-905E-3DEFD1532A03}" presName="textRect" presStyleLbl="revTx" presStyleIdx="1" presStyleCnt="3">
        <dgm:presLayoutVars>
          <dgm:chMax val="1"/>
          <dgm:chPref val="1"/>
        </dgm:presLayoutVars>
      </dgm:prSet>
      <dgm:spPr/>
    </dgm:pt>
    <dgm:pt modelId="{E877DD67-AD00-4656-8A99-561666F3EBDF}" type="pres">
      <dgm:prSet presAssocID="{F8DCE899-DF01-4EC4-AB5E-E40AE2171CFD}" presName="sibTrans" presStyleCnt="0"/>
      <dgm:spPr/>
    </dgm:pt>
    <dgm:pt modelId="{C992BADC-2D5B-44D9-9C12-F4000962C9D6}" type="pres">
      <dgm:prSet presAssocID="{0D01A82F-692A-48A4-A6EF-69FC2140B156}" presName="compNode" presStyleCnt="0"/>
      <dgm:spPr/>
    </dgm:pt>
    <dgm:pt modelId="{338B8A3D-BD72-4215-B9A6-E6C306EFC24E}" type="pres">
      <dgm:prSet presAssocID="{0D01A82F-692A-48A4-A6EF-69FC2140B156}" presName="iconBgRect" presStyleLbl="bgShp" presStyleIdx="2" presStyleCnt="3"/>
      <dgm:spPr/>
    </dgm:pt>
    <dgm:pt modelId="{ED5922F9-27D7-43E8-BDF4-64997DC87EE8}" type="pres">
      <dgm:prSet presAssocID="{0D01A82F-692A-48A4-A6EF-69FC2140B1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DBC91487-694C-4057-A7C4-4585E9FFE8D5}" type="pres">
      <dgm:prSet presAssocID="{0D01A82F-692A-48A4-A6EF-69FC2140B156}" presName="spaceRect" presStyleCnt="0"/>
      <dgm:spPr/>
    </dgm:pt>
    <dgm:pt modelId="{55FE12D8-F06F-445A-9813-1589FC0A3B62}" type="pres">
      <dgm:prSet presAssocID="{0D01A82F-692A-48A4-A6EF-69FC2140B156}" presName="textRect" presStyleLbl="revTx" presStyleIdx="2" presStyleCnt="3">
        <dgm:presLayoutVars>
          <dgm:chMax val="1"/>
          <dgm:chPref val="1"/>
        </dgm:presLayoutVars>
      </dgm:prSet>
      <dgm:spPr/>
    </dgm:pt>
  </dgm:ptLst>
  <dgm:cxnLst>
    <dgm:cxn modelId="{6594DE08-2AE8-4BF5-AFB4-16328A79774F}" type="presOf" srcId="{82EABA74-1B0F-41E3-A2FC-B29716AF6443}" destId="{89F3A343-EC10-434E-A0B9-04BC0E0A656B}" srcOrd="0" destOrd="0" presId="urn:microsoft.com/office/officeart/2018/5/layout/IconCircleLabelList"/>
    <dgm:cxn modelId="{BF66841C-5A00-42AD-B5FD-BF32DD07CA50}" type="presOf" srcId="{416E4937-D91B-4229-842F-67DC58DA449D}" destId="{6222B5F3-554B-4C06-8BF2-2830C6D5D590}" srcOrd="0" destOrd="0" presId="urn:microsoft.com/office/officeart/2018/5/layout/IconCircleLabelList"/>
    <dgm:cxn modelId="{D689BC67-4D00-447A-8A71-651284367010}" type="presOf" srcId="{DB4B96AF-0D96-404C-905E-3DEFD1532A03}" destId="{5E5AC209-2A9C-4917-8A34-1E03C74AF64D}" srcOrd="0" destOrd="0" presId="urn:microsoft.com/office/officeart/2018/5/layout/IconCircleLabelList"/>
    <dgm:cxn modelId="{046166B5-B514-4FD4-A685-655D9C5033FE}" srcId="{82EABA74-1B0F-41E3-A2FC-B29716AF6443}" destId="{DB4B96AF-0D96-404C-905E-3DEFD1532A03}" srcOrd="1" destOrd="0" parTransId="{951254F2-AFFD-45AD-95BD-96010E9EDC07}" sibTransId="{F8DCE899-DF01-4EC4-AB5E-E40AE2171CFD}"/>
    <dgm:cxn modelId="{F258ACD2-6C93-4E65-8326-6617FB4ED539}" srcId="{82EABA74-1B0F-41E3-A2FC-B29716AF6443}" destId="{0D01A82F-692A-48A4-A6EF-69FC2140B156}" srcOrd="2" destOrd="0" parTransId="{34FDCBC0-171E-4552-80B6-47B962AE83B8}" sibTransId="{C698CB52-AF7D-400F-9E76-8CB2C694E10E}"/>
    <dgm:cxn modelId="{132B61DB-6F0B-4D77-9FCA-D4A4DBDC35D8}" srcId="{82EABA74-1B0F-41E3-A2FC-B29716AF6443}" destId="{416E4937-D91B-4229-842F-67DC58DA449D}" srcOrd="0" destOrd="0" parTransId="{281B76DC-9164-408E-8506-C13C19BC1B76}" sibTransId="{6C6DED2E-51BD-46F8-AAB9-ED69DD9B9C74}"/>
    <dgm:cxn modelId="{75B6F6FC-6E88-4BDA-9153-8D870F485C5A}" type="presOf" srcId="{0D01A82F-692A-48A4-A6EF-69FC2140B156}" destId="{55FE12D8-F06F-445A-9813-1589FC0A3B62}" srcOrd="0" destOrd="0" presId="urn:microsoft.com/office/officeart/2018/5/layout/IconCircleLabelList"/>
    <dgm:cxn modelId="{8E9DAD9D-0C4E-4820-85A2-2E64692AA66D}" type="presParOf" srcId="{89F3A343-EC10-434E-A0B9-04BC0E0A656B}" destId="{80096AA4-330C-4099-AB7B-3C005E0910C7}" srcOrd="0" destOrd="0" presId="urn:microsoft.com/office/officeart/2018/5/layout/IconCircleLabelList"/>
    <dgm:cxn modelId="{987618F5-24B7-4A10-8686-65AD35E8F51E}" type="presParOf" srcId="{80096AA4-330C-4099-AB7B-3C005E0910C7}" destId="{7DD78A27-E22A-41E1-9245-A5A9874F6F1A}" srcOrd="0" destOrd="0" presId="urn:microsoft.com/office/officeart/2018/5/layout/IconCircleLabelList"/>
    <dgm:cxn modelId="{69A1AC33-52C3-4C92-97C0-8834A4280968}" type="presParOf" srcId="{80096AA4-330C-4099-AB7B-3C005E0910C7}" destId="{5E35EB0F-FBAD-4C86-A797-BB76B3D14341}" srcOrd="1" destOrd="0" presId="urn:microsoft.com/office/officeart/2018/5/layout/IconCircleLabelList"/>
    <dgm:cxn modelId="{C7A634D3-AC1F-417D-A167-137C95794EE5}" type="presParOf" srcId="{80096AA4-330C-4099-AB7B-3C005E0910C7}" destId="{BDF244C9-22DA-4419-905F-D7AE172196D2}" srcOrd="2" destOrd="0" presId="urn:microsoft.com/office/officeart/2018/5/layout/IconCircleLabelList"/>
    <dgm:cxn modelId="{2966F192-EE4A-4C06-B9D7-E9CEA6F901D0}" type="presParOf" srcId="{80096AA4-330C-4099-AB7B-3C005E0910C7}" destId="{6222B5F3-554B-4C06-8BF2-2830C6D5D590}" srcOrd="3" destOrd="0" presId="urn:microsoft.com/office/officeart/2018/5/layout/IconCircleLabelList"/>
    <dgm:cxn modelId="{760E1C0A-25CB-4899-A17E-207ECE227745}" type="presParOf" srcId="{89F3A343-EC10-434E-A0B9-04BC0E0A656B}" destId="{7B8B348D-B88C-4ED0-999D-7440E7CD59BB}" srcOrd="1" destOrd="0" presId="urn:microsoft.com/office/officeart/2018/5/layout/IconCircleLabelList"/>
    <dgm:cxn modelId="{A7C5B023-9152-4257-8698-0744E8286042}" type="presParOf" srcId="{89F3A343-EC10-434E-A0B9-04BC0E0A656B}" destId="{83DDC718-2F0A-4D7A-B0B8-ECE4F429763F}" srcOrd="2" destOrd="0" presId="urn:microsoft.com/office/officeart/2018/5/layout/IconCircleLabelList"/>
    <dgm:cxn modelId="{FB89B34A-4400-4C18-A780-45C0192CC24C}" type="presParOf" srcId="{83DDC718-2F0A-4D7A-B0B8-ECE4F429763F}" destId="{984A37F7-308A-4A61-B974-36D59F3AE834}" srcOrd="0" destOrd="0" presId="urn:microsoft.com/office/officeart/2018/5/layout/IconCircleLabelList"/>
    <dgm:cxn modelId="{0F504B12-E075-4469-A483-EC27752F79B5}" type="presParOf" srcId="{83DDC718-2F0A-4D7A-B0B8-ECE4F429763F}" destId="{F71A145E-A695-4BF9-A863-76D151790CB3}" srcOrd="1" destOrd="0" presId="urn:microsoft.com/office/officeart/2018/5/layout/IconCircleLabelList"/>
    <dgm:cxn modelId="{75FE01A4-9D87-4E4E-9933-B817F178D401}" type="presParOf" srcId="{83DDC718-2F0A-4D7A-B0B8-ECE4F429763F}" destId="{8985EC29-63C8-4524-ABD4-6213C5A6DDC5}" srcOrd="2" destOrd="0" presId="urn:microsoft.com/office/officeart/2018/5/layout/IconCircleLabelList"/>
    <dgm:cxn modelId="{7CA247FD-2263-44EC-9EF3-A269DEAD14CC}" type="presParOf" srcId="{83DDC718-2F0A-4D7A-B0B8-ECE4F429763F}" destId="{5E5AC209-2A9C-4917-8A34-1E03C74AF64D}" srcOrd="3" destOrd="0" presId="urn:microsoft.com/office/officeart/2018/5/layout/IconCircleLabelList"/>
    <dgm:cxn modelId="{628FE716-0B22-4660-BD59-2670D3B7E0CE}" type="presParOf" srcId="{89F3A343-EC10-434E-A0B9-04BC0E0A656B}" destId="{E877DD67-AD00-4656-8A99-561666F3EBDF}" srcOrd="3" destOrd="0" presId="urn:microsoft.com/office/officeart/2018/5/layout/IconCircleLabelList"/>
    <dgm:cxn modelId="{8BFC92A7-2194-4785-B06E-D61E039CC186}" type="presParOf" srcId="{89F3A343-EC10-434E-A0B9-04BC0E0A656B}" destId="{C992BADC-2D5B-44D9-9C12-F4000962C9D6}" srcOrd="4" destOrd="0" presId="urn:microsoft.com/office/officeart/2018/5/layout/IconCircleLabelList"/>
    <dgm:cxn modelId="{04925514-75C4-4AB8-AF21-E22C4C73844A}" type="presParOf" srcId="{C992BADC-2D5B-44D9-9C12-F4000962C9D6}" destId="{338B8A3D-BD72-4215-B9A6-E6C306EFC24E}" srcOrd="0" destOrd="0" presId="urn:microsoft.com/office/officeart/2018/5/layout/IconCircleLabelList"/>
    <dgm:cxn modelId="{C3C3CFDA-8A01-4349-9161-9CDA59906D58}" type="presParOf" srcId="{C992BADC-2D5B-44D9-9C12-F4000962C9D6}" destId="{ED5922F9-27D7-43E8-BDF4-64997DC87EE8}" srcOrd="1" destOrd="0" presId="urn:microsoft.com/office/officeart/2018/5/layout/IconCircleLabelList"/>
    <dgm:cxn modelId="{EAFD42ED-EB7F-4339-ACAB-0A1770C497CA}" type="presParOf" srcId="{C992BADC-2D5B-44D9-9C12-F4000962C9D6}" destId="{DBC91487-694C-4057-A7C4-4585E9FFE8D5}" srcOrd="2" destOrd="0" presId="urn:microsoft.com/office/officeart/2018/5/layout/IconCircleLabelList"/>
    <dgm:cxn modelId="{FDD9982C-2793-4D55-B626-D1C2B1A99004}" type="presParOf" srcId="{C992BADC-2D5B-44D9-9C12-F4000962C9D6}" destId="{55FE12D8-F06F-445A-9813-1589FC0A3B6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C243A-8D43-409B-B420-C59B1167CE3F}">
      <dsp:nvSpPr>
        <dsp:cNvPr id="0" name=""/>
        <dsp:cNvSpPr/>
      </dsp:nvSpPr>
      <dsp:spPr>
        <a:xfrm>
          <a:off x="0" y="416820"/>
          <a:ext cx="6900512" cy="22837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520700" rIns="535556"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Sodium Fast Reactor w/ Salt Energy Storage</a:t>
          </a:r>
        </a:p>
        <a:p>
          <a:pPr marL="228600" lvl="1" indent="-228600" algn="l" defTabSz="1111250">
            <a:lnSpc>
              <a:spcPct val="90000"/>
            </a:lnSpc>
            <a:spcBef>
              <a:spcPct val="0"/>
            </a:spcBef>
            <a:spcAft>
              <a:spcPct val="15000"/>
            </a:spcAft>
            <a:buChar char="•"/>
          </a:pPr>
          <a:r>
            <a:rPr lang="en-US" sz="2500" kern="1200" dirty="0"/>
            <a:t>NEI 18-04 Licensing Modernization Project</a:t>
          </a:r>
        </a:p>
        <a:p>
          <a:pPr marL="228600" lvl="1" indent="-228600" algn="l" defTabSz="1111250">
            <a:lnSpc>
              <a:spcPct val="90000"/>
            </a:lnSpc>
            <a:spcBef>
              <a:spcPct val="0"/>
            </a:spcBef>
            <a:spcAft>
              <a:spcPct val="15000"/>
            </a:spcAft>
            <a:buChar char="•"/>
          </a:pPr>
          <a:r>
            <a:rPr lang="en-US" sz="2500" kern="1200" dirty="0"/>
            <a:t>PSAR and ER under NRC Review</a:t>
          </a:r>
        </a:p>
        <a:p>
          <a:pPr marL="228600" lvl="1" indent="-228600" algn="l" defTabSz="1111250">
            <a:lnSpc>
              <a:spcPct val="90000"/>
            </a:lnSpc>
            <a:spcBef>
              <a:spcPct val="0"/>
            </a:spcBef>
            <a:spcAft>
              <a:spcPct val="15000"/>
            </a:spcAft>
            <a:buChar char="•"/>
          </a:pPr>
          <a:r>
            <a:rPr lang="en-US" sz="2500" kern="1200" dirty="0"/>
            <a:t>Non-Nuclear Construction </a:t>
          </a:r>
          <a:r>
            <a:rPr lang="en-US" sz="2500" i="1" kern="1200" dirty="0"/>
            <a:t>in progress </a:t>
          </a:r>
          <a:r>
            <a:rPr lang="en-US" sz="2500" i="0" kern="1200" dirty="0"/>
            <a:t>(WY)</a:t>
          </a:r>
          <a:endParaRPr lang="en-US" sz="2500" kern="1200" dirty="0"/>
        </a:p>
      </dsp:txBody>
      <dsp:txXfrm>
        <a:off x="0" y="416820"/>
        <a:ext cx="6900512" cy="2283750"/>
      </dsp:txXfrm>
    </dsp:sp>
    <dsp:sp modelId="{578DA78D-3D91-4263-9227-5990072A0DB6}">
      <dsp:nvSpPr>
        <dsp:cNvPr id="0" name=""/>
        <dsp:cNvSpPr/>
      </dsp:nvSpPr>
      <dsp:spPr>
        <a:xfrm>
          <a:off x="345025" y="47820"/>
          <a:ext cx="4830358"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n-US" sz="2500" kern="1200" dirty="0"/>
            <a:t>TerraPower Natrium®</a:t>
          </a:r>
          <a:r>
            <a:rPr lang="en-US" sz="2500" kern="1200" baseline="30000" dirty="0"/>
            <a:t>1</a:t>
          </a:r>
          <a:endParaRPr lang="en-US" sz="2500" kern="1200" dirty="0"/>
        </a:p>
      </dsp:txBody>
      <dsp:txXfrm>
        <a:off x="381051" y="83846"/>
        <a:ext cx="4758306" cy="665948"/>
      </dsp:txXfrm>
    </dsp:sp>
    <dsp:sp modelId="{10AC5265-A136-4004-8E67-A4902575FA98}">
      <dsp:nvSpPr>
        <dsp:cNvPr id="0" name=""/>
        <dsp:cNvSpPr/>
      </dsp:nvSpPr>
      <dsp:spPr>
        <a:xfrm>
          <a:off x="0" y="3204570"/>
          <a:ext cx="6900512" cy="228375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520700" rIns="535556"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Gen 3+ Light Water BWR</a:t>
          </a:r>
        </a:p>
        <a:p>
          <a:pPr marL="228600" lvl="1" indent="-228600" algn="l" defTabSz="1111250">
            <a:lnSpc>
              <a:spcPct val="90000"/>
            </a:lnSpc>
            <a:spcBef>
              <a:spcPct val="0"/>
            </a:spcBef>
            <a:spcAft>
              <a:spcPct val="15000"/>
            </a:spcAft>
            <a:buChar char="•"/>
          </a:pPr>
          <a:r>
            <a:rPr lang="en-US" sz="2500" kern="1200" dirty="0"/>
            <a:t>IAEA Safety Standards</a:t>
          </a:r>
        </a:p>
        <a:p>
          <a:pPr marL="228600" lvl="1" indent="-228600" algn="l" defTabSz="1111250">
            <a:lnSpc>
              <a:spcPct val="90000"/>
            </a:lnSpc>
            <a:spcBef>
              <a:spcPct val="0"/>
            </a:spcBef>
            <a:spcAft>
              <a:spcPct val="15000"/>
            </a:spcAft>
            <a:buChar char="•"/>
          </a:pPr>
          <a:r>
            <a:rPr lang="en-US" sz="2500" kern="1200" dirty="0"/>
            <a:t>CPA submitted to NRC</a:t>
          </a:r>
        </a:p>
        <a:p>
          <a:pPr marL="228600" lvl="1" indent="-228600" algn="l" defTabSz="1111250">
            <a:lnSpc>
              <a:spcPct val="90000"/>
            </a:lnSpc>
            <a:spcBef>
              <a:spcPct val="0"/>
            </a:spcBef>
            <a:spcAft>
              <a:spcPct val="15000"/>
            </a:spcAft>
            <a:buChar char="•"/>
          </a:pPr>
          <a:r>
            <a:rPr lang="en-US" sz="2500" kern="1200" dirty="0"/>
            <a:t>Early Site Preparation in progress (TN)</a:t>
          </a:r>
        </a:p>
      </dsp:txBody>
      <dsp:txXfrm>
        <a:off x="0" y="3204570"/>
        <a:ext cx="6900512" cy="2283750"/>
      </dsp:txXfrm>
    </dsp:sp>
    <dsp:sp modelId="{CE09A955-A004-4BD9-ADB2-7CDB7FD4C87C}">
      <dsp:nvSpPr>
        <dsp:cNvPr id="0" name=""/>
        <dsp:cNvSpPr/>
      </dsp:nvSpPr>
      <dsp:spPr>
        <a:xfrm>
          <a:off x="345025" y="2835570"/>
          <a:ext cx="4830358" cy="738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n-US" sz="2500" kern="1200" dirty="0"/>
            <a:t>TVA BWRX-300*</a:t>
          </a:r>
        </a:p>
      </dsp:txBody>
      <dsp:txXfrm>
        <a:off x="381051" y="2871596"/>
        <a:ext cx="4758306"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A1B07-3997-4077-8901-BCD7E420DA97}">
      <dsp:nvSpPr>
        <dsp:cNvPr id="0" name=""/>
        <dsp:cNvSpPr/>
      </dsp:nvSpPr>
      <dsp:spPr>
        <a:xfrm>
          <a:off x="2241532" y="1199834"/>
          <a:ext cx="484885" cy="91440"/>
        </a:xfrm>
        <a:custGeom>
          <a:avLst/>
          <a:gdLst/>
          <a:ahLst/>
          <a:cxnLst/>
          <a:rect l="0" t="0" r="0" b="0"/>
          <a:pathLst>
            <a:path>
              <a:moveTo>
                <a:pt x="0" y="45720"/>
              </a:moveTo>
              <a:lnTo>
                <a:pt x="48488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242976"/>
        <a:ext cx="25774" cy="5154"/>
      </dsp:txXfrm>
    </dsp:sp>
    <dsp:sp modelId="{0A0CE347-C692-4B92-93EB-4A42025F3C5D}">
      <dsp:nvSpPr>
        <dsp:cNvPr id="0" name=""/>
        <dsp:cNvSpPr/>
      </dsp:nvSpPr>
      <dsp:spPr>
        <a:xfrm>
          <a:off x="2092" y="573182"/>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What’s the Need?</a:t>
          </a:r>
        </a:p>
      </dsp:txBody>
      <dsp:txXfrm>
        <a:off x="2092" y="573182"/>
        <a:ext cx="2241239" cy="1344743"/>
      </dsp:txXfrm>
    </dsp:sp>
    <dsp:sp modelId="{45BC7B34-DEE6-46F8-873C-BED2384AFA4A}">
      <dsp:nvSpPr>
        <dsp:cNvPr id="0" name=""/>
        <dsp:cNvSpPr/>
      </dsp:nvSpPr>
      <dsp:spPr>
        <a:xfrm>
          <a:off x="4998257" y="1199834"/>
          <a:ext cx="484885" cy="91440"/>
        </a:xfrm>
        <a:custGeom>
          <a:avLst/>
          <a:gdLst/>
          <a:ahLst/>
          <a:cxnLst/>
          <a:rect l="0" t="0" r="0" b="0"/>
          <a:pathLst>
            <a:path>
              <a:moveTo>
                <a:pt x="0" y="45720"/>
              </a:moveTo>
              <a:lnTo>
                <a:pt x="484885" y="45720"/>
              </a:lnTo>
            </a:path>
          </a:pathLst>
        </a:custGeom>
        <a:noFill/>
        <a:ln w="6350" cap="flat" cmpd="sng" algn="ctr">
          <a:solidFill>
            <a:schemeClr val="accent5">
              <a:hueOff val="-1126424"/>
              <a:satOff val="-2903"/>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242976"/>
        <a:ext cx="25774" cy="5154"/>
      </dsp:txXfrm>
    </dsp:sp>
    <dsp:sp modelId="{5822F9FF-BD4E-487A-9E10-53FC1EEF00CA}">
      <dsp:nvSpPr>
        <dsp:cNvPr id="0" name=""/>
        <dsp:cNvSpPr/>
      </dsp:nvSpPr>
      <dsp:spPr>
        <a:xfrm>
          <a:off x="2758817" y="573182"/>
          <a:ext cx="2241239" cy="1344743"/>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Partnership with out entities (e.g., Bechtel, S&amp;L, and GE-Hitachi)</a:t>
          </a:r>
        </a:p>
      </dsp:txBody>
      <dsp:txXfrm>
        <a:off x="2758817" y="573182"/>
        <a:ext cx="2241239" cy="1344743"/>
      </dsp:txXfrm>
    </dsp:sp>
    <dsp:sp modelId="{1582BA2F-3147-4E42-97F3-35BA4E6CB9A3}">
      <dsp:nvSpPr>
        <dsp:cNvPr id="0" name=""/>
        <dsp:cNvSpPr/>
      </dsp:nvSpPr>
      <dsp:spPr>
        <a:xfrm>
          <a:off x="7754982" y="1199834"/>
          <a:ext cx="484885" cy="91440"/>
        </a:xfrm>
        <a:custGeom>
          <a:avLst/>
          <a:gdLst/>
          <a:ahLst/>
          <a:cxnLst/>
          <a:rect l="0" t="0" r="0" b="0"/>
          <a:pathLst>
            <a:path>
              <a:moveTo>
                <a:pt x="0" y="45720"/>
              </a:moveTo>
              <a:lnTo>
                <a:pt x="484885" y="45720"/>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242976"/>
        <a:ext cx="25774" cy="5154"/>
      </dsp:txXfrm>
    </dsp:sp>
    <dsp:sp modelId="{4AD335EE-7085-4F84-9B71-E9C1B5A2B1C8}">
      <dsp:nvSpPr>
        <dsp:cNvPr id="0" name=""/>
        <dsp:cNvSpPr/>
      </dsp:nvSpPr>
      <dsp:spPr>
        <a:xfrm>
          <a:off x="5515542" y="573182"/>
          <a:ext cx="2241239" cy="1344743"/>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a:t>Consolidation &amp; Integration of multiple Companies working to their own quality process </a:t>
          </a:r>
        </a:p>
      </dsp:txBody>
      <dsp:txXfrm>
        <a:off x="5515542" y="573182"/>
        <a:ext cx="2241239" cy="1344743"/>
      </dsp:txXfrm>
    </dsp:sp>
    <dsp:sp modelId="{815C40E0-62B8-43E8-89F1-D6069F5161EB}">
      <dsp:nvSpPr>
        <dsp:cNvPr id="0" name=""/>
        <dsp:cNvSpPr/>
      </dsp:nvSpPr>
      <dsp:spPr>
        <a:xfrm>
          <a:off x="1122712" y="1916126"/>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155991"/>
        <a:ext cx="414311" cy="5154"/>
      </dsp:txXfrm>
    </dsp:sp>
    <dsp:sp modelId="{41C38A99-591B-4630-97FF-F5D50C5CBEA7}">
      <dsp:nvSpPr>
        <dsp:cNvPr id="0" name=""/>
        <dsp:cNvSpPr/>
      </dsp:nvSpPr>
      <dsp:spPr>
        <a:xfrm>
          <a:off x="8272267" y="573182"/>
          <a:ext cx="2241239" cy="1344743"/>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a:t>Definition</a:t>
          </a:r>
        </a:p>
      </dsp:txBody>
      <dsp:txXfrm>
        <a:off x="8272267" y="573182"/>
        <a:ext cx="2241239" cy="1344743"/>
      </dsp:txXfrm>
    </dsp:sp>
    <dsp:sp modelId="{D32E681D-02BA-4D57-8CB4-EAF522A5B542}">
      <dsp:nvSpPr>
        <dsp:cNvPr id="0" name=""/>
        <dsp:cNvSpPr/>
      </dsp:nvSpPr>
      <dsp:spPr>
        <a:xfrm>
          <a:off x="2241532" y="3060063"/>
          <a:ext cx="484885" cy="91440"/>
        </a:xfrm>
        <a:custGeom>
          <a:avLst/>
          <a:gdLst/>
          <a:ahLst/>
          <a:cxnLst/>
          <a:rect l="0" t="0" r="0" b="0"/>
          <a:pathLst>
            <a:path>
              <a:moveTo>
                <a:pt x="0" y="45720"/>
              </a:moveTo>
              <a:lnTo>
                <a:pt x="484885" y="4572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3103206"/>
        <a:ext cx="25774" cy="5154"/>
      </dsp:txXfrm>
    </dsp:sp>
    <dsp:sp modelId="{D3BEFA98-BF23-45F1-9A7A-C4CF75546D69}">
      <dsp:nvSpPr>
        <dsp:cNvPr id="0" name=""/>
        <dsp:cNvSpPr/>
      </dsp:nvSpPr>
      <dsp:spPr>
        <a:xfrm>
          <a:off x="2092" y="2433411"/>
          <a:ext cx="2241239" cy="1344743"/>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a:t>All deliverables that in aggregate provide a complete description of the design and the complete technical basis supporting that design. </a:t>
          </a:r>
        </a:p>
      </dsp:txBody>
      <dsp:txXfrm>
        <a:off x="2092" y="2433411"/>
        <a:ext cx="2241239" cy="1344743"/>
      </dsp:txXfrm>
    </dsp:sp>
    <dsp:sp modelId="{A3781F05-4D9C-453C-A584-FF115A6933E9}">
      <dsp:nvSpPr>
        <dsp:cNvPr id="0" name=""/>
        <dsp:cNvSpPr/>
      </dsp:nvSpPr>
      <dsp:spPr>
        <a:xfrm>
          <a:off x="4998257" y="3060063"/>
          <a:ext cx="484885" cy="91440"/>
        </a:xfrm>
        <a:custGeom>
          <a:avLst/>
          <a:gdLst/>
          <a:ahLst/>
          <a:cxnLst/>
          <a:rect l="0" t="0" r="0" b="0"/>
          <a:pathLst>
            <a:path>
              <a:moveTo>
                <a:pt x="0" y="45720"/>
              </a:moveTo>
              <a:lnTo>
                <a:pt x="484885" y="45720"/>
              </a:lnTo>
            </a:path>
          </a:pathLst>
        </a:custGeom>
        <a:noFill/>
        <a:ln w="6350" cap="flat" cmpd="sng" algn="ctr">
          <a:solidFill>
            <a:schemeClr val="accent5">
              <a:hueOff val="-5632119"/>
              <a:satOff val="-14516"/>
              <a:lumOff val="-98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3103206"/>
        <a:ext cx="25774" cy="5154"/>
      </dsp:txXfrm>
    </dsp:sp>
    <dsp:sp modelId="{C2D44B11-5902-4E3B-A1EC-F70C807DDA21}">
      <dsp:nvSpPr>
        <dsp:cNvPr id="0" name=""/>
        <dsp:cNvSpPr/>
      </dsp:nvSpPr>
      <dsp:spPr>
        <a:xfrm>
          <a:off x="2758817" y="2433411"/>
          <a:ext cx="2241239" cy="1344743"/>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a:t>Process</a:t>
          </a:r>
        </a:p>
      </dsp:txBody>
      <dsp:txXfrm>
        <a:off x="2758817" y="2433411"/>
        <a:ext cx="2241239" cy="1344743"/>
      </dsp:txXfrm>
    </dsp:sp>
    <dsp:sp modelId="{B2C15263-A514-4D9A-BA71-35AC34E20C78}">
      <dsp:nvSpPr>
        <dsp:cNvPr id="0" name=""/>
        <dsp:cNvSpPr/>
      </dsp:nvSpPr>
      <dsp:spPr>
        <a:xfrm>
          <a:off x="7754982" y="3060063"/>
          <a:ext cx="484885" cy="91440"/>
        </a:xfrm>
        <a:custGeom>
          <a:avLst/>
          <a:gdLst/>
          <a:ahLst/>
          <a:cxnLst/>
          <a:rect l="0" t="0" r="0" b="0"/>
          <a:pathLst>
            <a:path>
              <a:moveTo>
                <a:pt x="0" y="45720"/>
              </a:moveTo>
              <a:lnTo>
                <a:pt x="484885"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3103206"/>
        <a:ext cx="25774" cy="5154"/>
      </dsp:txXfrm>
    </dsp:sp>
    <dsp:sp modelId="{7F94669E-FB2D-425D-9BC5-3B3C296FAA45}">
      <dsp:nvSpPr>
        <dsp:cNvPr id="0" name=""/>
        <dsp:cNvSpPr/>
      </dsp:nvSpPr>
      <dsp:spPr>
        <a:xfrm>
          <a:off x="5515542" y="2433411"/>
          <a:ext cx="2241239" cy="1344743"/>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Not explicitly defined or required by Design Control regulations or NQA-1</a:t>
          </a:r>
        </a:p>
        <a:p>
          <a:pPr marL="0" lvl="0" indent="0" algn="ctr" defTabSz="577850">
            <a:lnSpc>
              <a:spcPct val="90000"/>
            </a:lnSpc>
            <a:spcBef>
              <a:spcPct val="0"/>
            </a:spcBef>
            <a:spcAft>
              <a:spcPct val="35000"/>
            </a:spcAft>
            <a:buNone/>
          </a:pPr>
          <a:r>
            <a:rPr lang="en-US" sz="1300" i="1" kern="1200" dirty="0"/>
            <a:t>(Non-Quality Process)</a:t>
          </a:r>
          <a:endParaRPr lang="en-US" sz="1300" kern="1200" dirty="0"/>
        </a:p>
      </dsp:txBody>
      <dsp:txXfrm>
        <a:off x="5515542" y="2433411"/>
        <a:ext cx="2241239" cy="1344743"/>
      </dsp:txXfrm>
    </dsp:sp>
    <dsp:sp modelId="{C101F81B-3D2D-4A36-A87D-9264A2F749D8}">
      <dsp:nvSpPr>
        <dsp:cNvPr id="0" name=""/>
        <dsp:cNvSpPr/>
      </dsp:nvSpPr>
      <dsp:spPr>
        <a:xfrm>
          <a:off x="8272267" y="2433411"/>
          <a:ext cx="2241239" cy="134474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Very well defined by System Engineering standards (SAE EIA-649C, INCOSE, NASA, etc.)</a:t>
          </a:r>
        </a:p>
      </dsp:txBody>
      <dsp:txXfrm>
        <a:off x="8272267" y="2433411"/>
        <a:ext cx="2241239" cy="1344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58CC9-EE25-44D5-A87C-70A5C774E47C}">
      <dsp:nvSpPr>
        <dsp:cNvPr id="0" name=""/>
        <dsp:cNvSpPr/>
      </dsp:nvSpPr>
      <dsp:spPr>
        <a:xfrm>
          <a:off x="762194" y="687970"/>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A65EC3-25BC-40E2-A6E1-25A38E03B2BB}">
      <dsp:nvSpPr>
        <dsp:cNvPr id="0" name=""/>
        <dsp:cNvSpPr/>
      </dsp:nvSpPr>
      <dsp:spPr>
        <a:xfrm>
          <a:off x="8092" y="1628021"/>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Procedure</a:t>
          </a:r>
        </a:p>
      </dsp:txBody>
      <dsp:txXfrm>
        <a:off x="8092" y="1628021"/>
        <a:ext cx="2320312" cy="587329"/>
      </dsp:txXfrm>
    </dsp:sp>
    <dsp:sp modelId="{1F4F9ACB-DA64-4EE8-9AD8-99A75A91501C}">
      <dsp:nvSpPr>
        <dsp:cNvPr id="0" name=""/>
        <dsp:cNvSpPr/>
      </dsp:nvSpPr>
      <dsp:spPr>
        <a:xfrm>
          <a:off x="8092" y="2274858"/>
          <a:ext cx="2320312" cy="1388508"/>
        </a:xfrm>
        <a:prstGeom prst="rect">
          <a:avLst/>
        </a:prstGeom>
        <a:noFill/>
        <a:ln>
          <a:noFill/>
        </a:ln>
        <a:effectLst/>
      </dsp:spPr>
      <dsp:style>
        <a:lnRef idx="0">
          <a:scrgbClr r="0" g="0" b="0"/>
        </a:lnRef>
        <a:fillRef idx="0">
          <a:scrgbClr r="0" g="0" b="0"/>
        </a:fillRef>
        <a:effectRef idx="0">
          <a:scrgbClr r="0" g="0" b="0"/>
        </a:effectRef>
        <a:fontRef idx="minor"/>
      </dsp:style>
    </dsp:sp>
    <dsp:sp modelId="{5720D58F-D532-44B3-A231-A19C88EE0047}">
      <dsp:nvSpPr>
        <dsp:cNvPr id="0" name=""/>
        <dsp:cNvSpPr/>
      </dsp:nvSpPr>
      <dsp:spPr>
        <a:xfrm>
          <a:off x="3488561" y="687970"/>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343122-6A12-4CF3-9A99-1495EBF44B4C}">
      <dsp:nvSpPr>
        <dsp:cNvPr id="0" name=""/>
        <dsp:cNvSpPr/>
      </dsp:nvSpPr>
      <dsp:spPr>
        <a:xfrm>
          <a:off x="2734460" y="1628021"/>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TerraPower: Electronic workflow feature of in-house developed CMIS (Atom)</a:t>
          </a:r>
        </a:p>
      </dsp:txBody>
      <dsp:txXfrm>
        <a:off x="2734460" y="1628021"/>
        <a:ext cx="2320312" cy="587329"/>
      </dsp:txXfrm>
    </dsp:sp>
    <dsp:sp modelId="{DAD2FE33-F5F7-4433-A5A9-72A7C2EBD189}">
      <dsp:nvSpPr>
        <dsp:cNvPr id="0" name=""/>
        <dsp:cNvSpPr/>
      </dsp:nvSpPr>
      <dsp:spPr>
        <a:xfrm>
          <a:off x="2734460" y="2274858"/>
          <a:ext cx="2320312" cy="1388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Interdisciplinary reviews (~SDP DAR) </a:t>
          </a:r>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Licensing Review (PSAR and ER under NRC Review)</a:t>
          </a:r>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Approval by the Design Authority</a:t>
          </a:r>
        </a:p>
      </dsp:txBody>
      <dsp:txXfrm>
        <a:off x="2734460" y="2274858"/>
        <a:ext cx="2320312" cy="1388508"/>
      </dsp:txXfrm>
    </dsp:sp>
    <dsp:sp modelId="{09756F07-E1D9-4A3B-A192-DDDB5EA09540}">
      <dsp:nvSpPr>
        <dsp:cNvPr id="0" name=""/>
        <dsp:cNvSpPr/>
      </dsp:nvSpPr>
      <dsp:spPr>
        <a:xfrm>
          <a:off x="6214928" y="687970"/>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0F24AD-5BD4-4289-8F61-759F62CDCDDA}">
      <dsp:nvSpPr>
        <dsp:cNvPr id="0" name=""/>
        <dsp:cNvSpPr/>
      </dsp:nvSpPr>
      <dsp:spPr>
        <a:xfrm>
          <a:off x="5460827" y="1628021"/>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Documents selected based on Design Milestone and requisite maturity</a:t>
          </a:r>
        </a:p>
      </dsp:txBody>
      <dsp:txXfrm>
        <a:off x="5460827" y="1628021"/>
        <a:ext cx="2320312" cy="587329"/>
      </dsp:txXfrm>
    </dsp:sp>
    <dsp:sp modelId="{FA642E11-38CD-4A13-B00B-780AF20BCBE0}">
      <dsp:nvSpPr>
        <dsp:cNvPr id="0" name=""/>
        <dsp:cNvSpPr/>
      </dsp:nvSpPr>
      <dsp:spPr>
        <a:xfrm>
          <a:off x="5460827" y="2274858"/>
          <a:ext cx="2320312" cy="1388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Graded Approach to Quality</a:t>
          </a:r>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Lesson Learned: Over-utilization of tracking and controlling unverified design inputs (“Open Items”)</a:t>
          </a:r>
        </a:p>
      </dsp:txBody>
      <dsp:txXfrm>
        <a:off x="5460827" y="2274858"/>
        <a:ext cx="2320312" cy="1388508"/>
      </dsp:txXfrm>
    </dsp:sp>
    <dsp:sp modelId="{9D630D53-1886-4BA2-869C-58E7EB7B9EA0}">
      <dsp:nvSpPr>
        <dsp:cNvPr id="0" name=""/>
        <dsp:cNvSpPr/>
      </dsp:nvSpPr>
      <dsp:spPr>
        <a:xfrm>
          <a:off x="8941296" y="687970"/>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5D36E7-B620-4F68-A9DF-832918C59851}">
      <dsp:nvSpPr>
        <dsp:cNvPr id="0" name=""/>
        <dsp:cNvSpPr/>
      </dsp:nvSpPr>
      <dsp:spPr>
        <a:xfrm>
          <a:off x="8187194" y="1628021"/>
          <a:ext cx="2320312" cy="5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May lead to changes to the engineering design</a:t>
          </a:r>
        </a:p>
      </dsp:txBody>
      <dsp:txXfrm>
        <a:off x="8187194" y="1628021"/>
        <a:ext cx="2320312" cy="587329"/>
      </dsp:txXfrm>
    </dsp:sp>
    <dsp:sp modelId="{6E563280-51D7-4697-80D1-78EE69981F2C}">
      <dsp:nvSpPr>
        <dsp:cNvPr id="0" name=""/>
        <dsp:cNvSpPr/>
      </dsp:nvSpPr>
      <dsp:spPr>
        <a:xfrm>
          <a:off x="8187194" y="2274858"/>
          <a:ext cx="2320312" cy="1388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i="1" kern="1200" dirty="0"/>
            <a:t>Planned Changes:</a:t>
          </a:r>
          <a:r>
            <a:rPr lang="en-US" sz="1100" kern="1200" dirty="0"/>
            <a:t> </a:t>
          </a:r>
        </a:p>
        <a:p>
          <a:pPr marL="0" lvl="0" indent="0" algn="ctr" defTabSz="488950">
            <a:lnSpc>
              <a:spcPct val="90000"/>
            </a:lnSpc>
            <a:spcBef>
              <a:spcPct val="0"/>
            </a:spcBef>
            <a:spcAft>
              <a:spcPct val="35000"/>
            </a:spcAft>
            <a:buNone/>
          </a:pPr>
          <a:r>
            <a:rPr lang="en-US" sz="1100" kern="1200" dirty="0"/>
            <a:t>Design Change and Control Process</a:t>
          </a:r>
        </a:p>
        <a:p>
          <a:pPr marL="0" lvl="0" indent="0" algn="ctr" defTabSz="488950">
            <a:lnSpc>
              <a:spcPct val="90000"/>
            </a:lnSpc>
            <a:spcBef>
              <a:spcPct val="0"/>
            </a:spcBef>
            <a:spcAft>
              <a:spcPct val="35000"/>
            </a:spcAft>
            <a:buNone/>
          </a:pPr>
          <a:endParaRPr lang="en-US" sz="1100" i="1" kern="1200" dirty="0"/>
        </a:p>
        <a:p>
          <a:pPr marL="0" lvl="0" indent="0" algn="ctr" defTabSz="488950">
            <a:lnSpc>
              <a:spcPct val="90000"/>
            </a:lnSpc>
            <a:spcBef>
              <a:spcPct val="0"/>
            </a:spcBef>
            <a:spcAft>
              <a:spcPct val="35000"/>
            </a:spcAft>
            <a:buNone/>
          </a:pPr>
          <a:r>
            <a:rPr lang="en-US" sz="1100" i="1" kern="1200" dirty="0"/>
            <a:t>Unplanned Changes:</a:t>
          </a:r>
          <a:r>
            <a:rPr lang="en-US" sz="1100" kern="1200" dirty="0"/>
            <a:t> </a:t>
          </a:r>
        </a:p>
        <a:p>
          <a:pPr marL="0" lvl="0" indent="0" algn="ctr" defTabSz="488950">
            <a:lnSpc>
              <a:spcPct val="90000"/>
            </a:lnSpc>
            <a:spcBef>
              <a:spcPct val="0"/>
            </a:spcBef>
            <a:spcAft>
              <a:spcPct val="35000"/>
            </a:spcAft>
            <a:buNone/>
          </a:pPr>
          <a:r>
            <a:rPr lang="en-US" sz="1100" kern="1200" dirty="0"/>
            <a:t>Engineering Change Requests</a:t>
          </a:r>
        </a:p>
      </dsp:txBody>
      <dsp:txXfrm>
        <a:off x="8187194" y="2274858"/>
        <a:ext cx="2320312" cy="1388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FCC86-C25B-485A-86F5-FFD75E98787C}">
      <dsp:nvSpPr>
        <dsp:cNvPr id="0" name=""/>
        <dsp:cNvSpPr/>
      </dsp:nvSpPr>
      <dsp:spPr>
        <a:xfrm>
          <a:off x="520145" y="797075"/>
          <a:ext cx="555925" cy="555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CFF48F0-EEF2-4EFF-A673-1562601899F7}">
      <dsp:nvSpPr>
        <dsp:cNvPr id="0" name=""/>
        <dsp:cNvSpPr/>
      </dsp:nvSpPr>
      <dsp:spPr>
        <a:xfrm>
          <a:off x="3929" y="1464743"/>
          <a:ext cx="1588359" cy="65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Future Needs</a:t>
          </a:r>
        </a:p>
      </dsp:txBody>
      <dsp:txXfrm>
        <a:off x="3929" y="1464743"/>
        <a:ext cx="1588359" cy="652057"/>
      </dsp:txXfrm>
    </dsp:sp>
    <dsp:sp modelId="{1F2F4062-0730-4503-BA03-BCFC22219236}">
      <dsp:nvSpPr>
        <dsp:cNvPr id="0" name=""/>
        <dsp:cNvSpPr/>
      </dsp:nvSpPr>
      <dsp:spPr>
        <a:xfrm>
          <a:off x="3929" y="2168773"/>
          <a:ext cx="1588359" cy="1226955"/>
        </a:xfrm>
        <a:prstGeom prst="rect">
          <a:avLst/>
        </a:prstGeom>
        <a:noFill/>
        <a:ln>
          <a:noFill/>
        </a:ln>
        <a:effectLst/>
      </dsp:spPr>
      <dsp:style>
        <a:lnRef idx="0">
          <a:scrgbClr r="0" g="0" b="0"/>
        </a:lnRef>
        <a:fillRef idx="0">
          <a:scrgbClr r="0" g="0" b="0"/>
        </a:fillRef>
        <a:effectRef idx="0">
          <a:scrgbClr r="0" g="0" b="0"/>
        </a:effectRef>
        <a:fontRef idx="minor"/>
      </dsp:style>
    </dsp:sp>
    <dsp:sp modelId="{07111F6B-01DD-4AAA-A57E-D53509F2034B}">
      <dsp:nvSpPr>
        <dsp:cNvPr id="0" name=""/>
        <dsp:cNvSpPr/>
      </dsp:nvSpPr>
      <dsp:spPr>
        <a:xfrm>
          <a:off x="2386468" y="652864"/>
          <a:ext cx="555925" cy="5559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CB7028B-4E88-4969-8266-27DAE7DDB217}">
      <dsp:nvSpPr>
        <dsp:cNvPr id="0" name=""/>
        <dsp:cNvSpPr/>
      </dsp:nvSpPr>
      <dsp:spPr>
        <a:xfrm>
          <a:off x="1870251" y="1332934"/>
          <a:ext cx="1588359" cy="65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Impact Analyses</a:t>
          </a:r>
        </a:p>
      </dsp:txBody>
      <dsp:txXfrm>
        <a:off x="1870251" y="1332934"/>
        <a:ext cx="1588359" cy="652057"/>
      </dsp:txXfrm>
    </dsp:sp>
    <dsp:sp modelId="{4D0B436C-08B0-40F7-946E-65C5FBFB6CE4}">
      <dsp:nvSpPr>
        <dsp:cNvPr id="0" name=""/>
        <dsp:cNvSpPr/>
      </dsp:nvSpPr>
      <dsp:spPr>
        <a:xfrm>
          <a:off x="1870251" y="2042733"/>
          <a:ext cx="1588359" cy="1497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Based in part on 2017 CMBG Presentation by NSE Technology for Korean NPP (KETEP &amp; KHNP)</a:t>
          </a:r>
        </a:p>
        <a:p>
          <a:pPr marL="0" lvl="0" indent="0" algn="ctr" defTabSz="488950">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a:t>Leveraging Associated Data Linkages for automating or aiding Impact Analyses</a:t>
          </a:r>
        </a:p>
      </dsp:txBody>
      <dsp:txXfrm>
        <a:off x="1870251" y="2042733"/>
        <a:ext cx="1588359" cy="1497207"/>
      </dsp:txXfrm>
    </dsp:sp>
    <dsp:sp modelId="{281CF7EA-A80D-48BD-8CE7-2D89B72E836B}">
      <dsp:nvSpPr>
        <dsp:cNvPr id="0" name=""/>
        <dsp:cNvSpPr/>
      </dsp:nvSpPr>
      <dsp:spPr>
        <a:xfrm>
          <a:off x="4252790" y="652864"/>
          <a:ext cx="555925" cy="5559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DBB02FD-E32B-4835-B833-CB10177AD9E1}">
      <dsp:nvSpPr>
        <dsp:cNvPr id="0" name=""/>
        <dsp:cNvSpPr/>
      </dsp:nvSpPr>
      <dsp:spPr>
        <a:xfrm>
          <a:off x="3736573" y="1332934"/>
          <a:ext cx="1588359" cy="65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Baselining Data</a:t>
          </a:r>
        </a:p>
      </dsp:txBody>
      <dsp:txXfrm>
        <a:off x="3736573" y="1332934"/>
        <a:ext cx="1588359" cy="652057"/>
      </dsp:txXfrm>
    </dsp:sp>
    <dsp:sp modelId="{58B7819C-26B5-442D-891E-5A6877CE89CE}">
      <dsp:nvSpPr>
        <dsp:cNvPr id="0" name=""/>
        <dsp:cNvSpPr/>
      </dsp:nvSpPr>
      <dsp:spPr>
        <a:xfrm>
          <a:off x="3736573" y="2042733"/>
          <a:ext cx="1588359" cy="1497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Requirements</a:t>
          </a:r>
        </a:p>
        <a:p>
          <a:pPr marL="0" lvl="0" indent="0" algn="ctr" defTabSz="488950">
            <a:lnSpc>
              <a:spcPct val="100000"/>
            </a:lnSpc>
            <a:spcBef>
              <a:spcPct val="0"/>
            </a:spcBef>
            <a:spcAft>
              <a:spcPct val="35000"/>
            </a:spcAft>
            <a:buNone/>
          </a:pPr>
          <a:r>
            <a:rPr lang="en-US" sz="1100" kern="1200" dirty="0"/>
            <a:t>Parameters</a:t>
          </a:r>
        </a:p>
        <a:p>
          <a:pPr marL="0" lvl="0" indent="0" algn="ctr" defTabSz="488950">
            <a:lnSpc>
              <a:spcPct val="100000"/>
            </a:lnSpc>
            <a:spcBef>
              <a:spcPct val="0"/>
            </a:spcBef>
            <a:spcAft>
              <a:spcPct val="35000"/>
            </a:spcAft>
            <a:buNone/>
          </a:pPr>
          <a:r>
            <a:rPr lang="en-US" sz="1100" kern="1200"/>
            <a:t>SSCs</a:t>
          </a:r>
        </a:p>
        <a:p>
          <a:pPr marL="0" lvl="0" indent="0" algn="ctr" defTabSz="488950">
            <a:lnSpc>
              <a:spcPct val="100000"/>
            </a:lnSpc>
            <a:spcBef>
              <a:spcPct val="0"/>
            </a:spcBef>
            <a:spcAft>
              <a:spcPct val="35000"/>
            </a:spcAft>
            <a:buNone/>
          </a:pPr>
          <a:r>
            <a:rPr lang="en-US" sz="1100" kern="1200"/>
            <a:t>LMP Data</a:t>
          </a:r>
        </a:p>
      </dsp:txBody>
      <dsp:txXfrm>
        <a:off x="3736573" y="2042733"/>
        <a:ext cx="1588359" cy="1497207"/>
      </dsp:txXfrm>
    </dsp:sp>
    <dsp:sp modelId="{957A9751-8821-4F16-8B33-F0394E21AC79}">
      <dsp:nvSpPr>
        <dsp:cNvPr id="0" name=""/>
        <dsp:cNvSpPr/>
      </dsp:nvSpPr>
      <dsp:spPr>
        <a:xfrm>
          <a:off x="6119112" y="652864"/>
          <a:ext cx="555925" cy="5559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1AC4BC3-EA71-40BF-B7A7-D371E4A1057E}">
      <dsp:nvSpPr>
        <dsp:cNvPr id="0" name=""/>
        <dsp:cNvSpPr/>
      </dsp:nvSpPr>
      <dsp:spPr>
        <a:xfrm>
          <a:off x="5602895" y="1332934"/>
          <a:ext cx="1588359" cy="65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Automate change management</a:t>
          </a:r>
        </a:p>
      </dsp:txBody>
      <dsp:txXfrm>
        <a:off x="5602895" y="1332934"/>
        <a:ext cx="1588359" cy="652057"/>
      </dsp:txXfrm>
    </dsp:sp>
    <dsp:sp modelId="{62A773F1-5C6A-4409-9B46-51680B9CF410}">
      <dsp:nvSpPr>
        <dsp:cNvPr id="0" name=""/>
        <dsp:cNvSpPr/>
      </dsp:nvSpPr>
      <dsp:spPr>
        <a:xfrm>
          <a:off x="5602895" y="2042733"/>
          <a:ext cx="1588359" cy="1497207"/>
        </a:xfrm>
        <a:prstGeom prst="rect">
          <a:avLst/>
        </a:prstGeom>
        <a:noFill/>
        <a:ln>
          <a:noFill/>
        </a:ln>
        <a:effectLst/>
      </dsp:spPr>
      <dsp:style>
        <a:lnRef idx="0">
          <a:scrgbClr r="0" g="0" b="0"/>
        </a:lnRef>
        <a:fillRef idx="0">
          <a:scrgbClr r="0" g="0" b="0"/>
        </a:fillRef>
        <a:effectRef idx="0">
          <a:scrgbClr r="0" g="0" b="0"/>
        </a:effectRef>
        <a:fontRef idx="minor"/>
      </dsp:style>
    </dsp:sp>
    <dsp:sp modelId="{03C15E65-E80D-4CC4-938F-6748D65363B1}">
      <dsp:nvSpPr>
        <dsp:cNvPr id="0" name=""/>
        <dsp:cNvSpPr/>
      </dsp:nvSpPr>
      <dsp:spPr>
        <a:xfrm>
          <a:off x="7985435" y="652864"/>
          <a:ext cx="555925" cy="5559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11C6D01-B6B8-4DD6-B25C-76DC5668A28D}">
      <dsp:nvSpPr>
        <dsp:cNvPr id="0" name=""/>
        <dsp:cNvSpPr/>
      </dsp:nvSpPr>
      <dsp:spPr>
        <a:xfrm>
          <a:off x="7469218" y="1332934"/>
          <a:ext cx="1588359" cy="65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3D Model Configuration &amp; Change Management</a:t>
          </a:r>
        </a:p>
      </dsp:txBody>
      <dsp:txXfrm>
        <a:off x="7469218" y="1332934"/>
        <a:ext cx="1588359" cy="652057"/>
      </dsp:txXfrm>
    </dsp:sp>
    <dsp:sp modelId="{17D0B088-9E81-48E8-9827-534CC1C883D6}">
      <dsp:nvSpPr>
        <dsp:cNvPr id="0" name=""/>
        <dsp:cNvSpPr/>
      </dsp:nvSpPr>
      <dsp:spPr>
        <a:xfrm>
          <a:off x="7469218" y="2042733"/>
          <a:ext cx="1588359" cy="1497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dirty="0"/>
            <a:t>Based in part on 2023 CMBG Presentation by R&amp;L Partners, Inc.</a:t>
          </a:r>
        </a:p>
        <a:p>
          <a:pPr marL="0" lvl="0" indent="0" algn="ctr" defTabSz="488950">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r>
            <a:rPr lang="en-US" sz="1100" kern="1200"/>
            <a:t>Digital Twin</a:t>
          </a:r>
        </a:p>
      </dsp:txBody>
      <dsp:txXfrm>
        <a:off x="7469218" y="2042733"/>
        <a:ext cx="1588359" cy="1497207"/>
      </dsp:txXfrm>
    </dsp:sp>
    <dsp:sp modelId="{A6838DCC-5F5F-4157-9B3E-96A6D3B1D711}">
      <dsp:nvSpPr>
        <dsp:cNvPr id="0" name=""/>
        <dsp:cNvSpPr/>
      </dsp:nvSpPr>
      <dsp:spPr>
        <a:xfrm>
          <a:off x="9851757" y="652864"/>
          <a:ext cx="555925" cy="555925"/>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23FF463-8E33-4C4B-B95A-06565B4B75DF}">
      <dsp:nvSpPr>
        <dsp:cNvPr id="0" name=""/>
        <dsp:cNvSpPr/>
      </dsp:nvSpPr>
      <dsp:spPr>
        <a:xfrm>
          <a:off x="9335540" y="1332934"/>
          <a:ext cx="1588359" cy="65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endParaRPr lang="en-US" sz="1400" kern="1200" dirty="0"/>
        </a:p>
      </dsp:txBody>
      <dsp:txXfrm>
        <a:off x="9335540" y="1332934"/>
        <a:ext cx="1588359" cy="652057"/>
      </dsp:txXfrm>
    </dsp:sp>
    <dsp:sp modelId="{C8405ECB-2BA8-49B3-9425-4A5F40537C08}">
      <dsp:nvSpPr>
        <dsp:cNvPr id="0" name=""/>
        <dsp:cNvSpPr/>
      </dsp:nvSpPr>
      <dsp:spPr>
        <a:xfrm>
          <a:off x="9335540" y="2042733"/>
          <a:ext cx="1588359" cy="149720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EA095-7352-4521-B6C2-AE1180643904}">
      <dsp:nvSpPr>
        <dsp:cNvPr id="0" name=""/>
        <dsp:cNvSpPr/>
      </dsp:nvSpPr>
      <dsp:spPr>
        <a:xfrm>
          <a:off x="0" y="5528"/>
          <a:ext cx="10515600" cy="70245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4FED3E-5297-4A41-BD06-C0A6B2A2F86E}">
      <dsp:nvSpPr>
        <dsp:cNvPr id="0" name=""/>
        <dsp:cNvSpPr/>
      </dsp:nvSpPr>
      <dsp:spPr>
        <a:xfrm>
          <a:off x="212493" y="163582"/>
          <a:ext cx="386730" cy="386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4A23F6-CF5E-4FF6-8850-F67E70FE32DB}">
      <dsp:nvSpPr>
        <dsp:cNvPr id="0" name=""/>
        <dsp:cNvSpPr/>
      </dsp:nvSpPr>
      <dsp:spPr>
        <a:xfrm>
          <a:off x="811718" y="5528"/>
          <a:ext cx="9691381"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90000"/>
            </a:lnSpc>
            <a:spcBef>
              <a:spcPct val="0"/>
            </a:spcBef>
            <a:spcAft>
              <a:spcPct val="35000"/>
            </a:spcAft>
            <a:buNone/>
          </a:pPr>
          <a:r>
            <a:rPr lang="en-US" sz="1400" kern="1200"/>
            <a:t>Design development will be through selection of engineering design partners with approved quality control programs.</a:t>
          </a:r>
        </a:p>
      </dsp:txBody>
      <dsp:txXfrm>
        <a:off x="811718" y="5528"/>
        <a:ext cx="9691381" cy="724411"/>
      </dsp:txXfrm>
    </dsp:sp>
    <dsp:sp modelId="{012E62D0-621D-4AAE-BCD6-1B2221AF75C6}">
      <dsp:nvSpPr>
        <dsp:cNvPr id="0" name=""/>
        <dsp:cNvSpPr/>
      </dsp:nvSpPr>
      <dsp:spPr>
        <a:xfrm>
          <a:off x="0" y="911042"/>
          <a:ext cx="10515600" cy="70245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57A82D-C895-4BA7-94FC-EA29784EBC08}">
      <dsp:nvSpPr>
        <dsp:cNvPr id="0" name=""/>
        <dsp:cNvSpPr/>
      </dsp:nvSpPr>
      <dsp:spPr>
        <a:xfrm>
          <a:off x="212493" y="1069095"/>
          <a:ext cx="386730" cy="386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6AB458-C5E6-4E1A-84BE-2997FF61F1AB}">
      <dsp:nvSpPr>
        <dsp:cNvPr id="0" name=""/>
        <dsp:cNvSpPr/>
      </dsp:nvSpPr>
      <dsp:spPr>
        <a:xfrm>
          <a:off x="811718" y="911042"/>
          <a:ext cx="9691381"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90000"/>
            </a:lnSpc>
            <a:spcBef>
              <a:spcPct val="0"/>
            </a:spcBef>
            <a:spcAft>
              <a:spcPct val="35000"/>
            </a:spcAft>
            <a:buNone/>
          </a:pPr>
          <a:r>
            <a:rPr lang="en-US" sz="1400" kern="1200"/>
            <a:t>Selected partners will be in contract agreements where the owner operator will be engaged in and provide oversight of design development.</a:t>
          </a:r>
        </a:p>
      </dsp:txBody>
      <dsp:txXfrm>
        <a:off x="811718" y="911042"/>
        <a:ext cx="9691381" cy="724411"/>
      </dsp:txXfrm>
    </dsp:sp>
    <dsp:sp modelId="{CA3BD406-8A62-4134-8E2C-A7744D6AF692}">
      <dsp:nvSpPr>
        <dsp:cNvPr id="0" name=""/>
        <dsp:cNvSpPr/>
      </dsp:nvSpPr>
      <dsp:spPr>
        <a:xfrm>
          <a:off x="0" y="1816556"/>
          <a:ext cx="10515600" cy="70245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E5678-6462-4371-A704-0ECC5744A214}">
      <dsp:nvSpPr>
        <dsp:cNvPr id="0" name=""/>
        <dsp:cNvSpPr/>
      </dsp:nvSpPr>
      <dsp:spPr>
        <a:xfrm>
          <a:off x="212493" y="1974609"/>
          <a:ext cx="386730" cy="3863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0E6E05-ADD6-4DB6-B373-4C09B03BE4E6}">
      <dsp:nvSpPr>
        <dsp:cNvPr id="0" name=""/>
        <dsp:cNvSpPr/>
      </dsp:nvSpPr>
      <dsp:spPr>
        <a:xfrm>
          <a:off x="811718" y="1816556"/>
          <a:ext cx="9691381"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90000"/>
            </a:lnSpc>
            <a:spcBef>
              <a:spcPct val="0"/>
            </a:spcBef>
            <a:spcAft>
              <a:spcPct val="35000"/>
            </a:spcAft>
            <a:buNone/>
          </a:pPr>
          <a:r>
            <a:rPr lang="en-US" sz="1400" kern="1200"/>
            <a:t>An owners acceptance review process will be used for turnover of design authority.</a:t>
          </a:r>
        </a:p>
      </dsp:txBody>
      <dsp:txXfrm>
        <a:off x="811718" y="1816556"/>
        <a:ext cx="9691381" cy="724411"/>
      </dsp:txXfrm>
    </dsp:sp>
    <dsp:sp modelId="{BAD5CA5D-CCC1-4FD5-8EE8-7BCACB302602}">
      <dsp:nvSpPr>
        <dsp:cNvPr id="0" name=""/>
        <dsp:cNvSpPr/>
      </dsp:nvSpPr>
      <dsp:spPr>
        <a:xfrm>
          <a:off x="0" y="2722070"/>
          <a:ext cx="10515600" cy="70245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522EC-2653-4B27-A0D9-4FAA54EF41ED}">
      <dsp:nvSpPr>
        <dsp:cNvPr id="0" name=""/>
        <dsp:cNvSpPr/>
      </dsp:nvSpPr>
      <dsp:spPr>
        <a:xfrm>
          <a:off x="212493" y="2880123"/>
          <a:ext cx="386730" cy="3863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9F81B-B6D7-448A-99AC-CA5B7E787D26}">
      <dsp:nvSpPr>
        <dsp:cNvPr id="0" name=""/>
        <dsp:cNvSpPr/>
      </dsp:nvSpPr>
      <dsp:spPr>
        <a:xfrm>
          <a:off x="811718" y="2722070"/>
          <a:ext cx="9691381"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90000"/>
            </a:lnSpc>
            <a:spcBef>
              <a:spcPct val="0"/>
            </a:spcBef>
            <a:spcAft>
              <a:spcPct val="35000"/>
            </a:spcAft>
            <a:buNone/>
          </a:pPr>
          <a:r>
            <a:rPr lang="en-US" sz="1400" kern="1200"/>
            <a:t>This will be done in a staged system by system process where the designer is allowed to make changes through turnover, start up, and operational testing.  Allowing designer to continue in the development / owners acceptance review process was a lessoned learned from Vogtle.</a:t>
          </a:r>
        </a:p>
      </dsp:txBody>
      <dsp:txXfrm>
        <a:off x="811718" y="2722070"/>
        <a:ext cx="9691381" cy="724411"/>
      </dsp:txXfrm>
    </dsp:sp>
    <dsp:sp modelId="{BABBA30A-E5E5-490D-902F-E92C45A96438}">
      <dsp:nvSpPr>
        <dsp:cNvPr id="0" name=""/>
        <dsp:cNvSpPr/>
      </dsp:nvSpPr>
      <dsp:spPr>
        <a:xfrm>
          <a:off x="0" y="3627584"/>
          <a:ext cx="10515600" cy="70245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91007-27A5-45E9-BB5D-7CA85160F3A0}">
      <dsp:nvSpPr>
        <dsp:cNvPr id="0" name=""/>
        <dsp:cNvSpPr/>
      </dsp:nvSpPr>
      <dsp:spPr>
        <a:xfrm>
          <a:off x="212493" y="3785637"/>
          <a:ext cx="386730" cy="3863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2B946A-4F3A-4995-B60B-C67D43674432}">
      <dsp:nvSpPr>
        <dsp:cNvPr id="0" name=""/>
        <dsp:cNvSpPr/>
      </dsp:nvSpPr>
      <dsp:spPr>
        <a:xfrm>
          <a:off x="811718" y="3627584"/>
          <a:ext cx="9691381"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90000"/>
            </a:lnSpc>
            <a:spcBef>
              <a:spcPct val="0"/>
            </a:spcBef>
            <a:spcAft>
              <a:spcPct val="35000"/>
            </a:spcAft>
            <a:buNone/>
          </a:pPr>
          <a:r>
            <a:rPr lang="en-US" sz="1400" kern="1200"/>
            <a:t>Designers without an approved quality control program should be avoided / minimized.  In the cases where this cannot be avoided, those designers will need to use the owner operators design development process with engagement, review, and sign off by the owner operator design group.</a:t>
          </a:r>
        </a:p>
      </dsp:txBody>
      <dsp:txXfrm>
        <a:off x="811718" y="3627584"/>
        <a:ext cx="9691381" cy="7244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78A27-E22A-41E1-9245-A5A9874F6F1A}">
      <dsp:nvSpPr>
        <dsp:cNvPr id="0" name=""/>
        <dsp:cNvSpPr/>
      </dsp:nvSpPr>
      <dsp:spPr>
        <a:xfrm>
          <a:off x="647429" y="23057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5EB0F-FBAD-4C86-A797-BB76B3D14341}">
      <dsp:nvSpPr>
        <dsp:cNvPr id="0" name=""/>
        <dsp:cNvSpPr/>
      </dsp:nvSpPr>
      <dsp:spPr>
        <a:xfrm>
          <a:off x="1034992" y="61814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22B5F3-554B-4C06-8BF2-2830C6D5D590}">
      <dsp:nvSpPr>
        <dsp:cNvPr id="0" name=""/>
        <dsp:cNvSpPr/>
      </dsp:nvSpPr>
      <dsp:spPr>
        <a:xfrm>
          <a:off x="66086" y="261558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Delegation</a:t>
          </a:r>
        </a:p>
      </dsp:txBody>
      <dsp:txXfrm>
        <a:off x="66086" y="2615580"/>
        <a:ext cx="2981250" cy="720000"/>
      </dsp:txXfrm>
    </dsp:sp>
    <dsp:sp modelId="{984A37F7-308A-4A61-B974-36D59F3AE834}">
      <dsp:nvSpPr>
        <dsp:cNvPr id="0" name=""/>
        <dsp:cNvSpPr/>
      </dsp:nvSpPr>
      <dsp:spPr>
        <a:xfrm>
          <a:off x="4150398" y="23057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A145E-A695-4BF9-A863-76D151790CB3}">
      <dsp:nvSpPr>
        <dsp:cNvPr id="0" name=""/>
        <dsp:cNvSpPr/>
      </dsp:nvSpPr>
      <dsp:spPr>
        <a:xfrm>
          <a:off x="4537961" y="61814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5AC209-2A9C-4917-8A34-1E03C74AF64D}">
      <dsp:nvSpPr>
        <dsp:cNvPr id="0" name=""/>
        <dsp:cNvSpPr/>
      </dsp:nvSpPr>
      <dsp:spPr>
        <a:xfrm>
          <a:off x="3569054" y="261558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Approval Authorities</a:t>
          </a:r>
        </a:p>
      </dsp:txBody>
      <dsp:txXfrm>
        <a:off x="3569054" y="2615580"/>
        <a:ext cx="2981250" cy="720000"/>
      </dsp:txXfrm>
    </dsp:sp>
    <dsp:sp modelId="{338B8A3D-BD72-4215-B9A6-E6C306EFC24E}">
      <dsp:nvSpPr>
        <dsp:cNvPr id="0" name=""/>
        <dsp:cNvSpPr/>
      </dsp:nvSpPr>
      <dsp:spPr>
        <a:xfrm>
          <a:off x="7653367" y="23057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922F9-27D7-43E8-BDF4-64997DC87EE8}">
      <dsp:nvSpPr>
        <dsp:cNvPr id="0" name=""/>
        <dsp:cNvSpPr/>
      </dsp:nvSpPr>
      <dsp:spPr>
        <a:xfrm>
          <a:off x="8040930" y="61814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FE12D8-F06F-445A-9813-1589FC0A3B62}">
      <dsp:nvSpPr>
        <dsp:cNvPr id="0" name=""/>
        <dsp:cNvSpPr/>
      </dsp:nvSpPr>
      <dsp:spPr>
        <a:xfrm>
          <a:off x="7072023" y="261558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Change Control Board</a:t>
          </a:r>
        </a:p>
      </dsp:txBody>
      <dsp:txXfrm>
        <a:off x="7072023" y="261558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22775F5-527F-432D-832B-DD3448C6DAF9}"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3DD73-A33C-4740-B339-B04BD8015B49}" type="slidenum">
              <a:rPr lang="en-US" smtClean="0"/>
              <a:t>‹#›</a:t>
            </a:fld>
            <a:endParaRPr lang="en-US"/>
          </a:p>
        </p:txBody>
      </p:sp>
    </p:spTree>
    <p:extLst>
      <p:ext uri="{BB962C8B-B14F-4D97-AF65-F5344CB8AC3E}">
        <p14:creationId xmlns:p14="http://schemas.microsoft.com/office/powerpoint/2010/main" val="328802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rc.gov/info-finder/nonpower/index.html" TargetMode="External"/><Relationship Id="rId7" Type="http://schemas.openxmlformats.org/officeDocument/2006/relationships/hyperlink" Target="https://www.nrc.gov/reactors/new-reactors/large-lwr/col/new-reactor-map.html"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nrc.gov/about-nrc/regulatory/adjudicatory/hearing-license-applications.html" TargetMode="External"/><Relationship Id="rId5" Type="http://schemas.openxmlformats.org/officeDocument/2006/relationships/hyperlink" Target="https://www.nrc.gov/reactors/new-reactors/advanced/who-were-working-with/pre-application-activities.html" TargetMode="External"/><Relationship Id="rId4" Type="http://schemas.openxmlformats.org/officeDocument/2006/relationships/hyperlink" Target="https://www.nrc.gov/reactors/operating/list-power-reactor-units.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Locations Of Nonpower Production And Utilization Facilities | NRC.gov</a:t>
            </a:r>
            <a:endParaRPr lang="en-US" dirty="0"/>
          </a:p>
          <a:p>
            <a:r>
              <a:rPr lang="en-US" dirty="0">
                <a:hlinkClick r:id="rId4"/>
              </a:rPr>
              <a:t>List Of Power Reactor Units | NRC.gov</a:t>
            </a:r>
            <a:endParaRPr lang="en-US" dirty="0"/>
          </a:p>
          <a:p>
            <a:r>
              <a:rPr lang="en-US" dirty="0">
                <a:hlinkClick r:id="rId5"/>
              </a:rPr>
              <a:t>Pre-Application Activities | NRC.gov</a:t>
            </a:r>
            <a:endParaRPr lang="en-US" dirty="0"/>
          </a:p>
          <a:p>
            <a:r>
              <a:rPr lang="en-US" dirty="0">
                <a:hlinkClick r:id="rId6"/>
              </a:rPr>
              <a:t>Hearing Opportunities | NRC.gov</a:t>
            </a:r>
            <a:endParaRPr lang="en-US" dirty="0"/>
          </a:p>
          <a:p>
            <a:r>
              <a:rPr lang="en-US" dirty="0">
                <a:hlinkClick r:id="rId7"/>
              </a:rPr>
              <a:t>Locations Of New Nuclear Power Reactor Applications | NRC.gov</a:t>
            </a:r>
            <a:endParaRPr lang="en-US" dirty="0"/>
          </a:p>
        </p:txBody>
      </p:sp>
      <p:sp>
        <p:nvSpPr>
          <p:cNvPr id="4" name="Slide Number Placeholder 3"/>
          <p:cNvSpPr>
            <a:spLocks noGrp="1"/>
          </p:cNvSpPr>
          <p:nvPr>
            <p:ph type="sldNum" sz="quarter" idx="5"/>
          </p:nvPr>
        </p:nvSpPr>
        <p:spPr/>
        <p:txBody>
          <a:bodyPr/>
          <a:lstStyle/>
          <a:p>
            <a:fld id="{1CA3DD73-A33C-4740-B339-B04BD8015B49}" type="slidenum">
              <a:rPr lang="en-US" smtClean="0"/>
              <a:t>1</a:t>
            </a:fld>
            <a:endParaRPr lang="en-US"/>
          </a:p>
        </p:txBody>
      </p:sp>
    </p:spTree>
    <p:extLst>
      <p:ext uri="{BB962C8B-B14F-4D97-AF65-F5344CB8AC3E}">
        <p14:creationId xmlns:p14="http://schemas.microsoft.com/office/powerpoint/2010/main" val="275472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636A4-C453-CE23-50B3-E44D87653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721AF-B2BD-A073-8AF4-CB738368C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DB386-EE4C-D175-0DC5-15255EF768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 – LL: when process enables engineers to track and control unverified design input, this can be abused in deferring verification based on awaiting inputs from other interfacing systems. Specific controls need to be in place to ensure the design progression and maturation can occur while adequately controlling and tracking these artifacts.</a:t>
            </a:r>
          </a:p>
        </p:txBody>
      </p:sp>
      <p:sp>
        <p:nvSpPr>
          <p:cNvPr id="4" name="Slide Number Placeholder 3">
            <a:extLst>
              <a:ext uri="{FF2B5EF4-FFF2-40B4-BE49-F238E27FC236}">
                <a16:creationId xmlns:a16="http://schemas.microsoft.com/office/drawing/2014/main" id="{D16416F8-0B03-C054-7EF8-1499C495D7C0}"/>
              </a:ext>
            </a:extLst>
          </p:cNvPr>
          <p:cNvSpPr>
            <a:spLocks noGrp="1"/>
          </p:cNvSpPr>
          <p:nvPr>
            <p:ph type="sldNum" sz="quarter" idx="5"/>
          </p:nvPr>
        </p:nvSpPr>
        <p:spPr/>
        <p:txBody>
          <a:bodyPr/>
          <a:lstStyle/>
          <a:p>
            <a:fld id="{1CA3DD73-A33C-4740-B339-B04BD8015B49}" type="slidenum">
              <a:rPr lang="en-US" smtClean="0"/>
              <a:t>10</a:t>
            </a:fld>
            <a:endParaRPr lang="en-US"/>
          </a:p>
        </p:txBody>
      </p:sp>
    </p:spTree>
    <p:extLst>
      <p:ext uri="{BB962C8B-B14F-4D97-AF65-F5344CB8AC3E}">
        <p14:creationId xmlns:p14="http://schemas.microsoft.com/office/powerpoint/2010/main" val="29318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D622F-D68A-CB48-6831-1BE8812F2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98EE2-9BA6-0D2D-7A96-4D5629F4A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4A843-56DE-539F-D79C-FE6C36BD4F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a:t>
            </a:r>
          </a:p>
        </p:txBody>
      </p:sp>
      <p:sp>
        <p:nvSpPr>
          <p:cNvPr id="4" name="Slide Number Placeholder 3">
            <a:extLst>
              <a:ext uri="{FF2B5EF4-FFF2-40B4-BE49-F238E27FC236}">
                <a16:creationId xmlns:a16="http://schemas.microsoft.com/office/drawing/2014/main" id="{F6C6CD68-6FB1-8676-A558-C5EA6D8848BA}"/>
              </a:ext>
            </a:extLst>
          </p:cNvPr>
          <p:cNvSpPr>
            <a:spLocks noGrp="1"/>
          </p:cNvSpPr>
          <p:nvPr>
            <p:ph type="sldNum" sz="quarter" idx="5"/>
          </p:nvPr>
        </p:nvSpPr>
        <p:spPr/>
        <p:txBody>
          <a:bodyPr/>
          <a:lstStyle/>
          <a:p>
            <a:fld id="{1CA3DD73-A33C-4740-B339-B04BD8015B49}" type="slidenum">
              <a:rPr lang="en-US" smtClean="0"/>
              <a:t>11</a:t>
            </a:fld>
            <a:endParaRPr lang="en-US"/>
          </a:p>
        </p:txBody>
      </p:sp>
    </p:spTree>
    <p:extLst>
      <p:ext uri="{BB962C8B-B14F-4D97-AF65-F5344CB8AC3E}">
        <p14:creationId xmlns:p14="http://schemas.microsoft.com/office/powerpoint/2010/main" val="400837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0E841-D311-85A7-6192-D4F6074F5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E42FE-957F-9417-F9B5-07914597A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28699-D63C-002A-B9FA-CAF4298550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 – these future process improvements are being considered. Impact analyses automated by </a:t>
            </a:r>
          </a:p>
        </p:txBody>
      </p:sp>
      <p:sp>
        <p:nvSpPr>
          <p:cNvPr id="4" name="Slide Number Placeholder 3">
            <a:extLst>
              <a:ext uri="{FF2B5EF4-FFF2-40B4-BE49-F238E27FC236}">
                <a16:creationId xmlns:a16="http://schemas.microsoft.com/office/drawing/2014/main" id="{BDACD6CF-0C48-F13A-7F80-43A2BFCE00C1}"/>
              </a:ext>
            </a:extLst>
          </p:cNvPr>
          <p:cNvSpPr>
            <a:spLocks noGrp="1"/>
          </p:cNvSpPr>
          <p:nvPr>
            <p:ph type="sldNum" sz="quarter" idx="5"/>
          </p:nvPr>
        </p:nvSpPr>
        <p:spPr/>
        <p:txBody>
          <a:bodyPr/>
          <a:lstStyle/>
          <a:p>
            <a:fld id="{1CA3DD73-A33C-4740-B339-B04BD8015B49}" type="slidenum">
              <a:rPr lang="en-US" smtClean="0"/>
              <a:t>12</a:t>
            </a:fld>
            <a:endParaRPr lang="en-US"/>
          </a:p>
        </p:txBody>
      </p:sp>
    </p:spTree>
    <p:extLst>
      <p:ext uri="{BB962C8B-B14F-4D97-AF65-F5344CB8AC3E}">
        <p14:creationId xmlns:p14="http://schemas.microsoft.com/office/powerpoint/2010/main" val="147950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F6DF9-146F-CB2B-6DF3-EF2820729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0EBD2-2E0E-A071-0DC0-C5BD1DEB4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CD788-C564-3876-CB85-1394D5B872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Mike A</a:t>
            </a:r>
          </a:p>
        </p:txBody>
      </p:sp>
      <p:sp>
        <p:nvSpPr>
          <p:cNvPr id="4" name="Slide Number Placeholder 3">
            <a:extLst>
              <a:ext uri="{FF2B5EF4-FFF2-40B4-BE49-F238E27FC236}">
                <a16:creationId xmlns:a16="http://schemas.microsoft.com/office/drawing/2014/main" id="{35B8672B-E31F-5812-30D6-915A63646E1E}"/>
              </a:ext>
            </a:extLst>
          </p:cNvPr>
          <p:cNvSpPr>
            <a:spLocks noGrp="1"/>
          </p:cNvSpPr>
          <p:nvPr>
            <p:ph type="sldNum" sz="quarter" idx="5"/>
          </p:nvPr>
        </p:nvSpPr>
        <p:spPr/>
        <p:txBody>
          <a:bodyPr/>
          <a:lstStyle/>
          <a:p>
            <a:fld id="{1CA3DD73-A33C-4740-B339-B04BD8015B49}" type="slidenum">
              <a:rPr lang="en-US" smtClean="0"/>
              <a:t>13</a:t>
            </a:fld>
            <a:endParaRPr lang="en-US"/>
          </a:p>
        </p:txBody>
      </p:sp>
    </p:spTree>
    <p:extLst>
      <p:ext uri="{BB962C8B-B14F-4D97-AF65-F5344CB8AC3E}">
        <p14:creationId xmlns:p14="http://schemas.microsoft.com/office/powerpoint/2010/main" val="48069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C8DA6-316A-5611-B59C-87D8958CA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0E3AB-ABF6-3FE8-9830-F4CCEF8D9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C0C311-DD76-1353-3F4A-863D12F0CE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 – TerraPower introduced a new checklist/form electronically managed based on the Callaway WELL Sheet presented/shared/made available in Phoenix 2023. It’s been well received with two major themes found in feedback; first – the checklist is required when electronically performing partner deliverable acceptance and originators were unaware of this change (so, maintain and implement good change management practices when changing procedures and electronic software); and second – the originators were receptive positively to be required to have the procedural guidance in front of them while performing the task (so, enable engineers to know what jurisdiction their under and what requirements they need to meet when they’re performing work as much as reasonably achievable).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Mike A – TVA has a similar process in place.  As a next step we intend to broaden our procedure to govern an new nuclear design development process.  This will be similar to a “conduct of” procedure.</a:t>
            </a:r>
          </a:p>
        </p:txBody>
      </p:sp>
      <p:sp>
        <p:nvSpPr>
          <p:cNvPr id="4" name="Slide Number Placeholder 3">
            <a:extLst>
              <a:ext uri="{FF2B5EF4-FFF2-40B4-BE49-F238E27FC236}">
                <a16:creationId xmlns:a16="http://schemas.microsoft.com/office/drawing/2014/main" id="{DE79FBEE-7BF4-AD7F-7BD9-6D23624D2C6F}"/>
              </a:ext>
            </a:extLst>
          </p:cNvPr>
          <p:cNvSpPr>
            <a:spLocks noGrp="1"/>
          </p:cNvSpPr>
          <p:nvPr>
            <p:ph type="sldNum" sz="quarter" idx="5"/>
          </p:nvPr>
        </p:nvSpPr>
        <p:spPr/>
        <p:txBody>
          <a:bodyPr/>
          <a:lstStyle/>
          <a:p>
            <a:fld id="{1CA3DD73-A33C-4740-B339-B04BD8015B49}" type="slidenum">
              <a:rPr lang="en-US" smtClean="0"/>
              <a:t>14</a:t>
            </a:fld>
            <a:endParaRPr lang="en-US"/>
          </a:p>
        </p:txBody>
      </p:sp>
    </p:spTree>
    <p:extLst>
      <p:ext uri="{BB962C8B-B14F-4D97-AF65-F5344CB8AC3E}">
        <p14:creationId xmlns:p14="http://schemas.microsoft.com/office/powerpoint/2010/main" val="188047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3E8CA-61E3-7839-022A-4C5B4D9AB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DB1A5-EE82-332F-97A7-725F6CAFB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76D27-BB1B-D4B7-5341-521BAFCC70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Mike A</a:t>
            </a:r>
          </a:p>
        </p:txBody>
      </p:sp>
      <p:sp>
        <p:nvSpPr>
          <p:cNvPr id="4" name="Slide Number Placeholder 3">
            <a:extLst>
              <a:ext uri="{FF2B5EF4-FFF2-40B4-BE49-F238E27FC236}">
                <a16:creationId xmlns:a16="http://schemas.microsoft.com/office/drawing/2014/main" id="{AFAE79C2-98CE-A21B-5219-7E62DEBCE38F}"/>
              </a:ext>
            </a:extLst>
          </p:cNvPr>
          <p:cNvSpPr>
            <a:spLocks noGrp="1"/>
          </p:cNvSpPr>
          <p:nvPr>
            <p:ph type="sldNum" sz="quarter" idx="5"/>
          </p:nvPr>
        </p:nvSpPr>
        <p:spPr/>
        <p:txBody>
          <a:bodyPr/>
          <a:lstStyle/>
          <a:p>
            <a:fld id="{1CA3DD73-A33C-4740-B339-B04BD8015B49}" type="slidenum">
              <a:rPr lang="en-US" smtClean="0"/>
              <a:t>15</a:t>
            </a:fld>
            <a:endParaRPr lang="en-US"/>
          </a:p>
        </p:txBody>
      </p:sp>
    </p:spTree>
    <p:extLst>
      <p:ext uri="{BB962C8B-B14F-4D97-AF65-F5344CB8AC3E}">
        <p14:creationId xmlns:p14="http://schemas.microsoft.com/office/powerpoint/2010/main" val="245452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2FB70-4D23-A546-8F01-521268891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9F0E0-C1D2-438E-F647-C5908AFBB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73047-51EF-7CE0-3620-C0E1FA4203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 / Mike A – brainstorming for going forward considerations for establishing these processes.  Add link / arrow to next slide for transition / turnover?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 – we need the right people reviewing and signing approvals for the right products at the right time. With a graded approach being taken to design maturation and required quality implementation with Natrium, this is very important. Records are important to document these delegations, and electronic identification of delegated authorities is important to find the responsible party – both when assigning and assessing. </a:t>
            </a:r>
          </a:p>
        </p:txBody>
      </p:sp>
      <p:sp>
        <p:nvSpPr>
          <p:cNvPr id="4" name="Slide Number Placeholder 3">
            <a:extLst>
              <a:ext uri="{FF2B5EF4-FFF2-40B4-BE49-F238E27FC236}">
                <a16:creationId xmlns:a16="http://schemas.microsoft.com/office/drawing/2014/main" id="{E6C29CE0-C09B-2854-0748-4D8BBEA0920F}"/>
              </a:ext>
            </a:extLst>
          </p:cNvPr>
          <p:cNvSpPr>
            <a:spLocks noGrp="1"/>
          </p:cNvSpPr>
          <p:nvPr>
            <p:ph type="sldNum" sz="quarter" idx="5"/>
          </p:nvPr>
        </p:nvSpPr>
        <p:spPr/>
        <p:txBody>
          <a:bodyPr/>
          <a:lstStyle/>
          <a:p>
            <a:fld id="{1CA3DD73-A33C-4740-B339-B04BD8015B49}" type="slidenum">
              <a:rPr lang="en-US" smtClean="0"/>
              <a:t>16</a:t>
            </a:fld>
            <a:endParaRPr lang="en-US"/>
          </a:p>
        </p:txBody>
      </p:sp>
    </p:spTree>
    <p:extLst>
      <p:ext uri="{BB962C8B-B14F-4D97-AF65-F5344CB8AC3E}">
        <p14:creationId xmlns:p14="http://schemas.microsoft.com/office/powerpoint/2010/main" val="3882229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08A97-DA45-F1F6-9BF0-7837EBF78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C5823-13A3-4577-B42E-CECA09A01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A9546-4608-F4F5-6421-00125DB4CB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 / Mike A – brainstorming for considerations going forward when establishing these processes including the regulations/codes/standards that’ll inform it.  Is the background from the CMBG Handbook?  If yes, then perfect.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 – the guidance will need to be catered to the specific contractual EPC arrangements and the specific owner/operator for the project. Lessons Learned from the US AP1000 (e.g., CMBG 2023 Vogtle 3&amp;4 presentation) will be incorporated. </a:t>
            </a:r>
          </a:p>
        </p:txBody>
      </p:sp>
      <p:sp>
        <p:nvSpPr>
          <p:cNvPr id="4" name="Slide Number Placeholder 3">
            <a:extLst>
              <a:ext uri="{FF2B5EF4-FFF2-40B4-BE49-F238E27FC236}">
                <a16:creationId xmlns:a16="http://schemas.microsoft.com/office/drawing/2014/main" id="{5666A398-54B0-7D57-FCBE-4267A880F37A}"/>
              </a:ext>
            </a:extLst>
          </p:cNvPr>
          <p:cNvSpPr>
            <a:spLocks noGrp="1"/>
          </p:cNvSpPr>
          <p:nvPr>
            <p:ph type="sldNum" sz="quarter" idx="5"/>
          </p:nvPr>
        </p:nvSpPr>
        <p:spPr/>
        <p:txBody>
          <a:bodyPr/>
          <a:lstStyle/>
          <a:p>
            <a:fld id="{1CA3DD73-A33C-4740-B339-B04BD8015B49}" type="slidenum">
              <a:rPr lang="en-US" smtClean="0"/>
              <a:t>17</a:t>
            </a:fld>
            <a:endParaRPr lang="en-US"/>
          </a:p>
        </p:txBody>
      </p:sp>
    </p:spTree>
    <p:extLst>
      <p:ext uri="{BB962C8B-B14F-4D97-AF65-F5344CB8AC3E}">
        <p14:creationId xmlns:p14="http://schemas.microsoft.com/office/powerpoint/2010/main" val="3107191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AF957-4C24-FE84-2F2A-666716360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BBF86-817F-419D-697D-90C947EEB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92D90-4ABB-59C6-022E-8470E146DB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 – traditional deterministic approaches to SSC safety classification are not being used for Natrium; instead, probabilistic risk informs the required layers of defense in depth based on the probability and consequence (dose) of a given initiating event. This intrinsic risk informed nature for the design and licensing bases development of Natrium leads to an analogously sophisticated change evaluation process. Thus, changes to these SSCs similarly may be graded for their direct and indirect effects to reliability, capability, defense-in-depth, and other features to determine whether prior NRC Approval (LAR, etc.) is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example on the right, a 2</a:t>
            </a:r>
            <a:r>
              <a:rPr lang="en-US" baseline="30000" dirty="0"/>
              <a:t>nd</a:t>
            </a:r>
            <a:r>
              <a:rPr lang="en-US" dirty="0"/>
              <a:t> solenoid valve is proposed to be added to preclude plant transients when the sole solenoid valve spuriously opens. The frequency (probability) and consequence (dose) chart allows us to determine whether a proposed change is sufficiently adverse to require prior NRC approval. The event consequence (Dose) doesn’t change but the probability is increased. This increase did not change the risk significance of the licensing basis event from non-significant to risk significant. Therefore, no prior NRC approval is required for this change. </a:t>
            </a:r>
          </a:p>
        </p:txBody>
      </p:sp>
      <p:sp>
        <p:nvSpPr>
          <p:cNvPr id="4" name="Slide Number Placeholder 3">
            <a:extLst>
              <a:ext uri="{FF2B5EF4-FFF2-40B4-BE49-F238E27FC236}">
                <a16:creationId xmlns:a16="http://schemas.microsoft.com/office/drawing/2014/main" id="{4ABFC696-0677-67CB-1F58-AFF2D2F5CF27}"/>
              </a:ext>
            </a:extLst>
          </p:cNvPr>
          <p:cNvSpPr>
            <a:spLocks noGrp="1"/>
          </p:cNvSpPr>
          <p:nvPr>
            <p:ph type="sldNum" sz="quarter" idx="5"/>
          </p:nvPr>
        </p:nvSpPr>
        <p:spPr/>
        <p:txBody>
          <a:bodyPr/>
          <a:lstStyle/>
          <a:p>
            <a:fld id="{1CA3DD73-A33C-4740-B339-B04BD8015B49}" type="slidenum">
              <a:rPr lang="en-US" smtClean="0"/>
              <a:t>18</a:t>
            </a:fld>
            <a:endParaRPr lang="en-US"/>
          </a:p>
        </p:txBody>
      </p:sp>
    </p:spTree>
    <p:extLst>
      <p:ext uri="{BB962C8B-B14F-4D97-AF65-F5344CB8AC3E}">
        <p14:creationId xmlns:p14="http://schemas.microsoft.com/office/powerpoint/2010/main" val="292196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 / Mike A</a:t>
            </a:r>
          </a:p>
        </p:txBody>
      </p:sp>
      <p:sp>
        <p:nvSpPr>
          <p:cNvPr id="4" name="Slide Number Placeholder 3"/>
          <p:cNvSpPr>
            <a:spLocks noGrp="1"/>
          </p:cNvSpPr>
          <p:nvPr>
            <p:ph type="sldNum" sz="quarter" idx="5"/>
          </p:nvPr>
        </p:nvSpPr>
        <p:spPr/>
        <p:txBody>
          <a:bodyPr/>
          <a:lstStyle/>
          <a:p>
            <a:fld id="{1CA3DD73-A33C-4740-B339-B04BD8015B49}" type="slidenum">
              <a:rPr lang="en-US" smtClean="0"/>
              <a:t>2</a:t>
            </a:fld>
            <a:endParaRPr lang="en-US"/>
          </a:p>
        </p:txBody>
      </p:sp>
    </p:spTree>
    <p:extLst>
      <p:ext uri="{BB962C8B-B14F-4D97-AF65-F5344CB8AC3E}">
        <p14:creationId xmlns:p14="http://schemas.microsoft.com/office/powerpoint/2010/main" val="1670251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a:t>
            </a:r>
          </a:p>
        </p:txBody>
      </p:sp>
      <p:sp>
        <p:nvSpPr>
          <p:cNvPr id="4" name="Slide Number Placeholder 3"/>
          <p:cNvSpPr>
            <a:spLocks noGrp="1"/>
          </p:cNvSpPr>
          <p:nvPr>
            <p:ph type="sldNum" sz="quarter" idx="5"/>
          </p:nvPr>
        </p:nvSpPr>
        <p:spPr/>
        <p:txBody>
          <a:bodyPr/>
          <a:lstStyle/>
          <a:p>
            <a:fld id="{1CA3DD73-A33C-4740-B339-B04BD8015B49}" type="slidenum">
              <a:rPr lang="en-US" smtClean="0"/>
              <a:t>3</a:t>
            </a:fld>
            <a:endParaRPr lang="en-US"/>
          </a:p>
        </p:txBody>
      </p:sp>
    </p:spTree>
    <p:extLst>
      <p:ext uri="{BB962C8B-B14F-4D97-AF65-F5344CB8AC3E}">
        <p14:creationId xmlns:p14="http://schemas.microsoft.com/office/powerpoint/2010/main" val="165229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2BC02-6DB0-1E72-1EA0-6D2FBB246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0A55D-047B-7615-662A-15D0D3F77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7F917-2FB6-0ABE-7BB6-490C53FE5C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Natrium is a Sodium Fast Reactor.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Sodium coolant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moderator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HALEU (5% &lt; x &lt; 20% enrichment fuel)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Nuclear Island de-coupled from Energy Island (no reactor power follows steam demand)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Energy Island salt storage allows for load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C0CBDD18-DE90-1BA2-90B1-90299E64A096}"/>
              </a:ext>
            </a:extLst>
          </p:cNvPr>
          <p:cNvSpPr>
            <a:spLocks noGrp="1"/>
          </p:cNvSpPr>
          <p:nvPr>
            <p:ph type="sldNum" sz="quarter" idx="5"/>
          </p:nvPr>
        </p:nvSpPr>
        <p:spPr/>
        <p:txBody>
          <a:bodyPr/>
          <a:lstStyle/>
          <a:p>
            <a:fld id="{1CA3DD73-A33C-4740-B339-B04BD8015B49}" type="slidenum">
              <a:rPr lang="en-US" smtClean="0"/>
              <a:t>4</a:t>
            </a:fld>
            <a:endParaRPr lang="en-US"/>
          </a:p>
        </p:txBody>
      </p:sp>
    </p:spTree>
    <p:extLst>
      <p:ext uri="{BB962C8B-B14F-4D97-AF65-F5344CB8AC3E}">
        <p14:creationId xmlns:p14="http://schemas.microsoft.com/office/powerpoint/2010/main" val="122867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1DB85-761D-F596-9F23-9CEC970A4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7DC85-09C2-BAC3-61FF-ED2C517E5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63D39-FF9D-0E86-B5BD-34C20E468E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Natrium is a Sodium Fast Reactor.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Sodium coolant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moderator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HALEU (5% &lt; x &lt; 20% enrichment fuel)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Nuclear Island de-coupled from Energy Island (no reactor power follows steam demand)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Energy Island salt storage allows for load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1FA199A1-D589-9499-95E2-56603E5F72BE}"/>
              </a:ext>
            </a:extLst>
          </p:cNvPr>
          <p:cNvSpPr>
            <a:spLocks noGrp="1"/>
          </p:cNvSpPr>
          <p:nvPr>
            <p:ph type="sldNum" sz="quarter" idx="5"/>
          </p:nvPr>
        </p:nvSpPr>
        <p:spPr/>
        <p:txBody>
          <a:bodyPr/>
          <a:lstStyle/>
          <a:p>
            <a:fld id="{1CA3DD73-A33C-4740-B339-B04BD8015B49}" type="slidenum">
              <a:rPr lang="en-US" smtClean="0"/>
              <a:t>5</a:t>
            </a:fld>
            <a:endParaRPr lang="en-US"/>
          </a:p>
        </p:txBody>
      </p:sp>
    </p:spTree>
    <p:extLst>
      <p:ext uri="{BB962C8B-B14F-4D97-AF65-F5344CB8AC3E}">
        <p14:creationId xmlns:p14="http://schemas.microsoft.com/office/powerpoint/2010/main" val="321571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76EB1-DBF3-80CF-1336-04BAB6CAC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3C6B0-12D4-9F36-C65C-F27D1B8A8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AE4A11-A09F-8BCE-334E-EB3D8CFD0A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Natrium is a Sodium Fast Reactor.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Sodium coolant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moderator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HALEU (5% &lt; x &lt; 20% enrichment fuel)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Nuclear Island de-coupled from Energy Island (no reactor power follows steam demand)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Energy Island salt storage allows for load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C637D7D3-8758-7EB5-0960-343BD5462711}"/>
              </a:ext>
            </a:extLst>
          </p:cNvPr>
          <p:cNvSpPr>
            <a:spLocks noGrp="1"/>
          </p:cNvSpPr>
          <p:nvPr>
            <p:ph type="sldNum" sz="quarter" idx="5"/>
          </p:nvPr>
        </p:nvSpPr>
        <p:spPr/>
        <p:txBody>
          <a:bodyPr/>
          <a:lstStyle/>
          <a:p>
            <a:fld id="{1CA3DD73-A33C-4740-B339-B04BD8015B49}" type="slidenum">
              <a:rPr lang="en-US" smtClean="0"/>
              <a:t>6</a:t>
            </a:fld>
            <a:endParaRPr lang="en-US"/>
          </a:p>
        </p:txBody>
      </p:sp>
    </p:spTree>
    <p:extLst>
      <p:ext uri="{BB962C8B-B14F-4D97-AF65-F5344CB8AC3E}">
        <p14:creationId xmlns:p14="http://schemas.microsoft.com/office/powerpoint/2010/main" val="38470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Mike A</a:t>
            </a:r>
          </a:p>
        </p:txBody>
      </p:sp>
      <p:sp>
        <p:nvSpPr>
          <p:cNvPr id="4" name="Slide Number Placeholder 3"/>
          <p:cNvSpPr>
            <a:spLocks noGrp="1"/>
          </p:cNvSpPr>
          <p:nvPr>
            <p:ph type="sldNum" sz="quarter" idx="5"/>
          </p:nvPr>
        </p:nvSpPr>
        <p:spPr/>
        <p:txBody>
          <a:bodyPr/>
          <a:lstStyle/>
          <a:p>
            <a:fld id="{1CA3DD73-A33C-4740-B339-B04BD8015B49}" type="slidenum">
              <a:rPr lang="en-US" smtClean="0"/>
              <a:t>7</a:t>
            </a:fld>
            <a:endParaRPr lang="en-US"/>
          </a:p>
        </p:txBody>
      </p:sp>
    </p:spTree>
    <p:extLst>
      <p:ext uri="{BB962C8B-B14F-4D97-AF65-F5344CB8AC3E}">
        <p14:creationId xmlns:p14="http://schemas.microsoft.com/office/powerpoint/2010/main" val="119322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2BC02-6DB0-1E72-1EA0-6D2FBB246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0A55D-047B-7615-662A-15D0D3F77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7F917-2FB6-0ABE-7BB6-490C53FE5C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Mike A</a:t>
            </a:r>
          </a:p>
        </p:txBody>
      </p:sp>
      <p:sp>
        <p:nvSpPr>
          <p:cNvPr id="4" name="Slide Number Placeholder 3">
            <a:extLst>
              <a:ext uri="{FF2B5EF4-FFF2-40B4-BE49-F238E27FC236}">
                <a16:creationId xmlns:a16="http://schemas.microsoft.com/office/drawing/2014/main" id="{C0CBDD18-DE90-1BA2-90B1-90299E64A096}"/>
              </a:ext>
            </a:extLst>
          </p:cNvPr>
          <p:cNvSpPr>
            <a:spLocks noGrp="1"/>
          </p:cNvSpPr>
          <p:nvPr>
            <p:ph type="sldNum" sz="quarter" idx="5"/>
          </p:nvPr>
        </p:nvSpPr>
        <p:spPr/>
        <p:txBody>
          <a:bodyPr/>
          <a:lstStyle/>
          <a:p>
            <a:fld id="{1CA3DD73-A33C-4740-B339-B04BD8015B49}" type="slidenum">
              <a:rPr lang="en-US" smtClean="0"/>
              <a:t>8</a:t>
            </a:fld>
            <a:endParaRPr lang="en-US"/>
          </a:p>
        </p:txBody>
      </p:sp>
    </p:spTree>
    <p:extLst>
      <p:ext uri="{BB962C8B-B14F-4D97-AF65-F5344CB8AC3E}">
        <p14:creationId xmlns:p14="http://schemas.microsoft.com/office/powerpoint/2010/main" val="34451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L – make these more general for TVA/TP. The Use-Case for TP is like TVA; but TPs was developed in-house for the specific partnership agreement for the Natrium project. Something similar may well be developed later for any future projects. </a:t>
            </a:r>
          </a:p>
        </p:txBody>
      </p:sp>
      <p:sp>
        <p:nvSpPr>
          <p:cNvPr id="4" name="Slide Number Placeholder 3"/>
          <p:cNvSpPr>
            <a:spLocks noGrp="1"/>
          </p:cNvSpPr>
          <p:nvPr>
            <p:ph type="sldNum" sz="quarter" idx="5"/>
          </p:nvPr>
        </p:nvSpPr>
        <p:spPr/>
        <p:txBody>
          <a:bodyPr/>
          <a:lstStyle/>
          <a:p>
            <a:fld id="{1CA3DD73-A33C-4740-B339-B04BD8015B49}" type="slidenum">
              <a:rPr lang="en-US" smtClean="0"/>
              <a:t>9</a:t>
            </a:fld>
            <a:endParaRPr lang="en-US"/>
          </a:p>
        </p:txBody>
      </p:sp>
    </p:spTree>
    <p:extLst>
      <p:ext uri="{BB962C8B-B14F-4D97-AF65-F5344CB8AC3E}">
        <p14:creationId xmlns:p14="http://schemas.microsoft.com/office/powerpoint/2010/main" val="372262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77F8-048B-EE2C-983C-BBE96ECD5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DF4B49-84CA-110F-53B6-10C468B30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B10661-2FFC-4341-10BC-82996F528431}"/>
              </a:ext>
            </a:extLst>
          </p:cNvPr>
          <p:cNvSpPr>
            <a:spLocks noGrp="1"/>
          </p:cNvSpPr>
          <p:nvPr>
            <p:ph type="dt" sz="half" idx="10"/>
          </p:nvPr>
        </p:nvSpPr>
        <p:spPr/>
        <p:txBody>
          <a:bodyPr/>
          <a:lstStyle/>
          <a:p>
            <a:fld id="{8A6D61FA-3009-49D3-B566-44D4E438332D}" type="datetimeFigureOut">
              <a:rPr lang="en-US" smtClean="0"/>
              <a:t>7/21/2025</a:t>
            </a:fld>
            <a:endParaRPr lang="en-US"/>
          </a:p>
        </p:txBody>
      </p:sp>
      <p:sp>
        <p:nvSpPr>
          <p:cNvPr id="5" name="Footer Placeholder 4">
            <a:extLst>
              <a:ext uri="{FF2B5EF4-FFF2-40B4-BE49-F238E27FC236}">
                <a16:creationId xmlns:a16="http://schemas.microsoft.com/office/drawing/2014/main" id="{224A345F-2F01-4AB2-4819-706C464E7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09C9C-6AEB-268D-760A-95AA3B55055D}"/>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162109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4DBA-5D84-788C-3265-03BA93610D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C07B6-7494-2A87-FEDD-FDE18BE68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E71C-4ABB-2932-B423-727C483BC4E1}"/>
              </a:ext>
            </a:extLst>
          </p:cNvPr>
          <p:cNvSpPr>
            <a:spLocks noGrp="1"/>
          </p:cNvSpPr>
          <p:nvPr>
            <p:ph type="dt" sz="half" idx="10"/>
          </p:nvPr>
        </p:nvSpPr>
        <p:spPr/>
        <p:txBody>
          <a:bodyPr/>
          <a:lstStyle/>
          <a:p>
            <a:fld id="{8A6D61FA-3009-49D3-B566-44D4E438332D}" type="datetimeFigureOut">
              <a:rPr lang="en-US" smtClean="0"/>
              <a:t>7/21/2025</a:t>
            </a:fld>
            <a:endParaRPr lang="en-US"/>
          </a:p>
        </p:txBody>
      </p:sp>
      <p:sp>
        <p:nvSpPr>
          <p:cNvPr id="5" name="Footer Placeholder 4">
            <a:extLst>
              <a:ext uri="{FF2B5EF4-FFF2-40B4-BE49-F238E27FC236}">
                <a16:creationId xmlns:a16="http://schemas.microsoft.com/office/drawing/2014/main" id="{64EB9583-2EC9-75E1-81EC-8B523DC5C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9AC2A-F081-5BA2-629C-C8D11478D47E}"/>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29962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6576FC-96E7-5E72-E4FD-D6633C41C0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F30754-2AF4-36C3-5E80-5598D9E534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54D98-A7EF-840D-AD68-DB54D7E541C3}"/>
              </a:ext>
            </a:extLst>
          </p:cNvPr>
          <p:cNvSpPr>
            <a:spLocks noGrp="1"/>
          </p:cNvSpPr>
          <p:nvPr>
            <p:ph type="dt" sz="half" idx="10"/>
          </p:nvPr>
        </p:nvSpPr>
        <p:spPr/>
        <p:txBody>
          <a:bodyPr/>
          <a:lstStyle/>
          <a:p>
            <a:fld id="{8A6D61FA-3009-49D3-B566-44D4E438332D}" type="datetimeFigureOut">
              <a:rPr lang="en-US" smtClean="0"/>
              <a:t>7/21/2025</a:t>
            </a:fld>
            <a:endParaRPr lang="en-US"/>
          </a:p>
        </p:txBody>
      </p:sp>
      <p:sp>
        <p:nvSpPr>
          <p:cNvPr id="5" name="Footer Placeholder 4">
            <a:extLst>
              <a:ext uri="{FF2B5EF4-FFF2-40B4-BE49-F238E27FC236}">
                <a16:creationId xmlns:a16="http://schemas.microsoft.com/office/drawing/2014/main" id="{101ACD4A-E558-D6EC-58C5-A0241F131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E8F62-056F-6E4C-681A-DA9176E0F7BD}"/>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99471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EEB9-9F9F-C395-179C-155A06A58E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BD683-10FC-93ED-2BD3-7044B45559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DB03-EFEE-91C1-631B-CC18569301FE}"/>
              </a:ext>
            </a:extLst>
          </p:cNvPr>
          <p:cNvSpPr>
            <a:spLocks noGrp="1"/>
          </p:cNvSpPr>
          <p:nvPr>
            <p:ph type="dt" sz="half" idx="10"/>
          </p:nvPr>
        </p:nvSpPr>
        <p:spPr/>
        <p:txBody>
          <a:bodyPr/>
          <a:lstStyle/>
          <a:p>
            <a:fld id="{8A6D61FA-3009-49D3-B566-44D4E438332D}" type="datetimeFigureOut">
              <a:rPr lang="en-US" smtClean="0"/>
              <a:t>7/21/2025</a:t>
            </a:fld>
            <a:endParaRPr lang="en-US"/>
          </a:p>
        </p:txBody>
      </p:sp>
      <p:sp>
        <p:nvSpPr>
          <p:cNvPr id="5" name="Footer Placeholder 4">
            <a:extLst>
              <a:ext uri="{FF2B5EF4-FFF2-40B4-BE49-F238E27FC236}">
                <a16:creationId xmlns:a16="http://schemas.microsoft.com/office/drawing/2014/main" id="{503E3392-083D-37AC-DB46-8108C495F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5FF11-90A9-905F-0FBA-46EEB3D2E31D}"/>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172573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D8B2-9181-7B78-B5A8-0C86D204DF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BE826-3F81-E8A7-494C-C941342D7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63F53B-2046-F6C9-BC90-2FD42DF6AB71}"/>
              </a:ext>
            </a:extLst>
          </p:cNvPr>
          <p:cNvSpPr>
            <a:spLocks noGrp="1"/>
          </p:cNvSpPr>
          <p:nvPr>
            <p:ph type="dt" sz="half" idx="10"/>
          </p:nvPr>
        </p:nvSpPr>
        <p:spPr/>
        <p:txBody>
          <a:bodyPr/>
          <a:lstStyle/>
          <a:p>
            <a:fld id="{8A6D61FA-3009-49D3-B566-44D4E438332D}" type="datetimeFigureOut">
              <a:rPr lang="en-US" smtClean="0"/>
              <a:t>7/21/2025</a:t>
            </a:fld>
            <a:endParaRPr lang="en-US"/>
          </a:p>
        </p:txBody>
      </p:sp>
      <p:sp>
        <p:nvSpPr>
          <p:cNvPr id="5" name="Footer Placeholder 4">
            <a:extLst>
              <a:ext uri="{FF2B5EF4-FFF2-40B4-BE49-F238E27FC236}">
                <a16:creationId xmlns:a16="http://schemas.microsoft.com/office/drawing/2014/main" id="{7A70D4E2-727C-BB19-1A48-1B61468F7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4F3B2-9868-23A9-2BE3-1B59B17F3BB0}"/>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7275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AC60-0590-04E1-4DC7-E3C6086BC5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25B10-BEEA-AE05-4CD4-301538F490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90D498-EDB9-56B2-2F2C-7DA84010B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CFEED-9FCA-C122-097B-BB765745B372}"/>
              </a:ext>
            </a:extLst>
          </p:cNvPr>
          <p:cNvSpPr>
            <a:spLocks noGrp="1"/>
          </p:cNvSpPr>
          <p:nvPr>
            <p:ph type="dt" sz="half" idx="10"/>
          </p:nvPr>
        </p:nvSpPr>
        <p:spPr/>
        <p:txBody>
          <a:bodyPr/>
          <a:lstStyle/>
          <a:p>
            <a:fld id="{8A6D61FA-3009-49D3-B566-44D4E438332D}" type="datetimeFigureOut">
              <a:rPr lang="en-US" smtClean="0"/>
              <a:t>7/21/2025</a:t>
            </a:fld>
            <a:endParaRPr lang="en-US"/>
          </a:p>
        </p:txBody>
      </p:sp>
      <p:sp>
        <p:nvSpPr>
          <p:cNvPr id="6" name="Footer Placeholder 5">
            <a:extLst>
              <a:ext uri="{FF2B5EF4-FFF2-40B4-BE49-F238E27FC236}">
                <a16:creationId xmlns:a16="http://schemas.microsoft.com/office/drawing/2014/main" id="{25721545-2FA2-98D8-4CFF-DCC1B843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FC447-8849-FB10-C802-0EA0E74DC17C}"/>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194474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A786-265E-75DA-C5FE-F609A02EFA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03D23B-D442-589E-45D2-43552D05A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AE402-A53F-4751-EAA8-D88A78B10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4519B0-19E7-CC7B-A039-011BD65E2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5B849B-0ECD-6866-5C2A-0CC791278E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2917CB-827D-59A6-47E5-C963B7B9DBD6}"/>
              </a:ext>
            </a:extLst>
          </p:cNvPr>
          <p:cNvSpPr>
            <a:spLocks noGrp="1"/>
          </p:cNvSpPr>
          <p:nvPr>
            <p:ph type="dt" sz="half" idx="10"/>
          </p:nvPr>
        </p:nvSpPr>
        <p:spPr/>
        <p:txBody>
          <a:bodyPr/>
          <a:lstStyle/>
          <a:p>
            <a:fld id="{8A6D61FA-3009-49D3-B566-44D4E438332D}" type="datetimeFigureOut">
              <a:rPr lang="en-US" smtClean="0"/>
              <a:t>7/21/2025</a:t>
            </a:fld>
            <a:endParaRPr lang="en-US"/>
          </a:p>
        </p:txBody>
      </p:sp>
      <p:sp>
        <p:nvSpPr>
          <p:cNvPr id="8" name="Footer Placeholder 7">
            <a:extLst>
              <a:ext uri="{FF2B5EF4-FFF2-40B4-BE49-F238E27FC236}">
                <a16:creationId xmlns:a16="http://schemas.microsoft.com/office/drawing/2014/main" id="{675B5DB7-24F1-CB50-9B02-8B6577B364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A6D954-2BAE-A444-A66B-909FC2619113}"/>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390714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7166F-4FD9-250A-A066-C38EE4269C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E3571C-1576-93E9-397D-91EEA15EEE53}"/>
              </a:ext>
            </a:extLst>
          </p:cNvPr>
          <p:cNvSpPr>
            <a:spLocks noGrp="1"/>
          </p:cNvSpPr>
          <p:nvPr>
            <p:ph type="dt" sz="half" idx="10"/>
          </p:nvPr>
        </p:nvSpPr>
        <p:spPr/>
        <p:txBody>
          <a:bodyPr/>
          <a:lstStyle/>
          <a:p>
            <a:fld id="{8A6D61FA-3009-49D3-B566-44D4E438332D}" type="datetimeFigureOut">
              <a:rPr lang="en-US" smtClean="0"/>
              <a:t>7/21/2025</a:t>
            </a:fld>
            <a:endParaRPr lang="en-US"/>
          </a:p>
        </p:txBody>
      </p:sp>
      <p:sp>
        <p:nvSpPr>
          <p:cNvPr id="4" name="Footer Placeholder 3">
            <a:extLst>
              <a:ext uri="{FF2B5EF4-FFF2-40B4-BE49-F238E27FC236}">
                <a16:creationId xmlns:a16="http://schemas.microsoft.com/office/drawing/2014/main" id="{CE40041E-44A2-F6A3-7B55-418B46224D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BC15B0-B5D5-E3B1-381B-45A83F3709BE}"/>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9922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38278-B93C-9BDE-5963-62DCA32C22BC}"/>
              </a:ext>
            </a:extLst>
          </p:cNvPr>
          <p:cNvSpPr>
            <a:spLocks noGrp="1"/>
          </p:cNvSpPr>
          <p:nvPr>
            <p:ph type="dt" sz="half" idx="10"/>
          </p:nvPr>
        </p:nvSpPr>
        <p:spPr/>
        <p:txBody>
          <a:bodyPr/>
          <a:lstStyle/>
          <a:p>
            <a:fld id="{8A6D61FA-3009-49D3-B566-44D4E438332D}" type="datetimeFigureOut">
              <a:rPr lang="en-US" smtClean="0"/>
              <a:t>7/21/2025</a:t>
            </a:fld>
            <a:endParaRPr lang="en-US"/>
          </a:p>
        </p:txBody>
      </p:sp>
      <p:sp>
        <p:nvSpPr>
          <p:cNvPr id="3" name="Footer Placeholder 2">
            <a:extLst>
              <a:ext uri="{FF2B5EF4-FFF2-40B4-BE49-F238E27FC236}">
                <a16:creationId xmlns:a16="http://schemas.microsoft.com/office/drawing/2014/main" id="{E3F8A099-1651-B381-5C07-168172334F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0C0FC-8ED5-3EFD-97E2-6A41D7FA7EBE}"/>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94188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CED9-6BAD-DF90-E9F3-50AA8C8AB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1AA1A5-69EB-0113-ABD6-73EFBD39B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3458C-7437-23BB-28BF-066E70B48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91CE0B-2CF0-7596-F830-576A09E4D557}"/>
              </a:ext>
            </a:extLst>
          </p:cNvPr>
          <p:cNvSpPr>
            <a:spLocks noGrp="1"/>
          </p:cNvSpPr>
          <p:nvPr>
            <p:ph type="dt" sz="half" idx="10"/>
          </p:nvPr>
        </p:nvSpPr>
        <p:spPr/>
        <p:txBody>
          <a:bodyPr/>
          <a:lstStyle/>
          <a:p>
            <a:fld id="{8A6D61FA-3009-49D3-B566-44D4E438332D}" type="datetimeFigureOut">
              <a:rPr lang="en-US" smtClean="0"/>
              <a:t>7/21/2025</a:t>
            </a:fld>
            <a:endParaRPr lang="en-US"/>
          </a:p>
        </p:txBody>
      </p:sp>
      <p:sp>
        <p:nvSpPr>
          <p:cNvPr id="6" name="Footer Placeholder 5">
            <a:extLst>
              <a:ext uri="{FF2B5EF4-FFF2-40B4-BE49-F238E27FC236}">
                <a16:creationId xmlns:a16="http://schemas.microsoft.com/office/drawing/2014/main" id="{B6B5F142-A59E-A667-1AF2-510730F04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BC23E-1691-0CE7-78E4-C013014CF6D8}"/>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226195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0ADD-06B3-4BEF-63EA-6083B75F0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59A459-87F8-A42B-1CF9-D19433B4D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AF56A7-3FC8-3FD4-8DC9-E17F6511D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DAA5F-2166-AEE3-4B8A-1E71F02EFC08}"/>
              </a:ext>
            </a:extLst>
          </p:cNvPr>
          <p:cNvSpPr>
            <a:spLocks noGrp="1"/>
          </p:cNvSpPr>
          <p:nvPr>
            <p:ph type="dt" sz="half" idx="10"/>
          </p:nvPr>
        </p:nvSpPr>
        <p:spPr/>
        <p:txBody>
          <a:bodyPr/>
          <a:lstStyle/>
          <a:p>
            <a:fld id="{8A6D61FA-3009-49D3-B566-44D4E438332D}" type="datetimeFigureOut">
              <a:rPr lang="en-US" smtClean="0"/>
              <a:t>7/21/2025</a:t>
            </a:fld>
            <a:endParaRPr lang="en-US"/>
          </a:p>
        </p:txBody>
      </p:sp>
      <p:sp>
        <p:nvSpPr>
          <p:cNvPr id="6" name="Footer Placeholder 5">
            <a:extLst>
              <a:ext uri="{FF2B5EF4-FFF2-40B4-BE49-F238E27FC236}">
                <a16:creationId xmlns:a16="http://schemas.microsoft.com/office/drawing/2014/main" id="{B9CE0D45-BDCD-BEC2-FE83-471C1D494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925A5-02DB-7E3F-5880-5D43F50138CB}"/>
              </a:ext>
            </a:extLst>
          </p:cNvPr>
          <p:cNvSpPr>
            <a:spLocks noGrp="1"/>
          </p:cNvSpPr>
          <p:nvPr>
            <p:ph type="sldNum" sz="quarter" idx="12"/>
          </p:nvPr>
        </p:nvSpPr>
        <p:spPr/>
        <p:txBody>
          <a:bodyPr/>
          <a:lstStyle/>
          <a:p>
            <a:fld id="{1D72972F-FED1-499A-8215-22D80301162B}" type="slidenum">
              <a:rPr lang="en-US" smtClean="0"/>
              <a:t>‹#›</a:t>
            </a:fld>
            <a:endParaRPr lang="en-US"/>
          </a:p>
        </p:txBody>
      </p:sp>
    </p:spTree>
    <p:extLst>
      <p:ext uri="{BB962C8B-B14F-4D97-AF65-F5344CB8AC3E}">
        <p14:creationId xmlns:p14="http://schemas.microsoft.com/office/powerpoint/2010/main" val="83770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9F3EA3-0379-39E8-BC39-E56ABC7CB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CA5DB3-697D-6E26-3814-9DC7B838F8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2EB9E-1DC9-65E2-A59D-6B0C1D0D3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D61FA-3009-49D3-B566-44D4E438332D}" type="datetimeFigureOut">
              <a:rPr lang="en-US" smtClean="0"/>
              <a:t>7/21/2025</a:t>
            </a:fld>
            <a:endParaRPr lang="en-US"/>
          </a:p>
        </p:txBody>
      </p:sp>
      <p:sp>
        <p:nvSpPr>
          <p:cNvPr id="5" name="Footer Placeholder 4">
            <a:extLst>
              <a:ext uri="{FF2B5EF4-FFF2-40B4-BE49-F238E27FC236}">
                <a16:creationId xmlns:a16="http://schemas.microsoft.com/office/drawing/2014/main" id="{664CD7AE-38D1-3CEA-DB63-CEAD8497B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B71958-4CAC-F50B-AC61-9046209AC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2972F-FED1-499A-8215-22D80301162B}" type="slidenum">
              <a:rPr lang="en-US" smtClean="0"/>
              <a:t>‹#›</a:t>
            </a:fld>
            <a:endParaRPr lang="en-US"/>
          </a:p>
        </p:txBody>
      </p:sp>
    </p:spTree>
    <p:extLst>
      <p:ext uri="{BB962C8B-B14F-4D97-AF65-F5344CB8AC3E}">
        <p14:creationId xmlns:p14="http://schemas.microsoft.com/office/powerpoint/2010/main" val="172072854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terrapower.com/natrium/"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nrc.gov/reactors/new-reactors/advanced/who-were-working-with/pre-application-activities/natrium.html" TargetMode="External"/><Relationship Id="rId7" Type="http://schemas.openxmlformats.org/officeDocument/2006/relationships/hyperlink" Target="https://www.terrapower.com/downloads/Natrium_Technology.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terrapower.com/suppliers/" TargetMode="External"/><Relationship Id="rId5" Type="http://schemas.openxmlformats.org/officeDocument/2006/relationships/hyperlink" Target="https://www.terrapower.com/terrapower-awards-another-round-of-vendor-contracts-for-natrium-reactor" TargetMode="External"/><Relationship Id="rId4" Type="http://schemas.openxmlformats.org/officeDocument/2006/relationships/hyperlink" Target="https://www.nrc.gov/reactors/new-reactors/advanced/who-were-working-with/applicant-projects/terrapower/dashboard.html"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nrc.gov/cdn/doc-collection-news/2025/25-040.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51E496-4D4E-DF28-7E5A-F179D3E3610C}"/>
              </a:ext>
            </a:extLst>
          </p:cNvPr>
          <p:cNvSpPr>
            <a:spLocks noGrp="1"/>
          </p:cNvSpPr>
          <p:nvPr>
            <p:ph type="ctrTitle"/>
          </p:nvPr>
        </p:nvSpPr>
        <p:spPr>
          <a:xfrm>
            <a:off x="1386865" y="818984"/>
            <a:ext cx="6596245" cy="3268520"/>
          </a:xfrm>
        </p:spPr>
        <p:txBody>
          <a:bodyPr>
            <a:normAutofit/>
          </a:bodyPr>
          <a:lstStyle/>
          <a:p>
            <a:pPr algn="l"/>
            <a:r>
              <a:rPr lang="en-US" sz="5400" b="1" dirty="0">
                <a:solidFill>
                  <a:srgbClr val="FFFFFF"/>
                </a:solidFill>
              </a:rPr>
              <a:t>SMR Update</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4DED2EB-1766-2BFE-87B2-310C7AB244E7}"/>
              </a:ext>
            </a:extLst>
          </p:cNvPr>
          <p:cNvSpPr>
            <a:spLocks noGrp="1"/>
          </p:cNvSpPr>
          <p:nvPr>
            <p:ph type="subTitle" idx="1"/>
          </p:nvPr>
        </p:nvSpPr>
        <p:spPr>
          <a:xfrm>
            <a:off x="1386865" y="4797188"/>
            <a:ext cx="6596245" cy="1241828"/>
          </a:xfrm>
        </p:spPr>
        <p:txBody>
          <a:bodyPr>
            <a:normAutofit fontScale="55000" lnSpcReduction="20000"/>
          </a:bodyPr>
          <a:lstStyle/>
          <a:p>
            <a:pPr algn="l"/>
            <a:r>
              <a:rPr lang="en-US" dirty="0">
                <a:solidFill>
                  <a:srgbClr val="FFFFFF"/>
                </a:solidFill>
              </a:rPr>
              <a:t>Eric Lessmann</a:t>
            </a:r>
            <a:br>
              <a:rPr lang="en-US" dirty="0">
                <a:solidFill>
                  <a:srgbClr val="FFFFFF"/>
                </a:solidFill>
              </a:rPr>
            </a:br>
            <a:r>
              <a:rPr lang="en-US" dirty="0">
                <a:solidFill>
                  <a:srgbClr val="FFFFFF"/>
                </a:solidFill>
              </a:rPr>
              <a:t>TerraPower - Natrium</a:t>
            </a:r>
            <a:br>
              <a:rPr lang="en-US" dirty="0">
                <a:solidFill>
                  <a:srgbClr val="FFFFFF"/>
                </a:solidFill>
              </a:rPr>
            </a:br>
            <a:r>
              <a:rPr lang="en-US" dirty="0">
                <a:solidFill>
                  <a:srgbClr val="FFFFFF"/>
                </a:solidFill>
              </a:rPr>
              <a:t>Configuration Management Specialist</a:t>
            </a:r>
          </a:p>
          <a:p>
            <a:pPr algn="l"/>
            <a:r>
              <a:rPr lang="en-US" dirty="0">
                <a:solidFill>
                  <a:srgbClr val="FFFFFF"/>
                </a:solidFill>
              </a:rPr>
              <a:t>Michel Arcand</a:t>
            </a:r>
            <a:br>
              <a:rPr lang="en-US" dirty="0">
                <a:solidFill>
                  <a:srgbClr val="FFFFFF"/>
                </a:solidFill>
              </a:rPr>
            </a:br>
            <a:r>
              <a:rPr lang="en-US" dirty="0">
                <a:solidFill>
                  <a:srgbClr val="FFFFFF"/>
                </a:solidFill>
              </a:rPr>
              <a:t>TVA - Clinch River Project</a:t>
            </a:r>
            <a:br>
              <a:rPr lang="en-US" dirty="0">
                <a:solidFill>
                  <a:srgbClr val="FFFFFF"/>
                </a:solidFill>
              </a:rPr>
            </a:br>
            <a:r>
              <a:rPr lang="en-US" dirty="0">
                <a:solidFill>
                  <a:srgbClr val="FFFFFF"/>
                </a:solidFill>
              </a:rPr>
              <a:t>Sr. Manager Engineering Support</a:t>
            </a:r>
            <a:br>
              <a:rPr lang="en-US" dirty="0">
                <a:solidFill>
                  <a:srgbClr val="FFFFFF"/>
                </a:solidFill>
              </a:rPr>
            </a:b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7A47AD-7741-28F7-42EC-1B998C65710E}"/>
              </a:ext>
            </a:extLst>
          </p:cNvPr>
          <p:cNvSpPr txBox="1"/>
          <p:nvPr/>
        </p:nvSpPr>
        <p:spPr>
          <a:xfrm>
            <a:off x="9037906" y="6602341"/>
            <a:ext cx="2510624" cy="215444"/>
          </a:xfrm>
          <a:prstGeom prst="rect">
            <a:avLst/>
          </a:prstGeom>
          <a:noFill/>
        </p:spPr>
        <p:txBody>
          <a:bodyPr wrap="none" rtlCol="0">
            <a:spAutoFit/>
          </a:bodyPr>
          <a:lstStyle/>
          <a:p>
            <a:r>
              <a:rPr lang="en-US" sz="800" b="1" dirty="0">
                <a:solidFill>
                  <a:schemeClr val="bg1"/>
                </a:solidFill>
              </a:rPr>
              <a:t>Copyright © 2025 TerraPower, LLC. All Rights Reserved</a:t>
            </a:r>
          </a:p>
        </p:txBody>
      </p:sp>
    </p:spTree>
    <p:extLst>
      <p:ext uri="{BB962C8B-B14F-4D97-AF65-F5344CB8AC3E}">
        <p14:creationId xmlns:p14="http://schemas.microsoft.com/office/powerpoint/2010/main" val="220849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D436D2-E362-2064-05E9-5D0A351F529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8C2E9-59FA-92A3-4646-6AF0C294F042}"/>
              </a:ext>
            </a:extLst>
          </p:cNvPr>
          <p:cNvSpPr>
            <a:spLocks noGrp="1"/>
          </p:cNvSpPr>
          <p:nvPr>
            <p:ph type="title"/>
          </p:nvPr>
        </p:nvSpPr>
        <p:spPr>
          <a:xfrm>
            <a:off x="838200" y="459863"/>
            <a:ext cx="10515600" cy="1004594"/>
          </a:xfrm>
        </p:spPr>
        <p:txBody>
          <a:bodyPr>
            <a:normAutofit/>
          </a:bodyPr>
          <a:lstStyle/>
          <a:p>
            <a:pPr algn="ctr"/>
            <a:r>
              <a:rPr lang="en-US" b="1">
                <a:solidFill>
                  <a:srgbClr val="FFFFFF"/>
                </a:solidFill>
              </a:rPr>
              <a:t>“Baseline” Process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1F5C92F-2889-1333-7BB4-78A81084AD41}"/>
              </a:ext>
            </a:extLst>
          </p:cNvPr>
          <p:cNvGraphicFramePr>
            <a:graphicFrameLocks noGrp="1"/>
          </p:cNvGraphicFramePr>
          <p:nvPr>
            <p:ph idx="1"/>
            <p:extLst>
              <p:ext uri="{D42A27DB-BD31-4B8C-83A1-F6EECF244321}">
                <p14:modId xmlns:p14="http://schemas.microsoft.com/office/powerpoint/2010/main" val="296654219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04DE8E7-CF5D-3AFA-9F68-A1A4769418DA}"/>
              </a:ext>
            </a:extLst>
          </p:cNvPr>
          <p:cNvSpPr txBox="1"/>
          <p:nvPr/>
        </p:nvSpPr>
        <p:spPr>
          <a:xfrm>
            <a:off x="1166948" y="3841355"/>
            <a:ext cx="1846217" cy="1446550"/>
          </a:xfrm>
          <a:prstGeom prst="rect">
            <a:avLst/>
          </a:prstGeom>
          <a:noFill/>
        </p:spPr>
        <p:txBody>
          <a:bodyPr wrap="square" rtlCol="0">
            <a:spAutoFit/>
          </a:bodyPr>
          <a:lstStyle/>
          <a:p>
            <a:pPr algn="ctr"/>
            <a:r>
              <a:rPr lang="en-US" sz="1100" dirty="0"/>
              <a:t>Pre-Job Brief</a:t>
            </a:r>
          </a:p>
          <a:p>
            <a:pPr algn="ctr"/>
            <a:endParaRPr lang="en-US" sz="1100" dirty="0"/>
          </a:p>
          <a:p>
            <a:pPr algn="ctr"/>
            <a:r>
              <a:rPr lang="en-US" sz="1100" dirty="0"/>
              <a:t>Assignment &amp; Engagement</a:t>
            </a:r>
          </a:p>
          <a:p>
            <a:pPr algn="ctr"/>
            <a:endParaRPr lang="en-US" sz="1100" dirty="0"/>
          </a:p>
          <a:p>
            <a:pPr algn="ctr"/>
            <a:r>
              <a:rPr lang="en-US" sz="1100" dirty="0"/>
              <a:t>Prioritization</a:t>
            </a:r>
          </a:p>
          <a:p>
            <a:pPr algn="ctr"/>
            <a:endParaRPr lang="en-US" sz="1100" dirty="0"/>
          </a:p>
          <a:p>
            <a:pPr algn="ctr"/>
            <a:r>
              <a:rPr lang="en-US" sz="1100" dirty="0"/>
              <a:t>Sequencing</a:t>
            </a:r>
          </a:p>
          <a:p>
            <a:pPr algn="ctr"/>
            <a:endParaRPr lang="en-US" sz="1100" dirty="0"/>
          </a:p>
        </p:txBody>
      </p:sp>
      <p:sp>
        <p:nvSpPr>
          <p:cNvPr id="3" name="TextBox 2">
            <a:extLst>
              <a:ext uri="{FF2B5EF4-FFF2-40B4-BE49-F238E27FC236}">
                <a16:creationId xmlns:a16="http://schemas.microsoft.com/office/drawing/2014/main" id="{7E45FDD2-4F12-0D3C-C374-7BD43319A517}"/>
              </a:ext>
            </a:extLst>
          </p:cNvPr>
          <p:cNvSpPr txBox="1"/>
          <p:nvPr/>
        </p:nvSpPr>
        <p:spPr>
          <a:xfrm>
            <a:off x="9037906" y="6602341"/>
            <a:ext cx="2510624" cy="215444"/>
          </a:xfrm>
          <a:prstGeom prst="rect">
            <a:avLst/>
          </a:prstGeom>
          <a:noFill/>
        </p:spPr>
        <p:txBody>
          <a:bodyPr wrap="none" rtlCol="0">
            <a:spAutoFit/>
          </a:bodyPr>
          <a:lstStyle/>
          <a:p>
            <a:r>
              <a:rPr lang="en-US" sz="800" b="1" dirty="0"/>
              <a:t>Copyright © 2025 TerraPower, LLC. All Rights Reserved</a:t>
            </a:r>
          </a:p>
        </p:txBody>
      </p:sp>
    </p:spTree>
    <p:extLst>
      <p:ext uri="{BB962C8B-B14F-4D97-AF65-F5344CB8AC3E}">
        <p14:creationId xmlns:p14="http://schemas.microsoft.com/office/powerpoint/2010/main" val="419902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5CF30C-727D-058F-CAD7-6F360D85639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385FD-47C4-F9EC-4AD7-3EB7159C5C84}"/>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“Baseline” Process</a:t>
            </a:r>
          </a:p>
        </p:txBody>
      </p:sp>
      <p:sp>
        <p:nvSpPr>
          <p:cNvPr id="3" name="Content Placeholder 2">
            <a:extLst>
              <a:ext uri="{FF2B5EF4-FFF2-40B4-BE49-F238E27FC236}">
                <a16:creationId xmlns:a16="http://schemas.microsoft.com/office/drawing/2014/main" id="{71FF2560-2DBD-202A-52E6-BDA4BE386A23}"/>
              </a:ext>
            </a:extLst>
          </p:cNvPr>
          <p:cNvSpPr>
            <a:spLocks noGrp="1"/>
          </p:cNvSpPr>
          <p:nvPr>
            <p:ph idx="1"/>
          </p:nvPr>
        </p:nvSpPr>
        <p:spPr>
          <a:xfrm>
            <a:off x="4810259" y="649480"/>
            <a:ext cx="6555347" cy="5546047"/>
          </a:xfrm>
        </p:spPr>
        <p:txBody>
          <a:bodyPr anchor="ctr">
            <a:normAutofit/>
          </a:bodyPr>
          <a:lstStyle/>
          <a:p>
            <a:pPr marL="0" indent="0">
              <a:buNone/>
            </a:pPr>
            <a:r>
              <a:rPr lang="en-US" sz="2000"/>
              <a:t>Process</a:t>
            </a:r>
          </a:p>
          <a:p>
            <a:r>
              <a:rPr lang="en-US" sz="2000"/>
              <a:t>Upon electronic Workflow Approval</a:t>
            </a:r>
          </a:p>
          <a:p>
            <a:pPr lvl="1"/>
            <a:r>
              <a:rPr lang="en-US" sz="2000"/>
              <a:t>Some documents auto populated and retained as records</a:t>
            </a:r>
          </a:p>
          <a:p>
            <a:pPr lvl="2"/>
            <a:r>
              <a:rPr lang="en-US"/>
              <a:t>Impact Analysis</a:t>
            </a:r>
          </a:p>
          <a:p>
            <a:pPr lvl="2"/>
            <a:r>
              <a:rPr lang="en-US"/>
              <a:t>Licensing Analysis</a:t>
            </a:r>
          </a:p>
          <a:p>
            <a:pPr lvl="2"/>
            <a:r>
              <a:rPr lang="en-US"/>
              <a:t>Interdisciplinary Review (SDP DAR)</a:t>
            </a:r>
          </a:p>
          <a:p>
            <a:pPr lvl="1"/>
            <a:r>
              <a:rPr lang="en-US" sz="2000"/>
              <a:t>Those documents being Baselined receive a metadata flag demonstrating they are Baselined</a:t>
            </a:r>
          </a:p>
          <a:p>
            <a:pPr lvl="1"/>
            <a:r>
              <a:rPr lang="en-US" sz="2000"/>
              <a:t>A controlled copy is created to retain the Baselined version</a:t>
            </a:r>
          </a:p>
          <a:p>
            <a:r>
              <a:rPr lang="en-US" sz="2000"/>
              <a:t>Documents are intended to be “Baselined” multiple times during their lifecycle</a:t>
            </a:r>
          </a:p>
          <a:p>
            <a:pPr lvl="1"/>
            <a:r>
              <a:rPr lang="en-US" sz="2000"/>
              <a:t>Design Maturity</a:t>
            </a:r>
          </a:p>
          <a:p>
            <a:pPr lvl="1"/>
            <a:r>
              <a:rPr lang="en-US" sz="2000"/>
              <a:t>Open Items are Resolved and Closed</a:t>
            </a:r>
          </a:p>
          <a:p>
            <a:pPr marL="0" indent="0">
              <a:buNone/>
            </a:pPr>
            <a:endParaRPr lang="en-US" sz="2000"/>
          </a:p>
          <a:p>
            <a:endParaRPr lang="en-US" sz="2000"/>
          </a:p>
        </p:txBody>
      </p:sp>
      <p:sp>
        <p:nvSpPr>
          <p:cNvPr id="4" name="TextBox 3">
            <a:extLst>
              <a:ext uri="{FF2B5EF4-FFF2-40B4-BE49-F238E27FC236}">
                <a16:creationId xmlns:a16="http://schemas.microsoft.com/office/drawing/2014/main" id="{C04C8138-00B6-D6DA-C5B2-08E7EDC8E94E}"/>
              </a:ext>
            </a:extLst>
          </p:cNvPr>
          <p:cNvSpPr txBox="1"/>
          <p:nvPr/>
        </p:nvSpPr>
        <p:spPr>
          <a:xfrm>
            <a:off x="9037906" y="6602341"/>
            <a:ext cx="2510624" cy="215444"/>
          </a:xfrm>
          <a:prstGeom prst="rect">
            <a:avLst/>
          </a:prstGeom>
          <a:noFill/>
        </p:spPr>
        <p:txBody>
          <a:bodyPr wrap="none" rtlCol="0">
            <a:spAutoFit/>
          </a:bodyPr>
          <a:lstStyle/>
          <a:p>
            <a:r>
              <a:rPr lang="en-US" sz="800" b="1" dirty="0"/>
              <a:t>Copyright © 2025 TerraPower, LLC. All Rights Reserved</a:t>
            </a:r>
          </a:p>
        </p:txBody>
      </p:sp>
    </p:spTree>
    <p:extLst>
      <p:ext uri="{BB962C8B-B14F-4D97-AF65-F5344CB8AC3E}">
        <p14:creationId xmlns:p14="http://schemas.microsoft.com/office/powerpoint/2010/main" val="365992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566BFA-D225-EE70-092F-4B1BD10F14B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7CDC4A-F79F-4C51-F057-6ECFD8BEB42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TerraPower “Baseline” Process</a:t>
            </a:r>
          </a:p>
        </p:txBody>
      </p:sp>
      <p:graphicFrame>
        <p:nvGraphicFramePr>
          <p:cNvPr id="5" name="Content Placeholder 2">
            <a:extLst>
              <a:ext uri="{FF2B5EF4-FFF2-40B4-BE49-F238E27FC236}">
                <a16:creationId xmlns:a16="http://schemas.microsoft.com/office/drawing/2014/main" id="{FF8BF2DA-75B3-B16F-1BB1-8EBAC3D2E354}"/>
              </a:ext>
            </a:extLst>
          </p:cNvPr>
          <p:cNvGraphicFramePr>
            <a:graphicFrameLocks noGrp="1"/>
          </p:cNvGraphicFramePr>
          <p:nvPr>
            <p:ph idx="1"/>
            <p:extLst>
              <p:ext uri="{D42A27DB-BD31-4B8C-83A1-F6EECF244321}">
                <p14:modId xmlns:p14="http://schemas.microsoft.com/office/powerpoint/2010/main" val="217705022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85F8675-E20F-2CF2-D16B-C60562F67B80}"/>
              </a:ext>
            </a:extLst>
          </p:cNvPr>
          <p:cNvSpPr txBox="1"/>
          <p:nvPr/>
        </p:nvSpPr>
        <p:spPr>
          <a:xfrm>
            <a:off x="6271688" y="4397828"/>
            <a:ext cx="1470232" cy="938719"/>
          </a:xfrm>
          <a:prstGeom prst="rect">
            <a:avLst/>
          </a:prstGeom>
          <a:noFill/>
        </p:spPr>
        <p:txBody>
          <a:bodyPr wrap="square" rtlCol="0">
            <a:spAutoFit/>
          </a:bodyPr>
          <a:lstStyle/>
          <a:p>
            <a:pPr algn="ctr"/>
            <a:r>
              <a:rPr lang="en-US" sz="1100" dirty="0"/>
              <a:t>Implementation or Incorporation based on staged pending changes conditionally triggering</a:t>
            </a:r>
          </a:p>
        </p:txBody>
      </p:sp>
      <p:sp>
        <p:nvSpPr>
          <p:cNvPr id="8" name="TextBox 7">
            <a:extLst>
              <a:ext uri="{FF2B5EF4-FFF2-40B4-BE49-F238E27FC236}">
                <a16:creationId xmlns:a16="http://schemas.microsoft.com/office/drawing/2014/main" id="{25852BDB-71DC-CA26-1877-866422221780}"/>
              </a:ext>
            </a:extLst>
          </p:cNvPr>
          <p:cNvSpPr txBox="1"/>
          <p:nvPr/>
        </p:nvSpPr>
        <p:spPr>
          <a:xfrm>
            <a:off x="10160428" y="3344092"/>
            <a:ext cx="1270284" cy="523220"/>
          </a:xfrm>
          <a:prstGeom prst="rect">
            <a:avLst/>
          </a:prstGeom>
          <a:noFill/>
        </p:spPr>
        <p:txBody>
          <a:bodyPr wrap="none" rtlCol="0">
            <a:spAutoFit/>
          </a:bodyPr>
          <a:lstStyle/>
          <a:p>
            <a:pPr algn="ctr"/>
            <a:r>
              <a:rPr lang="en-US" sz="1400" b="1" dirty="0"/>
              <a:t>Process </a:t>
            </a:r>
          </a:p>
          <a:p>
            <a:pPr algn="ctr"/>
            <a:r>
              <a:rPr lang="en-US" sz="1400" b="1" dirty="0"/>
              <a:t>Improvements</a:t>
            </a:r>
          </a:p>
        </p:txBody>
      </p:sp>
      <p:pic>
        <p:nvPicPr>
          <p:cNvPr id="10" name="Picture 9">
            <a:extLst>
              <a:ext uri="{FF2B5EF4-FFF2-40B4-BE49-F238E27FC236}">
                <a16:creationId xmlns:a16="http://schemas.microsoft.com/office/drawing/2014/main" id="{7E15B517-E855-A010-706E-B227841BDAB4}"/>
              </a:ext>
            </a:extLst>
          </p:cNvPr>
          <p:cNvPicPr>
            <a:picLocks noChangeAspect="1"/>
          </p:cNvPicPr>
          <p:nvPr/>
        </p:nvPicPr>
        <p:blipFill>
          <a:blip r:embed="rId8"/>
          <a:stretch>
            <a:fillRect/>
          </a:stretch>
        </p:blipFill>
        <p:spPr>
          <a:xfrm>
            <a:off x="-2797" y="6049527"/>
            <a:ext cx="5962650" cy="809625"/>
          </a:xfrm>
          <a:prstGeom prst="rect">
            <a:avLst/>
          </a:prstGeom>
        </p:spPr>
      </p:pic>
    </p:spTree>
    <p:extLst>
      <p:ext uri="{BB962C8B-B14F-4D97-AF65-F5344CB8AC3E}">
        <p14:creationId xmlns:p14="http://schemas.microsoft.com/office/powerpoint/2010/main" val="86323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CC1419-A764-D9CA-3185-6E7586BAA952}"/>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3F05B-BC40-26E9-AA6D-81892C0D644E}"/>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kern="1200">
                <a:latin typeface="+mj-lt"/>
                <a:ea typeface="+mj-ea"/>
                <a:cs typeface="+mj-cs"/>
              </a:rPr>
              <a:t>Design Control</a:t>
            </a:r>
          </a:p>
        </p:txBody>
      </p:sp>
      <p:sp>
        <p:nvSpPr>
          <p:cNvPr id="30" name="Rectangle 2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E063B936-16A6-D142-8263-9D3388FEE22E}"/>
              </a:ext>
            </a:extLst>
          </p:cNvPr>
          <p:cNvGraphicFramePr>
            <a:graphicFrameLocks noGrp="1"/>
          </p:cNvGraphicFramePr>
          <p:nvPr>
            <p:ph idx="1"/>
            <p:extLst>
              <p:ext uri="{D42A27DB-BD31-4B8C-83A1-F6EECF244321}">
                <p14:modId xmlns:p14="http://schemas.microsoft.com/office/powerpoint/2010/main" val="302292061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20ACFA6-0413-503C-5163-2C132DAF25F4}"/>
              </a:ext>
            </a:extLst>
          </p:cNvPr>
          <p:cNvSpPr txBox="1"/>
          <p:nvPr/>
        </p:nvSpPr>
        <p:spPr>
          <a:xfrm>
            <a:off x="9037906" y="6602341"/>
            <a:ext cx="2510624" cy="215444"/>
          </a:xfrm>
          <a:prstGeom prst="rect">
            <a:avLst/>
          </a:prstGeom>
          <a:noFill/>
        </p:spPr>
        <p:txBody>
          <a:bodyPr wrap="none" rtlCol="0">
            <a:spAutoFit/>
          </a:bodyPr>
          <a:lstStyle/>
          <a:p>
            <a:r>
              <a:rPr lang="en-US" sz="800" b="1" dirty="0"/>
              <a:t>Copyright © 2025 TerraPower, LLC. All Rights Reserved</a:t>
            </a:r>
          </a:p>
        </p:txBody>
      </p:sp>
    </p:spTree>
    <p:extLst>
      <p:ext uri="{BB962C8B-B14F-4D97-AF65-F5344CB8AC3E}">
        <p14:creationId xmlns:p14="http://schemas.microsoft.com/office/powerpoint/2010/main" val="154575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69CC65-DF41-A041-4DD7-A1D99A271C23}"/>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28" name="Rectangle 27">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0" name="Rectangle 29">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659BB43-7496-2C9F-B442-704E50E66DF8}"/>
              </a:ext>
            </a:extLst>
          </p:cNvPr>
          <p:cNvSpPr>
            <a:spLocks noGrp="1"/>
          </p:cNvSpPr>
          <p:nvPr>
            <p:ph type="title"/>
          </p:nvPr>
        </p:nvSpPr>
        <p:spPr>
          <a:xfrm>
            <a:off x="755484" y="739835"/>
            <a:ext cx="3702580" cy="1616203"/>
          </a:xfrm>
        </p:spPr>
        <p:txBody>
          <a:bodyPr vert="horz" lIns="91440" tIns="45720" rIns="91440" bIns="45720" rtlCol="0" anchor="b">
            <a:normAutofit/>
          </a:bodyPr>
          <a:lstStyle/>
          <a:p>
            <a:r>
              <a:rPr lang="en-US" sz="3200" b="1">
                <a:solidFill>
                  <a:srgbClr val="FFFFFF"/>
                </a:solidFill>
              </a:rPr>
              <a:t>Owners Acceptance Reviews</a:t>
            </a:r>
            <a:endParaRPr lang="en-US" sz="3200" b="1"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FF2D64C6-408A-6E1F-DD44-C2E4B073A0B5}"/>
              </a:ext>
            </a:extLst>
          </p:cNvPr>
          <p:cNvSpPr>
            <a:spLocks noGrp="1"/>
          </p:cNvSpPr>
          <p:nvPr>
            <p:ph idx="1"/>
          </p:nvPr>
        </p:nvSpPr>
        <p:spPr>
          <a:xfrm>
            <a:off x="755484" y="2459116"/>
            <a:ext cx="3702579" cy="3524823"/>
          </a:xfrm>
        </p:spPr>
        <p:txBody>
          <a:bodyPr>
            <a:normAutofit fontScale="92500" lnSpcReduction="20000"/>
          </a:bodyPr>
          <a:lstStyle/>
          <a:p>
            <a:pPr marL="0" indent="0">
              <a:buNone/>
            </a:pPr>
            <a:r>
              <a:rPr lang="en-US" sz="1700" dirty="0" err="1">
                <a:solidFill>
                  <a:srgbClr val="FFFFFF"/>
                </a:solidFill>
              </a:rPr>
              <a:t>TerraPower</a:t>
            </a:r>
            <a:endParaRPr lang="en-US" sz="1700" dirty="0">
              <a:solidFill>
                <a:srgbClr val="FFFFFF"/>
              </a:solidFill>
            </a:endParaRPr>
          </a:p>
          <a:p>
            <a:r>
              <a:rPr lang="en-US" sz="1700" dirty="0">
                <a:solidFill>
                  <a:srgbClr val="FFFFFF"/>
                </a:solidFill>
              </a:rPr>
              <a:t>Prime in partnership and Licensee</a:t>
            </a:r>
          </a:p>
          <a:p>
            <a:r>
              <a:rPr lang="en-US" sz="1700" dirty="0">
                <a:solidFill>
                  <a:srgbClr val="FFFFFF"/>
                </a:solidFill>
              </a:rPr>
              <a:t>Owner Acceptance Review </a:t>
            </a:r>
          </a:p>
          <a:p>
            <a:pPr lvl="1"/>
            <a:r>
              <a:rPr lang="en-US" sz="1700" dirty="0">
                <a:solidFill>
                  <a:srgbClr val="FFFFFF"/>
                </a:solidFill>
              </a:rPr>
              <a:t>DOWG/Callaway WELL Sheet Checklist </a:t>
            </a:r>
          </a:p>
          <a:p>
            <a:pPr lvl="2"/>
            <a:r>
              <a:rPr lang="en-US" sz="1700" dirty="0">
                <a:solidFill>
                  <a:srgbClr val="FFFFFF"/>
                </a:solidFill>
              </a:rPr>
              <a:t>Feedback #1 – Lack of Training / Awareness</a:t>
            </a:r>
          </a:p>
          <a:p>
            <a:pPr lvl="2"/>
            <a:r>
              <a:rPr lang="en-US" sz="1700" dirty="0">
                <a:solidFill>
                  <a:srgbClr val="FFFFFF"/>
                </a:solidFill>
              </a:rPr>
              <a:t>Feedback #2 – Forces Procedural Compliance</a:t>
            </a:r>
          </a:p>
          <a:p>
            <a:pPr marL="0" indent="0">
              <a:buNone/>
            </a:pPr>
            <a:r>
              <a:rPr lang="en-US" sz="1700" dirty="0">
                <a:solidFill>
                  <a:srgbClr val="FFFFFF"/>
                </a:solidFill>
              </a:rPr>
              <a:t>TVA</a:t>
            </a:r>
          </a:p>
          <a:p>
            <a:r>
              <a:rPr lang="en-US" sz="1700" dirty="0">
                <a:solidFill>
                  <a:srgbClr val="FFFFFF"/>
                </a:solidFill>
              </a:rPr>
              <a:t>Integrated Project Delivery (IPD) approach with shared development responsibility and risk</a:t>
            </a:r>
          </a:p>
          <a:p>
            <a:r>
              <a:rPr lang="en-US" sz="1700" dirty="0">
                <a:solidFill>
                  <a:srgbClr val="FFFFFF"/>
                </a:solidFill>
              </a:rPr>
              <a:t>Similar Owner Acceptance Review process as </a:t>
            </a:r>
            <a:r>
              <a:rPr lang="en-US" sz="1700" dirty="0" err="1">
                <a:solidFill>
                  <a:srgbClr val="FFFFFF"/>
                </a:solidFill>
              </a:rPr>
              <a:t>TerraPower</a:t>
            </a:r>
            <a:endParaRPr lang="en-US" sz="1700" dirty="0">
              <a:solidFill>
                <a:srgbClr val="FFFFFF"/>
              </a:solidFill>
            </a:endParaRPr>
          </a:p>
          <a:p>
            <a:endParaRPr lang="en-US" sz="1700" dirty="0">
              <a:solidFill>
                <a:srgbClr val="FFFFFF"/>
              </a:solidFill>
            </a:endParaRPr>
          </a:p>
          <a:p>
            <a:pPr marL="0" indent="0">
              <a:buNone/>
            </a:pPr>
            <a:endParaRPr lang="en-US" sz="1700" dirty="0">
              <a:solidFill>
                <a:srgbClr val="FFFFFF"/>
              </a:solidFill>
            </a:endParaRPr>
          </a:p>
        </p:txBody>
      </p:sp>
      <p:pic>
        <p:nvPicPr>
          <p:cNvPr id="5" name="Picture 4">
            <a:extLst>
              <a:ext uri="{FF2B5EF4-FFF2-40B4-BE49-F238E27FC236}">
                <a16:creationId xmlns:a16="http://schemas.microsoft.com/office/drawing/2014/main" id="{B5CF9217-F19C-18AA-624C-7693B96A61A2}"/>
              </a:ext>
            </a:extLst>
          </p:cNvPr>
          <p:cNvPicPr>
            <a:picLocks noChangeAspect="1"/>
          </p:cNvPicPr>
          <p:nvPr/>
        </p:nvPicPr>
        <p:blipFill>
          <a:blip r:embed="rId3"/>
          <a:stretch>
            <a:fillRect/>
          </a:stretch>
        </p:blipFill>
        <p:spPr>
          <a:xfrm>
            <a:off x="6005304" y="1840693"/>
            <a:ext cx="5407002" cy="3176612"/>
          </a:xfrm>
          <a:prstGeom prst="rect">
            <a:avLst/>
          </a:prstGeom>
        </p:spPr>
      </p:pic>
      <p:pic>
        <p:nvPicPr>
          <p:cNvPr id="6" name="Picture 5">
            <a:extLst>
              <a:ext uri="{FF2B5EF4-FFF2-40B4-BE49-F238E27FC236}">
                <a16:creationId xmlns:a16="http://schemas.microsoft.com/office/drawing/2014/main" id="{D9B73A44-5D99-CF06-F7CF-88801AA60D61}"/>
              </a:ext>
            </a:extLst>
          </p:cNvPr>
          <p:cNvPicPr>
            <a:picLocks noChangeAspect="1"/>
          </p:cNvPicPr>
          <p:nvPr/>
        </p:nvPicPr>
        <p:blipFill>
          <a:blip r:embed="rId4"/>
          <a:stretch>
            <a:fillRect/>
          </a:stretch>
        </p:blipFill>
        <p:spPr>
          <a:xfrm>
            <a:off x="5184926" y="6062715"/>
            <a:ext cx="5962650" cy="809625"/>
          </a:xfrm>
          <a:prstGeom prst="rect">
            <a:avLst/>
          </a:prstGeom>
        </p:spPr>
      </p:pic>
    </p:spTree>
    <p:extLst>
      <p:ext uri="{BB962C8B-B14F-4D97-AF65-F5344CB8AC3E}">
        <p14:creationId xmlns:p14="http://schemas.microsoft.com/office/powerpoint/2010/main" val="18494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6E39C6-7A75-5BB8-0CB9-4E5E2A6EFA63}"/>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26321-D181-EA7F-266D-A7BBC063F3D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a:t>Owners Acceptance Reviews</a:t>
            </a:r>
            <a:endParaRPr lang="en-US" sz="4200" b="1" kern="1200">
              <a:latin typeface="+mj-lt"/>
              <a:ea typeface="+mj-ea"/>
              <a:cs typeface="+mj-cs"/>
            </a:endParaRPr>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415072-D506-8E8D-B602-FCED858F2795}"/>
              </a:ext>
            </a:extLst>
          </p:cNvPr>
          <p:cNvSpPr>
            <a:spLocks noGrp="1"/>
          </p:cNvSpPr>
          <p:nvPr>
            <p:ph idx="1"/>
          </p:nvPr>
        </p:nvSpPr>
        <p:spPr>
          <a:xfrm>
            <a:off x="640080" y="2872899"/>
            <a:ext cx="4243589" cy="3320668"/>
          </a:xfrm>
        </p:spPr>
        <p:txBody>
          <a:bodyPr>
            <a:normAutofit/>
          </a:bodyPr>
          <a:lstStyle/>
          <a:p>
            <a:pPr marL="0" indent="0">
              <a:buNone/>
            </a:pPr>
            <a:r>
              <a:rPr lang="en-US" sz="2200" dirty="0"/>
              <a:t>When the Supplier does not have a QA Program; take control and manage</a:t>
            </a:r>
          </a:p>
        </p:txBody>
      </p:sp>
      <p:pic>
        <p:nvPicPr>
          <p:cNvPr id="24" name="Picture 23" descr="Illuminated server room panel">
            <a:extLst>
              <a:ext uri="{FF2B5EF4-FFF2-40B4-BE49-F238E27FC236}">
                <a16:creationId xmlns:a16="http://schemas.microsoft.com/office/drawing/2014/main" id="{58CB3431-0F99-9FC5-BAC3-64AB20124886}"/>
              </a:ext>
            </a:extLst>
          </p:cNvPr>
          <p:cNvPicPr>
            <a:picLocks noChangeAspect="1"/>
          </p:cNvPicPr>
          <p:nvPr/>
        </p:nvPicPr>
        <p:blipFill>
          <a:blip r:embed="rId3"/>
          <a:srcRect l="13158" r="1988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725BDD77-0C16-A428-02FA-10AAA464A76B}"/>
              </a:ext>
            </a:extLst>
          </p:cNvPr>
          <p:cNvSpPr txBox="1"/>
          <p:nvPr/>
        </p:nvSpPr>
        <p:spPr>
          <a:xfrm>
            <a:off x="9037906" y="6602341"/>
            <a:ext cx="2510624" cy="215444"/>
          </a:xfrm>
          <a:prstGeom prst="rect">
            <a:avLst/>
          </a:prstGeom>
          <a:noFill/>
        </p:spPr>
        <p:txBody>
          <a:bodyPr wrap="none" rtlCol="0">
            <a:spAutoFit/>
          </a:bodyPr>
          <a:lstStyle/>
          <a:p>
            <a:r>
              <a:rPr lang="en-US" sz="800" b="1" dirty="0">
                <a:solidFill>
                  <a:schemeClr val="bg1"/>
                </a:solidFill>
              </a:rPr>
              <a:t>Copyright © 2025 TerraPower, LLC. All Rights Reserved</a:t>
            </a:r>
          </a:p>
        </p:txBody>
      </p:sp>
    </p:spTree>
    <p:extLst>
      <p:ext uri="{BB962C8B-B14F-4D97-AF65-F5344CB8AC3E}">
        <p14:creationId xmlns:p14="http://schemas.microsoft.com/office/powerpoint/2010/main" val="863617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1E6BDEE-D31C-13CF-C2C8-F82E3F0E6086}"/>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7A762EC1-8C3F-B0F6-03AD-AC04445BE009}"/>
              </a:ext>
            </a:extLst>
          </p:cNvPr>
          <p:cNvSpPr>
            <a:spLocks noGrp="1"/>
          </p:cNvSpPr>
          <p:nvPr>
            <p:ph type="title"/>
          </p:nvPr>
        </p:nvSpPr>
        <p:spPr>
          <a:xfrm>
            <a:off x="804672" y="457200"/>
            <a:ext cx="10579608" cy="1188720"/>
          </a:xfrm>
        </p:spPr>
        <p:txBody>
          <a:bodyPr vert="horz" lIns="91440" tIns="45720" rIns="91440" bIns="45720" rtlCol="0">
            <a:normAutofit/>
          </a:bodyPr>
          <a:lstStyle/>
          <a:p>
            <a:r>
              <a:rPr lang="en-US" sz="4000" b="1">
                <a:solidFill>
                  <a:schemeClr val="tx2"/>
                </a:solidFill>
              </a:rPr>
              <a:t>Design Authority</a:t>
            </a:r>
            <a:endParaRPr lang="en-US" sz="4000" b="1" kern="1200">
              <a:solidFill>
                <a:schemeClr val="tx2"/>
              </a:solidFill>
              <a:latin typeface="+mj-lt"/>
              <a:ea typeface="+mj-ea"/>
              <a:cs typeface="+mj-cs"/>
            </a:endParaRPr>
          </a:p>
        </p:txBody>
      </p:sp>
      <p:grpSp>
        <p:nvGrpSpPr>
          <p:cNvPr id="32" name="Group 31">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33" name="Freeform: Shape 32">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9" name="Freeform: Shape 38">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4" name="Content Placeholder 2">
            <a:extLst>
              <a:ext uri="{FF2B5EF4-FFF2-40B4-BE49-F238E27FC236}">
                <a16:creationId xmlns:a16="http://schemas.microsoft.com/office/drawing/2014/main" id="{C04C7F56-4CB9-48B1-5955-97F526E22D17}"/>
              </a:ext>
            </a:extLst>
          </p:cNvPr>
          <p:cNvGraphicFramePr>
            <a:graphicFrameLocks noGrp="1"/>
          </p:cNvGraphicFramePr>
          <p:nvPr>
            <p:ph idx="1"/>
            <p:extLst>
              <p:ext uri="{D42A27DB-BD31-4B8C-83A1-F6EECF244321}">
                <p14:modId xmlns:p14="http://schemas.microsoft.com/office/powerpoint/2010/main" val="3982951299"/>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98A4F2C-7ACD-E45F-FDED-C2D0ECB0CEC1}"/>
              </a:ext>
            </a:extLst>
          </p:cNvPr>
          <p:cNvSpPr txBox="1"/>
          <p:nvPr/>
        </p:nvSpPr>
        <p:spPr>
          <a:xfrm>
            <a:off x="9037906" y="6602341"/>
            <a:ext cx="2510624" cy="215444"/>
          </a:xfrm>
          <a:prstGeom prst="rect">
            <a:avLst/>
          </a:prstGeom>
          <a:noFill/>
        </p:spPr>
        <p:txBody>
          <a:bodyPr wrap="none" rtlCol="0">
            <a:spAutoFit/>
          </a:bodyPr>
          <a:lstStyle/>
          <a:p>
            <a:r>
              <a:rPr lang="en-US" sz="800" b="1" dirty="0"/>
              <a:t>Copyright © 2025 TerraPower, LLC. All Rights Reserved</a:t>
            </a:r>
          </a:p>
        </p:txBody>
      </p:sp>
    </p:spTree>
    <p:extLst>
      <p:ext uri="{BB962C8B-B14F-4D97-AF65-F5344CB8AC3E}">
        <p14:creationId xmlns:p14="http://schemas.microsoft.com/office/powerpoint/2010/main" val="261069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1D249F-8A52-8C3E-949E-16514796BDA7}"/>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633EC9-E90B-70CF-5FE6-5C448761DF55}"/>
              </a:ext>
            </a:extLst>
          </p:cNvPr>
          <p:cNvPicPr>
            <a:picLocks noChangeAspect="1"/>
          </p:cNvPicPr>
          <p:nvPr/>
        </p:nvPicPr>
        <p:blipFill>
          <a:blip r:embed="rId3"/>
          <a:srcRect t="2512"/>
          <a:stretch/>
        </p:blipFill>
        <p:spPr>
          <a:xfrm>
            <a:off x="2522356"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F9B79F-7874-731A-D541-2E2A01C456D3}"/>
              </a:ext>
            </a:extLst>
          </p:cNvPr>
          <p:cNvSpPr>
            <a:spLocks noGrp="1"/>
          </p:cNvSpPr>
          <p:nvPr>
            <p:ph type="title"/>
          </p:nvPr>
        </p:nvSpPr>
        <p:spPr>
          <a:xfrm>
            <a:off x="838200" y="365125"/>
            <a:ext cx="3822189" cy="1899912"/>
          </a:xfrm>
        </p:spPr>
        <p:txBody>
          <a:bodyPr vert="horz" lIns="91440" tIns="45720" rIns="91440" bIns="45720" rtlCol="0">
            <a:normAutofit/>
          </a:bodyPr>
          <a:lstStyle/>
          <a:p>
            <a:r>
              <a:rPr lang="en-US" sz="4000" b="1"/>
              <a:t>Turnover, Handover, and Transition</a:t>
            </a:r>
            <a:endParaRPr lang="en-US" sz="4000" b="1" kern="1200">
              <a:latin typeface="+mj-lt"/>
              <a:ea typeface="+mj-ea"/>
              <a:cs typeface="+mj-cs"/>
            </a:endParaRPr>
          </a:p>
        </p:txBody>
      </p:sp>
      <p:sp>
        <p:nvSpPr>
          <p:cNvPr id="3" name="Content Placeholder 2">
            <a:extLst>
              <a:ext uri="{FF2B5EF4-FFF2-40B4-BE49-F238E27FC236}">
                <a16:creationId xmlns:a16="http://schemas.microsoft.com/office/drawing/2014/main" id="{25D80B44-B6B5-B486-20B0-E0A08A30CF57}"/>
              </a:ext>
            </a:extLst>
          </p:cNvPr>
          <p:cNvSpPr>
            <a:spLocks noGrp="1"/>
          </p:cNvSpPr>
          <p:nvPr>
            <p:ph idx="1"/>
          </p:nvPr>
        </p:nvSpPr>
        <p:spPr>
          <a:xfrm>
            <a:off x="838200" y="2434201"/>
            <a:ext cx="3822189" cy="3742762"/>
          </a:xfrm>
        </p:spPr>
        <p:txBody>
          <a:bodyPr>
            <a:normAutofit/>
          </a:bodyPr>
          <a:lstStyle/>
          <a:p>
            <a:pPr marL="0" indent="0">
              <a:buNone/>
            </a:pPr>
            <a:r>
              <a:rPr lang="en-US" sz="1700"/>
              <a:t>TerraPower &amp; TVA – </a:t>
            </a:r>
            <a:r>
              <a:rPr lang="en-US" sz="1700" i="1"/>
              <a:t>in progress </a:t>
            </a:r>
            <a:r>
              <a:rPr lang="en-US" sz="1700"/>
              <a:t>developing Plan based on guidance including:</a:t>
            </a:r>
          </a:p>
          <a:p>
            <a:r>
              <a:rPr lang="en-US" sz="1700"/>
              <a:t>EPRI Advanced Nuclear Technology</a:t>
            </a:r>
          </a:p>
          <a:p>
            <a:pPr lvl="1"/>
            <a:r>
              <a:rPr lang="en-US" sz="1700"/>
              <a:t>3002007425 New Nuclear Power Plant Information Turnover Guide</a:t>
            </a:r>
          </a:p>
          <a:p>
            <a:pPr lvl="1"/>
            <a:r>
              <a:rPr lang="en-US" sz="1700"/>
              <a:t>3002003126 Data Centric Configuration Management</a:t>
            </a:r>
          </a:p>
          <a:p>
            <a:pPr lvl="1"/>
            <a:r>
              <a:rPr lang="en-US" sz="1700"/>
              <a:t>1022684 Elements of Pre-Operational and Operational Configuration Management</a:t>
            </a:r>
          </a:p>
        </p:txBody>
      </p:sp>
      <p:pic>
        <p:nvPicPr>
          <p:cNvPr id="6" name="Picture 5">
            <a:extLst>
              <a:ext uri="{FF2B5EF4-FFF2-40B4-BE49-F238E27FC236}">
                <a16:creationId xmlns:a16="http://schemas.microsoft.com/office/drawing/2014/main" id="{A76E1C77-1375-1C3C-B72A-A6FA6F8B3D9E}"/>
              </a:ext>
            </a:extLst>
          </p:cNvPr>
          <p:cNvPicPr>
            <a:picLocks noChangeAspect="1"/>
          </p:cNvPicPr>
          <p:nvPr/>
        </p:nvPicPr>
        <p:blipFill>
          <a:blip r:embed="rId4"/>
          <a:stretch>
            <a:fillRect/>
          </a:stretch>
        </p:blipFill>
        <p:spPr>
          <a:xfrm>
            <a:off x="-2797" y="6049527"/>
            <a:ext cx="5962650" cy="809625"/>
          </a:xfrm>
          <a:prstGeom prst="rect">
            <a:avLst/>
          </a:prstGeom>
        </p:spPr>
      </p:pic>
    </p:spTree>
    <p:extLst>
      <p:ext uri="{BB962C8B-B14F-4D97-AF65-F5344CB8AC3E}">
        <p14:creationId xmlns:p14="http://schemas.microsoft.com/office/powerpoint/2010/main" val="265193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35F8B1-CD0E-4C7C-C0FC-39238DFAD312}"/>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B46C3F-64BC-F447-6447-7916D3266DE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t>10CFR50.59</a:t>
            </a:r>
            <a:endParaRPr lang="en-US" sz="5400" b="1" kern="1200">
              <a:latin typeface="+mj-lt"/>
              <a:ea typeface="+mj-ea"/>
              <a:cs typeface="+mj-cs"/>
            </a:endParaRPr>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AB0EDC-625D-C013-DA5A-33B1B70492F5}"/>
              </a:ext>
            </a:extLst>
          </p:cNvPr>
          <p:cNvSpPr>
            <a:spLocks noGrp="1"/>
          </p:cNvSpPr>
          <p:nvPr>
            <p:ph idx="1"/>
          </p:nvPr>
        </p:nvSpPr>
        <p:spPr>
          <a:xfrm>
            <a:off x="640080" y="2872899"/>
            <a:ext cx="4243589" cy="3320668"/>
          </a:xfrm>
        </p:spPr>
        <p:txBody>
          <a:bodyPr>
            <a:normAutofit/>
          </a:bodyPr>
          <a:lstStyle/>
          <a:p>
            <a:pPr marL="0" indent="0">
              <a:buNone/>
            </a:pPr>
            <a:r>
              <a:rPr lang="en-US" sz="1700" dirty="0"/>
              <a:t>TerraPower may need to </a:t>
            </a:r>
            <a:r>
              <a:rPr lang="en-US" sz="1700" i="1" dirty="0"/>
              <a:t>plan for </a:t>
            </a:r>
            <a:r>
              <a:rPr lang="en-US" sz="1700" dirty="0"/>
              <a:t>development of a TIRICE process</a:t>
            </a:r>
          </a:p>
          <a:p>
            <a:r>
              <a:rPr lang="en-US" sz="1700" dirty="0"/>
              <a:t>NEI 22-05, Technology Inclusive Risk Informed Change Evaluation (TIRICE)</a:t>
            </a:r>
          </a:p>
          <a:p>
            <a:pPr lvl="1"/>
            <a:r>
              <a:rPr lang="en-US" sz="1700" dirty="0"/>
              <a:t>Based on NEI 18-04: “Risk-Informed Performance Based Technology Inclusive Guidance on Non-LWR Licensing Basis Development”</a:t>
            </a:r>
          </a:p>
          <a:p>
            <a:pPr lvl="1"/>
            <a:r>
              <a:rPr lang="en-US" sz="1700" dirty="0"/>
              <a:t>Based on NEI 21-07: “Safety Analysis Report Content for Applicants using NEI 18-04”</a:t>
            </a:r>
          </a:p>
        </p:txBody>
      </p:sp>
      <p:pic>
        <p:nvPicPr>
          <p:cNvPr id="7" name="Picture 6">
            <a:extLst>
              <a:ext uri="{FF2B5EF4-FFF2-40B4-BE49-F238E27FC236}">
                <a16:creationId xmlns:a16="http://schemas.microsoft.com/office/drawing/2014/main" id="{8B9422D0-3631-479F-F73F-95E5618F9ED8}"/>
              </a:ext>
            </a:extLst>
          </p:cNvPr>
          <p:cNvPicPr>
            <a:picLocks noChangeAspect="1"/>
          </p:cNvPicPr>
          <p:nvPr/>
        </p:nvPicPr>
        <p:blipFill>
          <a:blip r:embed="rId3"/>
          <a:stretch>
            <a:fillRect/>
          </a:stretch>
        </p:blipFill>
        <p:spPr>
          <a:xfrm>
            <a:off x="4770503" y="455157"/>
            <a:ext cx="7437120" cy="6402843"/>
          </a:xfrm>
          <a:prstGeom prst="rect">
            <a:avLst/>
          </a:prstGeom>
        </p:spPr>
      </p:pic>
      <p:sp>
        <p:nvSpPr>
          <p:cNvPr id="4" name="TextBox 3">
            <a:extLst>
              <a:ext uri="{FF2B5EF4-FFF2-40B4-BE49-F238E27FC236}">
                <a16:creationId xmlns:a16="http://schemas.microsoft.com/office/drawing/2014/main" id="{A8F9A676-9E23-DD25-3D50-77046972FCBB}"/>
              </a:ext>
            </a:extLst>
          </p:cNvPr>
          <p:cNvSpPr txBox="1"/>
          <p:nvPr/>
        </p:nvSpPr>
        <p:spPr>
          <a:xfrm>
            <a:off x="9037906" y="6652445"/>
            <a:ext cx="2510624" cy="215444"/>
          </a:xfrm>
          <a:prstGeom prst="rect">
            <a:avLst/>
          </a:prstGeom>
          <a:noFill/>
        </p:spPr>
        <p:txBody>
          <a:bodyPr wrap="none" rtlCol="0">
            <a:spAutoFit/>
          </a:bodyPr>
          <a:lstStyle/>
          <a:p>
            <a:r>
              <a:rPr lang="en-US" sz="800" b="1" dirty="0"/>
              <a:t>Copyright © 2025 TerraPower, LLC. All Rights Reserved</a:t>
            </a:r>
          </a:p>
        </p:txBody>
      </p:sp>
      <p:pic>
        <p:nvPicPr>
          <p:cNvPr id="5" name="Picture 4">
            <a:extLst>
              <a:ext uri="{FF2B5EF4-FFF2-40B4-BE49-F238E27FC236}">
                <a16:creationId xmlns:a16="http://schemas.microsoft.com/office/drawing/2014/main" id="{373C16D0-D8A7-CCC5-B06A-A51C413478F6}"/>
              </a:ext>
            </a:extLst>
          </p:cNvPr>
          <p:cNvPicPr>
            <a:picLocks noChangeAspect="1"/>
          </p:cNvPicPr>
          <p:nvPr/>
        </p:nvPicPr>
        <p:blipFill>
          <a:blip r:embed="rId4"/>
          <a:stretch>
            <a:fillRect/>
          </a:stretch>
        </p:blipFill>
        <p:spPr>
          <a:xfrm>
            <a:off x="-2797" y="6049527"/>
            <a:ext cx="5962650" cy="809625"/>
          </a:xfrm>
          <a:prstGeom prst="rect">
            <a:avLst/>
          </a:prstGeom>
        </p:spPr>
      </p:pic>
    </p:spTree>
    <p:extLst>
      <p:ext uri="{BB962C8B-B14F-4D97-AF65-F5344CB8AC3E}">
        <p14:creationId xmlns:p14="http://schemas.microsoft.com/office/powerpoint/2010/main" val="13754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C0BED-5851-3953-81E8-1C551E6BF319}"/>
              </a:ext>
            </a:extLst>
          </p:cNvPr>
          <p:cNvSpPr>
            <a:spLocks noGrp="1"/>
          </p:cNvSpPr>
          <p:nvPr>
            <p:ph type="title"/>
          </p:nvPr>
        </p:nvSpPr>
        <p:spPr>
          <a:xfrm>
            <a:off x="635000" y="640823"/>
            <a:ext cx="3418659" cy="5583148"/>
          </a:xfrm>
        </p:spPr>
        <p:txBody>
          <a:bodyPr anchor="ctr">
            <a:normAutofit/>
          </a:bodyPr>
          <a:lstStyle/>
          <a:p>
            <a:r>
              <a:rPr lang="en-US" sz="5000" b="1" dirty="0"/>
              <a:t>Technologies</a:t>
            </a:r>
          </a:p>
        </p:txBody>
      </p:sp>
      <p:sp>
        <p:nvSpPr>
          <p:cNvPr id="2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415D28E5-DBC9-D88D-92B0-056488C6820A}"/>
              </a:ext>
            </a:extLst>
          </p:cNvPr>
          <p:cNvGraphicFramePr>
            <a:graphicFrameLocks noGrp="1"/>
          </p:cNvGraphicFramePr>
          <p:nvPr>
            <p:ph idx="1"/>
            <p:extLst>
              <p:ext uri="{D42A27DB-BD31-4B8C-83A1-F6EECF244321}">
                <p14:modId xmlns:p14="http://schemas.microsoft.com/office/powerpoint/2010/main" val="64071242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EED5C2A-F2A5-06E4-229C-34C52227391D}"/>
              </a:ext>
            </a:extLst>
          </p:cNvPr>
          <p:cNvSpPr txBox="1"/>
          <p:nvPr/>
        </p:nvSpPr>
        <p:spPr>
          <a:xfrm>
            <a:off x="783041" y="5988833"/>
            <a:ext cx="10913530" cy="923330"/>
          </a:xfrm>
          <a:prstGeom prst="rect">
            <a:avLst/>
          </a:prstGeom>
          <a:noFill/>
        </p:spPr>
        <p:txBody>
          <a:bodyPr wrap="square" rtlCol="0">
            <a:spAutoFit/>
          </a:bodyPr>
          <a:lstStyle/>
          <a:p>
            <a:r>
              <a:rPr lang="en-US" dirty="0"/>
              <a:t>*TVA has not yet decided to deploy a SMR.  Any decision will be subject to support, risk sharing, required internal and external approvals, and completion of all necessary environmental and permitting reviews.</a:t>
            </a:r>
          </a:p>
          <a:p>
            <a:r>
              <a:rPr lang="en-US" dirty="0"/>
              <a:t>1: a TerraPower and GE-Hitachi technology</a:t>
            </a:r>
          </a:p>
        </p:txBody>
      </p:sp>
      <p:sp>
        <p:nvSpPr>
          <p:cNvPr id="4" name="TextBox 3">
            <a:extLst>
              <a:ext uri="{FF2B5EF4-FFF2-40B4-BE49-F238E27FC236}">
                <a16:creationId xmlns:a16="http://schemas.microsoft.com/office/drawing/2014/main" id="{E112BBD0-C356-6564-64BB-6CB878EB485C}"/>
              </a:ext>
            </a:extLst>
          </p:cNvPr>
          <p:cNvSpPr txBox="1"/>
          <p:nvPr/>
        </p:nvSpPr>
        <p:spPr>
          <a:xfrm>
            <a:off x="9037906" y="6602341"/>
            <a:ext cx="2510624" cy="215444"/>
          </a:xfrm>
          <a:prstGeom prst="rect">
            <a:avLst/>
          </a:prstGeom>
          <a:noFill/>
        </p:spPr>
        <p:txBody>
          <a:bodyPr wrap="none" rtlCol="0">
            <a:spAutoFit/>
          </a:bodyPr>
          <a:lstStyle/>
          <a:p>
            <a:r>
              <a:rPr lang="en-US" sz="800" b="1" dirty="0"/>
              <a:t>Copyright © 2025 TerraPower, LLC. All Rights Reserved</a:t>
            </a:r>
          </a:p>
        </p:txBody>
      </p:sp>
    </p:spTree>
    <p:extLst>
      <p:ext uri="{BB962C8B-B14F-4D97-AF65-F5344CB8AC3E}">
        <p14:creationId xmlns:p14="http://schemas.microsoft.com/office/powerpoint/2010/main" val="251253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FED02-ACA7-2C46-FDD9-EEFA66577BED}"/>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b="1" kern="1200" dirty="0">
                <a:solidFill>
                  <a:schemeClr val="tx1"/>
                </a:solidFill>
                <a:latin typeface="+mj-lt"/>
                <a:ea typeface="+mj-ea"/>
                <a:cs typeface="+mj-cs"/>
              </a:rPr>
              <a:t>TerraPower Natrium Update</a:t>
            </a:r>
          </a:p>
        </p:txBody>
      </p:sp>
      <p:pic>
        <p:nvPicPr>
          <p:cNvPr id="1026" name="Picture 2" descr="Nuclear island vs. Energy island">
            <a:extLst>
              <a:ext uri="{FF2B5EF4-FFF2-40B4-BE49-F238E27FC236}">
                <a16:creationId xmlns:a16="http://schemas.microsoft.com/office/drawing/2014/main" id="{67B651DC-1F0A-C0BC-06CA-742EFCE50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0" r="1" b="1"/>
          <a:stretch/>
        </p:blipFill>
        <p:spPr bwMode="auto">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Lst>
        </p:spPr>
      </p:pic>
      <p:pic>
        <p:nvPicPr>
          <p:cNvPr id="8" name="Picture 7" descr="Diagram&#10;&#10;AI-generated content may be incorrect.">
            <a:extLst>
              <a:ext uri="{FF2B5EF4-FFF2-40B4-BE49-F238E27FC236}">
                <a16:creationId xmlns:a16="http://schemas.microsoft.com/office/drawing/2014/main" id="{D9F112BE-A89D-219A-A596-7D416288B818}"/>
              </a:ext>
            </a:extLst>
          </p:cNvPr>
          <p:cNvPicPr>
            <a:picLocks noChangeAspect="1"/>
          </p:cNvPicPr>
          <p:nvPr/>
        </p:nvPicPr>
        <p:blipFill>
          <a:blip r:embed="rId4"/>
          <a:srcRect l="14601" r="22369" b="2"/>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046"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956C4BB-5563-E2D8-7365-4601103D2D1B}"/>
              </a:ext>
            </a:extLst>
          </p:cNvPr>
          <p:cNvSpPr txBox="1"/>
          <p:nvPr/>
        </p:nvSpPr>
        <p:spPr>
          <a:xfrm>
            <a:off x="5068388" y="4194785"/>
            <a:ext cx="6096000" cy="369332"/>
          </a:xfrm>
          <a:prstGeom prst="rect">
            <a:avLst/>
          </a:prstGeom>
          <a:noFill/>
        </p:spPr>
        <p:txBody>
          <a:bodyPr wrap="square">
            <a:spAutoFit/>
          </a:bodyPr>
          <a:lstStyle/>
          <a:p>
            <a:r>
              <a:rPr lang="en-US" sz="900" dirty="0">
                <a:hlinkClick r:id="rId5"/>
              </a:rPr>
              <a:t>https://www.terrapower.com/natrium/</a:t>
            </a:r>
            <a:endParaRPr lang="en-US" sz="900" dirty="0"/>
          </a:p>
          <a:p>
            <a:endParaRPr lang="en-US" sz="900" dirty="0"/>
          </a:p>
        </p:txBody>
      </p:sp>
      <p:pic>
        <p:nvPicPr>
          <p:cNvPr id="4" name="Picture 3">
            <a:extLst>
              <a:ext uri="{FF2B5EF4-FFF2-40B4-BE49-F238E27FC236}">
                <a16:creationId xmlns:a16="http://schemas.microsoft.com/office/drawing/2014/main" id="{B34FC5FC-5457-88F1-9924-2958AC25ED81}"/>
              </a:ext>
            </a:extLst>
          </p:cNvPr>
          <p:cNvPicPr>
            <a:picLocks noChangeAspect="1"/>
          </p:cNvPicPr>
          <p:nvPr/>
        </p:nvPicPr>
        <p:blipFill>
          <a:blip r:embed="rId6"/>
          <a:stretch>
            <a:fillRect/>
          </a:stretch>
        </p:blipFill>
        <p:spPr>
          <a:xfrm>
            <a:off x="0" y="6056977"/>
            <a:ext cx="5962650" cy="809625"/>
          </a:xfrm>
          <a:prstGeom prst="rect">
            <a:avLst/>
          </a:prstGeom>
        </p:spPr>
      </p:pic>
    </p:spTree>
    <p:extLst>
      <p:ext uri="{BB962C8B-B14F-4D97-AF65-F5344CB8AC3E}">
        <p14:creationId xmlns:p14="http://schemas.microsoft.com/office/powerpoint/2010/main" val="85122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A97BD3-578C-F17C-4020-509B7AAA6777}"/>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23564-2B17-6A63-7055-D660B641352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kern="1200" dirty="0">
                <a:latin typeface="+mj-lt"/>
                <a:ea typeface="+mj-ea"/>
                <a:cs typeface="+mj-cs"/>
              </a:rPr>
              <a:t>TerraPower Natrium Update</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A41092-8E6D-F02A-DBA6-5164930C2EBE}"/>
              </a:ext>
            </a:extLst>
          </p:cNvPr>
          <p:cNvSpPr>
            <a:spLocks noGrp="1"/>
          </p:cNvSpPr>
          <p:nvPr>
            <p:ph idx="1"/>
          </p:nvPr>
        </p:nvSpPr>
        <p:spPr>
          <a:xfrm>
            <a:off x="572493" y="2071316"/>
            <a:ext cx="6713552" cy="4119172"/>
          </a:xfrm>
        </p:spPr>
        <p:txBody>
          <a:bodyPr anchor="t">
            <a:normAutofit lnSpcReduction="10000"/>
          </a:bodyPr>
          <a:lstStyle/>
          <a:p>
            <a:pPr marL="0" indent="0">
              <a:buNone/>
            </a:pPr>
            <a:r>
              <a:rPr lang="en-US" sz="1400" dirty="0"/>
              <a:t>Sodium Fast Reactor</a:t>
            </a:r>
          </a:p>
          <a:p>
            <a:pPr marL="0" indent="0">
              <a:buNone/>
            </a:pPr>
            <a:r>
              <a:rPr lang="en-US" sz="1400" dirty="0"/>
              <a:t>	840 </a:t>
            </a:r>
            <a:r>
              <a:rPr lang="en-US" sz="1400" dirty="0" err="1"/>
              <a:t>MWt</a:t>
            </a:r>
            <a:endParaRPr lang="en-US" sz="1400" dirty="0"/>
          </a:p>
          <a:p>
            <a:pPr marL="0" indent="0">
              <a:buNone/>
            </a:pPr>
            <a:r>
              <a:rPr lang="en-US" sz="1400" dirty="0"/>
              <a:t>	345 MWe (steady state)</a:t>
            </a:r>
          </a:p>
          <a:p>
            <a:pPr marL="0" indent="0">
              <a:buNone/>
            </a:pPr>
            <a:r>
              <a:rPr lang="en-US" sz="1400" dirty="0"/>
              <a:t>	100 – 500 MWe for 5.5+ hours</a:t>
            </a:r>
          </a:p>
          <a:p>
            <a:pPr marL="0" indent="0">
              <a:buNone/>
            </a:pPr>
            <a:r>
              <a:rPr lang="en-US" sz="1400" dirty="0"/>
              <a:t>	N.O.P. ~Atmospheric / N.O.T. ~930F</a:t>
            </a:r>
          </a:p>
          <a:p>
            <a:pPr marL="0" indent="0">
              <a:buNone/>
            </a:pPr>
            <a:r>
              <a:rPr lang="en-US" sz="1400" dirty="0"/>
              <a:t>PSAR and ER under NRC Review – on going Audit</a:t>
            </a:r>
          </a:p>
          <a:p>
            <a:pPr lvl="1"/>
            <a:r>
              <a:rPr lang="en-US" sz="1400" dirty="0"/>
              <a:t>PRA Configuration Control</a:t>
            </a:r>
          </a:p>
          <a:p>
            <a:pPr marL="0" indent="0">
              <a:buNone/>
            </a:pPr>
            <a:r>
              <a:rPr lang="en-US" sz="1400" dirty="0"/>
              <a:t>US DOE completed Final Environmental Assessment</a:t>
            </a:r>
          </a:p>
          <a:p>
            <a:pPr marL="0" indent="0">
              <a:buNone/>
            </a:pPr>
            <a:r>
              <a:rPr lang="en-US" sz="1400" dirty="0"/>
              <a:t>Construction of Energy Island Facilities </a:t>
            </a:r>
            <a:r>
              <a:rPr lang="en-US" sz="1400" i="1" dirty="0"/>
              <a:t>in progress</a:t>
            </a:r>
            <a:endParaRPr lang="en-US" sz="1400" dirty="0"/>
          </a:p>
          <a:p>
            <a:pPr lvl="1"/>
            <a:r>
              <a:rPr lang="en-US" sz="1400" dirty="0"/>
              <a:t>Training Center</a:t>
            </a:r>
          </a:p>
          <a:p>
            <a:pPr lvl="1"/>
            <a:r>
              <a:rPr lang="en-US" sz="1400" dirty="0"/>
              <a:t>Test and Fill Facility (sodium)</a:t>
            </a:r>
          </a:p>
          <a:p>
            <a:pPr marL="0" indent="0">
              <a:buNone/>
            </a:pPr>
            <a:r>
              <a:rPr lang="en-US" sz="1400" dirty="0"/>
              <a:t>Major Procurement Awards, Contracts</a:t>
            </a:r>
          </a:p>
          <a:p>
            <a:pPr lvl="1"/>
            <a:r>
              <a:rPr lang="en-US" sz="1400" dirty="0"/>
              <a:t>Curtiss-Wright: Distributed Control System</a:t>
            </a:r>
          </a:p>
          <a:p>
            <a:pPr lvl="1"/>
            <a:r>
              <a:rPr lang="en-US" sz="1400" dirty="0" err="1"/>
              <a:t>Mirion</a:t>
            </a:r>
            <a:r>
              <a:rPr lang="en-US" sz="1400" dirty="0"/>
              <a:t> Technologies, Inc.: Radiation Monitoring </a:t>
            </a:r>
          </a:p>
          <a:p>
            <a:pPr lvl="1"/>
            <a:r>
              <a:rPr lang="en-US" sz="1400" dirty="0"/>
              <a:t>Global Nuclear Fuels: Assemblies</a:t>
            </a:r>
          </a:p>
          <a:p>
            <a:pPr marL="457200" lvl="1" indent="0">
              <a:buNone/>
            </a:pPr>
            <a:endParaRPr lang="en-US" sz="1400" dirty="0"/>
          </a:p>
        </p:txBody>
      </p:sp>
      <p:sp>
        <p:nvSpPr>
          <p:cNvPr id="10" name="TextBox 9">
            <a:extLst>
              <a:ext uri="{FF2B5EF4-FFF2-40B4-BE49-F238E27FC236}">
                <a16:creationId xmlns:a16="http://schemas.microsoft.com/office/drawing/2014/main" id="{A58BCFE6-814B-ADAD-3A3E-DD081FAD99A5}"/>
              </a:ext>
            </a:extLst>
          </p:cNvPr>
          <p:cNvSpPr txBox="1"/>
          <p:nvPr/>
        </p:nvSpPr>
        <p:spPr>
          <a:xfrm>
            <a:off x="5809013" y="5489498"/>
            <a:ext cx="6097836" cy="923330"/>
          </a:xfrm>
          <a:prstGeom prst="rect">
            <a:avLst/>
          </a:prstGeom>
          <a:noFill/>
        </p:spPr>
        <p:txBody>
          <a:bodyPr wrap="square">
            <a:spAutoFit/>
          </a:bodyPr>
          <a:lstStyle/>
          <a:p>
            <a:r>
              <a:rPr lang="en-US" sz="900" dirty="0">
                <a:hlinkClick r:id="rId3"/>
              </a:rPr>
              <a:t>https://www.nrc.gov/reactors/new-reactors/advanced/who-were-working-with/pre-application-activities/natrium.html</a:t>
            </a:r>
            <a:endParaRPr lang="en-US" sz="900" dirty="0"/>
          </a:p>
          <a:p>
            <a:r>
              <a:rPr lang="en-US" sz="900" dirty="0">
                <a:hlinkClick r:id="rId4"/>
              </a:rPr>
              <a:t>https://www.nrc.gov/reactors/new-reactors/advanced/who-were-working-with/applicant-projects/terrapower/dashboard.html</a:t>
            </a:r>
            <a:r>
              <a:rPr lang="en-US" sz="900" dirty="0"/>
              <a:t> </a:t>
            </a:r>
          </a:p>
          <a:p>
            <a:r>
              <a:rPr lang="en-US" sz="900" dirty="0">
                <a:hlinkClick r:id="rId5"/>
              </a:rPr>
              <a:t>https://www.terrapower.com/terrapower-awards-another-round-of-vendor-contracts-for-natrium-reactor</a:t>
            </a:r>
            <a:r>
              <a:rPr lang="en-US" sz="900" dirty="0"/>
              <a:t> </a:t>
            </a:r>
          </a:p>
          <a:p>
            <a:r>
              <a:rPr lang="en-US" sz="900" dirty="0">
                <a:hlinkClick r:id="rId6"/>
              </a:rPr>
              <a:t>https://www.terrapower.com/suppliers/</a:t>
            </a:r>
            <a:r>
              <a:rPr lang="en-US" sz="900" dirty="0"/>
              <a:t> </a:t>
            </a:r>
          </a:p>
          <a:p>
            <a:r>
              <a:rPr lang="en-US" sz="900" dirty="0">
                <a:hlinkClick r:id="rId7"/>
              </a:rPr>
              <a:t>https://www.terrapower.com/downloads/Natrium_Technology.pdf</a:t>
            </a:r>
            <a:r>
              <a:rPr lang="en-US" sz="900" dirty="0"/>
              <a:t> </a:t>
            </a:r>
          </a:p>
        </p:txBody>
      </p:sp>
      <p:pic>
        <p:nvPicPr>
          <p:cNvPr id="6" name="Picture 5">
            <a:extLst>
              <a:ext uri="{FF2B5EF4-FFF2-40B4-BE49-F238E27FC236}">
                <a16:creationId xmlns:a16="http://schemas.microsoft.com/office/drawing/2014/main" id="{08A146F3-B632-D948-87A7-AC6BCE244555}"/>
              </a:ext>
            </a:extLst>
          </p:cNvPr>
          <p:cNvPicPr>
            <a:picLocks noChangeAspect="1"/>
          </p:cNvPicPr>
          <p:nvPr/>
        </p:nvPicPr>
        <p:blipFill>
          <a:blip r:embed="rId8"/>
          <a:stretch>
            <a:fillRect/>
          </a:stretch>
        </p:blipFill>
        <p:spPr>
          <a:xfrm>
            <a:off x="4357007" y="1887351"/>
            <a:ext cx="7658100" cy="3629025"/>
          </a:xfrm>
          <a:prstGeom prst="rect">
            <a:avLst/>
          </a:prstGeom>
        </p:spPr>
      </p:pic>
      <p:pic>
        <p:nvPicPr>
          <p:cNvPr id="5" name="Picture 4">
            <a:extLst>
              <a:ext uri="{FF2B5EF4-FFF2-40B4-BE49-F238E27FC236}">
                <a16:creationId xmlns:a16="http://schemas.microsoft.com/office/drawing/2014/main" id="{0AEEA5F7-D2FE-F370-9AEB-97158B5B3B9E}"/>
              </a:ext>
            </a:extLst>
          </p:cNvPr>
          <p:cNvPicPr>
            <a:picLocks noChangeAspect="1"/>
          </p:cNvPicPr>
          <p:nvPr/>
        </p:nvPicPr>
        <p:blipFill>
          <a:blip r:embed="rId9"/>
          <a:stretch>
            <a:fillRect/>
          </a:stretch>
        </p:blipFill>
        <p:spPr>
          <a:xfrm>
            <a:off x="0" y="6052670"/>
            <a:ext cx="5962650" cy="809625"/>
          </a:xfrm>
          <a:prstGeom prst="rect">
            <a:avLst/>
          </a:prstGeom>
        </p:spPr>
      </p:pic>
    </p:spTree>
    <p:extLst>
      <p:ext uri="{BB962C8B-B14F-4D97-AF65-F5344CB8AC3E}">
        <p14:creationId xmlns:p14="http://schemas.microsoft.com/office/powerpoint/2010/main" val="366580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DB903-9CBA-0601-BB94-FA0DA415A1F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9E2701F-E107-EE31-D137-BBF3BF011A93}"/>
              </a:ext>
            </a:extLst>
          </p:cNvPr>
          <p:cNvPicPr>
            <a:picLocks noChangeAspect="1"/>
          </p:cNvPicPr>
          <p:nvPr/>
        </p:nvPicPr>
        <p:blipFill>
          <a:blip r:embed="rId3"/>
          <a:stretch>
            <a:fillRect/>
          </a:stretch>
        </p:blipFill>
        <p:spPr>
          <a:xfrm>
            <a:off x="0" y="6048375"/>
            <a:ext cx="5962650" cy="809625"/>
          </a:xfrm>
          <a:prstGeom prst="rect">
            <a:avLst/>
          </a:prstGeom>
        </p:spPr>
      </p:pic>
      <p:sp>
        <p:nvSpPr>
          <p:cNvPr id="2" name="Title 1">
            <a:extLst>
              <a:ext uri="{FF2B5EF4-FFF2-40B4-BE49-F238E27FC236}">
                <a16:creationId xmlns:a16="http://schemas.microsoft.com/office/drawing/2014/main" id="{27F75213-455B-B0FE-2AF9-7FCEBE72BDE7}"/>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kern="1200" dirty="0">
                <a:latin typeface="+mj-lt"/>
                <a:ea typeface="+mj-ea"/>
                <a:cs typeface="+mj-cs"/>
              </a:rPr>
              <a:t>TerraPower Natrium Update</a:t>
            </a:r>
          </a:p>
        </p:txBody>
      </p:sp>
      <p:pic>
        <p:nvPicPr>
          <p:cNvPr id="8" name="Picture 7">
            <a:extLst>
              <a:ext uri="{FF2B5EF4-FFF2-40B4-BE49-F238E27FC236}">
                <a16:creationId xmlns:a16="http://schemas.microsoft.com/office/drawing/2014/main" id="{F990D2C7-72E8-F8CD-A9CF-4908E39BC3E4}"/>
              </a:ext>
            </a:extLst>
          </p:cNvPr>
          <p:cNvPicPr>
            <a:picLocks noChangeAspect="1"/>
          </p:cNvPicPr>
          <p:nvPr/>
        </p:nvPicPr>
        <p:blipFill>
          <a:blip r:embed="rId4"/>
          <a:stretch>
            <a:fillRect/>
          </a:stretch>
        </p:blipFill>
        <p:spPr>
          <a:xfrm>
            <a:off x="2680924" y="1617642"/>
            <a:ext cx="6801658" cy="4537255"/>
          </a:xfrm>
          <a:prstGeom prst="rect">
            <a:avLst/>
          </a:prstGeom>
        </p:spPr>
      </p:pic>
      <p:pic>
        <p:nvPicPr>
          <p:cNvPr id="11" name="Picture 10">
            <a:extLst>
              <a:ext uri="{FF2B5EF4-FFF2-40B4-BE49-F238E27FC236}">
                <a16:creationId xmlns:a16="http://schemas.microsoft.com/office/drawing/2014/main" id="{DE599FF1-79A3-AB5E-8D62-94E555FA0076}"/>
              </a:ext>
            </a:extLst>
          </p:cNvPr>
          <p:cNvPicPr>
            <a:picLocks noChangeAspect="1"/>
          </p:cNvPicPr>
          <p:nvPr/>
        </p:nvPicPr>
        <p:blipFill>
          <a:blip r:embed="rId5"/>
          <a:srcRect t="22750"/>
          <a:stretch/>
        </p:blipFill>
        <p:spPr>
          <a:xfrm>
            <a:off x="786515" y="1617643"/>
            <a:ext cx="10618970" cy="4537254"/>
          </a:xfrm>
          <a:prstGeom prst="rect">
            <a:avLst/>
          </a:prstGeom>
        </p:spPr>
      </p:pic>
      <p:sp>
        <p:nvSpPr>
          <p:cNvPr id="4" name="Rectangle 3">
            <a:extLst>
              <a:ext uri="{FF2B5EF4-FFF2-40B4-BE49-F238E27FC236}">
                <a16:creationId xmlns:a16="http://schemas.microsoft.com/office/drawing/2014/main" id="{A67E4842-CE06-8978-DA62-493B0BCEDFFA}"/>
              </a:ext>
            </a:extLst>
          </p:cNvPr>
          <p:cNvSpPr/>
          <p:nvPr/>
        </p:nvSpPr>
        <p:spPr>
          <a:xfrm>
            <a:off x="4792980" y="2004060"/>
            <a:ext cx="5939506" cy="7391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40602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F51A7-FD0F-AED7-E20F-3C5B35548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65033-0B0F-776C-EEC9-ABC3BEA38C6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kern="1200" dirty="0">
                <a:latin typeface="+mj-lt"/>
                <a:ea typeface="+mj-ea"/>
                <a:cs typeface="+mj-cs"/>
              </a:rPr>
              <a:t>TerraPower Natrium Update</a:t>
            </a:r>
          </a:p>
        </p:txBody>
      </p:sp>
      <p:sp>
        <p:nvSpPr>
          <p:cNvPr id="4" name="Rectangle 3">
            <a:extLst>
              <a:ext uri="{FF2B5EF4-FFF2-40B4-BE49-F238E27FC236}">
                <a16:creationId xmlns:a16="http://schemas.microsoft.com/office/drawing/2014/main" id="{FCBAC0E7-7257-4586-32F5-E23CE3CA5D4B}"/>
              </a:ext>
            </a:extLst>
          </p:cNvPr>
          <p:cNvSpPr/>
          <p:nvPr/>
        </p:nvSpPr>
        <p:spPr>
          <a:xfrm>
            <a:off x="4792980" y="2004060"/>
            <a:ext cx="5939506" cy="7391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a:extLst>
              <a:ext uri="{FF2B5EF4-FFF2-40B4-BE49-F238E27FC236}">
                <a16:creationId xmlns:a16="http://schemas.microsoft.com/office/drawing/2014/main" id="{A8B228B5-3711-9756-DB44-855C22299C43}"/>
              </a:ext>
            </a:extLst>
          </p:cNvPr>
          <p:cNvPicPr>
            <a:picLocks noChangeAspect="1"/>
          </p:cNvPicPr>
          <p:nvPr/>
        </p:nvPicPr>
        <p:blipFill>
          <a:blip r:embed="rId3"/>
          <a:stretch>
            <a:fillRect/>
          </a:stretch>
        </p:blipFill>
        <p:spPr>
          <a:xfrm>
            <a:off x="2842301" y="1483996"/>
            <a:ext cx="5914684" cy="4548114"/>
          </a:xfrm>
          <a:prstGeom prst="rect">
            <a:avLst/>
          </a:prstGeom>
        </p:spPr>
      </p:pic>
      <p:sp>
        <p:nvSpPr>
          <p:cNvPr id="7" name="TextBox 6">
            <a:extLst>
              <a:ext uri="{FF2B5EF4-FFF2-40B4-BE49-F238E27FC236}">
                <a16:creationId xmlns:a16="http://schemas.microsoft.com/office/drawing/2014/main" id="{63F07D3E-C6AB-B4A2-C0A3-5159C91C5BB9}"/>
              </a:ext>
            </a:extLst>
          </p:cNvPr>
          <p:cNvSpPr txBox="1"/>
          <p:nvPr/>
        </p:nvSpPr>
        <p:spPr>
          <a:xfrm>
            <a:off x="8853561" y="6602388"/>
            <a:ext cx="2879314" cy="215444"/>
          </a:xfrm>
          <a:prstGeom prst="rect">
            <a:avLst/>
          </a:prstGeom>
          <a:noFill/>
        </p:spPr>
        <p:txBody>
          <a:bodyPr wrap="none" rtlCol="0">
            <a:spAutoFit/>
          </a:bodyPr>
          <a:lstStyle/>
          <a:p>
            <a:r>
              <a:rPr lang="en-US" sz="800" dirty="0">
                <a:hlinkClick r:id="rId4"/>
              </a:rPr>
              <a:t>https://www.nrc.gov/cdn/doc-collection-news/2025/25-040.pdf</a:t>
            </a:r>
            <a:r>
              <a:rPr lang="en-US" sz="800" dirty="0"/>
              <a:t> </a:t>
            </a:r>
          </a:p>
        </p:txBody>
      </p:sp>
      <p:pic>
        <p:nvPicPr>
          <p:cNvPr id="10" name="Picture 9">
            <a:extLst>
              <a:ext uri="{FF2B5EF4-FFF2-40B4-BE49-F238E27FC236}">
                <a16:creationId xmlns:a16="http://schemas.microsoft.com/office/drawing/2014/main" id="{9A130FAF-63D9-000A-FBEC-C98F64DF3BC3}"/>
              </a:ext>
            </a:extLst>
          </p:cNvPr>
          <p:cNvPicPr>
            <a:picLocks noChangeAspect="1"/>
          </p:cNvPicPr>
          <p:nvPr/>
        </p:nvPicPr>
        <p:blipFill>
          <a:blip r:embed="rId5"/>
          <a:stretch>
            <a:fillRect/>
          </a:stretch>
        </p:blipFill>
        <p:spPr>
          <a:xfrm>
            <a:off x="-2797" y="6049527"/>
            <a:ext cx="5962650" cy="809625"/>
          </a:xfrm>
          <a:prstGeom prst="rect">
            <a:avLst/>
          </a:prstGeom>
        </p:spPr>
      </p:pic>
    </p:spTree>
    <p:extLst>
      <p:ext uri="{BB962C8B-B14F-4D97-AF65-F5344CB8AC3E}">
        <p14:creationId xmlns:p14="http://schemas.microsoft.com/office/powerpoint/2010/main" val="147126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FED02-ACA7-2C46-FDD9-EEFA66577BED}"/>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b="1" kern="1200" dirty="0">
                <a:solidFill>
                  <a:schemeClr val="tx1"/>
                </a:solidFill>
                <a:latin typeface="+mj-lt"/>
                <a:ea typeface="+mj-ea"/>
                <a:cs typeface="+mj-cs"/>
              </a:rPr>
              <a:t>TVA BWRX-300 Update*</a:t>
            </a:r>
          </a:p>
        </p:txBody>
      </p:sp>
      <p:sp>
        <p:nvSpPr>
          <p:cNvPr id="1046"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4B102DB-1797-8105-758F-7F3D398436BE}"/>
              </a:ext>
            </a:extLst>
          </p:cNvPr>
          <p:cNvPicPr>
            <a:picLocks noChangeAspect="1"/>
          </p:cNvPicPr>
          <p:nvPr/>
        </p:nvPicPr>
        <p:blipFill>
          <a:blip r:embed="rId3"/>
          <a:stretch>
            <a:fillRect/>
          </a:stretch>
        </p:blipFill>
        <p:spPr>
          <a:xfrm>
            <a:off x="-1" y="-6833"/>
            <a:ext cx="7543801" cy="4150474"/>
          </a:xfrm>
          <a:prstGeom prst="rect">
            <a:avLst/>
          </a:prstGeom>
        </p:spPr>
      </p:pic>
      <p:pic>
        <p:nvPicPr>
          <p:cNvPr id="9" name="Picture 8">
            <a:extLst>
              <a:ext uri="{FF2B5EF4-FFF2-40B4-BE49-F238E27FC236}">
                <a16:creationId xmlns:a16="http://schemas.microsoft.com/office/drawing/2014/main" id="{7709F879-BF1B-EC41-8870-90D77F4C4F2F}"/>
              </a:ext>
            </a:extLst>
          </p:cNvPr>
          <p:cNvPicPr>
            <a:picLocks noChangeAspect="1"/>
          </p:cNvPicPr>
          <p:nvPr/>
        </p:nvPicPr>
        <p:blipFill>
          <a:blip r:embed="rId4"/>
          <a:stretch>
            <a:fillRect/>
          </a:stretch>
        </p:blipFill>
        <p:spPr>
          <a:xfrm>
            <a:off x="7543800" y="-6833"/>
            <a:ext cx="4590369" cy="4148709"/>
          </a:xfrm>
          <a:prstGeom prst="rect">
            <a:avLst/>
          </a:prstGeom>
        </p:spPr>
      </p:pic>
      <p:sp>
        <p:nvSpPr>
          <p:cNvPr id="3" name="TextBox 2">
            <a:extLst>
              <a:ext uri="{FF2B5EF4-FFF2-40B4-BE49-F238E27FC236}">
                <a16:creationId xmlns:a16="http://schemas.microsoft.com/office/drawing/2014/main" id="{375202EE-74DA-FFC5-854B-D1BC5F95AD01}"/>
              </a:ext>
            </a:extLst>
          </p:cNvPr>
          <p:cNvSpPr txBox="1"/>
          <p:nvPr/>
        </p:nvSpPr>
        <p:spPr>
          <a:xfrm>
            <a:off x="635000" y="6223971"/>
            <a:ext cx="10913530" cy="646331"/>
          </a:xfrm>
          <a:prstGeom prst="rect">
            <a:avLst/>
          </a:prstGeom>
          <a:noFill/>
        </p:spPr>
        <p:txBody>
          <a:bodyPr wrap="square" rtlCol="0">
            <a:spAutoFit/>
          </a:bodyPr>
          <a:lstStyle/>
          <a:p>
            <a:r>
              <a:rPr lang="en-US" dirty="0"/>
              <a:t>*TVA has not yet decided to deploy a SMR.  Any decision will be subject to support, risk sharing, required internal and external approvals, and completion of all necessary environmental and permitting reviews.</a:t>
            </a:r>
          </a:p>
        </p:txBody>
      </p:sp>
    </p:spTree>
    <p:extLst>
      <p:ext uri="{BB962C8B-B14F-4D97-AF65-F5344CB8AC3E}">
        <p14:creationId xmlns:p14="http://schemas.microsoft.com/office/powerpoint/2010/main" val="224104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A97BD3-578C-F17C-4020-509B7AAA6777}"/>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15202F-4138-78E6-FF0F-4A8D00C60802}"/>
              </a:ext>
            </a:extLst>
          </p:cNvPr>
          <p:cNvPicPr>
            <a:picLocks noChangeAspect="1"/>
          </p:cNvPicPr>
          <p:nvPr/>
        </p:nvPicPr>
        <p:blipFill>
          <a:blip r:embed="rId3"/>
          <a:stretch>
            <a:fillRect/>
          </a:stretch>
        </p:blipFill>
        <p:spPr>
          <a:xfrm>
            <a:off x="3845384" y="2071316"/>
            <a:ext cx="7699909" cy="3863140"/>
          </a:xfrm>
          <a:prstGeom prst="rect">
            <a:avLst/>
          </a:prstGeom>
        </p:spPr>
      </p:pic>
      <p:sp>
        <p:nvSpPr>
          <p:cNvPr id="2" name="Title 1">
            <a:extLst>
              <a:ext uri="{FF2B5EF4-FFF2-40B4-BE49-F238E27FC236}">
                <a16:creationId xmlns:a16="http://schemas.microsoft.com/office/drawing/2014/main" id="{80823564-2B17-6A63-7055-D660B641352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kern="1200" dirty="0">
                <a:latin typeface="+mj-lt"/>
                <a:ea typeface="+mj-ea"/>
                <a:cs typeface="+mj-cs"/>
              </a:rPr>
              <a:t>TVA BWRX-300 Update*</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A41092-8E6D-F02A-DBA6-5164930C2EBE}"/>
              </a:ext>
            </a:extLst>
          </p:cNvPr>
          <p:cNvSpPr>
            <a:spLocks noGrp="1"/>
          </p:cNvSpPr>
          <p:nvPr>
            <p:ph idx="1"/>
          </p:nvPr>
        </p:nvSpPr>
        <p:spPr>
          <a:xfrm>
            <a:off x="572493" y="2071316"/>
            <a:ext cx="6713552" cy="4119172"/>
          </a:xfrm>
        </p:spPr>
        <p:txBody>
          <a:bodyPr anchor="t">
            <a:normAutofit/>
          </a:bodyPr>
          <a:lstStyle/>
          <a:p>
            <a:pPr marL="0" indent="0">
              <a:buNone/>
            </a:pPr>
            <a:r>
              <a:rPr lang="en-US" sz="1400" dirty="0"/>
              <a:t>Light Water Gen 3+ BWR</a:t>
            </a:r>
          </a:p>
          <a:p>
            <a:pPr lvl="1">
              <a:lnSpc>
                <a:spcPct val="100000"/>
              </a:lnSpc>
            </a:pPr>
            <a:r>
              <a:rPr lang="en-US" sz="1400" dirty="0"/>
              <a:t>300 MWe</a:t>
            </a:r>
          </a:p>
          <a:p>
            <a:pPr lvl="1">
              <a:lnSpc>
                <a:spcPct val="100000"/>
              </a:lnSpc>
            </a:pPr>
            <a:r>
              <a:rPr lang="en-US" sz="1400" dirty="0"/>
              <a:t>Natural circulation</a:t>
            </a:r>
          </a:p>
          <a:p>
            <a:pPr lvl="1">
              <a:lnSpc>
                <a:spcPct val="100000"/>
              </a:lnSpc>
            </a:pPr>
            <a:r>
              <a:rPr lang="en-US" sz="1400" dirty="0"/>
              <a:t>12-24 month refuel cycle</a:t>
            </a:r>
          </a:p>
          <a:p>
            <a:pPr lvl="1">
              <a:lnSpc>
                <a:spcPct val="100000"/>
              </a:lnSpc>
            </a:pPr>
            <a:r>
              <a:rPr lang="en-US" sz="1400" dirty="0"/>
              <a:t>Passive design</a:t>
            </a:r>
          </a:p>
          <a:p>
            <a:pPr marL="0" indent="0">
              <a:buNone/>
            </a:pPr>
            <a:r>
              <a:rPr lang="en-US" sz="1400" dirty="0"/>
              <a:t>CPA submitted to NRC</a:t>
            </a:r>
          </a:p>
          <a:p>
            <a:pPr marL="0" indent="0">
              <a:buNone/>
            </a:pPr>
            <a:r>
              <a:rPr lang="en-US" sz="1400" dirty="0"/>
              <a:t>LTRs submitted to NRC</a:t>
            </a:r>
          </a:p>
          <a:p>
            <a:pPr marL="0" indent="0">
              <a:buNone/>
            </a:pPr>
            <a:r>
              <a:rPr lang="en-US" sz="1400" dirty="0">
                <a:effectLst/>
                <a:latin typeface="Aptos" panose="020B0004020202020204" pitchFamily="34" charset="0"/>
                <a:ea typeface="Times New Roman" panose="02020603050405020304" pitchFamily="18" charset="0"/>
                <a:cs typeface="Aptos" panose="020B0004020202020204" pitchFamily="34" charset="0"/>
              </a:rPr>
              <a:t>Technology-Neutral Site Preparation in Progress</a:t>
            </a:r>
            <a:endParaRPr lang="en-US" sz="1400" dirty="0"/>
          </a:p>
          <a:p>
            <a:pPr lvl="1"/>
            <a:r>
              <a:rPr lang="en-US" sz="1400"/>
              <a:t>Site </a:t>
            </a:r>
            <a:r>
              <a:rPr lang="en-US" sz="1400" dirty="0"/>
              <a:t>Access (Bridges / Barge Facility)</a:t>
            </a:r>
          </a:p>
          <a:p>
            <a:pPr marL="0" indent="0">
              <a:buNone/>
            </a:pPr>
            <a:r>
              <a:rPr lang="en-US" sz="1400" dirty="0"/>
              <a:t>Integrated Project Delivery Approach</a:t>
            </a:r>
          </a:p>
          <a:p>
            <a:pPr lvl="1"/>
            <a:r>
              <a:rPr lang="en-US" sz="1400" dirty="0"/>
              <a:t>TVA</a:t>
            </a:r>
          </a:p>
          <a:p>
            <a:pPr lvl="1"/>
            <a:r>
              <a:rPr lang="en-US" sz="1400" dirty="0"/>
              <a:t>General Electric</a:t>
            </a:r>
          </a:p>
          <a:p>
            <a:pPr lvl="1"/>
            <a:r>
              <a:rPr lang="en-US" sz="1400" dirty="0"/>
              <a:t>Bechtel</a:t>
            </a:r>
          </a:p>
          <a:p>
            <a:pPr lvl="1"/>
            <a:r>
              <a:rPr lang="en-US" sz="1400" dirty="0"/>
              <a:t>Sargent and Lundy</a:t>
            </a:r>
          </a:p>
          <a:p>
            <a:pPr marL="457200" lvl="1" indent="0">
              <a:buNone/>
            </a:pPr>
            <a:endParaRPr lang="en-US" sz="1400" dirty="0"/>
          </a:p>
        </p:txBody>
      </p:sp>
      <p:sp>
        <p:nvSpPr>
          <p:cNvPr id="4" name="TextBox 3">
            <a:extLst>
              <a:ext uri="{FF2B5EF4-FFF2-40B4-BE49-F238E27FC236}">
                <a16:creationId xmlns:a16="http://schemas.microsoft.com/office/drawing/2014/main" id="{6289A8D9-695A-FCBC-9BE9-351C26BAF77B}"/>
              </a:ext>
            </a:extLst>
          </p:cNvPr>
          <p:cNvSpPr txBox="1"/>
          <p:nvPr/>
        </p:nvSpPr>
        <p:spPr>
          <a:xfrm>
            <a:off x="635000" y="6223971"/>
            <a:ext cx="10913530" cy="646331"/>
          </a:xfrm>
          <a:prstGeom prst="rect">
            <a:avLst/>
          </a:prstGeom>
          <a:noFill/>
        </p:spPr>
        <p:txBody>
          <a:bodyPr wrap="square" rtlCol="0">
            <a:spAutoFit/>
          </a:bodyPr>
          <a:lstStyle/>
          <a:p>
            <a:r>
              <a:rPr lang="en-US" dirty="0"/>
              <a:t>*TVA has not yet decided to deploy a SMR.  Any decision will be subject to support, risk sharing, required internal and external approvals, and completion of all necessary environmental and permitting reviews.</a:t>
            </a:r>
          </a:p>
        </p:txBody>
      </p:sp>
    </p:spTree>
    <p:extLst>
      <p:ext uri="{BB962C8B-B14F-4D97-AF65-F5344CB8AC3E}">
        <p14:creationId xmlns:p14="http://schemas.microsoft.com/office/powerpoint/2010/main" val="180698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0778484-C221-147A-C29C-28D9C61D267D}"/>
              </a:ext>
            </a:extLst>
          </p:cNvPr>
          <p:cNvPicPr>
            <a:picLocks noChangeAspect="1"/>
          </p:cNvPicPr>
          <p:nvPr/>
        </p:nvPicPr>
        <p:blipFill>
          <a:blip r:embed="rId3">
            <a:alphaModFix amt="35000"/>
          </a:blip>
          <a:srcRect t="13071" b="2660"/>
          <a:stretch/>
        </p:blipFill>
        <p:spPr>
          <a:xfrm>
            <a:off x="20" y="10"/>
            <a:ext cx="12191980" cy="6857990"/>
          </a:xfrm>
          <a:prstGeom prst="rect">
            <a:avLst/>
          </a:prstGeom>
        </p:spPr>
      </p:pic>
      <p:sp>
        <p:nvSpPr>
          <p:cNvPr id="2" name="Title 1">
            <a:extLst>
              <a:ext uri="{FF2B5EF4-FFF2-40B4-BE49-F238E27FC236}">
                <a16:creationId xmlns:a16="http://schemas.microsoft.com/office/drawing/2014/main" id="{494C0BED-5851-3953-81E8-1C551E6BF319}"/>
              </a:ext>
            </a:extLst>
          </p:cNvPr>
          <p:cNvSpPr>
            <a:spLocks noGrp="1"/>
          </p:cNvSpPr>
          <p:nvPr>
            <p:ph type="title"/>
          </p:nvPr>
        </p:nvSpPr>
        <p:spPr>
          <a:xfrm>
            <a:off x="838200" y="365125"/>
            <a:ext cx="10515600" cy="1325563"/>
          </a:xfrm>
        </p:spPr>
        <p:txBody>
          <a:bodyPr>
            <a:normAutofit/>
          </a:bodyPr>
          <a:lstStyle/>
          <a:p>
            <a:r>
              <a:rPr lang="en-US" b="1">
                <a:solidFill>
                  <a:srgbClr val="FFFFFF"/>
                </a:solidFill>
              </a:rPr>
              <a:t>“Baseline” Process</a:t>
            </a:r>
          </a:p>
        </p:txBody>
      </p:sp>
      <p:graphicFrame>
        <p:nvGraphicFramePr>
          <p:cNvPr id="29" name="Content Placeholder 2">
            <a:extLst>
              <a:ext uri="{FF2B5EF4-FFF2-40B4-BE49-F238E27FC236}">
                <a16:creationId xmlns:a16="http://schemas.microsoft.com/office/drawing/2014/main" id="{FF5F9430-6DB8-5145-A6A1-FFD7A2E5FF6C}"/>
              </a:ext>
            </a:extLst>
          </p:cNvPr>
          <p:cNvGraphicFramePr>
            <a:graphicFrameLocks noGrp="1"/>
          </p:cNvGraphicFramePr>
          <p:nvPr>
            <p:ph idx="1"/>
            <p:extLst>
              <p:ext uri="{D42A27DB-BD31-4B8C-83A1-F6EECF244321}">
                <p14:modId xmlns:p14="http://schemas.microsoft.com/office/powerpoint/2010/main" val="14642271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2CD97BCF-233D-A5BC-E77A-23FF66DCEF78}"/>
              </a:ext>
            </a:extLst>
          </p:cNvPr>
          <p:cNvSpPr txBox="1"/>
          <p:nvPr/>
        </p:nvSpPr>
        <p:spPr>
          <a:xfrm>
            <a:off x="9037906" y="6602341"/>
            <a:ext cx="2510624" cy="215444"/>
          </a:xfrm>
          <a:prstGeom prst="rect">
            <a:avLst/>
          </a:prstGeom>
          <a:noFill/>
        </p:spPr>
        <p:txBody>
          <a:bodyPr wrap="none" rtlCol="0">
            <a:spAutoFit/>
          </a:bodyPr>
          <a:lstStyle/>
          <a:p>
            <a:r>
              <a:rPr lang="en-US" sz="800" b="1" dirty="0"/>
              <a:t>Copyright © 2025 TerraPower, LLC. All Rights Reserved</a:t>
            </a:r>
          </a:p>
        </p:txBody>
      </p:sp>
    </p:spTree>
    <p:extLst>
      <p:ext uri="{BB962C8B-B14F-4D97-AF65-F5344CB8AC3E}">
        <p14:creationId xmlns:p14="http://schemas.microsoft.com/office/powerpoint/2010/main" val="344157346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1607</TotalTime>
  <Words>2135</Words>
  <Application>Microsoft Office PowerPoint</Application>
  <PresentationFormat>Widescreen</PresentationFormat>
  <Paragraphs>236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Calibri Light</vt:lpstr>
      <vt:lpstr>Office Theme</vt:lpstr>
      <vt:lpstr>SMR Update</vt:lpstr>
      <vt:lpstr>Technologies</vt:lpstr>
      <vt:lpstr>TerraPower Natrium Update</vt:lpstr>
      <vt:lpstr>TerraPower Natrium Update</vt:lpstr>
      <vt:lpstr>TerraPower Natrium Update</vt:lpstr>
      <vt:lpstr>TerraPower Natrium Update</vt:lpstr>
      <vt:lpstr>TVA BWRX-300 Update*</vt:lpstr>
      <vt:lpstr>TVA BWRX-300 Update*</vt:lpstr>
      <vt:lpstr>“Baseline” Process</vt:lpstr>
      <vt:lpstr>“Baseline” Process</vt:lpstr>
      <vt:lpstr>“Baseline” Process</vt:lpstr>
      <vt:lpstr>TerraPower “Baseline” Process</vt:lpstr>
      <vt:lpstr>Design Control</vt:lpstr>
      <vt:lpstr>Owners Acceptance Reviews</vt:lpstr>
      <vt:lpstr>Owners Acceptance Reviews</vt:lpstr>
      <vt:lpstr>Design Authority</vt:lpstr>
      <vt:lpstr>Turnover, Handover, and Transition</vt:lpstr>
      <vt:lpstr>10CFR50.59</vt:lpstr>
    </vt:vector>
  </TitlesOfParts>
  <Company>Tennessee Valley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Arcand, Michel D</dc:creator>
  <cp:lastModifiedBy>Eric Lessmann</cp:lastModifiedBy>
  <cp:revision>27</cp:revision>
  <dcterms:created xsi:type="dcterms:W3CDTF">2024-06-13T13:19:20Z</dcterms:created>
  <dcterms:modified xsi:type="dcterms:W3CDTF">2025-07-21T17:45:59Z</dcterms:modified>
</cp:coreProperties>
</file>