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CC62ED-2000-4B82-B957-71079EB8B246}" v="3" dt="2026-07-23T02:05:53.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6" d="100"/>
          <a:sy n="56" d="100"/>
        </p:scale>
        <p:origin x="10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384846-E707-474D-800F-40604AA8515A}"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177913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2750724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877683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68675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4095615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3384846-E707-474D-800F-40604AA8515A}"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1057213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3384846-E707-474D-800F-40604AA8515A}"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957164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384846-E707-474D-800F-40604AA8515A}"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4243436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384846-E707-474D-800F-40604AA8515A}"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113217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384846-E707-474D-800F-40604AA8515A}"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240228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384846-E707-474D-800F-40604AA8515A}"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1790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590158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384846-E707-474D-800F-40604AA8515A}"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3959814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384846-E707-474D-800F-40604AA8515A}"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351850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384846-E707-474D-800F-40604AA8515A}"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53646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408230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384846-E707-474D-800F-40604AA8515A}"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720B4-F03F-4565-A7E1-535497CA7F12}" type="slidenum">
              <a:rPr lang="en-US" smtClean="0"/>
              <a:t>‹#›</a:t>
            </a:fld>
            <a:endParaRPr lang="en-US"/>
          </a:p>
        </p:txBody>
      </p:sp>
    </p:spTree>
    <p:extLst>
      <p:ext uri="{BB962C8B-B14F-4D97-AF65-F5344CB8AC3E}">
        <p14:creationId xmlns:p14="http://schemas.microsoft.com/office/powerpoint/2010/main" val="2000171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3384846-E707-474D-800F-40604AA8515A}" type="datetimeFigureOut">
              <a:rPr lang="en-US" smtClean="0"/>
              <a:t>7/22/2026</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B2720B4-F03F-4565-A7E1-535497CA7F12}" type="slidenum">
              <a:rPr lang="en-US" smtClean="0"/>
              <a:t>‹#›</a:t>
            </a:fld>
            <a:endParaRPr lang="en-US"/>
          </a:p>
        </p:txBody>
      </p:sp>
    </p:spTree>
    <p:extLst>
      <p:ext uri="{BB962C8B-B14F-4D97-AF65-F5344CB8AC3E}">
        <p14:creationId xmlns:p14="http://schemas.microsoft.com/office/powerpoint/2010/main" val="10543786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E8BC2-0613-6FCC-937E-A8E7D85517E2}"/>
              </a:ext>
            </a:extLst>
          </p:cNvPr>
          <p:cNvSpPr>
            <a:spLocks noGrp="1"/>
          </p:cNvSpPr>
          <p:nvPr>
            <p:ph type="ctrTitle"/>
          </p:nvPr>
        </p:nvSpPr>
        <p:spPr/>
        <p:txBody>
          <a:bodyPr/>
          <a:lstStyle/>
          <a:p>
            <a:r>
              <a:rPr lang="en-US" dirty="0"/>
              <a:t>New Nuclear Lessons Learned Breakout</a:t>
            </a:r>
          </a:p>
        </p:txBody>
      </p:sp>
      <p:sp>
        <p:nvSpPr>
          <p:cNvPr id="3" name="Subtitle 2">
            <a:extLst>
              <a:ext uri="{FF2B5EF4-FFF2-40B4-BE49-F238E27FC236}">
                <a16:creationId xmlns:a16="http://schemas.microsoft.com/office/drawing/2014/main" id="{3F5DC9E2-1F40-6056-D1A7-C7DAEA13BF0A}"/>
              </a:ext>
            </a:extLst>
          </p:cNvPr>
          <p:cNvSpPr>
            <a:spLocks noGrp="1"/>
          </p:cNvSpPr>
          <p:nvPr>
            <p:ph type="subTitle" idx="1"/>
          </p:nvPr>
        </p:nvSpPr>
        <p:spPr/>
        <p:txBody>
          <a:bodyPr/>
          <a:lstStyle/>
          <a:p>
            <a:r>
              <a:rPr lang="en-US" dirty="0">
                <a:effectLst/>
              </a:rPr>
              <a:t>TVA Representative &amp; KEPCO E&amp;C </a:t>
            </a:r>
            <a:br>
              <a:rPr lang="en-US" dirty="0">
                <a:effectLst/>
              </a:rPr>
            </a:br>
            <a:r>
              <a:rPr lang="en-US" dirty="0">
                <a:effectLst/>
              </a:rPr>
              <a:t>with participants from Westinghouse, GVH</a:t>
            </a:r>
            <a:r>
              <a:rPr lang="en-US">
                <a:effectLst/>
              </a:rPr>
              <a:t>, Bruce Power, and Others</a:t>
            </a:r>
            <a:endParaRPr lang="en-US" dirty="0">
              <a:effectLst/>
            </a:endParaRPr>
          </a:p>
          <a:p>
            <a:endParaRPr lang="en-US" dirty="0"/>
          </a:p>
        </p:txBody>
      </p:sp>
    </p:spTree>
    <p:extLst>
      <p:ext uri="{BB962C8B-B14F-4D97-AF65-F5344CB8AC3E}">
        <p14:creationId xmlns:p14="http://schemas.microsoft.com/office/powerpoint/2010/main" val="1684878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D9CE-7D13-0988-1032-A2B52DE0D78F}"/>
              </a:ext>
            </a:extLst>
          </p:cNvPr>
          <p:cNvSpPr>
            <a:spLocks noGrp="1"/>
          </p:cNvSpPr>
          <p:nvPr>
            <p:ph type="title"/>
          </p:nvPr>
        </p:nvSpPr>
        <p:spPr/>
        <p:txBody>
          <a:bodyPr/>
          <a:lstStyle/>
          <a:p>
            <a:pPr algn="ctr"/>
            <a:r>
              <a:rPr lang="en-US" dirty="0"/>
              <a:t>Labeling Consistency</a:t>
            </a:r>
          </a:p>
        </p:txBody>
      </p:sp>
      <p:sp>
        <p:nvSpPr>
          <p:cNvPr id="3" name="Content Placeholder 2">
            <a:extLst>
              <a:ext uri="{FF2B5EF4-FFF2-40B4-BE49-F238E27FC236}">
                <a16:creationId xmlns:a16="http://schemas.microsoft.com/office/drawing/2014/main" id="{EC7875C1-BD4D-16E5-AC30-FE7F5D5DDE4F}"/>
              </a:ext>
            </a:extLst>
          </p:cNvPr>
          <p:cNvSpPr>
            <a:spLocks noGrp="1"/>
          </p:cNvSpPr>
          <p:nvPr>
            <p:ph idx="1"/>
          </p:nvPr>
        </p:nvSpPr>
        <p:spPr/>
        <p:txBody>
          <a:bodyPr>
            <a:normAutofit/>
          </a:bodyPr>
          <a:lstStyle/>
          <a:p>
            <a:r>
              <a:rPr lang="en-US" dirty="0">
                <a:effectLst/>
              </a:rPr>
              <a:t>IEEE 805-1984 Energy Industry Identification System (EIIS), is being used to present a common language of communication that will permit a user to correlate a system, structure, or component with that of another organization for the purposes of reporting, comparison, or general communication.  </a:t>
            </a:r>
          </a:p>
          <a:p>
            <a:r>
              <a:rPr lang="en-US" dirty="0">
                <a:effectLst/>
              </a:rPr>
              <a:t>Implementing experience is finding challenges in alignment between individual owner labeling practices.</a:t>
            </a:r>
            <a:endParaRPr lang="en-US" dirty="0"/>
          </a:p>
        </p:txBody>
      </p:sp>
    </p:spTree>
    <p:extLst>
      <p:ext uri="{BB962C8B-B14F-4D97-AF65-F5344CB8AC3E}">
        <p14:creationId xmlns:p14="http://schemas.microsoft.com/office/powerpoint/2010/main" val="141544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80B63-4564-8DDF-2C6E-441EB77DD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DD04E-87A8-A189-30AF-D079BEF72CE3}"/>
              </a:ext>
            </a:extLst>
          </p:cNvPr>
          <p:cNvSpPr>
            <a:spLocks noGrp="1"/>
          </p:cNvSpPr>
          <p:nvPr>
            <p:ph type="title"/>
          </p:nvPr>
        </p:nvSpPr>
        <p:spPr/>
        <p:txBody>
          <a:bodyPr>
            <a:normAutofit fontScale="90000"/>
          </a:bodyPr>
          <a:lstStyle/>
          <a:p>
            <a:pPr algn="ctr"/>
            <a:r>
              <a:rPr lang="en-US" dirty="0"/>
              <a:t>BIM &amp; IT Software Integration Strategy (Construction vs. Operations)</a:t>
            </a:r>
          </a:p>
        </p:txBody>
      </p:sp>
      <p:sp>
        <p:nvSpPr>
          <p:cNvPr id="3" name="Content Placeholder 2">
            <a:extLst>
              <a:ext uri="{FF2B5EF4-FFF2-40B4-BE49-F238E27FC236}">
                <a16:creationId xmlns:a16="http://schemas.microsoft.com/office/drawing/2014/main" id="{9F33476A-A3F6-4001-2E06-4A858F10E299}"/>
              </a:ext>
            </a:extLst>
          </p:cNvPr>
          <p:cNvSpPr>
            <a:spLocks noGrp="1"/>
          </p:cNvSpPr>
          <p:nvPr>
            <p:ph idx="1"/>
          </p:nvPr>
        </p:nvSpPr>
        <p:spPr/>
        <p:txBody>
          <a:bodyPr>
            <a:normAutofit fontScale="85000" lnSpcReduction="10000"/>
          </a:bodyPr>
          <a:lstStyle/>
          <a:p>
            <a:r>
              <a:rPr lang="en-US" b="1" dirty="0"/>
              <a:t>Construction Phase Alignment: </a:t>
            </a:r>
            <a:br>
              <a:rPr lang="en-US" dirty="0"/>
            </a:br>
            <a:r>
              <a:rPr lang="en-US" dirty="0"/>
              <a:t>The core focus during construction is aligning the 3D/4D BIM modeling, project management, and procurement software between the NSSS Vendor (GEH, Westinghouse) and the EPC contractor to maintain seamless data consistency.</a:t>
            </a:r>
          </a:p>
          <a:p>
            <a:r>
              <a:rPr lang="en-US" b="1" dirty="0"/>
              <a:t>Operational Phase Customization: </a:t>
            </a:r>
            <a:br>
              <a:rPr lang="en-US" dirty="0"/>
            </a:br>
            <a:r>
              <a:rPr lang="en-US" dirty="0"/>
              <a:t>Post-construction, customization is inevitable because each utility/customer operates different legacy IT systems for enterprise asset management (EAM) and maintenance.</a:t>
            </a:r>
          </a:p>
          <a:p>
            <a:r>
              <a:rPr lang="en-US" b="1" dirty="0"/>
              <a:t>Data Conversion as a Solution: </a:t>
            </a:r>
            <a:br>
              <a:rPr lang="en-US" b="1" dirty="0"/>
            </a:br>
            <a:r>
              <a:rPr lang="en-US" dirty="0"/>
              <a:t>Rather than attempting a single, overly complex end-to-end IT platform (which previously failed in legacy US projects like VC Summer), modern best practice focuses on robust Data Conversion/Translation from construction BIM into operational management systems.</a:t>
            </a:r>
          </a:p>
          <a:p>
            <a:pPr lvl="1"/>
            <a:endParaRPr lang="en-US" dirty="0"/>
          </a:p>
          <a:p>
            <a:pPr lvl="1"/>
            <a:endParaRPr lang="en-US" dirty="0"/>
          </a:p>
        </p:txBody>
      </p:sp>
    </p:spTree>
    <p:extLst>
      <p:ext uri="{BB962C8B-B14F-4D97-AF65-F5344CB8AC3E}">
        <p14:creationId xmlns:p14="http://schemas.microsoft.com/office/powerpoint/2010/main" val="12902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7F98-882B-7793-991E-4F4A4A134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1C111-498C-9698-7AB9-0A95F04E251A}"/>
              </a:ext>
            </a:extLst>
          </p:cNvPr>
          <p:cNvSpPr>
            <a:spLocks noGrp="1"/>
          </p:cNvSpPr>
          <p:nvPr>
            <p:ph type="title"/>
          </p:nvPr>
        </p:nvSpPr>
        <p:spPr/>
        <p:txBody>
          <a:bodyPr>
            <a:normAutofit/>
          </a:bodyPr>
          <a:lstStyle/>
          <a:p>
            <a:pPr algn="ctr"/>
            <a:r>
              <a:rPr lang="en-US" dirty="0"/>
              <a:t>Korean Fleet Model: Repeatability &amp; Troubleshooting Feedback System</a:t>
            </a:r>
          </a:p>
        </p:txBody>
      </p:sp>
      <p:sp>
        <p:nvSpPr>
          <p:cNvPr id="3" name="Content Placeholder 2">
            <a:extLst>
              <a:ext uri="{FF2B5EF4-FFF2-40B4-BE49-F238E27FC236}">
                <a16:creationId xmlns:a16="http://schemas.microsoft.com/office/drawing/2014/main" id="{DAD9294F-E9D2-469A-9E8B-0CCF4FB38C83}"/>
              </a:ext>
            </a:extLst>
          </p:cNvPr>
          <p:cNvSpPr>
            <a:spLocks noGrp="1"/>
          </p:cNvSpPr>
          <p:nvPr>
            <p:ph idx="1"/>
          </p:nvPr>
        </p:nvSpPr>
        <p:spPr/>
        <p:txBody>
          <a:bodyPr>
            <a:noAutofit/>
          </a:bodyPr>
          <a:lstStyle/>
          <a:p>
            <a:r>
              <a:rPr lang="en-US" sz="1200" b="1" dirty="0"/>
              <a:t>Institutional Continuity: </a:t>
            </a:r>
            <a:r>
              <a:rPr lang="en-US" sz="1200" dirty="0"/>
              <a:t>Korea’s nuclear ecosystem is structured around a single owner/utility (KHNP) and a single primary engineering firm (KEPCO E&amp;C), enabling decades of continuous data retention and design software evolution.</a:t>
            </a:r>
          </a:p>
          <a:p>
            <a:r>
              <a:rPr lang="en-US" sz="1200" b="1" dirty="0"/>
              <a:t>Fleet Repeatability &amp; The Troubleshooting Bucket:</a:t>
            </a:r>
          </a:p>
          <a:p>
            <a:pPr lvl="1"/>
            <a:r>
              <a:rPr lang="en-US" sz="1200" dirty="0"/>
              <a:t>The APR1400 fleet (Shin-Kori Units 3/4 &amp; 5/6, Shin-Hanul Units 3/4, and Barakah Units 1–4) has evolved through continuous, iterative deployment.</a:t>
            </a:r>
          </a:p>
          <a:p>
            <a:pPr lvl="1"/>
            <a:r>
              <a:rPr lang="en-US" sz="1200" dirty="0"/>
              <a:t>Non-critical design flaws or field interferences (e.g., minor piping/C&amp;I clashes) are systematically stored in a "Troubleshooting Database/Bucket." Because KEPCO E&amp;C retains engineering continuity, these lessons are guaranteed to be resolved in subsequent project designs.</a:t>
            </a:r>
          </a:p>
          <a:p>
            <a:pPr lvl="1"/>
            <a:r>
              <a:rPr lang="en-US" sz="1200" dirty="0"/>
              <a:t>Vendors like GE-Hitachi and Westinghouse intend to follow the Korean Fleet Model by constantly feed lessons learned from lead deployment units (e.g., Vogtle 3&amp;4, Darlington Unit 1) back into the "Standard Design" baseline for subsequent unit deployment.</a:t>
            </a:r>
          </a:p>
          <a:p>
            <a:pPr lvl="0" latinLnBrk="1"/>
            <a:r>
              <a:rPr lang="en-US" sz="1200" b="1" dirty="0">
                <a:effectLst/>
              </a:rPr>
              <a:t>Owner-Driven Construction Management:</a:t>
            </a:r>
            <a:r>
              <a:rPr lang="en-US" sz="1200" dirty="0">
                <a:effectLst/>
              </a:rPr>
              <a:t> </a:t>
            </a:r>
          </a:p>
          <a:p>
            <a:pPr lvl="1" latinLnBrk="1"/>
            <a:r>
              <a:rPr lang="en-US" sz="1200" dirty="0">
                <a:effectLst/>
              </a:rPr>
              <a:t>Even when construction contractors (e.g., Hyundai, Samsung) change through competitive bidding, KHNP retains 100% of the schedule, cost, and Work Package data. This allows the owner to enforce realistic schedule reductions (e.g., cutting 5+ months) on subsequent builds.</a:t>
            </a:r>
          </a:p>
          <a:p>
            <a:pPr lvl="1" latinLnBrk="1"/>
            <a:r>
              <a:rPr lang="en-US" sz="1200" dirty="0">
                <a:effectLst/>
              </a:rPr>
              <a:t>Bruce Power experienced similar execution and cost improvements as experienced by the Korean Fleet during their sequenced plant refurbishment projects.  Bruce only realized this when they took on PM control internally like the Korean model.</a:t>
            </a:r>
            <a:endParaRPr lang="en-US" sz="1200" dirty="0"/>
          </a:p>
        </p:txBody>
      </p:sp>
    </p:spTree>
    <p:extLst>
      <p:ext uri="{BB962C8B-B14F-4D97-AF65-F5344CB8AC3E}">
        <p14:creationId xmlns:p14="http://schemas.microsoft.com/office/powerpoint/2010/main" val="67690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F105-E8C8-D1F5-02CF-17BB7720E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09FDF-CDD5-4CEC-54F0-33A4F5C2D990}"/>
              </a:ext>
            </a:extLst>
          </p:cNvPr>
          <p:cNvSpPr>
            <a:spLocks noGrp="1"/>
          </p:cNvSpPr>
          <p:nvPr>
            <p:ph type="title"/>
          </p:nvPr>
        </p:nvSpPr>
        <p:spPr/>
        <p:txBody>
          <a:bodyPr/>
          <a:lstStyle/>
          <a:p>
            <a:pPr algn="ctr"/>
            <a:r>
              <a:rPr lang="en-US" dirty="0"/>
              <a:t>Lead Unit Lessons Learned &amp; Construction Schedule Overlap</a:t>
            </a:r>
          </a:p>
        </p:txBody>
      </p:sp>
      <p:sp>
        <p:nvSpPr>
          <p:cNvPr id="3" name="Content Placeholder 2">
            <a:extLst>
              <a:ext uri="{FF2B5EF4-FFF2-40B4-BE49-F238E27FC236}">
                <a16:creationId xmlns:a16="http://schemas.microsoft.com/office/drawing/2014/main" id="{CB1EF691-D16C-89E8-E0F3-14C6B0C65AD8}"/>
              </a:ext>
            </a:extLst>
          </p:cNvPr>
          <p:cNvSpPr>
            <a:spLocks noGrp="1"/>
          </p:cNvSpPr>
          <p:nvPr>
            <p:ph idx="1"/>
          </p:nvPr>
        </p:nvSpPr>
        <p:spPr/>
        <p:txBody>
          <a:bodyPr>
            <a:normAutofit/>
          </a:bodyPr>
          <a:lstStyle/>
          <a:p>
            <a:r>
              <a:rPr lang="en-US" dirty="0"/>
              <a:t>While waiting 5 years for a lead unit’s operational feedback before building Unit 2 is ideal, it is financially and operationally unfeasible due to supply chain, workforce, and capital costs. Consequently, utilities implement real-time iteration, incorporating lessons during ongoing construction/commissioning.</a:t>
            </a:r>
          </a:p>
          <a:p>
            <a:r>
              <a:rPr lang="en-US" dirty="0"/>
              <a:t>The primary failure mode of legacy US builds was commencing physical site construction prior to completing and thoroughly vetting the design. TVA and SMR developers now enforce a strict "Hold" on site construction until design confidence is fully established.</a:t>
            </a:r>
          </a:p>
        </p:txBody>
      </p:sp>
    </p:spTree>
    <p:extLst>
      <p:ext uri="{BB962C8B-B14F-4D97-AF65-F5344CB8AC3E}">
        <p14:creationId xmlns:p14="http://schemas.microsoft.com/office/powerpoint/2010/main" val="3022596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2AFE1-F323-CB18-9ABC-8113A2702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360B5-024A-CF9D-DA78-7280BA3067B6}"/>
              </a:ext>
            </a:extLst>
          </p:cNvPr>
          <p:cNvSpPr>
            <a:spLocks noGrp="1"/>
          </p:cNvSpPr>
          <p:nvPr>
            <p:ph type="title"/>
          </p:nvPr>
        </p:nvSpPr>
        <p:spPr/>
        <p:txBody>
          <a:bodyPr/>
          <a:lstStyle/>
          <a:p>
            <a:pPr algn="ctr"/>
            <a:r>
              <a:rPr lang="en-US" dirty="0"/>
              <a:t>Configuration Management (CM) Challenges &amp; BIM Instance Branching</a:t>
            </a:r>
          </a:p>
        </p:txBody>
      </p:sp>
      <p:sp>
        <p:nvSpPr>
          <p:cNvPr id="3" name="Content Placeholder 2">
            <a:extLst>
              <a:ext uri="{FF2B5EF4-FFF2-40B4-BE49-F238E27FC236}">
                <a16:creationId xmlns:a16="http://schemas.microsoft.com/office/drawing/2014/main" id="{9EC365B8-8AA1-FF16-54A1-35EC8862E071}"/>
              </a:ext>
            </a:extLst>
          </p:cNvPr>
          <p:cNvSpPr>
            <a:spLocks noGrp="1"/>
          </p:cNvSpPr>
          <p:nvPr>
            <p:ph idx="1"/>
          </p:nvPr>
        </p:nvSpPr>
        <p:spPr/>
        <p:txBody>
          <a:bodyPr>
            <a:normAutofit fontScale="92500" lnSpcReduction="20000"/>
          </a:bodyPr>
          <a:lstStyle/>
          <a:p>
            <a:r>
              <a:rPr lang="en-US" b="1" dirty="0"/>
              <a:t>Fragmentation Across Jurisdictions: </a:t>
            </a:r>
            <a:r>
              <a:rPr lang="en-US" dirty="0"/>
              <a:t>Deploying a single standard reactor design across different countries or utilities (e.g., TVA in the US, OPG in Canada, European/Polish standards) creates CM challenges due to varying national regulations, labeling, and documentation standards.</a:t>
            </a:r>
          </a:p>
          <a:p>
            <a:r>
              <a:rPr lang="en-US" b="1" dirty="0"/>
              <a:t>Project Space / Instance Branching: </a:t>
            </a:r>
            <a:r>
              <a:rPr lang="en-US" dirty="0"/>
              <a:t>To handle these variations without corrupting the core standard design, engineering teams establish separate, independent BIM/CM project instances (branches) for each customer/site.</a:t>
            </a:r>
          </a:p>
          <a:p>
            <a:r>
              <a:rPr lang="en-US" b="1" dirty="0"/>
              <a:t>Automated 3D-to-2D Extraction (KEPCO E&amp;C Benchmark): </a:t>
            </a:r>
            <a:r>
              <a:rPr lang="en-US" dirty="0"/>
              <a:t>KEPCO E&amp;C builds a unified 3D BIM model (using Bentley tools) and utilizes an in-house automated program to extract 2D Isometric drawings and paper documentation required for site construction, ensuring seamless 3D-2D synchronization.</a:t>
            </a:r>
          </a:p>
        </p:txBody>
      </p:sp>
    </p:spTree>
    <p:extLst>
      <p:ext uri="{BB962C8B-B14F-4D97-AF65-F5344CB8AC3E}">
        <p14:creationId xmlns:p14="http://schemas.microsoft.com/office/powerpoint/2010/main" val="43623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3A6B1-53DF-4A91-5D25-C95AFC61F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9FE86-1D98-6A5A-7378-51E5901E4983}"/>
              </a:ext>
            </a:extLst>
          </p:cNvPr>
          <p:cNvSpPr>
            <a:spLocks noGrp="1"/>
          </p:cNvSpPr>
          <p:nvPr>
            <p:ph type="title"/>
          </p:nvPr>
        </p:nvSpPr>
        <p:spPr/>
        <p:txBody>
          <a:bodyPr/>
          <a:lstStyle/>
          <a:p>
            <a:pPr algn="ctr"/>
            <a:r>
              <a:rPr lang="en-US" dirty="0"/>
              <a:t>Evolution Toward True "Digital Twin"</a:t>
            </a:r>
          </a:p>
        </p:txBody>
      </p:sp>
      <p:sp>
        <p:nvSpPr>
          <p:cNvPr id="3" name="Content Placeholder 2">
            <a:extLst>
              <a:ext uri="{FF2B5EF4-FFF2-40B4-BE49-F238E27FC236}">
                <a16:creationId xmlns:a16="http://schemas.microsoft.com/office/drawing/2014/main" id="{E9F0C94B-CEF8-07C7-CA49-A4B37398E3E0}"/>
              </a:ext>
            </a:extLst>
          </p:cNvPr>
          <p:cNvSpPr>
            <a:spLocks noGrp="1"/>
          </p:cNvSpPr>
          <p:nvPr>
            <p:ph idx="1"/>
          </p:nvPr>
        </p:nvSpPr>
        <p:spPr/>
        <p:txBody>
          <a:bodyPr>
            <a:normAutofit fontScale="92500" lnSpcReduction="10000"/>
          </a:bodyPr>
          <a:lstStyle/>
          <a:p>
            <a:r>
              <a:rPr lang="en-US" b="1" dirty="0"/>
              <a:t>3D BIM vs. True Digital Twin:</a:t>
            </a:r>
          </a:p>
          <a:p>
            <a:pPr lvl="1"/>
            <a:r>
              <a:rPr lang="en-US" b="1" dirty="0"/>
              <a:t>3D BIM: </a:t>
            </a:r>
            <a:r>
              <a:rPr lang="en-US" dirty="0"/>
              <a:t>Focuses on spatial geometry, clash detection, and automated material quantity takeoff (MTO) linked to procurement.</a:t>
            </a:r>
          </a:p>
          <a:p>
            <a:pPr lvl="1"/>
            <a:r>
              <a:rPr lang="en-US" b="1" dirty="0"/>
              <a:t>Digital Twin: </a:t>
            </a:r>
            <a:r>
              <a:rPr lang="en-US" dirty="0"/>
              <a:t>A comprehensive, real-time integrated platform combining 3D geometry with exact installed component serial numbers, Work Order completion status, revision history, live operating data, and full plant simulator integration.</a:t>
            </a:r>
          </a:p>
          <a:p>
            <a:r>
              <a:rPr lang="en-US" b="1" dirty="0"/>
              <a:t>As-Built Laser Scanning (KHNP Success Case): </a:t>
            </a:r>
            <a:r>
              <a:rPr lang="en-US" dirty="0"/>
              <a:t>To bridge the gap between initial BIM designs and actual physical field installations, KHNP executes full-scope 3D Laser Scanning post-construction (e.g., Shin-Kori 3/4 &amp; 5/6). This laser-mapped data updates the BIM model into a 100% accurate, physical As-Built "Digital Twin" prior to operational handover.</a:t>
            </a:r>
          </a:p>
        </p:txBody>
      </p:sp>
    </p:spTree>
    <p:extLst>
      <p:ext uri="{BB962C8B-B14F-4D97-AF65-F5344CB8AC3E}">
        <p14:creationId xmlns:p14="http://schemas.microsoft.com/office/powerpoint/2010/main" val="2333927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F0551-7B19-AB7F-06CB-DA6D62452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84CA7-C44F-24C8-43D6-79DF714DE358}"/>
              </a:ext>
            </a:extLst>
          </p:cNvPr>
          <p:cNvSpPr>
            <a:spLocks noGrp="1"/>
          </p:cNvSpPr>
          <p:nvPr>
            <p:ph type="title"/>
          </p:nvPr>
        </p:nvSpPr>
        <p:spPr/>
        <p:txBody>
          <a:bodyPr/>
          <a:lstStyle/>
          <a:p>
            <a:pPr algn="ctr"/>
            <a:r>
              <a:rPr lang="en-US" dirty="0"/>
              <a:t>KEY TAKEAWAYS FOR EXECUTIVE SUMMARY</a:t>
            </a:r>
          </a:p>
        </p:txBody>
      </p:sp>
      <p:sp>
        <p:nvSpPr>
          <p:cNvPr id="3" name="Content Placeholder 2">
            <a:extLst>
              <a:ext uri="{FF2B5EF4-FFF2-40B4-BE49-F238E27FC236}">
                <a16:creationId xmlns:a16="http://schemas.microsoft.com/office/drawing/2014/main" id="{CBB9103F-4606-F119-764A-F1045941DE2B}"/>
              </a:ext>
            </a:extLst>
          </p:cNvPr>
          <p:cNvSpPr>
            <a:spLocks noGrp="1"/>
          </p:cNvSpPr>
          <p:nvPr>
            <p:ph idx="1"/>
          </p:nvPr>
        </p:nvSpPr>
        <p:spPr/>
        <p:txBody>
          <a:bodyPr>
            <a:normAutofit fontScale="92500" lnSpcReduction="10000"/>
          </a:bodyPr>
          <a:lstStyle/>
          <a:p>
            <a:r>
              <a:rPr lang="en-US" b="1" dirty="0"/>
              <a:t>Seamless Handover is Essential: </a:t>
            </a:r>
            <a:r>
              <a:rPr lang="en-US" dirty="0"/>
              <a:t>Construction BIM models and operational management tools serve different purposes; a structured Data Conversion pipeline is critical for smooth utility handover.</a:t>
            </a:r>
          </a:p>
          <a:p>
            <a:r>
              <a:rPr lang="en-US" b="1" dirty="0"/>
              <a:t>Owner-Led Data Retention and Construction Management Drives Fleet Savings:</a:t>
            </a:r>
            <a:r>
              <a:rPr lang="en-US" dirty="0"/>
              <a:t> Long-term retention of Work Package data and Troubleshooting Databases by the Owner/Lead Engineer is the single most effective driver for reducing cost and construction schedules across a reactor fleet.</a:t>
            </a:r>
          </a:p>
          <a:p>
            <a:r>
              <a:rPr lang="en-US" b="1" dirty="0"/>
              <a:t>Laser Scanning Realizes True Digital Twins: </a:t>
            </a:r>
            <a:r>
              <a:rPr lang="en-US" dirty="0"/>
              <a:t>Combining 3D BIM models with post-construction 3D Laser Scanning creates an exact physical As-Built Digital Twin, providing unmatched efficiency for long-term plant operations and maintenance.</a:t>
            </a:r>
          </a:p>
        </p:txBody>
      </p:sp>
    </p:spTree>
    <p:extLst>
      <p:ext uri="{BB962C8B-B14F-4D97-AF65-F5344CB8AC3E}">
        <p14:creationId xmlns:p14="http://schemas.microsoft.com/office/powerpoint/2010/main" val="29743082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Damask</Template>
  <TotalTime>44</TotalTime>
  <Words>993</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Bookman Old Style</vt:lpstr>
      <vt:lpstr>Rockwell</vt:lpstr>
      <vt:lpstr>Damask</vt:lpstr>
      <vt:lpstr>New Nuclear Lessons Learned Breakout</vt:lpstr>
      <vt:lpstr>Labeling Consistency</vt:lpstr>
      <vt:lpstr>BIM &amp; IT Software Integration Strategy (Construction vs. Operations)</vt:lpstr>
      <vt:lpstr>Korean Fleet Model: Repeatability &amp; Troubleshooting Feedback System</vt:lpstr>
      <vt:lpstr>Lead Unit Lessons Learned &amp; Construction Schedule Overlap</vt:lpstr>
      <vt:lpstr>Configuration Management (CM) Challenges &amp; BIM Instance Branching</vt:lpstr>
      <vt:lpstr>Evolution Toward True "Digital Twin"</vt:lpstr>
      <vt:lpstr>KEY TAKEAWAYS FOR EXECUTIVE SUMMARY</vt:lpstr>
    </vt:vector>
  </TitlesOfParts>
  <Company>Tennessee Valley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Arcand, Michel D</dc:creator>
  <cp:lastModifiedBy>Arcand, Michel D</cp:lastModifiedBy>
  <cp:revision>3</cp:revision>
  <dcterms:created xsi:type="dcterms:W3CDTF">2026-07-21T20:45:57Z</dcterms:created>
  <dcterms:modified xsi:type="dcterms:W3CDTF">2026-07-23T02:14:44Z</dcterms:modified>
</cp:coreProperties>
</file>