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FCCDBF-1D0A-4857-B79B-6CCE5F0276F8}" v="1" dt="2026-07-21T21:14:47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3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72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83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8675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15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13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64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36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8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14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0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03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71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84846-E707-474D-800F-40604AA8515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720B4-F03F-4565-A7E1-535497CA7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786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E8BC2-0613-6FCC-937E-A8E7D85517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Standard Design Process Breakout</a:t>
            </a:r>
          </a:p>
        </p:txBody>
      </p:sp>
    </p:spTree>
    <p:extLst>
      <p:ext uri="{BB962C8B-B14F-4D97-AF65-F5344CB8AC3E}">
        <p14:creationId xmlns:p14="http://schemas.microsoft.com/office/powerpoint/2010/main" val="1684878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8D9CE-7D13-0988-1032-A2B52DE0D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Risk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875C1-BD4D-16E5-AC30-FE7F5D5DD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sites review and mitigate risk in the Design process and in the Plant Implementation (WO) process.  </a:t>
            </a:r>
          </a:p>
          <a:p>
            <a:pPr lvl="1"/>
            <a:r>
              <a:rPr lang="en-US" dirty="0"/>
              <a:t>Two plants did not have separate review processes.</a:t>
            </a:r>
          </a:p>
          <a:p>
            <a:pPr lvl="1"/>
            <a:r>
              <a:rPr lang="en-US" dirty="0"/>
              <a:t>One plant used open items to track risk mitigation actions.</a:t>
            </a:r>
          </a:p>
          <a:p>
            <a:pPr lvl="1"/>
            <a:r>
              <a:rPr lang="en-US" dirty="0"/>
              <a:t>Some sites also perform further risk mitigation as part of the Project Management process (priority, scheduling, and budget) as well as part of Enterprise Risk process.</a:t>
            </a:r>
          </a:p>
          <a:p>
            <a:r>
              <a:rPr lang="en-US" dirty="0"/>
              <a:t>When ITPRs are used for risk mitigation, two sites were performing targeted reviews of high-risk sections of the design vs review of the entire design package.</a:t>
            </a:r>
          </a:p>
          <a:p>
            <a:r>
              <a:rPr lang="en-US" dirty="0"/>
              <a:t>An action was taken to coordinate a benchmark of utility risk processes. </a:t>
            </a:r>
          </a:p>
        </p:txBody>
      </p:sp>
    </p:spTree>
    <p:extLst>
      <p:ext uri="{BB962C8B-B14F-4D97-AF65-F5344CB8AC3E}">
        <p14:creationId xmlns:p14="http://schemas.microsoft.com/office/powerpoint/2010/main" val="141544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80B63-4564-8DDF-2C6E-441EB77DD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D04E-87A8-A189-30AF-D079BEF72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Long-Range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3476A-A3F6-4001-2E06-4A858F10E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Most sites use a Plant Health and Project Management prioritization process.</a:t>
            </a:r>
          </a:p>
          <a:p>
            <a:r>
              <a:rPr lang="en-US" dirty="0"/>
              <a:t>Several challenges were identified challenging long-range planning:</a:t>
            </a:r>
          </a:p>
          <a:p>
            <a:pPr lvl="1"/>
            <a:r>
              <a:rPr lang="en-US" dirty="0"/>
              <a:t>Fast Track project prioritization</a:t>
            </a:r>
          </a:p>
          <a:p>
            <a:pPr lvl="1"/>
            <a:r>
              <a:rPr lang="en-US" dirty="0"/>
              <a:t>Long lead time for equipment – mitigation success through vendor engagement and commitments</a:t>
            </a:r>
          </a:p>
          <a:p>
            <a:pPr lvl="1"/>
            <a:r>
              <a:rPr lang="en-US" dirty="0"/>
              <a:t>PO issuance delay (internally driven) – mitigation success through “tactical” internal meetings with Eng, Project Management, and Procurement.  </a:t>
            </a:r>
          </a:p>
          <a:p>
            <a:r>
              <a:rPr lang="en-US" dirty="0"/>
              <a:t>Several overall mitigation strategies</a:t>
            </a:r>
          </a:p>
          <a:p>
            <a:pPr lvl="1"/>
            <a:r>
              <a:rPr lang="en-US" dirty="0"/>
              <a:t>Milestone clarity and accountability practices.</a:t>
            </a:r>
          </a:p>
          <a:p>
            <a:pPr lvl="1"/>
            <a:r>
              <a:rPr lang="en-US" dirty="0"/>
              <a:t>PM / Eng early development fund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25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07F98-882B-7793-991E-4F4A4A134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1C111-498C-9698-7AB9-0A95F04E2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Stakeholder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9294F-E9D2-469A-9E8B-0CCF4FB38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Key takeaway that stakeholder engagement always seems to by cyclical</a:t>
            </a:r>
          </a:p>
          <a:p>
            <a:r>
              <a:rPr lang="en-US" dirty="0"/>
              <a:t>~50% of utilities are back in the office full time with the majority of the remaining utilities in a hybrid status</a:t>
            </a:r>
          </a:p>
          <a:p>
            <a:r>
              <a:rPr lang="en-US" dirty="0"/>
              <a:t>Key takeaway that stakeholder workload and staffing may not be being considered with changing portfolio needs – a mitigation of bringing in experienced (retiree) contract stakeholder support may help high portfolio demands</a:t>
            </a:r>
          </a:p>
          <a:p>
            <a:r>
              <a:rPr lang="en-US" dirty="0"/>
              <a:t>Most utilities allow stakeholders to identify no impacts and opt out of continued design development meetings after DAR</a:t>
            </a:r>
          </a:p>
          <a:p>
            <a:r>
              <a:rPr lang="en-US" dirty="0"/>
              <a:t>Several utilities shared that Operations is always required as a stakeholder.</a:t>
            </a:r>
          </a:p>
        </p:txBody>
      </p:sp>
    </p:spTree>
    <p:extLst>
      <p:ext uri="{BB962C8B-B14F-4D97-AF65-F5344CB8AC3E}">
        <p14:creationId xmlns:p14="http://schemas.microsoft.com/office/powerpoint/2010/main" val="67690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F105-E8C8-D1F5-02CF-17BB7720E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09FDF-CDD5-4CEC-54F0-33A4F5C2D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EF691-D16C-89E8-E0F3-14C6B0C65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TVA was the only utility that was implementing “Fleet Solutions” and fleet wide “Nuclear Life Extension” projects </a:t>
            </a:r>
          </a:p>
        </p:txBody>
      </p:sp>
    </p:spTree>
    <p:extLst>
      <p:ext uri="{BB962C8B-B14F-4D97-AF65-F5344CB8AC3E}">
        <p14:creationId xmlns:p14="http://schemas.microsoft.com/office/powerpoint/2010/main" val="30225961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29</TotalTime>
  <Words>319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Bookman Old Style</vt:lpstr>
      <vt:lpstr>Rockwell</vt:lpstr>
      <vt:lpstr>Damask</vt:lpstr>
      <vt:lpstr>Standard Design Process Breakout</vt:lpstr>
      <vt:lpstr>Risk Management</vt:lpstr>
      <vt:lpstr>Long-Range Planning</vt:lpstr>
      <vt:lpstr>Stakeholder Engagement</vt:lpstr>
      <vt:lpstr>Other</vt:lpstr>
    </vt:vector>
  </TitlesOfParts>
  <Company>Tennessee Valley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Arcand, Michel D</dc:creator>
  <cp:lastModifiedBy>Arcand, Michel D</cp:lastModifiedBy>
  <cp:revision>2</cp:revision>
  <dcterms:created xsi:type="dcterms:W3CDTF">2026-07-21T20:45:57Z</dcterms:created>
  <dcterms:modified xsi:type="dcterms:W3CDTF">2026-07-21T21:15:55Z</dcterms:modified>
</cp:coreProperties>
</file>