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8" r:id="rId6"/>
    <p:sldId id="261" r:id="rId7"/>
    <p:sldId id="279" r:id="rId8"/>
    <p:sldId id="272" r:id="rId9"/>
    <p:sldId id="278" r:id="rId10"/>
    <p:sldId id="277" r:id="rId11"/>
    <p:sldId id="274" r:id="rId12"/>
    <p:sldId id="276" r:id="rId13"/>
    <p:sldId id="263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46A"/>
    <a:srgbClr val="8ECA45"/>
    <a:srgbClr val="172041"/>
    <a:srgbClr val="2171B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22A4C2-A46B-47FB-B4E9-66FE1490E93E}" v="6" dt="2026-07-10T21:03:22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86159" autoAdjust="0"/>
  </p:normalViewPr>
  <p:slideViewPr>
    <p:cSldViewPr snapToGrid="0">
      <p:cViewPr varScale="1">
        <p:scale>
          <a:sx n="80" d="100"/>
          <a:sy n="80" d="100"/>
        </p:scale>
        <p:origin x="7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rlett, Matthew" userId="349059db-f305-4cf8-9ea4-ebab6e079975" providerId="ADAL" clId="{2753E9A4-CDF9-4A89-8EDA-D412DD5AD80F}"/>
    <pc:docChg chg="undo custSel modSld modMainMaster">
      <pc:chgData name="Yarlett, Matthew" userId="349059db-f305-4cf8-9ea4-ebab6e079975" providerId="ADAL" clId="{2753E9A4-CDF9-4A89-8EDA-D412DD5AD80F}" dt="2026-07-10T22:39:10.551" v="2" actId="26606"/>
      <pc:docMkLst>
        <pc:docMk/>
      </pc:docMkLst>
      <pc:sldChg chg="modSp mod modClrScheme chgLayout">
        <pc:chgData name="Yarlett, Matthew" userId="349059db-f305-4cf8-9ea4-ebab6e079975" providerId="ADAL" clId="{2753E9A4-CDF9-4A89-8EDA-D412DD5AD80F}" dt="2026-07-10T22:39:10.551" v="2" actId="26606"/>
        <pc:sldMkLst>
          <pc:docMk/>
          <pc:sldMk cId="2920857813" sldId="256"/>
        </pc:sldMkLst>
        <pc:spChg chg="mod">
          <ac:chgData name="Yarlett, Matthew" userId="349059db-f305-4cf8-9ea4-ebab6e079975" providerId="ADAL" clId="{2753E9A4-CDF9-4A89-8EDA-D412DD5AD80F}" dt="2026-07-10T22:39:10.551" v="2" actId="26606"/>
          <ac:spMkLst>
            <pc:docMk/>
            <pc:sldMk cId="2920857813" sldId="256"/>
            <ac:spMk id="2" creationId="{DC0EB873-63F2-34F8-BFBA-7F3EC62E67D3}"/>
          </ac:spMkLst>
        </pc:spChg>
      </pc:sldChg>
      <pc:sldMasterChg chg="addSldLayout delSldLayout modSldLayout">
        <pc:chgData name="Yarlett, Matthew" userId="349059db-f305-4cf8-9ea4-ebab6e079975" providerId="ADAL" clId="{2753E9A4-CDF9-4A89-8EDA-D412DD5AD80F}" dt="2026-07-10T22:39:10.551" v="2" actId="26606"/>
        <pc:sldMasterMkLst>
          <pc:docMk/>
          <pc:sldMasterMk cId="1693616770" sldId="2147483648"/>
        </pc:sldMasterMkLst>
        <pc:sldLayoutChg chg="add del">
          <pc:chgData name="Yarlett, Matthew" userId="349059db-f305-4cf8-9ea4-ebab6e079975" providerId="ADAL" clId="{2753E9A4-CDF9-4A89-8EDA-D412DD5AD80F}" dt="2026-07-10T22:39:10.551" v="2" actId="26606"/>
          <pc:sldLayoutMkLst>
            <pc:docMk/>
            <pc:sldMasterMk cId="1693616770" sldId="2147483648"/>
            <pc:sldLayoutMk cId="504197162" sldId="2147483660"/>
          </pc:sldLayoutMkLst>
        </pc:sldLayoutChg>
        <pc:sldLayoutChg chg="add del replId">
          <pc:chgData name="Yarlett, Matthew" userId="349059db-f305-4cf8-9ea4-ebab6e079975" providerId="ADAL" clId="{2753E9A4-CDF9-4A89-8EDA-D412DD5AD80F}" dt="2026-07-10T22:39:10.551" v="2" actId="26606"/>
          <pc:sldLayoutMkLst>
            <pc:docMk/>
            <pc:sldMasterMk cId="1693616770" sldId="2147483648"/>
            <pc:sldLayoutMk cId="504197162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D8851-CD9D-4B42-A894-F21E6617EA7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03E0F-6B5C-4529-8267-61E9ABDC7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5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03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t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68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4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70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9489-9041-8A5D-959A-810408536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50E82-598B-4F47-99A3-D59893058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82848-6C46-3F9B-9041-681D0C511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69527-AD28-13B1-23C7-4459F962B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47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EA11F-7F1B-49C5-6B58-DAC17B4A5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014E1D-F126-7AAA-A5F1-C7D3BF975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5F893F-5100-4148-6F26-DC60210B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BB0A3-6E95-23BD-8562-FFD2CDCAE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84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70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68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1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69AE-9147-92CC-EE1B-0133E879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D4DE0-2D04-A49F-59B0-C7207AFA7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0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B9308-0DA3-8197-BD01-B532A89F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EDD457-9BB0-BDA1-1E47-C79CE8020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8567E-A9D9-31F9-A797-C643A231E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7B872-F42E-C762-EEF8-230AA7A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7FC5-9322-9193-4138-CD50F6DBC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CE0A3-F971-FADB-434E-BBA86D45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2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B476D-5F4A-BBE5-8EA4-82CDCB274F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542" y="1649415"/>
            <a:ext cx="2516664" cy="6087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D3AFD6-9754-87F1-EF06-FB2F5F8D10EB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A0FC9-C6FA-84A7-FC39-81C6278C2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541" y="3363023"/>
            <a:ext cx="5669311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419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ED51-182D-AF0A-CE60-F6B6E02A1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63A68-458E-01ED-20B4-25322C4CF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2E8DD-6696-3CF8-737D-9A38BA76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E4C88-49E0-53F7-E4DC-0ECEA203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0C854-2F02-A0C4-C2DB-60B8E8F0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F073C-0B3C-50A7-77BE-83ABDEC61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B3587-56D7-CA31-D8C8-8D547C74B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E72BD-5FB8-81D0-AB9D-047B9FD18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0DB83-A0B1-8D67-4599-E9FF81DD0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44B0F-4208-DF31-1F81-E741D8BF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6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1AB2A-F936-90F8-7424-3258DC131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FB222-4F22-C300-7A8C-84FD33A84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75DE5-0E0B-21A8-4908-7556445F0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2110E-B5DD-B207-141D-B7DFB7779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7BF9D-86D7-8F0B-6EB6-57097164A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C177C-E568-9CD4-42EF-B3E48663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3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5FAC8-57E6-0CD7-5AEC-4E1DFCE5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6BA32-53C4-3854-994C-FA115ED4C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9F2205-5846-97D1-6207-7995B9151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74F985-CA4C-884C-29EF-13EA60972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5AB7E-EA4B-421F-1467-327E51D6B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B8C070-9204-FF57-AD4E-591513DBA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270921-FED9-773D-F0DB-76C9C580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B1968-3E3A-E818-5E12-A5BD1F51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7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EB8C8-5C45-5DFC-7D67-657EFFAC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02289-DDAE-87F8-73E1-FD355D60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653691-413D-AD16-234B-A1334FAD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BDD3B-DE13-1B11-95FF-232BC958D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2D2CEA-70F6-B27B-D1B9-55948D0CB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D60273-174D-7F1A-AE2F-9ABF15B66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973A2-1ADB-BD09-843F-73D3399A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1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6480-4632-4582-666C-2F5A4E71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AF021-3E5C-0B37-B88F-4CE0CAA44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CA30A-9ADF-ED3D-309D-FEC7B9901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30E5C-F788-238D-E8D8-DA7447E2B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D10D3-BE38-9FE0-1CC0-41D05A67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0DABE-4BF3-C18D-E906-62D339887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0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black background with dots and lines&#10;&#10;AI-generated content may be incorrect.">
            <a:extLst>
              <a:ext uri="{FF2B5EF4-FFF2-40B4-BE49-F238E27FC236}">
                <a16:creationId xmlns:a16="http://schemas.microsoft.com/office/drawing/2014/main" id="{5D25CD33-C702-1005-7FDC-9DF389E7F9B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469"/>
            <a:ext cx="12192000" cy="685753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93C5D1-45F6-7195-63D5-62DA7BBC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65126"/>
            <a:ext cx="11261558" cy="629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F838C-80DA-A045-5BDB-66092A0CC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20" y="1368300"/>
            <a:ext cx="112615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ADA9-235F-8E06-30A1-8D83D7365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B4C7DB-DB14-4F66-8DEC-7512B0F4B52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64320-90CD-BD55-7680-988D6441F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BBCEE-8CC5-E2B5-1477-3FCF1A773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9B818E-955B-0F03-3084-02822CA9570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89" y="6219825"/>
            <a:ext cx="1848112" cy="4468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8C83A6-0CD7-B482-5C4A-1522A27B50FD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69361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5346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EB873-63F2-34F8-BFBA-7F3EC62E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42" y="3501170"/>
            <a:ext cx="11036115" cy="629486"/>
          </a:xfrm>
        </p:spPr>
        <p:txBody>
          <a:bodyPr/>
          <a:lstStyle/>
          <a:p>
            <a:pPr algn="ctr"/>
            <a:r>
              <a:rPr lang="en-US" sz="5000" dirty="0"/>
              <a:t>AI-Driven Obsolescence Solutions</a:t>
            </a:r>
            <a:br>
              <a:rPr lang="en-US" sz="5000" dirty="0"/>
            </a:br>
            <a:r>
              <a:rPr lang="en-US" sz="1800" dirty="0"/>
              <a:t>June 22, 2026</a:t>
            </a:r>
            <a:br>
              <a:rPr lang="en-US" sz="1800" dirty="0"/>
            </a:br>
            <a:r>
              <a:rPr lang="en-US" sz="1800" dirty="0"/>
              <a:t>Matt Yarlett</a:t>
            </a:r>
          </a:p>
        </p:txBody>
      </p:sp>
    </p:spTree>
    <p:extLst>
      <p:ext uri="{BB962C8B-B14F-4D97-AF65-F5344CB8AC3E}">
        <p14:creationId xmlns:p14="http://schemas.microsoft.com/office/powerpoint/2010/main" val="292085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E0F8-E758-347E-AF4D-48269763E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AI-driven Obsolescence/IEE Capabilities</a:t>
            </a:r>
          </a:p>
        </p:txBody>
      </p:sp>
      <p:sp>
        <p:nvSpPr>
          <p:cNvPr id="100" name="lblA"/>
          <p:cNvSpPr/>
          <p:nvPr/>
        </p:nvSpPr>
        <p:spPr>
          <a:xfrm>
            <a:off x="526000" y="1320000"/>
            <a:ext cx="7000000" cy="3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E2841"/>
                </a:solidFill>
              </a:rPr>
              <a:t>Full IEE Workflow</a:t>
            </a:r>
          </a:p>
        </p:txBody>
      </p:sp>
      <p:sp>
        <p:nvSpPr>
          <p:cNvPr id="101" name="chev0"/>
          <p:cNvSpPr/>
          <p:nvPr/>
        </p:nvSpPr>
        <p:spPr>
          <a:xfrm>
            <a:off x="526000" y="1780000"/>
            <a:ext cx="2860000" cy="900000"/>
          </a:xfrm>
          <a:prstGeom prst="chevron">
            <a:avLst>
              <a:gd name="adj" fmla="val 45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Screening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Is an IEE required?</a:t>
            </a:r>
          </a:p>
        </p:txBody>
      </p:sp>
      <p:sp>
        <p:nvSpPr>
          <p:cNvPr id="102" name="chev1"/>
          <p:cNvSpPr/>
          <p:nvPr/>
        </p:nvSpPr>
        <p:spPr>
          <a:xfrm>
            <a:off x="3286000" y="1780000"/>
            <a:ext cx="2860000" cy="900000"/>
          </a:xfrm>
          <a:prstGeom prst="chevron">
            <a:avLst>
              <a:gd name="adj" fmla="val 45000"/>
            </a:avLst>
          </a:prstGeom>
          <a:solidFill>
            <a:srgbClr val="144E6B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Determine Approach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Short vs. long form</a:t>
            </a:r>
          </a:p>
        </p:txBody>
      </p:sp>
      <p:sp>
        <p:nvSpPr>
          <p:cNvPr id="103" name="chev2"/>
          <p:cNvSpPr/>
          <p:nvPr/>
        </p:nvSpPr>
        <p:spPr>
          <a:xfrm>
            <a:off x="6046000" y="1780000"/>
            <a:ext cx="2860000" cy="900000"/>
          </a:xfrm>
          <a:prstGeom prst="chevron">
            <a:avLst>
              <a:gd name="adj" fmla="val 45000"/>
            </a:avLst>
          </a:prstGeom>
          <a:solidFill>
            <a:srgbClr val="156082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Evaluate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Characteristics &amp; comparison</a:t>
            </a:r>
          </a:p>
        </p:txBody>
      </p:sp>
      <p:sp>
        <p:nvSpPr>
          <p:cNvPr id="104" name="chev3"/>
          <p:cNvSpPr/>
          <p:nvPr/>
        </p:nvSpPr>
        <p:spPr>
          <a:xfrm>
            <a:off x="8806000" y="1780000"/>
            <a:ext cx="2860000" cy="900000"/>
          </a:xfrm>
          <a:prstGeom prst="chevron">
            <a:avLst>
              <a:gd name="adj" fmla="val 45000"/>
            </a:avLst>
          </a:prstGeom>
          <a:solidFill>
            <a:srgbClr val="0F9ED5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Generate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Structured IEE output</a:t>
            </a:r>
          </a:p>
        </p:txBody>
      </p:sp>
      <p:sp>
        <p:nvSpPr>
          <p:cNvPr id="105" name="lblB"/>
          <p:cNvSpPr/>
          <p:nvPr/>
        </p:nvSpPr>
        <p:spPr>
          <a:xfrm>
            <a:off x="526000" y="2960000"/>
            <a:ext cx="10500000" cy="3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E2841"/>
                </a:solidFill>
              </a:rPr>
              <a:t>Beyond the Foundational Use Case</a:t>
            </a:r>
            <a:r>
              <a:rPr lang="en-US" sz="1200" dirty="0">
                <a:solidFill>
                  <a:srgbClr val="156082"/>
                </a:solidFill>
              </a:rPr>
              <a:t>  — known original + replacement</a:t>
            </a:r>
          </a:p>
        </p:txBody>
      </p:sp>
      <p:sp>
        <p:nvSpPr>
          <p:cNvPr id="106" name="sc0"/>
          <p:cNvSpPr/>
          <p:nvPr/>
        </p:nvSpPr>
        <p:spPr>
          <a:xfrm>
            <a:off x="526000" y="3480000"/>
            <a:ext cx="3540000" cy="276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7" name="sct0"/>
          <p:cNvSpPr/>
          <p:nvPr/>
        </p:nvSpPr>
        <p:spPr>
          <a:xfrm>
            <a:off x="726000" y="3700000"/>
            <a:ext cx="314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56082"/>
                </a:solidFill>
              </a:rPr>
              <a:t>Original Only</a:t>
            </a:r>
          </a:p>
        </p:txBody>
      </p:sp>
      <p:sp>
        <p:nvSpPr>
          <p:cNvPr id="108" name="scl0"/>
          <p:cNvSpPr/>
          <p:nvPr/>
        </p:nvSpPr>
        <p:spPr>
          <a:xfrm>
            <a:off x="906000" y="4380000"/>
            <a:ext cx="278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9" name="scd0"/>
          <p:cNvSpPr/>
          <p:nvPr/>
        </p:nvSpPr>
        <p:spPr>
          <a:xfrm>
            <a:off x="766000" y="4520000"/>
            <a:ext cx="3060000" cy="15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303030"/>
                </a:solidFill>
              </a:rPr>
              <a:t>Generate requirements and critical characteristics to qualify a replacement</a:t>
            </a:r>
          </a:p>
        </p:txBody>
      </p:sp>
      <p:sp>
        <p:nvSpPr>
          <p:cNvPr id="110" name="sc1"/>
          <p:cNvSpPr/>
          <p:nvPr/>
        </p:nvSpPr>
        <p:spPr>
          <a:xfrm>
            <a:off x="4326000" y="3480000"/>
            <a:ext cx="3540000" cy="276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1" name="sct1"/>
          <p:cNvSpPr/>
          <p:nvPr/>
        </p:nvSpPr>
        <p:spPr>
          <a:xfrm>
            <a:off x="4526000" y="3700000"/>
            <a:ext cx="314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56082"/>
                </a:solidFill>
              </a:rPr>
              <a:t>Multiple Options</a:t>
            </a:r>
          </a:p>
        </p:txBody>
      </p:sp>
      <p:sp>
        <p:nvSpPr>
          <p:cNvPr id="112" name="scl1"/>
          <p:cNvSpPr/>
          <p:nvPr/>
        </p:nvSpPr>
        <p:spPr>
          <a:xfrm>
            <a:off x="4706000" y="4380000"/>
            <a:ext cx="278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3" name="scd1"/>
          <p:cNvSpPr/>
          <p:nvPr/>
        </p:nvSpPr>
        <p:spPr>
          <a:xfrm>
            <a:off x="4566000" y="4520000"/>
            <a:ext cx="3060000" cy="15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303030"/>
                </a:solidFill>
              </a:rPr>
              <a:t>Compare candidate replacements and recommend the best fit</a:t>
            </a:r>
          </a:p>
        </p:txBody>
      </p:sp>
      <p:sp>
        <p:nvSpPr>
          <p:cNvPr id="114" name="sc2"/>
          <p:cNvSpPr/>
          <p:nvPr/>
        </p:nvSpPr>
        <p:spPr>
          <a:xfrm>
            <a:off x="8126000" y="3480000"/>
            <a:ext cx="3540000" cy="276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5" name="sct2"/>
          <p:cNvSpPr/>
          <p:nvPr/>
        </p:nvSpPr>
        <p:spPr>
          <a:xfrm>
            <a:off x="8326000" y="3700000"/>
            <a:ext cx="314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56082"/>
                </a:solidFill>
              </a:rPr>
              <a:t>No Replacement Yet</a:t>
            </a:r>
          </a:p>
        </p:txBody>
      </p:sp>
      <p:sp>
        <p:nvSpPr>
          <p:cNvPr id="116" name="scl2"/>
          <p:cNvSpPr/>
          <p:nvPr/>
        </p:nvSpPr>
        <p:spPr>
          <a:xfrm>
            <a:off x="8506000" y="4380000"/>
            <a:ext cx="278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7" name="scd2"/>
          <p:cNvSpPr/>
          <p:nvPr/>
        </p:nvSpPr>
        <p:spPr>
          <a:xfrm>
            <a:off x="8366000" y="4520000"/>
            <a:ext cx="3060000" cy="15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303030"/>
                </a:solidFill>
              </a:rPr>
              <a:t>Search industry sources and documentation to identify viable replacement options</a:t>
            </a:r>
          </a:p>
        </p:txBody>
      </p:sp>
    </p:spTree>
    <p:extLst>
      <p:ext uri="{BB962C8B-B14F-4D97-AF65-F5344CB8AC3E}">
        <p14:creationId xmlns:p14="http://schemas.microsoft.com/office/powerpoint/2010/main" val="43779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8622-F007-3139-337C-3FC37726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 Picture</a:t>
            </a:r>
            <a:endParaRPr lang="en-US" dirty="0"/>
          </a:p>
        </p:txBody>
      </p:sp>
      <p:sp>
        <p:nvSpPr>
          <p:cNvPr id="100" name="tag"/>
          <p:cNvSpPr/>
          <p:nvPr/>
        </p:nvSpPr>
        <p:spPr>
          <a:xfrm>
            <a:off x="526000" y="1280000"/>
            <a:ext cx="11140000" cy="470000"/>
          </a:xfrm>
          <a:prstGeom prst="roundRect">
            <a:avLst>
              <a:gd name="adj" fmla="val 7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From Obsolescence Management to Engineering Intelligence</a:t>
            </a:r>
          </a:p>
        </p:txBody>
      </p:sp>
      <p:sp>
        <p:nvSpPr>
          <p:cNvPr id="101" name="tile0"/>
          <p:cNvSpPr/>
          <p:nvPr/>
        </p:nvSpPr>
        <p:spPr>
          <a:xfrm>
            <a:off x="526000" y="1900000"/>
            <a:ext cx="2620000" cy="115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2" name="src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000" y="2020000"/>
            <a:ext cx="520000" cy="520000"/>
          </a:xfrm>
          <a:prstGeom prst="rect">
            <a:avLst/>
          </a:prstGeom>
        </p:spPr>
      </p:pic>
      <p:sp>
        <p:nvSpPr>
          <p:cNvPr id="103" name="tl0"/>
          <p:cNvSpPr/>
          <p:nvPr/>
        </p:nvSpPr>
        <p:spPr>
          <a:xfrm>
            <a:off x="586000" y="2620000"/>
            <a:ext cx="25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841"/>
                </a:solidFill>
              </a:rPr>
              <a:t>Engineering Data</a:t>
            </a:r>
          </a:p>
        </p:txBody>
      </p:sp>
      <p:sp>
        <p:nvSpPr>
          <p:cNvPr id="104" name="da0"/>
          <p:cNvSpPr/>
          <p:nvPr/>
        </p:nvSpPr>
        <p:spPr>
          <a:xfrm>
            <a:off x="1746000" y="3060000"/>
            <a:ext cx="180000" cy="150000"/>
          </a:xfrm>
          <a:prstGeom prst="down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tile1"/>
          <p:cNvSpPr/>
          <p:nvPr/>
        </p:nvSpPr>
        <p:spPr>
          <a:xfrm>
            <a:off x="3366000" y="1900000"/>
            <a:ext cx="2620000" cy="115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6" name="src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844" y="2020000"/>
            <a:ext cx="388312" cy="520000"/>
          </a:xfrm>
          <a:prstGeom prst="rect">
            <a:avLst/>
          </a:prstGeom>
        </p:spPr>
      </p:pic>
      <p:sp>
        <p:nvSpPr>
          <p:cNvPr id="107" name="tl1"/>
          <p:cNvSpPr/>
          <p:nvPr/>
        </p:nvSpPr>
        <p:spPr>
          <a:xfrm>
            <a:off x="3426000" y="2620000"/>
            <a:ext cx="25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841"/>
                </a:solidFill>
              </a:rPr>
              <a:t>Documents &amp; Vendor Info</a:t>
            </a:r>
          </a:p>
        </p:txBody>
      </p:sp>
      <p:sp>
        <p:nvSpPr>
          <p:cNvPr id="108" name="da1"/>
          <p:cNvSpPr/>
          <p:nvPr/>
        </p:nvSpPr>
        <p:spPr>
          <a:xfrm>
            <a:off x="4586000" y="3060000"/>
            <a:ext cx="180000" cy="150000"/>
          </a:xfrm>
          <a:prstGeom prst="down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9" name="tile2"/>
          <p:cNvSpPr/>
          <p:nvPr/>
        </p:nvSpPr>
        <p:spPr>
          <a:xfrm>
            <a:off x="6206000" y="1900000"/>
            <a:ext cx="2620000" cy="115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0" name="src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6000" y="2020316"/>
            <a:ext cx="520000" cy="519367"/>
          </a:xfrm>
          <a:prstGeom prst="rect">
            <a:avLst/>
          </a:prstGeom>
        </p:spPr>
      </p:pic>
      <p:sp>
        <p:nvSpPr>
          <p:cNvPr id="111" name="tl2"/>
          <p:cNvSpPr/>
          <p:nvPr/>
        </p:nvSpPr>
        <p:spPr>
          <a:xfrm>
            <a:off x="6266000" y="2620000"/>
            <a:ext cx="25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841"/>
                </a:solidFill>
              </a:rPr>
              <a:t>Industry OE</a:t>
            </a:r>
          </a:p>
        </p:txBody>
      </p:sp>
      <p:sp>
        <p:nvSpPr>
          <p:cNvPr id="112" name="da2"/>
          <p:cNvSpPr/>
          <p:nvPr/>
        </p:nvSpPr>
        <p:spPr>
          <a:xfrm>
            <a:off x="7426000" y="3060000"/>
            <a:ext cx="180000" cy="150000"/>
          </a:xfrm>
          <a:prstGeom prst="down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3" name="tile3"/>
          <p:cNvSpPr/>
          <p:nvPr/>
        </p:nvSpPr>
        <p:spPr>
          <a:xfrm>
            <a:off x="9046000" y="1900000"/>
            <a:ext cx="2620000" cy="115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4" name="src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6000" y="2039666"/>
            <a:ext cx="520000" cy="480667"/>
          </a:xfrm>
          <a:prstGeom prst="rect">
            <a:avLst/>
          </a:prstGeom>
        </p:spPr>
      </p:pic>
      <p:sp>
        <p:nvSpPr>
          <p:cNvPr id="115" name="tl3"/>
          <p:cNvSpPr/>
          <p:nvPr/>
        </p:nvSpPr>
        <p:spPr>
          <a:xfrm>
            <a:off x="9106000" y="2620000"/>
            <a:ext cx="25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841"/>
                </a:solidFill>
              </a:rPr>
              <a:t>Enterprise Systems</a:t>
            </a:r>
          </a:p>
        </p:txBody>
      </p:sp>
      <p:sp>
        <p:nvSpPr>
          <p:cNvPr id="116" name="da3"/>
          <p:cNvSpPr/>
          <p:nvPr/>
        </p:nvSpPr>
        <p:spPr>
          <a:xfrm>
            <a:off x="10266000" y="3060000"/>
            <a:ext cx="180000" cy="150000"/>
          </a:xfrm>
          <a:prstGeom prst="down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7" name="ail"/>
          <p:cNvSpPr/>
          <p:nvPr/>
        </p:nvSpPr>
        <p:spPr>
          <a:xfrm>
            <a:off x="526000" y="3220000"/>
            <a:ext cx="11140000" cy="600000"/>
          </a:xfrm>
          <a:prstGeom prst="roundRect">
            <a:avLst>
              <a:gd name="adj" fmla="val 7000"/>
            </a:avLst>
          </a:prstGeom>
          <a:solidFill>
            <a:srgbClr val="156082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AI Agent — an intelligence layer across every source</a:t>
            </a:r>
          </a:p>
        </p:txBody>
      </p:sp>
      <p:sp>
        <p:nvSpPr>
          <p:cNvPr id="118" name="fl0"/>
          <p:cNvSpPr/>
          <p:nvPr/>
        </p:nvSpPr>
        <p:spPr>
          <a:xfrm>
            <a:off x="526000" y="4060000"/>
            <a:ext cx="2560000" cy="820000"/>
          </a:xfrm>
          <a:prstGeom prst="roundRect">
            <a:avLst>
              <a:gd name="adj" fmla="val 7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Issue Identified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Obsolescence flagged</a:t>
            </a:r>
          </a:p>
        </p:txBody>
      </p:sp>
      <p:sp>
        <p:nvSpPr>
          <p:cNvPr id="119" name="fa0"/>
          <p:cNvSpPr/>
          <p:nvPr/>
        </p:nvSpPr>
        <p:spPr>
          <a:xfrm>
            <a:off x="3126000" y="4300000"/>
            <a:ext cx="220000" cy="340000"/>
          </a:xfrm>
          <a:prstGeom prst="rightArrow">
            <a:avLst/>
          </a:prstGeom>
          <a:solidFill>
            <a:srgbClr val="0E2841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fl1"/>
          <p:cNvSpPr/>
          <p:nvPr/>
        </p:nvSpPr>
        <p:spPr>
          <a:xfrm>
            <a:off x="3386000" y="4060000"/>
            <a:ext cx="2560000" cy="820000"/>
          </a:xfrm>
          <a:prstGeom prst="roundRect">
            <a:avLst>
              <a:gd name="adj" fmla="val 7000"/>
            </a:avLst>
          </a:prstGeom>
          <a:solidFill>
            <a:srgbClr val="144E6B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Analyze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Data, documents &amp; options</a:t>
            </a:r>
          </a:p>
        </p:txBody>
      </p:sp>
      <p:sp>
        <p:nvSpPr>
          <p:cNvPr id="121" name="fa1"/>
          <p:cNvSpPr/>
          <p:nvPr/>
        </p:nvSpPr>
        <p:spPr>
          <a:xfrm>
            <a:off x="5986000" y="4300000"/>
            <a:ext cx="220000" cy="340000"/>
          </a:xfrm>
          <a:prstGeom prst="rightArrow">
            <a:avLst/>
          </a:prstGeom>
          <a:solidFill>
            <a:srgbClr val="0E2841"/>
          </a:solidFill>
        </p:spPr>
        <p:txBody>
          <a:bodyPr/>
          <a:lstStyle/>
          <a:p>
            <a:endParaRPr lang="en-US"/>
          </a:p>
        </p:txBody>
      </p:sp>
      <p:sp>
        <p:nvSpPr>
          <p:cNvPr id="122" name="fl2"/>
          <p:cNvSpPr/>
          <p:nvPr/>
        </p:nvSpPr>
        <p:spPr>
          <a:xfrm>
            <a:off x="6246000" y="4060000"/>
            <a:ext cx="2560000" cy="820000"/>
          </a:xfrm>
          <a:prstGeom prst="roundRect">
            <a:avLst>
              <a:gd name="adj" fmla="val 7000"/>
            </a:avLst>
          </a:prstGeom>
          <a:solidFill>
            <a:srgbClr val="156082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Identify Solution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Availability &amp; lead time</a:t>
            </a:r>
          </a:p>
        </p:txBody>
      </p:sp>
      <p:sp>
        <p:nvSpPr>
          <p:cNvPr id="123" name="fa2"/>
          <p:cNvSpPr/>
          <p:nvPr/>
        </p:nvSpPr>
        <p:spPr>
          <a:xfrm>
            <a:off x="8846000" y="4300000"/>
            <a:ext cx="220000" cy="340000"/>
          </a:xfrm>
          <a:prstGeom prst="rightArrow">
            <a:avLst/>
          </a:prstGeom>
          <a:solidFill>
            <a:srgbClr val="0E2841"/>
          </a:solidFill>
        </p:spPr>
        <p:txBody>
          <a:bodyPr/>
          <a:lstStyle/>
          <a:p>
            <a:endParaRPr lang="en-US"/>
          </a:p>
        </p:txBody>
      </p:sp>
      <p:sp>
        <p:nvSpPr>
          <p:cNvPr id="124" name="fl3"/>
          <p:cNvSpPr/>
          <p:nvPr/>
        </p:nvSpPr>
        <p:spPr>
          <a:xfrm>
            <a:off x="9106000" y="4060000"/>
            <a:ext cx="2560000" cy="820000"/>
          </a:xfrm>
          <a:prstGeom prst="roundRect">
            <a:avLst>
              <a:gd name="adj" fmla="val 7000"/>
            </a:avLst>
          </a:prstGeom>
          <a:solidFill>
            <a:srgbClr val="0F9ED5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Generate Docs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rgbClr val="E6EEF3"/>
                </a:solidFill>
              </a:rPr>
              <a:t>Engineering output for review</a:t>
            </a:r>
          </a:p>
        </p:txBody>
      </p:sp>
      <p:sp>
        <p:nvSpPr>
          <p:cNvPr id="125" name="wl"/>
          <p:cNvSpPr/>
          <p:nvPr/>
        </p:nvSpPr>
        <p:spPr>
          <a:xfrm>
            <a:off x="526000" y="4980000"/>
            <a:ext cx="7000000" cy="3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Why it matters</a:t>
            </a:r>
          </a:p>
        </p:txBody>
      </p:sp>
      <p:sp>
        <p:nvSpPr>
          <p:cNvPr id="126" name="chip0"/>
          <p:cNvSpPr/>
          <p:nvPr/>
        </p:nvSpPr>
        <p:spPr>
          <a:xfrm>
            <a:off x="526000" y="5360000"/>
            <a:ext cx="3540000" cy="80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Faster resolution of critical issues</a:t>
            </a:r>
          </a:p>
        </p:txBody>
      </p:sp>
      <p:sp>
        <p:nvSpPr>
          <p:cNvPr id="127" name="chip1"/>
          <p:cNvSpPr/>
          <p:nvPr/>
        </p:nvSpPr>
        <p:spPr>
          <a:xfrm>
            <a:off x="4326000" y="5360000"/>
            <a:ext cx="3540000" cy="80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More consistent, high-quality evaluations</a:t>
            </a:r>
          </a:p>
        </p:txBody>
      </p:sp>
      <p:sp>
        <p:nvSpPr>
          <p:cNvPr id="128" name="chip2"/>
          <p:cNvSpPr/>
          <p:nvPr/>
        </p:nvSpPr>
        <p:spPr>
          <a:xfrm>
            <a:off x="8126000" y="5360000"/>
            <a:ext cx="3540000" cy="80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Better decisions with less effort</a:t>
            </a:r>
          </a:p>
        </p:txBody>
      </p:sp>
    </p:spTree>
    <p:extLst>
      <p:ext uri="{BB962C8B-B14F-4D97-AF65-F5344CB8AC3E}">
        <p14:creationId xmlns:p14="http://schemas.microsoft.com/office/powerpoint/2010/main" val="607053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6DD7D-FEE2-B6DA-4DBD-678A7050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Industry Challenge</a:t>
            </a:r>
          </a:p>
        </p:txBody>
      </p:sp>
      <p:pic>
        <p:nvPicPr>
          <p:cNvPr id="100" name="ico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00" y="1673335"/>
            <a:ext cx="680000" cy="543329"/>
          </a:xfrm>
          <a:prstGeom prst="rect">
            <a:avLst/>
          </a:prstGeom>
        </p:spPr>
      </p:pic>
      <p:sp>
        <p:nvSpPr>
          <p:cNvPr id="101" name="row0"/>
          <p:cNvSpPr/>
          <p:nvPr/>
        </p:nvSpPr>
        <p:spPr>
          <a:xfrm>
            <a:off x="2150000" y="152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Aging plant assets → increasing </a:t>
            </a:r>
            <a:r>
              <a:rPr lang="en-US" sz="1900" b="1" dirty="0">
                <a:solidFill>
                  <a:srgbClr val="0E2841"/>
                </a:solidFill>
              </a:rPr>
              <a:t>obsolescence</a:t>
            </a:r>
            <a:r>
              <a:rPr lang="en-US" sz="1900" dirty="0">
                <a:solidFill>
                  <a:srgbClr val="0E2841"/>
                </a:solidFill>
              </a:rPr>
              <a:t> challenges</a:t>
            </a:r>
          </a:p>
        </p:txBody>
      </p:sp>
      <p:sp>
        <p:nvSpPr>
          <p:cNvPr id="102" name="rule0"/>
          <p:cNvSpPr/>
          <p:nvPr/>
        </p:nvSpPr>
        <p:spPr>
          <a:xfrm>
            <a:off x="1150000" y="2403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3" name="ico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00" y="2579676"/>
            <a:ext cx="680000" cy="560647"/>
          </a:xfrm>
          <a:prstGeom prst="rect">
            <a:avLst/>
          </a:prstGeom>
        </p:spPr>
      </p:pic>
      <p:sp>
        <p:nvSpPr>
          <p:cNvPr id="104" name="row1"/>
          <p:cNvSpPr/>
          <p:nvPr/>
        </p:nvSpPr>
        <p:spPr>
          <a:xfrm>
            <a:off x="2150000" y="2435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Supplier changes due to changing market conditions</a:t>
            </a:r>
          </a:p>
        </p:txBody>
      </p:sp>
      <p:sp>
        <p:nvSpPr>
          <p:cNvPr id="105" name="rule1"/>
          <p:cNvSpPr/>
          <p:nvPr/>
        </p:nvSpPr>
        <p:spPr>
          <a:xfrm>
            <a:off x="1150000" y="3318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6" name="ico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000" y="3435000"/>
            <a:ext cx="680000" cy="680000"/>
          </a:xfrm>
          <a:prstGeom prst="rect">
            <a:avLst/>
          </a:prstGeom>
        </p:spPr>
      </p:pic>
      <p:sp>
        <p:nvSpPr>
          <p:cNvPr id="107" name="row2"/>
          <p:cNvSpPr/>
          <p:nvPr/>
        </p:nvSpPr>
        <p:spPr>
          <a:xfrm>
            <a:off x="2150000" y="335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Loss of experienced engineering knowledge</a:t>
            </a:r>
          </a:p>
        </p:txBody>
      </p:sp>
      <p:sp>
        <p:nvSpPr>
          <p:cNvPr id="108" name="rule2"/>
          <p:cNvSpPr/>
          <p:nvPr/>
        </p:nvSpPr>
        <p:spPr>
          <a:xfrm>
            <a:off x="1150000" y="4233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9" name="ico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000" y="4361789"/>
            <a:ext cx="680000" cy="656422"/>
          </a:xfrm>
          <a:prstGeom prst="rect">
            <a:avLst/>
          </a:prstGeom>
        </p:spPr>
      </p:pic>
      <p:sp>
        <p:nvSpPr>
          <p:cNvPr id="110" name="row3"/>
          <p:cNvSpPr/>
          <p:nvPr/>
        </p:nvSpPr>
        <p:spPr>
          <a:xfrm>
            <a:off x="2150000" y="4265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More frequent need for qualified replacements</a:t>
            </a:r>
          </a:p>
        </p:txBody>
      </p:sp>
      <p:sp>
        <p:nvSpPr>
          <p:cNvPr id="111" name="rule3"/>
          <p:cNvSpPr/>
          <p:nvPr/>
        </p:nvSpPr>
        <p:spPr>
          <a:xfrm>
            <a:off x="1150000" y="5148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12" name="ico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0000" y="5357988"/>
            <a:ext cx="680000" cy="494023"/>
          </a:xfrm>
          <a:prstGeom prst="rect">
            <a:avLst/>
          </a:prstGeom>
        </p:spPr>
      </p:pic>
      <p:sp>
        <p:nvSpPr>
          <p:cNvPr id="113" name="row4"/>
          <p:cNvSpPr/>
          <p:nvPr/>
        </p:nvSpPr>
        <p:spPr>
          <a:xfrm>
            <a:off x="2150000" y="518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E2841"/>
                </a:solidFill>
              </a:rPr>
              <a:t>Rising volume and complexity of IEEs</a:t>
            </a:r>
          </a:p>
        </p:txBody>
      </p:sp>
    </p:spTree>
    <p:extLst>
      <p:ext uri="{BB962C8B-B14F-4D97-AF65-F5344CB8AC3E}">
        <p14:creationId xmlns:p14="http://schemas.microsoft.com/office/powerpoint/2010/main" val="40678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6685-664E-5FCC-A16D-130189D0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Engineers Use AI Today</a:t>
            </a:r>
          </a:p>
        </p:txBody>
      </p:sp>
      <p:sp>
        <p:nvSpPr>
          <p:cNvPr id="100" name="card"/>
          <p:cNvSpPr/>
          <p:nvPr/>
        </p:nvSpPr>
        <p:spPr>
          <a:xfrm>
            <a:off x="520000" y="1500000"/>
            <a:ext cx="5350000" cy="45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 sz="2000"/>
          </a:p>
        </p:txBody>
      </p:sp>
      <p:pic>
        <p:nvPicPr>
          <p:cNvPr id="101" name="hd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00" y="1822301"/>
            <a:ext cx="540000" cy="395397"/>
          </a:xfrm>
          <a:prstGeom prst="rect">
            <a:avLst/>
          </a:prstGeom>
        </p:spPr>
      </p:pic>
      <p:sp>
        <p:nvSpPr>
          <p:cNvPr id="102" name="htitle"/>
          <p:cNvSpPr/>
          <p:nvPr/>
        </p:nvSpPr>
        <p:spPr>
          <a:xfrm>
            <a:off x="1480000" y="1730000"/>
            <a:ext cx="4110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0E2841"/>
                </a:solidFill>
              </a:rPr>
              <a:t>AI Assistants in the IEE Workflow</a:t>
            </a:r>
          </a:p>
        </p:txBody>
      </p:sp>
      <p:sp>
        <p:nvSpPr>
          <p:cNvPr id="103" name="ul"/>
          <p:cNvSpPr/>
          <p:nvPr/>
        </p:nvSpPr>
        <p:spPr>
          <a:xfrm>
            <a:off x="820000" y="2430000"/>
            <a:ext cx="475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4" name="mk"/>
          <p:cNvSpPr/>
          <p:nvPr/>
        </p:nvSpPr>
        <p:spPr>
          <a:xfrm>
            <a:off x="850000" y="2976250"/>
            <a:ext cx="150000" cy="1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t"/>
          <p:cNvSpPr/>
          <p:nvPr/>
        </p:nvSpPr>
        <p:spPr>
          <a:xfrm>
            <a:off x="1120000" y="26500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Search &amp; summarize large technical documents</a:t>
            </a:r>
          </a:p>
        </p:txBody>
      </p:sp>
      <p:sp>
        <p:nvSpPr>
          <p:cNvPr id="106" name="mk"/>
          <p:cNvSpPr/>
          <p:nvPr/>
        </p:nvSpPr>
        <p:spPr>
          <a:xfrm>
            <a:off x="850000" y="3768750"/>
            <a:ext cx="150000" cy="1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it"/>
          <p:cNvSpPr/>
          <p:nvPr/>
        </p:nvSpPr>
        <p:spPr>
          <a:xfrm>
            <a:off x="1120000" y="34425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Identify critical characteristics &amp; requirements</a:t>
            </a:r>
          </a:p>
        </p:txBody>
      </p:sp>
      <p:sp>
        <p:nvSpPr>
          <p:cNvPr id="108" name="mk"/>
          <p:cNvSpPr/>
          <p:nvPr/>
        </p:nvSpPr>
        <p:spPr>
          <a:xfrm>
            <a:off x="850000" y="4561250"/>
            <a:ext cx="150000" cy="1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9" name="it"/>
          <p:cNvSpPr/>
          <p:nvPr/>
        </p:nvSpPr>
        <p:spPr>
          <a:xfrm>
            <a:off x="1120000" y="42350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Compare original vs. replacement components</a:t>
            </a:r>
          </a:p>
        </p:txBody>
      </p:sp>
      <p:sp>
        <p:nvSpPr>
          <p:cNvPr id="110" name="mk"/>
          <p:cNvSpPr/>
          <p:nvPr/>
        </p:nvSpPr>
        <p:spPr>
          <a:xfrm>
            <a:off x="850000" y="5353750"/>
            <a:ext cx="150000" cy="1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it"/>
          <p:cNvSpPr/>
          <p:nvPr/>
        </p:nvSpPr>
        <p:spPr>
          <a:xfrm>
            <a:off x="1120000" y="50275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Draft structured content for engineering review</a:t>
            </a:r>
          </a:p>
        </p:txBody>
      </p:sp>
      <p:sp>
        <p:nvSpPr>
          <p:cNvPr id="112" name="card"/>
          <p:cNvSpPr/>
          <p:nvPr/>
        </p:nvSpPr>
        <p:spPr>
          <a:xfrm>
            <a:off x="6322000" y="1500000"/>
            <a:ext cx="5350000" cy="45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3" name="h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443" y="1750000"/>
            <a:ext cx="439114" cy="540000"/>
          </a:xfrm>
          <a:prstGeom prst="rect">
            <a:avLst/>
          </a:prstGeom>
        </p:spPr>
      </p:pic>
      <p:sp>
        <p:nvSpPr>
          <p:cNvPr id="114" name="htitle"/>
          <p:cNvSpPr/>
          <p:nvPr/>
        </p:nvSpPr>
        <p:spPr>
          <a:xfrm>
            <a:off x="7282000" y="1730000"/>
            <a:ext cx="4110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56082"/>
                </a:solidFill>
              </a:rPr>
              <a:t>Implemented Correctly</a:t>
            </a:r>
          </a:p>
        </p:txBody>
      </p:sp>
      <p:sp>
        <p:nvSpPr>
          <p:cNvPr id="115" name="ul"/>
          <p:cNvSpPr/>
          <p:nvPr/>
        </p:nvSpPr>
        <p:spPr>
          <a:xfrm>
            <a:off x="6622000" y="2430000"/>
            <a:ext cx="475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mk"/>
          <p:cNvSpPr/>
          <p:nvPr/>
        </p:nvSpPr>
        <p:spPr>
          <a:xfrm>
            <a:off x="6652000" y="2976250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17" name="it"/>
          <p:cNvSpPr/>
          <p:nvPr/>
        </p:nvSpPr>
        <p:spPr>
          <a:xfrm>
            <a:off x="6922000" y="26500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Grounded in engineering data &amp; procedures</a:t>
            </a:r>
          </a:p>
        </p:txBody>
      </p:sp>
      <p:sp>
        <p:nvSpPr>
          <p:cNvPr id="118" name="mk"/>
          <p:cNvSpPr/>
          <p:nvPr/>
        </p:nvSpPr>
        <p:spPr>
          <a:xfrm>
            <a:off x="6652000" y="3768750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19" name="it"/>
          <p:cNvSpPr/>
          <p:nvPr/>
        </p:nvSpPr>
        <p:spPr>
          <a:xfrm>
            <a:off x="6922000" y="34425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Context-aware (understands current IEE, data, workflow)</a:t>
            </a:r>
          </a:p>
        </p:txBody>
      </p:sp>
      <p:sp>
        <p:nvSpPr>
          <p:cNvPr id="120" name="mk"/>
          <p:cNvSpPr/>
          <p:nvPr/>
        </p:nvSpPr>
        <p:spPr>
          <a:xfrm>
            <a:off x="6652000" y="4561250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21" name="it"/>
          <p:cNvSpPr/>
          <p:nvPr/>
        </p:nvSpPr>
        <p:spPr>
          <a:xfrm>
            <a:off x="6922000" y="42350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Provides source-backed, traceable outputs</a:t>
            </a:r>
          </a:p>
        </p:txBody>
      </p:sp>
      <p:sp>
        <p:nvSpPr>
          <p:cNvPr id="122" name="mk"/>
          <p:cNvSpPr/>
          <p:nvPr/>
        </p:nvSpPr>
        <p:spPr>
          <a:xfrm>
            <a:off x="6652000" y="5353750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23" name="it"/>
          <p:cNvSpPr/>
          <p:nvPr/>
        </p:nvSpPr>
        <p:spPr>
          <a:xfrm>
            <a:off x="6922000" y="5027500"/>
            <a:ext cx="4470000" cy="7925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E2841"/>
                </a:solidFill>
              </a:rPr>
              <a:t>Keeps engineer in control of decisions</a:t>
            </a:r>
          </a:p>
        </p:txBody>
      </p:sp>
    </p:spTree>
    <p:extLst>
      <p:ext uri="{BB962C8B-B14F-4D97-AF65-F5344CB8AC3E}">
        <p14:creationId xmlns:p14="http://schemas.microsoft.com/office/powerpoint/2010/main" val="3713970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F4099-6D49-10D3-C321-5EA520C8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1484-C6DE-6FE0-31AC-697479C60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 for AI Usage Moving Forward</a:t>
            </a:r>
          </a:p>
        </p:txBody>
      </p:sp>
      <p:pic>
        <p:nvPicPr>
          <p:cNvPr id="100" name="s4i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31" y="1610000"/>
            <a:ext cx="568338" cy="600000"/>
          </a:xfrm>
          <a:prstGeom prst="rect">
            <a:avLst/>
          </a:prstGeom>
        </p:spPr>
      </p:pic>
      <p:sp>
        <p:nvSpPr>
          <p:cNvPr id="101" name="cap0"/>
          <p:cNvSpPr/>
          <p:nvPr/>
        </p:nvSpPr>
        <p:spPr>
          <a:xfrm>
            <a:off x="2100000" y="1560000"/>
            <a:ext cx="945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</a:rPr>
              <a:t>Support the Identification of Potential Solutions</a:t>
            </a:r>
          </a:p>
        </p:txBody>
      </p:sp>
      <p:sp>
        <p:nvSpPr>
          <p:cNvPr id="102" name="rule0"/>
          <p:cNvSpPr/>
          <p:nvPr/>
        </p:nvSpPr>
        <p:spPr>
          <a:xfrm>
            <a:off x="1150000" y="2300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3" name="s4i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00" y="2450542"/>
            <a:ext cx="600000" cy="478916"/>
          </a:xfrm>
          <a:prstGeom prst="rect">
            <a:avLst/>
          </a:prstGeom>
        </p:spPr>
      </p:pic>
      <p:sp>
        <p:nvSpPr>
          <p:cNvPr id="104" name="cap1"/>
          <p:cNvSpPr/>
          <p:nvPr/>
        </p:nvSpPr>
        <p:spPr>
          <a:xfrm>
            <a:off x="2100000" y="2340000"/>
            <a:ext cx="945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</a:rPr>
              <a:t>Evaluate Solution Options (Surplus, IEE, Design Change)</a:t>
            </a:r>
          </a:p>
        </p:txBody>
      </p:sp>
      <p:sp>
        <p:nvSpPr>
          <p:cNvPr id="105" name="rule1"/>
          <p:cNvSpPr/>
          <p:nvPr/>
        </p:nvSpPr>
        <p:spPr>
          <a:xfrm>
            <a:off x="1150000" y="3080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6" name="s4i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000" y="3170000"/>
            <a:ext cx="600000" cy="600000"/>
          </a:xfrm>
          <a:prstGeom prst="rect">
            <a:avLst/>
          </a:prstGeom>
        </p:spPr>
      </p:pic>
      <p:sp>
        <p:nvSpPr>
          <p:cNvPr id="107" name="cap2"/>
          <p:cNvSpPr/>
          <p:nvPr/>
        </p:nvSpPr>
        <p:spPr>
          <a:xfrm>
            <a:off x="2100000" y="3120000"/>
            <a:ext cx="945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</a:rPr>
              <a:t>Identify Proactive Bridging Strategies for Challenging Parts</a:t>
            </a:r>
          </a:p>
        </p:txBody>
      </p:sp>
      <p:sp>
        <p:nvSpPr>
          <p:cNvPr id="108" name="rule2"/>
          <p:cNvSpPr/>
          <p:nvPr/>
        </p:nvSpPr>
        <p:spPr>
          <a:xfrm>
            <a:off x="1150000" y="3860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9" name="s4i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000" y="3950000"/>
            <a:ext cx="600000" cy="600000"/>
          </a:xfrm>
          <a:prstGeom prst="rect">
            <a:avLst/>
          </a:prstGeom>
        </p:spPr>
      </p:pic>
      <p:sp>
        <p:nvSpPr>
          <p:cNvPr id="110" name="cap3"/>
          <p:cNvSpPr/>
          <p:nvPr/>
        </p:nvSpPr>
        <p:spPr>
          <a:xfrm>
            <a:off x="2100000" y="3900000"/>
            <a:ext cx="945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</a:rPr>
              <a:t>Dynamic Prioritization of Obsolescence based on Plant Conditions</a:t>
            </a:r>
          </a:p>
        </p:txBody>
      </p:sp>
      <p:sp>
        <p:nvSpPr>
          <p:cNvPr id="111" name="rule3"/>
          <p:cNvSpPr/>
          <p:nvPr/>
        </p:nvSpPr>
        <p:spPr>
          <a:xfrm>
            <a:off x="1150000" y="4640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12" name="s4i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095" y="4730000"/>
            <a:ext cx="461810" cy="600000"/>
          </a:xfrm>
          <a:prstGeom prst="rect">
            <a:avLst/>
          </a:prstGeom>
        </p:spPr>
      </p:pic>
      <p:sp>
        <p:nvSpPr>
          <p:cNvPr id="113" name="cap4"/>
          <p:cNvSpPr/>
          <p:nvPr/>
        </p:nvSpPr>
        <p:spPr>
          <a:xfrm>
            <a:off x="2100000" y="4680000"/>
            <a:ext cx="945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</a:rPr>
              <a:t>Helps Engineers Maintain Plant Documentation Accurately with High Quality</a:t>
            </a:r>
          </a:p>
        </p:txBody>
      </p:sp>
      <p:sp>
        <p:nvSpPr>
          <p:cNvPr id="114" name="subs"/>
          <p:cNvSpPr/>
          <p:nvPr/>
        </p:nvSpPr>
        <p:spPr>
          <a:xfrm>
            <a:off x="2220000" y="5340000"/>
            <a:ext cx="9330000" cy="9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•  Identify Affected Documents, including discovery of obscure references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150" dirty="0">
                <a:solidFill>
                  <a:srgbClr val="303030"/>
                </a:solidFill>
              </a:rPr>
              <a:t>•  Ensure Procedural Alignment</a:t>
            </a:r>
          </a:p>
        </p:txBody>
      </p:sp>
    </p:spTree>
    <p:extLst>
      <p:ext uri="{BB962C8B-B14F-4D97-AF65-F5344CB8AC3E}">
        <p14:creationId xmlns:p14="http://schemas.microsoft.com/office/powerpoint/2010/main" val="306658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37AB3-6E74-ABAF-31B8-5BDB6F63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IEE Use Case</a:t>
            </a:r>
          </a:p>
        </p:txBody>
      </p:sp>
      <p:sp>
        <p:nvSpPr>
          <p:cNvPr id="100" name="banner"/>
          <p:cNvSpPr/>
          <p:nvPr/>
        </p:nvSpPr>
        <p:spPr>
          <a:xfrm>
            <a:off x="1150000" y="1470000"/>
            <a:ext cx="9900000" cy="600000"/>
          </a:xfrm>
          <a:prstGeom prst="roundRect">
            <a:avLst>
              <a:gd name="adj" fmla="val 12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F9ED5"/>
                </a:solidFill>
              </a:rPr>
              <a:t>   Scenario:  </a:t>
            </a:r>
            <a:r>
              <a:rPr lang="en-US" sz="1600" b="1" dirty="0">
                <a:solidFill>
                  <a:srgbClr val="FFFFFF"/>
                </a:solidFill>
              </a:rPr>
              <a:t>Outage-Critical IEE Over the Weekend</a:t>
            </a:r>
          </a:p>
        </p:txBody>
      </p:sp>
      <p:pic>
        <p:nvPicPr>
          <p:cNvPr id="101" name="s5i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000" y="2402112"/>
            <a:ext cx="600000" cy="595775"/>
          </a:xfrm>
          <a:prstGeom prst="rect">
            <a:avLst/>
          </a:prstGeom>
        </p:spPr>
      </p:pic>
      <p:sp>
        <p:nvSpPr>
          <p:cNvPr id="102" name="fac0"/>
          <p:cNvSpPr/>
          <p:nvPr/>
        </p:nvSpPr>
        <p:spPr>
          <a:xfrm>
            <a:off x="2250000" y="2360000"/>
            <a:ext cx="8900000" cy="6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E2841"/>
                </a:solidFill>
              </a:rPr>
              <a:t>Work Order identified an unexpected component failure</a:t>
            </a:r>
          </a:p>
        </p:txBody>
      </p:sp>
      <p:sp>
        <p:nvSpPr>
          <p:cNvPr id="103" name="rule0"/>
          <p:cNvSpPr/>
          <p:nvPr/>
        </p:nvSpPr>
        <p:spPr>
          <a:xfrm>
            <a:off x="1250000" y="3070000"/>
            <a:ext cx="99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4" name="s5i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000" y="3205202"/>
            <a:ext cx="600000" cy="589595"/>
          </a:xfrm>
          <a:prstGeom prst="rect">
            <a:avLst/>
          </a:prstGeom>
        </p:spPr>
      </p:pic>
      <p:sp>
        <p:nvSpPr>
          <p:cNvPr id="105" name="fac1"/>
          <p:cNvSpPr/>
          <p:nvPr/>
        </p:nvSpPr>
        <p:spPr>
          <a:xfrm>
            <a:off x="2250000" y="3160000"/>
            <a:ext cx="8900000" cy="6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E2841"/>
                </a:solidFill>
              </a:rPr>
              <a:t>Emergent replacement of electrical equipment needed</a:t>
            </a:r>
          </a:p>
        </p:txBody>
      </p:sp>
      <p:sp>
        <p:nvSpPr>
          <p:cNvPr id="106" name="rule1"/>
          <p:cNvSpPr/>
          <p:nvPr/>
        </p:nvSpPr>
        <p:spPr>
          <a:xfrm>
            <a:off x="1250000" y="3870000"/>
            <a:ext cx="99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7" name="s5i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000" y="4043764"/>
            <a:ext cx="600000" cy="512472"/>
          </a:xfrm>
          <a:prstGeom prst="rect">
            <a:avLst/>
          </a:prstGeom>
        </p:spPr>
      </p:pic>
      <p:sp>
        <p:nvSpPr>
          <p:cNvPr id="108" name="fac2"/>
          <p:cNvSpPr/>
          <p:nvPr/>
        </p:nvSpPr>
        <p:spPr>
          <a:xfrm>
            <a:off x="2250000" y="3960000"/>
            <a:ext cx="8900000" cy="6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E2841"/>
                </a:solidFill>
              </a:rPr>
              <a:t>Limited SME availability (weekend / off-hours)</a:t>
            </a:r>
          </a:p>
        </p:txBody>
      </p:sp>
      <p:sp>
        <p:nvSpPr>
          <p:cNvPr id="109" name="rule2"/>
          <p:cNvSpPr/>
          <p:nvPr/>
        </p:nvSpPr>
        <p:spPr>
          <a:xfrm>
            <a:off x="1250000" y="4670000"/>
            <a:ext cx="99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10" name="s5i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373" y="4800000"/>
            <a:ext cx="427254" cy="600000"/>
          </a:xfrm>
          <a:prstGeom prst="rect">
            <a:avLst/>
          </a:prstGeom>
        </p:spPr>
      </p:pic>
      <p:sp>
        <p:nvSpPr>
          <p:cNvPr id="111" name="fac3"/>
          <p:cNvSpPr/>
          <p:nvPr/>
        </p:nvSpPr>
        <p:spPr>
          <a:xfrm>
            <a:off x="2250000" y="4760000"/>
            <a:ext cx="8900000" cy="68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E2841"/>
                </a:solidFill>
              </a:rPr>
              <a:t>Junior engineer assigned critical IEE</a:t>
            </a:r>
          </a:p>
        </p:txBody>
      </p:sp>
      <p:sp>
        <p:nvSpPr>
          <p:cNvPr id="112" name="accent"/>
          <p:cNvSpPr/>
          <p:nvPr/>
        </p:nvSpPr>
        <p:spPr>
          <a:xfrm>
            <a:off x="1150000" y="5640000"/>
            <a:ext cx="120000" cy="66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13" name="stakes"/>
          <p:cNvSpPr/>
          <p:nvPr/>
        </p:nvSpPr>
        <p:spPr>
          <a:xfrm>
            <a:off x="1270000" y="5640000"/>
            <a:ext cx="9780000" cy="660000"/>
          </a:xfrm>
          <a:prstGeom prst="roundRect">
            <a:avLst>
              <a:gd name="adj" fmla="val 12000"/>
            </a:avLst>
          </a:prstGeom>
          <a:solidFill>
            <a:srgbClr val="F2F7FA"/>
          </a:solidFill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56082"/>
                </a:solidFill>
              </a:rPr>
              <a:t>Bottom Line: </a:t>
            </a:r>
            <a:r>
              <a:rPr lang="en-US" sz="1400" dirty="0">
                <a:solidFill>
                  <a:srgbClr val="0E2841"/>
                </a:solidFill>
              </a:rPr>
              <a:t>Outage delays have real business impacts related to cost, labor, materials, etc.  Utilities need solutions that minimize or mitigate risk.</a:t>
            </a:r>
          </a:p>
        </p:txBody>
      </p:sp>
    </p:spTree>
    <p:extLst>
      <p:ext uri="{BB962C8B-B14F-4D97-AF65-F5344CB8AC3E}">
        <p14:creationId xmlns:p14="http://schemas.microsoft.com/office/powerpoint/2010/main" val="76667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F1C17-5FD9-D024-182C-5377D0B0A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0287E-AAF2-9AB5-5E52-188D18233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IEE Use Case (Cont.)</a:t>
            </a:r>
          </a:p>
        </p:txBody>
      </p:sp>
      <p:sp>
        <p:nvSpPr>
          <p:cNvPr id="100" name="banner"/>
          <p:cNvSpPr/>
          <p:nvPr/>
        </p:nvSpPr>
        <p:spPr>
          <a:xfrm>
            <a:off x="520000" y="1320000"/>
            <a:ext cx="11152000" cy="560000"/>
          </a:xfrm>
          <a:prstGeom prst="roundRect">
            <a:avLst>
              <a:gd name="adj" fmla="val 9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</a:rPr>
              <a:t>   AI-Assisted Workflow</a:t>
            </a:r>
            <a:r>
              <a:rPr lang="en-US" sz="1150" dirty="0">
                <a:solidFill>
                  <a:srgbClr val="9FD9F0"/>
                </a:solidFill>
              </a:rPr>
              <a:t>    Key steps AI can assist with in an Item Equivalency Evaluation</a:t>
            </a:r>
          </a:p>
        </p:txBody>
      </p:sp>
      <p:sp>
        <p:nvSpPr>
          <p:cNvPr id="101" name="card0"/>
          <p:cNvSpPr/>
          <p:nvPr/>
        </p:nvSpPr>
        <p:spPr>
          <a:xfrm>
            <a:off x="520000" y="2080000"/>
            <a:ext cx="3540000" cy="19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2" name="s6i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00" y="2319796"/>
            <a:ext cx="560000" cy="440407"/>
          </a:xfrm>
          <a:prstGeom prst="rect">
            <a:avLst/>
          </a:prstGeom>
        </p:spPr>
      </p:pic>
      <p:sp>
        <p:nvSpPr>
          <p:cNvPr id="103" name="tt0"/>
          <p:cNvSpPr/>
          <p:nvPr/>
        </p:nvSpPr>
        <p:spPr>
          <a:xfrm>
            <a:off x="1420000" y="2260000"/>
            <a:ext cx="242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E2841"/>
                </a:solidFill>
              </a:rPr>
              <a:t>Reference Guidelines &amp; References</a:t>
            </a:r>
          </a:p>
        </p:txBody>
      </p:sp>
      <p:sp>
        <p:nvSpPr>
          <p:cNvPr id="104" name="ru0"/>
          <p:cNvSpPr/>
          <p:nvPr/>
        </p:nvSpPr>
        <p:spPr>
          <a:xfrm>
            <a:off x="760000" y="2880000"/>
            <a:ext cx="3060000" cy="16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ds0"/>
          <p:cNvSpPr/>
          <p:nvPr/>
        </p:nvSpPr>
        <p:spPr>
          <a:xfrm>
            <a:off x="760000" y="2970000"/>
            <a:ext cx="3060000" cy="94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303030"/>
                </a:solidFill>
              </a:rPr>
              <a:t>Site-specific and industry guidelines and references</a:t>
            </a:r>
          </a:p>
        </p:txBody>
      </p:sp>
      <p:sp>
        <p:nvSpPr>
          <p:cNvPr id="106" name="card1"/>
          <p:cNvSpPr/>
          <p:nvPr/>
        </p:nvSpPr>
        <p:spPr>
          <a:xfrm>
            <a:off x="4326000" y="2080000"/>
            <a:ext cx="3540000" cy="19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7" name="s6i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1420" y="2260000"/>
            <a:ext cx="429159" cy="560000"/>
          </a:xfrm>
          <a:prstGeom prst="rect">
            <a:avLst/>
          </a:prstGeom>
        </p:spPr>
      </p:pic>
      <p:sp>
        <p:nvSpPr>
          <p:cNvPr id="108" name="tt1"/>
          <p:cNvSpPr/>
          <p:nvPr/>
        </p:nvSpPr>
        <p:spPr>
          <a:xfrm>
            <a:off x="5226000" y="2260000"/>
            <a:ext cx="242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E2841"/>
                </a:solidFill>
              </a:rPr>
              <a:t>Gather &amp; Summarize Documentation</a:t>
            </a:r>
          </a:p>
        </p:txBody>
      </p:sp>
      <p:sp>
        <p:nvSpPr>
          <p:cNvPr id="109" name="ru1"/>
          <p:cNvSpPr/>
          <p:nvPr/>
        </p:nvSpPr>
        <p:spPr>
          <a:xfrm>
            <a:off x="4566000" y="2880000"/>
            <a:ext cx="3060000" cy="16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ds1"/>
          <p:cNvSpPr/>
          <p:nvPr/>
        </p:nvSpPr>
        <p:spPr>
          <a:xfrm>
            <a:off x="4566000" y="2970000"/>
            <a:ext cx="3060000" cy="94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303030"/>
                </a:solidFill>
              </a:rPr>
              <a:t>Vendor documentation gathered and condensed</a:t>
            </a:r>
          </a:p>
        </p:txBody>
      </p:sp>
      <p:sp>
        <p:nvSpPr>
          <p:cNvPr id="111" name="card2"/>
          <p:cNvSpPr/>
          <p:nvPr/>
        </p:nvSpPr>
        <p:spPr>
          <a:xfrm>
            <a:off x="8132000" y="2080000"/>
            <a:ext cx="3540000" cy="19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2" name="s6i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455" y="2260000"/>
            <a:ext cx="519090" cy="560000"/>
          </a:xfrm>
          <a:prstGeom prst="rect">
            <a:avLst/>
          </a:prstGeom>
        </p:spPr>
      </p:pic>
      <p:sp>
        <p:nvSpPr>
          <p:cNvPr id="113" name="tt2"/>
          <p:cNvSpPr/>
          <p:nvPr/>
        </p:nvSpPr>
        <p:spPr>
          <a:xfrm>
            <a:off x="9032000" y="2260000"/>
            <a:ext cx="242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E2841"/>
                </a:solidFill>
              </a:rPr>
              <a:t>Identify Requirements &amp; Characteristics</a:t>
            </a:r>
          </a:p>
        </p:txBody>
      </p:sp>
      <p:sp>
        <p:nvSpPr>
          <p:cNvPr id="114" name="ru2"/>
          <p:cNvSpPr/>
          <p:nvPr/>
        </p:nvSpPr>
        <p:spPr>
          <a:xfrm>
            <a:off x="8372000" y="2880000"/>
            <a:ext cx="3060000" cy="16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ds2"/>
          <p:cNvSpPr/>
          <p:nvPr/>
        </p:nvSpPr>
        <p:spPr>
          <a:xfrm>
            <a:off x="8372000" y="2970000"/>
            <a:ext cx="3060000" cy="94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303030"/>
                </a:solidFill>
              </a:rPr>
              <a:t>Including drawings, calculations, and specifications</a:t>
            </a:r>
          </a:p>
        </p:txBody>
      </p:sp>
      <p:sp>
        <p:nvSpPr>
          <p:cNvPr id="116" name="card3"/>
          <p:cNvSpPr/>
          <p:nvPr/>
        </p:nvSpPr>
        <p:spPr>
          <a:xfrm>
            <a:off x="2423000" y="4120000"/>
            <a:ext cx="3540000" cy="19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7" name="s6i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3000" y="4392164"/>
            <a:ext cx="560000" cy="375671"/>
          </a:xfrm>
          <a:prstGeom prst="rect">
            <a:avLst/>
          </a:prstGeom>
        </p:spPr>
      </p:pic>
      <p:sp>
        <p:nvSpPr>
          <p:cNvPr id="118" name="tt3"/>
          <p:cNvSpPr/>
          <p:nvPr/>
        </p:nvSpPr>
        <p:spPr>
          <a:xfrm>
            <a:off x="3323000" y="4300000"/>
            <a:ext cx="242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E2841"/>
                </a:solidFill>
              </a:rPr>
              <a:t>Compare Original vs. Replacement</a:t>
            </a:r>
          </a:p>
        </p:txBody>
      </p:sp>
      <p:sp>
        <p:nvSpPr>
          <p:cNvPr id="119" name="ru3"/>
          <p:cNvSpPr/>
          <p:nvPr/>
        </p:nvSpPr>
        <p:spPr>
          <a:xfrm>
            <a:off x="2663000" y="4920000"/>
            <a:ext cx="3060000" cy="16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ds3"/>
          <p:cNvSpPr/>
          <p:nvPr/>
        </p:nvSpPr>
        <p:spPr>
          <a:xfrm>
            <a:off x="2663000" y="5010000"/>
            <a:ext cx="3060000" cy="94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303030"/>
                </a:solidFill>
              </a:rPr>
              <a:t>Flags options that implement fastest — lead time and effort</a:t>
            </a:r>
          </a:p>
        </p:txBody>
      </p:sp>
      <p:sp>
        <p:nvSpPr>
          <p:cNvPr id="121" name="card4"/>
          <p:cNvSpPr/>
          <p:nvPr/>
        </p:nvSpPr>
        <p:spPr>
          <a:xfrm>
            <a:off x="6229000" y="4120000"/>
            <a:ext cx="3540000" cy="19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22" name="s6i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3266" y="4300000"/>
            <a:ext cx="451468" cy="560000"/>
          </a:xfrm>
          <a:prstGeom prst="rect">
            <a:avLst/>
          </a:prstGeom>
        </p:spPr>
      </p:pic>
      <p:sp>
        <p:nvSpPr>
          <p:cNvPr id="123" name="tt4"/>
          <p:cNvSpPr/>
          <p:nvPr/>
        </p:nvSpPr>
        <p:spPr>
          <a:xfrm>
            <a:off x="7129000" y="4300000"/>
            <a:ext cx="242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E2841"/>
                </a:solidFill>
              </a:rPr>
              <a:t>Draft Evaluation Content</a:t>
            </a:r>
          </a:p>
        </p:txBody>
      </p:sp>
      <p:sp>
        <p:nvSpPr>
          <p:cNvPr id="124" name="ru4"/>
          <p:cNvSpPr/>
          <p:nvPr/>
        </p:nvSpPr>
        <p:spPr>
          <a:xfrm>
            <a:off x="6469000" y="4920000"/>
            <a:ext cx="3060000" cy="16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25" name="ds4"/>
          <p:cNvSpPr/>
          <p:nvPr/>
        </p:nvSpPr>
        <p:spPr>
          <a:xfrm>
            <a:off x="6469000" y="5010000"/>
            <a:ext cx="3060000" cy="94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303030"/>
                </a:solidFill>
              </a:rPr>
              <a:t>Prepared for engineering review</a:t>
            </a:r>
          </a:p>
        </p:txBody>
      </p:sp>
    </p:spTree>
    <p:extLst>
      <p:ext uri="{BB962C8B-B14F-4D97-AF65-F5344CB8AC3E}">
        <p14:creationId xmlns:p14="http://schemas.microsoft.com/office/powerpoint/2010/main" val="1211567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6685-664E-5FCC-A16D-130189D0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“Good” AI Looks Like in Nuclear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3F997-A67F-781B-2ECF-679612C24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0" y="1368300"/>
            <a:ext cx="11261557" cy="640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/>
              <a:t>The most trusted AI behaves less like a search engine and more like an engineer that shows their work.</a:t>
            </a:r>
          </a:p>
        </p:txBody>
      </p:sp>
      <p:sp>
        <p:nvSpPr>
          <p:cNvPr id="100" name="gc0"/>
          <p:cNvSpPr/>
          <p:nvPr/>
        </p:nvSpPr>
        <p:spPr>
          <a:xfrm>
            <a:off x="526000" y="228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1" name="gi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00" y="2480000"/>
            <a:ext cx="589000" cy="620000"/>
          </a:xfrm>
          <a:prstGeom prst="rect">
            <a:avLst/>
          </a:prstGeom>
        </p:spPr>
      </p:pic>
      <p:sp>
        <p:nvSpPr>
          <p:cNvPr id="102" name="gt0"/>
          <p:cNvSpPr/>
          <p:nvPr/>
        </p:nvSpPr>
        <p:spPr>
          <a:xfrm>
            <a:off x="1486000" y="248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Traceability</a:t>
            </a:r>
          </a:p>
        </p:txBody>
      </p:sp>
      <p:sp>
        <p:nvSpPr>
          <p:cNvPr id="103" name="gd0"/>
          <p:cNvSpPr/>
          <p:nvPr/>
        </p:nvSpPr>
        <p:spPr>
          <a:xfrm>
            <a:off x="766000" y="320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Shows sources and references that can be independently verified</a:t>
            </a:r>
          </a:p>
        </p:txBody>
      </p:sp>
      <p:sp>
        <p:nvSpPr>
          <p:cNvPr id="104" name="gc1"/>
          <p:cNvSpPr/>
          <p:nvPr/>
        </p:nvSpPr>
        <p:spPr>
          <a:xfrm>
            <a:off x="4326000" y="228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5" name="gi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747" y="2480000"/>
            <a:ext cx="614506" cy="620000"/>
          </a:xfrm>
          <a:prstGeom prst="rect">
            <a:avLst/>
          </a:prstGeom>
        </p:spPr>
      </p:pic>
      <p:sp>
        <p:nvSpPr>
          <p:cNvPr id="106" name="gt1"/>
          <p:cNvSpPr/>
          <p:nvPr/>
        </p:nvSpPr>
        <p:spPr>
          <a:xfrm>
            <a:off x="5286000" y="248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Context Awareness</a:t>
            </a:r>
          </a:p>
        </p:txBody>
      </p:sp>
      <p:sp>
        <p:nvSpPr>
          <p:cNvPr id="107" name="gd1"/>
          <p:cNvSpPr/>
          <p:nvPr/>
        </p:nvSpPr>
        <p:spPr>
          <a:xfrm>
            <a:off x="4566000" y="320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Understands the engineering task, system, and documents in play</a:t>
            </a:r>
          </a:p>
        </p:txBody>
      </p:sp>
      <p:sp>
        <p:nvSpPr>
          <p:cNvPr id="108" name="gc2"/>
          <p:cNvSpPr/>
          <p:nvPr/>
        </p:nvSpPr>
        <p:spPr>
          <a:xfrm>
            <a:off x="8126000" y="228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9" name="gi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6000" y="2480000"/>
            <a:ext cx="620000" cy="620000"/>
          </a:xfrm>
          <a:prstGeom prst="rect">
            <a:avLst/>
          </a:prstGeom>
        </p:spPr>
      </p:pic>
      <p:sp>
        <p:nvSpPr>
          <p:cNvPr id="110" name="gt2"/>
          <p:cNvSpPr/>
          <p:nvPr/>
        </p:nvSpPr>
        <p:spPr>
          <a:xfrm>
            <a:off x="9086000" y="248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Transparency</a:t>
            </a:r>
          </a:p>
        </p:txBody>
      </p:sp>
      <p:sp>
        <p:nvSpPr>
          <p:cNvPr id="111" name="gd2"/>
          <p:cNvSpPr/>
          <p:nvPr/>
        </p:nvSpPr>
        <p:spPr>
          <a:xfrm>
            <a:off x="8366000" y="320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Explains where information came from and how conclusions formed</a:t>
            </a:r>
          </a:p>
        </p:txBody>
      </p:sp>
      <p:sp>
        <p:nvSpPr>
          <p:cNvPr id="112" name="gc3"/>
          <p:cNvSpPr/>
          <p:nvPr/>
        </p:nvSpPr>
        <p:spPr>
          <a:xfrm>
            <a:off x="526000" y="436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3" name="gi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00" y="4612143"/>
            <a:ext cx="620000" cy="515714"/>
          </a:xfrm>
          <a:prstGeom prst="rect">
            <a:avLst/>
          </a:prstGeom>
        </p:spPr>
      </p:pic>
      <p:sp>
        <p:nvSpPr>
          <p:cNvPr id="114" name="gt3"/>
          <p:cNvSpPr/>
          <p:nvPr/>
        </p:nvSpPr>
        <p:spPr>
          <a:xfrm>
            <a:off x="1486000" y="456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Accuracy Over Confidence</a:t>
            </a:r>
          </a:p>
        </p:txBody>
      </p:sp>
      <p:sp>
        <p:nvSpPr>
          <p:cNvPr id="115" name="gd3"/>
          <p:cNvSpPr/>
          <p:nvPr/>
        </p:nvSpPr>
        <p:spPr>
          <a:xfrm>
            <a:off x="766000" y="528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Admits uncertainty rather than guessing</a:t>
            </a:r>
          </a:p>
        </p:txBody>
      </p:sp>
      <p:sp>
        <p:nvSpPr>
          <p:cNvPr id="116" name="gc4"/>
          <p:cNvSpPr/>
          <p:nvPr/>
        </p:nvSpPr>
        <p:spPr>
          <a:xfrm>
            <a:off x="4326000" y="436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7" name="gi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6000" y="4643364"/>
            <a:ext cx="620000" cy="453271"/>
          </a:xfrm>
          <a:prstGeom prst="rect">
            <a:avLst/>
          </a:prstGeom>
        </p:spPr>
      </p:pic>
      <p:sp>
        <p:nvSpPr>
          <p:cNvPr id="118" name="gt4"/>
          <p:cNvSpPr/>
          <p:nvPr/>
        </p:nvSpPr>
        <p:spPr>
          <a:xfrm>
            <a:off x="5286000" y="456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Collaboration</a:t>
            </a:r>
          </a:p>
        </p:txBody>
      </p:sp>
      <p:sp>
        <p:nvSpPr>
          <p:cNvPr id="119" name="gd4"/>
          <p:cNvSpPr/>
          <p:nvPr/>
        </p:nvSpPr>
        <p:spPr>
          <a:xfrm>
            <a:off x="4566000" y="528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Supports iterative dialogue instead of requiring perfect prompts</a:t>
            </a:r>
          </a:p>
        </p:txBody>
      </p:sp>
      <p:sp>
        <p:nvSpPr>
          <p:cNvPr id="120" name="gc5"/>
          <p:cNvSpPr/>
          <p:nvPr/>
        </p:nvSpPr>
        <p:spPr>
          <a:xfrm>
            <a:off x="8126000" y="4360000"/>
            <a:ext cx="3540000" cy="19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21" name="gi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6000" y="4589524"/>
            <a:ext cx="620000" cy="560952"/>
          </a:xfrm>
          <a:prstGeom prst="rect">
            <a:avLst/>
          </a:prstGeom>
        </p:spPr>
      </p:pic>
      <p:sp>
        <p:nvSpPr>
          <p:cNvPr id="122" name="gt5"/>
          <p:cNvSpPr/>
          <p:nvPr/>
        </p:nvSpPr>
        <p:spPr>
          <a:xfrm>
            <a:off x="9086000" y="4560000"/>
            <a:ext cx="2380000" cy="6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E2841"/>
                </a:solidFill>
              </a:rPr>
              <a:t>Knowledge Integrations</a:t>
            </a:r>
          </a:p>
        </p:txBody>
      </p:sp>
      <p:sp>
        <p:nvSpPr>
          <p:cNvPr id="123" name="gd5"/>
          <p:cNvSpPr/>
          <p:nvPr/>
        </p:nvSpPr>
        <p:spPr>
          <a:xfrm>
            <a:off x="8366000" y="5280000"/>
            <a:ext cx="3060000" cy="8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03030"/>
                </a:solidFill>
              </a:rPr>
              <a:t>Connects information across multiple data sources</a:t>
            </a:r>
          </a:p>
        </p:txBody>
      </p:sp>
    </p:spTree>
    <p:extLst>
      <p:ext uri="{BB962C8B-B14F-4D97-AF65-F5344CB8AC3E}">
        <p14:creationId xmlns:p14="http://schemas.microsoft.com/office/powerpoint/2010/main" val="3323852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82AA-69B8-3EB6-CAC0-5D82BEA5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Assistants to Agents</a:t>
            </a:r>
          </a:p>
        </p:txBody>
      </p:sp>
      <p:sp>
        <p:nvSpPr>
          <p:cNvPr id="100" name="card"/>
          <p:cNvSpPr/>
          <p:nvPr/>
        </p:nvSpPr>
        <p:spPr>
          <a:xfrm>
            <a:off x="666000" y="1520000"/>
            <a:ext cx="5150000" cy="4450000"/>
          </a:xfrm>
          <a:prstGeom prst="roundRect">
            <a:avLst>
              <a:gd name="adj" fmla="val 8000"/>
            </a:avLst>
          </a:prstGeom>
          <a:solidFill>
            <a:srgbClr val="EEF2F5"/>
          </a:solidFill>
          <a:ln w="15875">
            <a:solidFill>
              <a:srgbClr val="B7C3CB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1" name="hd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00" y="1806914"/>
            <a:ext cx="540000" cy="466172"/>
          </a:xfrm>
          <a:prstGeom prst="rect">
            <a:avLst/>
          </a:prstGeom>
        </p:spPr>
      </p:pic>
      <p:sp>
        <p:nvSpPr>
          <p:cNvPr id="102" name="htitle"/>
          <p:cNvSpPr/>
          <p:nvPr/>
        </p:nvSpPr>
        <p:spPr>
          <a:xfrm>
            <a:off x="1626000" y="1750000"/>
            <a:ext cx="3910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0E2841"/>
                </a:solidFill>
              </a:rPr>
              <a:t>Chatbot Limitations</a:t>
            </a:r>
          </a:p>
        </p:txBody>
      </p:sp>
      <p:sp>
        <p:nvSpPr>
          <p:cNvPr id="103" name="ul"/>
          <p:cNvSpPr/>
          <p:nvPr/>
        </p:nvSpPr>
        <p:spPr>
          <a:xfrm>
            <a:off x="966000" y="2450000"/>
            <a:ext cx="4550000" cy="20000"/>
          </a:xfrm>
          <a:prstGeom prst="rect">
            <a:avLst/>
          </a:prstGeom>
          <a:solidFill>
            <a:srgbClr val="B7C3CB"/>
          </a:solidFill>
        </p:spPr>
        <p:txBody>
          <a:bodyPr/>
          <a:lstStyle/>
          <a:p>
            <a:endParaRPr lang="en-US"/>
          </a:p>
        </p:txBody>
      </p:sp>
      <p:sp>
        <p:nvSpPr>
          <p:cNvPr id="104" name="mk"/>
          <p:cNvSpPr/>
          <p:nvPr/>
        </p:nvSpPr>
        <p:spPr>
          <a:xfrm>
            <a:off x="996000" y="3116666"/>
            <a:ext cx="150000" cy="150000"/>
          </a:xfrm>
          <a:prstGeom prst="rect">
            <a:avLst/>
          </a:prstGeom>
          <a:solidFill>
            <a:srgbClr val="B7C3CB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t"/>
          <p:cNvSpPr/>
          <p:nvPr/>
        </p:nvSpPr>
        <p:spPr>
          <a:xfrm>
            <a:off x="1266000" y="2670000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Reactive → requires constant prompting</a:t>
            </a:r>
          </a:p>
        </p:txBody>
      </p:sp>
      <p:sp>
        <p:nvSpPr>
          <p:cNvPr id="106" name="mk"/>
          <p:cNvSpPr/>
          <p:nvPr/>
        </p:nvSpPr>
        <p:spPr>
          <a:xfrm>
            <a:off x="996000" y="4149999"/>
            <a:ext cx="150000" cy="150000"/>
          </a:xfrm>
          <a:prstGeom prst="rect">
            <a:avLst/>
          </a:prstGeom>
          <a:solidFill>
            <a:srgbClr val="B7C3CB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it"/>
          <p:cNvSpPr/>
          <p:nvPr/>
        </p:nvSpPr>
        <p:spPr>
          <a:xfrm>
            <a:off x="1266000" y="3703333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Engineer drives every step</a:t>
            </a:r>
          </a:p>
        </p:txBody>
      </p:sp>
      <p:sp>
        <p:nvSpPr>
          <p:cNvPr id="108" name="mk"/>
          <p:cNvSpPr/>
          <p:nvPr/>
        </p:nvSpPr>
        <p:spPr>
          <a:xfrm>
            <a:off x="996000" y="5183332"/>
            <a:ext cx="150000" cy="150000"/>
          </a:xfrm>
          <a:prstGeom prst="rect">
            <a:avLst/>
          </a:prstGeom>
          <a:solidFill>
            <a:srgbClr val="B7C3CB"/>
          </a:solidFill>
        </p:spPr>
        <p:txBody>
          <a:bodyPr/>
          <a:lstStyle/>
          <a:p>
            <a:endParaRPr lang="en-US"/>
          </a:p>
        </p:txBody>
      </p:sp>
      <p:sp>
        <p:nvSpPr>
          <p:cNvPr id="109" name="it"/>
          <p:cNvSpPr/>
          <p:nvPr/>
        </p:nvSpPr>
        <p:spPr>
          <a:xfrm>
            <a:off x="1266000" y="4736666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Inconsistent outputs if poorly prompted</a:t>
            </a:r>
          </a:p>
        </p:txBody>
      </p:sp>
      <p:sp>
        <p:nvSpPr>
          <p:cNvPr id="110" name="shift"/>
          <p:cNvSpPr/>
          <p:nvPr/>
        </p:nvSpPr>
        <p:spPr>
          <a:xfrm>
            <a:off x="5856000" y="3425000"/>
            <a:ext cx="480000" cy="6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card"/>
          <p:cNvSpPr/>
          <p:nvPr/>
        </p:nvSpPr>
        <p:spPr>
          <a:xfrm>
            <a:off x="6376000" y="1520000"/>
            <a:ext cx="5150000" cy="44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2" name="h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117" y="1770000"/>
            <a:ext cx="499765" cy="540000"/>
          </a:xfrm>
          <a:prstGeom prst="rect">
            <a:avLst/>
          </a:prstGeom>
        </p:spPr>
      </p:pic>
      <p:sp>
        <p:nvSpPr>
          <p:cNvPr id="113" name="htitle"/>
          <p:cNvSpPr/>
          <p:nvPr/>
        </p:nvSpPr>
        <p:spPr>
          <a:xfrm>
            <a:off x="7336000" y="1750000"/>
            <a:ext cx="3910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56082"/>
                </a:solidFill>
              </a:rPr>
              <a:t>With the Right AI Foundation, Agents Can Be Built</a:t>
            </a:r>
          </a:p>
        </p:txBody>
      </p:sp>
      <p:sp>
        <p:nvSpPr>
          <p:cNvPr id="114" name="ul"/>
          <p:cNvSpPr/>
          <p:nvPr/>
        </p:nvSpPr>
        <p:spPr>
          <a:xfrm>
            <a:off x="6676000" y="2450000"/>
            <a:ext cx="4550000" cy="2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mk"/>
          <p:cNvSpPr/>
          <p:nvPr/>
        </p:nvSpPr>
        <p:spPr>
          <a:xfrm>
            <a:off x="6706000" y="3116666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it"/>
          <p:cNvSpPr/>
          <p:nvPr/>
        </p:nvSpPr>
        <p:spPr>
          <a:xfrm>
            <a:off x="6976000" y="2670000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From answering questions </a:t>
            </a:r>
            <a:r>
              <a:rPr lang="en-US" sz="1350" b="1" dirty="0">
                <a:solidFill>
                  <a:srgbClr val="0F9ED5"/>
                </a:solidFill>
              </a:rPr>
              <a:t>→ </a:t>
            </a:r>
            <a:r>
              <a:rPr lang="en-US" sz="1350" b="1" dirty="0">
                <a:solidFill>
                  <a:srgbClr val="0E2841"/>
                </a:solidFill>
              </a:rPr>
              <a:t>completing tasks</a:t>
            </a:r>
          </a:p>
        </p:txBody>
      </p:sp>
      <p:sp>
        <p:nvSpPr>
          <p:cNvPr id="117" name="mk"/>
          <p:cNvSpPr/>
          <p:nvPr/>
        </p:nvSpPr>
        <p:spPr>
          <a:xfrm>
            <a:off x="6706000" y="4149999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18" name="it"/>
          <p:cNvSpPr/>
          <p:nvPr/>
        </p:nvSpPr>
        <p:spPr>
          <a:xfrm>
            <a:off x="6976000" y="3703333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From assisting </a:t>
            </a:r>
            <a:r>
              <a:rPr lang="en-US" sz="1350" b="1" dirty="0">
                <a:solidFill>
                  <a:srgbClr val="0F9ED5"/>
                </a:solidFill>
              </a:rPr>
              <a:t>→ </a:t>
            </a:r>
            <a:r>
              <a:rPr lang="en-US" sz="1350" b="1" dirty="0">
                <a:solidFill>
                  <a:srgbClr val="0E2841"/>
                </a:solidFill>
              </a:rPr>
              <a:t>orchestrating workflows</a:t>
            </a:r>
          </a:p>
        </p:txBody>
      </p:sp>
      <p:sp>
        <p:nvSpPr>
          <p:cNvPr id="119" name="mk"/>
          <p:cNvSpPr/>
          <p:nvPr/>
        </p:nvSpPr>
        <p:spPr>
          <a:xfrm>
            <a:off x="6706000" y="5183332"/>
            <a:ext cx="150000" cy="150000"/>
          </a:xfrm>
          <a:prstGeom prst="rect">
            <a:avLst/>
          </a:prstGeom>
          <a:solidFill>
            <a:srgbClr val="0F9ED5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it"/>
          <p:cNvSpPr/>
          <p:nvPr/>
        </p:nvSpPr>
        <p:spPr>
          <a:xfrm>
            <a:off x="6976000" y="4736666"/>
            <a:ext cx="4270000" cy="103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2841"/>
                </a:solidFill>
              </a:rPr>
              <a:t>From reactive responses </a:t>
            </a:r>
            <a:r>
              <a:rPr lang="en-US" sz="1350" b="1" dirty="0">
                <a:solidFill>
                  <a:srgbClr val="0F9ED5"/>
                </a:solidFill>
              </a:rPr>
              <a:t>→ </a:t>
            </a:r>
            <a:r>
              <a:rPr lang="en-US" sz="1350" b="1" dirty="0">
                <a:solidFill>
                  <a:srgbClr val="0E2841"/>
                </a:solidFill>
              </a:rPr>
              <a:t>proactive guidance</a:t>
            </a:r>
          </a:p>
        </p:txBody>
      </p:sp>
    </p:spTree>
    <p:extLst>
      <p:ext uri="{BB962C8B-B14F-4D97-AF65-F5344CB8AC3E}">
        <p14:creationId xmlns:p14="http://schemas.microsoft.com/office/powerpoint/2010/main" val="322605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B818-DC5D-1144-4255-4E7647A1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an IEE Agent Works</a:t>
            </a:r>
          </a:p>
        </p:txBody>
      </p:sp>
      <p:sp>
        <p:nvSpPr>
          <p:cNvPr id="100" name="card0"/>
          <p:cNvSpPr/>
          <p:nvPr/>
        </p:nvSpPr>
        <p:spPr>
          <a:xfrm>
            <a:off x="526000" y="1780000"/>
            <a:ext cx="2020000" cy="298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1" name="num0"/>
          <p:cNvSpPr/>
          <p:nvPr/>
        </p:nvSpPr>
        <p:spPr>
          <a:xfrm>
            <a:off x="1226000" y="1930000"/>
            <a:ext cx="620000" cy="620000"/>
          </a:xfrm>
          <a:prstGeom prst="ellipse">
            <a:avLst/>
          </a:prstGeom>
          <a:solidFill>
            <a:srgbClr val="0E2841"/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2" name="ttl0"/>
          <p:cNvSpPr/>
          <p:nvPr/>
        </p:nvSpPr>
        <p:spPr>
          <a:xfrm>
            <a:off x="596000" y="2640000"/>
            <a:ext cx="188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Understand the Task</a:t>
            </a:r>
          </a:p>
        </p:txBody>
      </p:sp>
      <p:sp>
        <p:nvSpPr>
          <p:cNvPr id="103" name="dsc0"/>
          <p:cNvSpPr/>
          <p:nvPr/>
        </p:nvSpPr>
        <p:spPr>
          <a:xfrm>
            <a:off x="636000" y="3200000"/>
            <a:ext cx="1800000" cy="14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303030"/>
                </a:solidFill>
              </a:rPr>
              <a:t>Reads the request and the engineer's input &amp; context</a:t>
            </a:r>
          </a:p>
        </p:txBody>
      </p:sp>
      <p:sp>
        <p:nvSpPr>
          <p:cNvPr id="104" name="arr0"/>
          <p:cNvSpPr/>
          <p:nvPr/>
        </p:nvSpPr>
        <p:spPr>
          <a:xfrm>
            <a:off x="2566000" y="3080000"/>
            <a:ext cx="220000" cy="360000"/>
          </a:xfrm>
          <a:prstGeom prst="right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card1"/>
          <p:cNvSpPr/>
          <p:nvPr/>
        </p:nvSpPr>
        <p:spPr>
          <a:xfrm>
            <a:off x="2806000" y="1780000"/>
            <a:ext cx="2020000" cy="298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6" name="num1"/>
          <p:cNvSpPr/>
          <p:nvPr/>
        </p:nvSpPr>
        <p:spPr>
          <a:xfrm>
            <a:off x="3506000" y="1930000"/>
            <a:ext cx="620000" cy="620000"/>
          </a:xfrm>
          <a:prstGeom prst="ellipse">
            <a:avLst/>
          </a:prstGeom>
          <a:solidFill>
            <a:srgbClr val="144E6B"/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7" name="ttl1"/>
          <p:cNvSpPr/>
          <p:nvPr/>
        </p:nvSpPr>
        <p:spPr>
          <a:xfrm>
            <a:off x="2876000" y="2640000"/>
            <a:ext cx="188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Break Into Steps</a:t>
            </a:r>
          </a:p>
        </p:txBody>
      </p:sp>
      <p:sp>
        <p:nvSpPr>
          <p:cNvPr id="108" name="dsc1"/>
          <p:cNvSpPr/>
          <p:nvPr/>
        </p:nvSpPr>
        <p:spPr>
          <a:xfrm>
            <a:off x="2916000" y="3200000"/>
            <a:ext cx="1800000" cy="14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303030"/>
                </a:solidFill>
              </a:rPr>
              <a:t>Decomposes the IEE into a structured to-do list</a:t>
            </a:r>
          </a:p>
        </p:txBody>
      </p:sp>
      <p:sp>
        <p:nvSpPr>
          <p:cNvPr id="109" name="arr1"/>
          <p:cNvSpPr/>
          <p:nvPr/>
        </p:nvSpPr>
        <p:spPr>
          <a:xfrm>
            <a:off x="4846000" y="3080000"/>
            <a:ext cx="220000" cy="360000"/>
          </a:xfrm>
          <a:prstGeom prst="right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ard2"/>
          <p:cNvSpPr/>
          <p:nvPr/>
        </p:nvSpPr>
        <p:spPr>
          <a:xfrm>
            <a:off x="5086000" y="1780000"/>
            <a:ext cx="2020000" cy="298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1" name="num2"/>
          <p:cNvSpPr/>
          <p:nvPr/>
        </p:nvSpPr>
        <p:spPr>
          <a:xfrm>
            <a:off x="5786000" y="1930000"/>
            <a:ext cx="620000" cy="620000"/>
          </a:xfrm>
          <a:prstGeom prst="ellipse">
            <a:avLst/>
          </a:prstGeom>
          <a:solidFill>
            <a:srgbClr val="156082"/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2" name="ttl2"/>
          <p:cNvSpPr/>
          <p:nvPr/>
        </p:nvSpPr>
        <p:spPr>
          <a:xfrm>
            <a:off x="5156000" y="2640000"/>
            <a:ext cx="188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Select the Right Tools</a:t>
            </a:r>
          </a:p>
        </p:txBody>
      </p:sp>
      <p:sp>
        <p:nvSpPr>
          <p:cNvPr id="113" name="dsc2"/>
          <p:cNvSpPr/>
          <p:nvPr/>
        </p:nvSpPr>
        <p:spPr>
          <a:xfrm>
            <a:off x="5196000" y="3200000"/>
            <a:ext cx="1800000" cy="14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303030"/>
                </a:solidFill>
              </a:rPr>
              <a:t>Skill files, research, evaluation, workspace &amp; human-in-loop</a:t>
            </a:r>
          </a:p>
        </p:txBody>
      </p:sp>
      <p:sp>
        <p:nvSpPr>
          <p:cNvPr id="114" name="arr2"/>
          <p:cNvSpPr/>
          <p:nvPr/>
        </p:nvSpPr>
        <p:spPr>
          <a:xfrm>
            <a:off x="7126000" y="3080000"/>
            <a:ext cx="220000" cy="360000"/>
          </a:xfrm>
          <a:prstGeom prst="right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card3"/>
          <p:cNvSpPr/>
          <p:nvPr/>
        </p:nvSpPr>
        <p:spPr>
          <a:xfrm>
            <a:off x="7366000" y="1780000"/>
            <a:ext cx="2020000" cy="298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6" name="num3"/>
          <p:cNvSpPr/>
          <p:nvPr/>
        </p:nvSpPr>
        <p:spPr>
          <a:xfrm>
            <a:off x="8066000" y="1930000"/>
            <a:ext cx="620000" cy="620000"/>
          </a:xfrm>
          <a:prstGeom prst="ellipse">
            <a:avLst/>
          </a:prstGeom>
          <a:solidFill>
            <a:srgbClr val="0C6E96"/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7" name="ttl3"/>
          <p:cNvSpPr/>
          <p:nvPr/>
        </p:nvSpPr>
        <p:spPr>
          <a:xfrm>
            <a:off x="7436000" y="2640000"/>
            <a:ext cx="188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Synthesize Sources</a:t>
            </a:r>
          </a:p>
        </p:txBody>
      </p:sp>
      <p:sp>
        <p:nvSpPr>
          <p:cNvPr id="118" name="dsc3"/>
          <p:cNvSpPr/>
          <p:nvPr/>
        </p:nvSpPr>
        <p:spPr>
          <a:xfrm>
            <a:off x="7476000" y="3200000"/>
            <a:ext cx="1800000" cy="14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303030"/>
                </a:solidFill>
              </a:rPr>
              <a:t>Document ingestion and deep analysis across knowledge bases</a:t>
            </a:r>
          </a:p>
        </p:txBody>
      </p:sp>
      <p:sp>
        <p:nvSpPr>
          <p:cNvPr id="119" name="arr3"/>
          <p:cNvSpPr/>
          <p:nvPr/>
        </p:nvSpPr>
        <p:spPr>
          <a:xfrm>
            <a:off x="9406000" y="3080000"/>
            <a:ext cx="220000" cy="360000"/>
          </a:xfrm>
          <a:prstGeom prst="rightArrow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card4"/>
          <p:cNvSpPr/>
          <p:nvPr/>
        </p:nvSpPr>
        <p:spPr>
          <a:xfrm>
            <a:off x="9646000" y="1780000"/>
            <a:ext cx="2020000" cy="2980000"/>
          </a:xfrm>
          <a:prstGeom prst="roundRect">
            <a:avLst>
              <a:gd name="adj" fmla="val 7000"/>
            </a:avLst>
          </a:prstGeom>
          <a:solidFill>
            <a:srgbClr val="F2F7FA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1" name="num4"/>
          <p:cNvSpPr/>
          <p:nvPr/>
        </p:nvSpPr>
        <p:spPr>
          <a:xfrm>
            <a:off x="10346000" y="1930000"/>
            <a:ext cx="620000" cy="620000"/>
          </a:xfrm>
          <a:prstGeom prst="ellipse">
            <a:avLst/>
          </a:prstGeom>
          <a:solidFill>
            <a:srgbClr val="0F9ED5"/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22" name="ttl4"/>
          <p:cNvSpPr/>
          <p:nvPr/>
        </p:nvSpPr>
        <p:spPr>
          <a:xfrm>
            <a:off x="9716000" y="2640000"/>
            <a:ext cx="188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841"/>
                </a:solidFill>
              </a:rPr>
              <a:t>Iterate to Output</a:t>
            </a:r>
          </a:p>
        </p:txBody>
      </p:sp>
      <p:sp>
        <p:nvSpPr>
          <p:cNvPr id="123" name="dsc4"/>
          <p:cNvSpPr/>
          <p:nvPr/>
        </p:nvSpPr>
        <p:spPr>
          <a:xfrm>
            <a:off x="9756000" y="3200000"/>
            <a:ext cx="1800000" cy="14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303030"/>
                </a:solidFill>
              </a:rPr>
              <a:t>Drafts a reviewable IEE in an editable document workspace</a:t>
            </a:r>
          </a:p>
        </p:txBody>
      </p:sp>
      <p:sp>
        <p:nvSpPr>
          <p:cNvPr id="124" name="cap"/>
          <p:cNvSpPr/>
          <p:nvPr/>
        </p:nvSpPr>
        <p:spPr>
          <a:xfrm>
            <a:off x="526000" y="5030000"/>
            <a:ext cx="11140000" cy="640000"/>
          </a:xfrm>
          <a:prstGeom prst="roundRect">
            <a:avLst>
              <a:gd name="adj" fmla="val 7000"/>
            </a:avLst>
          </a:prstGeom>
          <a:solidFill>
            <a:srgbClr val="0E2841"/>
          </a:solidFill>
        </p:spPr>
        <p:txBody>
          <a:bodyPr wrap="square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Agent orchestrates tools to present a drafted IEE to the user.</a:t>
            </a:r>
          </a:p>
        </p:txBody>
      </p:sp>
    </p:spTree>
    <p:extLst>
      <p:ext uri="{BB962C8B-B14F-4D97-AF65-F5344CB8AC3E}">
        <p14:creationId xmlns:p14="http://schemas.microsoft.com/office/powerpoint/2010/main" val="101003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1AD11B1405A64CA2E1C7AB9A72507D" ma:contentTypeVersion="17" ma:contentTypeDescription="Create a new document." ma:contentTypeScope="" ma:versionID="b062f6db58dcfdc6ce139bbc0b989582">
  <xsd:schema xmlns:xsd="http://www.w3.org/2001/XMLSchema" xmlns:xs="http://www.w3.org/2001/XMLSchema" xmlns:p="http://schemas.microsoft.com/office/2006/metadata/properties" xmlns:ns3="bfbea727-190a-4846-a5e8-043110db7266" xmlns:ns4="c73b8562-79e1-42f8-93a7-7d8fd946246a" targetNamespace="http://schemas.microsoft.com/office/2006/metadata/properties" ma:root="true" ma:fieldsID="baa6740d33c9de1c3b1eafb02e9d755e" ns3:_="" ns4:_="">
    <xsd:import namespace="bfbea727-190a-4846-a5e8-043110db7266"/>
    <xsd:import namespace="c73b8562-79e1-42f8-93a7-7d8fd94624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ea727-190a-4846-a5e8-043110db7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b8562-79e1-42f8-93a7-7d8fd946246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bea727-190a-4846-a5e8-043110db7266" xsi:nil="true"/>
  </documentManagement>
</p:properties>
</file>

<file path=customXml/itemProps1.xml><?xml version="1.0" encoding="utf-8"?>
<ds:datastoreItem xmlns:ds="http://schemas.openxmlformats.org/officeDocument/2006/customXml" ds:itemID="{BC89D386-F211-4583-8E13-ED306F3046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ea727-190a-4846-a5e8-043110db7266"/>
    <ds:schemaRef ds:uri="c73b8562-79e1-42f8-93a7-7d8fd94624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C88DB-22F3-4512-B289-07D7425A12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BE00AC-27B1-4615-8475-E0040140816E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c73b8562-79e1-42f8-93a7-7d8fd946246a"/>
    <ds:schemaRef ds:uri="bfbea727-190a-4846-a5e8-043110db726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7061</TotalTime>
  <Words>675</Words>
  <Application>Microsoft Office PowerPoint</Application>
  <PresentationFormat>Widescreen</PresentationFormat>
  <Paragraphs>132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Aptos</vt:lpstr>
      <vt:lpstr>Arial</vt:lpstr>
      <vt:lpstr>Office Theme</vt:lpstr>
      <vt:lpstr>AI-Driven Obsolescence Solutions June 22, 2026 Matt Yarlett</vt:lpstr>
      <vt:lpstr>The Industry Challenge</vt:lpstr>
      <vt:lpstr>How Engineers Use AI Today</vt:lpstr>
      <vt:lpstr>Vision for AI Usage Moving Forward</vt:lpstr>
      <vt:lpstr>Practical IEE Use Case</vt:lpstr>
      <vt:lpstr>Practical IEE Use Case (Cont.)</vt:lpstr>
      <vt:lpstr>What “Good” AI Looks Like in Nuclear</vt:lpstr>
      <vt:lpstr>From Assistants to Agents</vt:lpstr>
      <vt:lpstr>How an IEE Agent Works</vt:lpstr>
      <vt:lpstr>Full AI-driven Obsolescence/IEE Capabilities</vt:lpstr>
      <vt:lpstr>Big Picture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Caitie Fink</dc:creator>
  <cp:lastModifiedBy>Yarlett, Matthew</cp:lastModifiedBy>
  <cp:revision>15</cp:revision>
  <dcterms:created xsi:type="dcterms:W3CDTF">2025-08-29T16:07:31Z</dcterms:created>
  <dcterms:modified xsi:type="dcterms:W3CDTF">2026-07-10T22:39:22Z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0x010100351AD11B1405A64CA2E1C7AB9A72507D</vt:lpwstr>
  </property>
  <property fmtid="{D5CDD505-2E9C-101B-9397-08002B2CF9AE}" pid="3" name="MSIP_Label_1d7a6dd0-c16e-4aa6-8f26-3b824bf76858_Enabled">
    <vt:lpwstr>true</vt:lpwstr>
  </property>
  <property fmtid="{D5CDD505-2E9C-101B-9397-08002B2CF9AE}" pid="4" name="MSIP_Label_1d7a6dd0-c16e-4aa6-8f26-3b824bf76858_SetDate">
    <vt:lpwstr>2026-05-18T16:36:13Z</vt:lpwstr>
  </property>
  <property fmtid="{D5CDD505-2E9C-101B-9397-08002B2CF9AE}" pid="5" name="MSIP_Label_1d7a6dd0-c16e-4aa6-8f26-3b824bf76858_Method">
    <vt:lpwstr>Privileged</vt:lpwstr>
  </property>
  <property fmtid="{D5CDD505-2E9C-101B-9397-08002B2CF9AE}" pid="6" name="MSIP_Label_1d7a6dd0-c16e-4aa6-8f26-3b824bf76858_Name">
    <vt:lpwstr>Non-Proprietary Class 3</vt:lpwstr>
  </property>
  <property fmtid="{D5CDD505-2E9C-101B-9397-08002B2CF9AE}" pid="7" name="MSIP_Label_1d7a6dd0-c16e-4aa6-8f26-3b824bf76858_SiteId">
    <vt:lpwstr>516ec17a-b92f-438b-8594-e11b6f6bec79</vt:lpwstr>
  </property>
  <property fmtid="{D5CDD505-2E9C-101B-9397-08002B2CF9AE}" pid="8" name="MSIP_Label_1d7a6dd0-c16e-4aa6-8f26-3b824bf76858_ActionId">
    <vt:lpwstr>b3b0ebe9-c8dd-4148-8a59-063d734f2118</vt:lpwstr>
  </property>
  <property fmtid="{D5CDD505-2E9C-101B-9397-08002B2CF9AE}" pid="9" name="MSIP_Label_1d7a6dd0-c16e-4aa6-8f26-3b824bf76858_ContentBits">
    <vt:lpwstr>0</vt:lpwstr>
  </property>
  <property fmtid="{D5CDD505-2E9C-101B-9397-08002B2CF9AE}" pid="10" name="MSIP_Label_1d7a6dd0-c16e-4aa6-8f26-3b824bf76858_Tag">
    <vt:lpwstr>10, 0, 1, 1</vt:lpwstr>
  </property>
</Properties>
</file>