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</p:sldIdLst>
  <p:sldSz cx="12192000" cy="6858000"/>
  <p:notesSz cx="6858000" cy="9144000"/>
  <p:embeddedFontLst>
    <p:embeddedFont>
      <p:font typeface="Microsoft YaHei" panose="020B0503020204020204" pitchFamily="34" charset="-122"/>
      <p:regular r:id="rId12"/>
      <p:bold r:id="rId13"/>
    </p:embeddedFont>
    <p:embeddedFont>
      <p:font typeface="Montserrat" panose="00000500000000000000" pitchFamily="2" charset="0"/>
      <p:regular r:id="rId14"/>
      <p:bold r:id="rId15"/>
      <p:italic r:id="rId16"/>
      <p:boldItalic r:id="rId17"/>
    </p:embeddedFont>
    <p:embeddedFont>
      <p:font typeface="Open Sans" panose="020B0606030504020204" pitchFamily="34" charset="0"/>
      <p:regular r:id="rId18"/>
      <p:bold r:id="rId19"/>
      <p:italic r:id="rId20"/>
      <p:boldItalic r:id="rId21"/>
    </p:embeddedFont>
    <p:embeddedFont>
      <p:font typeface="Segoe UI Emoji" panose="020B0502040204020203" pitchFamily="34" charset="0"/>
      <p:regular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FD95FC-D216-4642-B7BA-B8F3C750209B}" v="5" dt="2026-07-19T20:19:13.2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42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al, Andrew A." userId="1d5d4dfb-d739-486f-9f6c-9e8a4f290973" providerId="ADAL" clId="{2AC3711E-1DFF-428C-9D8E-6BE834E1412C}"/>
    <pc:docChg chg="undo redo custSel delSld modSld">
      <pc:chgData name="Neal, Andrew A." userId="1d5d4dfb-d739-486f-9f6c-9e8a4f290973" providerId="ADAL" clId="{2AC3711E-1DFF-428C-9D8E-6BE834E1412C}" dt="2026-07-19T20:19:59.216" v="888" actId="20577"/>
      <pc:docMkLst>
        <pc:docMk/>
      </pc:docMkLst>
      <pc:sldChg chg="modSp mod">
        <pc:chgData name="Neal, Andrew A." userId="1d5d4dfb-d739-486f-9f6c-9e8a4f290973" providerId="ADAL" clId="{2AC3711E-1DFF-428C-9D8E-6BE834E1412C}" dt="2026-07-14T12:24:43.118" v="294" actId="6549"/>
        <pc:sldMkLst>
          <pc:docMk/>
          <pc:sldMk cId="0" sldId="256"/>
        </pc:sldMkLst>
        <pc:spChg chg="mod">
          <ac:chgData name="Neal, Andrew A." userId="1d5d4dfb-d739-486f-9f6c-9e8a4f290973" providerId="ADAL" clId="{2AC3711E-1DFF-428C-9D8E-6BE834E1412C}" dt="2026-07-14T12:24:36.740" v="293" actId="6549"/>
          <ac:spMkLst>
            <pc:docMk/>
            <pc:sldMk cId="0" sldId="256"/>
            <ac:spMk id="6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4T12:24:43.118" v="294" actId="6549"/>
          <ac:spMkLst>
            <pc:docMk/>
            <pc:sldMk cId="0" sldId="256"/>
            <ac:spMk id="8" creationId="{00000000-0000-0000-0000-000000000000}"/>
          </ac:spMkLst>
        </pc:spChg>
      </pc:sldChg>
      <pc:sldChg chg="addSp modSp mod">
        <pc:chgData name="Neal, Andrew A." userId="1d5d4dfb-d739-486f-9f6c-9e8a4f290973" providerId="ADAL" clId="{2AC3711E-1DFF-428C-9D8E-6BE834E1412C}" dt="2026-07-19T20:15:46.640" v="774" actId="1076"/>
        <pc:sldMkLst>
          <pc:docMk/>
          <pc:sldMk cId="0" sldId="258"/>
        </pc:sldMkLst>
        <pc:spChg chg="mod">
          <ac:chgData name="Neal, Andrew A." userId="1d5d4dfb-d739-486f-9f6c-9e8a4f290973" providerId="ADAL" clId="{2AC3711E-1DFF-428C-9D8E-6BE834E1412C}" dt="2026-07-14T12:27:31.997" v="420" actId="313"/>
          <ac:spMkLst>
            <pc:docMk/>
            <pc:sldMk cId="0" sldId="258"/>
            <ac:spMk id="19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25:06.628" v="4" actId="20577"/>
          <ac:spMkLst>
            <pc:docMk/>
            <pc:sldMk cId="0" sldId="258"/>
            <ac:spMk id="27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25:28.779" v="10" actId="6549"/>
          <ac:spMkLst>
            <pc:docMk/>
            <pc:sldMk cId="0" sldId="258"/>
            <ac:spMk id="31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27:15.857" v="40" actId="20577"/>
          <ac:spMkLst>
            <pc:docMk/>
            <pc:sldMk cId="0" sldId="258"/>
            <ac:spMk id="32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4T12:28:56.879" v="434" actId="20577"/>
          <ac:spMkLst>
            <pc:docMk/>
            <pc:sldMk cId="0" sldId="258"/>
            <ac:spMk id="35" creationId="{00000000-0000-0000-0000-000000000000}"/>
          </ac:spMkLst>
        </pc:spChg>
        <pc:spChg chg="add mod">
          <ac:chgData name="Neal, Andrew A." userId="1d5d4dfb-d739-486f-9f6c-9e8a4f290973" providerId="ADAL" clId="{2AC3711E-1DFF-428C-9D8E-6BE834E1412C}" dt="2026-07-19T20:15:46.640" v="774" actId="1076"/>
          <ac:spMkLst>
            <pc:docMk/>
            <pc:sldMk cId="0" sldId="258"/>
            <ac:spMk id="37" creationId="{2C6038C9-A100-956A-5E72-4E192DD21BCC}"/>
          </ac:spMkLst>
        </pc:spChg>
      </pc:sldChg>
      <pc:sldChg chg="modSp mod">
        <pc:chgData name="Neal, Andrew A." userId="1d5d4dfb-d739-486f-9f6c-9e8a4f290973" providerId="ADAL" clId="{2AC3711E-1DFF-428C-9D8E-6BE834E1412C}" dt="2026-07-14T12:32:48.256" v="490" actId="20577"/>
        <pc:sldMkLst>
          <pc:docMk/>
          <pc:sldMk cId="0" sldId="259"/>
        </pc:sldMkLst>
        <pc:spChg chg="mod">
          <ac:chgData name="Neal, Andrew A." userId="1d5d4dfb-d739-486f-9f6c-9e8a4f290973" providerId="ADAL" clId="{2AC3711E-1DFF-428C-9D8E-6BE834E1412C}" dt="2026-07-14T12:32:48.256" v="490" actId="20577"/>
          <ac:spMkLst>
            <pc:docMk/>
            <pc:sldMk cId="0" sldId="259"/>
            <ac:spMk id="36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29:39.469" v="47" actId="6549"/>
          <ac:spMkLst>
            <pc:docMk/>
            <pc:sldMk cId="0" sldId="259"/>
            <ac:spMk id="42" creationId="{00000000-0000-0000-0000-000000000000}"/>
          </ac:spMkLst>
        </pc:spChg>
      </pc:sldChg>
      <pc:sldChg chg="addSp delSp modSp mod">
        <pc:chgData name="Neal, Andrew A." userId="1d5d4dfb-d739-486f-9f6c-9e8a4f290973" providerId="ADAL" clId="{2AC3711E-1DFF-428C-9D8E-6BE834E1412C}" dt="2026-07-19T20:19:59.216" v="888" actId="20577"/>
        <pc:sldMkLst>
          <pc:docMk/>
          <pc:sldMk cId="0" sldId="260"/>
        </pc:sldMkLst>
        <pc:spChg chg="mod">
          <ac:chgData name="Neal, Andrew A." userId="1d5d4dfb-d739-486f-9f6c-9e8a4f290973" providerId="ADAL" clId="{2AC3711E-1DFF-428C-9D8E-6BE834E1412C}" dt="2026-07-13T17:40:18.606" v="74" actId="1076"/>
          <ac:spMkLst>
            <pc:docMk/>
            <pc:sldMk cId="0" sldId="260"/>
            <ac:spMk id="3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40:33.440" v="75" actId="255"/>
          <ac:spMkLst>
            <pc:docMk/>
            <pc:sldMk cId="0" sldId="260"/>
            <ac:spMk id="4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40:33.440" v="75" actId="255"/>
          <ac:spMkLst>
            <pc:docMk/>
            <pc:sldMk cId="0" sldId="260"/>
            <ac:spMk id="5" creationId="{00000000-0000-0000-0000-000000000000}"/>
          </ac:spMkLst>
        </pc:spChg>
        <pc:spChg chg="add mod">
          <ac:chgData name="Neal, Andrew A." userId="1d5d4dfb-d739-486f-9f6c-9e8a4f290973" providerId="ADAL" clId="{2AC3711E-1DFF-428C-9D8E-6BE834E1412C}" dt="2026-07-19T20:19:24.062" v="836" actId="1076"/>
          <ac:spMkLst>
            <pc:docMk/>
            <pc:sldMk cId="0" sldId="260"/>
            <ac:spMk id="7" creationId="{EA6C3EB6-DCBB-E2EF-1FDF-66DD1FDEDEB5}"/>
          </ac:spMkLst>
        </pc:spChg>
        <pc:spChg chg="add mod">
          <ac:chgData name="Neal, Andrew A." userId="1d5d4dfb-d739-486f-9f6c-9e8a4f290973" providerId="ADAL" clId="{2AC3711E-1DFF-428C-9D8E-6BE834E1412C}" dt="2026-07-19T20:18:25.643" v="789" actId="1076"/>
          <ac:spMkLst>
            <pc:docMk/>
            <pc:sldMk cId="0" sldId="260"/>
            <ac:spMk id="8" creationId="{022339B6-CF59-1B32-A47B-F7B5FA9092E6}"/>
          </ac:spMkLst>
        </pc:spChg>
        <pc:spChg chg="add mod">
          <ac:chgData name="Neal, Andrew A." userId="1d5d4dfb-d739-486f-9f6c-9e8a4f290973" providerId="ADAL" clId="{2AC3711E-1DFF-428C-9D8E-6BE834E1412C}" dt="2026-07-19T20:18:25.643" v="789" actId="1076"/>
          <ac:spMkLst>
            <pc:docMk/>
            <pc:sldMk cId="0" sldId="260"/>
            <ac:spMk id="9" creationId="{83D8ADC2-4D21-0B6E-31AF-B75AA01BD914}"/>
          </ac:spMkLst>
        </pc:spChg>
        <pc:spChg chg="mod">
          <ac:chgData name="Neal, Andrew A." userId="1d5d4dfb-d739-486f-9f6c-9e8a4f290973" providerId="ADAL" clId="{2AC3711E-1DFF-428C-9D8E-6BE834E1412C}" dt="2026-07-13T17:40:37.805" v="77" actId="1076"/>
          <ac:spMkLst>
            <pc:docMk/>
            <pc:sldMk cId="0" sldId="260"/>
            <ac:spMk id="11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40:43.505" v="78" actId="255"/>
          <ac:spMkLst>
            <pc:docMk/>
            <pc:sldMk cId="0" sldId="260"/>
            <ac:spMk id="12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40:43.505" v="78" actId="255"/>
          <ac:spMkLst>
            <pc:docMk/>
            <pc:sldMk cId="0" sldId="260"/>
            <ac:spMk id="13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9T20:18:12.679" v="788" actId="1076"/>
          <ac:spMkLst>
            <pc:docMk/>
            <pc:sldMk cId="0" sldId="260"/>
            <ac:spMk id="15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9T20:16:56.357" v="779" actId="1076"/>
          <ac:spMkLst>
            <pc:docMk/>
            <pc:sldMk cId="0" sldId="260"/>
            <ac:spMk id="16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9T20:18:12.679" v="788" actId="1076"/>
          <ac:spMkLst>
            <pc:docMk/>
            <pc:sldMk cId="0" sldId="260"/>
            <ac:spMk id="17" creationId="{00000000-0000-0000-0000-000000000000}"/>
          </ac:spMkLst>
        </pc:spChg>
        <pc:spChg chg="add mod">
          <ac:chgData name="Neal, Andrew A." userId="1d5d4dfb-d739-486f-9f6c-9e8a4f290973" providerId="ADAL" clId="{2AC3711E-1DFF-428C-9D8E-6BE834E1412C}" dt="2026-07-19T20:18:41.960" v="792" actId="20577"/>
          <ac:spMkLst>
            <pc:docMk/>
            <pc:sldMk cId="0" sldId="260"/>
            <ac:spMk id="19" creationId="{65000AB2-31CB-145C-CAE4-A479DE9BE1D0}"/>
          </ac:spMkLst>
        </pc:spChg>
        <pc:spChg chg="add mod">
          <ac:chgData name="Neal, Andrew A." userId="1d5d4dfb-d739-486f-9f6c-9e8a4f290973" providerId="ADAL" clId="{2AC3711E-1DFF-428C-9D8E-6BE834E1412C}" dt="2026-07-19T20:18:54.475" v="832" actId="20577"/>
          <ac:spMkLst>
            <pc:docMk/>
            <pc:sldMk cId="0" sldId="260"/>
            <ac:spMk id="20" creationId="{DBEA5CE5-0348-204C-C9DD-702C2EB65011}"/>
          </ac:spMkLst>
        </pc:spChg>
        <pc:spChg chg="add mod">
          <ac:chgData name="Neal, Andrew A." userId="1d5d4dfb-d739-486f-9f6c-9e8a4f290973" providerId="ADAL" clId="{2AC3711E-1DFF-428C-9D8E-6BE834E1412C}" dt="2026-07-19T20:19:59.216" v="888" actId="20577"/>
          <ac:spMkLst>
            <pc:docMk/>
            <pc:sldMk cId="0" sldId="260"/>
            <ac:spMk id="21" creationId="{29FD2BF9-737A-EF51-2D93-30033FF19F1B}"/>
          </ac:spMkLst>
        </pc:spChg>
        <pc:spChg chg="add mod">
          <ac:chgData name="Neal, Andrew A." userId="1d5d4dfb-d739-486f-9f6c-9e8a4f290973" providerId="ADAL" clId="{2AC3711E-1DFF-428C-9D8E-6BE834E1412C}" dt="2026-07-19T20:18:59.060" v="833"/>
          <ac:spMkLst>
            <pc:docMk/>
            <pc:sldMk cId="0" sldId="260"/>
            <ac:spMk id="22" creationId="{88FCAA39-3F16-2887-7154-63BA55F48F56}"/>
          </ac:spMkLst>
        </pc:spChg>
        <pc:spChg chg="mod">
          <ac:chgData name="Neal, Andrew A." userId="1d5d4dfb-d739-486f-9f6c-9e8a4f290973" providerId="ADAL" clId="{2AC3711E-1DFF-428C-9D8E-6BE834E1412C}" dt="2026-07-19T20:18:38.252" v="790" actId="1076"/>
          <ac:spMkLst>
            <pc:docMk/>
            <pc:sldMk cId="0" sldId="260"/>
            <ac:spMk id="23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9T20:18:38.252" v="790" actId="1076"/>
          <ac:spMkLst>
            <pc:docMk/>
            <pc:sldMk cId="0" sldId="260"/>
            <ac:spMk id="24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9T20:18:38.252" v="790" actId="1076"/>
          <ac:spMkLst>
            <pc:docMk/>
            <pc:sldMk cId="0" sldId="260"/>
            <ac:spMk id="25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4T12:33:34.662" v="494" actId="20577"/>
          <ac:spMkLst>
            <pc:docMk/>
            <pc:sldMk cId="0" sldId="260"/>
            <ac:spMk id="27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42:00.300" v="93" actId="6549"/>
          <ac:spMkLst>
            <pc:docMk/>
            <pc:sldMk cId="0" sldId="260"/>
            <ac:spMk id="28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40:33.440" v="75" actId="255"/>
          <ac:spMkLst>
            <pc:docMk/>
            <pc:sldMk cId="0" sldId="260"/>
            <ac:spMk id="29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40:33.440" v="75" actId="255"/>
          <ac:spMkLst>
            <pc:docMk/>
            <pc:sldMk cId="0" sldId="260"/>
            <ac:spMk id="30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41:03.321" v="81" actId="1076"/>
          <ac:spMkLst>
            <pc:docMk/>
            <pc:sldMk cId="0" sldId="260"/>
            <ac:spMk id="31" creationId="{00000000-0000-0000-0000-000000000000}"/>
          </ac:spMkLst>
        </pc:spChg>
        <pc:spChg chg="add mod">
          <ac:chgData name="Neal, Andrew A." userId="1d5d4dfb-d739-486f-9f6c-9e8a4f290973" providerId="ADAL" clId="{2AC3711E-1DFF-428C-9D8E-6BE834E1412C}" dt="2026-07-19T20:18:59.060" v="833"/>
          <ac:spMkLst>
            <pc:docMk/>
            <pc:sldMk cId="0" sldId="260"/>
            <ac:spMk id="32" creationId="{C95EC457-EB1F-6E44-B527-90B5D12C6033}"/>
          </ac:spMkLst>
        </pc:spChg>
        <pc:spChg chg="add mod">
          <ac:chgData name="Neal, Andrew A." userId="1d5d4dfb-d739-486f-9f6c-9e8a4f290973" providerId="ADAL" clId="{2AC3711E-1DFF-428C-9D8E-6BE834E1412C}" dt="2026-07-19T20:18:59.060" v="833"/>
          <ac:spMkLst>
            <pc:docMk/>
            <pc:sldMk cId="0" sldId="260"/>
            <ac:spMk id="33" creationId="{DB6E5C71-36DD-8024-4D3B-A233305EF878}"/>
          </ac:spMkLst>
        </pc:spChg>
        <pc:spChg chg="mod">
          <ac:chgData name="Neal, Andrew A." userId="1d5d4dfb-d739-486f-9f6c-9e8a4f290973" providerId="ADAL" clId="{2AC3711E-1DFF-428C-9D8E-6BE834E1412C}" dt="2026-07-13T17:40:43.505" v="78" actId="255"/>
          <ac:spMkLst>
            <pc:docMk/>
            <pc:sldMk cId="0" sldId="260"/>
            <ac:spMk id="35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40:43.505" v="78" actId="255"/>
          <ac:spMkLst>
            <pc:docMk/>
            <pc:sldMk cId="0" sldId="260"/>
            <ac:spMk id="36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40:48.301" v="79" actId="1076"/>
          <ac:spMkLst>
            <pc:docMk/>
            <pc:sldMk cId="0" sldId="260"/>
            <ac:spMk id="37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9T20:16:56.357" v="779" actId="1076"/>
          <ac:spMkLst>
            <pc:docMk/>
            <pc:sldMk cId="0" sldId="260"/>
            <ac:spMk id="38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9T20:18:12.679" v="788" actId="1076"/>
          <ac:spMkLst>
            <pc:docMk/>
            <pc:sldMk cId="0" sldId="260"/>
            <ac:spMk id="39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9T20:18:12.679" v="788" actId="1076"/>
          <ac:spMkLst>
            <pc:docMk/>
            <pc:sldMk cId="0" sldId="260"/>
            <ac:spMk id="40" creationId="{00000000-0000-0000-0000-000000000000}"/>
          </ac:spMkLst>
        </pc:spChg>
        <pc:spChg chg="add mod">
          <ac:chgData name="Neal, Andrew A." userId="1d5d4dfb-d739-486f-9f6c-9e8a4f290973" providerId="ADAL" clId="{2AC3711E-1DFF-428C-9D8E-6BE834E1412C}" dt="2026-07-19T20:18:59.060" v="833"/>
          <ac:spMkLst>
            <pc:docMk/>
            <pc:sldMk cId="0" sldId="260"/>
            <ac:spMk id="41" creationId="{0E9CAB9B-4C5A-A896-3065-BB42CB083DFF}"/>
          </ac:spMkLst>
        </pc:spChg>
        <pc:spChg chg="add mod">
          <ac:chgData name="Neal, Andrew A." userId="1d5d4dfb-d739-486f-9f6c-9e8a4f290973" providerId="ADAL" clId="{2AC3711E-1DFF-428C-9D8E-6BE834E1412C}" dt="2026-07-19T20:18:59.060" v="833"/>
          <ac:spMkLst>
            <pc:docMk/>
            <pc:sldMk cId="0" sldId="260"/>
            <ac:spMk id="42" creationId="{AEB1AB46-51FB-96AC-FEE4-476A05954DD3}"/>
          </ac:spMkLst>
        </pc:spChg>
        <pc:spChg chg="add mod">
          <ac:chgData name="Neal, Andrew A." userId="1d5d4dfb-d739-486f-9f6c-9e8a4f290973" providerId="ADAL" clId="{2AC3711E-1DFF-428C-9D8E-6BE834E1412C}" dt="2026-07-19T20:18:59.060" v="833"/>
          <ac:spMkLst>
            <pc:docMk/>
            <pc:sldMk cId="0" sldId="260"/>
            <ac:spMk id="43" creationId="{4E144B7B-8312-CE70-2505-384DB9FA270E}"/>
          </ac:spMkLst>
        </pc:spChg>
        <pc:spChg chg="mod">
          <ac:chgData name="Neal, Andrew A." userId="1d5d4dfb-d739-486f-9f6c-9e8a4f290973" providerId="ADAL" clId="{2AC3711E-1DFF-428C-9D8E-6BE834E1412C}" dt="2026-07-19T20:18:38.252" v="790" actId="1076"/>
          <ac:spMkLst>
            <pc:docMk/>
            <pc:sldMk cId="0" sldId="260"/>
            <ac:spMk id="44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9T20:18:38.252" v="790" actId="1076"/>
          <ac:spMkLst>
            <pc:docMk/>
            <pc:sldMk cId="0" sldId="260"/>
            <ac:spMk id="45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9T20:18:38.252" v="790" actId="1076"/>
          <ac:spMkLst>
            <pc:docMk/>
            <pc:sldMk cId="0" sldId="260"/>
            <ac:spMk id="46" creationId="{00000000-0000-0000-0000-000000000000}"/>
          </ac:spMkLst>
        </pc:spChg>
        <pc:picChg chg="add mod">
          <ac:chgData name="Neal, Andrew A." userId="1d5d4dfb-d739-486f-9f6c-9e8a4f290973" providerId="ADAL" clId="{2AC3711E-1DFF-428C-9D8E-6BE834E1412C}" dt="2026-07-19T20:18:25.643" v="789" actId="1076"/>
          <ac:picMkLst>
            <pc:docMk/>
            <pc:sldMk cId="0" sldId="260"/>
            <ac:picMk id="10" creationId="{27AFD38E-566A-FA7A-1316-B931804AA3EA}"/>
          </ac:picMkLst>
        </pc:picChg>
        <pc:picChg chg="mod">
          <ac:chgData name="Neal, Andrew A." userId="1d5d4dfb-d739-486f-9f6c-9e8a4f290973" providerId="ADAL" clId="{2AC3711E-1DFF-428C-9D8E-6BE834E1412C}" dt="2026-07-13T17:40:04.511" v="72" actId="1076"/>
          <ac:picMkLst>
            <pc:docMk/>
            <pc:sldMk cId="0" sldId="260"/>
            <ac:picMk id="14" creationId="{00000000-0000-0000-0000-000000000000}"/>
          </ac:picMkLst>
        </pc:picChg>
        <pc:picChg chg="mod">
          <ac:chgData name="Neal, Andrew A." userId="1d5d4dfb-d739-486f-9f6c-9e8a4f290973" providerId="ADAL" clId="{2AC3711E-1DFF-428C-9D8E-6BE834E1412C}" dt="2026-07-19T20:16:56.357" v="779" actId="1076"/>
          <ac:picMkLst>
            <pc:docMk/>
            <pc:sldMk cId="0" sldId="260"/>
            <ac:picMk id="18" creationId="{00000000-0000-0000-0000-000000000000}"/>
          </ac:picMkLst>
        </pc:picChg>
        <pc:picChg chg="mod">
          <ac:chgData name="Neal, Andrew A." userId="1d5d4dfb-d739-486f-9f6c-9e8a4f290973" providerId="ADAL" clId="{2AC3711E-1DFF-428C-9D8E-6BE834E1412C}" dt="2026-07-19T20:18:38.252" v="790" actId="1076"/>
          <ac:picMkLst>
            <pc:docMk/>
            <pc:sldMk cId="0" sldId="260"/>
            <ac:picMk id="26" creationId="{00000000-0000-0000-0000-000000000000}"/>
          </ac:picMkLst>
        </pc:picChg>
        <pc:picChg chg="add mod">
          <ac:chgData name="Neal, Andrew A." userId="1d5d4dfb-d739-486f-9f6c-9e8a4f290973" providerId="ADAL" clId="{2AC3711E-1DFF-428C-9D8E-6BE834E1412C}" dt="2026-07-19T20:18:59.060" v="833"/>
          <ac:picMkLst>
            <pc:docMk/>
            <pc:sldMk cId="0" sldId="260"/>
            <ac:picMk id="34" creationId="{B17F7567-6DEA-7D3C-6990-5D49041C3CAF}"/>
          </ac:picMkLst>
        </pc:picChg>
      </pc:sldChg>
      <pc:sldChg chg="delSp modSp mod">
        <pc:chgData name="Neal, Andrew A." userId="1d5d4dfb-d739-486f-9f6c-9e8a4f290973" providerId="ADAL" clId="{2AC3711E-1DFF-428C-9D8E-6BE834E1412C}" dt="2026-07-14T12:34:59.923" v="495" actId="478"/>
        <pc:sldMkLst>
          <pc:docMk/>
          <pc:sldMk cId="0" sldId="261"/>
        </pc:sldMkLst>
        <pc:spChg chg="mod">
          <ac:chgData name="Neal, Andrew A." userId="1d5d4dfb-d739-486f-9f6c-9e8a4f290973" providerId="ADAL" clId="{2AC3711E-1DFF-428C-9D8E-6BE834E1412C}" dt="2026-07-13T17:42:33.969" v="109" actId="20577"/>
          <ac:spMkLst>
            <pc:docMk/>
            <pc:sldMk cId="0" sldId="261"/>
            <ac:spMk id="35" creationId="{00000000-0000-0000-0000-000000000000}"/>
          </ac:spMkLst>
        </pc:spChg>
      </pc:sldChg>
      <pc:sldChg chg="delSp modSp mod">
        <pc:chgData name="Neal, Andrew A." userId="1d5d4dfb-d739-486f-9f6c-9e8a4f290973" providerId="ADAL" clId="{2AC3711E-1DFF-428C-9D8E-6BE834E1412C}" dt="2026-07-13T17:52:57.950" v="252" actId="20577"/>
        <pc:sldMkLst>
          <pc:docMk/>
          <pc:sldMk cId="0" sldId="264"/>
        </pc:sldMkLst>
        <pc:spChg chg="mod">
          <ac:chgData name="Neal, Andrew A." userId="1d5d4dfb-d739-486f-9f6c-9e8a4f290973" providerId="ADAL" clId="{2AC3711E-1DFF-428C-9D8E-6BE834E1412C}" dt="2026-07-13T17:49:35.001" v="219" actId="14100"/>
          <ac:spMkLst>
            <pc:docMk/>
            <pc:sldMk cId="0" sldId="264"/>
            <ac:spMk id="3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0:00.604" v="222" actId="14100"/>
          <ac:spMkLst>
            <pc:docMk/>
            <pc:sldMk cId="0" sldId="264"/>
            <ac:spMk id="4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1:59.899" v="238" actId="6549"/>
          <ac:spMkLst>
            <pc:docMk/>
            <pc:sldMk cId="0" sldId="264"/>
            <ac:spMk id="9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49:32.606" v="216" actId="255"/>
          <ac:spMkLst>
            <pc:docMk/>
            <pc:sldMk cId="0" sldId="264"/>
            <ac:spMk id="14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49:32.606" v="216" actId="255"/>
          <ac:spMkLst>
            <pc:docMk/>
            <pc:sldMk cId="0" sldId="264"/>
            <ac:spMk id="15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0:09.793" v="224" actId="20577"/>
          <ac:spMkLst>
            <pc:docMk/>
            <pc:sldMk cId="0" sldId="264"/>
            <ac:spMk id="16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0:30.462" v="226" actId="1076"/>
          <ac:spMkLst>
            <pc:docMk/>
            <pc:sldMk cId="0" sldId="264"/>
            <ac:spMk id="17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0:30.462" v="226" actId="1076"/>
          <ac:spMkLst>
            <pc:docMk/>
            <pc:sldMk cId="0" sldId="264"/>
            <ac:spMk id="18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0:30.462" v="226" actId="1076"/>
          <ac:spMkLst>
            <pc:docMk/>
            <pc:sldMk cId="0" sldId="264"/>
            <ac:spMk id="19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0:17.049" v="225" actId="1076"/>
          <ac:spMkLst>
            <pc:docMk/>
            <pc:sldMk cId="0" sldId="264"/>
            <ac:spMk id="20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2:57.950" v="252" actId="20577"/>
          <ac:spMkLst>
            <pc:docMk/>
            <pc:sldMk cId="0" sldId="264"/>
            <ac:spMk id="21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1:29.067" v="230" actId="20577"/>
          <ac:spMkLst>
            <pc:docMk/>
            <pc:sldMk cId="0" sldId="264"/>
            <ac:spMk id="26" creationId="{00000000-0000-0000-0000-000000000000}"/>
          </ac:spMkLst>
        </pc:spChg>
      </pc:sldChg>
      <pc:sldChg chg="modSp mod">
        <pc:chgData name="Neal, Andrew A." userId="1d5d4dfb-d739-486f-9f6c-9e8a4f290973" providerId="ADAL" clId="{2AC3711E-1DFF-428C-9D8E-6BE834E1412C}" dt="2026-07-13T17:57:38.810" v="265" actId="1076"/>
        <pc:sldMkLst>
          <pc:docMk/>
          <pc:sldMk cId="0" sldId="265"/>
        </pc:sldMkLst>
        <pc:spChg chg="mod">
          <ac:chgData name="Neal, Andrew A." userId="1d5d4dfb-d739-486f-9f6c-9e8a4f290973" providerId="ADAL" clId="{2AC3711E-1DFF-428C-9D8E-6BE834E1412C}" dt="2026-07-13T17:56:26.271" v="260" actId="1076"/>
          <ac:spMkLst>
            <pc:docMk/>
            <pc:sldMk cId="0" sldId="265"/>
            <ac:spMk id="3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4:04.841" v="254" actId="255"/>
          <ac:spMkLst>
            <pc:docMk/>
            <pc:sldMk cId="0" sldId="265"/>
            <ac:spMk id="4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4:04.841" v="254" actId="255"/>
          <ac:spMkLst>
            <pc:docMk/>
            <pc:sldMk cId="0" sldId="265"/>
            <ac:spMk id="6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4:54.198" v="257" actId="1076"/>
          <ac:spMkLst>
            <pc:docMk/>
            <pc:sldMk cId="0" sldId="265"/>
            <ac:spMk id="8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5:02.060" v="258" actId="1076"/>
          <ac:spMkLst>
            <pc:docMk/>
            <pc:sldMk cId="0" sldId="265"/>
            <ac:spMk id="10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5:49.686" v="259" actId="1076"/>
          <ac:spMkLst>
            <pc:docMk/>
            <pc:sldMk cId="0" sldId="265"/>
            <ac:spMk id="11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6:26.271" v="260" actId="1076"/>
          <ac:spMkLst>
            <pc:docMk/>
            <pc:sldMk cId="0" sldId="265"/>
            <ac:spMk id="13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7:12.214" v="263" actId="1076"/>
          <ac:spMkLst>
            <pc:docMk/>
            <pc:sldMk cId="0" sldId="265"/>
            <ac:spMk id="15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7:27.939" v="264" actId="1076"/>
          <ac:spMkLst>
            <pc:docMk/>
            <pc:sldMk cId="0" sldId="265"/>
            <ac:spMk id="17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7:38.810" v="265" actId="1076"/>
          <ac:spMkLst>
            <pc:docMk/>
            <pc:sldMk cId="0" sldId="265"/>
            <ac:spMk id="19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4:32.833" v="255" actId="1076"/>
          <ac:spMkLst>
            <pc:docMk/>
            <pc:sldMk cId="0" sldId="265"/>
            <ac:spMk id="23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4:04.841" v="254" actId="255"/>
          <ac:spMkLst>
            <pc:docMk/>
            <pc:sldMk cId="0" sldId="265"/>
            <ac:spMk id="28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4:04.841" v="254" actId="255"/>
          <ac:spMkLst>
            <pc:docMk/>
            <pc:sldMk cId="0" sldId="265"/>
            <ac:spMk id="31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3:29.455" v="253" actId="6549"/>
          <ac:spMkLst>
            <pc:docMk/>
            <pc:sldMk cId="0" sldId="265"/>
            <ac:spMk id="40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4:04.841" v="254" actId="255"/>
          <ac:spMkLst>
            <pc:docMk/>
            <pc:sldMk cId="0" sldId="265"/>
            <ac:spMk id="43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4:41.067" v="256" actId="14100"/>
          <ac:spMkLst>
            <pc:docMk/>
            <pc:sldMk cId="0" sldId="265"/>
            <ac:spMk id="44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4:54.198" v="257" actId="1076"/>
          <ac:spMkLst>
            <pc:docMk/>
            <pc:sldMk cId="0" sldId="265"/>
            <ac:spMk id="45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4:54.198" v="257" actId="1076"/>
          <ac:spMkLst>
            <pc:docMk/>
            <pc:sldMk cId="0" sldId="265"/>
            <ac:spMk id="46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5:49.686" v="259" actId="1076"/>
          <ac:spMkLst>
            <pc:docMk/>
            <pc:sldMk cId="0" sldId="265"/>
            <ac:spMk id="47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5:49.686" v="259" actId="1076"/>
          <ac:spMkLst>
            <pc:docMk/>
            <pc:sldMk cId="0" sldId="265"/>
            <ac:spMk id="48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6:26.271" v="260" actId="1076"/>
          <ac:spMkLst>
            <pc:docMk/>
            <pc:sldMk cId="0" sldId="265"/>
            <ac:spMk id="49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6:26.271" v="260" actId="1076"/>
          <ac:spMkLst>
            <pc:docMk/>
            <pc:sldMk cId="0" sldId="265"/>
            <ac:spMk id="50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7:12.214" v="263" actId="1076"/>
          <ac:spMkLst>
            <pc:docMk/>
            <pc:sldMk cId="0" sldId="265"/>
            <ac:spMk id="51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7:12.214" v="263" actId="1076"/>
          <ac:spMkLst>
            <pc:docMk/>
            <pc:sldMk cId="0" sldId="265"/>
            <ac:spMk id="52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7:27.939" v="264" actId="1076"/>
          <ac:spMkLst>
            <pc:docMk/>
            <pc:sldMk cId="0" sldId="265"/>
            <ac:spMk id="53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7:27.939" v="264" actId="1076"/>
          <ac:spMkLst>
            <pc:docMk/>
            <pc:sldMk cId="0" sldId="265"/>
            <ac:spMk id="54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7:38.810" v="265" actId="1076"/>
          <ac:spMkLst>
            <pc:docMk/>
            <pc:sldMk cId="0" sldId="265"/>
            <ac:spMk id="55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7:38.810" v="265" actId="1076"/>
          <ac:spMkLst>
            <pc:docMk/>
            <pc:sldMk cId="0" sldId="265"/>
            <ac:spMk id="56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4:32.833" v="255" actId="1076"/>
          <ac:spMkLst>
            <pc:docMk/>
            <pc:sldMk cId="0" sldId="265"/>
            <ac:spMk id="57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4:32.833" v="255" actId="1076"/>
          <ac:spMkLst>
            <pc:docMk/>
            <pc:sldMk cId="0" sldId="265"/>
            <ac:spMk id="60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7:54:04.841" v="254" actId="255"/>
          <ac:spMkLst>
            <pc:docMk/>
            <pc:sldMk cId="0" sldId="265"/>
            <ac:spMk id="69" creationId="{00000000-0000-0000-0000-000000000000}"/>
          </ac:spMkLst>
        </pc:spChg>
        <pc:picChg chg="mod">
          <ac:chgData name="Neal, Andrew A." userId="1d5d4dfb-d739-486f-9f6c-9e8a4f290973" providerId="ADAL" clId="{2AC3711E-1DFF-428C-9D8E-6BE834E1412C}" dt="2026-07-13T17:54:54.198" v="257" actId="1076"/>
          <ac:picMkLst>
            <pc:docMk/>
            <pc:sldMk cId="0" sldId="265"/>
            <ac:picMk id="9" creationId="{00000000-0000-0000-0000-000000000000}"/>
          </ac:picMkLst>
        </pc:picChg>
        <pc:picChg chg="mod">
          <ac:chgData name="Neal, Andrew A." userId="1d5d4dfb-d739-486f-9f6c-9e8a4f290973" providerId="ADAL" clId="{2AC3711E-1DFF-428C-9D8E-6BE834E1412C}" dt="2026-07-13T17:55:49.686" v="259" actId="1076"/>
          <ac:picMkLst>
            <pc:docMk/>
            <pc:sldMk cId="0" sldId="265"/>
            <ac:picMk id="12" creationId="{00000000-0000-0000-0000-000000000000}"/>
          </ac:picMkLst>
        </pc:picChg>
        <pc:picChg chg="mod">
          <ac:chgData name="Neal, Andrew A." userId="1d5d4dfb-d739-486f-9f6c-9e8a4f290973" providerId="ADAL" clId="{2AC3711E-1DFF-428C-9D8E-6BE834E1412C}" dt="2026-07-13T17:56:26.271" v="260" actId="1076"/>
          <ac:picMkLst>
            <pc:docMk/>
            <pc:sldMk cId="0" sldId="265"/>
            <ac:picMk id="14" creationId="{00000000-0000-0000-0000-000000000000}"/>
          </ac:picMkLst>
        </pc:picChg>
        <pc:picChg chg="mod">
          <ac:chgData name="Neal, Andrew A." userId="1d5d4dfb-d739-486f-9f6c-9e8a4f290973" providerId="ADAL" clId="{2AC3711E-1DFF-428C-9D8E-6BE834E1412C}" dt="2026-07-13T17:57:12.214" v="263" actId="1076"/>
          <ac:picMkLst>
            <pc:docMk/>
            <pc:sldMk cId="0" sldId="265"/>
            <ac:picMk id="16" creationId="{00000000-0000-0000-0000-000000000000}"/>
          </ac:picMkLst>
        </pc:picChg>
        <pc:picChg chg="mod">
          <ac:chgData name="Neal, Andrew A." userId="1d5d4dfb-d739-486f-9f6c-9e8a4f290973" providerId="ADAL" clId="{2AC3711E-1DFF-428C-9D8E-6BE834E1412C}" dt="2026-07-13T17:57:27.939" v="264" actId="1076"/>
          <ac:picMkLst>
            <pc:docMk/>
            <pc:sldMk cId="0" sldId="265"/>
            <ac:picMk id="18" creationId="{00000000-0000-0000-0000-000000000000}"/>
          </ac:picMkLst>
        </pc:picChg>
        <pc:picChg chg="mod">
          <ac:chgData name="Neal, Andrew A." userId="1d5d4dfb-d739-486f-9f6c-9e8a4f290973" providerId="ADAL" clId="{2AC3711E-1DFF-428C-9D8E-6BE834E1412C}" dt="2026-07-13T17:57:38.810" v="265" actId="1076"/>
          <ac:picMkLst>
            <pc:docMk/>
            <pc:sldMk cId="0" sldId="265"/>
            <ac:picMk id="20" creationId="{00000000-0000-0000-0000-000000000000}"/>
          </ac:picMkLst>
        </pc:picChg>
      </pc:sldChg>
      <pc:sldChg chg="modSp mod">
        <pc:chgData name="Neal, Andrew A." userId="1d5d4dfb-d739-486f-9f6c-9e8a4f290973" providerId="ADAL" clId="{2AC3711E-1DFF-428C-9D8E-6BE834E1412C}" dt="2026-07-14T12:37:53.059" v="518" actId="1076"/>
        <pc:sldMkLst>
          <pc:docMk/>
          <pc:sldMk cId="0" sldId="266"/>
        </pc:sldMkLst>
        <pc:spChg chg="mod">
          <ac:chgData name="Neal, Andrew A." userId="1d5d4dfb-d739-486f-9f6c-9e8a4f290973" providerId="ADAL" clId="{2AC3711E-1DFF-428C-9D8E-6BE834E1412C}" dt="2026-07-13T18:35:27.725" v="267" actId="14100"/>
          <ac:spMkLst>
            <pc:docMk/>
            <pc:sldMk cId="0" sldId="266"/>
            <ac:spMk id="3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4T12:37:53.059" v="518" actId="1076"/>
          <ac:spMkLst>
            <pc:docMk/>
            <pc:sldMk cId="0" sldId="266"/>
            <ac:spMk id="14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5:08.677" v="266" actId="255"/>
          <ac:spMkLst>
            <pc:docMk/>
            <pc:sldMk cId="0" sldId="266"/>
            <ac:spMk id="15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5:50.412" v="271" actId="1076"/>
          <ac:spMkLst>
            <pc:docMk/>
            <pc:sldMk cId="0" sldId="266"/>
            <ac:spMk id="24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5:43.396" v="269" actId="14100"/>
          <ac:spMkLst>
            <pc:docMk/>
            <pc:sldMk cId="0" sldId="266"/>
            <ac:spMk id="26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5:43.396" v="269" actId="14100"/>
          <ac:spMkLst>
            <pc:docMk/>
            <pc:sldMk cId="0" sldId="266"/>
            <ac:spMk id="28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4T12:37:23.881" v="497" actId="1076"/>
          <ac:spMkLst>
            <pc:docMk/>
            <pc:sldMk cId="0" sldId="266"/>
            <ac:spMk id="33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5:08.677" v="266" actId="255"/>
          <ac:spMkLst>
            <pc:docMk/>
            <pc:sldMk cId="0" sldId="266"/>
            <ac:spMk id="34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5:08.677" v="266" actId="255"/>
          <ac:spMkLst>
            <pc:docMk/>
            <pc:sldMk cId="0" sldId="266"/>
            <ac:spMk id="41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5:34.446" v="268" actId="1076"/>
          <ac:spMkLst>
            <pc:docMk/>
            <pc:sldMk cId="0" sldId="266"/>
            <ac:spMk id="42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5:08.677" v="266" actId="255"/>
          <ac:spMkLst>
            <pc:docMk/>
            <pc:sldMk cId="0" sldId="266"/>
            <ac:spMk id="43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4T12:37:51.310" v="517" actId="6549"/>
          <ac:spMkLst>
            <pc:docMk/>
            <pc:sldMk cId="0" sldId="266"/>
            <ac:spMk id="44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5:08.677" v="266" actId="255"/>
          <ac:spMkLst>
            <pc:docMk/>
            <pc:sldMk cId="0" sldId="266"/>
            <ac:spMk id="45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5:08.677" v="266" actId="255"/>
          <ac:spMkLst>
            <pc:docMk/>
            <pc:sldMk cId="0" sldId="266"/>
            <ac:spMk id="46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5:34.446" v="268" actId="1076"/>
          <ac:spMkLst>
            <pc:docMk/>
            <pc:sldMk cId="0" sldId="266"/>
            <ac:spMk id="52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7:11.408" v="276" actId="14100"/>
          <ac:spMkLst>
            <pc:docMk/>
            <pc:sldMk cId="0" sldId="266"/>
            <ac:spMk id="53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7:15.542" v="277" actId="1076"/>
          <ac:spMkLst>
            <pc:docMk/>
            <pc:sldMk cId="0" sldId="266"/>
            <ac:spMk id="54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7:22.779" v="278" actId="14100"/>
          <ac:spMkLst>
            <pc:docMk/>
            <pc:sldMk cId="0" sldId="266"/>
            <ac:spMk id="55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7:29.750" v="279" actId="1076"/>
          <ac:spMkLst>
            <pc:docMk/>
            <pc:sldMk cId="0" sldId="266"/>
            <ac:spMk id="56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6:38.632" v="274" actId="1076"/>
          <ac:spMkLst>
            <pc:docMk/>
            <pc:sldMk cId="0" sldId="266"/>
            <ac:spMk id="57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6:58.884" v="275" actId="1076"/>
          <ac:spMkLst>
            <pc:docMk/>
            <pc:sldMk cId="0" sldId="266"/>
            <ac:spMk id="58" creationId="{00000000-0000-0000-0000-000000000000}"/>
          </ac:spMkLst>
        </pc:spChg>
        <pc:spChg chg="mod">
          <ac:chgData name="Neal, Andrew A." userId="1d5d4dfb-d739-486f-9f6c-9e8a4f290973" providerId="ADAL" clId="{2AC3711E-1DFF-428C-9D8E-6BE834E1412C}" dt="2026-07-13T18:35:08.677" v="266" actId="255"/>
          <ac:spMkLst>
            <pc:docMk/>
            <pc:sldMk cId="0" sldId="266"/>
            <ac:spMk id="60" creationId="{00000000-0000-0000-0000-000000000000}"/>
          </ac:spMkLst>
        </pc:spChg>
        <pc:picChg chg="mod">
          <ac:chgData name="Neal, Andrew A." userId="1d5d4dfb-d739-486f-9f6c-9e8a4f290973" providerId="ADAL" clId="{2AC3711E-1DFF-428C-9D8E-6BE834E1412C}" dt="2026-07-13T18:35:34.446" v="268" actId="1076"/>
          <ac:picMkLst>
            <pc:docMk/>
            <pc:sldMk cId="0" sldId="266"/>
            <ac:picMk id="13" creationId="{00000000-0000-0000-0000-000000000000}"/>
          </ac:picMkLst>
        </pc:picChg>
        <pc:picChg chg="mod">
          <ac:chgData name="Neal, Andrew A." userId="1d5d4dfb-d739-486f-9f6c-9e8a4f290973" providerId="ADAL" clId="{2AC3711E-1DFF-428C-9D8E-6BE834E1412C}" dt="2026-07-13T18:35:34.446" v="268" actId="1076"/>
          <ac:picMkLst>
            <pc:docMk/>
            <pc:sldMk cId="0" sldId="266"/>
            <ac:picMk id="23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o365-my.sharepoint.com/personal/aaneal_southernco_com/_layouts/15/Doc.aspx?sourcedoc=%7B50916A36-C612-4CF9-A1D3-2B24A6256116%7D&amp;file=Digital%20Configuration%20Management%20Plan%20R0.docx&amp;action=default&amp;mobileredirect=true" TargetMode="External"/><Relationship Id="rId2" Type="http://schemas.openxmlformats.org/officeDocument/2006/relationships/hyperlink" Target="https://soco365-my.sharepoint.com/personal/aaneal_southernco_com/_layouts/15/Doc.aspx?sourcedoc=%7BCA386E54-8CF9-4EB4-BA06-EC635AED0F06%7D&amp;file=Nework%20Switch%20White%20Paper.docx&amp;action=default&amp;mobileredirect=true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10" Type="http://schemas.openxmlformats.org/officeDocument/2006/relationships/hyperlink" Target="https://soco365-my.sharepoint.com/personal/aaneal_southernco_com/_layouts/15/Doc.aspx?sourcedoc=%7BCA386E54-8CF9-4EB4-BA06-EC635AED0F06%7D&amp;file=Nework%20Switch%20White%20Paper.docx&amp;action=default&amp;mobileredirect=true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hyperlink" Target="https://soco365-my.sharepoint.com/personal/aaneal_southernco_com/_layouts/15/Doc.aspx?sourcedoc=%7BCA386E54-8CF9-4EB4-BA06-EC635AED0F06%7D&amp;file=Nework%20Switch%20White%20Paper.docx&amp;action=default&amp;mobileredirect=true" TargetMode="External"/><Relationship Id="rId5" Type="http://schemas.openxmlformats.org/officeDocument/2006/relationships/image" Target="../media/image14.sv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12" Type="http://schemas.openxmlformats.org/officeDocument/2006/relationships/hyperlink" Target="https://soco365-my.sharepoint.com/personal/aaneal_southernco_com/_layouts/15/Doc.aspx?sourcedoc=%7BCA386E54-8CF9-4EB4-BA06-EC635AED0F06%7D&amp;file=Nework%20Switch%20White%20Paper.docx&amp;action=default&amp;mobileredirect=true" TargetMode="External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hyperlink" Target="https://soco365-my.sharepoint.com/personal/aaneal_southernco_com/_layouts/15/Doc.aspx?sourcedoc=%7B50916A36-C612-4CF9-A1D3-2B24A6256116%7D&amp;file=Digital%20Configuration%20Management%20Plan%20R0.docx&amp;action=default&amp;mobileredirect=true" TargetMode="External"/><Relationship Id="rId2" Type="http://schemas.openxmlformats.org/officeDocument/2006/relationships/image" Target="../media/image30.sv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oco365-my.sharepoint.com/personal/aaneal_southernco_com/_layouts/15/Doc.aspx?sourcedoc=%7BCA386E54-8CF9-4EB4-BA06-EC635AED0F06%7D&amp;file=Nework%20Switch%20White%20Paper.docx&amp;action=default&amp;mobileredirect=true" TargetMode="External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3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7.svg"/><Relationship Id="rId10" Type="http://schemas.openxmlformats.org/officeDocument/2006/relationships/hyperlink" Target="https://soco365-my.sharepoint.com/personal/aaneal_southernco_com/_layouts/15/Doc.aspx?sourcedoc=%7BCA386E54-8CF9-4EB4-BA06-EC635AED0F06%7D&amp;file=Nework%20Switch%20White%20Paper.docx&amp;action=default&amp;mobileredirect=true" TargetMode="External"/><Relationship Id="rId4" Type="http://schemas.openxmlformats.org/officeDocument/2006/relationships/image" Target="../media/image36.svg"/><Relationship Id="rId9" Type="http://schemas.openxmlformats.org/officeDocument/2006/relationships/image" Target="../media/image4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o365-my.sharepoint.com/personal/aaneal_southernco_com/_layouts/15/Doc.aspx?sourcedoc=%7B50916A36-C612-4CF9-A1D3-2B24A6256116%7D&amp;file=Digital%20Configuration%20Management%20Plan%20R0.docx&amp;action=default&amp;mobileredirect=true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5" Type="http://schemas.openxmlformats.org/officeDocument/2006/relationships/image" Target="../media/image46.svg"/><Relationship Id="rId10" Type="http://schemas.openxmlformats.org/officeDocument/2006/relationships/hyperlink" Target="https://soco365-my.sharepoint.com/personal/aaneal_southernco_com/_layouts/15/Doc.aspx?sourcedoc=%7B50916A36-C612-4CF9-A1D3-2B24A6256116%7D&amp;file=Digital%20Configuration%20Management%20Plan%20R0.docx&amp;action=default&amp;mobileredirect=true" TargetMode="External"/><Relationship Id="rId4" Type="http://schemas.openxmlformats.org/officeDocument/2006/relationships/image" Target="../media/image45.svg"/><Relationship Id="rId9" Type="http://schemas.openxmlformats.org/officeDocument/2006/relationships/image" Target="../media/image5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soco365-my.sharepoint.com/personal/aaneal_southernco_com/_layouts/15/Doc.aspx?sourcedoc=%7B50916A36-C612-4CF9-A1D3-2B24A6256116%7D&amp;file=Digital%20Configuration%20Management%20Plan%20R0.docx&amp;action=default&amp;mobileredirect=true" TargetMode="External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svg"/><Relationship Id="rId5" Type="http://schemas.openxmlformats.org/officeDocument/2006/relationships/image" Target="../media/image54.svg"/><Relationship Id="rId4" Type="http://schemas.openxmlformats.org/officeDocument/2006/relationships/image" Target="../media/image5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B2545"/>
            </a:gs>
            <a:gs pos="60000">
              <a:srgbClr val="1A3A6E"/>
            </a:gs>
            <a:gs pos="100000">
              <a:srgbClr val="2E6DA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7200" y="459730"/>
            <a:ext cx="457200" cy="28575"/>
          </a:xfrm>
          <a:prstGeom prst="roundRect">
            <a:avLst>
              <a:gd name="adj" fmla="val 50000"/>
            </a:avLst>
          </a:prstGeom>
          <a:solidFill>
            <a:srgbClr val="E848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57200" y="4419600"/>
            <a:ext cx="11277600" cy="9525"/>
          </a:xfrm>
          <a:prstGeom prst="rect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755" y="6286342"/>
            <a:ext cx="119933" cy="1370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28674" y="397807"/>
            <a:ext cx="3124253" cy="13785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96" b="1" i="0" dirty="0">
                <a:solidFill>
                  <a:srgbClr val="A8C8E8"/>
                </a:solidFill>
                <a:latin typeface="Montserrat"/>
              </a:rPr>
              <a:t>Configuration Management Benchmarking Group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188" y="731174"/>
            <a:ext cx="7803012" cy="285296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744" b="1" i="0">
                <a:solidFill>
                  <a:srgbClr val="FFFFFF"/>
                </a:solidFill>
                <a:latin typeface="Montserrat"/>
              </a:rPr>
              <a:t>Configuration Management Breakdown:</a:t>
            </a:r>
          </a:p>
          <a:p>
            <a:pPr algn="l"/>
            <a:r>
              <a:rPr sz="2744" b="1" i="0">
                <a:solidFill>
                  <a:srgbClr val="A8C8E8"/>
                </a:solidFill>
                <a:latin typeface="Montserrat"/>
              </a:rPr>
              <a:t>The Hatch Unit 1 SCRAM and the Path to</a:t>
            </a:r>
          </a:p>
          <a:p>
            <a:pPr algn="l"/>
            <a:r>
              <a:rPr sz="2744" b="1" i="0">
                <a:solidFill>
                  <a:srgbClr val="FFFFFF"/>
                </a:solidFill>
                <a:latin typeface="Montserrat"/>
              </a:rPr>
              <a:t>Fleet-Wide Digital Configuration Control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188" y="3792789"/>
            <a:ext cx="6124421" cy="4031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10" b="0" i="0" dirty="0">
                <a:solidFill>
                  <a:srgbClr val="A8C8E8"/>
                </a:solidFill>
                <a:latin typeface="Open Sans"/>
              </a:rPr>
              <a:t>What the event revealed about systemic CM gaps, and how Southern Nuclear is responding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634" y="6269227"/>
            <a:ext cx="5299934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11" b="0" i="0">
                <a:solidFill>
                  <a:srgbClr val="7A90A8"/>
                </a:solidFill>
                <a:latin typeface="Open Sans"/>
              </a:rPr>
              <a:t>Andrew Neal, Lead Engineer  |  Configuration Management Benchmarking Group  |  July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0301" y="6242558"/>
            <a:ext cx="964679" cy="224784"/>
          </a:xfrm>
          <a:prstGeom prst="rect">
            <a:avLst/>
          </a:prstGeom>
          <a:solidFill>
            <a:srgbClr val="1A3A6E"/>
          </a:solidFill>
        </p:spPr>
        <p:txBody>
          <a:bodyPr wrap="none" lIns="114297" tIns="45718" rIns="114297" bIns="45718">
            <a:spAutoFit/>
          </a:bodyPr>
          <a:lstStyle/>
          <a:p>
            <a:pPr algn="l"/>
            <a:r>
              <a:rPr sz="759" b="1" i="0">
                <a:solidFill>
                  <a:srgbClr val="A8C8E8"/>
                </a:solidFill>
                <a:latin typeface="Montserrat"/>
              </a:rPr>
              <a:t>CMBG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377" y="304792"/>
            <a:ext cx="2146940" cy="447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533" b="1" i="0">
                <a:solidFill>
                  <a:srgbClr val="0B2545"/>
                </a:solidFill>
                <a:latin typeface="Montserrat"/>
              </a:rPr>
              <a:t>References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188" y="1276318"/>
            <a:ext cx="4528280" cy="13554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74320" indent="-228600" algn="l">
              <a:lnSpc>
                <a:spcPts val="1139"/>
              </a:lnSpc>
              <a:spcAft>
                <a:spcPts val="2159"/>
              </a:spcAft>
              <a:buNone/>
            </a:pPr>
            <a:r>
              <a:rPr sz="1160" b="1" i="0">
                <a:solidFill>
                  <a:srgbClr val="2E6DA4"/>
                </a:solidFill>
                <a:latin typeface="Montserrat"/>
              </a:rPr>
              <a:t>[1]   </a:t>
            </a:r>
            <a:r>
              <a:rPr sz="1253" b="0" i="0">
                <a:solidFill>
                  <a:srgbClr val="0B2545"/>
                </a:solidFill>
                <a:latin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Nework Switch White Paper.docx</a:t>
            </a:r>
          </a:p>
          <a:p>
            <a:pPr marL="274320" indent="-228600" algn="l">
              <a:lnSpc>
                <a:spcPts val="1139"/>
              </a:lnSpc>
              <a:spcAft>
                <a:spcPts val="2159"/>
              </a:spcAft>
              <a:buNone/>
            </a:pPr>
            <a:r>
              <a:rPr sz="1160" b="1" i="0">
                <a:solidFill>
                  <a:srgbClr val="2E6DA4"/>
                </a:solidFill>
                <a:latin typeface="Montserrat"/>
              </a:rPr>
              <a:t>[2]   </a:t>
            </a:r>
            <a:r>
              <a:rPr sz="1253" b="0" i="0">
                <a:solidFill>
                  <a:srgbClr val="0B2545"/>
                </a:solidFill>
                <a:latin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 Configuration Management Plan R0.docx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763488"/>
            <a:ext cx="11430000" cy="590847"/>
          </a:xfrm>
          <a:prstGeom prst="rect">
            <a:avLst/>
          </a:prstGeom>
          <a:solidFill>
            <a:srgbClr val="E0EA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81000" y="763488"/>
            <a:ext cx="50800" cy="590847"/>
          </a:xfrm>
          <a:prstGeom prst="rect">
            <a:avLst/>
          </a:prstGeom>
          <a:solidFill>
            <a:srgbClr val="2E6D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381000" y="1521916"/>
            <a:ext cx="11430000" cy="19050"/>
          </a:xfrm>
          <a:prstGeom prst="rect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81000" y="1655266"/>
            <a:ext cx="2552700" cy="4726483"/>
          </a:xfrm>
          <a:prstGeom prst="roundRect">
            <a:avLst>
              <a:gd name="adj" fmla="val 2985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2911" y="2173625"/>
            <a:ext cx="213265" cy="17061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42925" y="6063853"/>
            <a:ext cx="2192684" cy="178891"/>
          </a:xfrm>
          <a:prstGeom prst="roundRect">
            <a:avLst>
              <a:gd name="adj" fmla="val 21297"/>
            </a:avLst>
          </a:prstGeom>
          <a:solidFill>
            <a:srgbClr val="FDDD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9117" y="6105083"/>
            <a:ext cx="109675" cy="95973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51729" y="3938425"/>
            <a:ext cx="91395" cy="15996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238500" y="1655266"/>
            <a:ext cx="2552700" cy="4726483"/>
          </a:xfrm>
          <a:prstGeom prst="roundRect">
            <a:avLst>
              <a:gd name="adj" fmla="val 2985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3669" y="2152298"/>
            <a:ext cx="186607" cy="213307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09157" y="3938425"/>
            <a:ext cx="91396" cy="159965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6096000" y="1655266"/>
            <a:ext cx="2552700" cy="4726483"/>
          </a:xfrm>
          <a:prstGeom prst="roundRect">
            <a:avLst>
              <a:gd name="adj" fmla="val 2985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84409" y="2152294"/>
            <a:ext cx="159983" cy="213272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257925" y="6063853"/>
            <a:ext cx="1590079" cy="178891"/>
          </a:xfrm>
          <a:prstGeom prst="roundRect">
            <a:avLst>
              <a:gd name="adj" fmla="val 21297"/>
            </a:avLst>
          </a:prstGeom>
          <a:solidFill>
            <a:srgbClr val="FDDD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4347" y="6108172"/>
            <a:ext cx="108942" cy="9974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66586" y="3938425"/>
            <a:ext cx="91396" cy="159965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8953500" y="1655266"/>
            <a:ext cx="2857500" cy="4726483"/>
          </a:xfrm>
          <a:prstGeom prst="roundRect">
            <a:avLst>
              <a:gd name="adj" fmla="val 2666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18737" y="2155839"/>
            <a:ext cx="206184" cy="206184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9115425" y="6063853"/>
            <a:ext cx="2327374" cy="178891"/>
          </a:xfrm>
          <a:prstGeom prst="roundRect">
            <a:avLst>
              <a:gd name="adj" fmla="val 21297"/>
            </a:avLst>
          </a:prstGeom>
          <a:solidFill>
            <a:srgbClr val="D4F0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91395" y="6098228"/>
            <a:ext cx="109683" cy="10968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80990" y="285742"/>
            <a:ext cx="4686331" cy="44766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533" b="1" i="0">
                <a:solidFill>
                  <a:srgbClr val="0B2545"/>
                </a:solidFill>
                <a:latin typeface="Montserrat"/>
              </a:rPr>
              <a:t>The Event in 60 Seconds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9029" y="763379"/>
            <a:ext cx="11380274" cy="585058"/>
          </a:xfrm>
          <a:prstGeom prst="rect">
            <a:avLst/>
          </a:prstGeom>
          <a:noFill/>
        </p:spPr>
        <p:txBody>
          <a:bodyPr wrap="square" lIns="129536" tIns="60958" rIns="129536" bIns="60958">
            <a:spAutoFit/>
          </a:bodyPr>
          <a:lstStyle/>
          <a:p>
            <a:pPr algn="l"/>
            <a:r>
              <a:rPr sz="1253" b="0" i="1">
                <a:solidFill>
                  <a:srgbClr val="2E6DA3"/>
                </a:solidFill>
                <a:latin typeface="Open Sans"/>
              </a:rPr>
              <a:t>A single network switch replacement, performed per accepted practice, triggered an automatic reactor SCRAM — the technical facts set the stage for the CM conversation that follows.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2326" y="1867597"/>
            <a:ext cx="91440" cy="1428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91" b="1" i="0">
                <a:solidFill>
                  <a:srgbClr val="FFFFFF"/>
                </a:solidFill>
                <a:highlight>
                  <a:srgbClr val="0B2545"/>
                </a:highlight>
                <a:latin typeface="Montserrat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2374" y="2192183"/>
            <a:ext cx="553924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59" b="1" i="0">
                <a:solidFill>
                  <a:srgbClr val="66788D"/>
                </a:solidFill>
                <a:latin typeface="Montserrat"/>
              </a:rPr>
              <a:t>Trigger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2911" y="2441761"/>
            <a:ext cx="1687073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002" b="1" i="0">
                <a:solidFill>
                  <a:srgbClr val="0B2545"/>
                </a:solidFill>
                <a:latin typeface="Montserrat"/>
              </a:rPr>
              <a:t>Switch S28A Replaced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2911" y="2683601"/>
            <a:ext cx="2124468" cy="53398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33" b="0" i="0">
                <a:solidFill>
                  <a:srgbClr val="1C2B3A"/>
                </a:solidFill>
                <a:latin typeface="Open Sans"/>
              </a:rPr>
              <a:t>Switch S28A replaced after internal power supply failure on Hatch Unit 1 EX2100/Mark VI network.</a:t>
            </a:r>
            <a:r>
              <a:rPr sz="854" b="0" i="0">
                <a:solidFill>
                  <a:srgbClr val="2E6DA4"/>
                </a:solidFill>
                <a:latin typeface="Open Sans"/>
              </a:rPr>
              <a:t> </a:t>
            </a:r>
            <a:r>
              <a:rPr sz="854" b="0" i="0">
                <a:solidFill>
                  <a:srgbClr val="2E6DA4"/>
                </a:solidFill>
                <a:latin typeface="Open Sans"/>
                <a:hlinkClick r:id="rId10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4482" y="6086471"/>
            <a:ext cx="1884861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59" b="1" i="0">
                <a:solidFill>
                  <a:srgbClr val="9B1C26"/>
                </a:solidFill>
                <a:latin typeface="Montserrat"/>
              </a:rPr>
              <a:t>STP not enabled on replacement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88443" y="1867597"/>
            <a:ext cx="91440" cy="1428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91" b="1" i="0">
                <a:solidFill>
                  <a:srgbClr val="FFFFFF"/>
                </a:solidFill>
                <a:highlight>
                  <a:srgbClr val="0B2545"/>
                </a:highlight>
                <a:latin typeface="Montserrat"/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689803" y="2192183"/>
            <a:ext cx="604078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59" b="1" i="0">
                <a:solidFill>
                  <a:srgbClr val="66788D"/>
                </a:solidFill>
                <a:latin typeface="Montserrat"/>
              </a:rPr>
              <a:t>Cascade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400339" y="2441761"/>
            <a:ext cx="1555512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002" b="1" i="0">
                <a:solidFill>
                  <a:srgbClr val="0B2545"/>
                </a:solidFill>
                <a:latin typeface="Montserrat"/>
              </a:rPr>
              <a:t>Network Data Storm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00339" y="2683601"/>
            <a:ext cx="2192183" cy="10777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33" b="0" i="0">
                <a:solidFill>
                  <a:srgbClr val="1C2B3A"/>
                </a:solidFill>
                <a:latin typeface="Open Sans"/>
              </a:rPr>
              <a:t>Within 45 minutes, a network data storm overwhelmed the Unit Data Highway (UDH) and Plant Data Highway (PDH). Mark VI logged over 100,000 entries in 45 minutes with controller communication failures.</a:t>
            </a:r>
            <a:r>
              <a:rPr sz="854" b="0" i="0">
                <a:solidFill>
                  <a:srgbClr val="2E6DA4"/>
                </a:solidFill>
                <a:latin typeface="Open Sans"/>
              </a:rPr>
              <a:t> </a:t>
            </a:r>
            <a:r>
              <a:rPr sz="854" b="0" i="0">
                <a:solidFill>
                  <a:srgbClr val="2E6DA4"/>
                </a:solidFill>
                <a:latin typeface="Open Sans"/>
                <a:hlinkClick r:id="rId10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45723" y="1867597"/>
            <a:ext cx="91440" cy="1428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91" b="1" i="0">
                <a:solidFill>
                  <a:srgbClr val="FFFFFF"/>
                </a:solidFill>
                <a:highlight>
                  <a:srgbClr val="0B2545"/>
                </a:highlight>
                <a:latin typeface="Montserrat"/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47231" y="2192183"/>
            <a:ext cx="967507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59" b="1" i="0">
                <a:solidFill>
                  <a:srgbClr val="66788D"/>
                </a:solidFill>
                <a:latin typeface="Montserrat"/>
              </a:rPr>
              <a:t>Consequence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57768" y="2441761"/>
            <a:ext cx="1390168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002" b="1" i="0">
                <a:solidFill>
                  <a:srgbClr val="0B2545"/>
                </a:solidFill>
                <a:latin typeface="Montserrat"/>
              </a:rPr>
              <a:t>Automatic SCRAM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257768" y="2683601"/>
            <a:ext cx="2181616" cy="8965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33" b="0" i="0">
                <a:solidFill>
                  <a:srgbClr val="1C2B3A"/>
                </a:solidFill>
                <a:latin typeface="Open Sans"/>
              </a:rPr>
              <a:t>Turbine control valves (TCVs) drove closed in fail-safe response to corrupted data inputs, driving reactor pressure high and triggering an automatic SCRAM.</a:t>
            </a:r>
            <a:r>
              <a:rPr sz="854" b="0" i="0">
                <a:solidFill>
                  <a:srgbClr val="2E6DA4"/>
                </a:solidFill>
                <a:latin typeface="Open Sans"/>
              </a:rPr>
              <a:t> </a:t>
            </a:r>
            <a:r>
              <a:rPr sz="854" b="0" i="0">
                <a:solidFill>
                  <a:srgbClr val="2E6DA4"/>
                </a:solidFill>
                <a:latin typeface="Open Sans"/>
                <a:hlinkClick r:id="rId10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89339" y="6086471"/>
            <a:ext cx="1282271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59" b="1" i="0">
                <a:solidFill>
                  <a:srgbClr val="9B1C26"/>
                </a:solidFill>
                <a:latin typeface="Montserrat"/>
              </a:rPr>
              <a:t>Automatic reactor trip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197645" y="1867597"/>
            <a:ext cx="91440" cy="1428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91" b="1" i="0">
                <a:solidFill>
                  <a:srgbClr val="FFFFFF"/>
                </a:solidFill>
                <a:highlight>
                  <a:srgbClr val="0B2545"/>
                </a:highlight>
                <a:latin typeface="Montserrat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404660" y="2192183"/>
            <a:ext cx="637266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59" b="1" i="0">
                <a:solidFill>
                  <a:srgbClr val="66788D"/>
                </a:solidFill>
                <a:latin typeface="Montserrat"/>
              </a:rPr>
              <a:t>Outcome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115196" y="2441761"/>
            <a:ext cx="1571883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002" b="1" i="0">
                <a:solidFill>
                  <a:srgbClr val="0B2545"/>
                </a:solidFill>
                <a:latin typeface="Montserrat"/>
              </a:rPr>
              <a:t>Controlled Response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115196" y="2683601"/>
            <a:ext cx="2372707" cy="71525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33" b="0" i="0">
                <a:solidFill>
                  <a:srgbClr val="1C2B3A"/>
                </a:solidFill>
                <a:latin typeface="Open Sans"/>
              </a:rPr>
              <a:t>Reactor responded as designed. Turbine manually tripped shortly after SCRAM. Plant brought to safe, stable condition — safety systems performed as intended.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346767" y="6086471"/>
            <a:ext cx="2019547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59" b="1" i="0">
                <a:solidFill>
                  <a:srgbClr val="1A6640"/>
                </a:solidFill>
                <a:latin typeface="Montserrat"/>
              </a:rPr>
              <a:t>Plant stabilized — no safety impact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0990" y="6457788"/>
            <a:ext cx="5173285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11" b="0" i="0">
                <a:solidFill>
                  <a:srgbClr val="607184"/>
                </a:solidFill>
                <a:latin typeface="Open Sans"/>
              </a:rPr>
              <a:t>Andrew Neal, Lead Engineer | Configuration Management Benchmarking Group | July 2026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1656373" y="6472075"/>
            <a:ext cx="154330" cy="1428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43" b="1" i="0">
                <a:solidFill>
                  <a:srgbClr val="607184"/>
                </a:solidFill>
                <a:latin typeface="Montserrat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1582935"/>
            <a:ext cx="3429000" cy="4728418"/>
          </a:xfrm>
          <a:prstGeom prst="roundRect">
            <a:avLst>
              <a:gd name="adj" fmla="val 2777"/>
            </a:avLst>
          </a:prstGeom>
          <a:solidFill>
            <a:srgbClr val="1A3A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609600" y="2837854"/>
            <a:ext cx="426690" cy="426690"/>
          </a:xfrm>
          <a:prstGeom prst="ellipse">
            <a:avLst/>
          </a:prstGeom>
          <a:solidFill>
            <a:srgbClr val="83A9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3881" y="2971889"/>
            <a:ext cx="198085" cy="15846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595" y="4801372"/>
            <a:ext cx="152385" cy="133346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000500" y="1582935"/>
            <a:ext cx="3810000" cy="3746003"/>
          </a:xfrm>
          <a:prstGeom prst="roundRect">
            <a:avLst>
              <a:gd name="adj" fmla="val 2542"/>
            </a:avLst>
          </a:prstGeom>
          <a:solidFill>
            <a:srgbClr val="FFFFFF"/>
          </a:solidFill>
          <a:ln w="25400">
            <a:solidFill>
              <a:srgbClr val="2D9E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09944" y="2233110"/>
            <a:ext cx="144657" cy="144657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14465" y="2972320"/>
            <a:ext cx="135616" cy="143866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210050" y="3533775"/>
            <a:ext cx="3390900" cy="556021"/>
          </a:xfrm>
          <a:prstGeom prst="roundRect">
            <a:avLst>
              <a:gd name="adj" fmla="val 10278"/>
            </a:avLst>
          </a:prstGeom>
          <a:solidFill>
            <a:srgbClr val="D4F0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16502" y="3630720"/>
            <a:ext cx="152396" cy="152396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8001000" y="1582935"/>
            <a:ext cx="3810000" cy="3746003"/>
          </a:xfrm>
          <a:prstGeom prst="roundRect">
            <a:avLst>
              <a:gd name="adj" fmla="val 2542"/>
            </a:avLst>
          </a:prstGeom>
          <a:solidFill>
            <a:srgbClr val="FFFFFF"/>
          </a:solidFill>
          <a:ln w="25400">
            <a:solidFill>
              <a:srgbClr val="E8485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10344" y="2410508"/>
            <a:ext cx="144657" cy="144657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10344" y="3146594"/>
            <a:ext cx="144657" cy="144657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8210549" y="3928616"/>
            <a:ext cx="3390900" cy="556021"/>
          </a:xfrm>
          <a:prstGeom prst="roundRect">
            <a:avLst>
              <a:gd name="adj" fmla="val 10278"/>
            </a:avLst>
          </a:prstGeom>
          <a:solidFill>
            <a:srgbClr val="FDDD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16902" y="4025551"/>
            <a:ext cx="152396" cy="152396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4000500" y="5458420"/>
            <a:ext cx="7810499" cy="852933"/>
          </a:xfrm>
          <a:prstGeom prst="roundRect">
            <a:avLst>
              <a:gd name="adj" fmla="val 8933"/>
            </a:avLst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90895" y="5793287"/>
            <a:ext cx="182747" cy="18278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80990" y="285742"/>
            <a:ext cx="6746954" cy="44766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533" b="1" i="0">
                <a:solidFill>
                  <a:srgbClr val="0B2545"/>
                </a:solidFill>
                <a:latin typeface="Montserrat"/>
              </a:rPr>
              <a:t>Root Cause — The Missing Protocol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9089" y="763469"/>
            <a:ext cx="11310505" cy="473335"/>
          </a:xfrm>
          <a:prstGeom prst="rect">
            <a:avLst/>
          </a:prstGeom>
          <a:noFill/>
        </p:spPr>
        <p:txBody>
          <a:bodyPr wrap="square" lIns="114297" tIns="0" rIns="0" bIns="0">
            <a:spAutoFit/>
          </a:bodyPr>
          <a:lstStyle/>
          <a:p>
            <a:pPr algn="l"/>
            <a:r>
              <a:rPr lang="en-US" sz="1538" b="0" i="0" dirty="0">
                <a:solidFill>
                  <a:srgbClr val="0B2545"/>
                </a:solidFill>
                <a:latin typeface="Open Sans"/>
              </a:rPr>
              <a:t>The </a:t>
            </a:r>
            <a:r>
              <a:rPr sz="1538" b="0" i="0" dirty="0">
                <a:solidFill>
                  <a:srgbClr val="0B2545"/>
                </a:solidFill>
                <a:latin typeface="Open Sans"/>
              </a:rPr>
              <a:t>Spanning Tree Protocol was </a:t>
            </a:r>
            <a:r>
              <a:rPr lang="en-US" sz="1538" b="0" i="0" dirty="0">
                <a:solidFill>
                  <a:srgbClr val="0B2545"/>
                </a:solidFill>
                <a:latin typeface="Open Sans"/>
              </a:rPr>
              <a:t>not enabled</a:t>
            </a:r>
            <a:r>
              <a:rPr sz="1538" b="0" i="0" dirty="0">
                <a:solidFill>
                  <a:srgbClr val="0B2545"/>
                </a:solidFill>
                <a:latin typeface="Open Sans"/>
              </a:rPr>
              <a:t> on the replacement switch</a:t>
            </a:r>
            <a:r>
              <a:rPr lang="en-US" sz="1538" b="0" i="0" dirty="0">
                <a:solidFill>
                  <a:srgbClr val="0B2545"/>
                </a:solidFill>
                <a:latin typeface="Open Sans"/>
              </a:rPr>
              <a:t> (existing plant configuration was not properly translated to the replacement switch)</a:t>
            </a:r>
            <a:endParaRPr sz="1538" b="0" i="0" dirty="0">
              <a:solidFill>
                <a:srgbClr val="0B2545"/>
              </a:solidFill>
              <a:latin typeface="Open San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50561" y="2960563"/>
            <a:ext cx="1138506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055" b="1" i="0">
                <a:solidFill>
                  <a:srgbClr val="A8C8E8"/>
                </a:solidFill>
                <a:latin typeface="Montserrat"/>
              </a:rPr>
              <a:t>STP Defined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9584" y="3384415"/>
            <a:ext cx="2244718" cy="22859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66" b="1" i="0">
                <a:solidFill>
                  <a:srgbClr val="FFFFFF"/>
                </a:solidFill>
                <a:latin typeface="Montserrat"/>
              </a:rPr>
              <a:t>Spanning Tree Protocol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9584" y="3714210"/>
            <a:ext cx="2926334" cy="6667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39" b="0" i="0" dirty="0">
                <a:solidFill>
                  <a:srgbClr val="A8C8E8"/>
                </a:solidFill>
                <a:latin typeface="Open Sans"/>
              </a:rPr>
              <a:t>Prevents network loops in redundant Ethernet topologies by blocking duplicate data paths between switches.</a:t>
            </a:r>
            <a:r>
              <a:rPr sz="1025" b="0" i="0" dirty="0">
                <a:solidFill>
                  <a:srgbClr val="83A9C9"/>
                </a:solidFill>
                <a:latin typeface="Open Sans"/>
              </a:rPr>
              <a:t> </a:t>
            </a:r>
            <a:r>
              <a:rPr sz="1025" b="0" i="0" dirty="0">
                <a:solidFill>
                  <a:srgbClr val="83A9C9"/>
                </a:solidFill>
                <a:latin typeface="Open Sans"/>
                <a:hlinkClick r:id="rId11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8179" y="4670407"/>
            <a:ext cx="2719468" cy="3786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36" b="1" i="0">
                <a:solidFill>
                  <a:srgbClr val="F4A261"/>
                </a:solidFill>
                <a:latin typeface="Open Sans"/>
              </a:rPr>
              <a:t>Without STP, a redundant crosstie creates an uncontrolled network loop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09914" y="1769403"/>
            <a:ext cx="788828" cy="222879"/>
          </a:xfrm>
          <a:prstGeom prst="rect">
            <a:avLst/>
          </a:prstGeom>
          <a:solidFill>
            <a:srgbClr val="1A6640"/>
          </a:solidFill>
        </p:spPr>
        <p:txBody>
          <a:bodyPr wrap="none" lIns="83817" tIns="30479" rIns="83817" bIns="30479">
            <a:spAutoFit/>
          </a:bodyPr>
          <a:lstStyle/>
          <a:p>
            <a:pPr algn="l"/>
            <a:r>
              <a:rPr sz="850" b="1" i="0">
                <a:solidFill>
                  <a:srgbClr val="FFFFFF"/>
                </a:solidFill>
                <a:latin typeface="Open Sans"/>
              </a:rPr>
              <a:t>Original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90092" y="1780832"/>
            <a:ext cx="2146345" cy="20001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60" b="1" i="0">
                <a:solidFill>
                  <a:srgbClr val="0B2545"/>
                </a:solidFill>
                <a:latin typeface="Montserrat"/>
              </a:rPr>
              <a:t>Switch S28A (failed unit)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45980" y="2214953"/>
            <a:ext cx="2843587" cy="6444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12" b="1" i="0" dirty="0">
                <a:solidFill>
                  <a:srgbClr val="0B2545"/>
                </a:solidFill>
                <a:latin typeface="Open Sans"/>
              </a:rPr>
              <a:t>STP Status:</a:t>
            </a:r>
            <a:r>
              <a:rPr sz="1161" b="0" i="0" dirty="0">
                <a:solidFill>
                  <a:srgbClr val="1C2B3A"/>
                </a:solidFill>
                <a:latin typeface="Open Sans"/>
              </a:rPr>
              <a:t> Enabled — confirmed after temporarily repairing its failed power supply post-event</a:t>
            </a:r>
            <a:r>
              <a:rPr sz="1025" b="0" i="0" dirty="0">
                <a:solidFill>
                  <a:srgbClr val="2E6DA4"/>
                </a:solidFill>
                <a:latin typeface="Open Sans"/>
              </a:rPr>
              <a:t> </a:t>
            </a:r>
            <a:r>
              <a:rPr sz="1025" b="0" i="0" dirty="0">
                <a:solidFill>
                  <a:srgbClr val="2E6DA4"/>
                </a:solidFill>
                <a:latin typeface="Open Sans"/>
                <a:hlinkClick r:id="rId11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45980" y="2954164"/>
            <a:ext cx="3108346" cy="357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61" b="0" i="0" dirty="0">
                <a:solidFill>
                  <a:srgbClr val="1C2B3A"/>
                </a:solidFill>
                <a:latin typeface="Open Sans"/>
              </a:rPr>
              <a:t>Loop prevention active through S28A crosstie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81260" y="3613009"/>
            <a:ext cx="2648479" cy="41908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91" b="1" i="0" dirty="0">
                <a:solidFill>
                  <a:srgbClr val="1A6640"/>
                </a:solidFill>
                <a:latin typeface="Open Sans"/>
              </a:rPr>
              <a:t>Network loop blocked — normal operation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10314" y="1858102"/>
            <a:ext cx="1072190" cy="222879"/>
          </a:xfrm>
          <a:prstGeom prst="rect">
            <a:avLst/>
          </a:prstGeom>
          <a:solidFill>
            <a:srgbClr val="9B1C26"/>
          </a:solidFill>
        </p:spPr>
        <p:txBody>
          <a:bodyPr wrap="none" lIns="83817" tIns="30479" rIns="83817" bIns="30479">
            <a:spAutoFit/>
          </a:bodyPr>
          <a:lstStyle/>
          <a:p>
            <a:pPr algn="l"/>
            <a:r>
              <a:rPr sz="850" b="1" i="0">
                <a:solidFill>
                  <a:srgbClr val="FFFFFF"/>
                </a:solidFill>
                <a:latin typeface="Open Sans"/>
              </a:rPr>
              <a:t>Replacement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73853" y="1769522"/>
            <a:ext cx="1946623" cy="40003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60" b="1" i="0">
                <a:solidFill>
                  <a:srgbClr val="0B2545"/>
                </a:solidFill>
                <a:latin typeface="Montserrat"/>
              </a:rPr>
              <a:t>Switch S28A (installed unit)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46380" y="2392352"/>
            <a:ext cx="3033487" cy="357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12" b="1" i="0" dirty="0">
                <a:solidFill>
                  <a:srgbClr val="0B2545"/>
                </a:solidFill>
                <a:latin typeface="Open Sans"/>
              </a:rPr>
              <a:t>STP Status:</a:t>
            </a:r>
            <a:r>
              <a:rPr sz="1161" b="0" i="0" dirty="0">
                <a:solidFill>
                  <a:srgbClr val="1C2B3A"/>
                </a:solidFill>
                <a:latin typeface="Open Sans"/>
              </a:rPr>
              <a:t> NOT enabled — network loop allowed to form through S28A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46380" y="3128437"/>
            <a:ext cx="2524061" cy="7145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61" b="0" i="0" dirty="0">
                <a:solidFill>
                  <a:srgbClr val="1C2B3A"/>
                </a:solidFill>
                <a:latin typeface="Open Sans"/>
              </a:rPr>
              <a:t>Processor usage:</a:t>
            </a:r>
            <a:r>
              <a:rPr sz="1112" b="1" i="0" dirty="0">
                <a:solidFill>
                  <a:srgbClr val="0B2545"/>
                </a:solidFill>
                <a:latin typeface="Open Sans"/>
              </a:rPr>
              <a:t> 88%</a:t>
            </a:r>
            <a:r>
              <a:rPr sz="1161" b="0" i="0" dirty="0">
                <a:solidFill>
                  <a:srgbClr val="1C2B3A"/>
                </a:solidFill>
                <a:latin typeface="Open Sans"/>
              </a:rPr>
              <a:t> </a:t>
            </a:r>
            <a:r>
              <a:rPr sz="1002" b="0" i="0" dirty="0">
                <a:solidFill>
                  <a:srgbClr val="1C2B3A"/>
                </a:solidFill>
                <a:latin typeface="Microsoft YaHei"/>
              </a:rPr>
              <a:t>under loop conditions → dropped to</a:t>
            </a:r>
            <a:r>
              <a:rPr sz="1112" b="1" i="0" dirty="0">
                <a:solidFill>
                  <a:srgbClr val="0B2545"/>
                </a:solidFill>
                <a:latin typeface="Open Sans"/>
              </a:rPr>
              <a:t> 60%</a:t>
            </a:r>
            <a:r>
              <a:rPr sz="1161" b="0" i="0" dirty="0">
                <a:solidFill>
                  <a:srgbClr val="1C2B3A"/>
                </a:solidFill>
                <a:latin typeface="Open Sans"/>
              </a:rPr>
              <a:t> after enabling Rapid STP</a:t>
            </a:r>
            <a:r>
              <a:rPr lang="en-US" sz="1161" b="0" i="0" dirty="0">
                <a:solidFill>
                  <a:srgbClr val="1C2B3A"/>
                </a:solidFill>
                <a:latin typeface="Open Sans"/>
              </a:rPr>
              <a:t> on the newly installed switch</a:t>
            </a:r>
            <a:r>
              <a:rPr sz="1025" b="0" i="0" dirty="0">
                <a:solidFill>
                  <a:srgbClr val="2E6DA4"/>
                </a:solidFill>
                <a:latin typeface="Open Sans"/>
              </a:rPr>
              <a:t> </a:t>
            </a:r>
            <a:r>
              <a:rPr sz="1025" b="0" i="0" dirty="0">
                <a:solidFill>
                  <a:srgbClr val="2E6DA4"/>
                </a:solidFill>
                <a:latin typeface="Open Sans"/>
                <a:hlinkClick r:id="rId11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538219" y="4007573"/>
            <a:ext cx="3104923" cy="41908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91" b="1" i="0" dirty="0">
                <a:solidFill>
                  <a:srgbClr val="9B1C26"/>
                </a:solidFill>
                <a:latin typeface="Open Sans"/>
              </a:rPr>
              <a:t>Mismatch present at installation — no verification step caught it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87948" y="5564842"/>
            <a:ext cx="7050258" cy="63607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91" b="1" i="0" dirty="0">
                <a:solidFill>
                  <a:srgbClr val="F4A261"/>
                </a:solidFill>
                <a:latin typeface="Open Sans"/>
              </a:rPr>
              <a:t>Critical finding:</a:t>
            </a:r>
            <a:r>
              <a:rPr sz="1139" b="0" i="0" dirty="0">
                <a:solidFill>
                  <a:srgbClr val="FFFFFF"/>
                </a:solidFill>
                <a:latin typeface="Open Sans"/>
              </a:rPr>
              <a:t> The configuration mismatch existed from the moment the replacement switch was installed. The central question is not why STP was missing — it is</a:t>
            </a:r>
            <a:r>
              <a:rPr sz="1091" b="1" i="0" dirty="0">
                <a:solidFill>
                  <a:srgbClr val="F4A261"/>
                </a:solidFill>
                <a:latin typeface="Open Sans"/>
              </a:rPr>
              <a:t> why no verification step caught it.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0990" y="6457788"/>
            <a:ext cx="2292294" cy="14016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11" b="0" i="0" dirty="0">
                <a:solidFill>
                  <a:srgbClr val="607184"/>
                </a:solidFill>
                <a:latin typeface="Open Sans"/>
              </a:rPr>
              <a:t>Hatch Unit 1 SCRAM Root Cause Analysis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740905" y="6457788"/>
            <a:ext cx="91440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11" b="0" i="0">
                <a:solidFill>
                  <a:srgbClr val="607184"/>
                </a:solidFill>
                <a:latin typeface="Open Sans"/>
              </a:rPr>
              <a:t>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C6038C9-A100-956A-5E72-4E192DD21BCC}"/>
              </a:ext>
            </a:extLst>
          </p:cNvPr>
          <p:cNvSpPr txBox="1"/>
          <p:nvPr/>
        </p:nvSpPr>
        <p:spPr>
          <a:xfrm>
            <a:off x="8210314" y="4453697"/>
            <a:ext cx="3432828" cy="89319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>
              <a:defRPr sz="1161" b="0" i="0">
                <a:solidFill>
                  <a:srgbClr val="1C2B3A"/>
                </a:solidFill>
                <a:latin typeface="Open Sans"/>
              </a:defRPr>
            </a:lvl1pPr>
          </a:lstStyle>
          <a:p>
            <a:r>
              <a:rPr lang="en-US" dirty="0"/>
              <a:t>Note: SNC personnel recognized the STP was not enabled. This was challenged with the Vendor and based on Vendor recommendation and configuration setting sheet, site personnel did not change the setting.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646783"/>
            <a:ext cx="5029200" cy="354568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520005" y="1757213"/>
            <a:ext cx="304800" cy="30480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7650" y="1857775"/>
            <a:ext cx="129477" cy="10358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42109" y="2242756"/>
            <a:ext cx="106686" cy="6095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20005" y="2469356"/>
            <a:ext cx="304800" cy="30480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34" y="2556952"/>
            <a:ext cx="97107" cy="129477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42109" y="2964406"/>
            <a:ext cx="106686" cy="609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90525" y="3071068"/>
            <a:ext cx="5010150" cy="535185"/>
          </a:xfrm>
          <a:prstGeom prst="rect">
            <a:avLst/>
          </a:prstGeom>
          <a:solidFill>
            <a:srgbClr val="FFF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520005" y="3181498"/>
            <a:ext cx="304800" cy="304800"/>
          </a:xfrm>
          <a:prstGeom prst="ellipse">
            <a:avLst/>
          </a:prstGeom>
          <a:solidFill>
            <a:srgbClr val="7A20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7659" y="3277169"/>
            <a:ext cx="129467" cy="113292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42109" y="3667006"/>
            <a:ext cx="106686" cy="6095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90525" y="3773685"/>
            <a:ext cx="5010150" cy="716160"/>
          </a:xfrm>
          <a:prstGeom prst="rect">
            <a:avLst/>
          </a:prstGeom>
          <a:solidFill>
            <a:srgbClr val="FFF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520005" y="3974603"/>
            <a:ext cx="304800" cy="304800"/>
          </a:xfrm>
          <a:prstGeom prst="ellipse">
            <a:avLst/>
          </a:prstGeom>
          <a:solidFill>
            <a:srgbClr val="7A20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1908" y="4086420"/>
            <a:ext cx="80961" cy="80961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42109" y="4550576"/>
            <a:ext cx="106686" cy="6095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90525" y="4657278"/>
            <a:ext cx="5010150" cy="525660"/>
          </a:xfrm>
          <a:prstGeom prst="rect">
            <a:avLst/>
          </a:prstGeom>
          <a:solidFill>
            <a:srgbClr val="FFF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520005" y="4767708"/>
            <a:ext cx="304800" cy="304800"/>
          </a:xfrm>
          <a:prstGeom prst="ellipse">
            <a:avLst/>
          </a:prstGeom>
          <a:solidFill>
            <a:srgbClr val="7A20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7650" y="4855247"/>
            <a:ext cx="129477" cy="12947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600700" y="1760934"/>
            <a:ext cx="6210300" cy="7172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600700" y="1760934"/>
            <a:ext cx="50800" cy="717202"/>
          </a:xfrm>
          <a:prstGeom prst="rect">
            <a:avLst/>
          </a:prstGeom>
          <a:solidFill>
            <a:srgbClr val="2E6D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5753100" y="1854249"/>
            <a:ext cx="258960" cy="25896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23052" y="1924299"/>
            <a:ext cx="118756" cy="11877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5600700" y="2569517"/>
            <a:ext cx="6210300" cy="6965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5600700" y="2569517"/>
            <a:ext cx="50800" cy="696515"/>
          </a:xfrm>
          <a:prstGeom prst="rect">
            <a:avLst/>
          </a:prstGeom>
          <a:solidFill>
            <a:srgbClr val="2E6D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5753100" y="2662832"/>
            <a:ext cx="258960" cy="25896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3052" y="2744738"/>
            <a:ext cx="118743" cy="95009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600700" y="3357413"/>
            <a:ext cx="6210300" cy="7172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5600700" y="3357413"/>
            <a:ext cx="50800" cy="717202"/>
          </a:xfrm>
          <a:prstGeom prst="rect">
            <a:avLst/>
          </a:prstGeom>
          <a:solidFill>
            <a:srgbClr val="2E6D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5753100" y="3450728"/>
            <a:ext cx="258960" cy="25896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23052" y="3520738"/>
            <a:ext cx="118761" cy="118761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5600700" y="4181177"/>
            <a:ext cx="6210300" cy="539353"/>
          </a:xfrm>
          <a:prstGeom prst="roundRect">
            <a:avLst>
              <a:gd name="adj" fmla="val 14128"/>
            </a:avLst>
          </a:prstGeom>
          <a:solidFill>
            <a:srgbClr val="FDDD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5739705" y="4298453"/>
            <a:ext cx="304800" cy="304800"/>
          </a:xfrm>
          <a:prstGeom prst="ellipse">
            <a:avLst/>
          </a:prstGeom>
          <a:solidFill>
            <a:srgbClr val="7A20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23350" y="4382134"/>
            <a:ext cx="137067" cy="13706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80990" y="285742"/>
            <a:ext cx="5410808" cy="44766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533" b="1" i="0">
                <a:solidFill>
                  <a:srgbClr val="0B2545"/>
                </a:solidFill>
                <a:latin typeface="Montserrat"/>
              </a:rPr>
              <a:t>The Verification That Wasn't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9029" y="761534"/>
            <a:ext cx="11207876" cy="420756"/>
          </a:xfrm>
          <a:prstGeom prst="rect">
            <a:avLst/>
          </a:prstGeom>
          <a:noFill/>
        </p:spPr>
        <p:txBody>
          <a:bodyPr wrap="square" lIns="129536" tIns="0" rIns="0" bIns="0">
            <a:spAutoFit/>
          </a:bodyPr>
          <a:lstStyle/>
          <a:p>
            <a:pPr algn="l"/>
            <a:r>
              <a:rPr sz="1367" b="0" i="0" dirty="0">
                <a:solidFill>
                  <a:srgbClr val="1C2B3A"/>
                </a:solidFill>
                <a:latin typeface="Open Sans"/>
              </a:rPr>
              <a:t>The configuration export tool</a:t>
            </a:r>
            <a:r>
              <a:rPr lang="en-US" sz="1367" b="0" i="0" dirty="0">
                <a:solidFill>
                  <a:srgbClr val="1C2B3A"/>
                </a:solidFill>
                <a:latin typeface="Open Sans"/>
              </a:rPr>
              <a:t>, for an Allied </a:t>
            </a:r>
            <a:r>
              <a:rPr lang="en-US" sz="1367" b="0" i="0" dirty="0" err="1">
                <a:solidFill>
                  <a:srgbClr val="1C2B3A"/>
                </a:solidFill>
                <a:latin typeface="Open Sans"/>
              </a:rPr>
              <a:t>Tylesyne</a:t>
            </a:r>
            <a:r>
              <a:rPr lang="en-US" sz="1367" b="0" i="0" dirty="0">
                <a:solidFill>
                  <a:srgbClr val="1C2B3A"/>
                </a:solidFill>
                <a:latin typeface="Open Sans"/>
              </a:rPr>
              <a:t> network switch, </a:t>
            </a:r>
            <a:r>
              <a:rPr sz="1367" b="0" i="0" dirty="0">
                <a:solidFill>
                  <a:srgbClr val="1C2B3A"/>
                </a:solidFill>
                <a:latin typeface="Open Sans"/>
              </a:rPr>
              <a:t>always reports STP as disabled — a known-flawed output that was treated as authoritative, providing false assurance of a correct configuration.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0930" y="1397252"/>
            <a:ext cx="3286013" cy="249548"/>
          </a:xfrm>
          <a:prstGeom prst="rect">
            <a:avLst/>
          </a:prstGeom>
          <a:solidFill>
            <a:srgbClr val="0B2545"/>
          </a:solidFill>
        </p:spPr>
        <p:txBody>
          <a:bodyPr wrap="none" lIns="129536" tIns="53338" rIns="129536" bIns="53338">
            <a:spAutoFit/>
          </a:bodyPr>
          <a:lstStyle/>
          <a:p>
            <a:pPr algn="l"/>
            <a:r>
              <a:rPr sz="822" b="1" i="0">
                <a:solidFill>
                  <a:srgbClr val="FFFFFF"/>
                </a:solidFill>
                <a:latin typeface="Montserrat"/>
              </a:rPr>
              <a:t>Verification Chain: S28A Replacement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31343" y="1730530"/>
            <a:ext cx="1441513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60" b="1" i="0">
                <a:solidFill>
                  <a:srgbClr val="0B2545"/>
                </a:solidFill>
                <a:latin typeface="Open Sans"/>
              </a:rPr>
              <a:t>Switch S28A Replaced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31343" y="1926680"/>
            <a:ext cx="3453619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1C2B3A"/>
                </a:solidFill>
                <a:latin typeface="Open Sans"/>
              </a:rPr>
              <a:t>After internal power supply failure on EX2100/Mark VI network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808962" y="1815270"/>
            <a:ext cx="462099" cy="188590"/>
          </a:xfrm>
          <a:prstGeom prst="rect">
            <a:avLst/>
          </a:prstGeom>
          <a:solidFill>
            <a:srgbClr val="D4F0E4"/>
          </a:solidFill>
        </p:spPr>
        <p:txBody>
          <a:bodyPr wrap="none" lIns="76198" tIns="22859" rIns="76198" bIns="22859">
            <a:spAutoFit/>
          </a:bodyPr>
          <a:lstStyle/>
          <a:p>
            <a:pPr algn="l"/>
            <a:r>
              <a:rPr sz="741" b="1" i="0">
                <a:solidFill>
                  <a:srgbClr val="1A6640"/>
                </a:solidFill>
                <a:latin typeface="Open Sans"/>
              </a:rPr>
              <a:t>START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31343" y="2433130"/>
            <a:ext cx="2241593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60" b="1" i="0">
                <a:solidFill>
                  <a:srgbClr val="0B2545"/>
                </a:solidFill>
                <a:latin typeface="Open Sans"/>
              </a:rPr>
              <a:t>Configuration Printouts Collected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31343" y="2629280"/>
            <a:ext cx="3733394" cy="15773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 dirty="0">
                <a:solidFill>
                  <a:srgbClr val="1C2B3A"/>
                </a:solidFill>
                <a:latin typeface="Open Sans"/>
              </a:rPr>
              <a:t>From S28A and other network switches for peer-check comparison</a:t>
            </a:r>
            <a:r>
              <a:rPr sz="1025" b="0" i="0" dirty="0">
                <a:solidFill>
                  <a:srgbClr val="0B2545"/>
                </a:solidFill>
                <a:latin typeface="Open Sans"/>
              </a:rPr>
              <a:t> </a:t>
            </a:r>
            <a:r>
              <a:rPr sz="1025" b="0" i="0" dirty="0">
                <a:solidFill>
                  <a:srgbClr val="0B2545"/>
                </a:solidFill>
                <a:latin typeface="Open Sans"/>
                <a:hlinkClick r:id="rId12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31343" y="3154779"/>
            <a:ext cx="2112562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60" b="1" i="0">
                <a:solidFill>
                  <a:srgbClr val="0B2545"/>
                </a:solidFill>
                <a:latin typeface="Open Sans"/>
              </a:rPr>
              <a:t>All Printouts Show STP Disabled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31343" y="3350930"/>
            <a:ext cx="2999109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1C2B3A"/>
                </a:solidFill>
                <a:latin typeface="Open Sans"/>
              </a:rPr>
              <a:t>Including switches confirmed to be operating correctly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835751" y="3239520"/>
            <a:ext cx="435311" cy="188590"/>
          </a:xfrm>
          <a:prstGeom prst="rect">
            <a:avLst/>
          </a:prstGeom>
          <a:solidFill>
            <a:srgbClr val="FDDDE0"/>
          </a:solidFill>
        </p:spPr>
        <p:txBody>
          <a:bodyPr wrap="none" lIns="76198" tIns="22859" rIns="76198" bIns="22859">
            <a:spAutoFit/>
          </a:bodyPr>
          <a:lstStyle/>
          <a:p>
            <a:pPr algn="l"/>
            <a:r>
              <a:rPr sz="741" b="1" i="0">
                <a:solidFill>
                  <a:srgbClr val="9B1C26"/>
                </a:solidFill>
                <a:latin typeface="Open Sans"/>
              </a:rPr>
              <a:t>FLAW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31343" y="3857379"/>
            <a:ext cx="2395328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60" b="1" i="0">
                <a:solidFill>
                  <a:srgbClr val="0B2545"/>
                </a:solidFill>
                <a:latin typeface="Open Sans"/>
              </a:rPr>
              <a:t>Peer-Check Against Flawed Printout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31343" y="4053530"/>
            <a:ext cx="3712424" cy="34289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1C2B3A"/>
                </a:solidFill>
                <a:latin typeface="Open Sans"/>
              </a:rPr>
              <a:t>Latent errors introduced by the equipment's own inaccurate export function</a:t>
            </a:r>
            <a:r>
              <a:rPr sz="1025" b="0" i="0">
                <a:solidFill>
                  <a:srgbClr val="0B2545"/>
                </a:solidFill>
                <a:latin typeface="Open Sans"/>
              </a:rPr>
              <a:t> </a:t>
            </a:r>
            <a:r>
              <a:rPr sz="1025" b="0" i="0">
                <a:solidFill>
                  <a:srgbClr val="0B2545"/>
                </a:solidFill>
                <a:latin typeface="Open Sans"/>
                <a:hlinkClick r:id="rId12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899596" y="4032605"/>
            <a:ext cx="371465" cy="188590"/>
          </a:xfrm>
          <a:prstGeom prst="rect">
            <a:avLst/>
          </a:prstGeom>
          <a:solidFill>
            <a:srgbClr val="FDDDE0"/>
          </a:solidFill>
        </p:spPr>
        <p:txBody>
          <a:bodyPr wrap="none" lIns="76198" tIns="22859" rIns="76198" bIns="22859">
            <a:spAutoFit/>
          </a:bodyPr>
          <a:lstStyle/>
          <a:p>
            <a:pPr algn="l"/>
            <a:r>
              <a:rPr sz="741" b="1" i="0">
                <a:solidFill>
                  <a:srgbClr val="9B1C26"/>
                </a:solidFill>
                <a:latin typeface="Open Sans"/>
              </a:rPr>
              <a:t>FAIL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31343" y="4740950"/>
            <a:ext cx="2141434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60" b="1" i="0">
                <a:solidFill>
                  <a:srgbClr val="0B2545"/>
                </a:solidFill>
                <a:latin typeface="Open Sans"/>
              </a:rPr>
              <a:t>Verification Accepted as Correct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31343" y="4937100"/>
            <a:ext cx="2772300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1C2B3A"/>
                </a:solidFill>
                <a:latin typeface="Open Sans"/>
              </a:rPr>
              <a:t>STP mismatch undetected — installation proceeds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688266" y="4825690"/>
            <a:ext cx="582796" cy="188590"/>
          </a:xfrm>
          <a:prstGeom prst="rect">
            <a:avLst/>
          </a:prstGeom>
          <a:solidFill>
            <a:srgbClr val="FDDDE0"/>
          </a:solidFill>
        </p:spPr>
        <p:txBody>
          <a:bodyPr wrap="none" lIns="76198" tIns="22859" rIns="76198" bIns="22859">
            <a:spAutoFit/>
          </a:bodyPr>
          <a:lstStyle/>
          <a:p>
            <a:pPr algn="l"/>
            <a:r>
              <a:rPr sz="798" b="1" i="0">
                <a:solidFill>
                  <a:srgbClr val="9B1C26"/>
                </a:solidFill>
                <a:latin typeface="Segoe UI Emoji"/>
              </a:rPr>
              <a:t>FALSE ✓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600500" y="1397252"/>
            <a:ext cx="1387460" cy="249548"/>
          </a:xfrm>
          <a:prstGeom prst="rect">
            <a:avLst/>
          </a:prstGeom>
          <a:solidFill>
            <a:srgbClr val="7A2028"/>
          </a:solidFill>
        </p:spPr>
        <p:txBody>
          <a:bodyPr wrap="none" lIns="129536" tIns="53338" rIns="129536" bIns="53338">
            <a:spAutoFit/>
          </a:bodyPr>
          <a:lstStyle/>
          <a:p>
            <a:pPr algn="l"/>
            <a:r>
              <a:rPr sz="822" b="1" i="0">
                <a:solidFill>
                  <a:srgbClr val="FFFFFF"/>
                </a:solidFill>
                <a:latin typeface="Montserrat"/>
              </a:rPr>
              <a:t>Root Findings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095698" y="1846613"/>
            <a:ext cx="2508881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27" b="1" i="0">
                <a:solidFill>
                  <a:srgbClr val="0B2545"/>
                </a:solidFill>
                <a:latin typeface="Open Sans"/>
              </a:rPr>
              <a:t>Export Tool Always Shows STP Disabled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095698" y="2033238"/>
            <a:ext cx="5550108" cy="35494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11" b="0" i="0">
                <a:solidFill>
                  <a:srgbClr val="1C2B3A"/>
                </a:solidFill>
                <a:latin typeface="Open Sans"/>
              </a:rPr>
              <a:t>Configuration exports from these switches will</a:t>
            </a:r>
            <a:r>
              <a:rPr sz="872" b="1" i="0">
                <a:solidFill>
                  <a:srgbClr val="1C2B3A"/>
                </a:solidFill>
                <a:latin typeface="Open Sans"/>
              </a:rPr>
              <a:t> ALWAYS</a:t>
            </a:r>
            <a:r>
              <a:rPr sz="911" b="0" i="0">
                <a:solidFill>
                  <a:srgbClr val="1C2B3A"/>
                </a:solidFill>
                <a:latin typeface="Open Sans"/>
              </a:rPr>
              <a:t> show STP as disabled, regardless of actual runtime state</a:t>
            </a:r>
            <a:r>
              <a:rPr sz="1025" b="0" i="0">
                <a:solidFill>
                  <a:srgbClr val="0B2545"/>
                </a:solidFill>
                <a:latin typeface="Open Sans"/>
              </a:rPr>
              <a:t> </a:t>
            </a:r>
            <a:r>
              <a:rPr sz="1025" b="0" i="0">
                <a:solidFill>
                  <a:srgbClr val="0B2545"/>
                </a:solidFill>
                <a:latin typeface="Open Sans"/>
                <a:hlinkClick r:id="rId12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095698" y="2655176"/>
            <a:ext cx="3253896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27" b="1" i="0">
                <a:solidFill>
                  <a:srgbClr val="0B2545"/>
                </a:solidFill>
                <a:latin typeface="Open Sans"/>
              </a:rPr>
              <a:t>Unknown Limitation, Undocumented in Procedure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095698" y="2841801"/>
            <a:ext cx="5516771" cy="3358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11" b="0" i="0">
                <a:solidFill>
                  <a:srgbClr val="1C2B3A"/>
                </a:solidFill>
                <a:latin typeface="Open Sans"/>
              </a:rPr>
              <a:t>The export tool limitation was not known to personnel performing the work and not addressed in any procedure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095698" y="3443052"/>
            <a:ext cx="2799684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27" b="1" i="0">
                <a:solidFill>
                  <a:srgbClr val="0B2545"/>
                </a:solidFill>
                <a:latin typeface="Open Sans"/>
              </a:rPr>
              <a:t>Runtime STP Status Requires Web Interface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095698" y="3629678"/>
            <a:ext cx="4502979" cy="35494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11" b="0" i="0">
                <a:solidFill>
                  <a:srgbClr val="1C2B3A"/>
                </a:solidFill>
                <a:latin typeface="Open Sans"/>
              </a:rPr>
              <a:t>Actual runtime STP status can only be confirmed via each switch's configuration webpage/interface</a:t>
            </a:r>
            <a:r>
              <a:rPr sz="1025" b="0" i="0">
                <a:solidFill>
                  <a:srgbClr val="0B2545"/>
                </a:solidFill>
                <a:latin typeface="Open Sans"/>
              </a:rPr>
              <a:t> </a:t>
            </a:r>
            <a:r>
              <a:rPr sz="1025" b="0" i="0">
                <a:solidFill>
                  <a:srgbClr val="0B2545"/>
                </a:solidFill>
                <a:latin typeface="Open Sans"/>
                <a:hlinkClick r:id="rId12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143322" y="4272450"/>
            <a:ext cx="4935314" cy="3402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94" b="1" i="0">
                <a:solidFill>
                  <a:srgbClr val="9B1C26"/>
                </a:solidFill>
                <a:latin typeface="Open Sans"/>
              </a:rPr>
              <a:t>The method used for verification was fundamentally incapable of detecting the deficiency — this is a systemic CM gap, not a human error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80990" y="6457788"/>
            <a:ext cx="5173285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11" b="0" i="0">
                <a:solidFill>
                  <a:srgbClr val="1C2B3A"/>
                </a:solidFill>
                <a:latin typeface="Open Sans"/>
              </a:rPr>
              <a:t>Andrew Neal, Lead Engineer | Configuration Management Benchmarking Group | July 2026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1423761" y="6457788"/>
            <a:ext cx="386943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11" b="0" i="0">
                <a:solidFill>
                  <a:srgbClr val="1C2B3A"/>
                </a:solidFill>
                <a:latin typeface="Open Sans"/>
              </a:rPr>
              <a:t>04 / 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121122"/>
            <a:ext cx="11582400" cy="19050"/>
          </a:xfrm>
          <a:prstGeom prst="rect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04800" y="1322933"/>
            <a:ext cx="3784550" cy="2497038"/>
          </a:xfrm>
          <a:prstGeom prst="roundRect">
            <a:avLst>
              <a:gd name="adj" fmla="val 3051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451395" y="1454348"/>
            <a:ext cx="304800" cy="304800"/>
          </a:xfrm>
          <a:prstGeom prst="ellipse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5" name="Oval 4"/>
          <p:cNvSpPr/>
          <p:nvPr/>
        </p:nvSpPr>
        <p:spPr>
          <a:xfrm>
            <a:off x="862756" y="1454348"/>
            <a:ext cx="304800" cy="304800"/>
          </a:xfrm>
          <a:prstGeom prst="ellipse">
            <a:avLst/>
          </a:prstGeom>
          <a:solidFill>
            <a:srgbClr val="7277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6523" y="1538100"/>
            <a:ext cx="137067" cy="137067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5980711" y="1322933"/>
            <a:ext cx="3784550" cy="2497038"/>
          </a:xfrm>
          <a:prstGeom prst="roundRect">
            <a:avLst>
              <a:gd name="adj" fmla="val 3051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6127307" y="1454348"/>
            <a:ext cx="304800" cy="304800"/>
          </a:xfrm>
          <a:prstGeom prst="ellipse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3" name="Oval 12"/>
          <p:cNvSpPr/>
          <p:nvPr/>
        </p:nvSpPr>
        <p:spPr>
          <a:xfrm>
            <a:off x="6538668" y="1454348"/>
            <a:ext cx="304800" cy="304800"/>
          </a:xfrm>
          <a:prstGeom prst="ellipse">
            <a:avLst/>
          </a:prstGeom>
          <a:solidFill>
            <a:srgbClr val="7277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2337" y="1545715"/>
            <a:ext cx="137067" cy="121837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306276" y="3903723"/>
            <a:ext cx="3784550" cy="2497038"/>
          </a:xfrm>
          <a:prstGeom prst="roundRect">
            <a:avLst>
              <a:gd name="adj" fmla="val 3051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452872" y="4035138"/>
            <a:ext cx="304800" cy="304800"/>
          </a:xfrm>
          <a:prstGeom prst="ellipse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7" name="Oval 16"/>
          <p:cNvSpPr/>
          <p:nvPr/>
        </p:nvSpPr>
        <p:spPr>
          <a:xfrm>
            <a:off x="864233" y="4035138"/>
            <a:ext cx="304800" cy="304800"/>
          </a:xfrm>
          <a:prstGeom prst="ellipse">
            <a:avLst/>
          </a:prstGeom>
          <a:solidFill>
            <a:srgbClr val="7277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7902" y="4134054"/>
            <a:ext cx="137058" cy="106607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4325539" y="3903723"/>
            <a:ext cx="3784550" cy="2497038"/>
          </a:xfrm>
          <a:prstGeom prst="roundRect">
            <a:avLst>
              <a:gd name="adj" fmla="val 3051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4472135" y="4035138"/>
            <a:ext cx="304800" cy="304800"/>
          </a:xfrm>
          <a:prstGeom prst="ellipse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25" name="Oval 24"/>
          <p:cNvSpPr/>
          <p:nvPr/>
        </p:nvSpPr>
        <p:spPr>
          <a:xfrm>
            <a:off x="4883496" y="4035138"/>
            <a:ext cx="304800" cy="304800"/>
          </a:xfrm>
          <a:prstGeom prst="ellipse">
            <a:avLst/>
          </a:prstGeom>
          <a:solidFill>
            <a:srgbClr val="7277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4201" y="4118825"/>
            <a:ext cx="102800" cy="137067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04792" y="194215"/>
            <a:ext cx="3898503" cy="32483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111" b="1" i="0" dirty="0">
                <a:solidFill>
                  <a:srgbClr val="0B2545"/>
                </a:solidFill>
                <a:latin typeface="Montserrat"/>
              </a:rPr>
              <a:t>Systemic CM Gaps Exposed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4792" y="599911"/>
            <a:ext cx="11484779" cy="1928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3" b="0" i="1" dirty="0">
                <a:solidFill>
                  <a:srgbClr val="2E6DA4"/>
                </a:solidFill>
                <a:latin typeface="Open Sans"/>
              </a:rPr>
              <a:t>The SCRAM was not caused by one mistake — it was permitted by interlocking gaps in configuration management process, procedure, and organizational structure.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6843" y="1520985"/>
            <a:ext cx="60914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 dirty="0">
                <a:solidFill>
                  <a:srgbClr val="FFFFFF"/>
                </a:solidFill>
                <a:latin typeface="Montserrat"/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74085" y="1454312"/>
            <a:ext cx="2641749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D3424D"/>
                </a:solidFill>
                <a:latin typeface="Montserrat"/>
              </a:rPr>
              <a:t>No Reliable Runtime Verification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74085" y="1782039"/>
            <a:ext cx="2538795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 dirty="0">
                <a:solidFill>
                  <a:srgbClr val="1C2B3A"/>
                </a:solidFill>
                <a:latin typeface="Open Sans"/>
              </a:rPr>
              <a:t>No reliable means to verify actual runtime configuration of network switches — export files are unreliable by design</a:t>
            </a:r>
            <a:r>
              <a:rPr sz="1200" b="0" i="0" dirty="0">
                <a:solidFill>
                  <a:srgbClr val="2E6DA4"/>
                </a:solidFill>
                <a:latin typeface="Open Sans"/>
              </a:rPr>
              <a:t> </a:t>
            </a:r>
            <a:r>
              <a:rPr sz="1200" b="0" i="0" dirty="0">
                <a:solidFill>
                  <a:srgbClr val="2E6DA4"/>
                </a:solidFill>
                <a:latin typeface="Open Sans"/>
                <a:hlinkClick r:id="rId6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39114" y="1520985"/>
            <a:ext cx="91372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Montserrat"/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49899" y="1454312"/>
            <a:ext cx="2387441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D3424D"/>
                </a:solidFill>
                <a:latin typeface="Montserrat"/>
              </a:rPr>
              <a:t>Verification Relied on Flawed Printouts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9899" y="2004762"/>
            <a:ext cx="2571090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 dirty="0">
                <a:solidFill>
                  <a:srgbClr val="1C2B3A"/>
                </a:solidFill>
                <a:latin typeface="Open Sans"/>
              </a:rPr>
              <a:t>Configuration verification relied solely on printout files — a known-flawed method not discovered until after the event</a:t>
            </a:r>
            <a:r>
              <a:rPr sz="1200" b="0" i="0" dirty="0">
                <a:solidFill>
                  <a:srgbClr val="2E6DA4"/>
                </a:solidFill>
                <a:latin typeface="Open Sans"/>
              </a:rPr>
              <a:t> </a:t>
            </a:r>
            <a:r>
              <a:rPr sz="1200" b="0" i="0" dirty="0">
                <a:solidFill>
                  <a:srgbClr val="2E6DA4"/>
                </a:solidFill>
                <a:latin typeface="Open Sans"/>
                <a:hlinkClick r:id="rId6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4381" y="4101710"/>
            <a:ext cx="91372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Montserrat"/>
              </a:rPr>
              <a:t>3</a:t>
            </a:r>
            <a:endParaRPr sz="1200" b="1" i="0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75464" y="4035037"/>
            <a:ext cx="2480902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D3424D"/>
                </a:solidFill>
                <a:latin typeface="Montserrat"/>
              </a:rPr>
              <a:t>Fragmented Configuration File Storage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275464" y="4582113"/>
            <a:ext cx="2579722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 dirty="0">
                <a:solidFill>
                  <a:srgbClr val="1C2B3A"/>
                </a:solidFill>
                <a:latin typeface="Open Sans"/>
              </a:rPr>
              <a:t>Configuration files scattered across site-specific and corporate S: drives — no central controlled repository</a:t>
            </a:r>
            <a:r>
              <a:rPr sz="1200" b="0" i="0" dirty="0">
                <a:solidFill>
                  <a:srgbClr val="2E6DA4"/>
                </a:solidFill>
                <a:latin typeface="Open Sans"/>
              </a:rPr>
              <a:t> </a:t>
            </a:r>
            <a:r>
              <a:rPr sz="1200" b="0" i="0" dirty="0">
                <a:solidFill>
                  <a:srgbClr val="2E6DA4"/>
                </a:solidFill>
                <a:latin typeface="Open Sans"/>
                <a:hlinkClick r:id="rId7" tooltip="Digital Configuration Management Plan R0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580570" y="4101710"/>
            <a:ext cx="105798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Montserrat"/>
              </a:rPr>
              <a:t>4</a:t>
            </a:r>
            <a:endParaRPr lang="en-US" sz="1200" b="1" i="0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294630" y="4035037"/>
            <a:ext cx="2332376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D3424D"/>
                </a:solidFill>
                <a:latin typeface="Montserrat"/>
              </a:rPr>
              <a:t>No Multi-Method Verification Procedure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323353" y="4587195"/>
            <a:ext cx="2274929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 dirty="0">
                <a:solidFill>
                  <a:srgbClr val="1C2B3A"/>
                </a:solidFill>
                <a:latin typeface="Open Sans"/>
              </a:rPr>
              <a:t>No standing procedure requiring multi-method verification of network switch settings</a:t>
            </a:r>
            <a:r>
              <a:rPr sz="1200" b="0" i="0" dirty="0">
                <a:solidFill>
                  <a:srgbClr val="2E6DA4"/>
                </a:solidFill>
                <a:latin typeface="Open Sans"/>
              </a:rPr>
              <a:t> </a:t>
            </a:r>
            <a:r>
              <a:rPr sz="1200" b="0" i="0" dirty="0">
                <a:solidFill>
                  <a:srgbClr val="2E6DA4"/>
                </a:solidFill>
                <a:latin typeface="Open Sans"/>
                <a:hlinkClick r:id="rId6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04792" y="6562560"/>
            <a:ext cx="4655376" cy="1428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19" b="0" i="0">
                <a:solidFill>
                  <a:srgbClr val="4A5E72"/>
                </a:solidFill>
                <a:latin typeface="Open Sans"/>
              </a:rPr>
              <a:t>Andrew Neal, Lead Engineer | Configuration Management Benchmarking Group | July 2026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824098" y="6562560"/>
            <a:ext cx="91440" cy="1428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19" b="0" i="0">
                <a:solidFill>
                  <a:srgbClr val="4A5E72"/>
                </a:solidFill>
                <a:latin typeface="Open Sans"/>
              </a:rPr>
              <a:t>5</a:t>
            </a:r>
          </a:p>
        </p:txBody>
      </p:sp>
      <p:sp>
        <p:nvSpPr>
          <p:cNvPr id="7" name="Rounded Rectangle 22">
            <a:extLst>
              <a:ext uri="{FF2B5EF4-FFF2-40B4-BE49-F238E27FC236}">
                <a16:creationId xmlns:a16="http://schemas.microsoft.com/office/drawing/2014/main" id="{EA6C3EB6-DCBB-E2EF-1FDF-66DD1FDEDEB5}"/>
              </a:ext>
            </a:extLst>
          </p:cNvPr>
          <p:cNvSpPr/>
          <p:nvPr/>
        </p:nvSpPr>
        <p:spPr>
          <a:xfrm>
            <a:off x="8338141" y="3903723"/>
            <a:ext cx="3784550" cy="2497038"/>
          </a:xfrm>
          <a:prstGeom prst="roundRect">
            <a:avLst>
              <a:gd name="adj" fmla="val 3051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22339B6-CF59-1B32-A47B-F7B5FA9092E6}"/>
              </a:ext>
            </a:extLst>
          </p:cNvPr>
          <p:cNvSpPr/>
          <p:nvPr/>
        </p:nvSpPr>
        <p:spPr>
          <a:xfrm>
            <a:off x="8484737" y="4035138"/>
            <a:ext cx="304800" cy="304800"/>
          </a:xfrm>
          <a:prstGeom prst="ellipse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3D8ADC2-4D21-0B6E-31AF-B75AA01BD914}"/>
              </a:ext>
            </a:extLst>
          </p:cNvPr>
          <p:cNvSpPr/>
          <p:nvPr/>
        </p:nvSpPr>
        <p:spPr>
          <a:xfrm>
            <a:off x="8896098" y="4035138"/>
            <a:ext cx="304800" cy="304800"/>
          </a:xfrm>
          <a:prstGeom prst="ellipse">
            <a:avLst/>
          </a:prstGeom>
          <a:solidFill>
            <a:srgbClr val="7277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10" name="Picture 25" descr="image.png">
            <a:extLst>
              <a:ext uri="{FF2B5EF4-FFF2-40B4-BE49-F238E27FC236}">
                <a16:creationId xmlns:a16="http://schemas.microsoft.com/office/drawing/2014/main" id="{27AFD38E-566A-FA7A-1316-B931804AA3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96803" y="4118825"/>
            <a:ext cx="102800" cy="13706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5000AB2-31CB-145C-CAE4-A479DE9BE1D0}"/>
              </a:ext>
            </a:extLst>
          </p:cNvPr>
          <p:cNvSpPr txBox="1"/>
          <p:nvPr/>
        </p:nvSpPr>
        <p:spPr>
          <a:xfrm>
            <a:off x="8593172" y="4101710"/>
            <a:ext cx="91372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200" b="1" i="0" dirty="0">
                <a:solidFill>
                  <a:srgbClr val="FFFFFF"/>
                </a:solidFill>
                <a:latin typeface="Montserrat"/>
              </a:rPr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EA5CE5-0348-204C-C9DD-702C2EB65011}"/>
              </a:ext>
            </a:extLst>
          </p:cNvPr>
          <p:cNvSpPr txBox="1"/>
          <p:nvPr/>
        </p:nvSpPr>
        <p:spPr>
          <a:xfrm>
            <a:off x="9307232" y="4035037"/>
            <a:ext cx="2332376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1200" b="1" i="0" dirty="0">
                <a:solidFill>
                  <a:srgbClr val="D3424D"/>
                </a:solidFill>
                <a:latin typeface="Montserrat"/>
              </a:rPr>
              <a:t>Network Switch Should have been replaced</a:t>
            </a:r>
            <a:endParaRPr sz="1200" b="1" i="0" dirty="0">
              <a:solidFill>
                <a:srgbClr val="D3424D"/>
              </a:solidFill>
              <a:latin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FD2BF9-737A-EF51-2D93-30033FF19F1B}"/>
              </a:ext>
            </a:extLst>
          </p:cNvPr>
          <p:cNvSpPr txBox="1"/>
          <p:nvPr/>
        </p:nvSpPr>
        <p:spPr>
          <a:xfrm>
            <a:off x="9335955" y="4587195"/>
            <a:ext cx="2274929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>
              <a:defRPr sz="1200" b="0" i="0">
                <a:solidFill>
                  <a:srgbClr val="1C2B3A"/>
                </a:solidFill>
                <a:latin typeface="Open Sans"/>
              </a:defRPr>
            </a:lvl1pPr>
          </a:lstStyle>
          <a:p>
            <a:r>
              <a:rPr lang="en-US" dirty="0"/>
              <a:t>The network switch should have </a:t>
            </a:r>
            <a:r>
              <a:rPr lang="en-US"/>
              <a:t>been included in </a:t>
            </a:r>
            <a:r>
              <a:rPr lang="en-US" dirty="0"/>
              <a:t>our lifecycle management plan. It should have been replaced earlier instead of it being run to maintenance.</a:t>
            </a:r>
            <a:endParaRPr dirty="0">
              <a:hlinkClick r:id="rId6" tooltip="Nework Switch White Paper.docx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255067"/>
            <a:ext cx="11430000" cy="19050"/>
          </a:xfrm>
          <a:prstGeom prst="rect">
            <a:avLst/>
          </a:prstGeom>
          <a:solidFill>
            <a:srgbClr val="BDD0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81000" y="1388417"/>
            <a:ext cx="5143500" cy="289321"/>
          </a:xfrm>
          <a:prstGeom prst="roundRect">
            <a:avLst>
              <a:gd name="adj" fmla="val 19753"/>
            </a:avLst>
          </a:prstGeom>
          <a:solidFill>
            <a:srgbClr val="FDDD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5298" y="1466366"/>
            <a:ext cx="152385" cy="1333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" y="1677739"/>
            <a:ext cx="5143500" cy="40356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81000" y="1677739"/>
            <a:ext cx="38100" cy="4035623"/>
          </a:xfrm>
          <a:prstGeom prst="rect">
            <a:avLst/>
          </a:prstGeom>
          <a:solidFill>
            <a:srgbClr val="E84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1975" y="1814810"/>
            <a:ext cx="243780" cy="243780"/>
          </a:xfrm>
          <a:prstGeom prst="ellipse">
            <a:avLst/>
          </a:prstGeom>
          <a:solidFill>
            <a:srgbClr val="9B1C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533" y="1903336"/>
            <a:ext cx="66630" cy="6663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561975" y="2273944"/>
            <a:ext cx="243780" cy="243780"/>
          </a:xfrm>
          <a:prstGeom prst="ellipse">
            <a:avLst/>
          </a:prstGeom>
          <a:solidFill>
            <a:srgbClr val="9B1C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533" y="2362460"/>
            <a:ext cx="66630" cy="6663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561975" y="2733079"/>
            <a:ext cx="243780" cy="243780"/>
          </a:xfrm>
          <a:prstGeom prst="ellipse">
            <a:avLst/>
          </a:prstGeom>
          <a:solidFill>
            <a:srgbClr val="9B1C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533" y="2821583"/>
            <a:ext cx="66630" cy="6663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561975" y="3192214"/>
            <a:ext cx="243780" cy="243780"/>
          </a:xfrm>
          <a:prstGeom prst="ellipse">
            <a:avLst/>
          </a:prstGeom>
          <a:solidFill>
            <a:srgbClr val="9B1C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533" y="3280706"/>
            <a:ext cx="66630" cy="6663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381000" y="5827662"/>
            <a:ext cx="5143500" cy="601860"/>
          </a:xfrm>
          <a:prstGeom prst="roundRect">
            <a:avLst>
              <a:gd name="adj" fmla="val 12660"/>
            </a:avLst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533400" y="5941814"/>
            <a:ext cx="274290" cy="27429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84" y="6017863"/>
            <a:ext cx="121887" cy="121887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715000" y="1388417"/>
            <a:ext cx="6096000" cy="289321"/>
          </a:xfrm>
          <a:prstGeom prst="roundRect">
            <a:avLst>
              <a:gd name="adj" fmla="val 19753"/>
            </a:avLst>
          </a:prstGeom>
          <a:solidFill>
            <a:srgbClr val="D4F0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29154" y="1456842"/>
            <a:ext cx="152396" cy="15239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715000" y="1677739"/>
            <a:ext cx="6096000" cy="29570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715000" y="1677739"/>
            <a:ext cx="38100" cy="2957066"/>
          </a:xfrm>
          <a:prstGeom prst="rect">
            <a:avLst/>
          </a:prstGeom>
          <a:solidFill>
            <a:srgbClr val="2D9E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5895975" y="1814810"/>
            <a:ext cx="243780" cy="243780"/>
          </a:xfrm>
          <a:prstGeom prst="ellipse">
            <a:avLst/>
          </a:prstGeom>
          <a:solidFill>
            <a:srgbClr val="1A66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71079" y="1903357"/>
            <a:ext cx="93248" cy="66609"/>
          </a:xfrm>
          <a:prstGeom prst="rect">
            <a:avLst/>
          </a:prstGeom>
        </p:spPr>
      </p:pic>
      <p:sp>
        <p:nvSpPr>
          <p:cNvPr id="24" name="Oval 23"/>
          <p:cNvSpPr/>
          <p:nvPr/>
        </p:nvSpPr>
        <p:spPr>
          <a:xfrm>
            <a:off x="5895975" y="2273944"/>
            <a:ext cx="243780" cy="243780"/>
          </a:xfrm>
          <a:prstGeom prst="ellipse">
            <a:avLst/>
          </a:prstGeom>
          <a:solidFill>
            <a:srgbClr val="1A66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71079" y="2362480"/>
            <a:ext cx="93248" cy="66609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5895975" y="2733079"/>
            <a:ext cx="243780" cy="243780"/>
          </a:xfrm>
          <a:prstGeom prst="ellipse">
            <a:avLst/>
          </a:prstGeom>
          <a:solidFill>
            <a:srgbClr val="1A66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71079" y="2821604"/>
            <a:ext cx="93248" cy="66609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5715000" y="4749105"/>
            <a:ext cx="6096000" cy="1680418"/>
          </a:xfrm>
          <a:prstGeom prst="roundRect">
            <a:avLst>
              <a:gd name="adj" fmla="val 4534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5867400" y="5141267"/>
            <a:ext cx="213270" cy="213270"/>
          </a:xfrm>
          <a:prstGeom prst="ellipse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50222" y="5206414"/>
            <a:ext cx="47177" cy="82562"/>
          </a:xfrm>
          <a:prstGeom prst="rect">
            <a:avLst/>
          </a:prstGeom>
        </p:spPr>
      </p:pic>
      <p:sp>
        <p:nvSpPr>
          <p:cNvPr id="31" name="Oval 30"/>
          <p:cNvSpPr/>
          <p:nvPr/>
        </p:nvSpPr>
        <p:spPr>
          <a:xfrm>
            <a:off x="5867400" y="5560516"/>
            <a:ext cx="213270" cy="213270"/>
          </a:xfrm>
          <a:prstGeom prst="ellipse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44311" y="5625655"/>
            <a:ext cx="58985" cy="82560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5867400" y="5979765"/>
            <a:ext cx="213270" cy="213270"/>
          </a:xfrm>
          <a:prstGeom prst="ellipse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44325" y="6044893"/>
            <a:ext cx="58971" cy="8256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80990" y="304792"/>
            <a:ext cx="819135" cy="1217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91" b="1" i="0" dirty="0">
                <a:solidFill>
                  <a:srgbClr val="B02030"/>
                </a:solidFill>
                <a:latin typeface="Montserrat"/>
              </a:rPr>
              <a:t>Gap Deep Dive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80990" y="466713"/>
            <a:ext cx="5063601" cy="37146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111" b="1" i="0">
                <a:solidFill>
                  <a:srgbClr val="0B2545"/>
                </a:solidFill>
                <a:latin typeface="Montserrat"/>
              </a:rPr>
              <a:t>No Reliable Verification Method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23881" y="1456842"/>
            <a:ext cx="1755234" cy="1523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65" b="1" i="0">
                <a:solidFill>
                  <a:srgbClr val="9B1C26"/>
                </a:solidFill>
                <a:latin typeface="Montserrat"/>
              </a:rPr>
              <a:t>The Failed Approach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89523" y="1807174"/>
            <a:ext cx="4353560" cy="3686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2" b="0" i="0">
                <a:solidFill>
                  <a:srgbClr val="1C2B3A"/>
                </a:solidFill>
                <a:latin typeface="Open Sans"/>
              </a:rPr>
              <a:t>Industry peer-check assumes the comparison document reflects truth — this assumption failed</a:t>
            </a:r>
            <a:r>
              <a:rPr sz="911" b="0" i="0">
                <a:solidFill>
                  <a:srgbClr val="2E6DA4"/>
                </a:solidFill>
                <a:latin typeface="Open Sans"/>
              </a:rPr>
              <a:t> </a:t>
            </a:r>
            <a:r>
              <a:rPr sz="911" b="0" i="0">
                <a:solidFill>
                  <a:srgbClr val="2E6DA4"/>
                </a:solidFill>
                <a:latin typeface="Open Sans"/>
                <a:hlinkClick r:id="rId10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89523" y="2266297"/>
            <a:ext cx="4457142" cy="3686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2" b="0" i="0">
                <a:solidFill>
                  <a:srgbClr val="1C2B3A"/>
                </a:solidFill>
                <a:latin typeface="Open Sans"/>
              </a:rPr>
              <a:t>Configuration exports from S28A, S25A, and other switches ALL showed STP as disabled — including correctly operating switches</a:t>
            </a:r>
            <a:r>
              <a:rPr sz="911" b="0" i="0">
                <a:solidFill>
                  <a:srgbClr val="2E6DA4"/>
                </a:solidFill>
                <a:latin typeface="Open Sans"/>
              </a:rPr>
              <a:t> </a:t>
            </a:r>
            <a:r>
              <a:rPr sz="911" b="0" i="0">
                <a:solidFill>
                  <a:srgbClr val="2E6DA4"/>
                </a:solidFill>
                <a:latin typeface="Open Sans"/>
                <a:hlinkClick r:id="rId10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89523" y="2725421"/>
            <a:ext cx="4262628" cy="3686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2" b="0" i="0">
                <a:solidFill>
                  <a:srgbClr val="1C2B3A"/>
                </a:solidFill>
                <a:latin typeface="Open Sans"/>
              </a:rPr>
              <a:t>Export tool limitation was not documented, not known to personnel, and not addressed in procedure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89523" y="3184544"/>
            <a:ext cx="4147289" cy="3686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2" b="0" i="0">
                <a:solidFill>
                  <a:srgbClr val="1C2B3A"/>
                </a:solidFill>
                <a:latin typeface="Open Sans"/>
              </a:rPr>
              <a:t>Personnel peer-checked against a printout containing latent errors introduced by the equipment's own inaccurate export function</a:t>
            </a:r>
            <a:r>
              <a:rPr sz="911" b="0" i="0">
                <a:solidFill>
                  <a:srgbClr val="2E6DA4"/>
                </a:solidFill>
                <a:latin typeface="Open Sans"/>
              </a:rPr>
              <a:t> </a:t>
            </a:r>
            <a:r>
              <a:rPr sz="911" b="0" i="0">
                <a:solidFill>
                  <a:srgbClr val="2E6DA4"/>
                </a:solidFill>
                <a:latin typeface="Open Sans"/>
                <a:hlinkClick r:id="rId10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06638" y="5934075"/>
            <a:ext cx="4455356" cy="3753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60" b="1" i="0">
                <a:solidFill>
                  <a:srgbClr val="FFFFFF"/>
                </a:solidFill>
                <a:latin typeface="Open Sans"/>
              </a:rPr>
              <a:t>The verification method was fundamentally incapable of detecting the deficiency — this is a systemic CM gap, not a human error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57748" y="1456842"/>
            <a:ext cx="2466169" cy="1523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65" b="1" i="0">
                <a:solidFill>
                  <a:srgbClr val="1A6640"/>
                </a:solidFill>
                <a:latin typeface="Montserrat"/>
              </a:rPr>
              <a:t>Required Corrective Actions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23390" y="1807174"/>
            <a:ext cx="5035324" cy="3686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2" b="0" i="0">
                <a:solidFill>
                  <a:srgbClr val="1C2B3A"/>
                </a:solidFill>
                <a:latin typeface="Open Sans"/>
              </a:rPr>
              <a:t>Actual runtime STP status can ONLY be confirmed via each switch's configuration webpage/interface — not via export files</a:t>
            </a:r>
            <a:r>
              <a:rPr sz="911" b="0" i="0">
                <a:solidFill>
                  <a:srgbClr val="2E6DA4"/>
                </a:solidFill>
                <a:latin typeface="Open Sans"/>
              </a:rPr>
              <a:t> </a:t>
            </a:r>
            <a:r>
              <a:rPr sz="911" b="0" i="0">
                <a:solidFill>
                  <a:srgbClr val="2E6DA4"/>
                </a:solidFill>
                <a:latin typeface="Open Sans"/>
                <a:hlinkClick r:id="rId10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23390" y="2266297"/>
            <a:ext cx="5307226" cy="3686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2" b="0" i="0">
                <a:solidFill>
                  <a:srgbClr val="1C2B3A"/>
                </a:solidFill>
                <a:latin typeface="Open Sans"/>
              </a:rPr>
              <a:t>Fleet recommendation: issue a standing order or fleet-wide communication requiring multi-method verification before replacing any switch in a plant network</a:t>
            </a:r>
            <a:r>
              <a:rPr sz="911" b="0" i="0">
                <a:solidFill>
                  <a:srgbClr val="2E6DA4"/>
                </a:solidFill>
                <a:latin typeface="Open Sans"/>
              </a:rPr>
              <a:t> </a:t>
            </a:r>
            <a:r>
              <a:rPr sz="911" b="0" i="0">
                <a:solidFill>
                  <a:srgbClr val="2E6DA4"/>
                </a:solidFill>
                <a:latin typeface="Open Sans"/>
                <a:hlinkClick r:id="rId10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23390" y="2725421"/>
            <a:ext cx="4906889" cy="3686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2" b="0" i="0">
                <a:solidFill>
                  <a:srgbClr val="1C2B3A"/>
                </a:solidFill>
                <a:latin typeface="Open Sans"/>
              </a:rPr>
              <a:t>Add notation to EX2100/Mark VI topology drawings: STP shall be enabled on all associated network switches</a:t>
            </a:r>
            <a:r>
              <a:rPr sz="911" b="0" i="0">
                <a:solidFill>
                  <a:srgbClr val="2E6DA4"/>
                </a:solidFill>
                <a:latin typeface="Open Sans"/>
              </a:rPr>
              <a:t> </a:t>
            </a:r>
            <a:r>
              <a:rPr sz="911" b="0" i="0">
                <a:solidFill>
                  <a:srgbClr val="2E6DA4"/>
                </a:solidFill>
                <a:latin typeface="Open Sans"/>
                <a:hlinkClick r:id="rId10" tooltip="Nework Switch White Paper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867253" y="4884119"/>
            <a:ext cx="3091529" cy="1428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22" b="1" i="0">
                <a:solidFill>
                  <a:srgbClr val="2E6DA4"/>
                </a:solidFill>
                <a:latin typeface="Montserrat"/>
              </a:rPr>
              <a:t>Multi-Method Verification Framework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156716" y="5125958"/>
            <a:ext cx="5384913" cy="3506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16" b="1" i="0">
                <a:solidFill>
                  <a:srgbClr val="1C2B3A"/>
                </a:solidFill>
                <a:latin typeface="Open Sans"/>
              </a:rPr>
              <a:t>Export file review</a:t>
            </a:r>
            <a:r>
              <a:rPr sz="956" b="0" i="0">
                <a:solidFill>
                  <a:srgbClr val="1C2B3A"/>
                </a:solidFill>
                <a:latin typeface="Open Sans"/>
              </a:rPr>
              <a:t> — comparison document baseline (known limitation: STP always shows disabled)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156716" y="5545197"/>
            <a:ext cx="5091580" cy="3506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16" b="1" i="0">
                <a:solidFill>
                  <a:srgbClr val="1C2B3A"/>
                </a:solidFill>
                <a:latin typeface="Open Sans"/>
              </a:rPr>
              <a:t>Web interface verification</a:t>
            </a:r>
            <a:r>
              <a:rPr sz="956" b="0" i="0">
                <a:solidFill>
                  <a:srgbClr val="1C2B3A"/>
                </a:solidFill>
                <a:latin typeface="Open Sans"/>
              </a:rPr>
              <a:t> — authoritative runtime confirmation of STP state before installation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156716" y="5964435"/>
            <a:ext cx="5222248" cy="3506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16" b="1" i="0">
                <a:solidFill>
                  <a:srgbClr val="1C2B3A"/>
                </a:solidFill>
                <a:latin typeface="Open Sans"/>
              </a:rPr>
              <a:t>Drawing notation check</a:t>
            </a:r>
            <a:r>
              <a:rPr sz="956" b="0" i="0">
                <a:solidFill>
                  <a:srgbClr val="1C2B3A"/>
                </a:solidFill>
                <a:latin typeface="Open Sans"/>
              </a:rPr>
              <a:t> — EX2100/Mark VI topology drawings to flag STP requirement explicitly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80990" y="6513151"/>
            <a:ext cx="4851080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54" b="0" i="0">
                <a:solidFill>
                  <a:srgbClr val="4A6078"/>
                </a:solidFill>
                <a:latin typeface="Open Sans"/>
              </a:rPr>
              <a:t>Andrew Neal, Lead Engineer | Configuration Management Benchmarking Group | July 2026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1438494" y="6522675"/>
            <a:ext cx="372209" cy="1428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91" b="1" i="0">
                <a:solidFill>
                  <a:srgbClr val="4A6078"/>
                </a:solidFill>
                <a:latin typeface="Montserrat"/>
              </a:rPr>
              <a:t>06 / 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19089" y="1448061"/>
            <a:ext cx="3808511" cy="1627747"/>
          </a:xfrm>
          <a:prstGeom prst="roundRect">
            <a:avLst>
              <a:gd name="adj" fmla="val 6298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419089" y="3896880"/>
            <a:ext cx="3808511" cy="1627747"/>
          </a:xfrm>
          <a:prstGeom prst="roundRect">
            <a:avLst>
              <a:gd name="adj" fmla="val 7575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8001" y="3418942"/>
            <a:ext cx="7392703" cy="95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0990" y="285742"/>
            <a:ext cx="10623978" cy="44766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533" b="1" i="0">
                <a:solidFill>
                  <a:srgbClr val="0B2545"/>
                </a:solidFill>
                <a:latin typeface="Montserrat"/>
              </a:rPr>
              <a:t>The Solution — Digital Configuration Management Plan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089" y="778649"/>
            <a:ext cx="10832928" cy="453329"/>
          </a:xfrm>
          <a:prstGeom prst="rect">
            <a:avLst/>
          </a:prstGeom>
          <a:noFill/>
        </p:spPr>
        <p:txBody>
          <a:bodyPr wrap="square" lIns="114297" tIns="0" rIns="0" bIns="0">
            <a:spAutoFit/>
          </a:bodyPr>
          <a:lstStyle/>
          <a:p>
            <a:pPr algn="l"/>
            <a:r>
              <a:rPr sz="1473" b="1" i="0" dirty="0">
                <a:solidFill>
                  <a:srgbClr val="0B2545"/>
                </a:solidFill>
                <a:latin typeface="Open Sans"/>
              </a:rPr>
              <a:t>The Digital Configuration Management Plan establishes the fleet-wide controlled process that was absent when the Hatch event occurred.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1000" y="1594585"/>
            <a:ext cx="1758495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5A7090"/>
                </a:solidFill>
                <a:latin typeface="Montserrat"/>
              </a:rPr>
              <a:t>Scope of Coverage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1000" y="1783146"/>
            <a:ext cx="3447963" cy="12926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0" i="0" dirty="0">
                <a:solidFill>
                  <a:srgbClr val="5A7090"/>
                </a:solidFill>
                <a:latin typeface="Open Sans"/>
              </a:rPr>
              <a:t>CDAs &amp; non-CDAs; safety-related, important-to-power, and non-safety systems; PLCs, large control systems, digital valve controllers, network devices, cyber security boundary isolation devices</a:t>
            </a:r>
            <a:r>
              <a:rPr sz="1400" b="0" i="0" dirty="0">
                <a:solidFill>
                  <a:srgbClr val="1A4E7E"/>
                </a:solidFill>
                <a:latin typeface="Open Sans"/>
              </a:rPr>
              <a:t> </a:t>
            </a:r>
            <a:r>
              <a:rPr sz="1400" b="0" i="0" dirty="0">
                <a:solidFill>
                  <a:srgbClr val="1A4E7E"/>
                </a:solidFill>
                <a:latin typeface="Open Sans"/>
                <a:hlinkClick r:id="rId3" tooltip="Digital Configuration Management Plan R0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1000" y="4043371"/>
            <a:ext cx="1739259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 dirty="0">
                <a:solidFill>
                  <a:srgbClr val="5A7090"/>
                </a:solidFill>
                <a:latin typeface="Montserrat"/>
              </a:rPr>
              <a:t>Industry Benchmarks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0970" y="4476862"/>
            <a:ext cx="711086" cy="261608"/>
          </a:xfrm>
          <a:prstGeom prst="rect">
            <a:avLst/>
          </a:prstGeom>
          <a:solidFill>
            <a:srgbClr val="E0EAF5"/>
          </a:solidFill>
        </p:spPr>
        <p:txBody>
          <a:bodyPr wrap="none" lIns="83817" tIns="38099" rIns="83817" bIns="38099">
            <a:spAutoFit/>
          </a:bodyPr>
          <a:lstStyle/>
          <a:p>
            <a:pPr algn="l"/>
            <a:r>
              <a:rPr sz="1200" b="1" i="0">
                <a:solidFill>
                  <a:srgbClr val="0B2545"/>
                </a:solidFill>
                <a:latin typeface="Open Sans"/>
              </a:rPr>
              <a:t>GitHub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4223" y="4476862"/>
            <a:ext cx="1086189" cy="261608"/>
          </a:xfrm>
          <a:prstGeom prst="rect">
            <a:avLst/>
          </a:prstGeom>
          <a:solidFill>
            <a:srgbClr val="E0EAF5"/>
          </a:solidFill>
        </p:spPr>
        <p:txBody>
          <a:bodyPr wrap="none" lIns="83817" tIns="38099" rIns="83817" bIns="38099">
            <a:spAutoFit/>
          </a:bodyPr>
          <a:lstStyle/>
          <a:p>
            <a:pPr algn="l"/>
            <a:r>
              <a:rPr sz="1200" b="1" i="0" dirty="0">
                <a:solidFill>
                  <a:srgbClr val="0B2545"/>
                </a:solidFill>
                <a:latin typeface="Open Sans"/>
              </a:rPr>
              <a:t>Apache SVN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52566" y="4476862"/>
            <a:ext cx="371249" cy="261608"/>
          </a:xfrm>
          <a:prstGeom prst="rect">
            <a:avLst/>
          </a:prstGeom>
          <a:solidFill>
            <a:srgbClr val="E0EAF5"/>
          </a:solidFill>
        </p:spPr>
        <p:txBody>
          <a:bodyPr wrap="none" lIns="83817" tIns="38099" rIns="83817" bIns="38099">
            <a:spAutoFit/>
          </a:bodyPr>
          <a:lstStyle/>
          <a:p>
            <a:pPr algn="l"/>
            <a:r>
              <a:rPr sz="1200" b="1" i="0" dirty="0">
                <a:solidFill>
                  <a:srgbClr val="0B2545"/>
                </a:solidFill>
                <a:latin typeface="Open Sans"/>
              </a:rPr>
              <a:t>D2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1000" y="4940285"/>
            <a:ext cx="3447963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 dirty="0">
                <a:solidFill>
                  <a:srgbClr val="5A7090"/>
                </a:solidFill>
                <a:latin typeface="Open Sans"/>
              </a:rPr>
              <a:t>Southern Company Transmission, WEC, Vogtle 3 &amp; 4</a:t>
            </a:r>
            <a:r>
              <a:rPr sz="1200" b="0" i="0" dirty="0">
                <a:solidFill>
                  <a:srgbClr val="1A4E7E"/>
                </a:solidFill>
                <a:latin typeface="Open Sans"/>
              </a:rPr>
              <a:t> </a:t>
            </a:r>
            <a:r>
              <a:rPr sz="1200" b="0" i="0" dirty="0">
                <a:solidFill>
                  <a:srgbClr val="1A4E7E"/>
                </a:solidFill>
                <a:latin typeface="Open Sans"/>
                <a:hlinkClick r:id="rId3" tooltip="Digital Configuration Management Plan R0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18001" y="1448061"/>
            <a:ext cx="737381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200" b="1" i="0" dirty="0">
                <a:solidFill>
                  <a:srgbClr val="2E6DA4"/>
                </a:solidFill>
                <a:latin typeface="Montserrat"/>
              </a:rPr>
              <a:t>SNC Plan</a:t>
            </a:r>
            <a:endParaRPr sz="1200" b="1" i="0" dirty="0">
              <a:solidFill>
                <a:srgbClr val="2E6DA4"/>
              </a:solidFill>
              <a:latin typeface="Montserra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0990" y="6495887"/>
            <a:ext cx="5173285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11" b="0" i="0">
                <a:solidFill>
                  <a:srgbClr val="607182"/>
                </a:solidFill>
                <a:latin typeface="Open Sans"/>
              </a:rPr>
              <a:t>Andrew Neal, Lead Engineer | Configuration Management Benchmarking Group | July 2026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488202" y="6495887"/>
            <a:ext cx="322502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72" b="1" i="0">
                <a:solidFill>
                  <a:srgbClr val="607182"/>
                </a:solidFill>
                <a:latin typeface="Open Sans"/>
              </a:rPr>
              <a:t>9 / 12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18001" y="1714605"/>
            <a:ext cx="7392703" cy="21364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90346" indent="-190346"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ct val="100000"/>
              <a:buFont typeface="Open Sans" charset="0"/>
              <a:buChar char="●"/>
            </a:pPr>
            <a:r>
              <a:rPr sz="1200" b="1" i="0" dirty="0">
                <a:solidFill>
                  <a:srgbClr val="0B2545"/>
                </a:solidFill>
                <a:latin typeface="Open Sans"/>
              </a:rPr>
              <a:t>Purpose:</a:t>
            </a:r>
            <a:r>
              <a:rPr sz="1200" b="0" i="0" dirty="0">
                <a:solidFill>
                  <a:srgbClr val="1C2B3A"/>
                </a:solidFill>
                <a:latin typeface="Open Sans"/>
              </a:rPr>
              <a:t> Establish a controlled, fleet-wide process for storing, retrieving, maintaining, and validating software and configuration files </a:t>
            </a:r>
            <a:r>
              <a:rPr sz="1200" b="0" i="0" dirty="0">
                <a:solidFill>
                  <a:srgbClr val="1A4E7E"/>
                </a:solidFill>
                <a:latin typeface="Open Sans"/>
              </a:rPr>
              <a:t> </a:t>
            </a:r>
            <a:r>
              <a:rPr sz="1200" b="0" i="0" dirty="0">
                <a:solidFill>
                  <a:srgbClr val="1A4E7E"/>
                </a:solidFill>
                <a:latin typeface="Open Sans"/>
                <a:hlinkClick r:id="rId3" tooltip="Digital Configuration Management Plan R0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</a:p>
          <a:p>
            <a:pPr marL="190346" indent="-190346" algn="l">
              <a:lnSpc>
                <a:spcPts val="1755"/>
              </a:lnSpc>
              <a:spcBef>
                <a:spcPts val="599"/>
              </a:spcBef>
              <a:spcAft>
                <a:spcPts val="0"/>
              </a:spcAft>
              <a:buClr>
                <a:srgbClr val="2E6DA4"/>
              </a:buClr>
              <a:buSzPct val="100000"/>
              <a:buFont typeface="Open Sans" charset="0"/>
              <a:buChar char="●"/>
            </a:pPr>
            <a:endParaRPr lang="en-US" sz="1200" b="1" i="0" dirty="0">
              <a:solidFill>
                <a:srgbClr val="0B2545"/>
              </a:solidFill>
              <a:latin typeface="Open Sans"/>
            </a:endParaRPr>
          </a:p>
          <a:p>
            <a:pPr marL="190346" indent="-190346" algn="l">
              <a:lnSpc>
                <a:spcPts val="1755"/>
              </a:lnSpc>
              <a:spcBef>
                <a:spcPts val="599"/>
              </a:spcBef>
              <a:spcAft>
                <a:spcPts val="0"/>
              </a:spcAft>
              <a:buClr>
                <a:srgbClr val="2E6DA4"/>
              </a:buClr>
              <a:buSzPct val="100000"/>
              <a:buFont typeface="Open Sans" charset="0"/>
              <a:buChar char="●"/>
            </a:pPr>
            <a:r>
              <a:rPr sz="1200" b="1" i="0" dirty="0">
                <a:solidFill>
                  <a:srgbClr val="0B2545"/>
                </a:solidFill>
                <a:latin typeface="Open Sans"/>
              </a:rPr>
              <a:t>Repository pivot:</a:t>
            </a:r>
            <a:r>
              <a:rPr sz="1200" b="0" i="0" dirty="0">
                <a:solidFill>
                  <a:srgbClr val="1C2B3A"/>
                </a:solidFill>
                <a:latin typeface="Open Sans"/>
              </a:rPr>
              <a:t> Moving from fragmented S: drive storage to the D2 document management system, building on Vogtle 3 &amp; 4 experience </a:t>
            </a:r>
            <a:r>
              <a:rPr sz="1200" b="0" i="0" dirty="0">
                <a:solidFill>
                  <a:srgbClr val="1A4E7E"/>
                </a:solidFill>
                <a:latin typeface="Open Sans"/>
              </a:rPr>
              <a:t> </a:t>
            </a:r>
            <a:r>
              <a:rPr sz="1200" b="0" i="0" dirty="0">
                <a:solidFill>
                  <a:srgbClr val="1A4E7E"/>
                </a:solidFill>
                <a:latin typeface="Open Sans"/>
                <a:hlinkClick r:id="rId3" tooltip="Digital Configuration Management Plan R0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</a:p>
          <a:p>
            <a:pPr marL="190346" indent="-190346" algn="l">
              <a:lnSpc>
                <a:spcPts val="1755"/>
              </a:lnSpc>
              <a:spcBef>
                <a:spcPts val="599"/>
              </a:spcBef>
              <a:spcAft>
                <a:spcPts val="0"/>
              </a:spcAft>
              <a:buClr>
                <a:srgbClr val="2E6DA4"/>
              </a:buClr>
              <a:buSzPct val="100000"/>
              <a:buFont typeface="Open Sans" charset="0"/>
              <a:buChar char="●"/>
            </a:pPr>
            <a:endParaRPr lang="en-US" sz="1200" b="1" i="0" dirty="0">
              <a:solidFill>
                <a:srgbClr val="0B2545"/>
              </a:solidFill>
              <a:latin typeface="Open Sans"/>
            </a:endParaRPr>
          </a:p>
          <a:p>
            <a:pPr marL="190346" indent="-190346" algn="l">
              <a:lnSpc>
                <a:spcPts val="1755"/>
              </a:lnSpc>
              <a:spcBef>
                <a:spcPts val="599"/>
              </a:spcBef>
              <a:spcAft>
                <a:spcPts val="0"/>
              </a:spcAft>
              <a:buClr>
                <a:srgbClr val="2E6DA4"/>
              </a:buClr>
              <a:buSzPct val="100000"/>
              <a:buFont typeface="Open Sans" charset="0"/>
              <a:buChar char="●"/>
            </a:pPr>
            <a:r>
              <a:rPr sz="1200" b="1" i="0" dirty="0">
                <a:solidFill>
                  <a:srgbClr val="0B2545"/>
                </a:solidFill>
                <a:latin typeface="Open Sans"/>
              </a:rPr>
              <a:t>Scope:</a:t>
            </a:r>
            <a:r>
              <a:rPr sz="1200" b="0" i="0" dirty="0">
                <a:solidFill>
                  <a:srgbClr val="1C2B3A"/>
                </a:solidFill>
                <a:latin typeface="Open Sans"/>
              </a:rPr>
              <a:t> All digital device types across all Southern Nuclear sites — a true fleet-wide standard where none previously existed </a:t>
            </a:r>
            <a:r>
              <a:rPr sz="1200" b="0" i="0" dirty="0">
                <a:solidFill>
                  <a:srgbClr val="1A4E7E"/>
                </a:solidFill>
                <a:latin typeface="Open Sans"/>
              </a:rPr>
              <a:t> </a:t>
            </a:r>
            <a:r>
              <a:rPr sz="1200" b="0" i="0" dirty="0">
                <a:solidFill>
                  <a:srgbClr val="1A4E7E"/>
                </a:solidFill>
                <a:latin typeface="Open Sans"/>
                <a:hlinkClick r:id="rId3" tooltip="Digital Configuration Management Plan R0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313259"/>
            <a:ext cx="11430000" cy="19050"/>
          </a:xfrm>
          <a:prstGeom prst="rect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Rounded Rectangle 2"/>
          <p:cNvSpPr/>
          <p:nvPr/>
        </p:nvSpPr>
        <p:spPr>
          <a:xfrm>
            <a:off x="394296" y="1144237"/>
            <a:ext cx="5623619" cy="4861024"/>
          </a:xfrm>
          <a:prstGeom prst="roundRect">
            <a:avLst>
              <a:gd name="adj" fmla="val 1567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4" name="Rectangle 3"/>
          <p:cNvSpPr/>
          <p:nvPr/>
        </p:nvSpPr>
        <p:spPr>
          <a:xfrm>
            <a:off x="390525" y="1463724"/>
            <a:ext cx="5604569" cy="529232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8070" y="1634884"/>
            <a:ext cx="213286" cy="179977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58105" y="2099518"/>
            <a:ext cx="228600" cy="228600"/>
          </a:xfrm>
          <a:prstGeom prst="ellipse">
            <a:avLst/>
          </a:prstGeom>
          <a:solidFill>
            <a:srgbClr val="1A66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9001" y="2182765"/>
            <a:ext cx="86606" cy="61864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58105" y="2758047"/>
            <a:ext cx="228600" cy="228600"/>
          </a:xfrm>
          <a:prstGeom prst="ellipse">
            <a:avLst/>
          </a:prstGeom>
          <a:solidFill>
            <a:srgbClr val="7A52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5922" y="2828902"/>
            <a:ext cx="92782" cy="866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63746" y="3151865"/>
            <a:ext cx="5269408" cy="9525"/>
          </a:xfrm>
          <a:prstGeom prst="rect">
            <a:avLst/>
          </a:prstGeom>
          <a:solidFill>
            <a:srgbClr val="C8D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1" name="Oval 10"/>
          <p:cNvSpPr/>
          <p:nvPr/>
        </p:nvSpPr>
        <p:spPr>
          <a:xfrm>
            <a:off x="558105" y="3256319"/>
            <a:ext cx="228600" cy="228600"/>
          </a:xfrm>
          <a:prstGeom prst="ellipse">
            <a:avLst/>
          </a:prstGeom>
          <a:solidFill>
            <a:srgbClr val="4A64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015" y="3320985"/>
            <a:ext cx="86597" cy="98968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571401" y="3696707"/>
            <a:ext cx="228600" cy="228600"/>
          </a:xfrm>
          <a:prstGeom prst="ellipse">
            <a:avLst/>
          </a:prstGeom>
          <a:solidFill>
            <a:srgbClr val="4A64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311" y="3761364"/>
            <a:ext cx="86597" cy="98968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571401" y="4115629"/>
            <a:ext cx="228600" cy="228600"/>
          </a:xfrm>
          <a:prstGeom prst="ellipse">
            <a:avLst/>
          </a:prstGeom>
          <a:solidFill>
            <a:srgbClr val="4A64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311" y="4180278"/>
            <a:ext cx="86597" cy="98968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571401" y="4531438"/>
            <a:ext cx="228600" cy="228600"/>
          </a:xfrm>
          <a:prstGeom prst="ellipse">
            <a:avLst/>
          </a:prstGeom>
          <a:solidFill>
            <a:srgbClr val="4A64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311" y="4596078"/>
            <a:ext cx="86597" cy="98968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558105" y="4911797"/>
            <a:ext cx="228600" cy="228600"/>
          </a:xfrm>
          <a:prstGeom prst="ellipse">
            <a:avLst/>
          </a:prstGeom>
          <a:solidFill>
            <a:srgbClr val="4A64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015" y="4976430"/>
            <a:ext cx="86597" cy="98968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558105" y="5330644"/>
            <a:ext cx="228600" cy="228600"/>
          </a:xfrm>
          <a:prstGeom prst="ellipse">
            <a:avLst/>
          </a:prstGeom>
          <a:solidFill>
            <a:srgbClr val="4A64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015" y="5395268"/>
            <a:ext cx="86597" cy="98968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558105" y="5730248"/>
            <a:ext cx="5269408" cy="445591"/>
          </a:xfrm>
          <a:prstGeom prst="roundRect">
            <a:avLst>
              <a:gd name="adj" fmla="val 12825"/>
            </a:avLst>
          </a:prstGeom>
          <a:solidFill>
            <a:srgbClr val="E0EA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9978" y="5886240"/>
            <a:ext cx="152396" cy="133346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6187380" y="1454199"/>
            <a:ext cx="5623619" cy="4861024"/>
          </a:xfrm>
          <a:prstGeom prst="roundRect">
            <a:avLst>
              <a:gd name="adj" fmla="val 1567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26" name="Rectangle 25"/>
          <p:cNvSpPr/>
          <p:nvPr/>
        </p:nvSpPr>
        <p:spPr>
          <a:xfrm>
            <a:off x="6196905" y="1463724"/>
            <a:ext cx="5604569" cy="529232"/>
          </a:xfrm>
          <a:prstGeom prst="rect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64326" y="1621590"/>
            <a:ext cx="213265" cy="213265"/>
          </a:xfrm>
          <a:prstGeom prst="rect">
            <a:avLst/>
          </a:prstGeom>
        </p:spPr>
      </p:pic>
      <p:sp>
        <p:nvSpPr>
          <p:cNvPr id="28" name="Oval 27"/>
          <p:cNvSpPr/>
          <p:nvPr/>
        </p:nvSpPr>
        <p:spPr>
          <a:xfrm>
            <a:off x="6364485" y="2145208"/>
            <a:ext cx="68460" cy="6846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29" name="Oval 28"/>
          <p:cNvSpPr/>
          <p:nvPr/>
        </p:nvSpPr>
        <p:spPr>
          <a:xfrm>
            <a:off x="6364485" y="2536031"/>
            <a:ext cx="68460" cy="6846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0" name="Oval 29"/>
          <p:cNvSpPr/>
          <p:nvPr/>
        </p:nvSpPr>
        <p:spPr>
          <a:xfrm>
            <a:off x="6364485" y="2926853"/>
            <a:ext cx="68460" cy="6846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1" name="Rectangle 30"/>
          <p:cNvSpPr/>
          <p:nvPr/>
        </p:nvSpPr>
        <p:spPr>
          <a:xfrm>
            <a:off x="6364485" y="3544341"/>
            <a:ext cx="5269408" cy="9525"/>
          </a:xfrm>
          <a:prstGeom prst="rect">
            <a:avLst/>
          </a:prstGeom>
          <a:solidFill>
            <a:srgbClr val="C8D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2" name="Rounded Rectangle 31"/>
          <p:cNvSpPr/>
          <p:nvPr/>
        </p:nvSpPr>
        <p:spPr>
          <a:xfrm>
            <a:off x="6364485" y="3729037"/>
            <a:ext cx="5269408" cy="607516"/>
          </a:xfrm>
          <a:prstGeom prst="roundRect">
            <a:avLst>
              <a:gd name="adj" fmla="val 9407"/>
            </a:avLst>
          </a:prstGeom>
          <a:solidFill>
            <a:srgbClr val="E0EA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86213" y="3956496"/>
            <a:ext cx="133346" cy="152396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6364485" y="4466034"/>
            <a:ext cx="5269408" cy="607516"/>
          </a:xfrm>
          <a:prstGeom prst="roundRect">
            <a:avLst>
              <a:gd name="adj" fmla="val 9407"/>
            </a:avLst>
          </a:prstGeom>
          <a:solidFill>
            <a:srgbClr val="E0EA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35" name="Picture 3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90976" y="4693475"/>
            <a:ext cx="142871" cy="151562"/>
          </a:xfrm>
          <a:prstGeom prst="rect">
            <a:avLst/>
          </a:prstGeom>
        </p:spPr>
      </p:pic>
      <p:sp>
        <p:nvSpPr>
          <p:cNvPr id="36" name="Oval 35"/>
          <p:cNvSpPr/>
          <p:nvPr/>
        </p:nvSpPr>
        <p:spPr>
          <a:xfrm>
            <a:off x="381000" y="6483697"/>
            <a:ext cx="129480" cy="129480"/>
          </a:xfrm>
          <a:prstGeom prst="ellipse">
            <a:avLst/>
          </a:prstGeom>
          <a:solidFill>
            <a:srgbClr val="1A66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1261616" y="6483697"/>
            <a:ext cx="129480" cy="129480"/>
          </a:xfrm>
          <a:prstGeom prst="ellipse">
            <a:avLst/>
          </a:prstGeom>
          <a:solidFill>
            <a:srgbClr val="7A52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Oval 37"/>
          <p:cNvSpPr/>
          <p:nvPr/>
        </p:nvSpPr>
        <p:spPr>
          <a:xfrm>
            <a:off x="2221259" y="6483697"/>
            <a:ext cx="129480" cy="129480"/>
          </a:xfrm>
          <a:prstGeom prst="ellipse">
            <a:avLst/>
          </a:prstGeom>
          <a:solidFill>
            <a:srgbClr val="4A64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380990" y="276218"/>
            <a:ext cx="5054671" cy="44766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533" b="1" i="0">
                <a:solidFill>
                  <a:srgbClr val="0B2545"/>
                </a:solidFill>
                <a:latin typeface="Montserrat"/>
              </a:rPr>
              <a:t>Implementation Roadmap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0990" y="752753"/>
            <a:ext cx="11355004" cy="1928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3" b="0" i="0" dirty="0">
                <a:solidFill>
                  <a:srgbClr val="1C2B3A"/>
                </a:solidFill>
                <a:latin typeface="Open Sans"/>
              </a:rPr>
              <a:t>Two phases move the fleet from fragmented S: drive storage to a verified, centrally managed D2 repository — with Phase 1 underway now.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85654" y="1553131"/>
            <a:ext cx="619704" cy="19049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Montserrat"/>
              </a:rPr>
              <a:t>Phase 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85654" y="1719517"/>
            <a:ext cx="1579087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DFEBF6"/>
                </a:solidFill>
                <a:latin typeface="Open Sans"/>
              </a:rPr>
              <a:t>Through January 2027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62883" y="2072826"/>
            <a:ext cx="3001206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0B2545"/>
                </a:solidFill>
                <a:latin typeface="Open Sans"/>
              </a:rPr>
              <a:t>Cross-functional Organizational Kickoff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62883" y="2228495"/>
            <a:ext cx="496463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 dirty="0">
                <a:solidFill>
                  <a:srgbClr val="5A7090"/>
                </a:solidFill>
                <a:latin typeface="Open Sans"/>
              </a:rPr>
              <a:t>Complete — 06/10/2026 | Maintenance, Engineering, Projects, Cyber Security — all SNC sites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62883" y="2731346"/>
            <a:ext cx="2518446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 dirty="0">
                <a:solidFill>
                  <a:srgbClr val="0B2545"/>
                </a:solidFill>
                <a:latin typeface="Open Sans"/>
              </a:rPr>
              <a:t>Inventory of Existing Stored Files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62883" y="2887017"/>
            <a:ext cx="2469009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5A7090"/>
                </a:solidFill>
                <a:latin typeface="Open Sans"/>
              </a:rPr>
              <a:t>In Progress — through 06/30/2026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62883" y="3229607"/>
            <a:ext cx="2172774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0B2545"/>
                </a:solidFill>
                <a:latin typeface="Open Sans"/>
              </a:rPr>
              <a:t>D2 Storage/Retrieval Testing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62883" y="3385277"/>
            <a:ext cx="1303242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5A7090"/>
                </a:solidFill>
                <a:latin typeface="Open Sans"/>
              </a:rPr>
              <a:t>07/01–07/31/2026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76179" y="3669986"/>
            <a:ext cx="2734979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0B2545"/>
                </a:solidFill>
                <a:latin typeface="Open Sans"/>
              </a:rPr>
              <a:t>Draft Fleet-Wide NMP Development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76179" y="3825657"/>
            <a:ext cx="1303242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5A7090"/>
                </a:solidFill>
                <a:latin typeface="Open Sans"/>
              </a:rPr>
              <a:t>07/01–07/31/2026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76179" y="4088900"/>
            <a:ext cx="1892121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0B2545"/>
                </a:solidFill>
                <a:latin typeface="Open Sans"/>
              </a:rPr>
              <a:t>Create Digital Peer Team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76179" y="4244570"/>
            <a:ext cx="817531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 dirty="0">
                <a:solidFill>
                  <a:srgbClr val="5A7090"/>
                </a:solidFill>
                <a:latin typeface="Open Sans"/>
              </a:rPr>
              <a:t>08/01/2026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76179" y="4504700"/>
            <a:ext cx="1835695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 dirty="0">
                <a:solidFill>
                  <a:srgbClr val="0B2545"/>
                </a:solidFill>
                <a:latin typeface="Open Sans"/>
              </a:rPr>
              <a:t>Create New D2 Instance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76179" y="4660371"/>
            <a:ext cx="817531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5A7090"/>
                </a:solidFill>
                <a:latin typeface="Open Sans"/>
              </a:rPr>
              <a:t>08/07/2026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62883" y="4885052"/>
            <a:ext cx="2508957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0B2545"/>
                </a:solidFill>
                <a:latin typeface="Open Sans"/>
              </a:rPr>
              <a:t>Issue Fleet-Wide NMP for Review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62883" y="5040722"/>
            <a:ext cx="817531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5A7090"/>
                </a:solidFill>
                <a:latin typeface="Open Sans"/>
              </a:rPr>
              <a:t>08/27/2026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62883" y="5303890"/>
            <a:ext cx="2113207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0B2545"/>
                </a:solidFill>
                <a:latin typeface="Open Sans"/>
              </a:rPr>
              <a:t>Transfer Existing Files to D2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62883" y="5459560"/>
            <a:ext cx="1792157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5A7090"/>
                </a:solidFill>
                <a:latin typeface="Open Sans"/>
              </a:rPr>
              <a:t>08/31/2026 – 01/29/2027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08572" y="5790992"/>
            <a:ext cx="4452081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 dirty="0">
                <a:solidFill>
                  <a:srgbClr val="0B2545"/>
                </a:solidFill>
                <a:latin typeface="Open Sans"/>
              </a:rPr>
              <a:t>Minimum 27 TB D2 storage capacity required for Farley, Hatch, and Vogtle 1 &amp; 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536863" y="5862428"/>
            <a:ext cx="190758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2E6DA3"/>
                </a:solidFill>
                <a:latin typeface="Open Sans"/>
                <a:hlinkClick r:id="rId10" tooltip="Digital Configuration Management Plan R0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691889" y="1553131"/>
            <a:ext cx="651404" cy="19049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Montserrat"/>
              </a:rPr>
              <a:t>Phase 2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691889" y="1719517"/>
            <a:ext cx="2771721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DFEBF6"/>
                </a:solidFill>
                <a:latin typeface="Open Sans"/>
              </a:rPr>
              <a:t>February 2027 Onward — Steady State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508984" y="2082351"/>
            <a:ext cx="499737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1C2B3A"/>
                </a:solidFill>
                <a:latin typeface="Open Sans"/>
              </a:rPr>
              <a:t>Normal Backups After Maintenance</a:t>
            </a:r>
            <a:r>
              <a:rPr sz="1200" b="0" i="0">
                <a:solidFill>
                  <a:srgbClr val="1C2B3A"/>
                </a:solidFill>
                <a:latin typeface="Open Sans"/>
              </a:rPr>
              <a:t> — routine backup capture integrated into post-maintenance workflow for all digital devices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508984" y="2473163"/>
            <a:ext cx="4911205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1C2B3A"/>
                </a:solidFill>
                <a:latin typeface="Open Sans"/>
              </a:rPr>
              <a:t>Periodic Restoration Validation</a:t>
            </a:r>
            <a:r>
              <a:rPr sz="1200" b="0" i="0">
                <a:solidFill>
                  <a:srgbClr val="1C2B3A"/>
                </a:solidFill>
                <a:latin typeface="Open Sans"/>
              </a:rPr>
              <a:t> — scheduled tests confirming stored configuration files can be retrieved and restored as expected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508984" y="2863976"/>
            <a:ext cx="5029818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1C2B3A"/>
                </a:solidFill>
                <a:latin typeface="Open Sans"/>
              </a:rPr>
              <a:t>Ongoing Proficiency Development</a:t>
            </a:r>
            <a:r>
              <a:rPr sz="1200" b="0" i="0">
                <a:solidFill>
                  <a:srgbClr val="1C2B3A"/>
                </a:solidFill>
                <a:latin typeface="Open Sans"/>
              </a:rPr>
              <a:t> — continuous training and procedural refinement as fleet experience matures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392901" y="3264314"/>
            <a:ext cx="190758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2E6DA3"/>
                </a:solidFill>
                <a:latin typeface="Open Sans"/>
                <a:hlinkClick r:id="rId10" tooltip="Digital Configuration Management Plan R0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695758" y="3789813"/>
            <a:ext cx="4504468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0B2545"/>
                </a:solidFill>
                <a:latin typeface="Open Sans"/>
              </a:rPr>
              <a:t>Pivoting from S: drive storage to D2 — expanding on Vogtle 3 &amp; 4 experience; benchmarked against GitHub (Southern Co. Transmission), Apache Subversion (WEC)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1343098" y="3942209"/>
            <a:ext cx="190758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2E6DA3"/>
                </a:solidFill>
                <a:latin typeface="Open Sans"/>
                <a:hlinkClick r:id="rId10" tooltip="Digital Configuration Management Plan R0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714808" y="4526791"/>
            <a:ext cx="423703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0B2545"/>
                </a:solidFill>
                <a:latin typeface="Open Sans"/>
              </a:rPr>
              <a:t>Scope: all CDAs and non-CDAs — safety-related, important to power production, and non-safety-related components across all digital device types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1343098" y="4679188"/>
            <a:ext cx="190758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2E6DA3"/>
                </a:solidFill>
                <a:latin typeface="Open Sans"/>
                <a:hlinkClick r:id="rId10" tooltip="Digital Configuration Management Plan R0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63746" y="6467313"/>
            <a:ext cx="515081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54" b="0" i="0">
                <a:solidFill>
                  <a:srgbClr val="5A7090"/>
                </a:solidFill>
                <a:latin typeface="Open Sans"/>
              </a:rPr>
              <a:t>Complete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444340" y="6467313"/>
            <a:ext cx="594107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54" b="0" i="0">
                <a:solidFill>
                  <a:srgbClr val="5A7090"/>
                </a:solidFill>
                <a:latin typeface="Open Sans"/>
              </a:rPr>
              <a:t>In Progress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2403960" y="6467313"/>
            <a:ext cx="435757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54" b="0" i="0">
                <a:solidFill>
                  <a:srgbClr val="5A7090"/>
                </a:solidFill>
                <a:latin typeface="Open Sans"/>
              </a:rPr>
              <a:t>Planned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1423761" y="6416861"/>
            <a:ext cx="386943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11" b="0" i="0">
                <a:solidFill>
                  <a:srgbClr val="607184"/>
                </a:solidFill>
                <a:latin typeface="Open Sans"/>
              </a:rPr>
              <a:t>10 / 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205954"/>
            <a:ext cx="11430000" cy="19050"/>
          </a:xfrm>
          <a:prstGeom prst="rect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81000" y="1430685"/>
            <a:ext cx="5619750" cy="3250782"/>
          </a:xfrm>
          <a:prstGeom prst="roundRect">
            <a:avLst>
              <a:gd name="adj" fmla="val 1898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4" name="Rectangle 3"/>
          <p:cNvSpPr/>
          <p:nvPr/>
        </p:nvSpPr>
        <p:spPr>
          <a:xfrm>
            <a:off x="390525" y="1440209"/>
            <a:ext cx="5600700" cy="363735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2911" y="1555006"/>
            <a:ext cx="167550" cy="134061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911" y="2167627"/>
            <a:ext cx="83788" cy="83788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911" y="2349490"/>
            <a:ext cx="83788" cy="83788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911" y="2531354"/>
            <a:ext cx="83788" cy="83788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911" y="2713217"/>
            <a:ext cx="83788" cy="83788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911" y="2895081"/>
            <a:ext cx="83788" cy="83788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911" y="3076944"/>
            <a:ext cx="83788" cy="83788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911" y="3258807"/>
            <a:ext cx="83788" cy="83788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2402" y="4393346"/>
            <a:ext cx="114297" cy="114297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6191250" y="1465286"/>
            <a:ext cx="5619750" cy="3250782"/>
          </a:xfrm>
          <a:prstGeom prst="roundRect">
            <a:avLst>
              <a:gd name="adj" fmla="val 1898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5" name="Rectangle 14"/>
          <p:cNvSpPr/>
          <p:nvPr/>
        </p:nvSpPr>
        <p:spPr>
          <a:xfrm>
            <a:off x="6200775" y="1440209"/>
            <a:ext cx="5600700" cy="363735"/>
          </a:xfrm>
          <a:prstGeom prst="rect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52991" y="1538265"/>
            <a:ext cx="167596" cy="167559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3016" y="2167627"/>
            <a:ext cx="83788" cy="83788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3016" y="2349490"/>
            <a:ext cx="83788" cy="83788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3016" y="2531354"/>
            <a:ext cx="83788" cy="83788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3016" y="2713217"/>
            <a:ext cx="83788" cy="83788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3016" y="2895081"/>
            <a:ext cx="83788" cy="83788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3016" y="3076944"/>
            <a:ext cx="83788" cy="83788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22507" y="4400489"/>
            <a:ext cx="114297" cy="100009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381000" y="5007065"/>
            <a:ext cx="3683049" cy="1363374"/>
          </a:xfrm>
          <a:prstGeom prst="roundRect">
            <a:avLst>
              <a:gd name="adj" fmla="val 9394"/>
            </a:avLst>
          </a:prstGeom>
          <a:solidFill>
            <a:srgbClr val="E0EA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25" name="Rectangle 24"/>
          <p:cNvSpPr/>
          <p:nvPr/>
        </p:nvSpPr>
        <p:spPr>
          <a:xfrm>
            <a:off x="381000" y="5559325"/>
            <a:ext cx="50800" cy="811113"/>
          </a:xfrm>
          <a:prstGeom prst="rect">
            <a:avLst/>
          </a:prstGeom>
          <a:solidFill>
            <a:srgbClr val="0B25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26" name="Rounded Rectangle 25"/>
          <p:cNvSpPr/>
          <p:nvPr/>
        </p:nvSpPr>
        <p:spPr>
          <a:xfrm>
            <a:off x="4254549" y="5007065"/>
            <a:ext cx="3683049" cy="1363374"/>
          </a:xfrm>
          <a:prstGeom prst="roundRect">
            <a:avLst>
              <a:gd name="adj" fmla="val 9394"/>
            </a:avLst>
          </a:prstGeom>
          <a:solidFill>
            <a:srgbClr val="E0EA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27" name="Rectangle 26"/>
          <p:cNvSpPr/>
          <p:nvPr/>
        </p:nvSpPr>
        <p:spPr>
          <a:xfrm>
            <a:off x="4254549" y="5559325"/>
            <a:ext cx="50800" cy="811113"/>
          </a:xfrm>
          <a:prstGeom prst="rect">
            <a:avLst/>
          </a:prstGeom>
          <a:solidFill>
            <a:srgbClr val="0B25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28" name="Rounded Rectangle 27"/>
          <p:cNvSpPr/>
          <p:nvPr/>
        </p:nvSpPr>
        <p:spPr>
          <a:xfrm>
            <a:off x="8128099" y="5007065"/>
            <a:ext cx="3683049" cy="1363374"/>
          </a:xfrm>
          <a:prstGeom prst="roundRect">
            <a:avLst>
              <a:gd name="adj" fmla="val 9394"/>
            </a:avLst>
          </a:prstGeom>
          <a:solidFill>
            <a:srgbClr val="E0EA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29" name="Rectangle 28"/>
          <p:cNvSpPr/>
          <p:nvPr/>
        </p:nvSpPr>
        <p:spPr>
          <a:xfrm>
            <a:off x="8128099" y="5559325"/>
            <a:ext cx="50800" cy="811113"/>
          </a:xfrm>
          <a:prstGeom prst="rect">
            <a:avLst/>
          </a:prstGeom>
          <a:solidFill>
            <a:srgbClr val="E84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0" name="TextBox 29"/>
          <p:cNvSpPr txBox="1"/>
          <p:nvPr/>
        </p:nvSpPr>
        <p:spPr>
          <a:xfrm>
            <a:off x="380990" y="295267"/>
            <a:ext cx="6186481" cy="352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005" b="1" i="0">
                <a:solidFill>
                  <a:srgbClr val="0B2545"/>
                </a:solidFill>
                <a:latin typeface="Montserrat"/>
              </a:rPr>
              <a:t>Governance Structure and Key Decisions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80990" y="673132"/>
            <a:ext cx="10518462" cy="4350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96" b="0" i="1">
                <a:solidFill>
                  <a:srgbClr val="2E6DA4"/>
                </a:solidFill>
                <a:latin typeface="Open Sans"/>
              </a:rPr>
              <a:t>The plan establishes the organizational accountability that was absent — a digital peer team for execution and an oversight committee for continuous improvement.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1865" y="1531551"/>
            <a:ext cx="1444306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Montserrat"/>
              </a:rPr>
              <a:t>Digital Peer Team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48166" y="1435424"/>
            <a:ext cx="2294137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 dirty="0">
                <a:solidFill>
                  <a:srgbClr val="DFEBF6"/>
                </a:solidFill>
                <a:latin typeface="Open Sans"/>
              </a:rPr>
              <a:t>Created 08/01/2026 · Bi-weekly (Phase 1)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2911" y="1918197"/>
            <a:ext cx="724557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5A7090"/>
                </a:solidFill>
                <a:latin typeface="Open Sans"/>
              </a:rPr>
              <a:t>Members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7568" y="2112413"/>
            <a:ext cx="1336904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C2B3A"/>
                </a:solidFill>
                <a:latin typeface="Open Sans"/>
              </a:rPr>
              <a:t>I&amp;C Chief Engineer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7568" y="2294276"/>
            <a:ext cx="2927083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C2B3A"/>
                </a:solidFill>
                <a:latin typeface="Open Sans"/>
              </a:rPr>
              <a:t>Electrical and I&amp;C Fleet Support Manager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7568" y="2476140"/>
            <a:ext cx="2486386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C2B3A"/>
                </a:solidFill>
                <a:latin typeface="Open Sans"/>
              </a:rPr>
              <a:t>Vogtle 3 &amp; 4 I&amp;C Design Supervisor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7568" y="2658003"/>
            <a:ext cx="3233514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C2B3A"/>
                </a:solidFill>
                <a:latin typeface="Open Sans"/>
              </a:rPr>
              <a:t>Vogtle 1 &amp; 2 I&amp;C Maintenance Representative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7568" y="2839867"/>
            <a:ext cx="2165657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C2B3A"/>
                </a:solidFill>
                <a:latin typeface="Open Sans"/>
              </a:rPr>
              <a:t>Hatch Cyber Security Engineer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7568" y="3021730"/>
            <a:ext cx="1934953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C2B3A"/>
                </a:solidFill>
                <a:latin typeface="Open Sans"/>
              </a:rPr>
              <a:t>Farley Site Design Engineer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7568" y="3203594"/>
            <a:ext cx="1415580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C2B3A"/>
                </a:solidFill>
                <a:latin typeface="Open Sans"/>
              </a:rPr>
              <a:t>2 At-large members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7568" y="4379059"/>
            <a:ext cx="4362028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1">
                <a:solidFill>
                  <a:srgbClr val="5A7090"/>
                </a:solidFill>
                <a:latin typeface="Open Sans"/>
              </a:rPr>
              <a:t>Phase 1 execution — day-to-day implementation and verification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11970" y="1531551"/>
            <a:ext cx="2600071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Montserrat"/>
              </a:rPr>
              <a:t>Oversight / Advisory Committee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636480" y="1550601"/>
            <a:ext cx="1421864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 dirty="0">
                <a:solidFill>
                  <a:srgbClr val="DFEBF6"/>
                </a:solidFill>
                <a:latin typeface="Open Sans"/>
              </a:rPr>
              <a:t>Quarterly</a:t>
            </a:r>
            <a:r>
              <a:rPr lang="en-US" sz="1200" b="1" i="0" dirty="0">
                <a:solidFill>
                  <a:srgbClr val="DFEBF6"/>
                </a:solidFill>
                <a:latin typeface="Open Sans"/>
              </a:rPr>
              <a:t> </a:t>
            </a:r>
            <a:endParaRPr sz="1200" b="1" i="0" dirty="0">
              <a:solidFill>
                <a:srgbClr val="DFEBF6"/>
              </a:solidFill>
              <a:latin typeface="Open San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353016" y="1918197"/>
            <a:ext cx="724557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5A7090"/>
                </a:solidFill>
                <a:latin typeface="Open Sans"/>
              </a:rPr>
              <a:t>Members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97673" y="2112413"/>
            <a:ext cx="2664319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C2B3A"/>
                </a:solidFill>
                <a:latin typeface="Open Sans"/>
              </a:rPr>
              <a:t>Engineering and Maintenance CFAMs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97673" y="2294276"/>
            <a:ext cx="1912639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C2B3A"/>
                </a:solidFill>
                <a:latin typeface="Open Sans"/>
              </a:rPr>
              <a:t>Operations Representative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497673" y="2476140"/>
            <a:ext cx="1742593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C2B3A"/>
                </a:solidFill>
                <a:latin typeface="Open Sans"/>
              </a:rPr>
              <a:t>Digital Projects Manager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497673" y="2658003"/>
            <a:ext cx="950709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C2B3A"/>
                </a:solidFill>
                <a:latin typeface="Open Sans"/>
              </a:rPr>
              <a:t>CDO Director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497673" y="2839867"/>
            <a:ext cx="2476768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C2B3A"/>
                </a:solidFill>
                <a:latin typeface="Open Sans"/>
              </a:rPr>
              <a:t>Engineering Fleet Support Director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497673" y="3021730"/>
            <a:ext cx="2799100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C2B3A"/>
                </a:solidFill>
                <a:latin typeface="Open Sans"/>
              </a:rPr>
              <a:t>Site-level managers across all SNC sites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497673" y="4379059"/>
            <a:ext cx="4259820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1">
                <a:solidFill>
                  <a:srgbClr val="5A7090"/>
                </a:solidFill>
                <a:latin typeface="Open Sans"/>
              </a:rPr>
              <a:t>Strategic oversight — continuous improvement and governance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42911" y="5097924"/>
            <a:ext cx="3378171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 dirty="0">
                <a:solidFill>
                  <a:srgbClr val="0B2545"/>
                </a:solidFill>
                <a:latin typeface="Montserrat"/>
              </a:rPr>
              <a:t>NMP Procedure Scope (NMP-GM, cross-functional)</a:t>
            </a:r>
            <a:r>
              <a:rPr sz="1200" b="0" i="0" dirty="0">
                <a:solidFill>
                  <a:srgbClr val="2E6DA3"/>
                </a:solidFill>
                <a:latin typeface="Montserrat"/>
              </a:rPr>
              <a:t> </a:t>
            </a:r>
            <a:r>
              <a:rPr sz="1200" b="0" i="0" dirty="0">
                <a:solidFill>
                  <a:srgbClr val="2E6DA3"/>
                </a:solidFill>
                <a:latin typeface="Montserrat"/>
                <a:hlinkClick r:id="rId8" tooltip="Digital Configuration Management Plan R0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42911" y="5530191"/>
            <a:ext cx="333441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 dirty="0">
                <a:solidFill>
                  <a:srgbClr val="1C2B3A"/>
                </a:solidFill>
                <a:latin typeface="Open Sans"/>
              </a:rPr>
              <a:t>Device-specific appendices · Standardized file naming conventions · Storage locations · Treatment of superseded files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416365" y="5097924"/>
            <a:ext cx="3318966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 dirty="0">
                <a:solidFill>
                  <a:srgbClr val="0B2545"/>
                </a:solidFill>
                <a:latin typeface="Montserrat"/>
              </a:rPr>
              <a:t>Key Procedural Challenges Being Addressed</a:t>
            </a:r>
            <a:r>
              <a:rPr sz="1200" b="0" i="0" dirty="0">
                <a:solidFill>
                  <a:srgbClr val="2E6DA3"/>
                </a:solidFill>
                <a:latin typeface="Montserrat"/>
              </a:rPr>
              <a:t> </a:t>
            </a:r>
            <a:r>
              <a:rPr sz="1200" b="0" i="0" dirty="0">
                <a:solidFill>
                  <a:srgbClr val="2E6DA3"/>
                </a:solidFill>
                <a:latin typeface="Montserrat"/>
                <a:hlinkClick r:id="rId8" tooltip="Digital Configuration Management Plan R0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391615" y="5529921"/>
            <a:ext cx="3023218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 dirty="0">
                <a:solidFill>
                  <a:srgbClr val="1C2B3A"/>
                </a:solidFill>
                <a:latin typeface="Open Sans"/>
              </a:rPr>
              <a:t>Roles/responsibilities across organizations · Backup tools (Acronis/Macrium) · Firmware documentation · Backward compatibility of OS versions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289817" y="5097924"/>
            <a:ext cx="3292568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0B2545"/>
                </a:solidFill>
                <a:latin typeface="Montserrat"/>
              </a:rPr>
              <a:t>Gap Closure — Multi-Method Verification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289817" y="5393550"/>
            <a:ext cx="3232614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 dirty="0">
                <a:solidFill>
                  <a:srgbClr val="1C2B3A"/>
                </a:solidFill>
                <a:latin typeface="Open Sans"/>
              </a:rPr>
              <a:t>Requirement for multi-method verification of network switch settings will be embedded in the new NMP procedure — closing the core gap that enabled the Hatch SCRAM.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80990" y="6486362"/>
            <a:ext cx="6534353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607184"/>
                </a:solidFill>
                <a:latin typeface="Open Sans"/>
              </a:rPr>
              <a:t>Andrew Neal, Lead Engineer | Configuration Management Benchmarking Group | July 2026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1685245" y="6486362"/>
            <a:ext cx="176330" cy="18466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607184"/>
                </a:solidFill>
                <a:latin typeface="Open Sans"/>
              </a:rPr>
              <a:t>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1785</Words>
  <Application>Microsoft Office PowerPoint</Application>
  <PresentationFormat>Widescreen</PresentationFormat>
  <Paragraphs>201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Montserrat</vt:lpstr>
      <vt:lpstr>Calibri</vt:lpstr>
      <vt:lpstr>Open Sans</vt:lpstr>
      <vt:lpstr>Microsoft YaHei</vt:lpstr>
      <vt:lpstr>Segoe UI Emoji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Neal, Andrew A.</dc:creator>
  <cp:keywords/>
  <dc:description>generated using python-pptx</dc:description>
  <cp:lastModifiedBy>Neal, Andrew A.</cp:lastModifiedBy>
  <cp:revision>2</cp:revision>
  <dcterms:created xsi:type="dcterms:W3CDTF">2026-07-09T18:06:01Z</dcterms:created>
  <dcterms:modified xsi:type="dcterms:W3CDTF">2026-07-19T20:19:59Z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d3826ce-7c18-471d-9596-93de5bae332e_Enabled">
    <vt:lpwstr>true</vt:lpwstr>
  </property>
  <property fmtid="{D5CDD505-2E9C-101B-9397-08002B2CF9AE}" pid="3" name="MSIP_Label_ed3826ce-7c18-471d-9596-93de5bae332e_SetDate">
    <vt:lpwstr>2026-07-09T18:06:52Z</vt:lpwstr>
  </property>
  <property fmtid="{D5CDD505-2E9C-101B-9397-08002B2CF9AE}" pid="4" name="MSIP_Label_ed3826ce-7c18-471d-9596-93de5bae332e_Method">
    <vt:lpwstr>Standard</vt:lpwstr>
  </property>
  <property fmtid="{D5CDD505-2E9C-101B-9397-08002B2CF9AE}" pid="5" name="MSIP_Label_ed3826ce-7c18-471d-9596-93de5bae332e_Name">
    <vt:lpwstr>Internal</vt:lpwstr>
  </property>
  <property fmtid="{D5CDD505-2E9C-101B-9397-08002B2CF9AE}" pid="6" name="MSIP_Label_ed3826ce-7c18-471d-9596-93de5bae332e_SiteId">
    <vt:lpwstr>c0a02e2d-1186-410a-8895-0a4a252ebf17</vt:lpwstr>
  </property>
  <property fmtid="{D5CDD505-2E9C-101B-9397-08002B2CF9AE}" pid="7" name="MSIP_Label_ed3826ce-7c18-471d-9596-93de5bae332e_ActionId">
    <vt:lpwstr>27f55493-ba65-41c5-b153-df4248319f7a</vt:lpwstr>
  </property>
  <property fmtid="{D5CDD505-2E9C-101B-9397-08002B2CF9AE}" pid="8" name="MSIP_Label_ed3826ce-7c18-471d-9596-93de5bae332e_ContentBits">
    <vt:lpwstr>0</vt:lpwstr>
  </property>
</Properties>
</file>